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2"/>
    <p:sldId id="257" r:id="rId3"/>
    <p:sldId id="259" r:id="rId4"/>
    <p:sldId id="260" r:id="rId5"/>
    <p:sldId id="261" r:id="rId6"/>
    <p:sldId id="282" r:id="rId7"/>
    <p:sldId id="272" r:id="rId8"/>
    <p:sldId id="273" r:id="rId9"/>
    <p:sldId id="262" r:id="rId10"/>
    <p:sldId id="263" r:id="rId11"/>
    <p:sldId id="283" r:id="rId12"/>
    <p:sldId id="264" r:id="rId13"/>
    <p:sldId id="265" r:id="rId14"/>
    <p:sldId id="267" r:id="rId15"/>
    <p:sldId id="269" r:id="rId16"/>
    <p:sldId id="266"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1356"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CBBDB2-1489-495F-8091-600EB320732A}" type="datetimeFigureOut">
              <a:rPr lang="en-US" smtClean="0"/>
              <a:t>9/12/2021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8B55DC-7C56-4B71-B7A7-D89BF0675F6B}"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8B55DC-7C56-4B71-B7A7-D89BF0675F6B}" type="slidenum">
              <a:rPr lang="en-US" smtClean="0"/>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3"/>
          <p:cNvPicPr>
            <a:picLocks noChangeAspect="1"/>
          </p:cNvPicPr>
          <p:nvPr/>
        </p:nvPicPr>
        <p:blipFill>
          <a:blip r:embed="rId2"/>
          <a:stretch>
            <a:fillRect/>
          </a:stretch>
        </p:blipFill>
        <p:spPr>
          <a:xfrm>
            <a:off x="0" y="19050"/>
            <a:ext cx="9155113" cy="6867525"/>
          </a:xfrm>
          <a:prstGeom prst="rect">
            <a:avLst/>
          </a:prstGeom>
          <a:noFill/>
          <a:ln w="9525">
            <a:noFill/>
          </a:ln>
        </p:spPr>
      </p:pic>
      <p:sp>
        <p:nvSpPr>
          <p:cNvPr id="2051" name="Rectangle 3"/>
          <p:cNvSpPr>
            <a:spLocks noGrp="1" noChangeArrowheads="1"/>
          </p:cNvSpPr>
          <p:nvPr>
            <p:ph type="ctrTitle"/>
          </p:nvPr>
        </p:nvSpPr>
        <p:spPr>
          <a:xfrm>
            <a:off x="1547813" y="1701800"/>
            <a:ext cx="6908800" cy="1082675"/>
          </a:xfrm>
        </p:spPr>
        <p:txBody>
          <a:bodyPr/>
          <a:lstStyle>
            <a:lvl1pPr>
              <a:defRPr/>
            </a:lvl1pPr>
          </a:lstStyle>
          <a:p>
            <a:pPr lvl="0"/>
            <a:r>
              <a:rPr lang="en-US" altLang="zh-CN" noProof="0"/>
              <a:t>Click to edit Master title style</a:t>
            </a:r>
          </a:p>
        </p:txBody>
      </p:sp>
      <p:sp>
        <p:nvSpPr>
          <p:cNvPr id="2052" name="Rectangle 4"/>
          <p:cNvSpPr>
            <a:spLocks noGrp="1" noChangeArrowheads="1"/>
          </p:cNvSpPr>
          <p:nvPr>
            <p:ph type="subTitle" idx="1"/>
          </p:nvPr>
        </p:nvSpPr>
        <p:spPr>
          <a:xfrm>
            <a:off x="1547813" y="2927350"/>
            <a:ext cx="6913562" cy="1752600"/>
          </a:xfrm>
        </p:spPr>
        <p:txBody>
          <a:bodyPr/>
          <a:lstStyle>
            <a:lvl1pPr marL="0" indent="0" algn="r">
              <a:buFontTx/>
              <a:buNone/>
              <a:defRPr>
                <a:solidFill>
                  <a:schemeClr val="bg1"/>
                </a:solidFill>
              </a:defRPr>
            </a:lvl1pPr>
          </a:lstStyle>
          <a:p>
            <a:pPr lvl="0"/>
            <a:r>
              <a:rPr lang="en-US" altLang="zh-CN" noProof="0"/>
              <a:t>Click to edit Master subtitle style</a:t>
            </a:r>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D1D809B3-6B25-4565-AF40-CB0723EB0B99}" type="datetimeFigureOut">
              <a:rPr lang="en-US" smtClean="0"/>
              <a:t>9/12/2021</a:t>
            </a:fld>
            <a:endParaRPr lang="en-US"/>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CF4F1EEA-5815-45E4-A5DE-8C798FD95568}" type="slidenum">
              <a:rPr lang="en-US" smtClean="0"/>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D809B3-6B25-4565-AF40-CB0723EB0B99}" type="datetimeFigureOut">
              <a:rPr lang="en-US" smtClean="0"/>
              <a:t>9/12/2021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F1EEA-5815-45E4-A5DE-8C798FD95568}" type="slidenum">
              <a:rPr lang="en-US" smtClean="0"/>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D809B3-6B25-4565-AF40-CB0723EB0B99}" type="datetimeFigureOut">
              <a:rPr lang="en-US" smtClean="0"/>
              <a:t>9/12/2021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F1EEA-5815-45E4-A5DE-8C798FD95568}" type="slidenum">
              <a:rPr lang="en-US" smtClean="0"/>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D809B3-6B25-4565-AF40-CB0723EB0B99}" type="datetimeFigureOut">
              <a:rPr lang="en-US" smtClean="0"/>
              <a:t>9/12/2021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F1EEA-5815-45E4-A5DE-8C798FD95568}" type="slidenum">
              <a:rPr lang="en-US" smtClean="0"/>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D1D809B3-6B25-4565-AF40-CB0723EB0B99}" type="datetimeFigureOut">
              <a:rPr lang="en-US" smtClean="0"/>
              <a:t>9/12/2021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F1EEA-5815-45E4-A5DE-8C798FD95568}" type="slidenum">
              <a:rPr lang="en-US" smtClean="0"/>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7475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7475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D809B3-6B25-4565-AF40-CB0723EB0B99}" type="datetimeFigureOut">
              <a:rPr lang="en-US" smtClean="0"/>
              <a:t>9/12/2021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F1EEA-5815-45E4-A5DE-8C798FD95568}" type="slidenum">
              <a:rPr lang="en-US" smtClean="0"/>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D809B3-6B25-4565-AF40-CB0723EB0B99}" type="datetimeFigureOut">
              <a:rPr lang="en-US" smtClean="0"/>
              <a:t>9/12/2021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4F1EEA-5815-45E4-A5DE-8C798FD95568}" type="slidenum">
              <a:rPr lang="en-US" smtClean="0"/>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D809B3-6B25-4565-AF40-CB0723EB0B99}" type="datetimeFigureOut">
              <a:rPr lang="en-US" smtClean="0"/>
              <a:t>9/12/2021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4F1EEA-5815-45E4-A5DE-8C798FD95568}" type="slidenum">
              <a:rPr lang="en-US" smtClean="0"/>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D809B3-6B25-4565-AF40-CB0723EB0B99}" type="datetimeFigureOut">
              <a:rPr lang="en-US" smtClean="0"/>
              <a:t>9/12/2021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4F1EEA-5815-45E4-A5DE-8C798FD95568}" type="slidenum">
              <a:rPr lang="en-US" smtClean="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D809B3-6B25-4565-AF40-CB0723EB0B99}" type="datetimeFigureOut">
              <a:rPr lang="en-US" smtClean="0"/>
              <a:t>9/12/2021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F1EEA-5815-45E4-A5DE-8C798FD95568}" type="slidenum">
              <a:rPr lang="en-US" smtClean="0"/>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D809B3-6B25-4565-AF40-CB0723EB0B99}" type="datetimeFigureOut">
              <a:rPr lang="en-US" smtClean="0"/>
              <a:t>9/12/2021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F1EEA-5815-45E4-A5DE-8C798FD95568}" type="slidenum">
              <a:rPr lang="en-US" smtClean="0"/>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p:cNvPicPr>
            <a:picLocks noChangeAspect="1"/>
          </p:cNvPicPr>
          <p:nvPr/>
        </p:nvPicPr>
        <p:blipFill>
          <a:blip r:embed="rId13"/>
          <a:stretch>
            <a:fillRect/>
          </a:stretch>
        </p:blipFill>
        <p:spPr>
          <a:xfrm>
            <a:off x="0" y="0"/>
            <a:ext cx="914400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nchorCtr="0"/>
          <a:lstStyle/>
          <a:p>
            <a:pPr lvl="0"/>
            <a:r>
              <a:rPr lang="en-US" altLang="zh-CN" dirty="0"/>
              <a:t>Click to edit Master title style</a:t>
            </a:r>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D1D809B3-6B25-4565-AF40-CB0723EB0B99}" type="datetimeFigureOut">
              <a:rPr lang="en-US" smtClean="0"/>
              <a:t>9/12/2021</a:t>
            </a:fld>
            <a:endParaRPr lang="en-US"/>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CF4F1EEA-5815-45E4-A5DE-8C798FD9556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rtl="0" fontAlgn="base">
        <a:spcBef>
          <a:spcPct val="0"/>
        </a:spcBef>
        <a:spcAft>
          <a:spcPct val="0"/>
        </a:spcAft>
        <a:defRPr sz="3600" kern="1200">
          <a:solidFill>
            <a:schemeClr val="bg1"/>
          </a:solidFill>
          <a:latin typeface="+mj-lt"/>
          <a:ea typeface="+mj-ea"/>
          <a:cs typeface="+mj-cs"/>
        </a:defRPr>
      </a:lvl1pPr>
      <a:lvl2pPr algn="r" rtl="0" fontAlgn="base">
        <a:spcBef>
          <a:spcPct val="0"/>
        </a:spcBef>
        <a:spcAft>
          <a:spcPct val="0"/>
        </a:spcAft>
        <a:defRPr sz="3600">
          <a:solidFill>
            <a:schemeClr val="bg1"/>
          </a:solidFill>
          <a:latin typeface="Arial" panose="020B0604020202020204" pitchFamily="34" charset="0"/>
          <a:ea typeface="SimSun" panose="02010600030101010101" pitchFamily="2" charset="-122"/>
        </a:defRPr>
      </a:lvl2pPr>
      <a:lvl3pPr algn="r" rtl="0" fontAlgn="base">
        <a:spcBef>
          <a:spcPct val="0"/>
        </a:spcBef>
        <a:spcAft>
          <a:spcPct val="0"/>
        </a:spcAft>
        <a:defRPr sz="3600">
          <a:solidFill>
            <a:schemeClr val="bg1"/>
          </a:solidFill>
          <a:latin typeface="Arial" panose="020B0604020202020204" pitchFamily="34" charset="0"/>
          <a:ea typeface="SimSun" panose="02010600030101010101" pitchFamily="2" charset="-122"/>
        </a:defRPr>
      </a:lvl3pPr>
      <a:lvl4pPr algn="r" rtl="0" fontAlgn="base">
        <a:spcBef>
          <a:spcPct val="0"/>
        </a:spcBef>
        <a:spcAft>
          <a:spcPct val="0"/>
        </a:spcAft>
        <a:defRPr sz="3600">
          <a:solidFill>
            <a:schemeClr val="bg1"/>
          </a:solidFill>
          <a:latin typeface="Arial" panose="020B0604020202020204" pitchFamily="34" charset="0"/>
          <a:ea typeface="SimSun" panose="02010600030101010101" pitchFamily="2" charset="-122"/>
        </a:defRPr>
      </a:lvl4pPr>
      <a:lvl5pPr algn="r" rtl="0" fontAlgn="base">
        <a:spcBef>
          <a:spcPct val="0"/>
        </a:spcBef>
        <a:spcAft>
          <a:spcPct val="0"/>
        </a:spcAft>
        <a:defRPr sz="3600">
          <a:solidFill>
            <a:schemeClr val="bg1"/>
          </a:solidFill>
          <a:latin typeface="Arial" panose="020B0604020202020204" pitchFamily="34" charset="0"/>
          <a:ea typeface="SimSun" panose="02010600030101010101" pitchFamily="2" charset="-122"/>
        </a:defRPr>
      </a:lvl5pPr>
      <a:lvl6pPr marL="457200" algn="r" rtl="0" fontAlgn="base">
        <a:spcBef>
          <a:spcPct val="0"/>
        </a:spcBef>
        <a:spcAft>
          <a:spcPct val="0"/>
        </a:spcAft>
        <a:defRPr sz="3600">
          <a:solidFill>
            <a:schemeClr val="bg1"/>
          </a:solidFill>
          <a:latin typeface="Arial" panose="020B0604020202020204" pitchFamily="34" charset="0"/>
          <a:ea typeface="SimSun" panose="02010600030101010101" pitchFamily="2" charset="-122"/>
        </a:defRPr>
      </a:lvl6pPr>
      <a:lvl7pPr marL="914400" algn="r" rtl="0" fontAlgn="base">
        <a:spcBef>
          <a:spcPct val="0"/>
        </a:spcBef>
        <a:spcAft>
          <a:spcPct val="0"/>
        </a:spcAft>
        <a:defRPr sz="3600">
          <a:solidFill>
            <a:schemeClr val="bg1"/>
          </a:solidFill>
          <a:latin typeface="Arial" panose="020B0604020202020204" pitchFamily="34" charset="0"/>
          <a:ea typeface="SimSun" panose="02010600030101010101" pitchFamily="2" charset="-122"/>
        </a:defRPr>
      </a:lvl7pPr>
      <a:lvl8pPr marL="1371600" algn="r" rtl="0" fontAlgn="base">
        <a:spcBef>
          <a:spcPct val="0"/>
        </a:spcBef>
        <a:spcAft>
          <a:spcPct val="0"/>
        </a:spcAft>
        <a:defRPr sz="3600">
          <a:solidFill>
            <a:schemeClr val="bg1"/>
          </a:solidFill>
          <a:latin typeface="Arial" panose="020B0604020202020204" pitchFamily="34" charset="0"/>
          <a:ea typeface="SimSun" panose="02010600030101010101" pitchFamily="2" charset="-122"/>
        </a:defRPr>
      </a:lvl8pPr>
      <a:lvl9pPr marL="1828800" algn="r" rtl="0" fontAlgn="base">
        <a:spcBef>
          <a:spcPct val="0"/>
        </a:spcBef>
        <a:spcAft>
          <a:spcPct val="0"/>
        </a:spcAft>
        <a:defRPr sz="3600">
          <a:solidFill>
            <a:schemeClr val="bg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Kuliah%20Monitoring%20Kesehatan.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a:t>EVALUASI PROGRAM PENGENDALIAN PENYAKIT UNGGAS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id-ID" dirty="0"/>
              <a:t>4</a:t>
            </a:r>
            <a:r>
              <a:rPr lang="id-ID" dirty="0"/>
              <a:t>.Meningkatkan kekebalan ternak </a:t>
            </a:r>
            <a:endParaRPr lang="en-US" dirty="0"/>
          </a:p>
        </p:txBody>
      </p:sp>
      <p:sp>
        <p:nvSpPr>
          <p:cNvPr id="3" name="Content Placeholder 2"/>
          <p:cNvSpPr>
            <a:spLocks noGrp="1"/>
          </p:cNvSpPr>
          <p:nvPr>
            <p:ph sz="half" idx="1"/>
          </p:nvPr>
        </p:nvSpPr>
        <p:spPr>
          <a:xfrm>
            <a:off x="240030" y="1600200"/>
            <a:ext cx="4652010" cy="4526280"/>
          </a:xfrm>
        </p:spPr>
        <p:txBody>
          <a:bodyPr>
            <a:noAutofit/>
          </a:bodyPr>
          <a:lstStyle/>
          <a:p>
            <a:pPr marL="0" indent="0">
              <a:buNone/>
            </a:pPr>
            <a:r>
              <a:rPr lang="id-ID" sz="1700" dirty="0"/>
              <a:t>Dapat dilakukan dengan a) Vaksinasi dan b) pemberian imunomodulator</a:t>
            </a:r>
          </a:p>
          <a:p>
            <a:pPr marL="0" indent="0">
              <a:buNone/>
            </a:pPr>
            <a:r>
              <a:rPr lang="id-ID" sz="1700" dirty="0"/>
              <a:t>a) Vaksinasi</a:t>
            </a:r>
          </a:p>
          <a:p>
            <a:pPr marL="0" indent="0">
              <a:buNone/>
            </a:pPr>
            <a:r>
              <a:rPr lang="id-ID" sz="1700" dirty="0"/>
              <a:t>-Vaksinasi dilakukan dengan mempertimbangkan kasus penyakit yang sering tejadi di wilayah lokasi kandang</a:t>
            </a:r>
          </a:p>
          <a:p>
            <a:pPr marL="0" indent="0">
              <a:buNone/>
            </a:pPr>
            <a:r>
              <a:rPr lang="id-ID" sz="1700" dirty="0"/>
              <a:t>-Jangan sampai terlambat, jadwal harus ketat</a:t>
            </a:r>
          </a:p>
          <a:p>
            <a:pPr marL="0" indent="0">
              <a:buNone/>
            </a:pPr>
            <a:r>
              <a:rPr lang="en-US" sz="1700" dirty="0"/>
              <a:t>b)Pemberian imunomodulator</a:t>
            </a:r>
          </a:p>
          <a:p>
            <a:pPr marL="0" indent="0">
              <a:buNone/>
            </a:pPr>
            <a:r>
              <a:rPr lang="en-US" sz="1700" dirty="0"/>
              <a:t>-senyawa yang dapat meningkatkan kekebalan </a:t>
            </a:r>
          </a:p>
          <a:p>
            <a:pPr marL="0" indent="0">
              <a:buNone/>
            </a:pPr>
            <a:r>
              <a:rPr lang="en-US" sz="1700" dirty="0"/>
              <a:t>-Salah satu imunomodulator yg sdh dikenal yaitu Levamisole.</a:t>
            </a:r>
          </a:p>
          <a:p>
            <a:pPr marL="0" indent="0">
              <a:buNone/>
            </a:pPr>
            <a:r>
              <a:rPr lang="en-US" sz="1700" dirty="0"/>
              <a:t>-Hasil penelitian Zalizar dkk, Phylanthus niruri (meniran) berpotensi sbg imunomodulator.</a:t>
            </a:r>
          </a:p>
        </p:txBody>
      </p:sp>
      <p:pic>
        <p:nvPicPr>
          <p:cNvPr id="4" name="Content Placeholder 3"/>
          <p:cNvPicPr>
            <a:picLocks noGrp="1" noChangeAspect="1"/>
          </p:cNvPicPr>
          <p:nvPr>
            <p:ph sz="half" idx="2"/>
          </p:nvPr>
        </p:nvPicPr>
        <p:blipFill>
          <a:blip r:embed="rId2"/>
          <a:stretch>
            <a:fillRect/>
          </a:stretch>
        </p:blipFill>
        <p:spPr>
          <a:xfrm>
            <a:off x="5067300" y="1772285"/>
            <a:ext cx="3619500" cy="389191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2A22A-2337-437D-8A22-54FE5F8926FB}"/>
              </a:ext>
            </a:extLst>
          </p:cNvPr>
          <p:cNvSpPr>
            <a:spLocks noGrp="1"/>
          </p:cNvSpPr>
          <p:nvPr>
            <p:ph type="title"/>
          </p:nvPr>
        </p:nvSpPr>
        <p:spPr/>
        <p:txBody>
          <a:bodyPr/>
          <a:lstStyle/>
          <a:p>
            <a:r>
              <a:rPr lang="en-US" dirty="0"/>
              <a:t>5. Monitoring </a:t>
            </a:r>
            <a:r>
              <a:rPr lang="en-US" dirty="0" err="1"/>
              <a:t>Kesehatan</a:t>
            </a:r>
            <a:r>
              <a:rPr lang="en-US" dirty="0"/>
              <a:t> </a:t>
            </a:r>
            <a:r>
              <a:rPr lang="en-US" dirty="0" err="1"/>
              <a:t>Hewan</a:t>
            </a:r>
            <a:endParaRPr lang="en-US" dirty="0"/>
          </a:p>
        </p:txBody>
      </p:sp>
      <p:sp>
        <p:nvSpPr>
          <p:cNvPr id="5" name="Content Placeholder 4">
            <a:extLst>
              <a:ext uri="{FF2B5EF4-FFF2-40B4-BE49-F238E27FC236}">
                <a16:creationId xmlns:a16="http://schemas.microsoft.com/office/drawing/2014/main" id="{1094C0BE-BD72-4639-B405-2ED3981BB609}"/>
              </a:ext>
            </a:extLst>
          </p:cNvPr>
          <p:cNvSpPr>
            <a:spLocks noGrp="1"/>
          </p:cNvSpPr>
          <p:nvPr>
            <p:ph idx="1"/>
          </p:nvPr>
        </p:nvSpPr>
        <p:spPr/>
        <p:txBody>
          <a:bodyPr/>
          <a:lstStyle/>
          <a:p>
            <a:r>
              <a:rPr lang="en-US" dirty="0" err="1">
                <a:hlinkClick r:id="rId2" action="ppaction://hlinkfile"/>
              </a:rPr>
              <a:t>Kuliah</a:t>
            </a:r>
            <a:r>
              <a:rPr lang="en-US" dirty="0">
                <a:hlinkClick r:id="rId2" action="ppaction://hlinkfile"/>
              </a:rPr>
              <a:t> Monitoring Kesehatan.pdf</a:t>
            </a:r>
            <a:endParaRPr lang="en-US" dirty="0"/>
          </a:p>
        </p:txBody>
      </p:sp>
    </p:spTree>
    <p:extLst>
      <p:ext uri="{BB962C8B-B14F-4D97-AF65-F5344CB8AC3E}">
        <p14:creationId xmlns:p14="http://schemas.microsoft.com/office/powerpoint/2010/main" val="2850375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EVALUASI </a:t>
            </a:r>
            <a:endParaRPr lang="en-US" altLang="id-ID" dirty="0"/>
          </a:p>
        </p:txBody>
      </p:sp>
      <p:sp>
        <p:nvSpPr>
          <p:cNvPr id="3" name="Content Placeholder 2"/>
          <p:cNvSpPr>
            <a:spLocks noGrp="1"/>
          </p:cNvSpPr>
          <p:nvPr>
            <p:ph idx="1"/>
          </p:nvPr>
        </p:nvSpPr>
        <p:spPr/>
        <p:txBody>
          <a:bodyPr>
            <a:normAutofit fontScale="90000" lnSpcReduction="10000"/>
          </a:bodyPr>
          <a:lstStyle/>
          <a:p>
            <a:r>
              <a:rPr lang="id-ID" dirty="0"/>
              <a:t>Tujuan program pengendalian penyakit adalah untuk menurunkan morbiditas, menurunkan mortalitas</a:t>
            </a:r>
            <a:r>
              <a:rPr lang="en-US" altLang="id-ID" dirty="0"/>
              <a:t>,</a:t>
            </a:r>
            <a:r>
              <a:rPr lang="id-ID" dirty="0"/>
              <a:t> </a:t>
            </a:r>
            <a:r>
              <a:rPr lang="en-US" altLang="id-ID" dirty="0"/>
              <a:t>menurunkan kasus baru dan </a:t>
            </a:r>
            <a:r>
              <a:rPr lang="id-ID" dirty="0"/>
              <a:t>mengurangi penyebaran/penularan penyakit</a:t>
            </a:r>
            <a:r>
              <a:rPr lang="en-US" altLang="id-ID" dirty="0"/>
              <a:t> serta meninimalkan kerugian akibat kasus/wabah penyakit.</a:t>
            </a:r>
            <a:endParaRPr lang="id-ID" dirty="0"/>
          </a:p>
          <a:p>
            <a:r>
              <a:rPr lang="id-ID" dirty="0"/>
              <a:t>Tujuan melakukan evaluasi adalah untuk mengetahui apakah program tersebut sudah berhasil, merumuskan apakah perlu ada perbaikan, merumuskan isi dari usulan perbaikan</a:t>
            </a:r>
          </a:p>
          <a:p>
            <a:pPr marL="0" indent="0">
              <a:buNone/>
            </a:pPr>
            <a:endParaRPr lang="id-ID" dirty="0"/>
          </a:p>
          <a:p>
            <a:endParaRPr lang="id-ID" dirty="0"/>
          </a:p>
          <a:p>
            <a:pPr marL="0" indent="0">
              <a:buNone/>
            </a:pPr>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Morbiditas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id-ID" dirty="0"/>
              <a:t> adalah angka kesakitan yaitu perbandingan antara jumlah ternak yang sakit karena penyakit/kondisi tertentu dengan jumlah ternak pada saat tersebut.</a:t>
            </a:r>
          </a:p>
          <a:p>
            <a:r>
              <a:rPr lang="id-ID" dirty="0"/>
              <a:t>Jumlah ayam yang sakit dibanding populasi pada waktu tertentu.</a:t>
            </a:r>
          </a:p>
          <a:p>
            <a:r>
              <a:rPr lang="id-ID" dirty="0"/>
              <a:t>Misal mengukur morbiditas setiap satu siklus produksi broiler maka morbiditas selama 35 hari dari tanggal......s/d tanggal..............</a:t>
            </a:r>
          </a:p>
          <a:p>
            <a:r>
              <a:rPr lang="id-ID" dirty="0"/>
              <a:t>Pengukuran morbiditas bisa diambil dari data insidensi atau prevalensi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Ukuran morbiditas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323528" y="1268760"/>
                <a:ext cx="8229600" cy="4857403"/>
              </a:xfrm>
            </p:spPr>
            <p:txBody>
              <a:bodyPr>
                <a:normAutofit fontScale="85000" lnSpcReduction="10000"/>
              </a:bodyPr>
              <a:lstStyle/>
              <a:p>
                <a:r>
                  <a:rPr lang="id-ID" dirty="0"/>
                  <a:t>Angka Insiden adalah jumlah kasus penyakit dibagi jumlah ternak yang beresiko terkena  dalam kurun waktu tertentu dikali konstata k</a:t>
                </a:r>
                <a:endParaRPr lang="id-ID" sz="2800" dirty="0"/>
              </a:p>
              <a:p>
                <a:pPr marL="0" indent="0">
                  <a:buNone/>
                </a:pPr>
                <a:r>
                  <a:rPr lang="id-ID" sz="2800" dirty="0">
                    <a:solidFill>
                      <a:schemeClr val="bg1"/>
                    </a:solidFill>
                  </a:rPr>
                  <a:t>A</a:t>
                </a:r>
              </a:p>
              <a:p>
                <a:pPr marL="0" indent="0">
                  <a:buNone/>
                </a:pPr>
                <a:r>
                  <a:rPr lang="id-ID" sz="2800" dirty="0">
                    <a:solidFill>
                      <a:schemeClr val="tx1"/>
                    </a:solidFill>
                  </a:rPr>
                  <a:t>Angka insidensi = </a:t>
                </a:r>
                <a14:m>
                  <m:oMath xmlns:m="http://schemas.openxmlformats.org/officeDocument/2006/math">
                    <m:f>
                      <m:fPr>
                        <m:ctrlPr>
                          <a:rPr lang="id-ID" sz="2800" i="1" smtClean="0">
                            <a:solidFill>
                              <a:schemeClr val="tx1"/>
                            </a:solidFill>
                            <a:latin typeface="Cambria Math" panose="02040503050406030204" pitchFamily="18" charset="0"/>
                          </a:rPr>
                        </m:ctrlPr>
                      </m:fPr>
                      <m:num>
                        <m:r>
                          <a:rPr lang="id-ID" sz="2800" b="0" i="1" smtClean="0">
                            <a:solidFill>
                              <a:schemeClr val="tx1"/>
                            </a:solidFill>
                            <a:latin typeface="Cambria Math" panose="02040503050406030204"/>
                          </a:rPr>
                          <m:t>𝐽𝑢𝑚𝑙𝑎h</m:t>
                        </m:r>
                        <m:r>
                          <a:rPr lang="id-ID" sz="2800" b="0" i="1" smtClean="0">
                            <a:solidFill>
                              <a:schemeClr val="tx1"/>
                            </a:solidFill>
                            <a:latin typeface="Cambria Math" panose="02040503050406030204"/>
                          </a:rPr>
                          <m:t> </m:t>
                        </m:r>
                        <m:r>
                          <a:rPr lang="id-ID" sz="2800" b="0" i="1" smtClean="0">
                            <a:solidFill>
                              <a:schemeClr val="tx1"/>
                            </a:solidFill>
                            <a:latin typeface="Cambria Math" panose="02040503050406030204"/>
                          </a:rPr>
                          <m:t>𝑘𝑒𝑗𝑎𝑑𝑖𝑎𝑛</m:t>
                        </m:r>
                        <m:r>
                          <a:rPr lang="id-ID" sz="2800" b="0" i="1" smtClean="0">
                            <a:solidFill>
                              <a:schemeClr val="tx1"/>
                            </a:solidFill>
                            <a:latin typeface="Cambria Math" panose="02040503050406030204"/>
                          </a:rPr>
                          <m:t> </m:t>
                        </m:r>
                        <m:r>
                          <a:rPr lang="id-ID" sz="2800" b="0" i="1" smtClean="0">
                            <a:solidFill>
                              <a:schemeClr val="tx1"/>
                            </a:solidFill>
                            <a:latin typeface="Cambria Math" panose="02040503050406030204"/>
                          </a:rPr>
                          <m:t>𝑑𝑎𝑙𝑎𝑚</m:t>
                        </m:r>
                        <m:r>
                          <a:rPr lang="id-ID" sz="2800" b="0" i="1" smtClean="0">
                            <a:solidFill>
                              <a:schemeClr val="tx1"/>
                            </a:solidFill>
                            <a:latin typeface="Cambria Math" panose="02040503050406030204"/>
                          </a:rPr>
                          <m:t> </m:t>
                        </m:r>
                        <m:r>
                          <a:rPr lang="id-ID" sz="2800" b="0" i="1" smtClean="0">
                            <a:solidFill>
                              <a:schemeClr val="tx1"/>
                            </a:solidFill>
                            <a:latin typeface="Cambria Math" panose="02040503050406030204"/>
                          </a:rPr>
                          <m:t>𝑤𝑎𝑘𝑢</m:t>
                        </m:r>
                        <m:r>
                          <a:rPr lang="id-ID" sz="2800" b="0" i="1" smtClean="0">
                            <a:solidFill>
                              <a:schemeClr val="tx1"/>
                            </a:solidFill>
                            <a:latin typeface="Cambria Math" panose="02040503050406030204"/>
                          </a:rPr>
                          <m:t> </m:t>
                        </m:r>
                        <m:r>
                          <a:rPr lang="id-ID" sz="2800" b="0" i="1" smtClean="0">
                            <a:solidFill>
                              <a:schemeClr val="tx1"/>
                            </a:solidFill>
                            <a:latin typeface="Cambria Math" panose="02040503050406030204"/>
                          </a:rPr>
                          <m:t>𝑡𝑒𝑟𝑡𝑒𝑛𝑡𝑢</m:t>
                        </m:r>
                      </m:num>
                      <m:den>
                        <m:r>
                          <a:rPr lang="id-ID" sz="2800" b="0" i="1" smtClean="0">
                            <a:solidFill>
                              <a:schemeClr val="tx1"/>
                            </a:solidFill>
                            <a:latin typeface="Cambria Math" panose="02040503050406030204"/>
                          </a:rPr>
                          <m:t>𝐽𝑢𝑚𝑙𝑎h</m:t>
                        </m:r>
                        <m:r>
                          <a:rPr lang="id-ID" sz="2800" b="0" i="1" smtClean="0">
                            <a:solidFill>
                              <a:schemeClr val="tx1"/>
                            </a:solidFill>
                            <a:latin typeface="Cambria Math" panose="02040503050406030204"/>
                          </a:rPr>
                          <m:t> </m:t>
                        </m:r>
                        <m:r>
                          <a:rPr lang="id-ID" sz="2800" b="0" i="1" smtClean="0">
                            <a:solidFill>
                              <a:schemeClr val="tx1"/>
                            </a:solidFill>
                            <a:latin typeface="Cambria Math" panose="02040503050406030204"/>
                          </a:rPr>
                          <m:t>𝑝𝑜𝑝𝑢𝑙𝑎𝑡𝑖𝑜𝑛</m:t>
                        </m:r>
                        <m:r>
                          <a:rPr lang="id-ID" sz="2800" b="0" i="1" smtClean="0">
                            <a:solidFill>
                              <a:schemeClr val="tx1"/>
                            </a:solidFill>
                            <a:latin typeface="Cambria Math" panose="02040503050406030204"/>
                          </a:rPr>
                          <m:t> </m:t>
                        </m:r>
                        <m:r>
                          <a:rPr lang="id-ID" sz="2800" b="0" i="1" smtClean="0">
                            <a:solidFill>
                              <a:schemeClr val="tx1"/>
                            </a:solidFill>
                            <a:latin typeface="Cambria Math" panose="02040503050406030204"/>
                          </a:rPr>
                          <m:t>𝑎𝑡</m:t>
                        </m:r>
                        <m:r>
                          <a:rPr lang="id-ID" sz="2800" b="0" i="1" smtClean="0">
                            <a:solidFill>
                              <a:schemeClr val="tx1"/>
                            </a:solidFill>
                            <a:latin typeface="Cambria Math" panose="02040503050406030204"/>
                          </a:rPr>
                          <m:t> </m:t>
                        </m:r>
                        <m:r>
                          <a:rPr lang="id-ID" sz="2800" b="0" i="1" smtClean="0">
                            <a:solidFill>
                              <a:schemeClr val="tx1"/>
                            </a:solidFill>
                            <a:latin typeface="Cambria Math" panose="02040503050406030204"/>
                          </a:rPr>
                          <m:t>𝑟𝑖𝑠𝑘</m:t>
                        </m:r>
                        <m:r>
                          <a:rPr lang="id-ID" sz="2800" b="0" i="1" smtClean="0">
                            <a:solidFill>
                              <a:schemeClr val="tx1"/>
                            </a:solidFill>
                            <a:latin typeface="Cambria Math" panose="02040503050406030204"/>
                          </a:rPr>
                          <m:t> </m:t>
                        </m:r>
                        <m:r>
                          <a:rPr lang="id-ID" sz="2800" b="0" i="1" smtClean="0">
                            <a:solidFill>
                              <a:schemeClr val="tx1"/>
                            </a:solidFill>
                            <a:latin typeface="Cambria Math" panose="02040503050406030204"/>
                          </a:rPr>
                          <m:t>𝑤𝑎𝑘𝑡𝑢</m:t>
                        </m:r>
                        <m:r>
                          <a:rPr lang="id-ID" sz="2800" b="0" i="1" smtClean="0">
                            <a:solidFill>
                              <a:schemeClr val="tx1"/>
                            </a:solidFill>
                            <a:latin typeface="Cambria Math" panose="02040503050406030204"/>
                          </a:rPr>
                          <m:t> </m:t>
                        </m:r>
                        <m:r>
                          <a:rPr lang="id-ID" sz="2800" b="0" i="1" smtClean="0">
                            <a:solidFill>
                              <a:schemeClr val="tx1"/>
                            </a:solidFill>
                            <a:latin typeface="Cambria Math" panose="02040503050406030204"/>
                          </a:rPr>
                          <m:t>𝑡𝑒𝑟𝑡𝑒𝑛𝑡𝑢</m:t>
                        </m:r>
                      </m:den>
                    </m:f>
                    <m:r>
                      <a:rPr lang="id-ID" sz="2800" i="1" smtClean="0">
                        <a:solidFill>
                          <a:schemeClr val="tx1"/>
                        </a:solidFill>
                        <a:latin typeface="Cambria Math" panose="02040503050406030204"/>
                        <a:ea typeface="Cambria Math" panose="02040503050406030204"/>
                      </a:rPr>
                      <m:t>×</m:t>
                    </m:r>
                    <m:r>
                      <a:rPr lang="id-ID" sz="2800" b="0" i="1" smtClean="0">
                        <a:solidFill>
                          <a:schemeClr val="tx1"/>
                        </a:solidFill>
                        <a:latin typeface="Cambria Math" panose="02040503050406030204"/>
                        <a:ea typeface="Cambria Math" panose="02040503050406030204"/>
                      </a:rPr>
                      <m:t>𝑘</m:t>
                    </m:r>
                  </m:oMath>
                </a14:m>
                <a:endParaRPr lang="id-ID" sz="2800" dirty="0">
                  <a:solidFill>
                    <a:schemeClr val="tx1"/>
                  </a:solidFill>
                </a:endParaRPr>
              </a:p>
              <a:p>
                <a:pPr marL="0" indent="0">
                  <a:buNone/>
                </a:pPr>
                <a:endParaRPr lang="id-ID" dirty="0"/>
              </a:p>
              <a:p>
                <a:r>
                  <a:rPr lang="id-ID" dirty="0"/>
                  <a:t>Angka insidensi penyakit CRD pada Broiler di Farm Kusuma pada periode Januari sd Maret 2020 adalah 15800 per 100.000 Broiler. Ini merupakan perhitungan dari jumlah kasus CRD sebanyak 1580 dan jumlah populasi at risk 10.000</a:t>
                </a: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323528" y="1268760"/>
                <a:ext cx="8229600" cy="4857403"/>
              </a:xfrm>
              <a:blipFill>
                <a:blip r:embed="rId2"/>
                <a:stretch>
                  <a:fillRect l="-1259" t="-2008" r="-2000"/>
                </a:stretch>
              </a:blipFill>
            </p:spPr>
            <p:txBody>
              <a:bodyPr/>
              <a:lstStyle/>
              <a:p>
                <a:r>
                  <a:rPr lang="en-US">
                    <a:noFill/>
                  </a:rPr>
                  <a:t> </a:t>
                </a:r>
              </a:p>
            </p:txBody>
          </p:sp>
        </mc:Fallback>
      </mc:AlternateContent>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23215" y="382270"/>
                <a:ext cx="8229600" cy="5671820"/>
              </a:xfrm>
            </p:spPr>
            <p:txBody>
              <a:bodyPr>
                <a:normAutofit fontScale="92500" lnSpcReduction="10000"/>
              </a:bodyPr>
              <a:lstStyle/>
              <a:p>
                <a:pPr marL="0" indent="0">
                  <a:buNone/>
                </a:pPr>
                <a:r>
                  <a:rPr lang="id-ID" sz="3025" dirty="0"/>
                  <a:t>Angka prevalensi</a:t>
                </a:r>
              </a:p>
              <a:p>
                <a:r>
                  <a:rPr lang="id-ID" sz="2600" b="1" dirty="0"/>
                  <a:t>Point prevalance</a:t>
                </a:r>
                <a:r>
                  <a:rPr lang="id-ID" sz="2600" dirty="0"/>
                  <a:t>  (di satu waktu tertentu misal 1 Januari 2020)</a:t>
                </a:r>
              </a:p>
              <a:p>
                <a:pPr marL="0" indent="0">
                  <a:buNone/>
                </a:pPr>
                <a:r>
                  <a:rPr lang="id-ID" sz="2600" dirty="0"/>
                  <a:t>    Jumlah penderita lama dan baru suatu penyakit pada suatu saat dibagi dengan jumlah ternak pada saat itu</a:t>
                </a:r>
              </a:p>
              <a:p>
                <a:pPr marL="0" indent="0">
                  <a:buNone/>
                </a:pPr>
                <a:r>
                  <a:rPr lang="id-ID" sz="2600" dirty="0">
                    <a:solidFill>
                      <a:schemeClr val="tx1"/>
                    </a:solidFill>
                  </a:rPr>
                  <a:t>Point Prevalance=</a:t>
                </a:r>
                <a14:m>
                  <m:oMath xmlns:m="http://schemas.openxmlformats.org/officeDocument/2006/math">
                    <m:f>
                      <m:fPr>
                        <m:ctrlPr>
                          <a:rPr lang="en-US" sz="2200" i="1" smtClean="0">
                            <a:solidFill>
                              <a:schemeClr val="tx1"/>
                            </a:solidFill>
                            <a:latin typeface="Cambria Math" panose="02040503050406030204" pitchFamily="18" charset="0"/>
                          </a:rPr>
                        </m:ctrlPr>
                      </m:fPr>
                      <m:num>
                        <m:r>
                          <a:rPr lang="id-ID" sz="2200" b="0" i="1" smtClean="0">
                            <a:solidFill>
                              <a:schemeClr val="tx1"/>
                            </a:solidFill>
                            <a:latin typeface="Cambria Math" panose="02040503050406030204"/>
                          </a:rPr>
                          <m:t>𝐽𝑢𝑚𝑙𝑎h</m:t>
                        </m:r>
                        <m:r>
                          <a:rPr lang="id-ID" sz="2200" b="0" i="1" smtClean="0">
                            <a:solidFill>
                              <a:schemeClr val="tx1"/>
                            </a:solidFill>
                            <a:latin typeface="Cambria Math" panose="02040503050406030204"/>
                          </a:rPr>
                          <m:t> </m:t>
                        </m:r>
                        <m:r>
                          <a:rPr lang="id-ID" sz="2200" b="0" i="1" smtClean="0">
                            <a:solidFill>
                              <a:schemeClr val="tx1"/>
                            </a:solidFill>
                            <a:latin typeface="Cambria Math" panose="02040503050406030204"/>
                          </a:rPr>
                          <m:t>𝑠𝑒𝑚𝑢𝑎</m:t>
                        </m:r>
                        <m:r>
                          <a:rPr lang="id-ID" sz="2200" b="0" i="1" smtClean="0">
                            <a:solidFill>
                              <a:schemeClr val="tx1"/>
                            </a:solidFill>
                            <a:latin typeface="Cambria Math" panose="02040503050406030204"/>
                          </a:rPr>
                          <m:t> </m:t>
                        </m:r>
                        <m:r>
                          <a:rPr lang="id-ID" sz="2200" b="0" i="1" smtClean="0">
                            <a:solidFill>
                              <a:schemeClr val="tx1"/>
                            </a:solidFill>
                            <a:latin typeface="Cambria Math" panose="02040503050406030204"/>
                          </a:rPr>
                          <m:t>𝑘𝑎𝑠𝑢𝑠</m:t>
                        </m:r>
                        <m:r>
                          <a:rPr lang="id-ID" sz="2200" b="0" i="1" smtClean="0">
                            <a:solidFill>
                              <a:schemeClr val="tx1"/>
                            </a:solidFill>
                            <a:latin typeface="Cambria Math" panose="02040503050406030204"/>
                          </a:rPr>
                          <m:t> </m:t>
                        </m:r>
                        <m:r>
                          <a:rPr lang="id-ID" sz="2200" b="0" i="1" smtClean="0">
                            <a:solidFill>
                              <a:schemeClr val="tx1"/>
                            </a:solidFill>
                            <a:latin typeface="Cambria Math" panose="02040503050406030204"/>
                          </a:rPr>
                          <m:t>𝑦𝑎𝑛𝑔</m:t>
                        </m:r>
                        <m:r>
                          <a:rPr lang="id-ID" sz="2200" b="0" i="1" smtClean="0">
                            <a:solidFill>
                              <a:schemeClr val="tx1"/>
                            </a:solidFill>
                            <a:latin typeface="Cambria Math" panose="02040503050406030204"/>
                          </a:rPr>
                          <m:t> </m:t>
                        </m:r>
                        <m:r>
                          <a:rPr lang="id-ID" sz="2200" b="0" i="1" smtClean="0">
                            <a:solidFill>
                              <a:schemeClr val="tx1"/>
                            </a:solidFill>
                            <a:latin typeface="Cambria Math" panose="02040503050406030204"/>
                          </a:rPr>
                          <m:t>𝑑𝑖𝑐𝑎𝑡𝑎𝑡</m:t>
                        </m:r>
                      </m:num>
                      <m:den>
                        <m:r>
                          <a:rPr lang="id-ID" sz="2200" b="0" i="1" smtClean="0">
                            <a:solidFill>
                              <a:schemeClr val="tx1"/>
                            </a:solidFill>
                            <a:latin typeface="Cambria Math" panose="02040503050406030204"/>
                          </a:rPr>
                          <m:t>𝐽𝑢𝑚𝑙𝑎h</m:t>
                        </m:r>
                        <m:r>
                          <a:rPr lang="id-ID" sz="2200" b="0" i="1" smtClean="0">
                            <a:solidFill>
                              <a:schemeClr val="tx1"/>
                            </a:solidFill>
                            <a:latin typeface="Cambria Math" panose="02040503050406030204"/>
                          </a:rPr>
                          <m:t> </m:t>
                        </m:r>
                        <m:r>
                          <a:rPr lang="id-ID" sz="2200" b="0" i="1" smtClean="0">
                            <a:solidFill>
                              <a:schemeClr val="tx1"/>
                            </a:solidFill>
                            <a:latin typeface="Cambria Math" panose="02040503050406030204"/>
                          </a:rPr>
                          <m:t>𝑡𝑒𝑟𝑛𝑎𝑘</m:t>
                        </m:r>
                      </m:den>
                    </m:f>
                    <m:r>
                      <a:rPr lang="id-ID" sz="2200" b="0" i="1" smtClean="0">
                        <a:solidFill>
                          <a:schemeClr val="tx1"/>
                        </a:solidFill>
                        <a:latin typeface="Cambria Math" panose="02040503050406030204"/>
                      </a:rPr>
                      <m:t>𝑝𝑎𝑑𝑎</m:t>
                    </m:r>
                    <m:r>
                      <a:rPr lang="id-ID" sz="2200" b="0" i="1" smtClean="0">
                        <a:solidFill>
                          <a:schemeClr val="tx1"/>
                        </a:solidFill>
                        <a:latin typeface="Cambria Math" panose="02040503050406030204"/>
                      </a:rPr>
                      <m:t> </m:t>
                    </m:r>
                    <m:r>
                      <a:rPr lang="id-ID" sz="2200" b="0" i="1" smtClean="0">
                        <a:solidFill>
                          <a:schemeClr val="tx1"/>
                        </a:solidFill>
                        <a:latin typeface="Cambria Math" panose="02040503050406030204"/>
                      </a:rPr>
                      <m:t>𝑠𝑎𝑎𝑡</m:t>
                    </m:r>
                    <m:r>
                      <a:rPr lang="id-ID" sz="2200" b="0" i="1" smtClean="0">
                        <a:solidFill>
                          <a:schemeClr val="tx1"/>
                        </a:solidFill>
                        <a:latin typeface="Cambria Math" panose="02040503050406030204"/>
                      </a:rPr>
                      <m:t> </m:t>
                    </m:r>
                    <m:r>
                      <a:rPr lang="id-ID" sz="2200" b="0" i="1" smtClean="0">
                        <a:solidFill>
                          <a:schemeClr val="tx1"/>
                        </a:solidFill>
                        <a:latin typeface="Cambria Math" panose="02040503050406030204"/>
                      </a:rPr>
                      <m:t>𝑡𝑒𝑟𝑡𝑒𝑛𝑡𝑢</m:t>
                    </m:r>
                  </m:oMath>
                </a14:m>
                <a:endParaRPr lang="id-ID" sz="3500" dirty="0">
                  <a:solidFill>
                    <a:schemeClr val="tx1"/>
                  </a:solidFill>
                </a:endParaRPr>
              </a:p>
              <a:p>
                <a:r>
                  <a:rPr lang="id-ID" sz="2800" b="1" dirty="0"/>
                  <a:t>Periode prevalance</a:t>
                </a:r>
                <a:endParaRPr lang="id-ID" sz="2800" dirty="0"/>
              </a:p>
              <a:p>
                <a:pPr marL="0" lvl="0" indent="0">
                  <a:buNone/>
                </a:pPr>
                <a:r>
                  <a:rPr lang="id-ID" sz="2400" dirty="0">
                    <a:solidFill>
                      <a:prstClr val="black"/>
                    </a:solidFill>
                  </a:rPr>
                  <a:t>      </a:t>
                </a:r>
                <a:r>
                  <a:rPr lang="id-ID" sz="2800" dirty="0">
                    <a:solidFill>
                      <a:prstClr val="black"/>
                    </a:solidFill>
                  </a:rPr>
                  <a:t>Jumlah penderita lama dan baru suatu penyakit yang </a:t>
                </a:r>
                <a:r>
                  <a:rPr lang="id-ID" sz="2800" dirty="0">
                    <a:solidFill>
                      <a:schemeClr val="tx1"/>
                    </a:solidFill>
                  </a:rPr>
                  <a:t>ditemukan pada suatu jangka waktu tertentu dibagi dengan jumlah ternak pada pertengahan jangka waktu yang bersangkutan. Nilai ini hanya digunakan untuk penyakit yang sulit diketahui saat munculnya</a:t>
                </a:r>
              </a:p>
              <a:p>
                <a:pPr marL="0" lvl="0" indent="0">
                  <a:buNone/>
                </a:pPr>
                <a:r>
                  <a:rPr lang="id-ID" sz="2400" dirty="0">
                    <a:solidFill>
                      <a:schemeClr val="tx1"/>
                    </a:solidFill>
                  </a:rPr>
                  <a:t> Periode Prevalance=</a:t>
                </a:r>
                <a14:m>
                  <m:oMath xmlns:m="http://schemas.openxmlformats.org/officeDocument/2006/math">
                    <m:f>
                      <m:fPr>
                        <m:ctrlPr>
                          <a:rPr lang="en-US" sz="2000" i="1">
                            <a:solidFill>
                              <a:schemeClr val="tx1"/>
                            </a:solidFill>
                            <a:latin typeface="Cambria Math" panose="02040503050406030204" pitchFamily="18" charset="0"/>
                          </a:rPr>
                        </m:ctrlPr>
                      </m:fPr>
                      <m:num>
                        <m:r>
                          <a:rPr lang="id-ID" sz="2000" i="1">
                            <a:solidFill>
                              <a:schemeClr val="tx1"/>
                            </a:solidFill>
                            <a:latin typeface="Cambria Math" panose="02040503050406030204"/>
                          </a:rPr>
                          <m:t>𝐽𝑢𝑚𝑙𝑎h</m:t>
                        </m:r>
                        <m:r>
                          <a:rPr lang="id-ID" sz="2000" i="1">
                            <a:solidFill>
                              <a:schemeClr val="tx1"/>
                            </a:solidFill>
                            <a:latin typeface="Cambria Math" panose="02040503050406030204"/>
                          </a:rPr>
                          <m:t> </m:t>
                        </m:r>
                        <m:r>
                          <a:rPr lang="id-ID" sz="2000" i="1">
                            <a:solidFill>
                              <a:schemeClr val="tx1"/>
                            </a:solidFill>
                            <a:latin typeface="Cambria Math" panose="02040503050406030204"/>
                          </a:rPr>
                          <m:t>𝑠𝑒𝑚𝑢𝑎</m:t>
                        </m:r>
                        <m:r>
                          <a:rPr lang="id-ID" sz="2000" i="1">
                            <a:solidFill>
                              <a:schemeClr val="tx1"/>
                            </a:solidFill>
                            <a:latin typeface="Cambria Math" panose="02040503050406030204"/>
                          </a:rPr>
                          <m:t> </m:t>
                        </m:r>
                        <m:r>
                          <a:rPr lang="id-ID" sz="2000" i="1">
                            <a:solidFill>
                              <a:schemeClr val="tx1"/>
                            </a:solidFill>
                            <a:latin typeface="Cambria Math" panose="02040503050406030204"/>
                          </a:rPr>
                          <m:t>𝑘𝑎𝑠𝑢𝑠</m:t>
                        </m:r>
                        <m:r>
                          <a:rPr lang="id-ID" sz="2000" i="1">
                            <a:solidFill>
                              <a:schemeClr val="tx1"/>
                            </a:solidFill>
                            <a:latin typeface="Cambria Math" panose="02040503050406030204"/>
                          </a:rPr>
                          <m:t> </m:t>
                        </m:r>
                        <m:r>
                          <a:rPr lang="id-ID" sz="2000" i="1">
                            <a:solidFill>
                              <a:schemeClr val="tx1"/>
                            </a:solidFill>
                            <a:latin typeface="Cambria Math" panose="02040503050406030204"/>
                          </a:rPr>
                          <m:t>𝑦𝑎𝑛𝑔</m:t>
                        </m:r>
                        <m:r>
                          <a:rPr lang="id-ID" sz="2000" i="1">
                            <a:solidFill>
                              <a:schemeClr val="tx1"/>
                            </a:solidFill>
                            <a:latin typeface="Cambria Math" panose="02040503050406030204"/>
                          </a:rPr>
                          <m:t> </m:t>
                        </m:r>
                        <m:r>
                          <a:rPr lang="id-ID" sz="2000" i="1">
                            <a:solidFill>
                              <a:schemeClr val="tx1"/>
                            </a:solidFill>
                            <a:latin typeface="Cambria Math" panose="02040503050406030204"/>
                          </a:rPr>
                          <m:t>𝑑𝑖𝑐𝑎𝑡𝑎𝑡</m:t>
                        </m:r>
                      </m:num>
                      <m:den>
                        <m:r>
                          <a:rPr lang="id-ID" sz="2000" i="1">
                            <a:solidFill>
                              <a:schemeClr val="tx1"/>
                            </a:solidFill>
                            <a:latin typeface="Cambria Math" panose="02040503050406030204"/>
                          </a:rPr>
                          <m:t>𝐽𝑢𝑚𝑙𝑎h</m:t>
                        </m:r>
                        <m:r>
                          <a:rPr lang="id-ID" sz="2000" i="1">
                            <a:solidFill>
                              <a:schemeClr val="tx1"/>
                            </a:solidFill>
                            <a:latin typeface="Cambria Math" panose="02040503050406030204"/>
                          </a:rPr>
                          <m:t> </m:t>
                        </m:r>
                        <m:r>
                          <a:rPr lang="id-ID" sz="2000" i="1">
                            <a:solidFill>
                              <a:schemeClr val="tx1"/>
                            </a:solidFill>
                            <a:latin typeface="Cambria Math" panose="02040503050406030204"/>
                          </a:rPr>
                          <m:t>𝑡𝑒𝑟𝑛𝑎𝑘</m:t>
                        </m:r>
                      </m:den>
                    </m:f>
                    <m:r>
                      <a:rPr lang="id-ID" sz="2000" b="0" i="1" smtClean="0">
                        <a:solidFill>
                          <a:schemeClr val="tx1"/>
                        </a:solidFill>
                        <a:latin typeface="Cambria Math" panose="02040503050406030204"/>
                      </a:rPr>
                      <m:t>𝑠𝑒𝑙𝑎𝑚𝑎</m:t>
                    </m:r>
                    <m:r>
                      <a:rPr lang="id-ID" sz="2000" b="0" i="1" smtClean="0">
                        <a:solidFill>
                          <a:schemeClr val="tx1"/>
                        </a:solidFill>
                        <a:latin typeface="Cambria Math" panose="02040503050406030204"/>
                      </a:rPr>
                      <m:t> </m:t>
                    </m:r>
                    <m:r>
                      <a:rPr lang="id-ID" sz="2000" b="0" i="1" smtClean="0">
                        <a:solidFill>
                          <a:schemeClr val="tx1"/>
                        </a:solidFill>
                        <a:latin typeface="Cambria Math" panose="02040503050406030204"/>
                      </a:rPr>
                      <m:t>𝑠𝑎𝑡𝑢</m:t>
                    </m:r>
                    <m:r>
                      <a:rPr lang="id-ID" sz="2000" b="0" i="1" smtClean="0">
                        <a:solidFill>
                          <a:schemeClr val="tx1"/>
                        </a:solidFill>
                        <a:latin typeface="Cambria Math" panose="02040503050406030204"/>
                      </a:rPr>
                      <m:t> </m:t>
                    </m:r>
                    <m:r>
                      <a:rPr lang="id-ID" sz="2000" b="0" i="1" smtClean="0">
                        <a:solidFill>
                          <a:schemeClr val="tx1"/>
                        </a:solidFill>
                        <a:latin typeface="Cambria Math" panose="02040503050406030204"/>
                      </a:rPr>
                      <m:t>𝑝𝑒𝑟𝑖𝑜𝑑𝑒</m:t>
                    </m:r>
                  </m:oMath>
                </a14:m>
                <a:endParaRPr lang="en-US" dirty="0">
                  <a:solidFill>
                    <a:schemeClr val="tx1"/>
                  </a:solidFill>
                </a:endParaRPr>
              </a:p>
            </p:txBody>
          </p:sp>
        </mc:Choice>
        <mc:Fallback xmlns="">
          <p:sp>
            <p:nvSpPr>
              <p:cNvPr id="3" name="Content Placeholder 2"/>
              <p:cNvSpPr>
                <a:spLocks noRot="1" noChangeAspect="1" noMove="1" noResize="1" noEditPoints="1" noAdjustHandles="1" noChangeArrowheads="1" noChangeShapeType="1" noTextEdit="1"/>
              </p:cNvSpPr>
              <p:nvPr>
                <p:ph idx="1"/>
              </p:nvPr>
            </p:nvSpPr>
            <p:spPr>
              <a:xfrm>
                <a:off x="323215" y="382270"/>
                <a:ext cx="8229600" cy="5671820"/>
              </a:xfrm>
              <a:blipFill rotWithShape="1">
                <a:blip r:embed="rId2"/>
                <a:stretch>
                  <a:fillRect/>
                </a:stretch>
              </a:blipFill>
            </p:spPr>
            <p:txBody>
              <a:bodyPr/>
              <a:lstStyle/>
              <a:p>
                <a:r>
                  <a:rPr lang="en-US" altLang="en-US">
                    <a:noFill/>
                  </a:rPr>
                  <a:t> </a:t>
                </a:r>
              </a:p>
            </p:txBody>
          </p:sp>
        </mc:Fallback>
      </mc:AlternateContent>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Mortalitas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id-ID" dirty="0"/>
              <a:t>adalah angka kematian yaitu perbandingan antara jumlah ternak yang mati karena penyakit/kondisi  tertentu dengan jumlah ternak pada saat tersebut.</a:t>
            </a:r>
          </a:p>
          <a:p>
            <a:r>
              <a:rPr lang="id-ID" dirty="0"/>
              <a:t>Jumlah ayam yang mati dibanding populasi pada waktu tertentu.</a:t>
            </a:r>
          </a:p>
          <a:p>
            <a:r>
              <a:rPr lang="id-ID" dirty="0"/>
              <a:t>Bisa dihitung dari Crude death Rate (CDR) yaitu jumlah seluruh  kematian yg ditemukan pada 1 tahun dibagi dgn jumlah ternak pada pertengahan tahun tersebut dikalikan 1000</a:t>
            </a:r>
          </a:p>
          <a:p>
            <a:r>
              <a:rPr lang="id-ID" dirty="0"/>
              <a:t>Misal di farm Kusuma jumlah ayam di pertengahan tahun 2019 adalah 15000 dan jumlah kematian selama tahun 2019 adalah 3000 jadi CDR 200 per 1000 ayam</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0000" lnSpcReduction="20000"/>
          </a:bodyPr>
          <a:lstStyle/>
          <a:p>
            <a:r>
              <a:rPr lang="id-ID" dirty="0"/>
              <a:t>Untuk melakukan evaluasi dibutuhkan data yang akurat</a:t>
            </a:r>
          </a:p>
          <a:p>
            <a:r>
              <a:rPr lang="id-ID" dirty="0"/>
              <a:t>Diperlukan kegiatan </a:t>
            </a:r>
            <a:r>
              <a:rPr lang="en-US" altLang="id-ID" dirty="0"/>
              <a:t>monitoring dan </a:t>
            </a:r>
            <a:r>
              <a:rPr lang="id-ID" dirty="0"/>
              <a:t>pencacatan ternak yang sakit atau mati secara teratur</a:t>
            </a:r>
          </a:p>
          <a:p>
            <a:r>
              <a:rPr lang="id-ID" dirty="0"/>
              <a:t>Selain itu dilihat juga kasus penyakit baru apakah masih ada setelah ada tindakan pengendalian??</a:t>
            </a:r>
          </a:p>
          <a:p>
            <a:r>
              <a:rPr lang="id-ID" dirty="0"/>
              <a:t>Dari Nilai morbiditas</a:t>
            </a:r>
            <a:r>
              <a:rPr lang="en-US" altLang="id-ID" dirty="0"/>
              <a:t>,</a:t>
            </a:r>
            <a:r>
              <a:rPr lang="id-ID" dirty="0"/>
              <a:t> mortalitas</a:t>
            </a:r>
            <a:r>
              <a:rPr lang="en-US" altLang="id-ID" dirty="0"/>
              <a:t>,jumlah kasus baru</a:t>
            </a:r>
            <a:r>
              <a:rPr lang="id-ID" dirty="0"/>
              <a:t> tersebut dapat dilihat apakah program yang dijalankan sudah baik atau belum </a:t>
            </a:r>
          </a:p>
          <a:p>
            <a:r>
              <a:rPr lang="id-ID" dirty="0"/>
              <a:t>Selain itu dapat mengevaluasi kekurangan yang ada dan rencana ke depan yang lebih baik</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Program pengendalian penyakit</a:t>
            </a:r>
            <a:endParaRPr lang="en-US" dirty="0"/>
          </a:p>
        </p:txBody>
      </p:sp>
      <p:sp>
        <p:nvSpPr>
          <p:cNvPr id="3" name="Content Placeholder 2"/>
          <p:cNvSpPr>
            <a:spLocks noGrp="1"/>
          </p:cNvSpPr>
          <p:nvPr>
            <p:ph idx="1"/>
          </p:nvPr>
        </p:nvSpPr>
        <p:spPr/>
        <p:txBody>
          <a:bodyPr>
            <a:normAutofit fontScale="80000" lnSpcReduction="10000"/>
          </a:bodyPr>
          <a:lstStyle/>
          <a:p>
            <a:r>
              <a:rPr lang="id-ID" dirty="0"/>
              <a:t>Sebelum membahas tentang evaluasi program pengendalian penyakit, kita bicarakan dulu tentang apa itu program pengendalian penyakit?</a:t>
            </a:r>
          </a:p>
          <a:p>
            <a:r>
              <a:rPr lang="id-ID" dirty="0"/>
              <a:t>Program pengendalian penyakit yaitu suatu rencana kegiatan yang disusun secara teratur dan sistematik yang bertujuan untuk a) menurunkan morbiditas b) menurunkan mortalitas</a:t>
            </a:r>
            <a:r>
              <a:rPr lang="en-US" altLang="id-ID" dirty="0"/>
              <a:t>,</a:t>
            </a:r>
            <a:r>
              <a:rPr lang="id-ID" dirty="0"/>
              <a:t> c) mengurangi penyebaran/penularan penyakit</a:t>
            </a:r>
            <a:r>
              <a:rPr lang="en-US" altLang="id-ID" dirty="0"/>
              <a:t> d) menurunkan jumlah kasus baru dan e)meminimalkan kerugian akibat kasus/wabah penyakit.</a:t>
            </a:r>
          </a:p>
          <a:p>
            <a:r>
              <a:rPr lang="id-ID" dirty="0">
                <a:sym typeface="+mn-ea"/>
              </a:rPr>
              <a:t>Program pengendalian penyakit terdiri atas pencegahan penyakit dan pengobatan penyakit</a:t>
            </a:r>
            <a:endParaRPr lang="id-ID" dirty="0"/>
          </a:p>
          <a:p>
            <a:pPr marL="0" indent="0">
              <a:buNone/>
            </a:pPr>
            <a:endParaRPr lang="en-US" altLang="id-ID" dirty="0"/>
          </a:p>
          <a:p>
            <a:endParaRPr lang="en-US" alt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80000" lnSpcReduction="20000"/>
          </a:bodyPr>
          <a:lstStyle/>
          <a:p>
            <a:pPr marL="0" indent="0">
              <a:buNone/>
            </a:pPr>
            <a:r>
              <a:rPr lang="en-US" altLang="id-ID" sz="3855" b="1" dirty="0">
                <a:sym typeface="+mn-ea"/>
              </a:rPr>
              <a:t>STRATEGI PENCEGAHAN PENYAKIT</a:t>
            </a:r>
            <a:endParaRPr lang="id-ID" sz="3855" b="1" dirty="0"/>
          </a:p>
          <a:p>
            <a:pPr marL="0" indent="0">
              <a:buNone/>
            </a:pPr>
            <a:endParaRPr lang="id-ID" dirty="0"/>
          </a:p>
          <a:p>
            <a:pPr marL="457200" indent="-457200">
              <a:buFont typeface="+mj-lt"/>
              <a:buAutoNum type="arabicPeriod"/>
            </a:pPr>
            <a:r>
              <a:rPr lang="id-ID" dirty="0"/>
              <a:t>Mencegah masuk dan penularan patogen</a:t>
            </a:r>
          </a:p>
          <a:p>
            <a:pPr marL="457200" indent="-457200">
              <a:buFont typeface="+mj-lt"/>
              <a:buAutoNum type="arabicPeriod"/>
            </a:pPr>
            <a:r>
              <a:rPr lang="en-US" altLang="id-ID" dirty="0"/>
              <a:t>Lebih cepat mengetahui adanya penyakit dan tindakan penanganan/pengobatan secepatnya</a:t>
            </a:r>
            <a:endParaRPr lang="id-ID" dirty="0"/>
          </a:p>
          <a:p>
            <a:pPr marL="457200" indent="-457200">
              <a:buFont typeface="+mj-lt"/>
              <a:buAutoNum type="arabicPeriod"/>
            </a:pPr>
            <a:r>
              <a:rPr lang="id-ID" dirty="0"/>
              <a:t>Menurunkan jumlah patogen</a:t>
            </a:r>
          </a:p>
          <a:p>
            <a:pPr marL="457200" indent="-457200">
              <a:buFont typeface="+mj-lt"/>
              <a:buAutoNum type="arabicPeriod"/>
            </a:pPr>
            <a:r>
              <a:rPr lang="id-ID" dirty="0"/>
              <a:t>Meningkatkan kekebalan ternak </a:t>
            </a:r>
            <a:endParaRPr lang="en-US" dirty="0"/>
          </a:p>
          <a:p>
            <a:pPr marL="457200" indent="-457200">
              <a:buFont typeface="+mj-lt"/>
              <a:buAutoNum type="arabicPeriod"/>
            </a:pPr>
            <a:r>
              <a:rPr lang="en-US" dirty="0"/>
              <a:t>Monitoring </a:t>
            </a:r>
            <a:r>
              <a:rPr lang="en-US" dirty="0" err="1"/>
              <a:t>kesehatan</a:t>
            </a:r>
            <a:r>
              <a:rPr lang="en-US" dirty="0"/>
              <a:t> </a:t>
            </a:r>
            <a:r>
              <a:rPr lang="en-US" dirty="0" err="1"/>
              <a:t>hewan</a:t>
            </a:r>
            <a:endParaRPr lang="id-ID" dirty="0"/>
          </a:p>
          <a:p>
            <a:pPr marL="514350" indent="-514350">
              <a:buAutoNum type="alphaLcParenR"/>
            </a:pPr>
            <a:endParaRPr lang="id-ID" dirty="0"/>
          </a:p>
          <a:p>
            <a:r>
              <a:rPr lang="id-ID" dirty="0"/>
              <a:t>Pengobatan hanya diberikan kepada ternak yang terbukti menderita penyakit (perlu pengecekan terlebih dahulu terutama utk penyakit cacing sering peternak memberikan obat cacing tanpa diperiksa di laboratorium terlebih dahulu</a:t>
            </a:r>
          </a:p>
          <a:p>
            <a:pPr marL="0" indent="0">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
            <a:ext cx="8229600" cy="792480"/>
          </a:xfrm>
        </p:spPr>
        <p:txBody>
          <a:bodyPr>
            <a:noAutofit/>
          </a:bodyPr>
          <a:lstStyle/>
          <a:p>
            <a:pPr algn="ctr"/>
            <a:r>
              <a:rPr lang="id-ID" sz="2800" b="1" dirty="0">
                <a:sym typeface="+mn-ea"/>
              </a:rPr>
              <a:t>1.Mencegah masuk dan penularan</a:t>
            </a:r>
            <a:br>
              <a:rPr lang="id-ID" sz="3200" dirty="0"/>
            </a:br>
            <a:r>
              <a:rPr lang="id-ID" sz="3200" b="1" dirty="0"/>
              <a:t> patogen </a:t>
            </a:r>
            <a:r>
              <a:rPr lang="id-ID" sz="3200" dirty="0"/>
              <a:t>.</a:t>
            </a:r>
            <a:endParaRPr lang="en-US" sz="3200" dirty="0"/>
          </a:p>
        </p:txBody>
      </p:sp>
      <p:sp>
        <p:nvSpPr>
          <p:cNvPr id="3" name="Content Placeholder 2"/>
          <p:cNvSpPr>
            <a:spLocks noGrp="1"/>
          </p:cNvSpPr>
          <p:nvPr>
            <p:ph idx="1"/>
          </p:nvPr>
        </p:nvSpPr>
        <p:spPr>
          <a:xfrm>
            <a:off x="251520" y="1600200"/>
            <a:ext cx="8712968" cy="4525963"/>
          </a:xfrm>
        </p:spPr>
        <p:txBody>
          <a:bodyPr>
            <a:normAutofit fontScale="85000" lnSpcReduction="20000"/>
          </a:bodyPr>
          <a:lstStyle/>
          <a:p>
            <a:r>
              <a:rPr lang="id-ID" dirty="0"/>
              <a:t>Bisa dilakukan dengan cara:</a:t>
            </a:r>
          </a:p>
          <a:p>
            <a:r>
              <a:rPr lang="id-ID" dirty="0"/>
              <a:t>Memperketat biosekuritas operasional (misal meminimalkan orang yang masuk ke lokasi kandang, mobil tamu disemprot desinfektan, celup kaki dan ganti pakaian)</a:t>
            </a:r>
          </a:p>
          <a:p>
            <a:r>
              <a:rPr lang="id-ID" dirty="0"/>
              <a:t>Melakukan isolasi (pemisahan) ayam yang sakit atau yg kondisinya menurun dengan ayam yang sehat.</a:t>
            </a:r>
          </a:p>
          <a:p>
            <a:r>
              <a:rPr lang="id-ID" dirty="0"/>
              <a:t>Ternak yang performanya inferior (bobot badannya lebih kecil dari yang lain, kurang lincah) maka sebaiknya diculling karena akan menjadi titik lemah dalam populasi tsb yg akan mjd titik awal terjadinya kasus penyakit.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lnSpcReduction="10000"/>
          </a:bodyPr>
          <a:lstStyle/>
          <a:p>
            <a:pPr marL="0" indent="0">
              <a:buNone/>
            </a:pPr>
            <a:endParaRPr lang="id-ID" dirty="0"/>
          </a:p>
          <a:p>
            <a:r>
              <a:rPr lang="id-ID" dirty="0"/>
              <a:t>Melakukan disposal yaitu mengubur ayam yang mati (dengan kedalaman minimal setinggi betis orang dewasa) atau membakar ayam yang mati tsb di tempat incinerator yang layak</a:t>
            </a:r>
          </a:p>
          <a:p>
            <a:r>
              <a:rPr lang="id-ID" dirty="0"/>
              <a:t>Sering terlihat dipeternakan komersil ayam yang mati dibiarkan tergeletak lama di dalam kandang. Ayam yang mati dapat menjadi sumber penularan penyakit oleh karena itu harus segera dikeluarkan dari kandang.</a:t>
            </a:r>
          </a:p>
          <a:p>
            <a:endParaRPr lang="id-ID"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id-ID" dirty="0">
                <a:sym typeface="+mn-ea"/>
              </a:rPr>
              <a:t>Vaksin harus disimpan dengan baik. Sisa vaksin harus dimusnahkan atau dibakar.</a:t>
            </a:r>
          </a:p>
          <a:p>
            <a:r>
              <a:rPr lang="en-US" altLang="id-ID" dirty="0">
                <a:sym typeface="+mn-ea"/>
              </a:rPr>
              <a:t>Potong rumput sekitar perkandangan secara teratur, hindari kandang dari banyak serangga, termasuk kutu, tikus yg mrp vektor penyakit.</a:t>
            </a:r>
            <a:endParaRPr lang="id-ID" dirty="0"/>
          </a:p>
          <a:p>
            <a:r>
              <a:rPr lang="id-ID" dirty="0">
                <a:sym typeface="+mn-ea"/>
              </a:rPr>
              <a:t>Pada saat terjadi wabah penyakit yang berbahaya dapat dilakukan depopulasi dan stamping out.</a:t>
            </a:r>
            <a:endParaRPr lang="id-ID" dirty="0"/>
          </a:p>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036320"/>
          </a:xfrm>
        </p:spPr>
        <p:txBody>
          <a:bodyPr>
            <a:normAutofit fontScale="90000"/>
          </a:bodyPr>
          <a:lstStyle/>
          <a:p>
            <a:pPr algn="ctr"/>
            <a:r>
              <a:rPr lang="en-US"/>
              <a:t> </a:t>
            </a:r>
            <a:r>
              <a:rPr lang="en-US" sz="2665"/>
              <a:t>2.</a:t>
            </a:r>
            <a:r>
              <a:rPr lang="en-US" altLang="id-ID" sz="2665" b="1" dirty="0">
                <a:sym typeface="+mn-ea"/>
              </a:rPr>
              <a:t>Lebih cepat mengetahui adanya penyakit dan tindakan penanganan/pengobatan</a:t>
            </a:r>
            <a:r>
              <a:rPr lang="en-US" altLang="id-ID" sz="3555" b="1" dirty="0">
                <a:sym typeface="+mn-ea"/>
              </a:rPr>
              <a:t> secepatnya</a:t>
            </a:r>
            <a:br>
              <a:rPr lang="id-ID" dirty="0"/>
            </a:br>
            <a:endParaRPr lang="en-US"/>
          </a:p>
        </p:txBody>
      </p:sp>
      <p:sp>
        <p:nvSpPr>
          <p:cNvPr id="3" name="Content Placeholder 2"/>
          <p:cNvSpPr>
            <a:spLocks noGrp="1"/>
          </p:cNvSpPr>
          <p:nvPr>
            <p:ph idx="1"/>
          </p:nvPr>
        </p:nvSpPr>
        <p:spPr>
          <a:xfrm>
            <a:off x="60325" y="1600200"/>
            <a:ext cx="8626475" cy="4526280"/>
          </a:xfrm>
        </p:spPr>
        <p:txBody>
          <a:bodyPr>
            <a:noAutofit/>
          </a:bodyPr>
          <a:lstStyle/>
          <a:p>
            <a:r>
              <a:rPr lang="en-US" sz="2400"/>
              <a:t>Perlu dilakukan pemeriksaan rutin atas kesehatan unggas. Petugas harus jeli dan teliti dalam memeriksa kondisi kesehatan ternak.</a:t>
            </a:r>
          </a:p>
          <a:p>
            <a:r>
              <a:rPr lang="en-US" sz="2400"/>
              <a:t>Periksa semua gejala sakit/adanya luka pada penampakan fisik</a:t>
            </a:r>
          </a:p>
          <a:p>
            <a:r>
              <a:rPr lang="en-US" sz="2400"/>
              <a:t>Periksa terhadap gejala : </a:t>
            </a:r>
          </a:p>
          <a:p>
            <a:pPr marL="0" indent="0">
              <a:buNone/>
            </a:pPr>
            <a:r>
              <a:rPr lang="en-US" sz="2400"/>
              <a:t>Sakit pernafasan (batuk, ngorok, bersin )</a:t>
            </a:r>
          </a:p>
          <a:p>
            <a:pPr marL="0" indent="0">
              <a:buNone/>
            </a:pPr>
            <a:r>
              <a:rPr lang="en-US" sz="2400"/>
              <a:t>Sakit saluran cerna (feses encer,ada darah di kloaka)</a:t>
            </a:r>
          </a:p>
          <a:p>
            <a:pPr marL="0" indent="0">
              <a:buNone/>
            </a:pPr>
            <a:r>
              <a:rPr lang="en-US" sz="2400"/>
              <a:t>Adanya kelumpuhan kaki/pincang</a:t>
            </a:r>
          </a:p>
          <a:p>
            <a:pPr marL="0" indent="0">
              <a:buNone/>
            </a:pPr>
            <a:r>
              <a:rPr lang="en-US" sz="2400"/>
              <a:t>Adanya luka yang terbuka </a:t>
            </a:r>
          </a:p>
          <a:p>
            <a:pPr marL="0" indent="0">
              <a:buNone/>
            </a:pPr>
            <a:r>
              <a:rPr lang="en-US" sz="2400"/>
              <a:t>Kondisi bulu dan luka akibat mematuk</a:t>
            </a:r>
          </a:p>
          <a:p>
            <a:pPr marL="0" indent="0">
              <a:buNone/>
            </a:pPr>
            <a:r>
              <a:rPr lang="en-US" sz="2400"/>
              <a:t>adanya parasit eksterna</a:t>
            </a:r>
          </a:p>
          <a:p>
            <a:endParaRPr lang="en-US"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a:sym typeface="+mn-ea"/>
              </a:rPr>
              <a:t>Unggas yang terlihat kurang sehat/mengalami luka segera dipisahkan dan dimasukkan ke kandang isolasi</a:t>
            </a:r>
            <a:endParaRPr lang="en-US"/>
          </a:p>
          <a:p>
            <a:r>
              <a:rPr lang="en-US">
                <a:sym typeface="+mn-ea"/>
              </a:rPr>
              <a:t>Segera obati unggas yang sakit/luka agar tidak mjd sumber penularan penyakit</a:t>
            </a:r>
          </a:p>
          <a:p>
            <a:r>
              <a:rPr lang="en-US">
                <a:sym typeface="+mn-ea"/>
              </a:rPr>
              <a:t>Kembalikan ayam yg sakit/luka jika sdh benar2 sembuh.</a:t>
            </a:r>
          </a:p>
          <a:p>
            <a:r>
              <a:rPr lang="en-US">
                <a:sym typeface="+mn-ea"/>
              </a:rPr>
              <a:t>Pemeriksaan kesehatan dilakukan 2 kali/hari</a:t>
            </a:r>
          </a:p>
          <a:p>
            <a:r>
              <a:rPr lang="en-US">
                <a:sym typeface="+mn-ea"/>
              </a:rPr>
              <a:t>Pastikan melaporkan/mencatat kasus penyakit secara tepat (data akurat)/</a:t>
            </a:r>
            <a:endParaRPr lang="en-US"/>
          </a:p>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id-ID" dirty="0"/>
              <a:t>3</a:t>
            </a:r>
            <a:r>
              <a:rPr lang="id-ID" dirty="0"/>
              <a:t>. Menurunkan jumlah patogen</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id-ID" dirty="0"/>
              <a:t>Dapat dilaksanakan dengan cara:</a:t>
            </a:r>
          </a:p>
          <a:p>
            <a:r>
              <a:rPr lang="id-ID" dirty="0"/>
              <a:t>Melakukan biosekuritas operasional yang ketat termasuk melakukan sanitasi dan desinfeksi  pada area perkantoran, area kandang dan di dalam kandang.</a:t>
            </a:r>
          </a:p>
          <a:p>
            <a:r>
              <a:rPr lang="id-ID" dirty="0"/>
              <a:t>Desinfeksi  dilakukan pada pakan, tempat pakan, air minum dan semua peralatan, pakaian pekerja kandang, alas kaki, kendaraan</a:t>
            </a:r>
          </a:p>
          <a:p>
            <a:r>
              <a:rPr lang="id-ID" dirty="0"/>
              <a:t>Pada kandang yg akan dipakai lakukan dekontaminasi terlebih dahulu  sebelum desinfeksi.</a:t>
            </a:r>
          </a:p>
          <a:p>
            <a:r>
              <a:rPr lang="id-ID" dirty="0"/>
              <a:t>Dekontaminasi dilakukan dengan menggosok atau menyikat permukaan kemudian ditambah dengan semprotan air dengan tekanan yang tinggi untuk menghilangkan substansi protein.Selanjutnya disemprot deterjen untuk menghilangkan substansi lemak. Dibiarkan sekitar 20-30 menit baru dibilas  dengan air sampai bersih. Setelah itu dilanjutkan dengan penyemprotan desinfektan. </a:t>
            </a:r>
          </a:p>
          <a:p>
            <a:endParaRPr lang="en-US" dirty="0"/>
          </a:p>
        </p:txBody>
      </p:sp>
    </p:spTree>
  </p:cSld>
  <p:clrMapOvr>
    <a:masterClrMapping/>
  </p:clrMapOvr>
</p:sld>
</file>

<file path=ppt/theme/theme1.xml><?xml version="1.0" encoding="utf-8"?>
<a:theme xmlns:a="http://schemas.openxmlformats.org/drawingml/2006/main" name="Communications and Dialogues">
  <a:themeElements>
    <a:clrScheme name="Communications and Dialogu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Communications and Dialogu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Communications and Dialogu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mmunications and Dialogu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mmunications and Dialogu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mmunications and Dialogu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mmunications and Dialogu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mmunications and Dialogu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mmunications and Dialogu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mmunications and Dialogu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mmunications and Dialogu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mmunications and Dialogu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mmunications and Dialogu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mmunications and Dialogu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ommunications and Dialogu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1103</Words>
  <Application>Microsoft Office PowerPoint</Application>
  <PresentationFormat>On-screen Show (4:3)</PresentationFormat>
  <Paragraphs>90</Paragraphs>
  <Slides>17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Cambria Math</vt:lpstr>
      <vt:lpstr>Communications and Dialogues</vt:lpstr>
      <vt:lpstr>EVALUASI PROGRAM PENGENDALIAN PENYAKIT UNGGAS</vt:lpstr>
      <vt:lpstr>Program pengendalian penyakit</vt:lpstr>
      <vt:lpstr>PowerPoint Presentation</vt:lpstr>
      <vt:lpstr>1.Mencegah masuk dan penularan  patogen .</vt:lpstr>
      <vt:lpstr>PowerPoint Presentation</vt:lpstr>
      <vt:lpstr>PowerPoint Presentation</vt:lpstr>
      <vt:lpstr> 2.Lebih cepat mengetahui adanya penyakit dan tindakan penanganan/pengobatan secepatnya </vt:lpstr>
      <vt:lpstr>PowerPoint Presentation</vt:lpstr>
      <vt:lpstr>3. Menurunkan jumlah patogen</vt:lpstr>
      <vt:lpstr>4.Meningkatkan kekebalan ternak </vt:lpstr>
      <vt:lpstr>5. Monitoring Kesehatan Hewan</vt:lpstr>
      <vt:lpstr>EVALUASI </vt:lpstr>
      <vt:lpstr>Morbiditas</vt:lpstr>
      <vt:lpstr>Ukuran morbiditas</vt:lpstr>
      <vt:lpstr>PowerPoint Presentation</vt:lpstr>
      <vt:lpstr>Mortalitas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EVALUASI PROGRAM PENGENDALIAN PENYAKIT UNGGAS</dc:title>
  <dc:creator>ASUS COMPUTER</dc:creator>
  <cp:lastModifiedBy>USER</cp:lastModifiedBy>
  <cp:revision>37</cp:revision>
  <dcterms:created xsi:type="dcterms:W3CDTF">2020-05-22T00:42:00Z</dcterms:created>
  <dcterms:modified xsi:type="dcterms:W3CDTF">2021-09-12T03:32:06Z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1033-11.2.0.10223</vt:lpwstr>
  </property>
</Properties>
</file>