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5755"/>
    <a:srgbClr val="3A427A"/>
    <a:srgbClr val="C6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CAE8954-B03D-46DB-8435-AE1E24F6DF5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3420754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8954-B03D-46DB-8435-AE1E24F6DF5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66798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8954-B03D-46DB-8435-AE1E24F6DF5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390170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AE8954-B03D-46DB-8435-AE1E24F6DF5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295448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AE8954-B03D-46DB-8435-AE1E24F6DF5B}" type="datetimeFigureOut">
              <a:rPr lang="en-US" smtClean="0"/>
              <a:t>8/4/2021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185918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AE8954-B03D-46DB-8435-AE1E24F6DF5B}"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3871413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AE8954-B03D-46DB-8435-AE1E24F6DF5B}" type="datetimeFigureOut">
              <a:rPr lang="en-US" smtClean="0"/>
              <a:t>8/4/2021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38002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AE8954-B03D-46DB-8435-AE1E24F6DF5B}" type="datetimeFigureOut">
              <a:rPr lang="en-US" smtClean="0"/>
              <a:t>8/4/2021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3837864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AE8954-B03D-46DB-8435-AE1E24F6DF5B}" type="datetimeFigureOut">
              <a:rPr lang="en-US" smtClean="0"/>
              <a:t>8/4/2021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734037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AE8954-B03D-46DB-8435-AE1E24F6DF5B}"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1886124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AE8954-B03D-46DB-8435-AE1E24F6DF5B}" type="datetimeFigureOut">
              <a:rPr lang="en-US" smtClean="0"/>
              <a:t>8/4/2021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D066C-F6B1-4C52-B8F3-48BC8AEFE9CE}" type="slidenum">
              <a:rPr lang="en-US" smtClean="0"/>
              <a:t>‹#›</a:t>
            </a:fld>
            <a:endParaRPr lang="en-US"/>
          </a:p>
        </p:txBody>
      </p:sp>
    </p:spTree>
    <p:extLst>
      <p:ext uri="{BB962C8B-B14F-4D97-AF65-F5344CB8AC3E}">
        <p14:creationId xmlns:p14="http://schemas.microsoft.com/office/powerpoint/2010/main" val="211361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AE8954-B03D-46DB-8435-AE1E24F6DF5B}" type="datetimeFigureOut">
              <a:rPr lang="en-US" smtClean="0"/>
              <a:t>8/4/2021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D066C-F6B1-4C52-B8F3-48BC8AEFE9CE}" type="slidenum">
              <a:rPr lang="en-US" smtClean="0"/>
              <a:t>‹#›</a:t>
            </a:fld>
            <a:endParaRPr lang="en-US"/>
          </a:p>
        </p:txBody>
      </p:sp>
      <p:sp>
        <p:nvSpPr>
          <p:cNvPr id="9" name="Rectangle 8"/>
          <p:cNvSpPr/>
          <p:nvPr/>
        </p:nvSpPr>
        <p:spPr>
          <a:xfrm>
            <a:off x="0" y="6356351"/>
            <a:ext cx="5910225" cy="501650"/>
          </a:xfrm>
          <a:prstGeom prst="rect">
            <a:avLst/>
          </a:prstGeom>
          <a:solidFill>
            <a:srgbClr val="C6343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5910225" y="6356349"/>
            <a:ext cx="3200399" cy="511239"/>
          </a:xfrm>
          <a:prstGeom prst="rect">
            <a:avLst/>
          </a:prstGeom>
          <a:solidFill>
            <a:srgbClr val="3A427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Subtitle 2"/>
          <p:cNvSpPr txBox="1">
            <a:spLocks/>
          </p:cNvSpPr>
          <p:nvPr/>
        </p:nvSpPr>
        <p:spPr>
          <a:xfrm>
            <a:off x="2938424" y="6448194"/>
            <a:ext cx="9144000" cy="27320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chemeClr val="bg1"/>
                </a:solidFill>
              </a:rPr>
              <a:t>www.peternakan.umm.ac.id</a:t>
            </a:r>
            <a:endParaRPr lang="en-US" sz="2000" dirty="0">
              <a:solidFill>
                <a:schemeClr val="bg1"/>
              </a:solidFill>
            </a:endParaRPr>
          </a:p>
        </p:txBody>
      </p:sp>
      <p:pic>
        <p:nvPicPr>
          <p:cNvPr id="15" name="Picture 14"/>
          <p:cNvPicPr>
            <a:picLocks noChangeAspect="1"/>
          </p:cNvPicPr>
          <p:nvPr/>
        </p:nvPicPr>
        <p:blipFill rotWithShape="1">
          <a:blip r:embed="rId13" cstate="print">
            <a:extLst>
              <a:ext uri="{28A0092B-C50C-407E-A947-70E740481C1C}">
                <a14:useLocalDpi xmlns:a14="http://schemas.microsoft.com/office/drawing/2010/main" val="0"/>
              </a:ext>
            </a:extLst>
          </a:blip>
          <a:srcRect l="10970" t="91545" r="61950" b="1794"/>
          <a:stretch/>
        </p:blipFill>
        <p:spPr>
          <a:xfrm>
            <a:off x="9204557" y="6356350"/>
            <a:ext cx="2948706" cy="512589"/>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66" y="88904"/>
            <a:ext cx="1152128" cy="715270"/>
          </a:xfrm>
          <a:prstGeom prst="rect">
            <a:avLst/>
          </a:prstGeom>
        </p:spPr>
      </p:pic>
      <p:pic>
        <p:nvPicPr>
          <p:cNvPr id="13" name="Picture 12"/>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61371" y="-41955"/>
            <a:ext cx="1050531" cy="1050531"/>
          </a:xfrm>
          <a:prstGeom prst="rect">
            <a:avLst/>
          </a:prstGeom>
        </p:spPr>
      </p:pic>
      <p:pic>
        <p:nvPicPr>
          <p:cNvPr id="14" name="Picture 13"/>
          <p:cNvPicPr>
            <a:picLocks noChangeAspect="1"/>
          </p:cNvPicPr>
          <p:nvPr userDrawn="1"/>
        </p:nvPicPr>
        <p:blipFill rotWithShape="1">
          <a:blip r:embed="rId16">
            <a:extLst>
              <a:ext uri="{28A0092B-C50C-407E-A947-70E740481C1C}">
                <a14:useLocalDpi xmlns:a14="http://schemas.microsoft.com/office/drawing/2010/main" val="0"/>
              </a:ext>
            </a:extLst>
          </a:blip>
          <a:srcRect l="62325" t="36672" r="1" b="41114"/>
          <a:stretch/>
        </p:blipFill>
        <p:spPr>
          <a:xfrm>
            <a:off x="9864526" y="185737"/>
            <a:ext cx="2327474" cy="772205"/>
          </a:xfrm>
          <a:prstGeom prst="rect">
            <a:avLst/>
          </a:prstGeom>
        </p:spPr>
      </p:pic>
      <p:pic>
        <p:nvPicPr>
          <p:cNvPr id="16" name="Picture 1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42998" y="130151"/>
            <a:ext cx="1763688" cy="676875"/>
          </a:xfrm>
          <a:prstGeom prst="rect">
            <a:avLst/>
          </a:prstGeom>
        </p:spPr>
      </p:pic>
      <p:pic>
        <p:nvPicPr>
          <p:cNvPr id="17" name="Picture 16"/>
          <p:cNvPicPr>
            <a:picLocks noChangeAspect="1"/>
          </p:cNvPicPr>
          <p:nvPr userDrawn="1"/>
        </p:nvPicPr>
        <p:blipFill rotWithShape="1">
          <a:blip r:embed="rId16">
            <a:extLst>
              <a:ext uri="{28A0092B-C50C-407E-A947-70E740481C1C}">
                <a14:useLocalDpi xmlns:a14="http://schemas.microsoft.com/office/drawing/2010/main" val="0"/>
              </a:ext>
            </a:extLst>
          </a:blip>
          <a:srcRect l="25002" t="36672" r="61038" b="41114"/>
          <a:stretch/>
        </p:blipFill>
        <p:spPr>
          <a:xfrm>
            <a:off x="7920311" y="185737"/>
            <a:ext cx="862433" cy="772205"/>
          </a:xfrm>
          <a:prstGeom prst="rect">
            <a:avLst/>
          </a:prstGeom>
        </p:spPr>
      </p:pic>
      <p:pic>
        <p:nvPicPr>
          <p:cNvPr id="18" name="Picture 17"/>
          <p:cNvPicPr>
            <a:picLocks noChangeAspect="1"/>
          </p:cNvPicPr>
          <p:nvPr userDrawn="1"/>
        </p:nvPicPr>
        <p:blipFill rotWithShape="1">
          <a:blip r:embed="rId16">
            <a:extLst>
              <a:ext uri="{28A0092B-C50C-407E-A947-70E740481C1C}">
                <a14:useLocalDpi xmlns:a14="http://schemas.microsoft.com/office/drawing/2010/main" val="0"/>
              </a:ext>
            </a:extLst>
          </a:blip>
          <a:srcRect l="41588" t="36672" r="38598" b="41114"/>
          <a:stretch/>
        </p:blipFill>
        <p:spPr>
          <a:xfrm>
            <a:off x="8727718" y="185737"/>
            <a:ext cx="1224046" cy="772205"/>
          </a:xfrm>
          <a:prstGeom prst="rect">
            <a:avLst/>
          </a:prstGeom>
        </p:spPr>
      </p:pic>
    </p:spTree>
    <p:extLst>
      <p:ext uri="{BB962C8B-B14F-4D97-AF65-F5344CB8AC3E}">
        <p14:creationId xmlns:p14="http://schemas.microsoft.com/office/powerpoint/2010/main" val="1151687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493776" y="2372321"/>
            <a:ext cx="133228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200" dirty="0">
                <a:solidFill>
                  <a:srgbClr val="0000FF"/>
                </a:solidFill>
                <a:latin typeface="Showcard Gothic" panose="04020904020102020604" pitchFamily="82" charset="0"/>
                <a:cs typeface="Times New Roman" panose="02020603050405020304" pitchFamily="18" charset="0"/>
              </a:rPr>
              <a:t>TEKNOLOGI DAN FORMULASI RANSUM UNGGAS</a:t>
            </a:r>
            <a:endParaRPr lang="id-ID" altLang="en-US" sz="4200" dirty="0">
              <a:solidFill>
                <a:srgbClr val="0000FF"/>
              </a:solidFill>
              <a:latin typeface="Showcard Gothic" panose="04020904020102020604" pitchFamily="82" charset="0"/>
              <a:cs typeface="Times New Roman" panose="02020603050405020304" pitchFamily="18" charset="0"/>
            </a:endParaRPr>
          </a:p>
        </p:txBody>
      </p:sp>
      <p:sp>
        <p:nvSpPr>
          <p:cNvPr id="14339" name="Rectangle 5"/>
          <p:cNvSpPr>
            <a:spLocks noChangeArrowheads="1"/>
          </p:cNvSpPr>
          <p:nvPr/>
        </p:nvSpPr>
        <p:spPr bwMode="auto">
          <a:xfrm>
            <a:off x="1524000" y="4101419"/>
            <a:ext cx="1026633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err="1">
                <a:latin typeface="Gill Sans MT" panose="020B0502020104020203" pitchFamily="34" charset="0"/>
              </a:rPr>
              <a:t>Ko</a:t>
            </a:r>
            <a:r>
              <a:rPr lang="id-ID" altLang="en-US" sz="1600" dirty="0">
                <a:latin typeface="Gill Sans MT" panose="020B0502020104020203" pitchFamily="34" charset="0"/>
              </a:rPr>
              <a:t>o</a:t>
            </a:r>
            <a:r>
              <a:rPr lang="en-US" altLang="en-US" sz="1600" dirty="0" err="1">
                <a:latin typeface="Gill Sans MT" panose="020B0502020104020203" pitchFamily="34" charset="0"/>
              </a:rPr>
              <a:t>rdinator</a:t>
            </a:r>
            <a:r>
              <a:rPr lang="en-US" altLang="en-US" sz="1600" dirty="0">
                <a:latin typeface="Gill Sans MT" panose="020B0502020104020203" pitchFamily="34" charset="0"/>
              </a:rPr>
              <a:t>  :   Prof,  Dr. Ir. </a:t>
            </a:r>
            <a:r>
              <a:rPr lang="en-US" altLang="en-US" sz="1600" dirty="0" err="1">
                <a:latin typeface="Gill Sans MT" panose="020B0502020104020203" pitchFamily="34" charset="0"/>
              </a:rPr>
              <a:t>Wahyu</a:t>
            </a:r>
            <a:r>
              <a:rPr lang="en-US" altLang="en-US" sz="1600" dirty="0">
                <a:latin typeface="Gill Sans MT" panose="020B0502020104020203" pitchFamily="34" charset="0"/>
              </a:rPr>
              <a:t> Widodo., MS.</a:t>
            </a:r>
            <a:endParaRPr lang="id-ID" altLang="en-US" sz="1600" dirty="0">
              <a:latin typeface="Gill Sans MT" panose="020B0502020104020203" pitchFamily="34" charset="0"/>
            </a:endParaRPr>
          </a:p>
          <a:p>
            <a:pPr eaLnBrk="1" hangingPunct="1">
              <a:spcBef>
                <a:spcPct val="0"/>
              </a:spcBef>
              <a:buFontTx/>
              <a:buNone/>
            </a:pPr>
            <a:r>
              <a:rPr lang="id-ID" altLang="en-US" sz="1600" dirty="0">
                <a:latin typeface="Gill Sans MT" panose="020B0502020104020203" pitchFamily="34" charset="0"/>
              </a:rPr>
              <a:t>Anggota Tim Pakan UMM</a:t>
            </a:r>
            <a:r>
              <a:rPr lang="en-US" altLang="en-US" sz="1600" dirty="0">
                <a:latin typeface="Gill Sans MT" panose="020B0502020104020203" pitchFamily="34" charset="0"/>
              </a:rPr>
              <a:t> 		:</a:t>
            </a:r>
            <a:r>
              <a:rPr lang="id-ID" altLang="en-US" sz="1600" dirty="0">
                <a:latin typeface="Gill Sans MT" panose="020B0502020104020203" pitchFamily="34" charset="0"/>
              </a:rPr>
              <a:t> </a:t>
            </a:r>
            <a:r>
              <a:rPr lang="en-US" altLang="en-US" sz="1600" dirty="0">
                <a:latin typeface="Gill Sans MT" panose="020B0502020104020203" pitchFamily="34" charset="0"/>
              </a:rPr>
              <a:t>*Prof. Dr. Ir. </a:t>
            </a:r>
            <a:r>
              <a:rPr lang="id-ID" altLang="en-US" sz="1600" dirty="0">
                <a:latin typeface="Gill Sans MT" panose="020B0502020104020203" pitchFamily="34" charset="0"/>
              </a:rPr>
              <a:t>Indah Prihartini,</a:t>
            </a:r>
            <a:r>
              <a:rPr lang="en-US" altLang="en-US" sz="1600" dirty="0">
                <a:latin typeface="Gill Sans MT" panose="020B0502020104020203" pitchFamily="34" charset="0"/>
              </a:rPr>
              <a:t> MP., IPU. </a:t>
            </a:r>
          </a:p>
          <a:p>
            <a:pPr eaLnBrk="1" hangingPunct="1">
              <a:spcBef>
                <a:spcPct val="0"/>
              </a:spcBef>
              <a:buFontTx/>
              <a:buNone/>
            </a:pPr>
            <a:r>
              <a:rPr lang="en-US" altLang="en-US" sz="1600" dirty="0">
                <a:latin typeface="Gill Sans MT" panose="020B0502020104020203" pitchFamily="34" charset="0"/>
              </a:rPr>
              <a:t>				 *Dr. Ir., </a:t>
            </a:r>
            <a:r>
              <a:rPr lang="id-ID" altLang="en-US" sz="1600" dirty="0">
                <a:latin typeface="Gill Sans MT" panose="020B0502020104020203" pitchFamily="34" charset="0"/>
              </a:rPr>
              <a:t>Listiari Hendraningsih</a:t>
            </a:r>
            <a:r>
              <a:rPr lang="en-US" altLang="en-US" sz="1600" dirty="0">
                <a:latin typeface="Gill Sans MT" panose="020B0502020104020203" pitchFamily="34" charset="0"/>
              </a:rPr>
              <a:t>., MP. IPM.</a:t>
            </a:r>
            <a:endParaRPr lang="id-ID" altLang="en-US" sz="1600" dirty="0">
              <a:latin typeface="Gill Sans MT" panose="020B0502020104020203" pitchFamily="34" charset="0"/>
            </a:endParaRPr>
          </a:p>
          <a:p>
            <a:pPr eaLnBrk="1" hangingPunct="1">
              <a:spcBef>
                <a:spcPct val="0"/>
              </a:spcBef>
              <a:buFontTx/>
              <a:buNone/>
            </a:pPr>
            <a:r>
              <a:rPr lang="id-ID" altLang="en-US" sz="1600" dirty="0">
                <a:latin typeface="Gill Sans MT" panose="020B0502020104020203" pitchFamily="34" charset="0"/>
              </a:rPr>
              <a:t>	          </a:t>
            </a:r>
            <a:r>
              <a:rPr lang="en-US" altLang="en-US" sz="1600" dirty="0">
                <a:latin typeface="Gill Sans MT" panose="020B0502020104020203" pitchFamily="34" charset="0"/>
              </a:rPr>
              <a:t>			 *Dr. Ir. </a:t>
            </a:r>
            <a:r>
              <a:rPr lang="id-ID" altLang="en-US" sz="1600" dirty="0">
                <a:latin typeface="Gill Sans MT" panose="020B0502020104020203" pitchFamily="34" charset="0"/>
              </a:rPr>
              <a:t>Asmah Hidayati</a:t>
            </a:r>
            <a:r>
              <a:rPr lang="en-US" altLang="en-US" sz="1600" dirty="0">
                <a:latin typeface="Gill Sans MT" panose="020B0502020104020203" pitchFamily="34" charset="0"/>
              </a:rPr>
              <a:t>, MP., IPM</a:t>
            </a:r>
            <a:r>
              <a:rPr lang="id-ID" altLang="en-US" sz="1600" dirty="0">
                <a:latin typeface="Gill Sans MT" panose="020B0502020104020203" pitchFamily="34" charset="0"/>
              </a:rPr>
              <a:t> </a:t>
            </a:r>
            <a:endParaRPr lang="en-US" altLang="en-US" sz="1600" dirty="0">
              <a:latin typeface="Gill Sans MT" panose="020B0502020104020203" pitchFamily="34" charset="0"/>
            </a:endParaRPr>
          </a:p>
          <a:p>
            <a:pPr eaLnBrk="1" hangingPunct="1">
              <a:spcBef>
                <a:spcPct val="0"/>
              </a:spcBef>
              <a:buFontTx/>
              <a:buNone/>
            </a:pPr>
            <a:r>
              <a:rPr lang="en-US" altLang="en-US" sz="1600" dirty="0">
                <a:latin typeface="Gill Sans MT" panose="020B0502020104020203" pitchFamily="34" charset="0"/>
              </a:rPr>
              <a:t>				 *</a:t>
            </a:r>
            <a:r>
              <a:rPr lang="en-US" altLang="en-US" sz="1600" dirty="0" err="1">
                <a:latin typeface="Gill Sans MT" panose="020B0502020104020203" pitchFamily="34" charset="0"/>
              </a:rPr>
              <a:t>Apriliana</a:t>
            </a:r>
            <a:r>
              <a:rPr lang="en-US" altLang="en-US" sz="1600" dirty="0">
                <a:latin typeface="Gill Sans MT" panose="020B0502020104020203" pitchFamily="34" charset="0"/>
              </a:rPr>
              <a:t> </a:t>
            </a:r>
            <a:r>
              <a:rPr lang="id-ID" altLang="en-US" sz="1600" dirty="0">
                <a:latin typeface="Gill Sans MT" panose="020B0502020104020203" pitchFamily="34" charset="0"/>
              </a:rPr>
              <a:t>Devi A</a:t>
            </a:r>
            <a:r>
              <a:rPr lang="en-US" altLang="en-US" sz="1600" dirty="0" err="1">
                <a:latin typeface="Gill Sans MT" panose="020B0502020104020203" pitchFamily="34" charset="0"/>
              </a:rPr>
              <a:t>nggraini</a:t>
            </a:r>
            <a:r>
              <a:rPr lang="en-US" altLang="en-US" sz="1600" dirty="0">
                <a:latin typeface="Gill Sans MT" panose="020B0502020104020203" pitchFamily="34" charset="0"/>
              </a:rPr>
              <a:t> </a:t>
            </a:r>
            <a:r>
              <a:rPr lang="en-US" altLang="en-US" sz="1600" dirty="0" err="1">
                <a:latin typeface="Gill Sans MT" panose="020B0502020104020203" pitchFamily="34" charset="0"/>
              </a:rPr>
              <a:t>S.Pt</a:t>
            </a:r>
            <a:r>
              <a:rPr lang="en-US" altLang="en-US" sz="1600" dirty="0">
                <a:latin typeface="Gill Sans MT" panose="020B0502020104020203" pitchFamily="34" charset="0"/>
              </a:rPr>
              <a:t>., M.Sc.</a:t>
            </a:r>
          </a:p>
          <a:p>
            <a:pPr eaLnBrk="1" hangingPunct="1">
              <a:spcBef>
                <a:spcPct val="0"/>
              </a:spcBef>
              <a:buFontTx/>
              <a:buNone/>
            </a:pPr>
            <a:r>
              <a:rPr lang="en-US" altLang="en-US" sz="1600" dirty="0">
                <a:latin typeface="Gill Sans MT" panose="020B0502020104020203" pitchFamily="34" charset="0"/>
              </a:rPr>
              <a:t>               </a:t>
            </a:r>
            <a:r>
              <a:rPr lang="id-ID" altLang="en-US" sz="1600" dirty="0">
                <a:latin typeface="Gill Sans MT" panose="020B0502020104020203" pitchFamily="34" charset="0"/>
              </a:rPr>
              <a:t>Tim </a:t>
            </a:r>
            <a:r>
              <a:rPr lang="en-US" altLang="en-US" sz="1600" dirty="0">
                <a:latin typeface="Gill Sans MT" panose="020B0502020104020203" pitchFamily="34" charset="0"/>
              </a:rPr>
              <a:t>Pokphand</a:t>
            </a:r>
            <a:r>
              <a:rPr lang="id-ID" altLang="en-US" sz="1600" dirty="0">
                <a:latin typeface="Gill Sans MT" panose="020B0502020104020203" pitchFamily="34" charset="0"/>
              </a:rPr>
              <a:t> </a:t>
            </a:r>
            <a:r>
              <a:rPr lang="en-US" altLang="en-US" sz="1600" dirty="0">
                <a:latin typeface="Gill Sans MT" panose="020B0502020104020203" pitchFamily="34" charset="0"/>
              </a:rPr>
              <a:t>		</a:t>
            </a:r>
            <a:r>
              <a:rPr lang="id-ID" altLang="en-US" sz="1600" dirty="0">
                <a:latin typeface="Gill Sans MT" panose="020B0502020104020203" pitchFamily="34" charset="0"/>
              </a:rPr>
              <a:t>: </a:t>
            </a:r>
            <a:r>
              <a:rPr lang="en-US" altLang="en-US" sz="1600" dirty="0" smtClean="0">
                <a:latin typeface="Gill Sans MT" panose="020B0502020104020203" pitchFamily="34" charset="0"/>
              </a:rPr>
              <a:t>*</a:t>
            </a:r>
            <a:r>
              <a:rPr lang="id-ID" altLang="en-US" sz="1600" dirty="0" smtClean="0">
                <a:latin typeface="Gill Sans MT" panose="020B0502020104020203" pitchFamily="34" charset="0"/>
              </a:rPr>
              <a:t>Drh. Lely Delima M.Si </a:t>
            </a:r>
            <a:r>
              <a:rPr lang="en-US" altLang="en-US" sz="1600" dirty="0" err="1">
                <a:latin typeface="Gill Sans MT" panose="020B0502020104020203" pitchFamily="34" charset="0"/>
              </a:rPr>
              <a:t>dan</a:t>
            </a:r>
            <a:r>
              <a:rPr lang="en-US" altLang="en-US" sz="1600" dirty="0">
                <a:latin typeface="Gill Sans MT" panose="020B0502020104020203" pitchFamily="34" charset="0"/>
              </a:rPr>
              <a:t> </a:t>
            </a:r>
            <a:r>
              <a:rPr lang="en-US" altLang="en-US" sz="1600" dirty="0" smtClean="0">
                <a:latin typeface="Gill Sans MT" panose="020B0502020104020203" pitchFamily="34" charset="0"/>
              </a:rPr>
              <a:t>*</a:t>
            </a:r>
            <a:r>
              <a:rPr lang="id-ID" altLang="en-US" sz="1600" dirty="0" smtClean="0">
                <a:latin typeface="Gill Sans MT" panose="020B0502020104020203" pitchFamily="34" charset="0"/>
              </a:rPr>
              <a:t>Drh. Dimas Wicaksono., M.Si</a:t>
            </a:r>
            <a:endParaRPr lang="en-US" altLang="en-US" sz="1600" dirty="0">
              <a:latin typeface="Gill Sans MT" panose="020B0502020104020203" pitchFamily="34" charset="0"/>
            </a:endParaRPr>
          </a:p>
          <a:p>
            <a:pPr eaLnBrk="1" hangingPunct="1">
              <a:spcBef>
                <a:spcPct val="0"/>
              </a:spcBef>
              <a:buFontTx/>
              <a:buNone/>
            </a:pPr>
            <a:r>
              <a:rPr lang="en-US" altLang="en-US" sz="1600" dirty="0">
                <a:latin typeface="Gill Sans MT" panose="020B0502020104020203" pitchFamily="34" charset="0"/>
              </a:rPr>
              <a:t>               </a:t>
            </a:r>
            <a:r>
              <a:rPr lang="id-ID" altLang="en-US" sz="1600" dirty="0">
                <a:latin typeface="Gill Sans MT" panose="020B0502020104020203" pitchFamily="34" charset="0"/>
              </a:rPr>
              <a:t>Tim Jatinom Indah Agri </a:t>
            </a:r>
            <a:r>
              <a:rPr lang="en-US" altLang="en-US" sz="1600" dirty="0">
                <a:latin typeface="Gill Sans MT" panose="020B0502020104020203" pitchFamily="34" charset="0"/>
              </a:rPr>
              <a:t>	</a:t>
            </a:r>
            <a:r>
              <a:rPr lang="id-ID" altLang="en-US" sz="1600" dirty="0">
                <a:latin typeface="Gill Sans MT" panose="020B0502020104020203" pitchFamily="34" charset="0"/>
              </a:rPr>
              <a:t>:</a:t>
            </a:r>
            <a:r>
              <a:rPr lang="en-US" altLang="en-US" sz="1600" dirty="0">
                <a:latin typeface="Gill Sans MT" panose="020B0502020104020203" pitchFamily="34" charset="0"/>
              </a:rPr>
              <a:t> *</a:t>
            </a:r>
            <a:r>
              <a:rPr lang="id-ID" altLang="en-US" sz="1600" dirty="0">
                <a:latin typeface="Gill Sans MT" panose="020B0502020104020203" pitchFamily="34" charset="0"/>
              </a:rPr>
              <a:t>Gunawan </a:t>
            </a:r>
            <a:r>
              <a:rPr lang="id-ID" altLang="en-US" sz="1600" dirty="0" smtClean="0">
                <a:latin typeface="Gill Sans MT" panose="020B0502020104020203" pitchFamily="34" charset="0"/>
              </a:rPr>
              <a:t>Triswanto., ST</a:t>
            </a:r>
            <a:endParaRPr lang="id-ID" altLang="en-US" sz="1600" dirty="0">
              <a:latin typeface="Gill Sans MT" panose="020B0502020104020203" pitchFamily="34" charset="0"/>
            </a:endParaRPr>
          </a:p>
          <a:p>
            <a:pPr eaLnBrk="1" hangingPunct="1">
              <a:spcBef>
                <a:spcPct val="0"/>
              </a:spcBef>
              <a:buFontTx/>
              <a:buNone/>
            </a:pPr>
            <a:r>
              <a:rPr lang="id-ID" altLang="en-US" sz="1600" dirty="0">
                <a:latin typeface="Gill Sans MT" panose="020B0502020104020203" pitchFamily="34" charset="0"/>
              </a:rPr>
              <a:t>               Tim Mensana </a:t>
            </a:r>
            <a:r>
              <a:rPr lang="en-US" altLang="en-US" sz="1600" dirty="0">
                <a:latin typeface="Gill Sans MT" panose="020B0502020104020203" pitchFamily="34" charset="0"/>
              </a:rPr>
              <a:t>		</a:t>
            </a:r>
            <a:r>
              <a:rPr lang="id-ID" altLang="en-US" sz="1600" dirty="0">
                <a:latin typeface="Gill Sans MT" panose="020B0502020104020203" pitchFamily="34" charset="0"/>
              </a:rPr>
              <a:t>:</a:t>
            </a:r>
            <a:r>
              <a:rPr lang="en-US" altLang="en-US" sz="1600" dirty="0">
                <a:latin typeface="Gill Sans MT" panose="020B0502020104020203" pitchFamily="34" charset="0"/>
              </a:rPr>
              <a:t> </a:t>
            </a:r>
            <a:r>
              <a:rPr lang="en-US" altLang="en-US" sz="1600" dirty="0" smtClean="0">
                <a:latin typeface="Gill Sans MT" panose="020B0502020104020203" pitchFamily="34" charset="0"/>
              </a:rPr>
              <a:t>*</a:t>
            </a:r>
            <a:r>
              <a:rPr lang="id-ID" altLang="en-US" sz="1600" dirty="0" smtClean="0">
                <a:latin typeface="Gill Sans MT" panose="020B0502020104020203" pitchFamily="34" charset="0"/>
              </a:rPr>
              <a:t>Drh. Iwan </a:t>
            </a:r>
            <a:r>
              <a:rPr lang="id-ID" altLang="en-US" sz="1600" dirty="0">
                <a:latin typeface="Gill Sans MT" panose="020B0502020104020203" pitchFamily="34" charset="0"/>
              </a:rPr>
              <a:t>Juniawan </a:t>
            </a:r>
            <a:r>
              <a:rPr lang="en-US" altLang="en-US" sz="1600" dirty="0" err="1">
                <a:latin typeface="Gill Sans MT" panose="020B0502020104020203" pitchFamily="34" charset="0"/>
              </a:rPr>
              <a:t>dan</a:t>
            </a:r>
            <a:r>
              <a:rPr lang="en-US" altLang="en-US" sz="1600" dirty="0">
                <a:latin typeface="Gill Sans MT" panose="020B0502020104020203" pitchFamily="34" charset="0"/>
              </a:rPr>
              <a:t> *</a:t>
            </a:r>
            <a:r>
              <a:rPr lang="id-ID" altLang="en-US" sz="1600" dirty="0">
                <a:latin typeface="Gill Sans MT" panose="020B0502020104020203" pitchFamily="34" charset="0"/>
              </a:rPr>
              <a:t>Ulin </a:t>
            </a:r>
            <a:r>
              <a:rPr lang="id-ID" altLang="en-US" sz="1600" dirty="0" smtClean="0">
                <a:latin typeface="Gill Sans MT" panose="020B0502020104020203" pitchFamily="34" charset="0"/>
              </a:rPr>
              <a:t>Nuha., S.Pt</a:t>
            </a:r>
            <a:endParaRPr lang="en-US" altLang="en-US" sz="1600" dirty="0">
              <a:latin typeface="Gill Sans MT" panose="020B0502020104020203" pitchFamily="34" charset="0"/>
            </a:endParaRPr>
          </a:p>
          <a:p>
            <a:pPr eaLnBrk="1" hangingPunct="1">
              <a:spcBef>
                <a:spcPct val="0"/>
              </a:spcBef>
              <a:buFontTx/>
              <a:buNone/>
            </a:pPr>
            <a:endParaRPr lang="en-US" altLang="en-US" sz="1600" dirty="0">
              <a:latin typeface="Gill Sans MT" panose="020B0502020104020203" pitchFamily="34" charset="0"/>
            </a:endParaRPr>
          </a:p>
        </p:txBody>
      </p:sp>
      <p:pic>
        <p:nvPicPr>
          <p:cNvPr id="14340" name="Picture 5" descr="BANNER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2380"/>
            <a:ext cx="91440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p:cNvSpPr>
            <a:spLocks noChangeArrowheads="1"/>
          </p:cNvSpPr>
          <p:nvPr/>
        </p:nvSpPr>
        <p:spPr bwMode="auto">
          <a:xfrm>
            <a:off x="2567608" y="3156071"/>
            <a:ext cx="74295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Gill Sans MT" panose="020B0502020104020203" pitchFamily="34" charset="0"/>
                <a:cs typeface="Times New Roman" panose="02020603050405020304" pitchFamily="18" charset="0"/>
              </a:rPr>
              <a:t>PROGRAM STUDI </a:t>
            </a:r>
            <a:r>
              <a:rPr lang="id-ID" altLang="en-US" sz="1800" b="1" dirty="0">
                <a:latin typeface="Gill Sans MT" panose="020B0502020104020203" pitchFamily="34" charset="0"/>
                <a:cs typeface="Times New Roman" panose="02020603050405020304" pitchFamily="18" charset="0"/>
              </a:rPr>
              <a:t>PETERNAKAN</a:t>
            </a:r>
          </a:p>
          <a:p>
            <a:pPr algn="ctr" eaLnBrk="1" hangingPunct="1">
              <a:spcBef>
                <a:spcPct val="0"/>
              </a:spcBef>
              <a:buFontTx/>
              <a:buNone/>
            </a:pPr>
            <a:r>
              <a:rPr lang="id-ID" altLang="en-US" sz="1800" b="1" dirty="0">
                <a:latin typeface="Gill Sans MT" panose="020B0502020104020203" pitchFamily="34" charset="0"/>
                <a:cs typeface="Times New Roman" panose="02020603050405020304" pitchFamily="18" charset="0"/>
              </a:rPr>
              <a:t>FAKULTAS PERTANIAN </a:t>
            </a:r>
            <a:r>
              <a:rPr lang="en-US" altLang="en-US" sz="1800" b="1" dirty="0">
                <a:latin typeface="Gill Sans MT" panose="020B0502020104020203" pitchFamily="34" charset="0"/>
                <a:cs typeface="Times New Roman" panose="02020603050405020304" pitchFamily="18" charset="0"/>
              </a:rPr>
              <a:t>PETERNAKAN</a:t>
            </a:r>
          </a:p>
          <a:p>
            <a:pPr algn="ctr" eaLnBrk="1" hangingPunct="1">
              <a:spcBef>
                <a:spcPct val="0"/>
              </a:spcBef>
              <a:buFontTx/>
              <a:buNone/>
            </a:pPr>
            <a:r>
              <a:rPr lang="id-ID" altLang="en-US" sz="1800" b="1" dirty="0">
                <a:latin typeface="Gill Sans MT" panose="020B0502020104020203" pitchFamily="34" charset="0"/>
                <a:cs typeface="Times New Roman" panose="02020603050405020304" pitchFamily="18" charset="0"/>
              </a:rPr>
              <a:t>UNIVERSITAS </a:t>
            </a:r>
            <a:r>
              <a:rPr lang="en-US" altLang="en-US" sz="1800" b="1" dirty="0">
                <a:latin typeface="Gill Sans MT" panose="020B0502020104020203" pitchFamily="34" charset="0"/>
                <a:cs typeface="Times New Roman" panose="02020603050405020304" pitchFamily="18" charset="0"/>
              </a:rPr>
              <a:t>MUHAMMADIYAH MALANG</a:t>
            </a:r>
            <a:endParaRPr lang="id-ID" altLang="en-US" sz="1800" b="1" dirty="0">
              <a:latin typeface="Gill Sans MT" panose="020B0502020104020203" pitchFamily="34" charset="0"/>
              <a:cs typeface="Times New Roman" panose="02020603050405020304" pitchFamily="18" charset="0"/>
            </a:endParaRPr>
          </a:p>
        </p:txBody>
      </p:sp>
      <p:sp>
        <p:nvSpPr>
          <p:cNvPr id="14342" name="Rectangle 6"/>
          <p:cNvSpPr>
            <a:spLocks noChangeArrowheads="1"/>
          </p:cNvSpPr>
          <p:nvPr/>
        </p:nvSpPr>
        <p:spPr bwMode="auto">
          <a:xfrm>
            <a:off x="152400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latin typeface="Gill Sans MT" panose="020B0502020104020203" pitchFamily="34" charset="0"/>
              </a:rPr>
              <a:t>MALANG</a:t>
            </a:r>
            <a:endParaRPr lang="id-ID" altLang="en-US" sz="1800" b="1" dirty="0">
              <a:latin typeface="Gill Sans MT" panose="020B0502020104020203" pitchFamily="34" charset="0"/>
            </a:endParaRPr>
          </a:p>
          <a:p>
            <a:pPr algn="ctr" eaLnBrk="1" hangingPunct="1">
              <a:spcBef>
                <a:spcPct val="0"/>
              </a:spcBef>
              <a:buFontTx/>
              <a:buNone/>
            </a:pPr>
            <a:r>
              <a:rPr lang="id-ID" altLang="en-US" sz="1800" b="1" dirty="0">
                <a:latin typeface="Gill Sans MT" panose="020B0502020104020203" pitchFamily="34" charset="0"/>
              </a:rPr>
              <a:t>20</a:t>
            </a:r>
            <a:r>
              <a:rPr lang="en-US" altLang="en-US" sz="1800" b="1" dirty="0">
                <a:latin typeface="Gill Sans MT" panose="020B0502020104020203" pitchFamily="34" charset="0"/>
              </a:rPr>
              <a:t>21</a:t>
            </a:r>
            <a:endParaRPr lang="id-ID" altLang="en-US" sz="1800" dirty="0">
              <a:latin typeface="Gill Sans MT" panose="020B0502020104020203"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3266" y="80844"/>
            <a:ext cx="1152128" cy="71527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1371" y="-50015"/>
            <a:ext cx="1050531" cy="1050531"/>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62325" t="36672" r="1" b="41114"/>
          <a:stretch/>
        </p:blipFill>
        <p:spPr>
          <a:xfrm>
            <a:off x="9864526" y="177677"/>
            <a:ext cx="2327474" cy="77220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998" y="122091"/>
            <a:ext cx="1763688" cy="676875"/>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5002" t="36672" r="61038" b="41114"/>
          <a:stretch/>
        </p:blipFill>
        <p:spPr>
          <a:xfrm>
            <a:off x="7920311" y="177677"/>
            <a:ext cx="862433" cy="772205"/>
          </a:xfrm>
          <a:prstGeom prst="rect">
            <a:avLst/>
          </a:prstGeom>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41588" t="36672" r="38598" b="41114"/>
          <a:stretch/>
        </p:blipFill>
        <p:spPr>
          <a:xfrm>
            <a:off x="8727718" y="177677"/>
            <a:ext cx="1224046" cy="772205"/>
          </a:xfrm>
          <a:prstGeom prst="rect">
            <a:avLst/>
          </a:prstGeom>
        </p:spPr>
      </p:pic>
    </p:spTree>
    <p:extLst>
      <p:ext uri="{BB962C8B-B14F-4D97-AF65-F5344CB8AC3E}">
        <p14:creationId xmlns:p14="http://schemas.microsoft.com/office/powerpoint/2010/main" val="1290362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795528" y="1947671"/>
            <a:ext cx="10972799" cy="2308324"/>
          </a:xfrm>
          <a:prstGeom prst="rect">
            <a:avLst/>
          </a:prstGeom>
          <a:solidFill>
            <a:schemeClr val="accent6">
              <a:lumMod val="40000"/>
              <a:lumOff val="60000"/>
            </a:scheme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d-ID" altLang="en-US" sz="1800" dirty="0">
                <a:latin typeface="Times New Roman" panose="02020603050405020304" pitchFamily="18" charset="0"/>
                <a:cs typeface="Times New Roman" panose="02020603050405020304" pitchFamily="18" charset="0"/>
              </a:rPr>
              <a:t>CIRI :</a:t>
            </a:r>
          </a:p>
          <a:p>
            <a:pPr>
              <a:spcBef>
                <a:spcPct val="0"/>
              </a:spcBef>
              <a:buFontTx/>
              <a:buNone/>
            </a:pPr>
            <a:r>
              <a:rPr lang="id-ID" altLang="en-US" sz="1800" dirty="0">
                <a:latin typeface="Times New Roman" panose="02020603050405020304" pitchFamily="18" charset="0"/>
                <a:cs typeface="Times New Roman" panose="02020603050405020304" pitchFamily="18" charset="0"/>
              </a:rPr>
              <a:t>K</a:t>
            </a:r>
            <a:r>
              <a:rPr lang="en-US" altLang="en-US" sz="1800" dirty="0" err="1">
                <a:latin typeface="Times New Roman" panose="02020603050405020304" pitchFamily="18" charset="0"/>
                <a:cs typeface="Times New Roman" panose="02020603050405020304" pitchFamily="18" charset="0"/>
              </a:rPr>
              <a:t>andungan</a:t>
            </a:r>
            <a:r>
              <a:rPr lang="en-US" altLang="en-US" sz="1800" dirty="0">
                <a:latin typeface="Times New Roman" panose="02020603050405020304" pitchFamily="18" charset="0"/>
                <a:cs typeface="Times New Roman" panose="02020603050405020304" pitchFamily="18" charset="0"/>
              </a:rPr>
              <a:t> protein </a:t>
            </a:r>
            <a:r>
              <a:rPr lang="en-US" altLang="en-US" sz="1800" dirty="0" err="1">
                <a:latin typeface="Times New Roman" panose="02020603050405020304" pitchFamily="18" charset="0"/>
                <a:cs typeface="Times New Roman" panose="02020603050405020304" pitchFamily="18" charset="0"/>
              </a:rPr>
              <a:t>kurang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dari</a:t>
            </a:r>
            <a:r>
              <a:rPr lang="en-US" altLang="en-US" sz="1800" dirty="0">
                <a:latin typeface="Times New Roman" panose="02020603050405020304" pitchFamily="18" charset="0"/>
                <a:cs typeface="Times New Roman" panose="02020603050405020304" pitchFamily="18" charset="0"/>
              </a:rPr>
              <a:t> 20% </a:t>
            </a:r>
            <a:r>
              <a:rPr lang="en-US" altLang="en-US" sz="1800" dirty="0" err="1">
                <a:latin typeface="Times New Roman" panose="02020603050405020304" pitchFamily="18" charset="0"/>
                <a:cs typeface="Times New Roman" panose="02020603050405020304" pitchFamily="18" charset="0"/>
              </a:rPr>
              <a:t>dan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serat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kasar</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kurang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dari</a:t>
            </a:r>
            <a:r>
              <a:rPr lang="en-US" altLang="en-US" sz="1800" dirty="0">
                <a:latin typeface="Times New Roman" panose="02020603050405020304" pitchFamily="18" charset="0"/>
                <a:cs typeface="Times New Roman" panose="02020603050405020304" pitchFamily="18" charset="0"/>
              </a:rPr>
              <a:t> 18%. </a:t>
            </a:r>
            <a:endParaRPr lang="id-ID"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err="1" smtClean="0">
                <a:latin typeface="Times New Roman" panose="02020603050405020304" pitchFamily="18" charset="0"/>
                <a:cs typeface="Times New Roman" panose="02020603050405020304" pitchFamily="18" charset="0"/>
              </a:rPr>
              <a:t>Contoh</a:t>
            </a:r>
            <a:r>
              <a:rPr lang="en-US" altLang="en-US" sz="1800" dirty="0" smtClean="0">
                <a:latin typeface="Times New Roman" panose="02020603050405020304" pitchFamily="18" charset="0"/>
                <a:cs typeface="Times New Roman" panose="02020603050405020304" pitchFamily="18" charset="0"/>
              </a:rPr>
              <a:t> : </a:t>
            </a:r>
            <a:endParaRPr lang="id-ID" altLang="en-US" sz="1800" dirty="0">
              <a:latin typeface="Times New Roman" panose="02020603050405020304" pitchFamily="18" charset="0"/>
              <a:cs typeface="Times New Roman" panose="02020603050405020304" pitchFamily="18" charset="0"/>
            </a:endParaRPr>
          </a:p>
          <a:p>
            <a:pPr>
              <a:spcBef>
                <a:spcPct val="0"/>
              </a:spcBef>
              <a:buFontTx/>
              <a:buNone/>
            </a:pPr>
            <a:r>
              <a:rPr lang="id-ID" altLang="en-US" sz="1800" dirty="0">
                <a:latin typeface="Times New Roman" panose="02020603050405020304" pitchFamily="18" charset="0"/>
                <a:cs typeface="Times New Roman" panose="02020603050405020304" pitchFamily="18" charset="0"/>
              </a:rPr>
              <a:t>B</a:t>
            </a:r>
            <a:r>
              <a:rPr lang="en-US" altLang="en-US" sz="1800" dirty="0" err="1">
                <a:latin typeface="Times New Roman" panose="02020603050405020304" pitchFamily="18" charset="0"/>
                <a:cs typeface="Times New Roman" panose="02020603050405020304" pitchFamily="18" charset="0"/>
              </a:rPr>
              <a:t>iji-bijian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butir-butiran</a:t>
            </a:r>
            <a:r>
              <a:rPr lang="id-ID"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		</a:t>
            </a:r>
            <a:r>
              <a:rPr lang="id-ID" altLang="en-US" sz="1800" dirty="0" smtClean="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jagung</a:t>
            </a:r>
            <a:r>
              <a:rPr lang="en-US" altLang="en-US" sz="1800" dirty="0">
                <a:latin typeface="Times New Roman" panose="02020603050405020304" pitchFamily="18" charset="0"/>
                <a:cs typeface="Times New Roman" panose="02020603050405020304" pitchFamily="18" charset="0"/>
              </a:rPr>
              <a:t>, sorghum, </a:t>
            </a:r>
            <a:r>
              <a:rPr lang="en-US" altLang="en-US" sz="1800" dirty="0" err="1">
                <a:latin typeface="Times New Roman" panose="02020603050405020304" pitchFamily="18" charset="0"/>
                <a:cs typeface="Times New Roman" panose="02020603050405020304" pitchFamily="18" charset="0"/>
              </a:rPr>
              <a:t>dan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gandum</a:t>
            </a: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Times New Roman" panose="02020603050405020304" pitchFamily="18" charset="0"/>
              <a:cs typeface="Times New Roman" panose="02020603050405020304" pitchFamily="18" charset="0"/>
            </a:endParaRPr>
          </a:p>
          <a:p>
            <a:pPr>
              <a:spcBef>
                <a:spcPct val="0"/>
              </a:spcBef>
              <a:buFontTx/>
              <a:buNone/>
            </a:pPr>
            <a:r>
              <a:rPr lang="id-ID" altLang="en-US" sz="1800" dirty="0">
                <a:latin typeface="Times New Roman" panose="02020603050405020304" pitchFamily="18" charset="0"/>
                <a:cs typeface="Times New Roman" panose="02020603050405020304" pitchFamily="18" charset="0"/>
              </a:rPr>
              <a:t>L</a:t>
            </a:r>
            <a:r>
              <a:rPr lang="en-US" altLang="en-US" sz="1800" dirty="0" err="1">
                <a:latin typeface="Times New Roman" panose="02020603050405020304" pitchFamily="18" charset="0"/>
                <a:cs typeface="Times New Roman" panose="02020603050405020304" pitchFamily="18" charset="0"/>
              </a:rPr>
              <a:t>imbah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penggilingan</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		</a:t>
            </a:r>
            <a:r>
              <a:rPr lang="id-ID" altLang="en-US" sz="1800" dirty="0" smtClean="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empok</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dedak</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dan</a:t>
            </a:r>
            <a:r>
              <a:rPr lang="en-US" altLang="en-US" sz="1800" dirty="0">
                <a:latin typeface="Times New Roman" panose="02020603050405020304" pitchFamily="18" charset="0"/>
                <a:cs typeface="Times New Roman" panose="02020603050405020304" pitchFamily="18" charset="0"/>
              </a:rPr>
              <a:t> </a:t>
            </a:r>
            <a:r>
              <a:rPr lang="en-US" altLang="en-US" sz="1800" dirty="0" err="1" smtClean="0">
                <a:latin typeface="Times New Roman" panose="02020603050405020304" pitchFamily="18" charset="0"/>
                <a:cs typeface="Times New Roman" panose="02020603050405020304" pitchFamily="18" charset="0"/>
              </a:rPr>
              <a:t>menir</a:t>
            </a:r>
            <a:endParaRPr lang="id-ID"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err="1" smtClean="0">
                <a:latin typeface="Times New Roman" panose="02020603050405020304" pitchFamily="18" charset="0"/>
                <a:cs typeface="Times New Roman" panose="02020603050405020304" pitchFamily="18" charset="0"/>
              </a:rPr>
              <a:t>Buah-buahan</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			</a:t>
            </a:r>
            <a:r>
              <a:rPr lang="id-ID" altLang="en-US" sz="1800" dirty="0" smtClean="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pisang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apel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dan</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lain-lain</a:t>
            </a:r>
            <a:endParaRPr lang="id-ID"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err="1" smtClean="0">
                <a:latin typeface="Times New Roman" panose="02020603050405020304" pitchFamily="18" charset="0"/>
                <a:cs typeface="Times New Roman" panose="02020603050405020304" pitchFamily="18" charset="0"/>
              </a:rPr>
              <a:t>Akar-akaran</a:t>
            </a:r>
            <a:r>
              <a:rPr lang="en-US" altLang="en-US" sz="1800" dirty="0" smtClean="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umbi-umbian</a:t>
            </a:r>
            <a:r>
              <a:rPr lang="id-ID"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	</a:t>
            </a:r>
            <a:r>
              <a:rPr lang="id-ID" altLang="en-US" sz="1800" dirty="0" smtClean="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singkong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ketela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rambat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dan</a:t>
            </a:r>
            <a:r>
              <a:rPr lang="en-US" altLang="en-US" sz="1800" dirty="0">
                <a:latin typeface="Times New Roman" panose="02020603050405020304" pitchFamily="18" charset="0"/>
                <a:cs typeface="Times New Roman" panose="02020603050405020304" pitchFamily="18" charset="0"/>
              </a:rPr>
              <a:t> </a:t>
            </a:r>
            <a:r>
              <a:rPr lang="en-US" altLang="en-US" sz="1800" dirty="0" smtClean="0">
                <a:latin typeface="Times New Roman" panose="02020603050405020304" pitchFamily="18" charset="0"/>
                <a:cs typeface="Times New Roman" panose="02020603050405020304" pitchFamily="18" charset="0"/>
              </a:rPr>
              <a:t>lain-lain </a:t>
            </a:r>
            <a:endParaRPr lang="id-ID" altLang="en-US" sz="1800" dirty="0">
              <a:latin typeface="Times New Roman" panose="02020603050405020304" pitchFamily="18" charset="0"/>
              <a:cs typeface="Times New Roman" panose="02020603050405020304" pitchFamily="18" charset="0"/>
            </a:endParaRPr>
          </a:p>
        </p:txBody>
      </p:sp>
      <p:sp>
        <p:nvSpPr>
          <p:cNvPr id="23556" name="TextBox 3"/>
          <p:cNvSpPr txBox="1">
            <a:spLocks noChangeArrowheads="1"/>
          </p:cNvSpPr>
          <p:nvPr/>
        </p:nvSpPr>
        <p:spPr bwMode="auto">
          <a:xfrm>
            <a:off x="1344168" y="4473132"/>
            <a:ext cx="9636126"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d-ID" altLang="en-US" sz="1800" dirty="0">
                <a:latin typeface="Arial" panose="020B0604020202020204" pitchFamily="34" charset="0"/>
              </a:rPr>
              <a:t>Energi : </a:t>
            </a:r>
            <a:r>
              <a:rPr lang="id-ID" altLang="en-US" sz="1800" dirty="0" smtClean="0">
                <a:latin typeface="Arial" panose="020B0604020202020204" pitchFamily="34" charset="0"/>
              </a:rPr>
              <a:t>Bruto </a:t>
            </a:r>
            <a:r>
              <a:rPr lang="id-ID" altLang="en-US" sz="1800" dirty="0">
                <a:latin typeface="Arial" panose="020B0604020202020204" pitchFamily="34" charset="0"/>
              </a:rPr>
              <a:t>(Gross Energy) , diukur </a:t>
            </a:r>
            <a:r>
              <a:rPr lang="id-ID" altLang="en-US" sz="1800" dirty="0" smtClean="0">
                <a:latin typeface="Arial" panose="020B0604020202020204" pitchFamily="34" charset="0"/>
              </a:rPr>
              <a:t>d</a:t>
            </a:r>
            <a:r>
              <a:rPr lang="en-US" altLang="en-US" sz="1800" dirty="0" err="1" smtClean="0">
                <a:latin typeface="Arial" panose="020B0604020202020204" pitchFamily="34" charset="0"/>
              </a:rPr>
              <a:t>engan</a:t>
            </a:r>
            <a:r>
              <a:rPr lang="id-ID" altLang="en-US" sz="1800" dirty="0" smtClean="0">
                <a:latin typeface="Arial" panose="020B0604020202020204" pitchFamily="34" charset="0"/>
              </a:rPr>
              <a:t> </a:t>
            </a:r>
            <a:r>
              <a:rPr lang="id-ID" altLang="en-US" sz="1800" b="1" u="sng" dirty="0">
                <a:latin typeface="Arial" panose="020B0604020202020204" pitchFamily="34" charset="0"/>
              </a:rPr>
              <a:t>BOMB CALORIMETER </a:t>
            </a:r>
            <a:r>
              <a:rPr lang="id-ID" altLang="en-US" sz="1800" dirty="0">
                <a:latin typeface="Arial" panose="020B0604020202020204" pitchFamily="34" charset="0"/>
              </a:rPr>
              <a:t>: Mcal GE/kg BK</a:t>
            </a:r>
          </a:p>
          <a:p>
            <a:pPr>
              <a:spcBef>
                <a:spcPct val="0"/>
              </a:spcBef>
              <a:buFontTx/>
              <a:buNone/>
            </a:pPr>
            <a:r>
              <a:rPr lang="id-ID" altLang="en-US" sz="1800" dirty="0">
                <a:latin typeface="Arial" panose="020B0604020202020204" pitchFamily="34" charset="0"/>
              </a:rPr>
              <a:t>             Tercerna (digetible  energy, DE) : GE – F (fecal) E : Mcal DE/Kg BK</a:t>
            </a:r>
          </a:p>
          <a:p>
            <a:pPr>
              <a:spcBef>
                <a:spcPct val="0"/>
              </a:spcBef>
              <a:buFontTx/>
              <a:buNone/>
            </a:pPr>
            <a:r>
              <a:rPr lang="id-ID" altLang="en-US" sz="1800" dirty="0">
                <a:latin typeface="Arial" panose="020B0604020202020204" pitchFamily="34" charset="0"/>
              </a:rPr>
              <a:t>             Termetabolis, ME </a:t>
            </a:r>
            <a:r>
              <a:rPr lang="en-US" altLang="en-US" sz="1800" dirty="0" smtClean="0">
                <a:latin typeface="Arial" panose="020B0604020202020204" pitchFamily="34" charset="0"/>
              </a:rPr>
              <a:t>	</a:t>
            </a:r>
            <a:r>
              <a:rPr lang="id-ID" altLang="en-US" sz="1800" dirty="0" smtClean="0">
                <a:latin typeface="Arial" panose="020B0604020202020204" pitchFamily="34" charset="0"/>
              </a:rPr>
              <a:t>: </a:t>
            </a:r>
            <a:r>
              <a:rPr lang="id-ID" altLang="en-US" sz="1800" dirty="0">
                <a:latin typeface="Arial" panose="020B0604020202020204" pitchFamily="34" charset="0"/>
              </a:rPr>
              <a:t>GE – E ekskreta</a:t>
            </a:r>
          </a:p>
          <a:p>
            <a:pPr>
              <a:spcBef>
                <a:spcPct val="0"/>
              </a:spcBef>
              <a:buFontTx/>
              <a:buNone/>
            </a:pPr>
            <a:r>
              <a:rPr lang="id-ID" altLang="en-US" sz="1800" dirty="0">
                <a:latin typeface="Arial" panose="020B0604020202020204" pitchFamily="34" charset="0"/>
              </a:rPr>
              <a:t>             Netto, NE </a:t>
            </a:r>
            <a:r>
              <a:rPr lang="en-US" altLang="en-US" sz="1800" dirty="0" smtClean="0">
                <a:latin typeface="Arial" panose="020B0604020202020204" pitchFamily="34" charset="0"/>
              </a:rPr>
              <a:t>	</a:t>
            </a:r>
            <a:r>
              <a:rPr lang="id-ID" altLang="en-US" sz="1800" dirty="0" smtClean="0">
                <a:latin typeface="Arial" panose="020B0604020202020204" pitchFamily="34" charset="0"/>
              </a:rPr>
              <a:t>: </a:t>
            </a:r>
            <a:r>
              <a:rPr lang="id-ID" altLang="en-US" sz="1800" dirty="0">
                <a:latin typeface="Arial" panose="020B0604020202020204" pitchFamily="34" charset="0"/>
              </a:rPr>
              <a:t>En untuk pemeliharaan hidup pokok dan produksi </a:t>
            </a:r>
          </a:p>
          <a:p>
            <a:pPr>
              <a:spcBef>
                <a:spcPct val="0"/>
              </a:spcBef>
              <a:buFontTx/>
              <a:buNone/>
            </a:pPr>
            <a:r>
              <a:rPr lang="id-ID" altLang="en-US" sz="1800" dirty="0">
                <a:latin typeface="Arial" panose="020B0604020202020204" pitchFamily="34" charset="0"/>
              </a:rPr>
              <a:t>             </a:t>
            </a:r>
            <a:r>
              <a:rPr lang="id-ID" altLang="en-US" sz="1800" dirty="0" smtClean="0">
                <a:latin typeface="Arial" panose="020B0604020202020204" pitchFamily="34" charset="0"/>
              </a:rPr>
              <a:t>NE </a:t>
            </a:r>
            <a:r>
              <a:rPr lang="id-ID" altLang="en-US" sz="1800" dirty="0">
                <a:latin typeface="Arial" panose="020B0604020202020204" pitchFamily="34" charset="0"/>
              </a:rPr>
              <a:t>m </a:t>
            </a:r>
            <a:r>
              <a:rPr lang="en-US" altLang="en-US" sz="1800" dirty="0" smtClean="0">
                <a:latin typeface="Arial" panose="020B0604020202020204" pitchFamily="34" charset="0"/>
              </a:rPr>
              <a:t>		</a:t>
            </a:r>
            <a:r>
              <a:rPr lang="id-ID" altLang="en-US" sz="1800" dirty="0" smtClean="0">
                <a:latin typeface="Arial" panose="020B0604020202020204" pitchFamily="34" charset="0"/>
              </a:rPr>
              <a:t>: </a:t>
            </a:r>
            <a:r>
              <a:rPr lang="id-ID" altLang="en-US" sz="1800" dirty="0">
                <a:latin typeface="Arial" panose="020B0604020202020204" pitchFamily="34" charset="0"/>
              </a:rPr>
              <a:t>untuk hidup pokok dan pemeliharaan jaringan</a:t>
            </a:r>
          </a:p>
          <a:p>
            <a:pPr>
              <a:spcBef>
                <a:spcPct val="0"/>
              </a:spcBef>
              <a:buFontTx/>
              <a:buNone/>
            </a:pPr>
            <a:r>
              <a:rPr lang="id-ID" altLang="en-US" sz="1800" dirty="0">
                <a:latin typeface="Arial" panose="020B0604020202020204" pitchFamily="34" charset="0"/>
              </a:rPr>
              <a:t>             </a:t>
            </a:r>
            <a:r>
              <a:rPr lang="id-ID" altLang="en-US" sz="1800" dirty="0" smtClean="0">
                <a:latin typeface="Arial" panose="020B0604020202020204" pitchFamily="34" charset="0"/>
              </a:rPr>
              <a:t>NEp </a:t>
            </a:r>
            <a:r>
              <a:rPr lang="en-US" altLang="en-US" sz="1800" dirty="0" smtClean="0">
                <a:latin typeface="Arial" panose="020B0604020202020204" pitchFamily="34" charset="0"/>
              </a:rPr>
              <a:t>		</a:t>
            </a:r>
            <a:r>
              <a:rPr lang="id-ID" altLang="en-US" sz="1800" dirty="0" smtClean="0">
                <a:latin typeface="Arial" panose="020B0604020202020204" pitchFamily="34" charset="0"/>
              </a:rPr>
              <a:t>: </a:t>
            </a:r>
            <a:r>
              <a:rPr lang="id-ID" altLang="en-US" sz="1800" dirty="0">
                <a:latin typeface="Arial" panose="020B0604020202020204" pitchFamily="34" charset="0"/>
              </a:rPr>
              <a:t>En untuk produksi: pertumbuhan dan produksi</a:t>
            </a:r>
          </a:p>
        </p:txBody>
      </p:sp>
      <p:sp>
        <p:nvSpPr>
          <p:cNvPr id="5" name="Rectangle 4"/>
          <p:cNvSpPr/>
          <p:nvPr/>
        </p:nvSpPr>
        <p:spPr>
          <a:xfrm>
            <a:off x="1344168" y="978407"/>
            <a:ext cx="5925312" cy="877825"/>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smtClean="0">
                <a:solidFill>
                  <a:schemeClr val="tx1"/>
                </a:solidFill>
                <a:latin typeface="UniSansBold" panose="00000500000000000000" pitchFamily="2" charset="0"/>
              </a:rPr>
              <a:t>BAHAN BAKU SUMBER ENERGI</a:t>
            </a:r>
          </a:p>
        </p:txBody>
      </p:sp>
    </p:spTree>
    <p:extLst>
      <p:ext uri="{BB962C8B-B14F-4D97-AF65-F5344CB8AC3E}">
        <p14:creationId xmlns:p14="http://schemas.microsoft.com/office/powerpoint/2010/main" val="2660078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ChangeArrowheads="1"/>
          </p:cNvSpPr>
          <p:nvPr/>
        </p:nvSpPr>
        <p:spPr bwMode="auto">
          <a:xfrm>
            <a:off x="752347" y="2191639"/>
            <a:ext cx="3424237" cy="3416300"/>
          </a:xfrm>
          <a:prstGeom prst="rect">
            <a:avLst/>
          </a:prstGeom>
          <a:solidFill>
            <a:schemeClr val="accent1">
              <a:lumMod val="60000"/>
              <a:lumOff val="4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d-ID" altLang="en-US" sz="1800" dirty="0">
                <a:latin typeface="Times New Roman" panose="02020603050405020304" pitchFamily="18" charset="0"/>
                <a:cs typeface="Times New Roman" panose="02020603050405020304" pitchFamily="18" charset="0"/>
              </a:rPr>
              <a:t>CIRI :</a:t>
            </a:r>
          </a:p>
          <a:p>
            <a:pPr>
              <a:spcBef>
                <a:spcPct val="0"/>
              </a:spcBef>
              <a:buFontTx/>
              <a:buNone/>
            </a:pPr>
            <a:r>
              <a:rPr lang="en-US" altLang="en-US" sz="1800" dirty="0" err="1">
                <a:latin typeface="Arial" panose="020B0604020202020204" pitchFamily="34" charset="0"/>
              </a:rPr>
              <a:t>nilai</a:t>
            </a:r>
            <a:r>
              <a:rPr lang="en-US" altLang="en-US" sz="1800" dirty="0">
                <a:latin typeface="Arial" panose="020B0604020202020204" pitchFamily="34" charset="0"/>
              </a:rPr>
              <a:t> protein di </a:t>
            </a:r>
            <a:r>
              <a:rPr lang="en-US" altLang="en-US" sz="1800" dirty="0" err="1">
                <a:latin typeface="Arial" panose="020B0604020202020204" pitchFamily="34" charset="0"/>
              </a:rPr>
              <a:t>atas</a:t>
            </a:r>
            <a:r>
              <a:rPr lang="en-US" altLang="en-US" sz="1800" dirty="0">
                <a:latin typeface="Arial" panose="020B0604020202020204" pitchFamily="34" charset="0"/>
              </a:rPr>
              <a:t> 20%. </a:t>
            </a:r>
            <a:endParaRPr lang="id-ID" altLang="en-US" sz="1800" dirty="0">
              <a:latin typeface="Arial" panose="020B0604020202020204" pitchFamily="34" charset="0"/>
            </a:endParaRPr>
          </a:p>
          <a:p>
            <a:pPr>
              <a:spcBef>
                <a:spcPct val="0"/>
              </a:spcBef>
              <a:buFontTx/>
              <a:buNone/>
            </a:pPr>
            <a:endParaRPr lang="id-ID" altLang="en-US" sz="1800" dirty="0">
              <a:latin typeface="Arial" panose="020B0604020202020204" pitchFamily="34" charset="0"/>
            </a:endParaRPr>
          </a:p>
          <a:p>
            <a:pPr>
              <a:spcBef>
                <a:spcPct val="0"/>
              </a:spcBef>
              <a:buFontTx/>
              <a:buNone/>
            </a:pPr>
            <a:r>
              <a:rPr lang="id-ID" altLang="en-US" sz="1800" dirty="0">
                <a:latin typeface="Arial" panose="020B0604020202020204" pitchFamily="34" charset="0"/>
              </a:rPr>
              <a:t>Contoh</a:t>
            </a:r>
          </a:p>
          <a:p>
            <a:pPr>
              <a:spcBef>
                <a:spcPct val="0"/>
              </a:spcBef>
              <a:buFontTx/>
              <a:buNone/>
            </a:pPr>
            <a:r>
              <a:rPr lang="id-ID" altLang="en-US" sz="1800" dirty="0">
                <a:latin typeface="Arial" panose="020B0604020202020204" pitchFamily="34" charset="0"/>
              </a:rPr>
              <a:t>B</a:t>
            </a:r>
            <a:r>
              <a:rPr lang="en-US" altLang="en-US" sz="1800" dirty="0" err="1">
                <a:latin typeface="Arial" panose="020B0604020202020204" pitchFamily="34" charset="0"/>
              </a:rPr>
              <a:t>erasal</a:t>
            </a:r>
            <a:r>
              <a:rPr lang="en-US" altLang="en-US" sz="1800" dirty="0">
                <a:latin typeface="Arial" panose="020B0604020202020204" pitchFamily="34" charset="0"/>
              </a:rPr>
              <a:t> </a:t>
            </a:r>
            <a:r>
              <a:rPr lang="en-US" altLang="en-US" sz="1800" dirty="0" err="1">
                <a:latin typeface="Arial" panose="020B0604020202020204" pitchFamily="34" charset="0"/>
              </a:rPr>
              <a:t>dari</a:t>
            </a:r>
            <a:r>
              <a:rPr lang="en-US" altLang="en-US" sz="1800" dirty="0">
                <a:latin typeface="Arial" panose="020B0604020202020204" pitchFamily="34" charset="0"/>
              </a:rPr>
              <a:t> </a:t>
            </a:r>
            <a:r>
              <a:rPr lang="en-US" altLang="en-US" sz="1800" dirty="0" err="1">
                <a:latin typeface="Arial" panose="020B0604020202020204" pitchFamily="34" charset="0"/>
              </a:rPr>
              <a:t>hewan</a:t>
            </a:r>
            <a:r>
              <a:rPr lang="en-US" altLang="en-US" sz="1800" dirty="0">
                <a:latin typeface="Arial" panose="020B0604020202020204" pitchFamily="34" charset="0"/>
              </a:rPr>
              <a:t> </a:t>
            </a:r>
            <a:r>
              <a:rPr lang="id-ID" altLang="en-US" sz="1800" dirty="0">
                <a:latin typeface="Arial" panose="020B0604020202020204" pitchFamily="34" charset="0"/>
              </a:rPr>
              <a:t>: </a:t>
            </a:r>
            <a:r>
              <a:rPr lang="en-US" altLang="en-US" sz="1800" dirty="0" err="1">
                <a:latin typeface="Arial" panose="020B0604020202020204" pitchFamily="34" charset="0"/>
              </a:rPr>
              <a:t>tepung</a:t>
            </a:r>
            <a:r>
              <a:rPr lang="en-US" altLang="en-US" sz="1800" dirty="0">
                <a:latin typeface="Arial" panose="020B0604020202020204" pitchFamily="34" charset="0"/>
              </a:rPr>
              <a:t> </a:t>
            </a:r>
            <a:r>
              <a:rPr lang="en-US" altLang="en-US" sz="1800" dirty="0" err="1">
                <a:latin typeface="Arial" panose="020B0604020202020204" pitchFamily="34" charset="0"/>
              </a:rPr>
              <a:t>ikan</a:t>
            </a:r>
            <a:r>
              <a:rPr lang="en-US" altLang="en-US" sz="1800" dirty="0">
                <a:latin typeface="Arial" panose="020B0604020202020204" pitchFamily="34" charset="0"/>
              </a:rPr>
              <a:t>, </a:t>
            </a:r>
            <a:r>
              <a:rPr lang="en-US" altLang="en-US" sz="1800" dirty="0" err="1">
                <a:latin typeface="Arial" panose="020B0604020202020204" pitchFamily="34" charset="0"/>
              </a:rPr>
              <a:t>tepung</a:t>
            </a:r>
            <a:r>
              <a:rPr lang="en-US" altLang="en-US" sz="1800" dirty="0">
                <a:latin typeface="Arial" panose="020B0604020202020204" pitchFamily="34" charset="0"/>
              </a:rPr>
              <a:t> </a:t>
            </a:r>
            <a:r>
              <a:rPr lang="en-US" altLang="en-US" sz="1800" dirty="0" err="1">
                <a:latin typeface="Arial" panose="020B0604020202020204" pitchFamily="34" charset="0"/>
              </a:rPr>
              <a:t>daging</a:t>
            </a:r>
            <a:r>
              <a:rPr lang="en-US" altLang="en-US" sz="1800" dirty="0">
                <a:latin typeface="Arial" panose="020B0604020202020204" pitchFamily="34" charset="0"/>
              </a:rPr>
              <a:t>, </a:t>
            </a:r>
            <a:r>
              <a:rPr lang="en-US" altLang="en-US" sz="1800" dirty="0" err="1">
                <a:latin typeface="Arial" panose="020B0604020202020204" pitchFamily="34" charset="0"/>
              </a:rPr>
              <a:t>tepung</a:t>
            </a:r>
            <a:r>
              <a:rPr lang="en-US" altLang="en-US" sz="1800" dirty="0">
                <a:latin typeface="Arial" panose="020B0604020202020204" pitchFamily="34" charset="0"/>
              </a:rPr>
              <a:t> </a:t>
            </a:r>
            <a:r>
              <a:rPr lang="en-US" altLang="en-US" sz="1800" dirty="0" err="1">
                <a:latin typeface="Arial" panose="020B0604020202020204" pitchFamily="34" charset="0"/>
              </a:rPr>
              <a:t>darah</a:t>
            </a:r>
            <a:r>
              <a:rPr lang="en-US" altLang="en-US" sz="1800" dirty="0">
                <a:latin typeface="Arial" panose="020B0604020202020204" pitchFamily="34" charset="0"/>
              </a:rPr>
              <a:t>, </a:t>
            </a:r>
            <a:r>
              <a:rPr lang="en-US" altLang="en-US" sz="1800" dirty="0" err="1">
                <a:latin typeface="Arial" panose="020B0604020202020204" pitchFamily="34" charset="0"/>
              </a:rPr>
              <a:t>jerohan</a:t>
            </a:r>
            <a:r>
              <a:rPr lang="en-US" altLang="en-US" sz="1800" dirty="0">
                <a:latin typeface="Arial" panose="020B0604020202020204" pitchFamily="34" charset="0"/>
              </a:rPr>
              <a:t>, </a:t>
            </a:r>
            <a:r>
              <a:rPr lang="en-US" altLang="en-US" sz="1800" dirty="0" err="1">
                <a:latin typeface="Arial" panose="020B0604020202020204" pitchFamily="34" charset="0"/>
              </a:rPr>
              <a:t>dan</a:t>
            </a:r>
            <a:r>
              <a:rPr lang="en-US" altLang="en-US" sz="1800" dirty="0">
                <a:latin typeface="Arial" panose="020B0604020202020204" pitchFamily="34" charset="0"/>
              </a:rPr>
              <a:t> lain-lain. </a:t>
            </a:r>
            <a:endParaRPr lang="id-ID" altLang="en-US" sz="1800" dirty="0">
              <a:latin typeface="Arial" panose="020B0604020202020204" pitchFamily="34" charset="0"/>
            </a:endParaRPr>
          </a:p>
          <a:p>
            <a:pPr>
              <a:spcBef>
                <a:spcPct val="0"/>
              </a:spcBef>
              <a:buFontTx/>
              <a:buNone/>
            </a:pPr>
            <a:endParaRPr lang="id-ID" altLang="en-US" sz="1800" dirty="0">
              <a:latin typeface="Arial" panose="020B0604020202020204" pitchFamily="34" charset="0"/>
            </a:endParaRPr>
          </a:p>
          <a:p>
            <a:pPr>
              <a:spcBef>
                <a:spcPct val="0"/>
              </a:spcBef>
              <a:buFontTx/>
              <a:buNone/>
            </a:pPr>
            <a:r>
              <a:rPr lang="id-ID" altLang="en-US" sz="1800" dirty="0">
                <a:latin typeface="Arial" panose="020B0604020202020204" pitchFamily="34" charset="0"/>
              </a:rPr>
              <a:t>B</a:t>
            </a:r>
            <a:r>
              <a:rPr lang="en-US" altLang="en-US" sz="1800" dirty="0" err="1">
                <a:latin typeface="Arial" panose="020B0604020202020204" pitchFamily="34" charset="0"/>
              </a:rPr>
              <a:t>erasal</a:t>
            </a:r>
            <a:r>
              <a:rPr lang="en-US" altLang="en-US" sz="1800" dirty="0">
                <a:latin typeface="Arial" panose="020B0604020202020204" pitchFamily="34" charset="0"/>
              </a:rPr>
              <a:t> </a:t>
            </a:r>
            <a:r>
              <a:rPr lang="en-US" altLang="en-US" sz="1800" dirty="0" err="1">
                <a:latin typeface="Arial" panose="020B0604020202020204" pitchFamily="34" charset="0"/>
              </a:rPr>
              <a:t>dari</a:t>
            </a:r>
            <a:r>
              <a:rPr lang="en-US" altLang="en-US" sz="1800" dirty="0">
                <a:latin typeface="Arial" panose="020B0604020202020204" pitchFamily="34" charset="0"/>
              </a:rPr>
              <a:t> </a:t>
            </a:r>
            <a:r>
              <a:rPr lang="en-US" altLang="en-US" sz="1800" dirty="0" err="1">
                <a:latin typeface="Arial" panose="020B0604020202020204" pitchFamily="34" charset="0"/>
              </a:rPr>
              <a:t>tumbuhan</a:t>
            </a:r>
            <a:r>
              <a:rPr lang="en-US" altLang="en-US" sz="1800" dirty="0">
                <a:latin typeface="Arial" panose="020B0604020202020204" pitchFamily="34" charset="0"/>
              </a:rPr>
              <a:t> </a:t>
            </a:r>
            <a:r>
              <a:rPr lang="id-ID" altLang="en-US" sz="1800" dirty="0">
                <a:latin typeface="Arial" panose="020B0604020202020204" pitchFamily="34" charset="0"/>
              </a:rPr>
              <a:t>: </a:t>
            </a:r>
            <a:r>
              <a:rPr lang="en-US" altLang="en-US" sz="1800" dirty="0" err="1">
                <a:latin typeface="Arial" panose="020B0604020202020204" pitchFamily="34" charset="0"/>
              </a:rPr>
              <a:t>kacang-kacangan</a:t>
            </a:r>
            <a:r>
              <a:rPr lang="en-US" altLang="en-US" sz="1800" dirty="0">
                <a:latin typeface="Arial" panose="020B0604020202020204" pitchFamily="34" charset="0"/>
              </a:rPr>
              <a:t>, </a:t>
            </a:r>
            <a:r>
              <a:rPr lang="en-US" altLang="en-US" sz="1800" dirty="0" err="1">
                <a:latin typeface="Arial" panose="020B0604020202020204" pitchFamily="34" charset="0"/>
              </a:rPr>
              <a:t>bungkil-bungkilan</a:t>
            </a:r>
            <a:r>
              <a:rPr lang="en-US" altLang="en-US" sz="1800" dirty="0">
                <a:latin typeface="Arial" panose="020B0604020202020204" pitchFamily="34" charset="0"/>
              </a:rPr>
              <a:t> </a:t>
            </a:r>
            <a:r>
              <a:rPr lang="en-US" altLang="en-US" sz="1800" dirty="0" err="1">
                <a:latin typeface="Arial" panose="020B0604020202020204" pitchFamily="34" charset="0"/>
              </a:rPr>
              <a:t>dan</a:t>
            </a:r>
            <a:r>
              <a:rPr lang="en-US" altLang="en-US" sz="1800" dirty="0">
                <a:latin typeface="Arial" panose="020B0604020202020204" pitchFamily="34" charset="0"/>
              </a:rPr>
              <a:t> lain-lain.</a:t>
            </a: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Times New Roman" panose="02020603050405020304" pitchFamily="18" charset="0"/>
              <a:cs typeface="Times New Roman" panose="02020603050405020304" pitchFamily="18" charset="0"/>
            </a:endParaRPr>
          </a:p>
          <a:p>
            <a:pPr>
              <a:spcBef>
                <a:spcPct val="0"/>
              </a:spcBef>
              <a:buFontTx/>
              <a:buNone/>
            </a:pP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31326159"/>
              </p:ext>
            </p:extLst>
          </p:nvPr>
        </p:nvGraphicFramePr>
        <p:xfrm>
          <a:off x="7251192" y="950975"/>
          <a:ext cx="4687359" cy="5149344"/>
        </p:xfrm>
        <a:graphic>
          <a:graphicData uri="http://schemas.openxmlformats.org/drawingml/2006/table">
            <a:tbl>
              <a:tblPr>
                <a:tableStyleId>{5C22544A-7EE6-4342-B048-85BDC9FD1C3A}</a:tableStyleId>
              </a:tblPr>
              <a:tblGrid>
                <a:gridCol w="2393422">
                  <a:extLst>
                    <a:ext uri="{9D8B030D-6E8A-4147-A177-3AD203B41FA5}">
                      <a16:colId xmlns:a16="http://schemas.microsoft.com/office/drawing/2014/main" xmlns="" val="20001"/>
                    </a:ext>
                  </a:extLst>
                </a:gridCol>
                <a:gridCol w="2293937">
                  <a:extLst>
                    <a:ext uri="{9D8B030D-6E8A-4147-A177-3AD203B41FA5}">
                      <a16:colId xmlns:a16="http://schemas.microsoft.com/office/drawing/2014/main" xmlns="" val="20002"/>
                    </a:ext>
                  </a:extLst>
                </a:gridCol>
              </a:tblGrid>
              <a:tr h="429112">
                <a:tc>
                  <a:txBody>
                    <a:bodyPr/>
                    <a:lstStyle/>
                    <a:p>
                      <a:pPr indent="450215" algn="ctr">
                        <a:lnSpc>
                          <a:spcPct val="200000"/>
                        </a:lnSpc>
                        <a:spcAft>
                          <a:spcPts val="0"/>
                        </a:spcAft>
                      </a:pPr>
                      <a:r>
                        <a:rPr lang="id-ID" sz="1400" dirty="0" smtClean="0">
                          <a:effectLst/>
                        </a:rPr>
                        <a:t>Bahan </a:t>
                      </a:r>
                      <a:r>
                        <a:rPr lang="id-ID" sz="1400" dirty="0">
                          <a:effectLst/>
                        </a:rPr>
                        <a:t>makanan</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Kandungan protein (%)</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0"/>
                  </a:ext>
                </a:extLst>
              </a:tr>
              <a:tr h="429112">
                <a:tc>
                  <a:txBody>
                    <a:bodyPr/>
                    <a:lstStyle/>
                    <a:p>
                      <a:pPr indent="450215" algn="l">
                        <a:lnSpc>
                          <a:spcPct val="200000"/>
                        </a:lnSpc>
                        <a:spcAft>
                          <a:spcPts val="0"/>
                        </a:spcAft>
                      </a:pPr>
                      <a:r>
                        <a:rPr lang="id-ID" sz="1400" dirty="0">
                          <a:effectLst/>
                        </a:rPr>
                        <a:t>Tepung ikan</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50-55</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1"/>
                  </a:ext>
                </a:extLst>
              </a:tr>
              <a:tr h="429112">
                <a:tc>
                  <a:txBody>
                    <a:bodyPr/>
                    <a:lstStyle/>
                    <a:p>
                      <a:pPr indent="450215" algn="l">
                        <a:lnSpc>
                          <a:spcPct val="200000"/>
                        </a:lnSpc>
                        <a:spcAft>
                          <a:spcPts val="0"/>
                        </a:spcAft>
                      </a:pPr>
                      <a:r>
                        <a:rPr lang="id-ID" sz="1400" dirty="0">
                          <a:effectLst/>
                        </a:rPr>
                        <a:t>Tepung udang</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40</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2"/>
                  </a:ext>
                </a:extLst>
              </a:tr>
              <a:tr h="429112">
                <a:tc>
                  <a:txBody>
                    <a:bodyPr/>
                    <a:lstStyle/>
                    <a:p>
                      <a:pPr indent="450215" algn="l">
                        <a:lnSpc>
                          <a:spcPct val="200000"/>
                        </a:lnSpc>
                        <a:spcAft>
                          <a:spcPts val="0"/>
                        </a:spcAft>
                      </a:pPr>
                      <a:r>
                        <a:rPr lang="id-ID" sz="1400" dirty="0">
                          <a:effectLst/>
                        </a:rPr>
                        <a:t>Tepung darah</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a:effectLst/>
                        </a:rPr>
                        <a:t>75-80</a:t>
                      </a:r>
                      <a:endParaRPr lang="id-ID" sz="140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3"/>
                  </a:ext>
                </a:extLst>
              </a:tr>
              <a:tr h="429112">
                <a:tc>
                  <a:txBody>
                    <a:bodyPr/>
                    <a:lstStyle/>
                    <a:p>
                      <a:pPr indent="450215" algn="l">
                        <a:lnSpc>
                          <a:spcPct val="200000"/>
                        </a:lnSpc>
                        <a:spcAft>
                          <a:spcPts val="0"/>
                        </a:spcAft>
                      </a:pPr>
                      <a:r>
                        <a:rPr lang="id-ID" sz="1400" dirty="0">
                          <a:effectLst/>
                        </a:rPr>
                        <a:t>Tepung daging</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55</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4"/>
                  </a:ext>
                </a:extLst>
              </a:tr>
              <a:tr h="429112">
                <a:tc>
                  <a:txBody>
                    <a:bodyPr/>
                    <a:lstStyle/>
                    <a:p>
                      <a:pPr indent="450215" algn="l">
                        <a:lnSpc>
                          <a:spcPct val="200000"/>
                        </a:lnSpc>
                        <a:spcAft>
                          <a:spcPts val="0"/>
                        </a:spcAft>
                      </a:pPr>
                      <a:r>
                        <a:rPr lang="id-ID" sz="1400" dirty="0">
                          <a:effectLst/>
                        </a:rPr>
                        <a:t>Daun petai cina</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25-28</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5"/>
                  </a:ext>
                </a:extLst>
              </a:tr>
              <a:tr h="429112">
                <a:tc>
                  <a:txBody>
                    <a:bodyPr/>
                    <a:lstStyle/>
                    <a:p>
                      <a:pPr indent="450215" algn="l">
                        <a:lnSpc>
                          <a:spcPct val="200000"/>
                        </a:lnSpc>
                        <a:spcAft>
                          <a:spcPts val="0"/>
                        </a:spcAft>
                      </a:pPr>
                      <a:r>
                        <a:rPr lang="id-ID" sz="1400" dirty="0">
                          <a:effectLst/>
                        </a:rPr>
                        <a:t>Kacang kedelai</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a:effectLst/>
                        </a:rPr>
                        <a:t>40</a:t>
                      </a:r>
                      <a:endParaRPr lang="id-ID" sz="140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6"/>
                  </a:ext>
                </a:extLst>
              </a:tr>
              <a:tr h="429112">
                <a:tc>
                  <a:txBody>
                    <a:bodyPr/>
                    <a:lstStyle/>
                    <a:p>
                      <a:pPr indent="450215" algn="l">
                        <a:lnSpc>
                          <a:spcPct val="200000"/>
                        </a:lnSpc>
                        <a:spcAft>
                          <a:spcPts val="0"/>
                        </a:spcAft>
                      </a:pPr>
                      <a:r>
                        <a:rPr lang="id-ID" sz="1400" dirty="0">
                          <a:effectLst/>
                        </a:rPr>
                        <a:t>Kacang tanah</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25</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7"/>
                  </a:ext>
                </a:extLst>
              </a:tr>
              <a:tr h="429112">
                <a:tc>
                  <a:txBody>
                    <a:bodyPr/>
                    <a:lstStyle/>
                    <a:p>
                      <a:pPr indent="450215" algn="l">
                        <a:lnSpc>
                          <a:spcPct val="200000"/>
                        </a:lnSpc>
                        <a:spcAft>
                          <a:spcPts val="0"/>
                        </a:spcAft>
                      </a:pPr>
                      <a:r>
                        <a:rPr lang="id-ID" sz="1400" dirty="0">
                          <a:effectLst/>
                        </a:rPr>
                        <a:t>Kacang hijau</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24</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8"/>
                  </a:ext>
                </a:extLst>
              </a:tr>
              <a:tr h="429112">
                <a:tc>
                  <a:txBody>
                    <a:bodyPr/>
                    <a:lstStyle/>
                    <a:p>
                      <a:pPr indent="450215" algn="l">
                        <a:lnSpc>
                          <a:spcPct val="200000"/>
                        </a:lnSpc>
                        <a:spcAft>
                          <a:spcPts val="0"/>
                        </a:spcAft>
                      </a:pPr>
                      <a:r>
                        <a:rPr lang="id-ID" sz="1400" dirty="0">
                          <a:effectLst/>
                        </a:rPr>
                        <a:t>Bungkil kacang kedelai</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44-48</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09"/>
                  </a:ext>
                </a:extLst>
              </a:tr>
              <a:tr h="429112">
                <a:tc>
                  <a:txBody>
                    <a:bodyPr/>
                    <a:lstStyle/>
                    <a:p>
                      <a:pPr indent="450215" algn="l">
                        <a:lnSpc>
                          <a:spcPct val="200000"/>
                        </a:lnSpc>
                        <a:spcAft>
                          <a:spcPts val="0"/>
                        </a:spcAft>
                      </a:pPr>
                      <a:r>
                        <a:rPr lang="id-ID" sz="1400" dirty="0">
                          <a:effectLst/>
                        </a:rPr>
                        <a:t>Bungkil kacang tanah</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25-35</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10"/>
                  </a:ext>
                </a:extLst>
              </a:tr>
              <a:tr h="429112">
                <a:tc>
                  <a:txBody>
                    <a:bodyPr/>
                    <a:lstStyle/>
                    <a:p>
                      <a:pPr indent="450215" algn="l">
                        <a:lnSpc>
                          <a:spcPct val="200000"/>
                        </a:lnSpc>
                        <a:spcAft>
                          <a:spcPts val="0"/>
                        </a:spcAft>
                      </a:pPr>
                      <a:r>
                        <a:rPr lang="id-ID" sz="1400" dirty="0">
                          <a:effectLst/>
                        </a:rPr>
                        <a:t>Ampas tahu</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tc>
                  <a:txBody>
                    <a:bodyPr/>
                    <a:lstStyle/>
                    <a:p>
                      <a:pPr indent="450215" algn="ctr">
                        <a:lnSpc>
                          <a:spcPct val="200000"/>
                        </a:lnSpc>
                        <a:spcAft>
                          <a:spcPts val="0"/>
                        </a:spcAft>
                      </a:pPr>
                      <a:r>
                        <a:rPr lang="id-ID" sz="1400" dirty="0">
                          <a:effectLst/>
                        </a:rPr>
                        <a:t>43</a:t>
                      </a:r>
                      <a:endParaRPr lang="id-ID" sz="1400" dirty="0">
                        <a:effectLst/>
                        <a:latin typeface="Times New Roman" panose="02020603050405020304" pitchFamily="18" charset="0"/>
                        <a:ea typeface="Times New Roman" panose="02020603050405020304" pitchFamily="18" charset="0"/>
                      </a:endParaRPr>
                    </a:p>
                  </a:txBody>
                  <a:tcPr marL="30812" marR="30812" marT="0" marB="0">
                    <a:solidFill>
                      <a:schemeClr val="bg2"/>
                    </a:solidFill>
                  </a:tcPr>
                </a:tc>
                <a:extLst>
                  <a:ext uri="{0D108BD9-81ED-4DB2-BD59-A6C34878D82A}">
                    <a16:rowId xmlns:a16="http://schemas.microsoft.com/office/drawing/2014/main" xmlns="" val="10011"/>
                  </a:ext>
                </a:extLst>
              </a:tr>
            </a:tbl>
          </a:graphicData>
        </a:graphic>
      </p:graphicFrame>
      <p:sp>
        <p:nvSpPr>
          <p:cNvPr id="5" name="Rectangle 4"/>
          <p:cNvSpPr/>
          <p:nvPr/>
        </p:nvSpPr>
        <p:spPr>
          <a:xfrm>
            <a:off x="749807" y="1197863"/>
            <a:ext cx="6086317" cy="749809"/>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smtClean="0">
                <a:solidFill>
                  <a:schemeClr val="tx1"/>
                </a:solidFill>
                <a:latin typeface="UniSansBold" panose="00000500000000000000" pitchFamily="2" charset="0"/>
              </a:rPr>
              <a:t>BAHAN BAKU SUMBER PROTEIN</a:t>
            </a:r>
          </a:p>
        </p:txBody>
      </p:sp>
    </p:spTree>
    <p:extLst>
      <p:ext uri="{BB962C8B-B14F-4D97-AF65-F5344CB8AC3E}">
        <p14:creationId xmlns:p14="http://schemas.microsoft.com/office/powerpoint/2010/main" val="717629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l="31737" t="22438" r="28970" b="16531"/>
          <a:stretch>
            <a:fillRect/>
          </a:stretch>
        </p:blipFill>
        <p:spPr bwMode="auto">
          <a:xfrm>
            <a:off x="4362769" y="1262699"/>
            <a:ext cx="72739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74903" y="2761487"/>
            <a:ext cx="3721609" cy="112471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smtClean="0">
                <a:solidFill>
                  <a:schemeClr val="tx1"/>
                </a:solidFill>
                <a:latin typeface="UniSansBold" panose="00000500000000000000" pitchFamily="2" charset="0"/>
              </a:rPr>
              <a:t>BAHAN BAKU SUMBER VITAMIN</a:t>
            </a:r>
          </a:p>
        </p:txBody>
      </p:sp>
    </p:spTree>
    <p:extLst>
      <p:ext uri="{BB962C8B-B14F-4D97-AF65-F5344CB8AC3E}">
        <p14:creationId xmlns:p14="http://schemas.microsoft.com/office/powerpoint/2010/main" val="3252130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497" y="960946"/>
            <a:ext cx="11367962" cy="5444054"/>
          </a:xfrm>
          <a:prstGeom prst="rect">
            <a:avLst/>
          </a:prstGeom>
        </p:spPr>
        <p:txBody>
          <a:bodyPr wrap="square">
            <a:spAutoFit/>
          </a:bodyPr>
          <a:lstStyle/>
          <a:p>
            <a:pPr indent="450215" algn="just">
              <a:lnSpc>
                <a:spcPct val="150000"/>
              </a:lnSpc>
              <a:defRPr/>
            </a:pPr>
            <a:r>
              <a:rPr lang="en-US" dirty="0" smtClean="0">
                <a:latin typeface="Times New Roman" panose="02020603050405020304" pitchFamily="18" charset="0"/>
                <a:ea typeface="Times New Roman" panose="02020603050405020304" pitchFamily="18" charset="0"/>
              </a:rPr>
              <a:t>				</a:t>
            </a:r>
            <a:r>
              <a:rPr lang="id-ID" dirty="0" smtClean="0">
                <a:latin typeface="Times New Roman" panose="02020603050405020304" pitchFamily="18" charset="0"/>
                <a:ea typeface="Times New Roman" panose="02020603050405020304" pitchFamily="18" charset="0"/>
              </a:rPr>
              <a:t>Bahan </a:t>
            </a:r>
            <a:r>
              <a:rPr lang="id-ID" dirty="0">
                <a:latin typeface="Times New Roman" panose="02020603050405020304" pitchFamily="18" charset="0"/>
                <a:ea typeface="Times New Roman" panose="02020603050405020304" pitchFamily="18" charset="0"/>
              </a:rPr>
              <a:t>makanan unggas sumber mineral :  terbesar berasal dari hewan, </a:t>
            </a:r>
          </a:p>
          <a:p>
            <a:pPr indent="450215" algn="just">
              <a:lnSpc>
                <a:spcPct val="150000"/>
              </a:lnSpc>
              <a:defRPr/>
            </a:pPr>
            <a:r>
              <a:rPr lang="en-US" dirty="0" smtClean="0">
                <a:latin typeface="Times New Roman" panose="02020603050405020304" pitchFamily="18" charset="0"/>
                <a:ea typeface="Times New Roman" panose="02020603050405020304" pitchFamily="18" charset="0"/>
              </a:rPr>
              <a:t>				</a:t>
            </a:r>
            <a:r>
              <a:rPr lang="id-ID" dirty="0" smtClean="0">
                <a:latin typeface="Times New Roman" panose="02020603050405020304" pitchFamily="18" charset="0"/>
                <a:ea typeface="Times New Roman" panose="02020603050405020304" pitchFamily="18" charset="0"/>
              </a:rPr>
              <a:t>sebagian </a:t>
            </a:r>
            <a:r>
              <a:rPr lang="id-ID" dirty="0">
                <a:latin typeface="Times New Roman" panose="02020603050405020304" pitchFamily="18" charset="0"/>
                <a:ea typeface="Times New Roman" panose="02020603050405020304" pitchFamily="18" charset="0"/>
              </a:rPr>
              <a:t>kecil dari tumbuh-tumbuhan.  </a:t>
            </a:r>
          </a:p>
          <a:p>
            <a:pPr indent="450215" algn="just">
              <a:lnSpc>
                <a:spcPct val="150000"/>
              </a:lnSpc>
              <a:defRPr/>
            </a:pPr>
            <a:r>
              <a:rPr lang="en-US" dirty="0" smtClean="0">
                <a:latin typeface="Times New Roman" panose="02020603050405020304" pitchFamily="18" charset="0"/>
                <a:ea typeface="Times New Roman" panose="02020603050405020304" pitchFamily="18" charset="0"/>
              </a:rPr>
              <a:t>				</a:t>
            </a:r>
            <a:r>
              <a:rPr lang="id-ID" dirty="0" smtClean="0">
                <a:latin typeface="Times New Roman" panose="02020603050405020304" pitchFamily="18" charset="0"/>
                <a:ea typeface="Times New Roman" panose="02020603050405020304" pitchFamily="18" charset="0"/>
              </a:rPr>
              <a:t>Contoh </a:t>
            </a:r>
            <a:r>
              <a:rPr lang="id-ID" dirty="0">
                <a:latin typeface="Times New Roman" panose="02020603050405020304" pitchFamily="18" charset="0"/>
                <a:ea typeface="Times New Roman" panose="02020603050405020304" pitchFamily="18" charset="0"/>
              </a:rPr>
              <a:t>: tepung tulang, tepung kerang dan tepung ikan.  </a:t>
            </a:r>
          </a:p>
          <a:p>
            <a:pPr indent="450215" algn="just">
              <a:lnSpc>
                <a:spcPct val="150000"/>
              </a:lnSpc>
              <a:defRPr/>
            </a:pPr>
            <a:endParaRPr lang="en-US" dirty="0" smtClean="0">
              <a:latin typeface="Times New Roman" panose="02020603050405020304" pitchFamily="18" charset="0"/>
              <a:ea typeface="Times New Roman" panose="02020603050405020304" pitchFamily="18" charset="0"/>
            </a:endParaRPr>
          </a:p>
          <a:p>
            <a:pPr indent="450215" algn="just">
              <a:lnSpc>
                <a:spcPct val="150000"/>
              </a:lnSpc>
              <a:defRPr/>
            </a:pPr>
            <a:r>
              <a:rPr lang="id-ID" dirty="0" smtClean="0">
                <a:latin typeface="Times New Roman" panose="02020603050405020304" pitchFamily="18" charset="0"/>
                <a:ea typeface="Times New Roman" panose="02020603050405020304" pitchFamily="18" charset="0"/>
              </a:rPr>
              <a:t>Fungsi  </a:t>
            </a:r>
            <a:r>
              <a:rPr lang="id-ID" dirty="0">
                <a:latin typeface="Times New Roman" panose="02020603050405020304" pitchFamily="18" charset="0"/>
                <a:ea typeface="Times New Roman" panose="02020603050405020304" pitchFamily="18" charset="0"/>
              </a:rPr>
              <a:t>mineral untuk antara lain :</a:t>
            </a: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Perbaikan dan pertumbuhan jaringan: Ca dan P</a:t>
            </a: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Memelihara kondisi ionik dalam tubuh</a:t>
            </a: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Memelihara keseimbangan asam basa tubuh: Na</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K</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Ca</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Mg</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Cl</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PO</a:t>
            </a:r>
            <a:r>
              <a:rPr lang="id-ID" baseline="-25000" dirty="0">
                <a:latin typeface="Times New Roman" panose="02020603050405020304" pitchFamily="18" charset="0"/>
                <a:ea typeface="Times New Roman" panose="02020603050405020304" pitchFamily="18" charset="0"/>
              </a:rPr>
              <a:t>4</a:t>
            </a:r>
            <a:r>
              <a:rPr lang="id-ID" baseline="30000" dirty="0">
                <a:latin typeface="Times New Roman" panose="02020603050405020304" pitchFamily="18" charset="0"/>
                <a:ea typeface="Times New Roman" panose="02020603050405020304" pitchFamily="18" charset="0"/>
              </a:rPr>
              <a:t>3-</a:t>
            </a:r>
            <a:r>
              <a:rPr lang="id-ID" dirty="0">
                <a:latin typeface="Times New Roman" panose="02020603050405020304" pitchFamily="18" charset="0"/>
                <a:ea typeface="Times New Roman" panose="02020603050405020304" pitchFamily="18" charset="0"/>
              </a:rPr>
              <a:t> dan SO</a:t>
            </a:r>
            <a:r>
              <a:rPr lang="id-ID" baseline="-25000" dirty="0">
                <a:latin typeface="Times New Roman" panose="02020603050405020304" pitchFamily="18" charset="0"/>
                <a:ea typeface="Times New Roman" panose="02020603050405020304" pitchFamily="18" charset="0"/>
              </a:rPr>
              <a:t>4</a:t>
            </a:r>
            <a:r>
              <a:rPr lang="id-ID" baseline="30000" dirty="0">
                <a:latin typeface="Times New Roman" panose="02020603050405020304" pitchFamily="18" charset="0"/>
                <a:ea typeface="Times New Roman" panose="02020603050405020304" pitchFamily="18" charset="0"/>
              </a:rPr>
              <a:t>3-</a:t>
            </a:r>
            <a:endParaRPr lang="id-ID" dirty="0">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Memelihara tekanan osmotik cairan tubuh</a:t>
            </a: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Menjaga kepekaan syaraf dan otot: Na</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K</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Ca</a:t>
            </a:r>
            <a:r>
              <a:rPr lang="id-ID" baseline="30000" dirty="0">
                <a:latin typeface="Times New Roman" panose="02020603050405020304" pitchFamily="18" charset="0"/>
                <a:ea typeface="Times New Roman" panose="02020603050405020304" pitchFamily="18" charset="0"/>
              </a:rPr>
              <a:t>++</a:t>
            </a:r>
            <a:r>
              <a:rPr lang="id-ID" dirty="0">
                <a:latin typeface="Times New Roman" panose="02020603050405020304" pitchFamily="18" charset="0"/>
                <a:ea typeface="Times New Roman" panose="02020603050405020304" pitchFamily="18" charset="0"/>
              </a:rPr>
              <a:t>, Mg</a:t>
            </a:r>
            <a:r>
              <a:rPr lang="id-ID" baseline="30000" dirty="0">
                <a:latin typeface="Times New Roman" panose="02020603050405020304" pitchFamily="18" charset="0"/>
                <a:ea typeface="Times New Roman" panose="02020603050405020304" pitchFamily="18" charset="0"/>
              </a:rPr>
              <a:t>++</a:t>
            </a:r>
            <a:endParaRPr lang="id-ID" dirty="0">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Mengatur transport zat makanan dalam sel</a:t>
            </a: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Mengatur permeabilitas membran sel</a:t>
            </a:r>
          </a:p>
          <a:p>
            <a:pPr marL="342900" indent="-342900" algn="just">
              <a:lnSpc>
                <a:spcPct val="150000"/>
              </a:lnSpc>
              <a:buFont typeface="+mj-lt"/>
              <a:buAutoNum type="arabicPeriod"/>
              <a:tabLst>
                <a:tab pos="228600" algn="l"/>
              </a:tabLst>
              <a:defRPr/>
            </a:pPr>
            <a:r>
              <a:rPr lang="id-ID" dirty="0">
                <a:latin typeface="Times New Roman" panose="02020603050405020304" pitchFamily="18" charset="0"/>
                <a:ea typeface="Times New Roman" panose="02020603050405020304" pitchFamily="18" charset="0"/>
              </a:rPr>
              <a:t>Kofaktor enzim dan mengatur metabolisme</a:t>
            </a:r>
          </a:p>
        </p:txBody>
      </p:sp>
      <p:sp>
        <p:nvSpPr>
          <p:cNvPr id="4" name="Rectangle 3"/>
          <p:cNvSpPr/>
          <p:nvPr/>
        </p:nvSpPr>
        <p:spPr>
          <a:xfrm>
            <a:off x="375666" y="1161287"/>
            <a:ext cx="3694177" cy="9875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smtClean="0">
                <a:solidFill>
                  <a:schemeClr val="tx1"/>
                </a:solidFill>
                <a:latin typeface="UniSansBold" panose="00000500000000000000" pitchFamily="2" charset="0"/>
              </a:rPr>
              <a:t>BAHAN BAKU SUMBER MINERAL</a:t>
            </a:r>
          </a:p>
        </p:txBody>
      </p:sp>
    </p:spTree>
    <p:extLst>
      <p:ext uri="{BB962C8B-B14F-4D97-AF65-F5344CB8AC3E}">
        <p14:creationId xmlns:p14="http://schemas.microsoft.com/office/powerpoint/2010/main" val="1055775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2">
            <a:extLst>
              <a:ext uri="{28A0092B-C50C-407E-A947-70E740481C1C}">
                <a14:useLocalDpi xmlns:a14="http://schemas.microsoft.com/office/drawing/2010/main" val="0"/>
              </a:ext>
            </a:extLst>
          </a:blip>
          <a:srcRect l="30630" t="45078" r="28416" b="10626"/>
          <a:stretch>
            <a:fillRect/>
          </a:stretch>
        </p:blipFill>
        <p:spPr bwMode="auto">
          <a:xfrm>
            <a:off x="618744" y="2115821"/>
            <a:ext cx="532923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4"/>
          <p:cNvPicPr>
            <a:picLocks noChangeAspect="1"/>
          </p:cNvPicPr>
          <p:nvPr/>
        </p:nvPicPr>
        <p:blipFill>
          <a:blip r:embed="rId3">
            <a:extLst>
              <a:ext uri="{28A0092B-C50C-407E-A947-70E740481C1C}">
                <a14:useLocalDpi xmlns:a14="http://schemas.microsoft.com/office/drawing/2010/main" val="0"/>
              </a:ext>
            </a:extLst>
          </a:blip>
          <a:srcRect l="30630" t="11610" r="27310" b="47047"/>
          <a:stretch>
            <a:fillRect/>
          </a:stretch>
        </p:blipFill>
        <p:spPr bwMode="auto">
          <a:xfrm>
            <a:off x="6256592" y="2331720"/>
            <a:ext cx="5472112"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794760" y="1079403"/>
            <a:ext cx="4681728" cy="877825"/>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smtClean="0">
                <a:solidFill>
                  <a:schemeClr val="tx1"/>
                </a:solidFill>
                <a:latin typeface="UniSansBold" panose="00000500000000000000" pitchFamily="2" charset="0"/>
              </a:rPr>
              <a:t>KLASIFIKASI MINERAL</a:t>
            </a:r>
          </a:p>
        </p:txBody>
      </p:sp>
    </p:spTree>
    <p:extLst>
      <p:ext uri="{BB962C8B-B14F-4D97-AF65-F5344CB8AC3E}">
        <p14:creationId xmlns:p14="http://schemas.microsoft.com/office/powerpoint/2010/main" val="3713573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l="31737" t="44093" r="30077" b="29327"/>
          <a:stretch>
            <a:fillRect/>
          </a:stretch>
        </p:blipFill>
        <p:spPr bwMode="auto">
          <a:xfrm>
            <a:off x="3518599" y="1538471"/>
            <a:ext cx="496728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l="32291" t="43111" r="28969" b="44093"/>
          <a:stretch>
            <a:fillRect/>
          </a:stretch>
        </p:blipFill>
        <p:spPr bwMode="auto">
          <a:xfrm>
            <a:off x="3445574" y="4617086"/>
            <a:ext cx="50403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4358" y="1008118"/>
            <a:ext cx="2715768" cy="5303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smtClean="0">
                <a:solidFill>
                  <a:schemeClr val="tx1"/>
                </a:solidFill>
                <a:latin typeface="UniSansBold" panose="00000500000000000000" pitchFamily="2" charset="0"/>
              </a:rPr>
              <a:t>Sumber</a:t>
            </a:r>
            <a:r>
              <a:rPr lang="en-US" altLang="en-US" sz="2400" b="1" dirty="0" smtClean="0">
                <a:solidFill>
                  <a:schemeClr val="tx1"/>
                </a:solidFill>
                <a:latin typeface="UniSansBold" panose="00000500000000000000" pitchFamily="2" charset="0"/>
              </a:rPr>
              <a:t> </a:t>
            </a:r>
            <a:r>
              <a:rPr lang="en-US" altLang="en-US" sz="2400" b="1" dirty="0" err="1" smtClean="0">
                <a:solidFill>
                  <a:schemeClr val="tx1"/>
                </a:solidFill>
                <a:latin typeface="UniSansBold" panose="00000500000000000000" pitchFamily="2" charset="0"/>
              </a:rPr>
              <a:t>Kalsium</a:t>
            </a:r>
            <a:endParaRPr lang="en-US" altLang="en-US" sz="2400" b="1" dirty="0" smtClean="0">
              <a:solidFill>
                <a:schemeClr val="tx1"/>
              </a:solidFill>
              <a:latin typeface="UniSansBold" panose="00000500000000000000" pitchFamily="2" charset="0"/>
            </a:endParaRPr>
          </a:p>
        </p:txBody>
      </p:sp>
      <p:sp>
        <p:nvSpPr>
          <p:cNvPr id="7" name="Rectangle 6"/>
          <p:cNvSpPr/>
          <p:nvPr/>
        </p:nvSpPr>
        <p:spPr>
          <a:xfrm>
            <a:off x="4607846" y="3932539"/>
            <a:ext cx="2715768" cy="5303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smtClean="0">
                <a:solidFill>
                  <a:schemeClr val="tx1"/>
                </a:solidFill>
                <a:latin typeface="UniSansBold" panose="00000500000000000000" pitchFamily="2" charset="0"/>
              </a:rPr>
              <a:t>Sumber</a:t>
            </a:r>
            <a:r>
              <a:rPr lang="en-US" altLang="en-US" sz="2400" b="1" dirty="0" smtClean="0">
                <a:solidFill>
                  <a:schemeClr val="tx1"/>
                </a:solidFill>
                <a:latin typeface="UniSansBold" panose="00000500000000000000" pitchFamily="2" charset="0"/>
              </a:rPr>
              <a:t> </a:t>
            </a:r>
            <a:r>
              <a:rPr lang="en-US" altLang="en-US" sz="2400" b="1" dirty="0" err="1" smtClean="0">
                <a:solidFill>
                  <a:schemeClr val="tx1"/>
                </a:solidFill>
                <a:latin typeface="UniSansBold" panose="00000500000000000000" pitchFamily="2" charset="0"/>
              </a:rPr>
              <a:t>Phospor</a:t>
            </a:r>
            <a:endParaRPr lang="en-US" altLang="en-US" sz="2400" b="1" dirty="0" smtClean="0">
              <a:solidFill>
                <a:schemeClr val="tx1"/>
              </a:solidFill>
              <a:latin typeface="UniSansBold" panose="00000500000000000000" pitchFamily="2" charset="0"/>
            </a:endParaRPr>
          </a:p>
        </p:txBody>
      </p:sp>
    </p:spTree>
    <p:extLst>
      <p:ext uri="{BB962C8B-B14F-4D97-AF65-F5344CB8AC3E}">
        <p14:creationId xmlns:p14="http://schemas.microsoft.com/office/powerpoint/2010/main" val="1248942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auto">
          <a:xfrm>
            <a:off x="1800417" y="2628471"/>
            <a:ext cx="8085137"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i="1" dirty="0">
                <a:latin typeface="Times New Roman" panose="02020603050405020304" pitchFamily="18" charset="0"/>
                <a:cs typeface="Times New Roman" panose="02020603050405020304" pitchFamily="18" charset="0"/>
              </a:rPr>
              <a:t>Feed additive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adalah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pakan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tambahan</a:t>
            </a:r>
            <a:r>
              <a:rPr lang="en-US" altLang="en-US" sz="1800" dirty="0">
                <a:latin typeface="Times New Roman" panose="02020603050405020304" pitchFamily="18" charset="0"/>
                <a:cs typeface="Times New Roman" panose="02020603050405020304" pitchFamily="18" charset="0"/>
              </a:rPr>
              <a:t> yang </a:t>
            </a:r>
            <a:r>
              <a:rPr lang="en-US" altLang="en-US" sz="1800" dirty="0" err="1">
                <a:latin typeface="Times New Roman" panose="02020603050405020304" pitchFamily="18" charset="0"/>
                <a:cs typeface="Times New Roman" panose="02020603050405020304" pitchFamily="18" charset="0"/>
              </a:rPr>
              <a:t>berasal</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dari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zat</a:t>
            </a:r>
            <a:r>
              <a:rPr lang="en-US" altLang="en-US" sz="1800" dirty="0">
                <a:latin typeface="Times New Roman" panose="02020603050405020304" pitchFamily="18" charset="0"/>
                <a:cs typeface="Times New Roman" panose="02020603050405020304" pitchFamily="18" charset="0"/>
              </a:rPr>
              <a:t> non </a:t>
            </a:r>
            <a:r>
              <a:rPr lang="en-US" altLang="en-US" sz="1800" dirty="0" err="1">
                <a:latin typeface="Times New Roman" panose="02020603050405020304" pitchFamily="18" charset="0"/>
                <a:cs typeface="Times New Roman" panose="02020603050405020304" pitchFamily="18" charset="0"/>
              </a:rPr>
              <a:t>gizi</a:t>
            </a: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800" dirty="0" err="1">
                <a:latin typeface="Times New Roman" panose="02020603050405020304" pitchFamily="18" charset="0"/>
                <a:cs typeface="Times New Roman" panose="02020603050405020304" pitchFamily="18" charset="0"/>
              </a:rPr>
              <a:t>Umumnya</a:t>
            </a:r>
            <a:r>
              <a:rPr lang="en-US" altLang="en-US" sz="1800" dirty="0">
                <a:latin typeface="Times New Roman" panose="02020603050405020304" pitchFamily="18" charset="0"/>
                <a:cs typeface="Times New Roman" panose="02020603050405020304" pitchFamily="18" charset="0"/>
              </a:rPr>
              <a:t> </a:t>
            </a:r>
            <a:r>
              <a:rPr lang="en-US" altLang="en-US" sz="1800" i="1" dirty="0">
                <a:latin typeface="Times New Roman" panose="02020603050405020304" pitchFamily="18" charset="0"/>
                <a:cs typeface="Times New Roman" panose="02020603050405020304" pitchFamily="18" charset="0"/>
              </a:rPr>
              <a:t>feed additive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lebih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berbahaya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bagi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ternak</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unggas</a:t>
            </a: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Times New Roman" panose="02020603050405020304" pitchFamily="18" charset="0"/>
              <a:cs typeface="Times New Roman" panose="02020603050405020304" pitchFamily="18" charset="0"/>
            </a:endParaRPr>
          </a:p>
          <a:p>
            <a:pPr algn="ctr">
              <a:spcBef>
                <a:spcPct val="0"/>
              </a:spcBef>
              <a:buFontTx/>
              <a:buNone/>
            </a:pPr>
            <a:endParaRPr lang="id-ID" altLang="en-US" sz="1800"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800" dirty="0" err="1">
                <a:latin typeface="Times New Roman" panose="02020603050405020304" pitchFamily="18" charset="0"/>
                <a:cs typeface="Times New Roman" panose="02020603050405020304" pitchFamily="18" charset="0"/>
              </a:rPr>
              <a:t>Apabila</a:t>
            </a:r>
            <a:r>
              <a:rPr lang="en-US" altLang="en-US" sz="1800" dirty="0">
                <a:latin typeface="Times New Roman" panose="02020603050405020304" pitchFamily="18" charset="0"/>
                <a:cs typeface="Times New Roman" panose="02020603050405020304" pitchFamily="18" charset="0"/>
              </a:rPr>
              <a:t> </a:t>
            </a:r>
            <a:r>
              <a:rPr lang="en-US" altLang="en-US" sz="1800" i="1" dirty="0">
                <a:latin typeface="Times New Roman" panose="02020603050405020304" pitchFamily="18" charset="0"/>
                <a:cs typeface="Times New Roman" panose="02020603050405020304" pitchFamily="18" charset="0"/>
              </a:rPr>
              <a:t>feed </a:t>
            </a:r>
            <a:r>
              <a:rPr lang="en-US" altLang="en-US" sz="1800" i="1" dirty="0" err="1">
                <a:latin typeface="Times New Roman" panose="02020603050405020304" pitchFamily="18" charset="0"/>
                <a:cs typeface="Times New Roman" panose="02020603050405020304" pitchFamily="18" charset="0"/>
              </a:rPr>
              <a:t>suplement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merupakan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zat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gizi</a:t>
            </a:r>
            <a:r>
              <a:rPr lang="en-US" altLang="en-US" sz="1800" dirty="0">
                <a:latin typeface="Times New Roman" panose="02020603050405020304" pitchFamily="18" charset="0"/>
                <a:cs typeface="Times New Roman" panose="02020603050405020304" pitchFamily="18" charset="0"/>
              </a:rPr>
              <a:t> yang </a:t>
            </a:r>
            <a:r>
              <a:rPr lang="en-US" altLang="en-US" sz="1800" dirty="0" err="1">
                <a:latin typeface="Times New Roman" panose="02020603050405020304" pitchFamily="18" charset="0"/>
                <a:cs typeface="Times New Roman" panose="02020603050405020304" pitchFamily="18" charset="0"/>
              </a:rPr>
              <a:t>umum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dibutuhkan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oleh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unggas</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maka</a:t>
            </a:r>
            <a:r>
              <a:rPr lang="en-US" altLang="en-US" sz="1800" dirty="0">
                <a:latin typeface="Times New Roman" panose="02020603050405020304" pitchFamily="18" charset="0"/>
                <a:cs typeface="Times New Roman" panose="02020603050405020304" pitchFamily="18" charset="0"/>
              </a:rPr>
              <a:t> </a:t>
            </a:r>
            <a:r>
              <a:rPr lang="en-US" altLang="en-US" sz="1800" i="1" dirty="0">
                <a:latin typeface="Times New Roman" panose="02020603050405020304" pitchFamily="18" charset="0"/>
                <a:cs typeface="Times New Roman" panose="02020603050405020304" pitchFamily="18" charset="0"/>
              </a:rPr>
              <a:t>feed additive</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merupakan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benda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asing</a:t>
            </a:r>
            <a:r>
              <a:rPr lang="en-US" altLang="en-US" sz="1800" dirty="0">
                <a:latin typeface="Times New Roman" panose="02020603050405020304" pitchFamily="18" charset="0"/>
                <a:cs typeface="Times New Roman" panose="02020603050405020304" pitchFamily="18" charset="0"/>
              </a:rPr>
              <a:t> yang </a:t>
            </a:r>
            <a:r>
              <a:rPr lang="en-US" altLang="en-US" sz="1800" dirty="0" err="1">
                <a:latin typeface="Times New Roman" panose="02020603050405020304" pitchFamily="18" charset="0"/>
                <a:cs typeface="Times New Roman" panose="02020603050405020304" pitchFamily="18" charset="0"/>
              </a:rPr>
              <a:t>cenderung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ditolak</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oleh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tubuh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unggas</a:t>
            </a: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Times New Roman" panose="02020603050405020304" pitchFamily="18" charset="0"/>
              <a:cs typeface="Times New Roman" panose="02020603050405020304" pitchFamily="18" charset="0"/>
            </a:endParaRPr>
          </a:p>
          <a:p>
            <a:pPr algn="ctr">
              <a:spcBef>
                <a:spcPct val="0"/>
              </a:spcBef>
              <a:buFontTx/>
              <a:buNone/>
            </a:pPr>
            <a:endParaRPr lang="id-ID" altLang="en-US" sz="1800"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800" dirty="0" err="1">
                <a:latin typeface="Times New Roman" panose="02020603050405020304" pitchFamily="18" charset="0"/>
                <a:cs typeface="Times New Roman" panose="02020603050405020304" pitchFamily="18" charset="0"/>
              </a:rPr>
              <a:t>Apabila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tertimbun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dalam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jumlah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besar</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akan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menyebabkan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kejadian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residu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pada</a:t>
            </a:r>
            <a:r>
              <a:rPr lang="en-US" altLang="en-US" sz="1800" dirty="0">
                <a:latin typeface="Times New Roman" panose="02020603050405020304" pitchFamily="18" charset="0"/>
                <a:cs typeface="Times New Roman" panose="02020603050405020304" pitchFamily="18" charset="0"/>
              </a:rPr>
              <a:t> organ </a:t>
            </a:r>
            <a:r>
              <a:rPr lang="en-US" altLang="en-US" sz="1800" dirty="0" err="1">
                <a:latin typeface="Times New Roman" panose="02020603050405020304" pitchFamily="18" charset="0"/>
                <a:cs typeface="Times New Roman" panose="02020603050405020304" pitchFamily="18" charset="0"/>
              </a:rPr>
              <a:t>tubuh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tertentu</a:t>
            </a:r>
            <a:r>
              <a:rPr lang="en-US" altLang="en-US" sz="1800" dirty="0">
                <a:latin typeface="Times New Roman" panose="02020603050405020304" pitchFamily="18" charset="0"/>
                <a:cs typeface="Times New Roman" panose="02020603050405020304" pitchFamily="18" charset="0"/>
              </a:rPr>
              <a:t>.  </a:t>
            </a:r>
            <a:endParaRPr lang="id-ID" altLang="en-US" sz="1800" dirty="0">
              <a:latin typeface="Times New Roman" panose="02020603050405020304" pitchFamily="18" charset="0"/>
              <a:cs typeface="Times New Roman" panose="02020603050405020304" pitchFamily="18" charset="0"/>
            </a:endParaRPr>
          </a:p>
          <a:p>
            <a:pPr algn="ctr">
              <a:spcBef>
                <a:spcPct val="0"/>
              </a:spcBef>
              <a:buFontTx/>
              <a:buNone/>
            </a:pPr>
            <a:endParaRPr lang="id-ID" altLang="en-US" sz="1800" dirty="0">
              <a:latin typeface="Times New Roman" panose="02020603050405020304" pitchFamily="18" charset="0"/>
              <a:cs typeface="Times New Roman" panose="02020603050405020304" pitchFamily="18" charset="0"/>
            </a:endParaRPr>
          </a:p>
          <a:p>
            <a:pPr algn="ctr">
              <a:spcBef>
                <a:spcPct val="0"/>
              </a:spcBef>
              <a:buFontTx/>
              <a:buNone/>
            </a:pPr>
            <a:r>
              <a:rPr lang="en-US" altLang="en-US" sz="1800" dirty="0" err="1">
                <a:latin typeface="Times New Roman" panose="02020603050405020304" pitchFamily="18" charset="0"/>
                <a:cs typeface="Times New Roman" panose="02020603050405020304" pitchFamily="18" charset="0"/>
              </a:rPr>
              <a:t>Residu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tersebut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dapat</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membahayakan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konsumen</a:t>
            </a:r>
            <a:r>
              <a:rPr lang="en-US" altLang="en-US" sz="1800" dirty="0">
                <a:latin typeface="Times New Roman" panose="02020603050405020304" pitchFamily="18" charset="0"/>
                <a:cs typeface="Times New Roman" panose="02020603050405020304" pitchFamily="18" charset="0"/>
              </a:rPr>
              <a:t> yang </a:t>
            </a:r>
            <a:r>
              <a:rPr lang="en-US" altLang="en-US" sz="1800" dirty="0" err="1">
                <a:latin typeface="Times New Roman" panose="02020603050405020304" pitchFamily="18" charset="0"/>
                <a:cs typeface="Times New Roman" panose="02020603050405020304" pitchFamily="18" charset="0"/>
              </a:rPr>
              <a:t>mengkonsumsinya</a:t>
            </a:r>
            <a:endParaRPr lang="id-ID" altLang="en-US" sz="1800" dirty="0">
              <a:latin typeface="Arial" panose="020B0604020202020204" pitchFamily="34" charset="0"/>
            </a:endParaRPr>
          </a:p>
        </p:txBody>
      </p:sp>
      <p:sp>
        <p:nvSpPr>
          <p:cNvPr id="4" name="Rectangle 3"/>
          <p:cNvSpPr/>
          <p:nvPr/>
        </p:nvSpPr>
        <p:spPr>
          <a:xfrm>
            <a:off x="4485101" y="1628251"/>
            <a:ext cx="2715768" cy="5303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smtClean="0">
                <a:solidFill>
                  <a:schemeClr val="tx1"/>
                </a:solidFill>
                <a:latin typeface="UniSansBold" panose="00000500000000000000" pitchFamily="2" charset="0"/>
              </a:rPr>
              <a:t>Feed </a:t>
            </a:r>
            <a:r>
              <a:rPr lang="en-US" altLang="en-US" sz="2400" b="1" dirty="0" err="1" smtClean="0">
                <a:solidFill>
                  <a:schemeClr val="tx1"/>
                </a:solidFill>
                <a:latin typeface="UniSansBold" panose="00000500000000000000" pitchFamily="2" charset="0"/>
              </a:rPr>
              <a:t>Additif</a:t>
            </a:r>
            <a:endParaRPr lang="en-US" altLang="en-US" sz="2400" b="1" dirty="0" smtClean="0">
              <a:solidFill>
                <a:schemeClr val="tx1"/>
              </a:solidFill>
              <a:latin typeface="UniSansBold" panose="00000500000000000000" pitchFamily="2" charset="0"/>
            </a:endParaRPr>
          </a:p>
        </p:txBody>
      </p:sp>
    </p:spTree>
    <p:extLst>
      <p:ext uri="{BB962C8B-B14F-4D97-AF65-F5344CB8AC3E}">
        <p14:creationId xmlns:p14="http://schemas.microsoft.com/office/powerpoint/2010/main" val="1408394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920" y="1517903"/>
            <a:ext cx="11283696" cy="5078313"/>
          </a:xfrm>
          <a:prstGeom prst="rect">
            <a:avLst/>
          </a:prstGeom>
        </p:spPr>
        <p:txBody>
          <a:bodyPr wrap="square">
            <a:spAutoFit/>
          </a:bodyPr>
          <a:lstStyle/>
          <a:p>
            <a:pPr>
              <a:lnSpc>
                <a:spcPct val="150000"/>
              </a:lnSpc>
              <a:defRPr/>
            </a:pPr>
            <a:r>
              <a:rPr lang="id-ID" b="1" i="1" dirty="0">
                <a:latin typeface="Times New Roman" panose="02020603050405020304" pitchFamily="18" charset="0"/>
                <a:ea typeface="Times New Roman" panose="02020603050405020304" pitchFamily="18" charset="0"/>
              </a:rPr>
              <a:t>a. Feed additive</a:t>
            </a:r>
            <a:r>
              <a:rPr lang="id-ID" b="1" dirty="0">
                <a:latin typeface="Times New Roman" panose="02020603050405020304" pitchFamily="18" charset="0"/>
                <a:ea typeface="Times New Roman" panose="02020603050405020304" pitchFamily="18" charset="0"/>
              </a:rPr>
              <a:t> yang dapat meningkatkan seleksi dan konsumsi ternak</a:t>
            </a:r>
            <a:endParaRPr lang="id-ID" sz="1200" dirty="0">
              <a:latin typeface="Times New Roman" panose="02020603050405020304" pitchFamily="18" charset="0"/>
              <a:ea typeface="Times New Roman" panose="02020603050405020304" pitchFamily="18" charset="0"/>
            </a:endParaRPr>
          </a:p>
          <a:p>
            <a:pPr indent="457200" algn="just">
              <a:defRPr/>
            </a:pPr>
            <a:r>
              <a:rPr lang="id-ID" dirty="0">
                <a:latin typeface="Times New Roman" panose="02020603050405020304" pitchFamily="18" charset="0"/>
                <a:ea typeface="Times New Roman" panose="02020603050405020304" pitchFamily="18" charset="0"/>
              </a:rPr>
              <a:t>Perekat pellet (</a:t>
            </a:r>
            <a:r>
              <a:rPr lang="id-ID" i="1" dirty="0">
                <a:latin typeface="Times New Roman" panose="02020603050405020304" pitchFamily="18" charset="0"/>
                <a:ea typeface="Times New Roman" panose="02020603050405020304" pitchFamily="18" charset="0"/>
              </a:rPr>
              <a:t>pellet binders</a:t>
            </a:r>
            <a:r>
              <a:rPr lang="id-ID" dirty="0">
                <a:latin typeface="Times New Roman" panose="02020603050405020304" pitchFamily="18" charset="0"/>
                <a:ea typeface="Times New Roman" panose="02020603050405020304" pitchFamily="18" charset="0"/>
              </a:rPr>
              <a:t>) : untuk meningkatkan seleksi dan konsumsi ternak. </a:t>
            </a:r>
          </a:p>
          <a:p>
            <a:pPr indent="457200" algn="just">
              <a:defRPr/>
            </a:pPr>
            <a:r>
              <a:rPr lang="id-ID" dirty="0">
                <a:latin typeface="Times New Roman" panose="02020603050405020304" pitchFamily="18" charset="0"/>
                <a:ea typeface="Times New Roman" panose="02020603050405020304" pitchFamily="18" charset="0"/>
              </a:rPr>
              <a:t>Contoh : lignin sulfonat, natrium benzonate dan kondensasi urea formaldehida.  </a:t>
            </a:r>
          </a:p>
          <a:p>
            <a:pPr indent="457200" algn="just">
              <a:defRPr/>
            </a:pPr>
            <a:r>
              <a:rPr lang="id-ID" dirty="0">
                <a:latin typeface="Times New Roman" panose="02020603050405020304" pitchFamily="18" charset="0"/>
                <a:ea typeface="Times New Roman" panose="02020603050405020304" pitchFamily="18" charset="0"/>
              </a:rPr>
              <a:t>Penggunaan:  maksimal 0,25% dari pakan.  </a:t>
            </a:r>
          </a:p>
          <a:p>
            <a:pPr indent="457200" algn="just">
              <a:defRPr/>
            </a:pPr>
            <a:r>
              <a:rPr lang="id-ID" dirty="0">
                <a:latin typeface="Times New Roman" panose="02020603050405020304" pitchFamily="18" charset="0"/>
                <a:ea typeface="Times New Roman" panose="02020603050405020304" pitchFamily="18" charset="0"/>
              </a:rPr>
              <a:t>Agen penambah rasa digunakan untuk memperbaiki rasa, aroma dan warna sehingga palatabilitas meningkat.  Contoh agen penambah rasa adalah zat pewarna, zat pemanis dan garam.</a:t>
            </a:r>
          </a:p>
          <a:p>
            <a:pPr indent="457200" algn="just">
              <a:defRPr/>
            </a:pPr>
            <a:endParaRPr lang="id-ID" dirty="0">
              <a:latin typeface="Times New Roman" panose="02020603050405020304" pitchFamily="18" charset="0"/>
              <a:ea typeface="Times New Roman" panose="02020603050405020304" pitchFamily="18" charset="0"/>
            </a:endParaRPr>
          </a:p>
          <a:p>
            <a:pPr marL="180340" indent="-180340">
              <a:defRPr/>
            </a:pPr>
            <a:r>
              <a:rPr lang="en-US" b="1" dirty="0">
                <a:latin typeface="Times New Roman" panose="02020603050405020304" pitchFamily="18" charset="0"/>
                <a:ea typeface="Times New Roman" panose="02020603050405020304" pitchFamily="18" charset="0"/>
              </a:rPr>
              <a:t>b.  </a:t>
            </a:r>
            <a:r>
              <a:rPr lang="en-US" b="1" i="1" dirty="0">
                <a:latin typeface="Times New Roman" panose="02020603050405020304" pitchFamily="18" charset="0"/>
                <a:ea typeface="Times New Roman" panose="02020603050405020304" pitchFamily="18" charset="0"/>
              </a:rPr>
              <a:t>Feed additive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untuk</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membantu</a:t>
            </a:r>
            <a:r>
              <a:rPr lang="en-US" b="1" dirty="0">
                <a:latin typeface="Times New Roman" panose="02020603050405020304" pitchFamily="18" charset="0"/>
                <a:ea typeface="Times New Roman" panose="02020603050405020304" pitchFamily="18" charset="0"/>
              </a:rPr>
              <a:t> proses </a:t>
            </a:r>
            <a:r>
              <a:rPr lang="en-US" b="1" dirty="0" err="1">
                <a:latin typeface="Times New Roman" panose="02020603050405020304" pitchFamily="18" charset="0"/>
                <a:ea typeface="Times New Roman" panose="02020603050405020304" pitchFamily="18" charset="0"/>
              </a:rPr>
              <a:t>pencernaan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dan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absorpsi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zat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makanan</a:t>
            </a:r>
            <a:endParaRPr lang="id-ID" sz="1200" dirty="0">
              <a:latin typeface="Times New Roman" panose="02020603050405020304" pitchFamily="18" charset="0"/>
              <a:ea typeface="Times New Roman" panose="02020603050405020304" pitchFamily="18" charset="0"/>
            </a:endParaRPr>
          </a:p>
          <a:p>
            <a:pPr indent="457200" algn="just">
              <a:defRPr/>
            </a:pPr>
            <a:r>
              <a:rPr lang="id-ID" dirty="0">
                <a:latin typeface="Times New Roman" panose="02020603050405020304" pitchFamily="18" charset="0"/>
                <a:ea typeface="Times New Roman" panose="02020603050405020304" pitchFamily="18" charset="0"/>
              </a:rPr>
              <a:t>Contoh : antibiotika. (penisilin, auromicin, teramicin dan bacitracin.)</a:t>
            </a:r>
          </a:p>
          <a:p>
            <a:pPr indent="457200" algn="just">
              <a:defRPr/>
            </a:pPr>
            <a:r>
              <a:rPr lang="id-ID" dirty="0">
                <a:latin typeface="Times New Roman" panose="02020603050405020304" pitchFamily="18" charset="0"/>
                <a:ea typeface="Times New Roman" panose="02020603050405020304" pitchFamily="18" charset="0"/>
              </a:rPr>
              <a:t>  Mekanisme kerja : membantu pertumbuhan mikroorganisme yang mensintesis zat-zat makanan dan menghalangi pertumbuhan mikroorganisme patogen, dengan cara memproduksi amonia dalam jumlah besar dalam saluran pencernaan.  Antibiotika dapat membunuh mikro organisme yang berbahaya dalam saluran pencernaan sehingga meruntuhkan mikro organisme dan keraknya yang menempel di dinding usus sehingga dinding usus menjadi lebih tipis, dan penyerapan zat-zat makanan meningkat.</a:t>
            </a:r>
          </a:p>
          <a:p>
            <a:pPr indent="457200" algn="just">
              <a:defRPr/>
            </a:pPr>
            <a:r>
              <a:rPr lang="id-ID" dirty="0">
                <a:latin typeface="Times New Roman" panose="02020603050405020304" pitchFamily="18" charset="0"/>
                <a:ea typeface="Times New Roman" panose="02020603050405020304" pitchFamily="18" charset="0"/>
              </a:rPr>
              <a:t> Senyawa arsen juga dapat menghambat pertumbuhan mikro flora intestinal yang menghambat proses pencernaan zat-zat makanan.  Contoh senyawa arsen adalah asam arsenik, 3 nitro 4 hidroksi asam fenil arsenik.</a:t>
            </a:r>
          </a:p>
          <a:p>
            <a:pPr indent="450215" algn="just">
              <a:lnSpc>
                <a:spcPct val="150000"/>
              </a:lnSpc>
              <a:defRPr/>
            </a:pPr>
            <a:r>
              <a:rPr lang="id-ID" dirty="0">
                <a:latin typeface="Times New Roman" panose="02020603050405020304" pitchFamily="18" charset="0"/>
                <a:ea typeface="Times New Roman" panose="02020603050405020304" pitchFamily="18" charset="0"/>
              </a:rPr>
              <a:t> </a:t>
            </a:r>
          </a:p>
        </p:txBody>
      </p:sp>
      <p:sp>
        <p:nvSpPr>
          <p:cNvPr id="4" name="Rectangle 3"/>
          <p:cNvSpPr/>
          <p:nvPr/>
        </p:nvSpPr>
        <p:spPr>
          <a:xfrm>
            <a:off x="4168934" y="855663"/>
            <a:ext cx="4371562" cy="5303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smtClean="0">
                <a:solidFill>
                  <a:schemeClr val="tx1"/>
                </a:solidFill>
                <a:latin typeface="UniSansBold" panose="00000500000000000000" pitchFamily="2" charset="0"/>
              </a:rPr>
              <a:t>Pengelompokan</a:t>
            </a:r>
            <a:r>
              <a:rPr lang="en-US" altLang="en-US" sz="2400" b="1" dirty="0" smtClean="0">
                <a:solidFill>
                  <a:schemeClr val="tx1"/>
                </a:solidFill>
                <a:latin typeface="UniSansBold" panose="00000500000000000000" pitchFamily="2" charset="0"/>
              </a:rPr>
              <a:t> feed additive</a:t>
            </a:r>
          </a:p>
        </p:txBody>
      </p:sp>
    </p:spTree>
    <p:extLst>
      <p:ext uri="{BB962C8B-B14F-4D97-AF65-F5344CB8AC3E}">
        <p14:creationId xmlns:p14="http://schemas.microsoft.com/office/powerpoint/2010/main" val="4281160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0352" y="1922908"/>
            <a:ext cx="11183111" cy="3831818"/>
          </a:xfrm>
          <a:prstGeom prst="rect">
            <a:avLst/>
          </a:prstGeom>
        </p:spPr>
        <p:txBody>
          <a:bodyPr wrap="square">
            <a:spAutoFit/>
          </a:bodyPr>
          <a:lstStyle/>
          <a:p>
            <a:pPr>
              <a:lnSpc>
                <a:spcPct val="150000"/>
              </a:lnSpc>
              <a:defRPr/>
            </a:pPr>
            <a:r>
              <a:rPr lang="en-US" b="1" dirty="0">
                <a:latin typeface="Times New Roman" panose="02020603050405020304" pitchFamily="18" charset="0"/>
                <a:ea typeface="Times New Roman" panose="02020603050405020304" pitchFamily="18" charset="0"/>
              </a:rPr>
              <a:t>c.  </a:t>
            </a:r>
            <a:r>
              <a:rPr lang="en-US" b="1" i="1" dirty="0">
                <a:latin typeface="Times New Roman" panose="02020603050405020304" pitchFamily="18" charset="0"/>
                <a:ea typeface="Times New Roman" panose="02020603050405020304" pitchFamily="18" charset="0"/>
              </a:rPr>
              <a:t>Feed additive</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untuk</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membantu</a:t>
            </a:r>
            <a:r>
              <a:rPr lang="en-US" b="1" dirty="0">
                <a:latin typeface="Times New Roman" panose="02020603050405020304" pitchFamily="18" charset="0"/>
                <a:ea typeface="Times New Roman" panose="02020603050405020304" pitchFamily="18" charset="0"/>
              </a:rPr>
              <a:t> proses </a:t>
            </a:r>
            <a:r>
              <a:rPr lang="en-US" b="1" dirty="0" err="1">
                <a:latin typeface="Times New Roman" panose="02020603050405020304" pitchFamily="18" charset="0"/>
                <a:ea typeface="Times New Roman" panose="02020603050405020304" pitchFamily="18" charset="0"/>
              </a:rPr>
              <a:t>metabolisme</a:t>
            </a:r>
            <a:endParaRPr lang="id-ID" sz="1200" dirty="0">
              <a:latin typeface="Times New Roman" panose="02020603050405020304" pitchFamily="18" charset="0"/>
              <a:ea typeface="Times New Roman" panose="02020603050405020304" pitchFamily="18" charset="0"/>
            </a:endParaRPr>
          </a:p>
          <a:p>
            <a:pPr indent="457200" algn="just">
              <a:defRPr/>
            </a:pPr>
            <a:r>
              <a:rPr lang="id-ID" dirty="0">
                <a:latin typeface="Times New Roman" panose="02020603050405020304" pitchFamily="18" charset="0"/>
                <a:ea typeface="Times New Roman" panose="02020603050405020304" pitchFamily="18" charset="0"/>
              </a:rPr>
              <a:t>Contoh : zat penenang.( aspirin, reserpin dan hidroksinin.)</a:t>
            </a:r>
          </a:p>
          <a:p>
            <a:pPr indent="457200" algn="just">
              <a:defRPr/>
            </a:pPr>
            <a:r>
              <a:rPr lang="id-ID" dirty="0">
                <a:latin typeface="Times New Roman" panose="02020603050405020304" pitchFamily="18" charset="0"/>
                <a:ea typeface="Times New Roman" panose="02020603050405020304" pitchFamily="18" charset="0"/>
              </a:rPr>
              <a:t>Cara kerja : menekan syaraf pusat sehingga ternak menjadi tenang dan lebih banyak istirahat. </a:t>
            </a:r>
            <a:endParaRPr lang="en-US" dirty="0" smtClean="0">
              <a:latin typeface="Times New Roman" panose="02020603050405020304" pitchFamily="18" charset="0"/>
              <a:ea typeface="Times New Roman" panose="02020603050405020304" pitchFamily="18" charset="0"/>
            </a:endParaRPr>
          </a:p>
          <a:p>
            <a:pPr indent="457200" algn="just">
              <a:defRPr/>
            </a:pPr>
            <a:r>
              <a:rPr lang="id-ID" dirty="0" smtClean="0">
                <a:latin typeface="Times New Roman" panose="02020603050405020304" pitchFamily="18" charset="0"/>
                <a:ea typeface="Times New Roman" panose="02020603050405020304" pitchFamily="18" charset="0"/>
              </a:rPr>
              <a:t>Fungsi </a:t>
            </a:r>
            <a:r>
              <a:rPr lang="id-ID" i="1" dirty="0">
                <a:latin typeface="Times New Roman" panose="02020603050405020304" pitchFamily="18" charset="0"/>
                <a:ea typeface="Times New Roman" panose="02020603050405020304" pitchFamily="18" charset="0"/>
              </a:rPr>
              <a:t>feed additive:</a:t>
            </a:r>
            <a:r>
              <a:rPr lang="id-ID" dirty="0">
                <a:latin typeface="Times New Roman" panose="02020603050405020304" pitchFamily="18" charset="0"/>
                <a:ea typeface="Times New Roman" panose="02020603050405020304" pitchFamily="18" charset="0"/>
              </a:rPr>
              <a:t> memperbaiki pakan, meningkatkan efisiensi pakan dan perbaikan kualitas produksi ternak.  </a:t>
            </a:r>
            <a:r>
              <a:rPr lang="id-ID" dirty="0" smtClean="0">
                <a:latin typeface="Times New Roman" panose="02020603050405020304" pitchFamily="18" charset="0"/>
                <a:ea typeface="Times New Roman" panose="02020603050405020304" pitchFamily="18" charset="0"/>
              </a:rPr>
              <a:t>Penggunaan </a:t>
            </a:r>
            <a:r>
              <a:rPr lang="id-ID" i="1" dirty="0">
                <a:latin typeface="Times New Roman" panose="02020603050405020304" pitchFamily="18" charset="0"/>
                <a:ea typeface="Times New Roman" panose="02020603050405020304" pitchFamily="18" charset="0"/>
              </a:rPr>
              <a:t>feed additive</a:t>
            </a:r>
            <a:r>
              <a:rPr lang="id-ID" dirty="0">
                <a:latin typeface="Times New Roman" panose="02020603050405020304" pitchFamily="18" charset="0"/>
                <a:ea typeface="Times New Roman" panose="02020603050405020304" pitchFamily="18" charset="0"/>
              </a:rPr>
              <a:t> diawali dengan penggunaan antibiotika sebagai pengobatan yang diberikan dalam jumlah sedikit yang ternyata dapat memacu pertumbuhan ternak.</a:t>
            </a:r>
          </a:p>
          <a:p>
            <a:pPr indent="450215" algn="just">
              <a:defRPr/>
            </a:pPr>
            <a:endParaRPr lang="id-ID" dirty="0">
              <a:latin typeface="Times New Roman" panose="02020603050405020304" pitchFamily="18" charset="0"/>
              <a:ea typeface="Times New Roman" panose="02020603050405020304" pitchFamily="18" charset="0"/>
            </a:endParaRPr>
          </a:p>
          <a:p>
            <a:pPr>
              <a:defRPr/>
            </a:pPr>
            <a:r>
              <a:rPr lang="id-ID" b="1" dirty="0"/>
              <a:t>d.  </a:t>
            </a:r>
            <a:r>
              <a:rPr lang="id-ID" b="1" i="1" dirty="0"/>
              <a:t>Feed additive</a:t>
            </a:r>
            <a:r>
              <a:rPr lang="id-ID" b="1" dirty="0"/>
              <a:t> untuk pencegahan penyakit dan kesehatan ternak</a:t>
            </a:r>
            <a:endParaRPr lang="id-ID" dirty="0"/>
          </a:p>
          <a:p>
            <a:pPr>
              <a:defRPr/>
            </a:pPr>
            <a:r>
              <a:rPr lang="id-ID" dirty="0"/>
              <a:t>Contoh Bahan pengawet  (natrium benzoat) dan  Anti oksidan </a:t>
            </a:r>
          </a:p>
          <a:p>
            <a:pPr>
              <a:defRPr/>
            </a:pPr>
            <a:r>
              <a:rPr lang="id-ID" dirty="0"/>
              <a:t>Fungsi: meningkatkan daya simpan pakan, memperbaiki daya cerna pakan, menghambat aktivitas mikro organisme yang dapat merusak pakan dan meningkatkan konversi pakan.</a:t>
            </a:r>
          </a:p>
          <a:p>
            <a:pPr>
              <a:defRPr/>
            </a:pPr>
            <a:r>
              <a:rPr lang="id-ID" dirty="0"/>
              <a:t>Anti oksidan : butylated hidroksi toluena (BHT), butylated hidroksi anisol (BHA) dan (Non dihidro gualaretic).</a:t>
            </a:r>
          </a:p>
          <a:p>
            <a:pPr>
              <a:defRPr/>
            </a:pPr>
            <a:endParaRPr lang="id-ID" dirty="0"/>
          </a:p>
        </p:txBody>
      </p:sp>
      <p:sp>
        <p:nvSpPr>
          <p:cNvPr id="6" name="Rectangle 5"/>
          <p:cNvSpPr/>
          <p:nvPr/>
        </p:nvSpPr>
        <p:spPr>
          <a:xfrm>
            <a:off x="3830606" y="1248855"/>
            <a:ext cx="4371562" cy="5303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smtClean="0">
                <a:solidFill>
                  <a:schemeClr val="tx1"/>
                </a:solidFill>
                <a:latin typeface="UniSansBold" panose="00000500000000000000" pitchFamily="2" charset="0"/>
              </a:rPr>
              <a:t>Pengelompokan</a:t>
            </a:r>
            <a:r>
              <a:rPr lang="en-US" altLang="en-US" sz="2400" b="1" dirty="0" smtClean="0">
                <a:solidFill>
                  <a:schemeClr val="tx1"/>
                </a:solidFill>
                <a:latin typeface="UniSansBold" panose="00000500000000000000" pitchFamily="2" charset="0"/>
              </a:rPr>
              <a:t> feed additive</a:t>
            </a:r>
          </a:p>
        </p:txBody>
      </p:sp>
    </p:spTree>
    <p:extLst>
      <p:ext uri="{BB962C8B-B14F-4D97-AF65-F5344CB8AC3E}">
        <p14:creationId xmlns:p14="http://schemas.microsoft.com/office/powerpoint/2010/main" val="1560229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77924"/>
            <a:ext cx="11457432" cy="5078313"/>
          </a:xfrm>
          <a:prstGeom prst="rect">
            <a:avLst/>
          </a:prstGeom>
        </p:spPr>
        <p:txBody>
          <a:bodyPr wrap="square">
            <a:spAutoFit/>
          </a:bodyPr>
          <a:lstStyle/>
          <a:p>
            <a:pPr marL="342900" indent="-342900">
              <a:buFontTx/>
              <a:buAutoNum type="alphaLcPeriod" startAt="5"/>
              <a:defRPr/>
            </a:pPr>
            <a:r>
              <a:rPr lang="en-US" b="1" i="1" dirty="0"/>
              <a:t>Feed additive</a:t>
            </a:r>
            <a:r>
              <a:rPr lang="en-US" b="1" dirty="0"/>
              <a:t> </a:t>
            </a:r>
            <a:r>
              <a:rPr lang="en-US" b="1" dirty="0" err="1"/>
              <a:t>untuk</a:t>
            </a:r>
            <a:r>
              <a:rPr lang="en-US" b="1" dirty="0"/>
              <a:t> </a:t>
            </a:r>
            <a:r>
              <a:rPr lang="en-US" b="1" dirty="0" err="1"/>
              <a:t>memperbaiki</a:t>
            </a:r>
            <a:r>
              <a:rPr lang="en-US" b="1" dirty="0"/>
              <a:t> </a:t>
            </a:r>
            <a:r>
              <a:rPr lang="en-US" b="1" dirty="0" err="1"/>
              <a:t>kualitas</a:t>
            </a:r>
            <a:r>
              <a:rPr lang="en-US" b="1" dirty="0"/>
              <a:t> </a:t>
            </a:r>
            <a:r>
              <a:rPr lang="en-US" b="1" dirty="0" err="1"/>
              <a:t>produks</a:t>
            </a:r>
            <a:endParaRPr lang="id-ID" b="1" dirty="0"/>
          </a:p>
          <a:p>
            <a:pPr marL="342900" indent="-342900">
              <a:buFontTx/>
              <a:buAutoNum type="alphaLcPeriod" startAt="5"/>
              <a:defRPr/>
            </a:pPr>
            <a:endParaRPr lang="id-ID" dirty="0"/>
          </a:p>
          <a:p>
            <a:pPr>
              <a:defRPr/>
            </a:pPr>
            <a:r>
              <a:rPr lang="id-ID" dirty="0"/>
              <a:t>Salah satu </a:t>
            </a:r>
            <a:r>
              <a:rPr lang="id-ID" i="1" dirty="0"/>
              <a:t>contoh : </a:t>
            </a:r>
            <a:r>
              <a:rPr lang="id-ID" dirty="0"/>
              <a:t> premiks.  </a:t>
            </a:r>
          </a:p>
          <a:p>
            <a:pPr>
              <a:defRPr/>
            </a:pPr>
            <a:r>
              <a:rPr lang="id-ID" dirty="0"/>
              <a:t>Fungsi bagi ungas : meningkatkan  nilai manfaat bahan pakan, karena mengandung beberapa campuran (mineral, vitamin dan asam amino,)</a:t>
            </a:r>
            <a:r>
              <a:rPr lang="en-US" dirty="0"/>
              <a:t> </a:t>
            </a:r>
            <a:endParaRPr lang="id-ID" dirty="0"/>
          </a:p>
          <a:p>
            <a:pPr>
              <a:defRPr/>
            </a:pPr>
            <a:endParaRPr lang="id-ID" dirty="0"/>
          </a:p>
          <a:p>
            <a:pPr>
              <a:defRPr/>
            </a:pPr>
            <a:r>
              <a:rPr lang="id-ID" dirty="0" smtClean="0"/>
              <a:t>Bahan </a:t>
            </a:r>
            <a:r>
              <a:rPr lang="id-ID" dirty="0"/>
              <a:t>makanan tambahan tersebut dapat berupa zat gizi atau disebut dengan </a:t>
            </a:r>
            <a:r>
              <a:rPr lang="id-ID" i="1" dirty="0"/>
              <a:t>feed suplement</a:t>
            </a:r>
            <a:r>
              <a:rPr lang="id-ID" dirty="0"/>
              <a:t> dan zat non gizi atau </a:t>
            </a:r>
            <a:r>
              <a:rPr lang="id-ID" i="1" dirty="0"/>
              <a:t>feed additive</a:t>
            </a:r>
            <a:r>
              <a:rPr lang="id-ID" dirty="0"/>
              <a:t>. </a:t>
            </a:r>
          </a:p>
          <a:p>
            <a:pPr>
              <a:defRPr/>
            </a:pPr>
            <a:r>
              <a:rPr lang="id-ID" dirty="0"/>
              <a:t> Fungsi </a:t>
            </a:r>
            <a:r>
              <a:rPr lang="id-ID" i="1" dirty="0"/>
              <a:t>feed suplement</a:t>
            </a:r>
            <a:r>
              <a:rPr lang="id-ID" dirty="0"/>
              <a:t> adalah untuk memperbaiki pakan.  </a:t>
            </a:r>
          </a:p>
          <a:p>
            <a:pPr>
              <a:defRPr/>
            </a:pPr>
            <a:r>
              <a:rPr lang="id-ID" dirty="0"/>
              <a:t>contoh : asam amino, suplemen mineral dan suplemen vitamin.  </a:t>
            </a:r>
            <a:endParaRPr lang="en-US" dirty="0" smtClean="0"/>
          </a:p>
          <a:p>
            <a:pPr>
              <a:defRPr/>
            </a:pPr>
            <a:endParaRPr lang="id-ID" dirty="0"/>
          </a:p>
          <a:p>
            <a:pPr>
              <a:defRPr/>
            </a:pPr>
            <a:r>
              <a:rPr lang="id-ID" dirty="0"/>
              <a:t>Fungsi </a:t>
            </a:r>
            <a:r>
              <a:rPr lang="id-ID" i="1" dirty="0"/>
              <a:t>feed additive</a:t>
            </a:r>
            <a:r>
              <a:rPr lang="id-ID" dirty="0"/>
              <a:t> adalah untuk memperbaiki pakan, meningkatkan efisiensi pakan dan perbaikan kualitas produksi ternak.   </a:t>
            </a:r>
          </a:p>
          <a:p>
            <a:pPr>
              <a:defRPr/>
            </a:pPr>
            <a:endParaRPr lang="en-US" dirty="0" smtClean="0"/>
          </a:p>
          <a:p>
            <a:pPr>
              <a:defRPr/>
            </a:pPr>
            <a:r>
              <a:rPr lang="id-ID" dirty="0" smtClean="0"/>
              <a:t>Penggunaan </a:t>
            </a:r>
            <a:r>
              <a:rPr lang="id-ID" i="1" dirty="0"/>
              <a:t>feed additive</a:t>
            </a:r>
            <a:r>
              <a:rPr lang="id-ID" dirty="0"/>
              <a:t> diawali dengan penggunaan antibiotika sebagai pengobatan yang diberikan dalam jumlah sedikit yang ternyata dapat memacu pertumbuhan ternak.</a:t>
            </a:r>
          </a:p>
          <a:p>
            <a:pPr>
              <a:defRPr/>
            </a:pPr>
            <a:r>
              <a:rPr lang="id-ID" dirty="0"/>
              <a:t> </a:t>
            </a:r>
          </a:p>
          <a:p>
            <a:pPr>
              <a:defRPr/>
            </a:pPr>
            <a:endParaRPr lang="id-ID" dirty="0"/>
          </a:p>
        </p:txBody>
      </p:sp>
      <p:sp>
        <p:nvSpPr>
          <p:cNvPr id="5" name="Rectangle 4"/>
          <p:cNvSpPr/>
          <p:nvPr/>
        </p:nvSpPr>
        <p:spPr>
          <a:xfrm>
            <a:off x="3776869" y="981076"/>
            <a:ext cx="4371562" cy="5303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smtClean="0">
                <a:solidFill>
                  <a:schemeClr val="tx1"/>
                </a:solidFill>
                <a:latin typeface="UniSansBold" panose="00000500000000000000" pitchFamily="2" charset="0"/>
              </a:rPr>
              <a:t>Pengelompokan</a:t>
            </a:r>
            <a:r>
              <a:rPr lang="en-US" altLang="en-US" sz="2400" b="1" dirty="0" smtClean="0">
                <a:solidFill>
                  <a:schemeClr val="tx1"/>
                </a:solidFill>
                <a:latin typeface="UniSansBold" panose="00000500000000000000" pitchFamily="2" charset="0"/>
              </a:rPr>
              <a:t> feed additive</a:t>
            </a:r>
          </a:p>
        </p:txBody>
      </p:sp>
    </p:spTree>
    <p:extLst>
      <p:ext uri="{BB962C8B-B14F-4D97-AF65-F5344CB8AC3E}">
        <p14:creationId xmlns:p14="http://schemas.microsoft.com/office/powerpoint/2010/main" val="3862778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216" y="1152907"/>
            <a:ext cx="10890504" cy="5016758"/>
          </a:xfrm>
          <a:prstGeom prst="rect">
            <a:avLst/>
          </a:prstGeom>
          <a:noFill/>
        </p:spPr>
        <p:txBody>
          <a:bodyPr wrap="square">
            <a:spAutoFit/>
          </a:bodyPr>
          <a:lstStyle/>
          <a:p>
            <a:pPr>
              <a:defRPr/>
            </a:pPr>
            <a:r>
              <a:rPr lang="id-ID" sz="2000" dirty="0">
                <a:latin typeface="Source Sans Pro Black" panose="020B0803030403020204" pitchFamily="34" charset="0"/>
              </a:rPr>
              <a:t>Capaian Pembelajaran (CP) :</a:t>
            </a:r>
            <a:endParaRPr lang="en-US" sz="2000" dirty="0">
              <a:latin typeface="Source Sans Pro Black" panose="020B0803030403020204" pitchFamily="34" charset="0"/>
            </a:endParaRPr>
          </a:p>
          <a:p>
            <a:pPr>
              <a:defRPr/>
            </a:pPr>
            <a:r>
              <a:rPr lang="id-ID" sz="2000" dirty="0"/>
              <a:t>Mahasiswa  mempunyai </a:t>
            </a:r>
            <a:r>
              <a:rPr lang="id-ID" sz="2000" dirty="0">
                <a:solidFill>
                  <a:srgbClr val="FF0000"/>
                </a:solidFill>
              </a:rPr>
              <a:t>pengetahuan </a:t>
            </a:r>
            <a:r>
              <a:rPr lang="id-ID" sz="2000" dirty="0"/>
              <a:t>dan </a:t>
            </a:r>
            <a:r>
              <a:rPr lang="id-ID" sz="2000" dirty="0">
                <a:solidFill>
                  <a:srgbClr val="FF0000"/>
                </a:solidFill>
              </a:rPr>
              <a:t>ketrampilam</a:t>
            </a:r>
            <a:r>
              <a:rPr lang="id-ID" sz="2000" dirty="0"/>
              <a:t> tentang bahan baku pakan unggas petelur/layer khususnya jenis unggas Ras. Berdasarkan pengetahuan dan ketrampilan memilih dan menentukan bahan pakan maka dapat digunakan sebagai bekal untuk menjadi </a:t>
            </a:r>
            <a:r>
              <a:rPr lang="id-ID" sz="2000" dirty="0">
                <a:solidFill>
                  <a:srgbClr val="FF0000"/>
                </a:solidFill>
              </a:rPr>
              <a:t>start up</a:t>
            </a:r>
            <a:r>
              <a:rPr lang="id-ID" sz="2000" dirty="0"/>
              <a:t> pemasok bahan baku pakan unggas ayam Ras petelur/Layer.</a:t>
            </a:r>
          </a:p>
          <a:p>
            <a:pPr>
              <a:defRPr/>
            </a:pPr>
            <a:endParaRPr lang="id-ID" sz="2000" dirty="0"/>
          </a:p>
          <a:p>
            <a:pPr>
              <a:defRPr/>
            </a:pPr>
            <a:r>
              <a:rPr lang="id-ID" sz="2000" dirty="0"/>
              <a:t>Melalui : </a:t>
            </a:r>
          </a:p>
          <a:p>
            <a:pPr marL="342900" indent="-342900">
              <a:buFontTx/>
              <a:buAutoNum type="arabicPeriod"/>
              <a:defRPr/>
            </a:pPr>
            <a:r>
              <a:rPr lang="id-ID" sz="2000" dirty="0"/>
              <a:t>Mahasiswa </a:t>
            </a:r>
            <a:r>
              <a:rPr lang="en-US" sz="2000" dirty="0" err="1">
                <a:solidFill>
                  <a:srgbClr val="FF0000"/>
                </a:solidFill>
              </a:rPr>
              <a:t>memahami</a:t>
            </a:r>
            <a:r>
              <a:rPr lang="en-US" sz="2000" dirty="0"/>
              <a:t> </a:t>
            </a:r>
            <a:r>
              <a:rPr lang="en-US" sz="2000" dirty="0" err="1"/>
              <a:t>dan</a:t>
            </a:r>
            <a:r>
              <a:rPr lang="en-US" sz="2000" dirty="0"/>
              <a:t> </a:t>
            </a:r>
            <a:r>
              <a:rPr lang="en-US" sz="2000" dirty="0" err="1"/>
              <a:t>dapat</a:t>
            </a:r>
            <a:r>
              <a:rPr lang="en-US" sz="2000" dirty="0"/>
              <a:t> </a:t>
            </a:r>
            <a:r>
              <a:rPr lang="id-ID" sz="2000" dirty="0">
                <a:solidFill>
                  <a:srgbClr val="FF0000"/>
                </a:solidFill>
              </a:rPr>
              <a:t>membedakan</a:t>
            </a:r>
            <a:r>
              <a:rPr lang="id-ID" sz="2000" dirty="0"/>
              <a:t> bahan baku pakan </a:t>
            </a:r>
            <a:r>
              <a:rPr lang="id-ID" sz="2000" dirty="0">
                <a:solidFill>
                  <a:srgbClr val="FF0000"/>
                </a:solidFill>
              </a:rPr>
              <a:t>konvensional</a:t>
            </a:r>
            <a:r>
              <a:rPr lang="id-ID" sz="2000" dirty="0"/>
              <a:t> dan bahan baku pakan </a:t>
            </a:r>
            <a:r>
              <a:rPr lang="id-ID" sz="2000" dirty="0">
                <a:solidFill>
                  <a:srgbClr val="FF0000"/>
                </a:solidFill>
              </a:rPr>
              <a:t>alternatif</a:t>
            </a:r>
            <a:r>
              <a:rPr lang="id-ID" sz="2000" dirty="0"/>
              <a:t> </a:t>
            </a:r>
          </a:p>
          <a:p>
            <a:pPr marL="342900" indent="-342900">
              <a:buFontTx/>
              <a:buAutoNum type="arabicPeriod"/>
              <a:defRPr/>
            </a:pPr>
            <a:r>
              <a:rPr lang="id-ID" sz="2000" dirty="0"/>
              <a:t>Mahasiswa dapat </a:t>
            </a:r>
            <a:r>
              <a:rPr lang="id-ID" sz="2000" dirty="0">
                <a:solidFill>
                  <a:srgbClr val="FF0000"/>
                </a:solidFill>
              </a:rPr>
              <a:t>menggolongkan</a:t>
            </a:r>
            <a:r>
              <a:rPr lang="id-ID" sz="2000" dirty="0"/>
              <a:t> bahan baku kedalam golongan pakan rhoughages, konsentrat atau additif</a:t>
            </a:r>
          </a:p>
          <a:p>
            <a:pPr marL="342900" indent="-342900">
              <a:buFontTx/>
              <a:buAutoNum type="arabicPeriod"/>
              <a:defRPr/>
            </a:pPr>
            <a:r>
              <a:rPr lang="id-ID" sz="2000" dirty="0"/>
              <a:t>Mahasiswa mampu </a:t>
            </a:r>
            <a:r>
              <a:rPr lang="id-ID" sz="2000" dirty="0">
                <a:solidFill>
                  <a:srgbClr val="FF0000"/>
                </a:solidFill>
              </a:rPr>
              <a:t>estimasi </a:t>
            </a:r>
            <a:r>
              <a:rPr lang="id-ID" sz="2000" dirty="0"/>
              <a:t>kualitas </a:t>
            </a:r>
            <a:r>
              <a:rPr lang="id-ID" sz="2000" dirty="0">
                <a:solidFill>
                  <a:srgbClr val="FF0000"/>
                </a:solidFill>
              </a:rPr>
              <a:t>gizi, harga</a:t>
            </a:r>
            <a:r>
              <a:rPr lang="id-ID" sz="2000" dirty="0"/>
              <a:t> dan </a:t>
            </a:r>
            <a:r>
              <a:rPr lang="id-ID" sz="2000" dirty="0">
                <a:solidFill>
                  <a:srgbClr val="FF0000"/>
                </a:solidFill>
              </a:rPr>
              <a:t>ketersediaannya</a:t>
            </a:r>
            <a:r>
              <a:rPr lang="id-ID" sz="2000" dirty="0"/>
              <a:t>.</a:t>
            </a:r>
          </a:p>
          <a:p>
            <a:pPr marL="342900" indent="-342900">
              <a:buFontTx/>
              <a:buAutoNum type="arabicPeriod"/>
              <a:defRPr/>
            </a:pPr>
            <a:r>
              <a:rPr lang="id-ID" sz="2000" dirty="0"/>
              <a:t>Mahasiswa mampu </a:t>
            </a:r>
            <a:r>
              <a:rPr lang="id-ID" sz="2000" dirty="0">
                <a:solidFill>
                  <a:srgbClr val="FF0000"/>
                </a:solidFill>
              </a:rPr>
              <a:t>estimasi</a:t>
            </a:r>
            <a:r>
              <a:rPr lang="id-ID" sz="2000" dirty="0"/>
              <a:t> </a:t>
            </a:r>
            <a:r>
              <a:rPr lang="id-ID" sz="2000" dirty="0">
                <a:solidFill>
                  <a:srgbClr val="FF0000"/>
                </a:solidFill>
              </a:rPr>
              <a:t>penggunaan</a:t>
            </a:r>
            <a:r>
              <a:rPr lang="id-ID" sz="2000" dirty="0"/>
              <a:t> bahan baku terhadap </a:t>
            </a:r>
            <a:r>
              <a:rPr lang="id-ID" sz="2000" dirty="0">
                <a:solidFill>
                  <a:srgbClr val="FF0000"/>
                </a:solidFill>
              </a:rPr>
              <a:t>produktivitas</a:t>
            </a:r>
            <a:r>
              <a:rPr lang="id-ID" sz="2000" dirty="0"/>
              <a:t> unggas layer. </a:t>
            </a:r>
          </a:p>
          <a:p>
            <a:pPr marL="342900" indent="-342900">
              <a:buFontTx/>
              <a:buAutoNum type="arabicPeriod"/>
              <a:defRPr/>
            </a:pPr>
            <a:r>
              <a:rPr lang="id-ID" sz="2000" dirty="0"/>
              <a:t>Mahasiswa memiliki </a:t>
            </a:r>
            <a:r>
              <a:rPr lang="id-ID" sz="2000" dirty="0">
                <a:solidFill>
                  <a:srgbClr val="FF0000"/>
                </a:solidFill>
              </a:rPr>
              <a:t>ketrampilan</a:t>
            </a:r>
            <a:r>
              <a:rPr lang="id-ID" sz="2000" dirty="0"/>
              <a:t> memilih bahan baku dengan cepat dan dapat membedakan </a:t>
            </a:r>
            <a:r>
              <a:rPr lang="id-ID" sz="2000" dirty="0">
                <a:solidFill>
                  <a:srgbClr val="FF0000"/>
                </a:solidFill>
              </a:rPr>
              <a:t>kualitas</a:t>
            </a:r>
            <a:r>
              <a:rPr lang="id-ID" sz="2000" dirty="0"/>
              <a:t> bahan baku secara </a:t>
            </a:r>
            <a:r>
              <a:rPr lang="id-ID" sz="2000" dirty="0">
                <a:solidFill>
                  <a:srgbClr val="FF0000"/>
                </a:solidFill>
              </a:rPr>
              <a:t>fisik</a:t>
            </a:r>
            <a:r>
              <a:rPr lang="id-ID" sz="2000" dirty="0"/>
              <a:t> melalui pancaindera. </a:t>
            </a:r>
            <a:r>
              <a:rPr lang="id-ID" sz="2000" dirty="0">
                <a:solidFill>
                  <a:srgbClr val="FF0000"/>
                </a:solidFill>
              </a:rPr>
              <a:t>Estimasi</a:t>
            </a:r>
            <a:r>
              <a:rPr lang="id-ID" sz="2000" dirty="0"/>
              <a:t> kandungan </a:t>
            </a:r>
            <a:r>
              <a:rPr lang="id-ID" sz="2000" dirty="0">
                <a:solidFill>
                  <a:srgbClr val="FF0000"/>
                </a:solidFill>
              </a:rPr>
              <a:t>gizi tertingginya</a:t>
            </a:r>
            <a:r>
              <a:rPr lang="id-ID" sz="2000" dirty="0"/>
              <a:t>. </a:t>
            </a:r>
            <a:r>
              <a:rPr lang="id-ID" sz="2000" dirty="0">
                <a:solidFill>
                  <a:srgbClr val="FF0000"/>
                </a:solidFill>
              </a:rPr>
              <a:t>informasi harga</a:t>
            </a:r>
            <a:r>
              <a:rPr lang="id-ID" sz="2000" dirty="0"/>
              <a:t>  penggunaan bahan baku </a:t>
            </a:r>
            <a:r>
              <a:rPr lang="id-ID" sz="2000" dirty="0">
                <a:solidFill>
                  <a:srgbClr val="FF0000"/>
                </a:solidFill>
              </a:rPr>
              <a:t>terefisien efektif</a:t>
            </a:r>
            <a:r>
              <a:rPr lang="id-ID" sz="2000" dirty="0"/>
              <a:t> untuk mendukung </a:t>
            </a:r>
            <a:r>
              <a:rPr lang="id-ID" sz="2000" dirty="0">
                <a:solidFill>
                  <a:srgbClr val="FF0000"/>
                </a:solidFill>
              </a:rPr>
              <a:t>keuntungan </a:t>
            </a:r>
            <a:r>
              <a:rPr lang="id-ID" sz="2000" dirty="0"/>
              <a:t>usaha unggas</a:t>
            </a:r>
          </a:p>
        </p:txBody>
      </p:sp>
    </p:spTree>
    <p:extLst>
      <p:ext uri="{BB962C8B-B14F-4D97-AF65-F5344CB8AC3E}">
        <p14:creationId xmlns:p14="http://schemas.microsoft.com/office/powerpoint/2010/main" val="786495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0362" y="1874521"/>
            <a:ext cx="10085006" cy="4525963"/>
          </a:xfrm>
        </p:spPr>
        <p:txBody>
          <a:bodyPr>
            <a:normAutofit/>
          </a:bodyPr>
          <a:lstStyle/>
          <a:p>
            <a:pPr algn="just">
              <a:defRPr/>
            </a:pPr>
            <a:r>
              <a:rPr lang="id-ID" sz="2400" dirty="0"/>
              <a:t>Bahan pakan unggas non konvensional :</a:t>
            </a:r>
          </a:p>
          <a:p>
            <a:pPr marL="0" indent="0" algn="just">
              <a:buNone/>
              <a:defRPr/>
            </a:pPr>
            <a:r>
              <a:rPr lang="id-ID" sz="2400" dirty="0"/>
              <a:t>adalah bahan pakan yang berpotensi digunakan sebagai campuran pakan unggas karena tingkat </a:t>
            </a:r>
            <a:r>
              <a:rPr lang="id-ID" sz="2400" dirty="0">
                <a:solidFill>
                  <a:srgbClr val="FF0000"/>
                </a:solidFill>
              </a:rPr>
              <a:t>ketersediaan yang tinggi</a:t>
            </a:r>
            <a:r>
              <a:rPr lang="id-ID" sz="2400" dirty="0"/>
              <a:t> di berbagai daerah lokal (dalam hal ini di Indonesia), mengandung zat-zat makanan yang diperlukan oleh unggas dan </a:t>
            </a:r>
            <a:r>
              <a:rPr lang="id-ID" sz="2400" dirty="0">
                <a:solidFill>
                  <a:srgbClr val="FF0000"/>
                </a:solidFill>
              </a:rPr>
              <a:t>kurang bersaing</a:t>
            </a:r>
            <a:r>
              <a:rPr lang="id-ID" sz="2400" dirty="0"/>
              <a:t> dalam penggunaan dengan manusia, tetapi </a:t>
            </a:r>
            <a:r>
              <a:rPr lang="id-ID" sz="2400" dirty="0">
                <a:solidFill>
                  <a:srgbClr val="FF0000"/>
                </a:solidFill>
              </a:rPr>
              <a:t>belum banyak dimanfaatkan</a:t>
            </a:r>
            <a:r>
              <a:rPr lang="id-ID" sz="2400" dirty="0"/>
              <a:t> karena tidak tersebar secara merata pada semua daerah atau hanya daerah-daerah tertentu yang memilikinya, kandungan anti nutrisi yang umum dimiliki dan harus diolah terlebih dahulu sebelum dapat digunakan sebagai bahan pakan unggas. </a:t>
            </a:r>
          </a:p>
        </p:txBody>
      </p:sp>
      <p:sp>
        <p:nvSpPr>
          <p:cNvPr id="4" name="Rectangle 3"/>
          <p:cNvSpPr/>
          <p:nvPr/>
        </p:nvSpPr>
        <p:spPr>
          <a:xfrm>
            <a:off x="2729460" y="1069848"/>
            <a:ext cx="6683867" cy="530353"/>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smtClean="0">
                <a:solidFill>
                  <a:schemeClr val="tx1"/>
                </a:solidFill>
                <a:latin typeface="UniSansBold" panose="00000500000000000000" pitchFamily="2" charset="0"/>
              </a:rPr>
              <a:t>BAHAN PAKAN NON KONVENSIONAL (BPNK)</a:t>
            </a:r>
          </a:p>
        </p:txBody>
      </p:sp>
    </p:spTree>
    <p:extLst>
      <p:ext uri="{BB962C8B-B14F-4D97-AF65-F5344CB8AC3E}">
        <p14:creationId xmlns:p14="http://schemas.microsoft.com/office/powerpoint/2010/main" val="310952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1573418"/>
            <a:ext cx="10097037" cy="3736279"/>
          </a:xfrm>
          <a:prstGeom prst="rect">
            <a:avLst/>
          </a:prstGeom>
        </p:spPr>
        <p:txBody>
          <a:bodyPr wrap="square">
            <a:spAutoFit/>
          </a:bodyPr>
          <a:lstStyle/>
          <a:p>
            <a:pPr marL="228600" indent="228600" algn="just">
              <a:lnSpc>
                <a:spcPct val="150000"/>
              </a:lnSpc>
              <a:spcAft>
                <a:spcPts val="0"/>
              </a:spcAft>
            </a:pPr>
            <a:r>
              <a:rPr lang="id-ID" sz="2000" dirty="0" smtClean="0">
                <a:latin typeface="Times New Roman" panose="02020603050405020304" pitchFamily="18" charset="0"/>
                <a:ea typeface="Calibri" panose="020F0502020204030204" pitchFamily="34" charset="0"/>
                <a:cs typeface="Times New Roman" panose="02020603050405020304" pitchFamily="18" charset="0"/>
              </a:rPr>
              <a:t>Bagus seorang mahasiswa yang berwirausaha sejak semester awal. Dia beternak ayam ras petelur/layer sebanyak 100 ekor di awal usaha, kemudian berkembang menjadi 1000 ekor dengan lama usaha 3 tahun. Di awal usaha bagus menggunakan pakan jadi dari pabrik. Saat ini bagus akan membuat pakan sendiri. Berikan saran kepada bagus, bagaimana cara memilih bahan baku pakan untuk dibuat pakan nantinya agar diperoleh pakan serasi yang dapat meningkatkan produktivitas ayam Ras Layernya, dengan harga pakan paling murah. Bagus menginginkan ada 4 bahan baku dari tanaman dan produk tanmana, 2 bahan baku dari limbah olahan bahan pangan, dan 2 dari limbah industri kelapa sawit yang ada disekitar usahanya. </a:t>
            </a:r>
            <a:endParaRPr lang="id-ID"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262907" y="734096"/>
            <a:ext cx="3644721" cy="707886"/>
          </a:xfrm>
          <a:prstGeom prst="rect">
            <a:avLst/>
          </a:prstGeom>
          <a:noFill/>
        </p:spPr>
        <p:txBody>
          <a:bodyPr wrap="square" rtlCol="0">
            <a:spAutoFit/>
          </a:bodyPr>
          <a:lstStyle/>
          <a:p>
            <a:r>
              <a:rPr lang="id-ID" sz="4000" dirty="0" smtClean="0"/>
              <a:t>DISKUSI</a:t>
            </a:r>
            <a:endParaRPr lang="id-ID" sz="4000" dirty="0"/>
          </a:p>
        </p:txBody>
      </p:sp>
    </p:spTree>
    <p:extLst>
      <p:ext uri="{BB962C8B-B14F-4D97-AF65-F5344CB8AC3E}">
        <p14:creationId xmlns:p14="http://schemas.microsoft.com/office/powerpoint/2010/main" val="2829309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6" y="1324441"/>
            <a:ext cx="10637949" cy="4114973"/>
          </a:xfrm>
          <a:prstGeom prst="rect">
            <a:avLst/>
          </a:prstGeom>
        </p:spPr>
        <p:txBody>
          <a:bodyPr wrap="square">
            <a:spAutoFit/>
          </a:bodyPr>
          <a:lstStyle/>
          <a:p>
            <a:pPr lvl="0" algn="just">
              <a:lnSpc>
                <a:spcPct val="150000"/>
              </a:lnSpc>
              <a:spcAft>
                <a:spcPts val="0"/>
              </a:spcAft>
            </a:pPr>
            <a:r>
              <a:rPr lang="en-US" b="1" dirty="0" err="1">
                <a:latin typeface="Times New Roman" panose="02020603050405020304" pitchFamily="18" charset="0"/>
                <a:ea typeface="Calibri" panose="020F0502020204030204" pitchFamily="34" charset="0"/>
                <a:cs typeface="Times New Roman" panose="02020603050405020304" pitchFamily="18" charset="0"/>
              </a:rPr>
              <a:t>Tes</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en-US" b="1" dirty="0" err="1">
                <a:latin typeface="Times New Roman" panose="02020603050405020304" pitchFamily="18" charset="0"/>
                <a:ea typeface="Calibri" panose="020F0502020204030204" pitchFamily="34" charset="0"/>
                <a:cs typeface="Times New Roman" panose="02020603050405020304" pitchFamily="18" charset="0"/>
              </a:rPr>
              <a:t>Formatif</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n-US" dirty="0" err="1">
                <a:latin typeface="Times New Roman" panose="02020603050405020304" pitchFamily="18" charset="0"/>
                <a:ea typeface="Calibri" panose="020F0502020204030204" pitchFamily="34" charset="0"/>
                <a:cs typeface="Times New Roman" panose="02020603050405020304" pitchFamily="18" charset="0"/>
              </a:rPr>
              <a:t>Mengapa</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pengetahuan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bahan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baku</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pakan</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penting</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err="1">
                <a:latin typeface="Times New Roman" panose="02020603050405020304" pitchFamily="18" charset="0"/>
                <a:ea typeface="Calibri" panose="020F0502020204030204" pitchFamily="34" charset="0"/>
                <a:cs typeface="Times New Roman" panose="02020603050405020304" pitchFamily="18" charset="0"/>
              </a:rPr>
              <a:t>dipelajari</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d-ID" dirty="0">
                <a:latin typeface="Times New Roman" panose="02020603050405020304" pitchFamily="18" charset="0"/>
                <a:ea typeface="Calibri" panose="020F0502020204030204" pitchFamily="34" charset="0"/>
                <a:cs typeface="Times New Roman" panose="02020603050405020304" pitchFamily="18" charset="0"/>
              </a:rPr>
              <a:t>Bahan baku asal tanaman  apa saja yang saudara ketahui dapat digunakan untuk pakan unggas petelur/layer</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d-ID" dirty="0">
                <a:latin typeface="Times New Roman" panose="02020603050405020304" pitchFamily="18" charset="0"/>
                <a:ea typeface="Calibri" panose="020F0502020204030204" pitchFamily="34" charset="0"/>
                <a:cs typeface="Times New Roman" panose="02020603050405020304" pitchFamily="18" charset="0"/>
              </a:rPr>
              <a:t>Jelaskan kepentingan eksplorasi bahan baku pakan non konvensional untuk usaha unggas petelur/layer, dan berikan contoh 5 bahan baku tersebut.</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d-ID" dirty="0">
                <a:latin typeface="Times New Roman" panose="02020603050405020304" pitchFamily="18" charset="0"/>
                <a:ea typeface="Calibri" panose="020F0502020204030204" pitchFamily="34" charset="0"/>
                <a:cs typeface="Times New Roman" panose="02020603050405020304" pitchFamily="18" charset="0"/>
              </a:rPr>
              <a:t>Syarat apa saja yang harus kita terapkan untuk memperoleh bahan baku pakan yang dapat dibuat untuk pakan serasi untuk unggas petelur/layer</a:t>
            </a:r>
            <a:r>
              <a:rPr lang="en-US" dirty="0">
                <a:latin typeface="Times New Roman" panose="02020603050405020304" pitchFamily="18" charset="0"/>
                <a:ea typeface="Calibri" panose="020F0502020204030204" pitchFamily="34" charset="0"/>
                <a:cs typeface="Times New Roman" panose="02020603050405020304" pitchFamily="18" charset="0"/>
              </a:rPr>
              <a:t>?</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id-ID" dirty="0">
                <a:latin typeface="Times New Roman" panose="02020603050405020304" pitchFamily="18" charset="0"/>
                <a:ea typeface="Calibri" panose="020F0502020204030204" pitchFamily="34" charset="0"/>
                <a:cs typeface="Times New Roman" panose="02020603050405020304" pitchFamily="18" charset="0"/>
              </a:rPr>
              <a:t>Bagimana ciri bahan baku murni dan campuran, dan bagaimana menurut saudara bahan baku campuran tersebut bila dipilih untuk pakan unggas petelur/layer</a:t>
            </a:r>
            <a:r>
              <a:rPr lang="en-US" dirty="0">
                <a:latin typeface="Times New Roman" panose="02020603050405020304" pitchFamily="18" charset="0"/>
                <a:ea typeface="Calibri" panose="020F0502020204030204" pitchFamily="34" charset="0"/>
                <a:cs typeface="Times New Roman" panose="02020603050405020304" pitchFamily="18" charset="0"/>
              </a:rPr>
              <a:t> ?</a:t>
            </a:r>
            <a:endParaRPr lang="id-ID"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latin typeface="Calibri" panose="020F0502020204030204" pitchFamily="34" charset="0"/>
                <a:ea typeface="Calibri" panose="020F0502020204030204" pitchFamily="34" charset="0"/>
                <a:cs typeface="Times New Roman" panose="02020603050405020304" pitchFamily="18" charset="0"/>
              </a:rPr>
              <a:t> </a:t>
            </a:r>
            <a:endParaRPr lang="id-ID"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913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60620" y="1918952"/>
            <a:ext cx="7753082" cy="2092881"/>
          </a:xfrm>
          <a:prstGeom prst="rect">
            <a:avLst/>
          </a:prstGeom>
          <a:solidFill>
            <a:srgbClr val="FFFF00"/>
          </a:solidFill>
        </p:spPr>
        <p:txBody>
          <a:bodyPr wrap="square" rtlCol="0">
            <a:spAutoFit/>
          </a:bodyPr>
          <a:lstStyle/>
          <a:p>
            <a:r>
              <a:rPr lang="id-ID" sz="2800" i="1" dirty="0" smtClean="0"/>
              <a:t>SELAMAT BELAJAR DAN BERKARYA </a:t>
            </a:r>
          </a:p>
          <a:p>
            <a:r>
              <a:rPr lang="id-ID" sz="2800" i="1" dirty="0"/>
              <a:t>DARI GENERASI MILENIAL</a:t>
            </a:r>
          </a:p>
          <a:p>
            <a:endParaRPr lang="id-ID" sz="2800" i="1" dirty="0" smtClean="0"/>
          </a:p>
          <a:p>
            <a:r>
              <a:rPr lang="id-ID" sz="2800" i="1" dirty="0" smtClean="0"/>
              <a:t>UNTUK MASA DEPAN INDONESIA GEMILANG</a:t>
            </a:r>
          </a:p>
          <a:p>
            <a:endParaRPr lang="id-ID" dirty="0"/>
          </a:p>
        </p:txBody>
      </p:sp>
    </p:spTree>
    <p:extLst>
      <p:ext uri="{BB962C8B-B14F-4D97-AF65-F5344CB8AC3E}">
        <p14:creationId xmlns:p14="http://schemas.microsoft.com/office/powerpoint/2010/main" val="349210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92" y="1050608"/>
            <a:ext cx="4224528" cy="1133856"/>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a:solidFill>
                  <a:srgbClr val="FF0000"/>
                </a:solidFill>
                <a:effectLst>
                  <a:outerShdw blurRad="38100" dist="38100" dir="2700000" algn="tl">
                    <a:srgbClr val="000000">
                      <a:alpha val="43137"/>
                    </a:srgbClr>
                  </a:outerShdw>
                </a:effectLst>
                <a:latin typeface="UniSansBold" panose="00000500000000000000" pitchFamily="2" charset="0"/>
              </a:rPr>
              <a:t>KONSEP DASAR</a:t>
            </a:r>
            <a:endParaRPr lang="en-US" sz="3600" dirty="0">
              <a:effectLst>
                <a:outerShdw blurRad="38100" dist="38100" dir="2700000" algn="tl">
                  <a:srgbClr val="000000">
                    <a:alpha val="43137"/>
                  </a:srgbClr>
                </a:outerShdw>
              </a:effectLst>
              <a:latin typeface="UniSansBold" panose="00000500000000000000" pitchFamily="2" charset="0"/>
            </a:endParaRPr>
          </a:p>
        </p:txBody>
      </p:sp>
      <p:sp>
        <p:nvSpPr>
          <p:cNvPr id="16387" name="Content Placeholder 2"/>
          <p:cNvSpPr>
            <a:spLocks noGrp="1"/>
          </p:cNvSpPr>
          <p:nvPr>
            <p:ph idx="1"/>
          </p:nvPr>
        </p:nvSpPr>
        <p:spPr>
          <a:xfrm>
            <a:off x="1557148" y="2551748"/>
            <a:ext cx="8837613" cy="4857750"/>
          </a:xfrm>
        </p:spPr>
        <p:txBody>
          <a:bodyPr/>
          <a:lstStyle/>
          <a:p>
            <a:pPr algn="just" eaLnBrk="1" hangingPunct="1">
              <a:buFont typeface="Wingdings 3" panose="05040102010807070707" pitchFamily="18" charset="2"/>
              <a:buChar char=""/>
            </a:pPr>
            <a:r>
              <a:rPr lang="en-US" altLang="en-US" dirty="0" smtClean="0"/>
              <a:t>M</a:t>
            </a:r>
            <a:r>
              <a:rPr lang="id-ID" altLang="en-US" dirty="0" smtClean="0"/>
              <a:t>akanan</a:t>
            </a:r>
            <a:r>
              <a:rPr lang="en-US" altLang="en-US" dirty="0" smtClean="0"/>
              <a:t> </a:t>
            </a:r>
            <a:r>
              <a:rPr lang="en-US" altLang="en-US" dirty="0" err="1" smtClean="0"/>
              <a:t>terdiri</a:t>
            </a:r>
            <a:r>
              <a:rPr lang="en-US" altLang="en-US" dirty="0" smtClean="0"/>
              <a:t> </a:t>
            </a:r>
            <a:r>
              <a:rPr lang="en-US" altLang="en-US" dirty="0" err="1" smtClean="0"/>
              <a:t>dari</a:t>
            </a:r>
            <a:r>
              <a:rPr lang="en-US" altLang="en-US" dirty="0" smtClean="0"/>
              <a:t> </a:t>
            </a:r>
            <a:r>
              <a:rPr lang="en-US" altLang="en-US" dirty="0" err="1" smtClean="0"/>
              <a:t>pangan</a:t>
            </a:r>
            <a:r>
              <a:rPr lang="en-US" altLang="en-US" dirty="0" smtClean="0"/>
              <a:t> </a:t>
            </a:r>
            <a:r>
              <a:rPr lang="en-US" altLang="en-US" dirty="0" err="1" smtClean="0"/>
              <a:t>atau</a:t>
            </a:r>
            <a:r>
              <a:rPr lang="en-US" altLang="en-US" dirty="0" smtClean="0"/>
              <a:t> food (</a:t>
            </a:r>
            <a:r>
              <a:rPr lang="en-US" altLang="en-US" dirty="0" err="1" smtClean="0"/>
              <a:t>untuk</a:t>
            </a:r>
            <a:r>
              <a:rPr lang="en-US" altLang="en-US" dirty="0" smtClean="0"/>
              <a:t> </a:t>
            </a:r>
            <a:r>
              <a:rPr lang="en-US" altLang="en-US" dirty="0" err="1" smtClean="0"/>
              <a:t>manusia</a:t>
            </a:r>
            <a:r>
              <a:rPr lang="en-US" altLang="en-US" dirty="0" smtClean="0"/>
              <a:t>) </a:t>
            </a:r>
            <a:r>
              <a:rPr lang="en-US" altLang="en-US" dirty="0" err="1" smtClean="0"/>
              <a:t>dan</a:t>
            </a:r>
            <a:r>
              <a:rPr lang="en-US" altLang="en-US" dirty="0" smtClean="0"/>
              <a:t> </a:t>
            </a:r>
            <a:r>
              <a:rPr lang="en-US" altLang="en-US" dirty="0" err="1" smtClean="0"/>
              <a:t>pakan</a:t>
            </a:r>
            <a:r>
              <a:rPr lang="en-US" altLang="en-US" dirty="0" smtClean="0"/>
              <a:t> </a:t>
            </a:r>
            <a:r>
              <a:rPr lang="en-US" altLang="en-US" dirty="0" err="1" smtClean="0"/>
              <a:t>atau</a:t>
            </a:r>
            <a:r>
              <a:rPr lang="en-US" altLang="en-US" dirty="0" smtClean="0"/>
              <a:t> feed (</a:t>
            </a:r>
            <a:r>
              <a:rPr lang="en-US" altLang="en-US" dirty="0" err="1" smtClean="0"/>
              <a:t>untuk</a:t>
            </a:r>
            <a:r>
              <a:rPr lang="en-US" altLang="en-US" dirty="0" smtClean="0"/>
              <a:t> </a:t>
            </a:r>
            <a:r>
              <a:rPr lang="en-US" altLang="en-US" dirty="0" err="1" smtClean="0"/>
              <a:t>ternak</a:t>
            </a:r>
            <a:r>
              <a:rPr lang="en-US" altLang="en-US" dirty="0" smtClean="0"/>
              <a:t>)</a:t>
            </a:r>
          </a:p>
          <a:p>
            <a:pPr algn="just" eaLnBrk="1" hangingPunct="1">
              <a:buFont typeface="Wingdings 3" panose="05040102010807070707" pitchFamily="18" charset="2"/>
              <a:buChar char=""/>
            </a:pPr>
            <a:r>
              <a:rPr lang="en-US" altLang="en-US" dirty="0" err="1" smtClean="0"/>
              <a:t>Konsentrat</a:t>
            </a:r>
            <a:r>
              <a:rPr lang="en-US" altLang="en-US" dirty="0" smtClean="0"/>
              <a:t>:  </a:t>
            </a:r>
            <a:r>
              <a:rPr lang="en-US" altLang="en-US" dirty="0" err="1" smtClean="0"/>
              <a:t>Campuran</a:t>
            </a:r>
            <a:r>
              <a:rPr lang="en-US" altLang="en-US" dirty="0" smtClean="0"/>
              <a:t> </a:t>
            </a:r>
            <a:r>
              <a:rPr lang="en-US" altLang="en-US" dirty="0" err="1" smtClean="0"/>
              <a:t>pakan</a:t>
            </a:r>
            <a:r>
              <a:rPr lang="en-US" altLang="en-US" dirty="0" smtClean="0"/>
              <a:t> yang </a:t>
            </a:r>
            <a:r>
              <a:rPr lang="en-US" altLang="en-US" dirty="0" err="1" smtClean="0"/>
              <a:t>mengandung</a:t>
            </a:r>
            <a:r>
              <a:rPr lang="en-US" altLang="en-US" dirty="0" smtClean="0"/>
              <a:t> &lt; 18 </a:t>
            </a:r>
            <a:r>
              <a:rPr lang="en-US" altLang="en-US" dirty="0" err="1" smtClean="0"/>
              <a:t>serat</a:t>
            </a:r>
            <a:r>
              <a:rPr lang="en-US" altLang="en-US" dirty="0" smtClean="0"/>
              <a:t> </a:t>
            </a:r>
            <a:r>
              <a:rPr lang="en-US" altLang="en-US" dirty="0" err="1" smtClean="0"/>
              <a:t>kasar</a:t>
            </a:r>
            <a:r>
              <a:rPr lang="en-US" altLang="en-US" dirty="0" smtClean="0"/>
              <a:t> </a:t>
            </a:r>
            <a:r>
              <a:rPr lang="en-US" altLang="en-US" dirty="0" err="1" smtClean="0"/>
              <a:t>dan</a:t>
            </a:r>
            <a:r>
              <a:rPr lang="en-US" altLang="en-US" dirty="0" smtClean="0"/>
              <a:t> </a:t>
            </a:r>
            <a:r>
              <a:rPr lang="en-US" altLang="en-US" dirty="0" err="1" smtClean="0"/>
              <a:t>tinggi</a:t>
            </a:r>
            <a:r>
              <a:rPr lang="en-US" altLang="en-US" dirty="0" smtClean="0"/>
              <a:t> protein</a:t>
            </a:r>
          </a:p>
          <a:p>
            <a:pPr algn="just" eaLnBrk="1" hangingPunct="1">
              <a:buFont typeface="Wingdings 3" panose="05040102010807070707" pitchFamily="18" charset="2"/>
              <a:buChar char=""/>
            </a:pPr>
            <a:r>
              <a:rPr lang="en-US" altLang="en-US" dirty="0" err="1" smtClean="0"/>
              <a:t>Hijauan</a:t>
            </a:r>
            <a:r>
              <a:rPr lang="en-US" altLang="en-US" dirty="0" smtClean="0"/>
              <a:t>:  </a:t>
            </a:r>
            <a:r>
              <a:rPr lang="en-US" altLang="en-US" dirty="0" err="1" smtClean="0"/>
              <a:t>pakan</a:t>
            </a:r>
            <a:r>
              <a:rPr lang="en-US" altLang="en-US" dirty="0" smtClean="0"/>
              <a:t> yang </a:t>
            </a:r>
            <a:r>
              <a:rPr lang="en-US" altLang="en-US" dirty="0" err="1" smtClean="0"/>
              <a:t>berasal</a:t>
            </a:r>
            <a:r>
              <a:rPr lang="en-US" altLang="en-US" dirty="0" smtClean="0"/>
              <a:t> </a:t>
            </a:r>
            <a:r>
              <a:rPr lang="en-US" altLang="en-US" dirty="0" err="1" smtClean="0"/>
              <a:t>dari</a:t>
            </a:r>
            <a:r>
              <a:rPr lang="en-US" altLang="en-US" dirty="0" smtClean="0"/>
              <a:t> </a:t>
            </a:r>
            <a:r>
              <a:rPr lang="en-US" altLang="en-US" dirty="0" err="1" smtClean="0"/>
              <a:t>tanaman</a:t>
            </a:r>
            <a:endParaRPr lang="en-US" altLang="en-US" dirty="0" smtClean="0"/>
          </a:p>
          <a:p>
            <a:pPr algn="just" eaLnBrk="1" hangingPunct="1">
              <a:buFont typeface="Wingdings 3" panose="05040102010807070707" pitchFamily="18" charset="2"/>
              <a:buChar char=""/>
            </a:pPr>
            <a:endParaRPr lang="id-ID" altLang="en-US" dirty="0" smtClean="0"/>
          </a:p>
          <a:p>
            <a:pPr algn="just" eaLnBrk="1" hangingPunct="1">
              <a:buFont typeface="Wingdings 3" panose="05040102010807070707" pitchFamily="18" charset="2"/>
              <a:buNone/>
            </a:pPr>
            <a:endParaRPr lang="id-ID" altLang="en-US" sz="800" dirty="0"/>
          </a:p>
        </p:txBody>
      </p:sp>
    </p:spTree>
    <p:extLst>
      <p:ext uri="{BB962C8B-B14F-4D97-AF65-F5344CB8AC3E}">
        <p14:creationId xmlns:p14="http://schemas.microsoft.com/office/powerpoint/2010/main" val="1510782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64008" y="2551176"/>
            <a:ext cx="11814048" cy="3949638"/>
          </a:xfrm>
        </p:spPr>
        <p:txBody>
          <a:bodyPr rtlCol="0">
            <a:normAutofit/>
          </a:bodyPr>
          <a:lstStyle/>
          <a:p>
            <a:pPr algn="just">
              <a:spcAft>
                <a:spcPts val="600"/>
              </a:spcAft>
              <a:defRPr/>
            </a:pPr>
            <a:r>
              <a:rPr lang="id-ID" dirty="0" smtClean="0"/>
              <a:t>Untuk dapat hidup ternak memerlukan pakan (feed)</a:t>
            </a:r>
          </a:p>
          <a:p>
            <a:pPr algn="just">
              <a:spcAft>
                <a:spcPts val="600"/>
              </a:spcAft>
              <a:defRPr/>
            </a:pPr>
            <a:r>
              <a:rPr lang="id-ID" dirty="0" smtClean="0"/>
              <a:t>Pakan yang terdiri atas bahan pakan dapat berasal dari tumbuh-tumbuhan dan hewan</a:t>
            </a:r>
          </a:p>
          <a:p>
            <a:pPr algn="just">
              <a:spcAft>
                <a:spcPts val="600"/>
              </a:spcAft>
              <a:defRPr/>
            </a:pPr>
            <a:r>
              <a:rPr lang="id-ID" dirty="0" smtClean="0"/>
              <a:t>Pakan ternak yang berasal dari tumbuh-tumbuhan dapat berupa hasil tanaman maupun hasil sisanya</a:t>
            </a:r>
          </a:p>
          <a:p>
            <a:pPr algn="just">
              <a:spcAft>
                <a:spcPts val="600"/>
              </a:spcAft>
              <a:defRPr/>
            </a:pPr>
            <a:r>
              <a:rPr lang="id-ID" dirty="0" smtClean="0"/>
              <a:t>Sedangkan pakan asal hewan lebih banyak dari hasil produksi sisa yang sudah digunakan oleh manusia</a:t>
            </a:r>
          </a:p>
          <a:p>
            <a:pPr algn="just">
              <a:spcAft>
                <a:spcPts val="600"/>
              </a:spcAft>
              <a:defRPr/>
            </a:pPr>
            <a:endParaRPr lang="id-ID" dirty="0" smtClean="0"/>
          </a:p>
        </p:txBody>
      </p:sp>
      <p:sp>
        <p:nvSpPr>
          <p:cNvPr id="4" name="Rectangle 3"/>
          <p:cNvSpPr/>
          <p:nvPr/>
        </p:nvSpPr>
        <p:spPr>
          <a:xfrm>
            <a:off x="228600" y="1050608"/>
            <a:ext cx="4224528" cy="1133856"/>
          </a:xfrm>
          <a:prstGeom prst="rect">
            <a:avLst/>
          </a:prstGeom>
          <a:solidFill>
            <a:srgbClr val="92D05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smtClean="0">
                <a:solidFill>
                  <a:srgbClr val="FF0000"/>
                </a:solidFill>
                <a:effectLst>
                  <a:outerShdw blurRad="38100" dist="38100" dir="2700000" algn="tl">
                    <a:srgbClr val="000000">
                      <a:alpha val="43137"/>
                    </a:srgbClr>
                  </a:outerShdw>
                </a:effectLst>
                <a:latin typeface="UniSansBold" panose="00000500000000000000" pitchFamily="2" charset="0"/>
              </a:rPr>
              <a:t>PAKAN (FEED)</a:t>
            </a:r>
            <a:endParaRPr lang="en-US" sz="3600" dirty="0">
              <a:effectLst>
                <a:outerShdw blurRad="38100" dist="38100" dir="2700000" algn="tl">
                  <a:srgbClr val="000000">
                    <a:alpha val="43137"/>
                  </a:srgbClr>
                </a:outerShdw>
              </a:effectLst>
              <a:latin typeface="UniSansBold" panose="00000500000000000000" pitchFamily="2" charset="0"/>
            </a:endParaRPr>
          </a:p>
        </p:txBody>
      </p:sp>
    </p:spTree>
    <p:extLst>
      <p:ext uri="{BB962C8B-B14F-4D97-AF65-F5344CB8AC3E}">
        <p14:creationId xmlns:p14="http://schemas.microsoft.com/office/powerpoint/2010/main" val="763721303"/>
      </p:ext>
    </p:extLst>
  </p:cSld>
  <p:clrMapOvr>
    <a:masterClrMapping/>
  </p:clrMapOvr>
  <p:transition spd="slow">
    <p:whee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2263"/>
            <a:ext cx="10162032" cy="4064699"/>
          </a:xfrm>
        </p:spPr>
        <p:txBody>
          <a:bodyPr>
            <a:normAutofit fontScale="70000" lnSpcReduction="20000"/>
          </a:bodyPr>
          <a:lstStyle/>
          <a:p>
            <a:pPr>
              <a:defRPr/>
            </a:pPr>
            <a:r>
              <a:rPr lang="en-US" dirty="0" err="1" smtClean="0"/>
              <a:t>Berdasarkan</a:t>
            </a:r>
            <a:r>
              <a:rPr lang="en-US" dirty="0" smtClean="0"/>
              <a:t> </a:t>
            </a:r>
            <a:r>
              <a:rPr lang="en-US" dirty="0" err="1" smtClean="0"/>
              <a:t>Kandungan</a:t>
            </a:r>
            <a:r>
              <a:rPr lang="en-US" dirty="0" smtClean="0"/>
              <a:t> </a:t>
            </a:r>
            <a:r>
              <a:rPr lang="en-US" dirty="0" err="1" smtClean="0"/>
              <a:t>Serat</a:t>
            </a:r>
            <a:endParaRPr lang="en-US" dirty="0" smtClean="0"/>
          </a:p>
          <a:p>
            <a:pPr marL="0" indent="0">
              <a:buNone/>
              <a:defRPr/>
            </a:pPr>
            <a:r>
              <a:rPr lang="en-US" dirty="0"/>
              <a:t>	</a:t>
            </a:r>
            <a:r>
              <a:rPr lang="en-US" dirty="0" err="1" smtClean="0"/>
              <a:t>Konsentrat</a:t>
            </a:r>
            <a:endParaRPr lang="en-US" dirty="0" smtClean="0"/>
          </a:p>
          <a:p>
            <a:pPr marL="0" indent="0">
              <a:buNone/>
              <a:defRPr/>
            </a:pPr>
            <a:r>
              <a:rPr lang="en-US" dirty="0"/>
              <a:t>	</a:t>
            </a:r>
            <a:r>
              <a:rPr lang="en-US" dirty="0" err="1" smtClean="0"/>
              <a:t>Hijauan</a:t>
            </a:r>
            <a:endParaRPr lang="en-US" dirty="0" smtClean="0"/>
          </a:p>
          <a:p>
            <a:pPr>
              <a:defRPr/>
            </a:pPr>
            <a:r>
              <a:rPr lang="en-US" dirty="0" err="1" smtClean="0"/>
              <a:t>Berdasarkan</a:t>
            </a:r>
            <a:r>
              <a:rPr lang="en-US" dirty="0" smtClean="0"/>
              <a:t> </a:t>
            </a:r>
            <a:r>
              <a:rPr lang="en-US" dirty="0" err="1" smtClean="0"/>
              <a:t>Kandungan</a:t>
            </a:r>
            <a:r>
              <a:rPr lang="en-US" dirty="0" smtClean="0"/>
              <a:t> </a:t>
            </a:r>
            <a:r>
              <a:rPr lang="en-US" dirty="0" err="1" smtClean="0"/>
              <a:t>Gizinya</a:t>
            </a:r>
            <a:r>
              <a:rPr lang="en-US" dirty="0" smtClean="0"/>
              <a:t> </a:t>
            </a:r>
          </a:p>
          <a:p>
            <a:pPr marL="0" indent="0">
              <a:buNone/>
              <a:defRPr/>
            </a:pPr>
            <a:r>
              <a:rPr lang="en-US" dirty="0"/>
              <a:t>	</a:t>
            </a:r>
            <a:r>
              <a:rPr lang="en-US" dirty="0" err="1" smtClean="0"/>
              <a:t>Sumber</a:t>
            </a:r>
            <a:r>
              <a:rPr lang="en-US" dirty="0" smtClean="0"/>
              <a:t> </a:t>
            </a:r>
            <a:r>
              <a:rPr lang="en-US" dirty="0" err="1" smtClean="0"/>
              <a:t>Energi</a:t>
            </a:r>
            <a:endParaRPr lang="en-US" dirty="0" smtClean="0"/>
          </a:p>
          <a:p>
            <a:pPr marL="0" indent="0">
              <a:buNone/>
              <a:defRPr/>
            </a:pPr>
            <a:r>
              <a:rPr lang="en-US" dirty="0"/>
              <a:t>	</a:t>
            </a:r>
            <a:r>
              <a:rPr lang="en-US" dirty="0" err="1" smtClean="0"/>
              <a:t>Sumber</a:t>
            </a:r>
            <a:r>
              <a:rPr lang="en-US" dirty="0" smtClean="0"/>
              <a:t> Protein</a:t>
            </a:r>
          </a:p>
          <a:p>
            <a:pPr marL="0" indent="0">
              <a:buNone/>
              <a:defRPr/>
            </a:pPr>
            <a:r>
              <a:rPr lang="en-US" dirty="0"/>
              <a:t>	</a:t>
            </a:r>
            <a:r>
              <a:rPr lang="en-US" dirty="0" err="1" smtClean="0"/>
              <a:t>Sumber</a:t>
            </a:r>
            <a:r>
              <a:rPr lang="en-US" dirty="0" smtClean="0"/>
              <a:t> Vitamin</a:t>
            </a:r>
          </a:p>
          <a:p>
            <a:pPr marL="0" indent="0">
              <a:buNone/>
              <a:defRPr/>
            </a:pPr>
            <a:r>
              <a:rPr lang="en-US" dirty="0"/>
              <a:t>	</a:t>
            </a:r>
            <a:r>
              <a:rPr lang="en-US" dirty="0" err="1" smtClean="0"/>
              <a:t>Sumber</a:t>
            </a:r>
            <a:r>
              <a:rPr lang="en-US" dirty="0" smtClean="0"/>
              <a:t> Mineral</a:t>
            </a:r>
          </a:p>
          <a:p>
            <a:pPr marL="0" indent="0">
              <a:buNone/>
              <a:defRPr/>
            </a:pPr>
            <a:r>
              <a:rPr lang="en-US" dirty="0"/>
              <a:t>	</a:t>
            </a:r>
            <a:r>
              <a:rPr lang="en-US" dirty="0" smtClean="0"/>
              <a:t>Feed </a:t>
            </a:r>
            <a:r>
              <a:rPr lang="en-US" dirty="0" err="1" smtClean="0"/>
              <a:t>Aditif</a:t>
            </a:r>
            <a:endParaRPr lang="en-US" dirty="0" smtClean="0"/>
          </a:p>
          <a:p>
            <a:pPr>
              <a:defRPr/>
            </a:pPr>
            <a:r>
              <a:rPr lang="en-US" dirty="0" err="1" smtClean="0"/>
              <a:t>Berdasarkan</a:t>
            </a:r>
            <a:r>
              <a:rPr lang="en-US" dirty="0" smtClean="0"/>
              <a:t> </a:t>
            </a:r>
            <a:r>
              <a:rPr lang="en-US" dirty="0" err="1" smtClean="0"/>
              <a:t>Penggunaannya</a:t>
            </a:r>
            <a:endParaRPr lang="en-US" dirty="0" smtClean="0"/>
          </a:p>
          <a:p>
            <a:pPr marL="0" indent="0">
              <a:buNone/>
              <a:defRPr/>
            </a:pPr>
            <a:r>
              <a:rPr lang="en-US" dirty="0"/>
              <a:t>	</a:t>
            </a:r>
            <a:r>
              <a:rPr lang="en-US" dirty="0" err="1" smtClean="0"/>
              <a:t>Konvensional</a:t>
            </a:r>
            <a:endParaRPr lang="en-US" dirty="0" smtClean="0"/>
          </a:p>
          <a:p>
            <a:pPr marL="0" indent="0">
              <a:buNone/>
              <a:defRPr/>
            </a:pPr>
            <a:r>
              <a:rPr lang="en-US" dirty="0"/>
              <a:t>	</a:t>
            </a:r>
            <a:r>
              <a:rPr lang="en-US" dirty="0" smtClean="0"/>
              <a:t>Non </a:t>
            </a:r>
            <a:r>
              <a:rPr lang="en-US" dirty="0" err="1" smtClean="0"/>
              <a:t>Konvensional</a:t>
            </a:r>
            <a:r>
              <a:rPr lang="en-US" dirty="0" smtClean="0"/>
              <a:t>/In </a:t>
            </a:r>
            <a:r>
              <a:rPr lang="en-US" dirty="0" err="1" smtClean="0"/>
              <a:t>konvensional</a:t>
            </a:r>
            <a:endParaRPr lang="en-US" dirty="0"/>
          </a:p>
        </p:txBody>
      </p:sp>
      <p:sp>
        <p:nvSpPr>
          <p:cNvPr id="4" name="Rectangle 3"/>
          <p:cNvSpPr/>
          <p:nvPr/>
        </p:nvSpPr>
        <p:spPr>
          <a:xfrm>
            <a:off x="320040" y="1047433"/>
            <a:ext cx="10058400" cy="775017"/>
          </a:xfrm>
          <a:prstGeom prst="rect">
            <a:avLst/>
          </a:prstGeom>
          <a:solidFill>
            <a:srgbClr val="00B0F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smtClean="0">
                <a:solidFill>
                  <a:srgbClr val="FF0000"/>
                </a:solidFill>
                <a:effectLst>
                  <a:outerShdw blurRad="38100" dist="38100" dir="2700000" algn="tl">
                    <a:srgbClr val="000000">
                      <a:alpha val="43137"/>
                    </a:srgbClr>
                  </a:outerShdw>
                </a:effectLst>
                <a:latin typeface="UniSansBold" panose="00000500000000000000" pitchFamily="2" charset="0"/>
              </a:rPr>
              <a:t>PENGGOLONGAN BAHAN MAKANAN TERNAK</a:t>
            </a:r>
            <a:endParaRPr lang="en-US" sz="3600" dirty="0">
              <a:effectLst>
                <a:outerShdw blurRad="38100" dist="38100" dir="2700000" algn="tl">
                  <a:srgbClr val="000000">
                    <a:alpha val="43137"/>
                  </a:srgbClr>
                </a:outerShdw>
              </a:effectLst>
              <a:latin typeface="UniSansBold" panose="00000500000000000000" pitchFamily="2" charset="0"/>
            </a:endParaRPr>
          </a:p>
        </p:txBody>
      </p:sp>
    </p:spTree>
    <p:extLst>
      <p:ext uri="{BB962C8B-B14F-4D97-AF65-F5344CB8AC3E}">
        <p14:creationId xmlns:p14="http://schemas.microsoft.com/office/powerpoint/2010/main" val="4141843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2103119"/>
            <a:ext cx="10515600" cy="4073843"/>
          </a:xfrm>
        </p:spPr>
        <p:txBody>
          <a:bodyPr>
            <a:normAutofit lnSpcReduction="10000"/>
          </a:bodyPr>
          <a:lstStyle/>
          <a:p>
            <a:pPr>
              <a:defRPr/>
            </a:pPr>
            <a:r>
              <a:rPr lang="en-US" sz="2400" b="1" dirty="0" err="1" smtClean="0"/>
              <a:t>Menurut</a:t>
            </a:r>
            <a:r>
              <a:rPr lang="en-US" sz="2400" b="1" dirty="0" smtClean="0"/>
              <a:t> NRC</a:t>
            </a:r>
          </a:p>
          <a:p>
            <a:pPr marL="457200" indent="-457200">
              <a:spcBef>
                <a:spcPct val="0"/>
              </a:spcBef>
              <a:spcAft>
                <a:spcPts val="600"/>
              </a:spcAft>
              <a:buFont typeface="+mj-lt"/>
              <a:buAutoNum type="arabicPeriod"/>
              <a:defRPr/>
            </a:pPr>
            <a:r>
              <a:rPr lang="id-ID" sz="2400" dirty="0" smtClean="0"/>
              <a:t>Pakan </a:t>
            </a:r>
            <a:r>
              <a:rPr lang="id-ID" sz="2400" dirty="0"/>
              <a:t>hijauan kering (Dry Forages atau Dry Roughages) adalah pakan dengan kandungan CF diatas 18%, misalnya </a:t>
            </a:r>
            <a:r>
              <a:rPr lang="id-ID" sz="2400" dirty="0" smtClean="0"/>
              <a:t>Hay</a:t>
            </a:r>
            <a:endParaRPr lang="en-US" sz="2400" dirty="0" smtClean="0"/>
          </a:p>
          <a:p>
            <a:pPr marL="457200" indent="-457200">
              <a:spcBef>
                <a:spcPct val="0"/>
              </a:spcBef>
              <a:spcAft>
                <a:spcPts val="600"/>
              </a:spcAft>
              <a:buFont typeface="+mj-lt"/>
              <a:buAutoNum type="arabicPeriod"/>
              <a:defRPr/>
            </a:pPr>
            <a:r>
              <a:rPr lang="id-ID" sz="2400" dirty="0" smtClean="0"/>
              <a:t>Pakan </a:t>
            </a:r>
            <a:r>
              <a:rPr lang="id-ID" sz="2400" dirty="0"/>
              <a:t>hijauan basah (Pasture, Green Crops) kandungan gizinya tergantung kepada umur saat dipotong, rotasi grazing dan Soil </a:t>
            </a:r>
            <a:r>
              <a:rPr lang="id-ID" sz="2400" dirty="0" smtClean="0"/>
              <a:t>fertility</a:t>
            </a:r>
            <a:endParaRPr lang="en-US" sz="2400" dirty="0" smtClean="0"/>
          </a:p>
          <a:p>
            <a:pPr marL="457200" indent="-457200">
              <a:spcBef>
                <a:spcPct val="0"/>
              </a:spcBef>
              <a:spcAft>
                <a:spcPts val="600"/>
              </a:spcAft>
              <a:buFont typeface="+mj-lt"/>
              <a:buAutoNum type="arabicPeriod"/>
              <a:defRPr/>
            </a:pPr>
            <a:r>
              <a:rPr lang="id-ID" sz="2400" dirty="0" smtClean="0"/>
              <a:t>Silage</a:t>
            </a:r>
            <a:r>
              <a:rPr lang="id-ID" sz="2400" dirty="0"/>
              <a:t>, atau fermentasi roughage dengan 30% DM, misalnya com </a:t>
            </a:r>
            <a:r>
              <a:rPr lang="id-ID" sz="2400" dirty="0" smtClean="0"/>
              <a:t>silage</a:t>
            </a:r>
            <a:endParaRPr lang="en-US" sz="2400" dirty="0" smtClean="0"/>
          </a:p>
          <a:p>
            <a:pPr marL="457200" indent="-457200">
              <a:spcBef>
                <a:spcPct val="0"/>
              </a:spcBef>
              <a:spcAft>
                <a:spcPts val="600"/>
              </a:spcAft>
              <a:buFont typeface="+mj-lt"/>
              <a:buAutoNum type="arabicPeriod"/>
              <a:defRPr/>
            </a:pPr>
            <a:r>
              <a:rPr lang="id-ID" sz="2400" dirty="0" smtClean="0"/>
              <a:t>Pakan </a:t>
            </a:r>
            <a:r>
              <a:rPr lang="id-ID" sz="2400" dirty="0"/>
              <a:t>sumber energi (energy feed), misalnya </a:t>
            </a:r>
            <a:r>
              <a:rPr lang="id-ID" sz="2400" dirty="0" smtClean="0"/>
              <a:t>jagung</a:t>
            </a:r>
            <a:endParaRPr lang="en-US" sz="2400" dirty="0" smtClean="0"/>
          </a:p>
          <a:p>
            <a:pPr marL="457200" indent="-457200">
              <a:spcBef>
                <a:spcPct val="0"/>
              </a:spcBef>
              <a:spcAft>
                <a:spcPts val="600"/>
              </a:spcAft>
              <a:buFont typeface="+mj-lt"/>
              <a:buAutoNum type="arabicPeriod"/>
              <a:defRPr/>
            </a:pPr>
            <a:r>
              <a:rPr lang="id-ID" sz="2400" dirty="0" smtClean="0"/>
              <a:t>Pakan </a:t>
            </a:r>
            <a:r>
              <a:rPr lang="id-ID" sz="2400" dirty="0"/>
              <a:t>sumber protein (protein supplement), misalnya tepung kedele (</a:t>
            </a:r>
            <a:r>
              <a:rPr lang="id-ID" sz="2400" dirty="0" smtClean="0"/>
              <a:t>SBM)</a:t>
            </a:r>
            <a:endParaRPr lang="en-US" sz="2400" dirty="0" smtClean="0"/>
          </a:p>
          <a:p>
            <a:pPr marL="457200" indent="-457200">
              <a:spcBef>
                <a:spcPct val="0"/>
              </a:spcBef>
              <a:spcAft>
                <a:spcPts val="600"/>
              </a:spcAft>
              <a:buFont typeface="+mj-lt"/>
              <a:buAutoNum type="arabicPeriod"/>
              <a:defRPr/>
            </a:pPr>
            <a:r>
              <a:rPr lang="id-ID" sz="2400" dirty="0" smtClean="0"/>
              <a:t>Minera</a:t>
            </a:r>
            <a:r>
              <a:rPr lang="en-US" sz="2400" dirty="0" smtClean="0"/>
              <a:t>l</a:t>
            </a:r>
          </a:p>
          <a:p>
            <a:pPr marL="457200" indent="-457200">
              <a:spcBef>
                <a:spcPct val="0"/>
              </a:spcBef>
              <a:spcAft>
                <a:spcPts val="600"/>
              </a:spcAft>
              <a:buFont typeface="+mj-lt"/>
              <a:buAutoNum type="arabicPeriod"/>
              <a:defRPr/>
            </a:pPr>
            <a:r>
              <a:rPr lang="id-ID" sz="2400" dirty="0" smtClean="0"/>
              <a:t>Vitamin</a:t>
            </a:r>
            <a:endParaRPr lang="en-US" sz="2400" dirty="0"/>
          </a:p>
          <a:p>
            <a:pPr marL="457200" indent="-457200">
              <a:spcBef>
                <a:spcPct val="0"/>
              </a:spcBef>
              <a:spcAft>
                <a:spcPts val="600"/>
              </a:spcAft>
              <a:buFont typeface="+mj-lt"/>
              <a:buAutoNum type="arabicPeriod"/>
              <a:defRPr/>
            </a:pPr>
            <a:r>
              <a:rPr lang="en-US" sz="2400" dirty="0" err="1" smtClean="0"/>
              <a:t>Pakan</a:t>
            </a:r>
            <a:r>
              <a:rPr lang="en-US" sz="2400" dirty="0" smtClean="0"/>
              <a:t> </a:t>
            </a:r>
            <a:r>
              <a:rPr lang="en-US" sz="2400" dirty="0" err="1" smtClean="0"/>
              <a:t>Tambahan</a:t>
            </a:r>
            <a:endParaRPr lang="id-ID" sz="2400" dirty="0" smtClean="0"/>
          </a:p>
        </p:txBody>
      </p:sp>
      <p:sp>
        <p:nvSpPr>
          <p:cNvPr id="6" name="Rectangle 5"/>
          <p:cNvSpPr/>
          <p:nvPr/>
        </p:nvSpPr>
        <p:spPr>
          <a:xfrm>
            <a:off x="320040" y="1047433"/>
            <a:ext cx="10058400" cy="775017"/>
          </a:xfrm>
          <a:prstGeom prst="rect">
            <a:avLst/>
          </a:prstGeom>
          <a:solidFill>
            <a:srgbClr val="00B0F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smtClean="0">
                <a:solidFill>
                  <a:srgbClr val="FF0000"/>
                </a:solidFill>
                <a:effectLst>
                  <a:outerShdw blurRad="38100" dist="38100" dir="2700000" algn="tl">
                    <a:srgbClr val="000000">
                      <a:alpha val="43137"/>
                    </a:srgbClr>
                  </a:outerShdw>
                </a:effectLst>
                <a:latin typeface="UniSansBold" panose="00000500000000000000" pitchFamily="2" charset="0"/>
              </a:rPr>
              <a:t>PENGGOLONGAN BAHAN MAKANAN TERNAK</a:t>
            </a:r>
            <a:endParaRPr lang="en-US" sz="3600" dirty="0">
              <a:effectLst>
                <a:outerShdw blurRad="38100" dist="38100" dir="2700000" algn="tl">
                  <a:srgbClr val="000000">
                    <a:alpha val="43137"/>
                  </a:srgbClr>
                </a:outerShdw>
              </a:effectLst>
              <a:latin typeface="UniSansBold" panose="00000500000000000000" pitchFamily="2" charset="0"/>
            </a:endParaRPr>
          </a:p>
        </p:txBody>
      </p:sp>
    </p:spTree>
    <p:extLst>
      <p:ext uri="{BB962C8B-B14F-4D97-AF65-F5344CB8AC3E}">
        <p14:creationId xmlns:p14="http://schemas.microsoft.com/office/powerpoint/2010/main" val="2981779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97" t="19515" r="55412" b="43114"/>
          <a:stretch/>
        </p:blipFill>
        <p:spPr bwMode="auto">
          <a:xfrm>
            <a:off x="886967" y="1058671"/>
            <a:ext cx="6976873" cy="250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28" t="56159" r="55412" b="3459"/>
          <a:stretch/>
        </p:blipFill>
        <p:spPr bwMode="auto">
          <a:xfrm>
            <a:off x="4251489" y="3563332"/>
            <a:ext cx="5026623" cy="27064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23744" y="3563332"/>
            <a:ext cx="1727745" cy="1154972"/>
          </a:xfrm>
          <a:prstGeom prst="line">
            <a:avLst/>
          </a:prstGeom>
          <a:ln w="38100">
            <a:solidFill>
              <a:srgbClr val="C25755"/>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84720368"/>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2000" fill="hold"/>
                                        <p:tgtEl>
                                          <p:spTgt spid="78850"/>
                                        </p:tgtEl>
                                        <p:attrNameLst>
                                          <p:attrName>ppt_x</p:attrName>
                                        </p:attrNameLst>
                                      </p:cBhvr>
                                      <p:tavLst>
                                        <p:tav tm="0">
                                          <p:val>
                                            <p:strVal val="#ppt_x"/>
                                          </p:val>
                                        </p:tav>
                                        <p:tav tm="100000">
                                          <p:val>
                                            <p:strVal val="#ppt_x"/>
                                          </p:val>
                                        </p:tav>
                                      </p:tavLst>
                                    </p:anim>
                                    <p:anim calcmode="lin" valueType="num">
                                      <p:cBhvr additive="base">
                                        <p:cTn id="8" dur="2000" fill="hold"/>
                                        <p:tgtEl>
                                          <p:spTgt spid="78850"/>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45763735"/>
              </p:ext>
            </p:extLst>
          </p:nvPr>
        </p:nvGraphicFramePr>
        <p:xfrm>
          <a:off x="2396618" y="2273110"/>
          <a:ext cx="7273925" cy="3725862"/>
        </p:xfrm>
        <a:graphic>
          <a:graphicData uri="http://schemas.openxmlformats.org/drawingml/2006/table">
            <a:tbl>
              <a:tblPr>
                <a:tableStyleId>{5C22544A-7EE6-4342-B048-85BDC9FD1C3A}</a:tableStyleId>
              </a:tblPr>
              <a:tblGrid>
                <a:gridCol w="2152488">
                  <a:extLst>
                    <a:ext uri="{9D8B030D-6E8A-4147-A177-3AD203B41FA5}">
                      <a16:colId xmlns:a16="http://schemas.microsoft.com/office/drawing/2014/main" xmlns="" val="20000"/>
                    </a:ext>
                  </a:extLst>
                </a:gridCol>
                <a:gridCol w="705583">
                  <a:extLst>
                    <a:ext uri="{9D8B030D-6E8A-4147-A177-3AD203B41FA5}">
                      <a16:colId xmlns:a16="http://schemas.microsoft.com/office/drawing/2014/main" xmlns="" val="20001"/>
                    </a:ext>
                  </a:extLst>
                </a:gridCol>
                <a:gridCol w="735823">
                  <a:extLst>
                    <a:ext uri="{9D8B030D-6E8A-4147-A177-3AD203B41FA5}">
                      <a16:colId xmlns:a16="http://schemas.microsoft.com/office/drawing/2014/main" xmlns="" val="20002"/>
                    </a:ext>
                  </a:extLst>
                </a:gridCol>
                <a:gridCol w="735823">
                  <a:extLst>
                    <a:ext uri="{9D8B030D-6E8A-4147-A177-3AD203B41FA5}">
                      <a16:colId xmlns:a16="http://schemas.microsoft.com/office/drawing/2014/main" xmlns="" val="20003"/>
                    </a:ext>
                  </a:extLst>
                </a:gridCol>
                <a:gridCol w="735823">
                  <a:extLst>
                    <a:ext uri="{9D8B030D-6E8A-4147-A177-3AD203B41FA5}">
                      <a16:colId xmlns:a16="http://schemas.microsoft.com/office/drawing/2014/main" xmlns="" val="20004"/>
                    </a:ext>
                  </a:extLst>
                </a:gridCol>
                <a:gridCol w="735823">
                  <a:extLst>
                    <a:ext uri="{9D8B030D-6E8A-4147-A177-3AD203B41FA5}">
                      <a16:colId xmlns:a16="http://schemas.microsoft.com/office/drawing/2014/main" xmlns="" val="20005"/>
                    </a:ext>
                  </a:extLst>
                </a:gridCol>
                <a:gridCol w="735823">
                  <a:extLst>
                    <a:ext uri="{9D8B030D-6E8A-4147-A177-3AD203B41FA5}">
                      <a16:colId xmlns:a16="http://schemas.microsoft.com/office/drawing/2014/main" xmlns="" val="20006"/>
                    </a:ext>
                  </a:extLst>
                </a:gridCol>
                <a:gridCol w="736739">
                  <a:extLst>
                    <a:ext uri="{9D8B030D-6E8A-4147-A177-3AD203B41FA5}">
                      <a16:colId xmlns:a16="http://schemas.microsoft.com/office/drawing/2014/main" xmlns="" val="20007"/>
                    </a:ext>
                  </a:extLst>
                </a:gridCol>
              </a:tblGrid>
              <a:tr h="641711">
                <a:tc>
                  <a:txBody>
                    <a:bodyPr/>
                    <a:lstStyle/>
                    <a:p>
                      <a:pPr algn="just">
                        <a:spcAft>
                          <a:spcPts val="0"/>
                        </a:spcAft>
                      </a:pPr>
                      <a:r>
                        <a:rPr lang="en-US" sz="1600" dirty="0" err="1">
                          <a:effectLst/>
                        </a:rPr>
                        <a:t>Bahan</a:t>
                      </a:r>
                      <a:r>
                        <a:rPr lang="en-US" sz="1600" dirty="0">
                          <a:effectLst/>
                        </a:rPr>
                        <a:t> </a:t>
                      </a:r>
                      <a:r>
                        <a:rPr lang="en-US" sz="1600" dirty="0" err="1">
                          <a:effectLst/>
                        </a:rPr>
                        <a:t>baku</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Rataan (%)</a:t>
                      </a:r>
                      <a:endParaRPr lang="id-ID" sz="1600">
                        <a:effectLst/>
                        <a:latin typeface="Times New Roman" panose="02020603050405020304" pitchFamily="18" charset="0"/>
                        <a:ea typeface="Times New Roman" panose="02020603050405020304" pitchFamily="18" charset="0"/>
                      </a:endParaRPr>
                    </a:p>
                  </a:txBody>
                  <a:tcPr marL="68591" marR="68591" marT="0" marB="0"/>
                </a:tc>
                <a:tc gridSpan="6">
                  <a:txBody>
                    <a:bodyPr/>
                    <a:lstStyle/>
                    <a:p>
                      <a:pPr algn="ctr">
                        <a:spcAft>
                          <a:spcPts val="0"/>
                        </a:spcAft>
                      </a:pPr>
                      <a:r>
                        <a:rPr lang="fi-FI" sz="1600" dirty="0">
                          <a:effectLst/>
                        </a:rPr>
                        <a:t>Perkiraan kebutuhan pada tingkat produksi</a:t>
                      </a:r>
                      <a:endParaRPr lang="id-ID" sz="1600" dirty="0">
                        <a:effectLst/>
                      </a:endParaRPr>
                    </a:p>
                    <a:p>
                      <a:pPr algn="ctr">
                        <a:spcAft>
                          <a:spcPts val="0"/>
                        </a:spcAft>
                      </a:pPr>
                      <a:r>
                        <a:rPr lang="fi-FI" sz="1600" dirty="0">
                          <a:effectLst/>
                        </a:rPr>
                        <a:t>(juta ton)</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10000"/>
                  </a:ext>
                </a:extLst>
              </a:tr>
              <a:tr h="320856">
                <a:tc>
                  <a:txBody>
                    <a:bodyPr/>
                    <a:lstStyle/>
                    <a:p>
                      <a:pPr algn="just">
                        <a:spcAft>
                          <a:spcPts val="0"/>
                        </a:spcAft>
                      </a:pPr>
                      <a:r>
                        <a:rPr lang="en-US" sz="1600" dirty="0" err="1">
                          <a:effectLst/>
                        </a:rPr>
                        <a:t>Jagung</a:t>
                      </a:r>
                      <a:r>
                        <a:rPr lang="en-US" sz="1600" dirty="0">
                          <a:effectLst/>
                        </a:rPr>
                        <a:t> </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52</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1.660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1.900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2.140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2.380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2.610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2.850</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1"/>
                  </a:ext>
                </a:extLst>
              </a:tr>
              <a:tr h="320856">
                <a:tc>
                  <a:txBody>
                    <a:bodyPr/>
                    <a:lstStyle/>
                    <a:p>
                      <a:pPr algn="just">
                        <a:spcAft>
                          <a:spcPts val="0"/>
                        </a:spcAft>
                      </a:pPr>
                      <a:r>
                        <a:rPr lang="en-US" sz="1600" dirty="0" err="1">
                          <a:effectLst/>
                        </a:rPr>
                        <a:t>Dedak</a:t>
                      </a:r>
                      <a:r>
                        <a:rPr lang="en-US" sz="1600" dirty="0">
                          <a:effectLst/>
                        </a:rPr>
                        <a:t> </a:t>
                      </a:r>
                      <a:r>
                        <a:rPr lang="en-US" sz="1600" dirty="0" err="1">
                          <a:effectLst/>
                        </a:rPr>
                        <a:t>padi</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12</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dirty="0">
                          <a:effectLst/>
                        </a:rPr>
                        <a:t>480</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550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620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690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760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825</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2"/>
                  </a:ext>
                </a:extLst>
              </a:tr>
              <a:tr h="517303">
                <a:tc>
                  <a:txBody>
                    <a:bodyPr/>
                    <a:lstStyle/>
                    <a:p>
                      <a:pPr algn="just">
                        <a:spcAft>
                          <a:spcPts val="0"/>
                        </a:spcAft>
                      </a:pPr>
                      <a:r>
                        <a:rPr lang="en-US" sz="1600" dirty="0" err="1">
                          <a:effectLst/>
                        </a:rPr>
                        <a:t>Tepung</a:t>
                      </a:r>
                      <a:r>
                        <a:rPr lang="en-US" sz="1600" dirty="0">
                          <a:effectLst/>
                        </a:rPr>
                        <a:t> </a:t>
                      </a:r>
                      <a:r>
                        <a:rPr lang="en-US" sz="1600" dirty="0" err="1">
                          <a:effectLst/>
                        </a:rPr>
                        <a:t>sumber</a:t>
                      </a:r>
                      <a:r>
                        <a:rPr lang="en-US" sz="1600" dirty="0">
                          <a:effectLst/>
                        </a:rPr>
                        <a:t> protein</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dirty="0">
                          <a:effectLst/>
                        </a:rPr>
                        <a:t>25</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3"/>
                  </a:ext>
                </a:extLst>
              </a:tr>
              <a:tr h="320856">
                <a:tc>
                  <a:txBody>
                    <a:bodyPr/>
                    <a:lstStyle/>
                    <a:p>
                      <a:pPr algn="just">
                        <a:spcAft>
                          <a:spcPts val="0"/>
                        </a:spcAft>
                      </a:pPr>
                      <a:r>
                        <a:rPr lang="en-US" sz="1600" dirty="0">
                          <a:effectLst/>
                        </a:rPr>
                        <a:t>-  </a:t>
                      </a:r>
                      <a:r>
                        <a:rPr lang="en-US" sz="1600" dirty="0" err="1">
                          <a:effectLst/>
                        </a:rPr>
                        <a:t>Nabati</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875</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1.100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1.125</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1.250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1.375</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1.500</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4"/>
                  </a:ext>
                </a:extLst>
              </a:tr>
              <a:tr h="320856">
                <a:tc>
                  <a:txBody>
                    <a:bodyPr/>
                    <a:lstStyle/>
                    <a:p>
                      <a:pPr algn="just">
                        <a:spcAft>
                          <a:spcPts val="0"/>
                        </a:spcAft>
                      </a:pPr>
                      <a:r>
                        <a:rPr lang="en-US" sz="1600" dirty="0">
                          <a:effectLst/>
                        </a:rPr>
                        <a:t>-  </a:t>
                      </a:r>
                      <a:r>
                        <a:rPr lang="en-US" sz="1600" dirty="0" err="1">
                          <a:effectLst/>
                        </a:rPr>
                        <a:t>Hewani</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 </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4</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260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340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375</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415</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450</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5"/>
                  </a:ext>
                </a:extLst>
              </a:tr>
              <a:tr h="320856">
                <a:tc>
                  <a:txBody>
                    <a:bodyPr/>
                    <a:lstStyle/>
                    <a:p>
                      <a:pPr algn="just">
                        <a:spcAft>
                          <a:spcPts val="0"/>
                        </a:spcAft>
                      </a:pPr>
                      <a:r>
                        <a:rPr lang="en-US" sz="1600" dirty="0" err="1">
                          <a:effectLst/>
                        </a:rPr>
                        <a:t>Minyak</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2</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60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70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80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90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100</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150</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6"/>
                  </a:ext>
                </a:extLst>
              </a:tr>
              <a:tr h="320856">
                <a:tc>
                  <a:txBody>
                    <a:bodyPr/>
                    <a:lstStyle/>
                    <a:p>
                      <a:pPr algn="just">
                        <a:spcAft>
                          <a:spcPts val="0"/>
                        </a:spcAft>
                      </a:pPr>
                      <a:r>
                        <a:rPr lang="en-US" sz="1600" dirty="0" err="1">
                          <a:effectLst/>
                        </a:rPr>
                        <a:t>Fosfat</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1</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4</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5</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6</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6</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7</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8</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7"/>
                  </a:ext>
                </a:extLst>
              </a:tr>
              <a:tr h="320856">
                <a:tc>
                  <a:txBody>
                    <a:bodyPr/>
                    <a:lstStyle/>
                    <a:p>
                      <a:pPr algn="just">
                        <a:spcAft>
                          <a:spcPts val="0"/>
                        </a:spcAft>
                      </a:pPr>
                      <a:r>
                        <a:rPr lang="en-US" sz="1600" dirty="0">
                          <a:effectLst/>
                        </a:rPr>
                        <a:t>Lain-lain</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a:effectLst/>
                        </a:rPr>
                        <a:t>4</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161</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175</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189</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209</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233</a:t>
                      </a:r>
                      <a:endParaRPr lang="id-ID" sz="160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a:effectLst/>
                        </a:rPr>
                        <a:t>262</a:t>
                      </a:r>
                      <a:endParaRPr lang="id-ID" sz="160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8"/>
                  </a:ext>
                </a:extLst>
              </a:tr>
              <a:tr h="320856">
                <a:tc>
                  <a:txBody>
                    <a:bodyPr/>
                    <a:lstStyle/>
                    <a:p>
                      <a:pPr algn="just">
                        <a:spcAft>
                          <a:spcPts val="0"/>
                        </a:spcAft>
                      </a:pPr>
                      <a:r>
                        <a:rPr lang="en-US" sz="1600" dirty="0">
                          <a:effectLst/>
                        </a:rPr>
                        <a:t>Total</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ctr">
                        <a:spcAft>
                          <a:spcPts val="0"/>
                        </a:spcAft>
                      </a:pPr>
                      <a:r>
                        <a:rPr lang="en-US" sz="1600" dirty="0">
                          <a:effectLst/>
                        </a:rPr>
                        <a:t>100</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dirty="0">
                          <a:effectLst/>
                        </a:rPr>
                        <a:t>3.500</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dirty="0">
                          <a:effectLst/>
                        </a:rPr>
                        <a:t>4.000</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dirty="0">
                          <a:effectLst/>
                        </a:rPr>
                        <a:t>4.500</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dirty="0">
                          <a:effectLst/>
                        </a:rPr>
                        <a:t>5.000</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dirty="0">
                          <a:effectLst/>
                        </a:rPr>
                        <a:t>5.500</a:t>
                      </a:r>
                      <a:endParaRPr lang="id-ID" sz="1600" dirty="0">
                        <a:effectLst/>
                        <a:latin typeface="Times New Roman" panose="02020603050405020304" pitchFamily="18" charset="0"/>
                        <a:ea typeface="Times New Roman" panose="02020603050405020304" pitchFamily="18" charset="0"/>
                      </a:endParaRPr>
                    </a:p>
                  </a:txBody>
                  <a:tcPr marL="68591" marR="68591" marT="0" marB="0"/>
                </a:tc>
                <a:tc>
                  <a:txBody>
                    <a:bodyPr/>
                    <a:lstStyle/>
                    <a:p>
                      <a:pPr algn="r">
                        <a:spcAft>
                          <a:spcPts val="0"/>
                        </a:spcAft>
                      </a:pPr>
                      <a:r>
                        <a:rPr lang="en-US" sz="1600" dirty="0">
                          <a:effectLst/>
                        </a:rPr>
                        <a:t>6.000</a:t>
                      </a:r>
                      <a:endParaRPr lang="id-ID" sz="1600" dirty="0">
                        <a:effectLst/>
                        <a:latin typeface="Times New Roman" panose="02020603050405020304" pitchFamily="18" charset="0"/>
                        <a:ea typeface="Times New Roman" panose="02020603050405020304" pitchFamily="18" charset="0"/>
                      </a:endParaRPr>
                    </a:p>
                  </a:txBody>
                  <a:tcPr marL="68591" marR="68591" marT="0" marB="0"/>
                </a:tc>
                <a:extLst>
                  <a:ext uri="{0D108BD9-81ED-4DB2-BD59-A6C34878D82A}">
                    <a16:rowId xmlns:a16="http://schemas.microsoft.com/office/drawing/2014/main" xmlns="" val="10009"/>
                  </a:ext>
                </a:extLst>
              </a:tr>
            </a:tbl>
          </a:graphicData>
        </a:graphic>
      </p:graphicFrame>
      <p:sp>
        <p:nvSpPr>
          <p:cNvPr id="21603" name="TextBox 3"/>
          <p:cNvSpPr txBox="1">
            <a:spLocks noChangeArrowheads="1"/>
          </p:cNvSpPr>
          <p:nvPr/>
        </p:nvSpPr>
        <p:spPr bwMode="auto">
          <a:xfrm>
            <a:off x="1774825" y="1268414"/>
            <a:ext cx="4681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id-ID" altLang="en-US" sz="1800">
                <a:latin typeface="Arial" panose="020B0604020202020204" pitchFamily="34" charset="0"/>
              </a:rPr>
              <a:t>ESTIMASI KEBUTUHAN BAHAN BAKU</a:t>
            </a:r>
          </a:p>
        </p:txBody>
      </p:sp>
      <p:sp>
        <p:nvSpPr>
          <p:cNvPr id="5" name="Rectangle 4"/>
          <p:cNvSpPr/>
          <p:nvPr/>
        </p:nvSpPr>
        <p:spPr>
          <a:xfrm>
            <a:off x="1161288" y="1180688"/>
            <a:ext cx="10058400" cy="775017"/>
          </a:xfrm>
          <a:prstGeom prst="rect">
            <a:avLst/>
          </a:prstGeom>
          <a:solidFill>
            <a:srgbClr val="00B0F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600" b="1" dirty="0" smtClean="0">
                <a:solidFill>
                  <a:srgbClr val="FF0000"/>
                </a:solidFill>
                <a:effectLst>
                  <a:outerShdw blurRad="38100" dist="38100" dir="2700000" algn="tl">
                    <a:srgbClr val="000000">
                      <a:alpha val="43137"/>
                    </a:srgbClr>
                  </a:outerShdw>
                </a:effectLst>
                <a:latin typeface="UniSansBold" panose="00000500000000000000" pitchFamily="2" charset="0"/>
              </a:rPr>
              <a:t>BAHAN BAKU PAKAN  KONVENSIONAL</a:t>
            </a:r>
            <a:endParaRPr lang="en-US" sz="3600" dirty="0">
              <a:effectLst>
                <a:outerShdw blurRad="38100" dist="38100" dir="2700000" algn="tl">
                  <a:srgbClr val="000000">
                    <a:alpha val="43137"/>
                  </a:srgbClr>
                </a:outerShdw>
              </a:effectLst>
              <a:latin typeface="UniSansBold" panose="00000500000000000000" pitchFamily="2" charset="0"/>
            </a:endParaRPr>
          </a:p>
        </p:txBody>
      </p:sp>
    </p:spTree>
    <p:extLst>
      <p:ext uri="{BB962C8B-B14F-4D97-AF65-F5344CB8AC3E}">
        <p14:creationId xmlns:p14="http://schemas.microsoft.com/office/powerpoint/2010/main" val="2840984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l="29231" t="19850" r="29425" b="3278"/>
          <a:stretch>
            <a:fillRect/>
          </a:stretch>
        </p:blipFill>
        <p:spPr bwMode="auto">
          <a:xfrm>
            <a:off x="4184904" y="950848"/>
            <a:ext cx="7546848" cy="526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9768" y="2555683"/>
            <a:ext cx="3877056" cy="2057400"/>
          </a:xfrm>
          <a:prstGeom prst="rect">
            <a:avLst/>
          </a:prstGeom>
          <a:solidFill>
            <a:srgbClr val="FFC0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b="1" dirty="0" smtClean="0">
                <a:solidFill>
                  <a:schemeClr val="tx1"/>
                </a:solidFill>
                <a:latin typeface="UniSansBold" panose="00000500000000000000" pitchFamily="2" charset="0"/>
              </a:rPr>
              <a:t>ESTIMASI KANDUNGAN GIZI BEBERAPA BAHAN BAKU PAKAN</a:t>
            </a:r>
          </a:p>
        </p:txBody>
      </p:sp>
    </p:spTree>
    <p:extLst>
      <p:ext uri="{BB962C8B-B14F-4D97-AF65-F5344CB8AC3E}">
        <p14:creationId xmlns:p14="http://schemas.microsoft.com/office/powerpoint/2010/main" val="438122927"/>
      </p:ext>
    </p:extLst>
  </p:cSld>
  <p:clrMapOvr>
    <a:masterClrMapping/>
  </p:clrMapOvr>
  <p:transition spd="slow">
    <p:cover dir="ru"/>
  </p:transition>
  <p:timing>
    <p:tnLst>
      <p:par>
        <p:cTn id="1" dur="indefinite" restart="never" nodeType="tmRoot"/>
      </p:par>
    </p:tnLst>
  </p:timing>
</p:sld>
</file>

<file path=ppt/theme/theme1.xml><?xml version="1.0" encoding="utf-8"?>
<a:theme xmlns:a="http://schemas.openxmlformats.org/drawingml/2006/main" name="PRESENTAS UM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 UMM" id="{7C69E4CA-4F17-42EF-A0FD-C07A21D85A57}" vid="{6ABD961A-2601-496F-AE22-8A73A4CA67A3}"/>
    </a:ext>
  </a:extLst>
</a:theme>
</file>

<file path=docProps/app.xml><?xml version="1.0" encoding="utf-8"?>
<Properties xmlns="http://schemas.openxmlformats.org/officeDocument/2006/extended-properties" xmlns:vt="http://schemas.openxmlformats.org/officeDocument/2006/docPropsVTypes">
  <Template>PRESENTAS UMM</Template>
  <TotalTime>44</TotalTime>
  <Words>1457</Words>
  <Application>Microsoft Office PowerPoint</Application>
  <PresentationFormat>Widescreen</PresentationFormat>
  <Paragraphs>261</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Calibri Light</vt:lpstr>
      <vt:lpstr>Gill Sans MT</vt:lpstr>
      <vt:lpstr>Showcard Gothic</vt:lpstr>
      <vt:lpstr>Source Sans Pro Black</vt:lpstr>
      <vt:lpstr>Times New Roman</vt:lpstr>
      <vt:lpstr>UniSansBold</vt:lpstr>
      <vt:lpstr>Wingdings 3</vt:lpstr>
      <vt:lpstr>PRESENTAS UMM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Habiburrohman Muhamad Tarmuji</dc:creator>
  <cp:lastModifiedBy>FPP</cp:lastModifiedBy>
  <cp:revision>7</cp:revision>
  <dcterms:created xsi:type="dcterms:W3CDTF">2021-08-02T03:45:50Z</dcterms:created>
  <dcterms:modified xsi:type="dcterms:W3CDTF">2021-08-03T22:14:10Z</dcterms:modified>
</cp:coreProperties>
</file>