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724A8E-548F-451B-9F40-1FEC925A2054}" type="datetimeFigureOut">
              <a:rPr lang="id-ID" smtClean="0"/>
              <a:t>16/11/2020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CDBC29-D57C-4836-B333-1578E1AE0A83}"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360CC615-1CE0-48D1-88D4-DB9D121EC9E9}" type="slidenum">
              <a:rPr lang="id-ID" smtClean="0"/>
              <a:pPr/>
              <a:t>8</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360CC615-1CE0-48D1-88D4-DB9D121EC9E9}" type="slidenum">
              <a:rPr lang="id-ID" smtClean="0"/>
              <a:pPr/>
              <a:t>11</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880156A-57BD-4402-8C87-6904EF31661E}" type="datetimeFigureOut">
              <a:rPr lang="id-ID" smtClean="0"/>
              <a:t>16/11/2020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880156A-57BD-4402-8C87-6904EF31661E}" type="datetimeFigureOut">
              <a:rPr lang="id-ID" smtClean="0"/>
              <a:t>16/11/2020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880156A-57BD-4402-8C87-6904EF31661E}" type="datetimeFigureOut">
              <a:rPr lang="id-ID" smtClean="0"/>
              <a:t>16/11/2020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880156A-57BD-4402-8C87-6904EF31661E}" type="datetimeFigureOut">
              <a:rPr lang="id-ID" smtClean="0"/>
              <a:t>16/11/2020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80156A-57BD-4402-8C87-6904EF31661E}" type="datetimeFigureOut">
              <a:rPr lang="id-ID" smtClean="0"/>
              <a:t>16/11/2020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880156A-57BD-4402-8C87-6904EF31661E}" type="datetimeFigureOut">
              <a:rPr lang="id-ID" smtClean="0"/>
              <a:t>16/11/2020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880156A-57BD-4402-8C87-6904EF31661E}" type="datetimeFigureOut">
              <a:rPr lang="id-ID" smtClean="0"/>
              <a:t>16/11/2020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880156A-57BD-4402-8C87-6904EF31661E}" type="datetimeFigureOut">
              <a:rPr lang="id-ID" smtClean="0"/>
              <a:t>16/11/2020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0156A-57BD-4402-8C87-6904EF31661E}" type="datetimeFigureOut">
              <a:rPr lang="id-ID" smtClean="0"/>
              <a:t>16/11/2020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0156A-57BD-4402-8C87-6904EF31661E}" type="datetimeFigureOut">
              <a:rPr lang="id-ID" smtClean="0"/>
              <a:t>16/11/2020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0156A-57BD-4402-8C87-6904EF31661E}" type="datetimeFigureOut">
              <a:rPr lang="id-ID" smtClean="0"/>
              <a:t>16/11/2020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5E6DD6-87FD-44CD-8712-527CB8B594E0}"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0156A-57BD-4402-8C87-6904EF31661E}" type="datetimeFigureOut">
              <a:rPr lang="id-ID" smtClean="0"/>
              <a:t>16/11/2020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E6DD6-87FD-44CD-8712-527CB8B594E0}"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AIK III</a:t>
            </a:r>
            <a:br>
              <a:rPr lang="id-ID" dirty="0" smtClean="0"/>
            </a:br>
            <a:r>
              <a:rPr lang="id-ID" sz="4000" dirty="0" smtClean="0"/>
              <a:t>Memahami Matan keyakinan dan cita-cita hidup Muhammadiyah (MKCHM)</a:t>
            </a:r>
            <a:endParaRPr lang="id-ID" dirty="0"/>
          </a:p>
        </p:txBody>
      </p:sp>
      <p:sp>
        <p:nvSpPr>
          <p:cNvPr id="3" name="Subtitle 2"/>
          <p:cNvSpPr>
            <a:spLocks noGrp="1"/>
          </p:cNvSpPr>
          <p:nvPr>
            <p:ph type="subTitle" idx="1"/>
          </p:nvPr>
        </p:nvSpPr>
        <p:spPr/>
        <p:txBody>
          <a:bodyPr/>
          <a:lstStyle/>
          <a:p>
            <a:r>
              <a:rPr lang="id-ID" smtClean="0"/>
              <a:t>Sunkanah Hasyim</a:t>
            </a:r>
            <a:endParaRPr lang="id-ID"/>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smtClean="0"/>
              <a:t>lanjutan</a:t>
            </a:r>
            <a:endParaRPr lang="id-ID" dirty="0"/>
          </a:p>
        </p:txBody>
      </p:sp>
      <p:sp>
        <p:nvSpPr>
          <p:cNvPr id="4" name="Content Placeholder 3"/>
          <p:cNvSpPr>
            <a:spLocks noGrp="1"/>
          </p:cNvSpPr>
          <p:nvPr>
            <p:ph idx="1"/>
          </p:nvPr>
        </p:nvSpPr>
        <p:spPr/>
        <p:txBody>
          <a:bodyPr>
            <a:normAutofit fontScale="70000" lnSpcReduction="20000"/>
          </a:bodyPr>
          <a:lstStyle/>
          <a:p>
            <a:r>
              <a:rPr lang="id-ID" dirty="0" smtClean="0"/>
              <a:t>4. Muhammadiyah berpendirian bahwa pintu ijtihad senantiasa terbuka,</a:t>
            </a:r>
          </a:p>
          <a:p>
            <a:r>
              <a:rPr lang="id-ID" dirty="0" smtClean="0"/>
              <a:t>5. Muhammadiyah berpendirian bahwa orang dalam beragama hendaklah berdasarkan pengertian yang benar den</a:t>
            </a:r>
            <a:r>
              <a:rPr lang="en-US" dirty="0" err="1" smtClean="0"/>
              <a:t>ga</a:t>
            </a:r>
            <a:r>
              <a:rPr lang="id-ID" dirty="0" smtClean="0"/>
              <a:t>n ijtihad atau ittiba’,</a:t>
            </a:r>
          </a:p>
          <a:p>
            <a:r>
              <a:rPr lang="id-ID" dirty="0" smtClean="0"/>
              <a:t>6. Muhammadiyah dalam menetapkan tuntunan yang berhubungan dengan masalah agama baik bagi kehidupan perorangan ataupaun kehidupan gerakan adalah dengan dasar-dasar seperti tersebut dan dilakukan dalam  musyawarah para ahlinya yang lazim disebut Tarjih dan mengambil mana yang mempunyai alasan lebih kuat sehingga tidak bisa dipisahkan  tentang aqidah</a:t>
            </a:r>
            <a:r>
              <a:rPr lang="en-US" dirty="0" smtClean="0"/>
              <a:t> (</a:t>
            </a:r>
            <a:r>
              <a:rPr lang="en-US" dirty="0" err="1" smtClean="0"/>
              <a:t>berhubungan</a:t>
            </a:r>
            <a:r>
              <a:rPr lang="en-US" dirty="0" smtClean="0"/>
              <a:t> </a:t>
            </a:r>
            <a:r>
              <a:rPr lang="en-US" dirty="0" err="1" smtClean="0"/>
              <a:t>dengan</a:t>
            </a:r>
            <a:r>
              <a:rPr lang="en-US" dirty="0" smtClean="0"/>
              <a:t> </a:t>
            </a:r>
            <a:r>
              <a:rPr lang="en-US" dirty="0" err="1" smtClean="0"/>
              <a:t>kepercayaan</a:t>
            </a:r>
            <a:r>
              <a:rPr lang="en-US" dirty="0" smtClean="0"/>
              <a:t>)</a:t>
            </a:r>
            <a:r>
              <a:rPr lang="id-ID" dirty="0" smtClean="0"/>
              <a:t>, </a:t>
            </a:r>
            <a:r>
              <a:rPr lang="en-US" dirty="0" err="1" smtClean="0"/>
              <a:t>akhlak</a:t>
            </a:r>
            <a:r>
              <a:rPr lang="en-US" dirty="0" smtClean="0"/>
              <a:t> ( </a:t>
            </a:r>
            <a:r>
              <a:rPr lang="en-US" dirty="0" err="1" smtClean="0"/>
              <a:t>berhubungan</a:t>
            </a:r>
            <a:r>
              <a:rPr lang="en-US" dirty="0" smtClean="0"/>
              <a:t> </a:t>
            </a:r>
            <a:r>
              <a:rPr lang="en-US" dirty="0" err="1" smtClean="0"/>
              <a:t>dengan</a:t>
            </a:r>
            <a:r>
              <a:rPr lang="en-US" dirty="0" smtClean="0"/>
              <a:t> </a:t>
            </a:r>
            <a:r>
              <a:rPr lang="en-US" dirty="0" err="1" smtClean="0"/>
              <a:t>pembentukan</a:t>
            </a:r>
            <a:r>
              <a:rPr lang="en-US" dirty="0" smtClean="0"/>
              <a:t> mental)</a:t>
            </a:r>
            <a:r>
              <a:rPr lang="id-ID" dirty="0" smtClean="0"/>
              <a:t>, </a:t>
            </a:r>
            <a:r>
              <a:rPr lang="en-US" dirty="0" err="1" smtClean="0"/>
              <a:t>ibadah</a:t>
            </a:r>
            <a:r>
              <a:rPr lang="en-US" dirty="0" smtClean="0"/>
              <a:t> (</a:t>
            </a:r>
            <a:r>
              <a:rPr lang="en-US" dirty="0" err="1" smtClean="0"/>
              <a:t>ibadah</a:t>
            </a:r>
            <a:r>
              <a:rPr lang="en-US" dirty="0" smtClean="0"/>
              <a:t> </a:t>
            </a:r>
            <a:r>
              <a:rPr lang="en-US" dirty="0" err="1" smtClean="0"/>
              <a:t>mahdah</a:t>
            </a:r>
            <a:r>
              <a:rPr lang="en-US" dirty="0" smtClean="0"/>
              <a:t>/</a:t>
            </a:r>
            <a:r>
              <a:rPr lang="en-US" dirty="0" err="1" smtClean="0"/>
              <a:t>ajaran</a:t>
            </a:r>
            <a:r>
              <a:rPr lang="en-US" dirty="0" smtClean="0"/>
              <a:t> yang </a:t>
            </a:r>
            <a:r>
              <a:rPr lang="en-US" dirty="0" err="1" smtClean="0"/>
              <a:t>berhubungan</a:t>
            </a:r>
            <a:r>
              <a:rPr lang="en-US" dirty="0" smtClean="0"/>
              <a:t> </a:t>
            </a:r>
            <a:r>
              <a:rPr lang="en-US" dirty="0" err="1" smtClean="0"/>
              <a:t>dengan</a:t>
            </a:r>
            <a:r>
              <a:rPr lang="en-US" dirty="0" smtClean="0"/>
              <a:t> </a:t>
            </a:r>
            <a:r>
              <a:rPr lang="en-US" dirty="0" err="1" smtClean="0"/>
              <a:t>peratuan</a:t>
            </a:r>
            <a:r>
              <a:rPr lang="en-US" dirty="0" smtClean="0"/>
              <a:t> </a:t>
            </a:r>
            <a:r>
              <a:rPr lang="en-US" dirty="0" err="1" smtClean="0"/>
              <a:t>dan</a:t>
            </a:r>
            <a:r>
              <a:rPr lang="en-US" dirty="0" smtClean="0"/>
              <a:t> </a:t>
            </a:r>
            <a:r>
              <a:rPr lang="en-US" dirty="0" err="1" smtClean="0"/>
              <a:t>tatacara</a:t>
            </a:r>
            <a:r>
              <a:rPr lang="en-US" dirty="0" smtClean="0"/>
              <a:t> </a:t>
            </a:r>
            <a:r>
              <a:rPr lang="en-US" dirty="0" err="1" smtClean="0"/>
              <a:t>berhubungan</a:t>
            </a:r>
            <a:r>
              <a:rPr lang="en-US" dirty="0" smtClean="0"/>
              <a:t> </a:t>
            </a:r>
            <a:r>
              <a:rPr lang="en-US" dirty="0" err="1" smtClean="0"/>
              <a:t>dengan</a:t>
            </a:r>
            <a:r>
              <a:rPr lang="en-US" dirty="0" smtClean="0"/>
              <a:t> Allah)</a:t>
            </a:r>
            <a:r>
              <a:rPr lang="id-ID" dirty="0" smtClean="0"/>
              <a:t> dan muamalah</a:t>
            </a:r>
            <a:r>
              <a:rPr lang="en-US" dirty="0" smtClean="0"/>
              <a:t> </a:t>
            </a:r>
            <a:r>
              <a:rPr lang="id-ID" dirty="0" smtClean="0"/>
              <a:t> dunyawiyah</a:t>
            </a:r>
            <a:r>
              <a:rPr lang="en-US" dirty="0" smtClean="0"/>
              <a:t> ( </a:t>
            </a:r>
            <a:r>
              <a:rPr lang="en-US" dirty="0" err="1" smtClean="0"/>
              <a:t>ajaran</a:t>
            </a:r>
            <a:r>
              <a:rPr lang="en-US" dirty="0" smtClean="0"/>
              <a:t> yang </a:t>
            </a:r>
            <a:r>
              <a:rPr lang="en-US" dirty="0" err="1" smtClean="0"/>
              <a:t>berhubungan</a:t>
            </a:r>
            <a:r>
              <a:rPr lang="en-US" dirty="0" smtClean="0"/>
              <a:t> </a:t>
            </a:r>
            <a:r>
              <a:rPr lang="en-US" dirty="0" err="1" smtClean="0"/>
              <a:t>dengan</a:t>
            </a:r>
            <a:r>
              <a:rPr lang="en-US" dirty="0" smtClean="0"/>
              <a:t> </a:t>
            </a:r>
            <a:r>
              <a:rPr lang="en-US" dirty="0" err="1" smtClean="0"/>
              <a:t>pengolahan</a:t>
            </a:r>
            <a:r>
              <a:rPr lang="en-US" dirty="0" smtClean="0"/>
              <a:t> </a:t>
            </a:r>
            <a:r>
              <a:rPr lang="en-US" dirty="0" err="1" smtClean="0"/>
              <a:t>dunia</a:t>
            </a:r>
            <a:r>
              <a:rPr lang="en-US" dirty="0" smtClean="0"/>
              <a:t> </a:t>
            </a:r>
            <a:r>
              <a:rPr lang="en-US" dirty="0" err="1" smtClean="0"/>
              <a:t>dan</a:t>
            </a:r>
            <a:r>
              <a:rPr lang="en-US" dirty="0" smtClean="0"/>
              <a:t> </a:t>
            </a:r>
            <a:r>
              <a:rPr lang="en-US" dirty="0" err="1" smtClean="0"/>
              <a:t>pembinaan</a:t>
            </a:r>
            <a:r>
              <a:rPr lang="en-US" dirty="0" smtClean="0"/>
              <a:t> </a:t>
            </a:r>
            <a:r>
              <a:rPr lang="en-US" dirty="0" err="1" smtClean="0"/>
              <a:t>masyarakat</a:t>
            </a:r>
            <a:r>
              <a:rPr lang="en-US" dirty="0" smtClean="0"/>
              <a:t>)</a:t>
            </a:r>
            <a:r>
              <a:rPr lang="id-ID" dirty="0" smtClean="0"/>
              <a:t>.  </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id-ID" dirty="0" smtClean="0"/>
              <a:t>Ibadah</a:t>
            </a:r>
            <a:r>
              <a:rPr lang="en-US" dirty="0" smtClean="0"/>
              <a:t> </a:t>
            </a:r>
            <a:r>
              <a:rPr lang="en-US" dirty="0" err="1" smtClean="0"/>
              <a:t>menurut</a:t>
            </a:r>
            <a:r>
              <a:rPr lang="en-US" dirty="0" smtClean="0"/>
              <a:t> </a:t>
            </a:r>
            <a:r>
              <a:rPr lang="en-US" dirty="0" err="1" smtClean="0"/>
              <a:t>Muhammadiyah</a:t>
            </a:r>
            <a:r>
              <a:rPr lang="en-US" dirty="0" smtClean="0"/>
              <a:t> :</a:t>
            </a:r>
            <a:endParaRPr lang="id-ID" dirty="0" smtClean="0"/>
          </a:p>
          <a:p>
            <a:pPr algn="r" rtl="1"/>
            <a:r>
              <a:rPr lang="ar-SA" dirty="0" smtClean="0"/>
              <a:t>العبادة : التقرب الى الله بامتثال اوامر ه واجتناب نواهيه والعمل بما اذن به الشارع وهي عامة وخا صة . فالعامة كل عمل اذن به الشارع، والخاصة ما حدده الشارع فيها بحزئيات وهيئات وكيفيات مخصوصة</a:t>
            </a:r>
          </a:p>
          <a:p>
            <a:pPr algn="l"/>
            <a:r>
              <a:rPr lang="id-ID" dirty="0" smtClean="0"/>
              <a:t>Artinya : Ibadah ialah mendekatkan diri kepada Allah dengan mentaati segala perintah-perintahNya, menjauhi segala larangan-laranganNya dan mengamalkannya segala yang diijinkan Allah. Ibadah itu ada yang umum ialah segala amalan yang diijinkan Allah; dan yang khusus ialah apa yang telah ditetapkan Allah</a:t>
            </a:r>
            <a:r>
              <a:rPr lang="en-US" dirty="0" smtClean="0"/>
              <a:t> a</a:t>
            </a:r>
            <a:r>
              <a:rPr lang="id-ID" dirty="0" smtClean="0"/>
              <a:t>kan perincian-perinciannya, tingkah/gerakan dan cara-caranya yang tertentu</a:t>
            </a:r>
            <a:r>
              <a:rPr lang="en-US" dirty="0" smtClean="0"/>
              <a:t>.</a:t>
            </a:r>
            <a:r>
              <a:rPr lang="id-ID" dirty="0" smtClean="0"/>
              <a:t>  </a:t>
            </a:r>
            <a:endParaRPr lang="id-ID" dirty="0"/>
          </a:p>
        </p:txBody>
      </p:sp>
      <p:sp>
        <p:nvSpPr>
          <p:cNvPr id="3" name="Title 2"/>
          <p:cNvSpPr>
            <a:spLocks noGrp="1"/>
          </p:cNvSpPr>
          <p:nvPr>
            <p:ph type="title"/>
          </p:nvPr>
        </p:nvSpPr>
        <p:spPr/>
        <p:txBody>
          <a:bodyPr/>
          <a:lstStyle/>
          <a:p>
            <a:r>
              <a:rPr lang="en-US" dirty="0" err="1" smtClean="0"/>
              <a:t>Ibadah</a:t>
            </a:r>
            <a:r>
              <a:rPr lang="en-US" dirty="0" smtClean="0"/>
              <a:t> </a:t>
            </a:r>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smtClean="0"/>
              <a:t>1. Mengajak dan berjuang segenap golongan untuk mengatur Negara R I menjadi negara yang adil dan makmur.</a:t>
            </a:r>
          </a:p>
          <a:p>
            <a:r>
              <a:rPr lang="id-ID" dirty="0" smtClean="0"/>
              <a:t>2.Yang dicita-citakan dan yang dilaksanakan oleh Muhammadiyah bukan yang baru.</a:t>
            </a:r>
          </a:p>
          <a:p>
            <a:r>
              <a:rPr lang="id-ID" dirty="0" smtClean="0"/>
              <a:t>3. Khittah dan perjuangan Muhammadiyah amar makruf nahi munkar.</a:t>
            </a:r>
            <a:endParaRPr lang="id-ID" dirty="0"/>
          </a:p>
        </p:txBody>
      </p:sp>
      <p:sp>
        <p:nvSpPr>
          <p:cNvPr id="3" name="Title 2"/>
          <p:cNvSpPr>
            <a:spLocks noGrp="1"/>
          </p:cNvSpPr>
          <p:nvPr>
            <p:ph type="title"/>
          </p:nvPr>
        </p:nvSpPr>
        <p:spPr/>
        <p:txBody>
          <a:bodyPr>
            <a:normAutofit/>
          </a:bodyPr>
          <a:lstStyle/>
          <a:p>
            <a:r>
              <a:rPr lang="id-ID" dirty="0" smtClean="0"/>
              <a:t>Fungsi dan Misi </a:t>
            </a: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id-ID" dirty="0" smtClean="0"/>
              <a:t>Sejarah </a:t>
            </a:r>
          </a:p>
          <a:p>
            <a:r>
              <a:rPr lang="id-ID" dirty="0" smtClean="0"/>
              <a:t>Tahun 1968 dalam Mu’tamar Muhammadiyah ke 37 dengan tema tajdid</a:t>
            </a:r>
            <a:r>
              <a:rPr lang="en-US" dirty="0" smtClean="0"/>
              <a:t>/</a:t>
            </a:r>
            <a:r>
              <a:rPr lang="en-US" dirty="0" err="1" smtClean="0"/>
              <a:t>pembaharuan</a:t>
            </a:r>
            <a:r>
              <a:rPr lang="en-US" dirty="0" smtClean="0"/>
              <a:t>/</a:t>
            </a:r>
            <a:r>
              <a:rPr lang="en-US" dirty="0" err="1" smtClean="0"/>
              <a:t>pengembangan</a:t>
            </a:r>
            <a:r>
              <a:rPr lang="en-US" dirty="0" smtClean="0"/>
              <a:t> </a:t>
            </a:r>
            <a:r>
              <a:rPr lang="id-ID" dirty="0" smtClean="0"/>
              <a:t> menggagas 5 pembaharuan:</a:t>
            </a:r>
          </a:p>
          <a:p>
            <a:r>
              <a:rPr lang="id-ID" dirty="0" smtClean="0"/>
              <a:t>1.idiologi;</a:t>
            </a:r>
          </a:p>
          <a:p>
            <a:r>
              <a:rPr lang="id-ID" dirty="0" smtClean="0"/>
              <a:t>2. khiththah perjuangan;</a:t>
            </a:r>
          </a:p>
          <a:p>
            <a:r>
              <a:rPr lang="id-ID" dirty="0" smtClean="0"/>
              <a:t>3. gerak dan amal usaha;</a:t>
            </a:r>
          </a:p>
          <a:p>
            <a:r>
              <a:rPr lang="id-ID" dirty="0" smtClean="0"/>
              <a:t>4. organisasi dan </a:t>
            </a:r>
          </a:p>
          <a:p>
            <a:r>
              <a:rPr lang="id-ID" dirty="0" smtClean="0"/>
              <a:t>5. sasaran. </a:t>
            </a:r>
          </a:p>
          <a:p>
            <a:r>
              <a:rPr lang="en-US" dirty="0" smtClean="0"/>
              <a:t>1.</a:t>
            </a:r>
            <a:r>
              <a:rPr lang="id-ID" dirty="0" smtClean="0"/>
              <a:t>Tajdid dalam bidang ideologi menjadi M</a:t>
            </a:r>
            <a:r>
              <a:rPr lang="en-US" dirty="0" err="1" smtClean="0"/>
              <a:t>atan</a:t>
            </a:r>
            <a:r>
              <a:rPr lang="en-US" dirty="0" smtClean="0"/>
              <a:t> </a:t>
            </a:r>
            <a:r>
              <a:rPr lang="id-ID" dirty="0" smtClean="0"/>
              <a:t>K</a:t>
            </a:r>
            <a:r>
              <a:rPr lang="en-US" dirty="0" err="1" smtClean="0"/>
              <a:t>eyakinan</a:t>
            </a:r>
            <a:r>
              <a:rPr lang="en-US" dirty="0" smtClean="0"/>
              <a:t> </a:t>
            </a:r>
            <a:r>
              <a:rPr lang="en-US" dirty="0" err="1" smtClean="0"/>
              <a:t>dan</a:t>
            </a:r>
            <a:r>
              <a:rPr lang="en-US" dirty="0" smtClean="0"/>
              <a:t> </a:t>
            </a:r>
            <a:r>
              <a:rPr lang="id-ID" dirty="0" smtClean="0"/>
              <a:t>C</a:t>
            </a:r>
            <a:r>
              <a:rPr lang="en-US" dirty="0" err="1" smtClean="0"/>
              <a:t>ita-cita</a:t>
            </a:r>
            <a:r>
              <a:rPr lang="en-US" dirty="0" smtClean="0"/>
              <a:t> </a:t>
            </a:r>
            <a:r>
              <a:rPr lang="id-ID" dirty="0" smtClean="0"/>
              <a:t>H</a:t>
            </a:r>
            <a:r>
              <a:rPr lang="en-US" dirty="0" err="1" smtClean="0"/>
              <a:t>idup</a:t>
            </a:r>
            <a:r>
              <a:rPr lang="en-US" dirty="0" smtClean="0"/>
              <a:t> </a:t>
            </a:r>
            <a:r>
              <a:rPr lang="id-ID" dirty="0" smtClean="0"/>
              <a:t>M</a:t>
            </a:r>
            <a:r>
              <a:rPr lang="en-US" dirty="0" err="1" smtClean="0"/>
              <a:t>uhammadiyah</a:t>
            </a:r>
            <a:r>
              <a:rPr lang="en-US" dirty="0" smtClean="0"/>
              <a:t> (MKCHM)</a:t>
            </a:r>
            <a:r>
              <a:rPr lang="id-ID" dirty="0" smtClean="0"/>
              <a:t>.</a:t>
            </a:r>
          </a:p>
          <a:p>
            <a:endParaRPr lang="id-ID" dirty="0" smtClean="0"/>
          </a:p>
          <a:p>
            <a:endParaRPr lang="id-ID" dirty="0"/>
          </a:p>
        </p:txBody>
      </p:sp>
      <p:sp>
        <p:nvSpPr>
          <p:cNvPr id="3" name="Title 2"/>
          <p:cNvSpPr>
            <a:spLocks noGrp="1"/>
          </p:cNvSpPr>
          <p:nvPr>
            <p:ph type="title"/>
          </p:nvPr>
        </p:nvSpPr>
        <p:spPr/>
        <p:txBody>
          <a:bodyPr>
            <a:normAutofit fontScale="90000"/>
          </a:bodyPr>
          <a:lstStyle/>
          <a:p>
            <a:r>
              <a:rPr lang="id-ID" dirty="0" smtClean="0"/>
              <a:t>Matan keyakinan dan cita-cita hidup Muhammadiyah (MKCHM).</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id-ID" dirty="0" smtClean="0"/>
              <a:t>Konseptor;</a:t>
            </a:r>
          </a:p>
          <a:p>
            <a:r>
              <a:rPr lang="id-ID" dirty="0" smtClean="0"/>
              <a:t>Buya Malik Ahmad</a:t>
            </a:r>
          </a:p>
          <a:p>
            <a:r>
              <a:rPr lang="id-ID" dirty="0" smtClean="0"/>
              <a:t>Buya AR Sutan Mansur</a:t>
            </a:r>
          </a:p>
          <a:p>
            <a:r>
              <a:rPr lang="id-ID" dirty="0" smtClean="0"/>
              <a:t>Prof Dr H M Rasyidi</a:t>
            </a:r>
          </a:p>
          <a:p>
            <a:r>
              <a:rPr lang="id-ID" dirty="0" smtClean="0"/>
              <a:t>KHM Djindar Tamimi</a:t>
            </a:r>
          </a:p>
          <a:p>
            <a:r>
              <a:rPr lang="id-ID" dirty="0" smtClean="0"/>
              <a:t>KH Djarnawi Hadikusuma</a:t>
            </a:r>
          </a:p>
          <a:p>
            <a:r>
              <a:rPr lang="id-ID" dirty="0" smtClean="0"/>
              <a:t> KH A R Fahruddin dan </a:t>
            </a:r>
          </a:p>
          <a:p>
            <a:r>
              <a:rPr lang="id-ID" dirty="0" smtClean="0"/>
              <a:t>Djasman al Kindi. </a:t>
            </a:r>
          </a:p>
          <a:p>
            <a:r>
              <a:rPr lang="id-ID" dirty="0" smtClean="0"/>
              <a:t>Penyempurnaan dilakukan oleh tim yang dipimpin Djindar Tamimi dan Djasman al Kindi.</a:t>
            </a:r>
          </a:p>
          <a:p>
            <a:r>
              <a:rPr lang="id-ID" dirty="0" smtClean="0"/>
              <a:t>Muchlas Abror</a:t>
            </a:r>
            <a:r>
              <a:rPr lang="en-US" dirty="0" smtClean="0"/>
              <a:t> </a:t>
            </a:r>
            <a:r>
              <a:rPr lang="en-US" dirty="0" err="1" smtClean="0"/>
              <a:t>menyatakan</a:t>
            </a:r>
            <a:r>
              <a:rPr lang="en-US" dirty="0" smtClean="0"/>
              <a:t> </a:t>
            </a:r>
            <a:r>
              <a:rPr lang="id-ID" dirty="0" smtClean="0"/>
              <a:t>: dalam sidang Tanwir 1969 rumusan MKCH terdiri 9 ayat kemudian dalam sidang Tanwir 1970 rumusan 9 ayat tersebut menjadi 5 ayat</a:t>
            </a:r>
            <a:r>
              <a:rPr lang="en-US" dirty="0" smtClean="0"/>
              <a:t> yang </a:t>
            </a:r>
            <a:r>
              <a:rPr lang="en-US" dirty="0" err="1" smtClean="0"/>
              <a:t>terbagi</a:t>
            </a:r>
            <a:r>
              <a:rPr lang="en-US" dirty="0" smtClean="0"/>
              <a:t> </a:t>
            </a:r>
            <a:r>
              <a:rPr lang="id-ID" dirty="0" smtClean="0"/>
              <a:t> dalam 3  kelompok</a:t>
            </a:r>
            <a:r>
              <a:rPr lang="en-US" dirty="0" smtClean="0"/>
              <a:t>:</a:t>
            </a:r>
            <a:endParaRPr lang="id-ID" dirty="0" smtClean="0"/>
          </a:p>
        </p:txBody>
      </p:sp>
      <p:sp>
        <p:nvSpPr>
          <p:cNvPr id="3" name="Title 2"/>
          <p:cNvSpPr>
            <a:spLocks noGrp="1"/>
          </p:cNvSpPr>
          <p:nvPr>
            <p:ph type="title"/>
          </p:nvPr>
        </p:nvSpPr>
        <p:spPr/>
        <p:txBody>
          <a:bodyPr/>
          <a:lstStyle/>
          <a:p>
            <a:r>
              <a:rPr lang="id-ID" dirty="0" smtClean="0"/>
              <a:t>Konseptor dan penyempurna</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id-ID" dirty="0" smtClean="0"/>
              <a:t>Kelompok I adalah kelompok idiologi terdiri 2 ayat:</a:t>
            </a:r>
          </a:p>
          <a:p>
            <a:r>
              <a:rPr lang="id-ID" dirty="0" smtClean="0"/>
              <a:t>1. Muhammadiyah adalah gerakan berasaskan Islam bercita-cita dan bekerja untuk terwujudnya masyarakat Islam yang sebenar-benarnya untuk melaksanakan fungsi dan misi manusia sebagai hamba dan khalifah Allah di muka bumi.</a:t>
            </a:r>
          </a:p>
          <a:p>
            <a:r>
              <a:rPr lang="id-ID" dirty="0" smtClean="0"/>
              <a:t>2. Muhammadiyah berkeyakinan bahwa Islam adalah agama yang diwahyukan kepada para RasulNya,sejak nabi Adam, Nuh, Ibrahim, Musa, ‘Isa dan seterusnya sampai kepada Nabi penutup Muhammad SAW sebagai hidayah dan Rahmat Allah kepada umat manusia sepanjang masa dan menjamin kesejahteraan hidup materiel, sepirituil, duniawi dan ukhrawi. </a:t>
            </a:r>
          </a:p>
          <a:p>
            <a:endParaRPr lang="id-ID" dirty="0"/>
          </a:p>
        </p:txBody>
      </p:sp>
      <p:sp>
        <p:nvSpPr>
          <p:cNvPr id="3" name="Title 2"/>
          <p:cNvSpPr>
            <a:spLocks noGrp="1"/>
          </p:cNvSpPr>
          <p:nvPr>
            <p:ph type="title"/>
          </p:nvPr>
        </p:nvSpPr>
        <p:spPr/>
        <p:txBody>
          <a:bodyPr/>
          <a:lstStyle/>
          <a:p>
            <a:r>
              <a:rPr lang="id-ID" dirty="0" smtClean="0"/>
              <a:t>Rumusan  M K C H</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id-ID" dirty="0" smtClean="0"/>
              <a:t>Kelompok kedua adalak kelompok faham agama dalam </a:t>
            </a:r>
            <a:r>
              <a:rPr lang="id-ID" dirty="0" smtClean="0"/>
              <a:t>Muhammadiyah </a:t>
            </a:r>
            <a:r>
              <a:rPr lang="id-ID" dirty="0" smtClean="0"/>
              <a:t>terdiri atas ayat 3 dan 4 yang berbunyi:</a:t>
            </a:r>
          </a:p>
          <a:p>
            <a:r>
              <a:rPr lang="id-ID" dirty="0" smtClean="0"/>
              <a:t>3.Muhammadiyah dalam mengamalkan Islam berdasar:</a:t>
            </a:r>
          </a:p>
          <a:p>
            <a:r>
              <a:rPr lang="id-ID" dirty="0" smtClean="0"/>
              <a:t>a. Al Qur’an : kitab Allah yang diwahyukan kepada Nabi Muhammad SAW.</a:t>
            </a:r>
          </a:p>
          <a:p>
            <a:r>
              <a:rPr lang="id-ID" dirty="0" smtClean="0"/>
              <a:t>b. Sunnah Rasul: pejelasan dan pelaksanaan ajaran-ajaran Al Qur’an yang diberikan oleh Nabi Muhammad SAW dengan menggunakan akal fikiran seseuai jiwa ajaran Islam.</a:t>
            </a:r>
          </a:p>
          <a:p>
            <a:r>
              <a:rPr lang="id-ID" dirty="0" smtClean="0"/>
              <a:t>4.Muhammadiyah bekerja untuk terlaksananya ajaran-ajaran Islam yang meliputi bidang-bidang:</a:t>
            </a:r>
          </a:p>
          <a:p>
            <a:r>
              <a:rPr lang="id-ID" dirty="0" smtClean="0"/>
              <a:t>a. Aqidah: Muhammadiyah bekerja untuk tegaknya aqidah yang murni , bersih dari gejala-gejala kemusyrikan, baid’ah dan khurafat tanpa mengabaikan prinsip-prinsip toleransi menurut ajaran Islam,</a:t>
            </a:r>
          </a:p>
          <a:p>
            <a:r>
              <a:rPr lang="id-ID" dirty="0" smtClean="0"/>
              <a:t>b. Akhlaq: Muhammadiyah bekerja untuk tegaknya niali-nilai akhlaq mulia dengan berpedoman kepada ajaran-ajaran Al Qur’an dan Sunnah Rasul,tidak bersendi kepada nilai-nilai ciptaan manusia.</a:t>
            </a:r>
          </a:p>
          <a:p>
            <a:endParaRPr lang="id-ID" dirty="0"/>
          </a:p>
        </p:txBody>
      </p:sp>
      <p:sp>
        <p:nvSpPr>
          <p:cNvPr id="3" name="Title 2"/>
          <p:cNvSpPr>
            <a:spLocks noGrp="1"/>
          </p:cNvSpPr>
          <p:nvPr>
            <p:ph type="title"/>
          </p:nvPr>
        </p:nvSpPr>
        <p:spPr/>
        <p:txBody>
          <a:bodyPr>
            <a:normAutofit/>
          </a:bodyPr>
          <a:lstStyle/>
          <a:p>
            <a:r>
              <a:rPr lang="id-ID" dirty="0" smtClean="0"/>
              <a:t>lanjutan</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id-ID" dirty="0" smtClean="0"/>
              <a:t>c. Ibadah: Muhammadiyah bekerja untuk tegaknya ibadah yang dituntunkan oleh Rasulullah SAW tanpa tambahan dan perubahan dari manusia.</a:t>
            </a:r>
          </a:p>
          <a:p>
            <a:r>
              <a:rPr lang="id-ID" dirty="0" smtClean="0"/>
              <a:t>d. Mu’amalah dunyawiyah: Muhammadiyah bekerja untuk terlaksananya mu’amalah dunyawiah (pengelolaan dunia dan pembinaan masyarakat) dengan berdasarkan ajaran agama serta menjdikan semua kegiatan dalam bidang ini sebagai ibadah kepada Allah SWT.</a:t>
            </a:r>
          </a:p>
          <a:p>
            <a:r>
              <a:rPr lang="id-ID" dirty="0" smtClean="0"/>
              <a:t>Kelompok ketiga : Mengandung persoalan mengenai fungsi dan misi Muhammadiyah dalam masyarakat negara RI ialah ayat 5 yang berbunyi:</a:t>
            </a:r>
          </a:p>
          <a:p>
            <a:r>
              <a:rPr lang="id-ID" dirty="0" smtClean="0"/>
              <a:t>5. Muhammadiyah mengajak segenap lapisan bangsa Indonesia yang telah mendapat karunia Allah berupa tanah air yang mempunyai sumber-sumber kekayaan, kemerdekaan bangsa dan Negara RI yang berdasar Pancasila dan UUD 1945, untuk berusaha bersama-sama menjadikan negara yang adil dan makmur dan diridlai Allah SWT “Baldatun thayyibatun wa rabbun ghafurun.” </a:t>
            </a:r>
            <a:endParaRPr lang="id-ID" dirty="0"/>
          </a:p>
        </p:txBody>
      </p:sp>
      <p:sp>
        <p:nvSpPr>
          <p:cNvPr id="3" name="Title 2"/>
          <p:cNvSpPr>
            <a:spLocks noGrp="1"/>
          </p:cNvSpPr>
          <p:nvPr>
            <p:ph type="title"/>
          </p:nvPr>
        </p:nvSpPr>
        <p:spPr/>
        <p:txBody>
          <a:bodyPr/>
          <a:lstStyle/>
          <a:p>
            <a:r>
              <a:rPr lang="id-ID" dirty="0" smtClean="0"/>
              <a:t>lanjutan</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id-ID" dirty="0" smtClean="0"/>
              <a:t>A. Idiologi yang terkandung dalam angka 1 dan 2:</a:t>
            </a:r>
          </a:p>
          <a:p>
            <a:endParaRPr lang="id-ID" dirty="0" smtClean="0"/>
          </a:p>
          <a:p>
            <a:r>
              <a:rPr lang="id-ID" dirty="0" smtClean="0"/>
              <a:t>    1.Aqidah: Muhammadiyah beraqidah Islam.</a:t>
            </a:r>
          </a:p>
          <a:p>
            <a:r>
              <a:rPr lang="id-ID" dirty="0" smtClean="0"/>
              <a:t>    2.Tujuan: bercita-cita dan bekerja untuk terwujudnya masyarakat utama, adil dan makmur yang diridlai Allah SWT.</a:t>
            </a:r>
          </a:p>
          <a:p>
            <a:r>
              <a:rPr lang="id-ID" dirty="0" smtClean="0"/>
              <a:t>    3.Ajaran yang digunakan untuk melaksanakan aqidah dalam mencapai cita-cita/tujuan tersebut: agama Islam adalah agama Allah sebagai hidayah dan rahmat Allah kepada umat manusia sepanjang masa dan menjamin kesejahteraan hidup matriel dan spirituil duniawi  dan ukhrawi.</a:t>
            </a:r>
          </a:p>
          <a:p>
            <a:endParaRPr lang="id-ID" dirty="0" smtClean="0"/>
          </a:p>
          <a:p>
            <a:endParaRPr lang="id-ID" dirty="0" smtClean="0"/>
          </a:p>
          <a:p>
            <a:endParaRPr lang="id-ID" dirty="0" smtClean="0"/>
          </a:p>
          <a:p>
            <a:endParaRPr lang="id-ID" dirty="0"/>
          </a:p>
        </p:txBody>
      </p:sp>
      <p:sp>
        <p:nvSpPr>
          <p:cNvPr id="3" name="Title 2"/>
          <p:cNvSpPr>
            <a:spLocks noGrp="1"/>
          </p:cNvSpPr>
          <p:nvPr>
            <p:ph type="title"/>
          </p:nvPr>
        </p:nvSpPr>
        <p:spPr/>
        <p:txBody>
          <a:bodyPr/>
          <a:lstStyle/>
          <a:p>
            <a:r>
              <a:rPr lang="id-ID" dirty="0" smtClean="0"/>
              <a:t>Pedoman untuk memahami</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id-ID" dirty="0" smtClean="0"/>
              <a:t>B.Faham agama:</a:t>
            </a:r>
          </a:p>
          <a:p>
            <a:pPr>
              <a:buNone/>
            </a:pPr>
            <a:r>
              <a:rPr lang="id-ID" dirty="0" smtClean="0"/>
              <a:t>   1. Agama Islam adalah agama Allah yang diturunkan kepada para Nabi sejak Nabi Adam sampai Nabi terakhir ialah Nabi Muhammad SAW yang diutus dengan membawa syariat agama yang sempurna untuk seluruh umat manusia sepanjang masa.</a:t>
            </a:r>
          </a:p>
          <a:p>
            <a:pPr>
              <a:buNone/>
            </a:pPr>
            <a:r>
              <a:rPr lang="ar-SA" dirty="0" smtClean="0"/>
              <a:t>الدين هو ما انزله الله فى القران وما جاءت به السنة الصحيحة من الاوامر والنواهى والارشاد تصالح العباد دنياهم واخراهم                          </a:t>
            </a:r>
            <a:r>
              <a:rPr lang="id-ID" dirty="0" smtClean="0"/>
              <a:t>artinya:Agama ( yang dibawa oleh Nabi Muhammad SAW) ialah agama yang diturunkan Allah di dalam AlQuran dan yang tersebut dalam sunnah yang shahih, berupa perintah-perintah dan larangan-larangan serta petunjuk-petunjuk untuk kebaikan umat manusia di dunia dan akhirat.</a:t>
            </a:r>
          </a:p>
        </p:txBody>
      </p:sp>
      <p:sp>
        <p:nvSpPr>
          <p:cNvPr id="3" name="Title 2"/>
          <p:cNvSpPr>
            <a:spLocks noGrp="1"/>
          </p:cNvSpPr>
          <p:nvPr>
            <p:ph type="title"/>
          </p:nvPr>
        </p:nvSpPr>
        <p:spPr/>
        <p:txBody>
          <a:bodyPr/>
          <a:lstStyle/>
          <a:p>
            <a:r>
              <a:rPr lang="id-ID" dirty="0" smtClean="0"/>
              <a:t>lanjutan</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0" indent="0">
              <a:buNone/>
            </a:pPr>
            <a:r>
              <a:rPr lang="id-ID" dirty="0" smtClean="0"/>
              <a:t>2. Dasar Agama Islam</a:t>
            </a:r>
            <a:r>
              <a:rPr lang="en-US" dirty="0" smtClean="0"/>
              <a:t>:</a:t>
            </a:r>
          </a:p>
          <a:p>
            <a:endParaRPr lang="id-ID" dirty="0" smtClean="0"/>
          </a:p>
          <a:p>
            <a:r>
              <a:rPr lang="id-ID" dirty="0" smtClean="0"/>
              <a:t>A. Al Qur’an :kitab yang diwahyukan Allah kepada Nabi Muhammad SAW.</a:t>
            </a:r>
            <a:endParaRPr lang="en-US" dirty="0" smtClean="0"/>
          </a:p>
          <a:p>
            <a:endParaRPr lang="id-ID" dirty="0" smtClean="0"/>
          </a:p>
          <a:p>
            <a:r>
              <a:rPr lang="id-ID" dirty="0" smtClean="0"/>
              <a:t>B. Sunnah Rasul : penjelasan dan pelaksanaan ajaran AlQur’an yang diberikan oleh Nabi Muhammad SAW dengan menggunakan akal pikiran sesuai dengan jiwa ajaran Islam (nukilan matan)</a:t>
            </a:r>
          </a:p>
          <a:p>
            <a:pPr marL="0" indent="0">
              <a:buNone/>
            </a:pPr>
            <a:endParaRPr lang="id-ID" dirty="0" smtClean="0"/>
          </a:p>
          <a:p>
            <a:r>
              <a:rPr lang="en-US" dirty="0" smtClean="0"/>
              <a:t>C.</a:t>
            </a:r>
            <a:r>
              <a:rPr lang="id-ID" dirty="0" smtClean="0"/>
              <a:t>Akal pikiran /ArRa’yu adalah alat untuk :</a:t>
            </a:r>
          </a:p>
          <a:p>
            <a:r>
              <a:rPr lang="en-US" dirty="0"/>
              <a:t>1</a:t>
            </a:r>
            <a:r>
              <a:rPr lang="id-ID" dirty="0" smtClean="0"/>
              <a:t>. Mengungkap dan mengetahui kebenaran yang terkandung dalam </a:t>
            </a:r>
            <a:r>
              <a:rPr lang="en-US" dirty="0" smtClean="0"/>
              <a:t> </a:t>
            </a:r>
            <a:r>
              <a:rPr lang="id-ID" dirty="0" smtClean="0"/>
              <a:t>AlQur’an dan Sunnah Rasul;</a:t>
            </a:r>
          </a:p>
          <a:p>
            <a:r>
              <a:rPr lang="en-US" dirty="0"/>
              <a:t>2</a:t>
            </a:r>
            <a:r>
              <a:rPr lang="id-ID" dirty="0" smtClean="0"/>
              <a:t>. Mengetahui maksud-maksud yang tercakup dalam pengertian AlQur’an dan Sunnah Rasul</a:t>
            </a:r>
            <a:r>
              <a:rPr lang="en-US" dirty="0" smtClean="0"/>
              <a:t> (</a:t>
            </a:r>
            <a:r>
              <a:rPr lang="en-US" dirty="0" err="1" smtClean="0"/>
              <a:t>maqashidiusysyariah</a:t>
            </a:r>
            <a:r>
              <a:rPr lang="en-US" dirty="0" smtClean="0"/>
              <a:t>/</a:t>
            </a:r>
            <a:r>
              <a:rPr lang="en-US" dirty="0" err="1" smtClean="0"/>
              <a:t>tujuan</a:t>
            </a:r>
            <a:r>
              <a:rPr lang="en-US" dirty="0" smtClean="0"/>
              <a:t> </a:t>
            </a:r>
            <a:r>
              <a:rPr lang="en-US" dirty="0" err="1" smtClean="0"/>
              <a:t>syariah</a:t>
            </a:r>
            <a:r>
              <a:rPr lang="en-US" dirty="0" smtClean="0"/>
              <a:t>)</a:t>
            </a:r>
            <a:r>
              <a:rPr lang="id-ID" dirty="0" smtClean="0"/>
              <a:t>.</a:t>
            </a:r>
            <a:endParaRPr lang="en-US" dirty="0" smtClean="0"/>
          </a:p>
          <a:p>
            <a:pPr marL="0" indent="0">
              <a:buNone/>
            </a:pPr>
            <a:endParaRPr lang="en-US" dirty="0"/>
          </a:p>
          <a:p>
            <a:pPr marL="0" indent="0">
              <a:buNone/>
            </a:pPr>
            <a:r>
              <a:rPr lang="en-US" dirty="0" smtClean="0"/>
              <a:t>3. </a:t>
            </a:r>
            <a:r>
              <a:rPr lang="id-ID" dirty="0" smtClean="0"/>
              <a:t>AlQur’an </a:t>
            </a:r>
            <a:r>
              <a:rPr lang="id-ID" dirty="0"/>
              <a:t>dan Sunnah Rasul adalah </a:t>
            </a:r>
            <a:r>
              <a:rPr lang="en-US" dirty="0" err="1"/>
              <a:t>dasar</a:t>
            </a:r>
            <a:r>
              <a:rPr lang="en-US" dirty="0"/>
              <a:t> </a:t>
            </a:r>
            <a:r>
              <a:rPr lang="id-ID" dirty="0"/>
              <a:t>pokok yang</a:t>
            </a:r>
            <a:r>
              <a:rPr lang="en-US" dirty="0"/>
              <a:t> </a:t>
            </a:r>
            <a:r>
              <a:rPr lang="en-US" dirty="0" err="1"/>
              <a:t>mengandung</a:t>
            </a:r>
            <a:r>
              <a:rPr lang="id-ID" dirty="0"/>
              <a:t> </a:t>
            </a:r>
            <a:r>
              <a:rPr lang="en-US" dirty="0" err="1"/>
              <a:t>ajaran</a:t>
            </a:r>
            <a:r>
              <a:rPr lang="en-US" dirty="0"/>
              <a:t> yang </a:t>
            </a:r>
            <a:r>
              <a:rPr lang="en-US" dirty="0" err="1"/>
              <a:t>benar</a:t>
            </a:r>
            <a:r>
              <a:rPr lang="en-US" dirty="0"/>
              <a:t>.</a:t>
            </a:r>
          </a:p>
          <a:p>
            <a:pPr marL="0" indent="0">
              <a:buNone/>
            </a:pPr>
            <a:endParaRPr lang="en-US" dirty="0" smtClean="0"/>
          </a:p>
        </p:txBody>
      </p:sp>
      <p:sp>
        <p:nvSpPr>
          <p:cNvPr id="3" name="Title 2"/>
          <p:cNvSpPr>
            <a:spLocks noGrp="1"/>
          </p:cNvSpPr>
          <p:nvPr>
            <p:ph type="title"/>
          </p:nvPr>
        </p:nvSpPr>
        <p:spPr/>
        <p:txBody>
          <a:bodyPr/>
          <a:lstStyle/>
          <a:p>
            <a:r>
              <a:rPr lang="id-ID" dirty="0" smtClean="0"/>
              <a:t>Lanjutan </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1053</Words>
  <Application>Microsoft Office PowerPoint</Application>
  <PresentationFormat>On-screen Show (4:3)</PresentationFormat>
  <Paragraphs>77</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AIK III Memahami Matan keyakinan dan cita-cita hidup Muhammadiyah (MKCHM)</vt:lpstr>
      <vt:lpstr>Matan keyakinan dan cita-cita hidup Muhammadiyah (MKCHM).</vt:lpstr>
      <vt:lpstr>Konseptor dan penyempurna</vt:lpstr>
      <vt:lpstr>Rumusan  M K C H</vt:lpstr>
      <vt:lpstr>lanjutan</vt:lpstr>
      <vt:lpstr>lanjutan</vt:lpstr>
      <vt:lpstr>Pedoman untuk memahami</vt:lpstr>
      <vt:lpstr>lanjutan</vt:lpstr>
      <vt:lpstr>Lanjutan </vt:lpstr>
      <vt:lpstr>lanjutan</vt:lpstr>
      <vt:lpstr>Ibadah </vt:lpstr>
      <vt:lpstr>Fungsi dan Misi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 III Memahami Matan keyakinan dan cita-cita hidup Muhammadiyah (MKCHM)</dc:title>
  <dc:creator>user</dc:creator>
  <cp:lastModifiedBy>sunkanah.hasyiim@gmail.com</cp:lastModifiedBy>
  <cp:revision>9</cp:revision>
  <dcterms:created xsi:type="dcterms:W3CDTF">2020-05-04T13:45:30Z</dcterms:created>
  <dcterms:modified xsi:type="dcterms:W3CDTF">2020-11-16T04:48:17Z</dcterms:modified>
</cp:coreProperties>
</file>