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7" r:id="rId6"/>
    <p:sldId id="259" r:id="rId7"/>
    <p:sldId id="260" r:id="rId8"/>
    <p:sldId id="269" r:id="rId9"/>
    <p:sldId id="274" r:id="rId10"/>
    <p:sldId id="278" r:id="rId11"/>
    <p:sldId id="279" r:id="rId12"/>
    <p:sldId id="28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03530" y="-228992"/>
            <a:ext cx="5013462" cy="4054005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2550435" y="2465664"/>
            <a:ext cx="2138011" cy="213801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561485" y="2251688"/>
            <a:ext cx="1494936" cy="1494936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26482" y="1597028"/>
            <a:ext cx="15035036" cy="7092943"/>
            <a:chOff x="396204" y="-1954694"/>
            <a:chExt cx="20046714" cy="6968099"/>
          </a:xfrm>
        </p:grpSpPr>
        <p:sp>
          <p:nvSpPr>
            <p:cNvPr id="8" name="TextBox 8"/>
            <p:cNvSpPr txBox="1"/>
            <p:nvPr/>
          </p:nvSpPr>
          <p:spPr>
            <a:xfrm>
              <a:off x="396204" y="-1954694"/>
              <a:ext cx="13889718" cy="2015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r>
                <a:rPr lang="id-ID" sz="4000" b="1" spc="385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KELOMPOK 5 :</a:t>
              </a:r>
            </a:p>
            <a:p>
              <a:pPr marL="457200" indent="-457200">
                <a:lnSpc>
                  <a:spcPts val="4024"/>
                </a:lnSpc>
                <a:buFont typeface="Courier New" panose="02070309020205020404" pitchFamily="49" charset="0"/>
                <a:buChar char="o"/>
              </a:pPr>
              <a:r>
                <a:rPr lang="id-ID" sz="4000" b="1" spc="385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Asyam Bahy S (2019-057)</a:t>
              </a:r>
            </a:p>
            <a:p>
              <a:pPr marL="457200" indent="-457200">
                <a:lnSpc>
                  <a:spcPts val="4024"/>
                </a:lnSpc>
                <a:buFont typeface="Courier New" panose="02070309020205020404" pitchFamily="49" charset="0"/>
                <a:buChar char="o"/>
              </a:pPr>
              <a:r>
                <a:rPr lang="en-US" sz="4000" b="1" spc="385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Mei </a:t>
              </a:r>
              <a:r>
                <a:rPr lang="en-US" sz="4000" b="1" spc="385" dirty="0" err="1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Pramesti</a:t>
              </a:r>
              <a:r>
                <a:rPr lang="en-US" sz="4000" b="1" spc="385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 R.A (2019-066)</a:t>
              </a:r>
              <a:endParaRPr lang="id-ID" sz="4000" b="1" spc="385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acial Indifference Bold"/>
              </a:endParaRPr>
            </a:p>
            <a:p>
              <a:pPr marL="457200" indent="-457200">
                <a:lnSpc>
                  <a:spcPts val="4024"/>
                </a:lnSpc>
                <a:buFont typeface="Courier New" panose="02070309020205020404" pitchFamily="49" charset="0"/>
                <a:buChar char="o"/>
              </a:pPr>
              <a:r>
                <a:rPr lang="en-US" sz="4000" b="1" spc="385" dirty="0" err="1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Fira</a:t>
              </a:r>
              <a:r>
                <a:rPr lang="en-US" sz="4000" b="1" spc="385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 </a:t>
              </a:r>
              <a:r>
                <a:rPr lang="en-US" sz="4000" b="1" spc="385" dirty="0" err="1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Amarlia</a:t>
              </a:r>
              <a:r>
                <a:rPr lang="en-US" sz="4000" b="1" spc="385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 A (2019-074)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553200" y="1422825"/>
              <a:ext cx="13889718" cy="3590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24"/>
                </a:lnSpc>
              </a:pPr>
              <a:r>
                <a:rPr lang="en-US" sz="6600" b="1" spc="-131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eague Spartan Italics"/>
                </a:rPr>
                <a:t>M</a:t>
              </a:r>
              <a:r>
                <a:rPr lang="id-ID" sz="6600" b="1" spc="-131" dirty="0">
                  <a:solidFill>
                    <a:srgbClr val="FD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eague Spartan Italics"/>
                </a:rPr>
                <a:t>atan Keyakinan Dan Cita Cita Hidup Muhammadiyah</a:t>
              </a:r>
              <a:endParaRPr lang="en-US" sz="6600" b="1" spc="-131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 Italics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17140215" y="2129838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12" name="AutoShape 12"/>
          <p:cNvSpPr/>
          <p:nvPr/>
        </p:nvSpPr>
        <p:spPr>
          <a:xfrm>
            <a:off x="-211377" y="-211377"/>
            <a:ext cx="1284046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-203237" y="1028700"/>
            <a:ext cx="10869754" cy="125413"/>
          </a:xfrm>
          <a:prstGeom prst="rect">
            <a:avLst/>
          </a:prstGeom>
          <a:solidFill>
            <a:srgbClr val="318F9A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885825"/>
            <a:ext cx="8434857" cy="2209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en-US" sz="3600" spc="65" dirty="0">
                <a:solidFill>
                  <a:srgbClr val="FDFDFD"/>
                </a:solidFill>
                <a:latin typeface="League Spartan Italics"/>
              </a:rPr>
              <a:t>TUJUAN ARAH PERJUANGAN MUHAMMADIYAH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35627" y="5630528"/>
            <a:ext cx="4522889" cy="1299925"/>
            <a:chOff x="0" y="-66675"/>
            <a:chExt cx="6030518" cy="1733233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6030518" cy="73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Tujuan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Umum</a:t>
              </a:r>
              <a:endParaRPr lang="en-US" sz="3300" spc="495" dirty="0">
                <a:solidFill>
                  <a:srgbClr val="FDFDFD"/>
                </a:solidFill>
                <a:latin typeface="Glacial Indifference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4055"/>
              <a:ext cx="6030518" cy="712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DFDFD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94645" y="5755413"/>
            <a:ext cx="4522889" cy="2913746"/>
            <a:chOff x="0" y="-66675"/>
            <a:chExt cx="6030518" cy="38849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6030518" cy="388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Tujuan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Rinci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, yang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dilihat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dari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akidah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, ibadah,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akhlak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 dan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muamalah</a:t>
              </a:r>
              <a:r>
                <a:rPr lang="en-US" sz="3300" spc="495" dirty="0">
                  <a:solidFill>
                    <a:srgbClr val="FDFDFD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Glacial Indifference"/>
                </a:rPr>
                <a:t>dunyawiyah</a:t>
              </a:r>
              <a:endParaRPr lang="en-US" sz="3300" spc="495" dirty="0">
                <a:solidFill>
                  <a:srgbClr val="FDFDFD"/>
                </a:solidFill>
                <a:latin typeface="Glacial Indifferenc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4055"/>
              <a:ext cx="6030518" cy="712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DFDFD"/>
                </a:solidFill>
                <a:latin typeface="Glacial Indifference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917534" y="7317942"/>
            <a:ext cx="4522889" cy="554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endParaRPr lang="en-US" sz="3300" spc="495" dirty="0">
              <a:solidFill>
                <a:srgbClr val="FDFDFD"/>
              </a:solidFill>
              <a:latin typeface="Glacial Indifference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7215332" y="-228992"/>
            <a:ext cx="1301660" cy="2807971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6" name="AutoShape 16"/>
          <p:cNvSpPr/>
          <p:nvPr/>
        </p:nvSpPr>
        <p:spPr>
          <a:xfrm>
            <a:off x="9956175" y="1456849"/>
            <a:ext cx="10869754" cy="125413"/>
          </a:xfrm>
          <a:prstGeom prst="rect">
            <a:avLst/>
          </a:prstGeom>
          <a:solidFill>
            <a:srgbClr val="318F9A"/>
          </a:solidFill>
        </p:spPr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D886A3-C622-4E88-A695-8BA59BDA4A1A}"/>
              </a:ext>
            </a:extLst>
          </p:cNvPr>
          <p:cNvCxnSpPr>
            <a:cxnSpLocks/>
          </p:cNvCxnSpPr>
          <p:nvPr/>
        </p:nvCxnSpPr>
        <p:spPr>
          <a:xfrm flipH="1">
            <a:off x="2819400" y="3352428"/>
            <a:ext cx="1676400" cy="155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B3A8E5-7CA9-4102-B7F7-723895F6D05B}"/>
              </a:ext>
            </a:extLst>
          </p:cNvPr>
          <p:cNvCxnSpPr>
            <a:cxnSpLocks/>
          </p:cNvCxnSpPr>
          <p:nvPr/>
        </p:nvCxnSpPr>
        <p:spPr>
          <a:xfrm>
            <a:off x="5029200" y="3392510"/>
            <a:ext cx="1828800" cy="151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35277" r="38005"/>
          <a:stretch>
            <a:fillRect/>
          </a:stretch>
        </p:blipFill>
        <p:spPr>
          <a:xfrm>
            <a:off x="-246607" y="-296328"/>
            <a:ext cx="4218457" cy="107563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39641" y="8548370"/>
            <a:ext cx="2492568" cy="198523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4" name="AutoShape 4"/>
          <p:cNvSpPr/>
          <p:nvPr/>
        </p:nvSpPr>
        <p:spPr>
          <a:xfrm>
            <a:off x="1926383" y="5143500"/>
            <a:ext cx="119085" cy="8229600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921544"/>
            <a:ext cx="12593949" cy="1854728"/>
            <a:chOff x="0" y="-142875"/>
            <a:chExt cx="16791932" cy="247297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42875"/>
              <a:ext cx="16791932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00"/>
                </a:lnSpc>
              </a:pPr>
              <a:endParaRPr lang="en-US" sz="7500" spc="825" dirty="0">
                <a:solidFill>
                  <a:srgbClr val="04383F"/>
                </a:solidFill>
                <a:latin typeface="League Spartan Itali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04383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576542" y="5180788"/>
            <a:ext cx="12682758" cy="4077512"/>
            <a:chOff x="0" y="1085501"/>
            <a:chExt cx="16910344" cy="543668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832141"/>
              <a:ext cx="16910344" cy="73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5910" y="5948778"/>
              <a:ext cx="16794433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00"/>
                </a:lnSpc>
              </a:pPr>
              <a:endParaRPr lang="en-US" sz="2400" spc="24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364964"/>
              <a:ext cx="16910344" cy="73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5910" y="1085501"/>
              <a:ext cx="16794433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00"/>
                </a:lnSpc>
              </a:pPr>
              <a:endParaRPr lang="en-US" sz="2400" spc="24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446E2ABC-7165-4D0D-A01A-275EC04A1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3234"/>
              </p:ext>
            </p:extLst>
          </p:nvPr>
        </p:nvGraphicFramePr>
        <p:xfrm>
          <a:off x="4663475" y="3434348"/>
          <a:ext cx="12394850" cy="62811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97425">
                  <a:extLst>
                    <a:ext uri="{9D8B030D-6E8A-4147-A177-3AD203B41FA5}">
                      <a16:colId xmlns:a16="http://schemas.microsoft.com/office/drawing/2014/main" val="2646791525"/>
                    </a:ext>
                  </a:extLst>
                </a:gridCol>
                <a:gridCol w="6197425">
                  <a:extLst>
                    <a:ext uri="{9D8B030D-6E8A-4147-A177-3AD203B41FA5}">
                      <a16:colId xmlns:a16="http://schemas.microsoft.com/office/drawing/2014/main" val="1184363695"/>
                    </a:ext>
                  </a:extLst>
                </a:gridCol>
              </a:tblGrid>
              <a:tr h="628115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err="1">
                          <a:latin typeface="+mn-lt"/>
                        </a:rPr>
                        <a:t>Tujuan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Umum</a:t>
                      </a:r>
                      <a:r>
                        <a:rPr lang="en-US" sz="1800" dirty="0">
                          <a:latin typeface="+mn-lt"/>
                        </a:rPr>
                        <a:t>: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>
                          <a:latin typeface="+mn-lt"/>
                        </a:rPr>
                        <a:t>Memajukan</a:t>
                      </a:r>
                      <a:r>
                        <a:rPr lang="en-US" sz="1800" dirty="0">
                          <a:latin typeface="+mn-lt"/>
                        </a:rPr>
                        <a:t> dan </a:t>
                      </a:r>
                      <a:r>
                        <a:rPr lang="en-US" sz="1800" dirty="0" err="1">
                          <a:latin typeface="+mn-lt"/>
                        </a:rPr>
                        <a:t>inovasi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dalam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bidang</a:t>
                      </a:r>
                      <a:r>
                        <a:rPr lang="en-US" sz="1800" dirty="0">
                          <a:latin typeface="+mn-lt"/>
                        </a:rPr>
                        <a:t> Pendidikan </a:t>
                      </a:r>
                      <a:r>
                        <a:rPr lang="en-US" sz="1800" dirty="0" err="1">
                          <a:latin typeface="+mn-lt"/>
                        </a:rPr>
                        <a:t>serta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memperluas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teknologi</a:t>
                      </a:r>
                      <a:r>
                        <a:rPr lang="en-US" sz="1800" dirty="0">
                          <a:latin typeface="+mn-lt"/>
                        </a:rPr>
                        <a:t>, </a:t>
                      </a:r>
                      <a:r>
                        <a:rPr lang="en-US" sz="1800" dirty="0" err="1">
                          <a:latin typeface="+mn-lt"/>
                        </a:rPr>
                        <a:t>ilmu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pengetahuan</a:t>
                      </a:r>
                      <a:r>
                        <a:rPr lang="en-US" sz="1800" dirty="0">
                          <a:latin typeface="+mn-lt"/>
                        </a:rPr>
                        <a:t> dan </a:t>
                      </a:r>
                      <a:r>
                        <a:rPr lang="en-US" sz="1800" dirty="0" err="1">
                          <a:latin typeface="+mn-lt"/>
                        </a:rPr>
                        <a:t>penelitian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>
                          <a:latin typeface="+mn-lt"/>
                        </a:rPr>
                        <a:t>Membina</a:t>
                      </a:r>
                      <a:r>
                        <a:rPr lang="en-US" sz="1800" dirty="0">
                          <a:latin typeface="+mn-lt"/>
                        </a:rPr>
                        <a:t> dan </a:t>
                      </a:r>
                      <a:r>
                        <a:rPr lang="en-US" sz="1800" dirty="0" err="1">
                          <a:latin typeface="+mn-lt"/>
                        </a:rPr>
                        <a:t>menggerakkan</a:t>
                      </a:r>
                      <a:r>
                        <a:rPr lang="en-US" sz="1800" dirty="0">
                          <a:latin typeface="+mn-lt"/>
                        </a:rPr>
                        <a:t> Angkatan </a:t>
                      </a:r>
                      <a:r>
                        <a:rPr lang="en-US" sz="1800" dirty="0" err="1">
                          <a:latin typeface="+mn-lt"/>
                        </a:rPr>
                        <a:t>muda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sehingga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menjadi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kader</a:t>
                      </a:r>
                      <a:r>
                        <a:rPr lang="en-US" sz="1800" dirty="0">
                          <a:latin typeface="+mn-lt"/>
                        </a:rPr>
                        <a:t> Muhammadiyah, </a:t>
                      </a:r>
                      <a:r>
                        <a:rPr lang="en-US" sz="1800" dirty="0" err="1">
                          <a:latin typeface="+mn-lt"/>
                        </a:rPr>
                        <a:t>kader</a:t>
                      </a:r>
                      <a:r>
                        <a:rPr lang="en-US" sz="1800" dirty="0">
                          <a:latin typeface="+mn-lt"/>
                        </a:rPr>
                        <a:t> agama dan </a:t>
                      </a:r>
                      <a:r>
                        <a:rPr lang="en-US" sz="1800" dirty="0" err="1">
                          <a:latin typeface="+mn-lt"/>
                        </a:rPr>
                        <a:t>kader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bangsa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>
                          <a:latin typeface="+mn-lt"/>
                        </a:rPr>
                        <a:t>Membimbing</a:t>
                      </a:r>
                      <a:r>
                        <a:rPr lang="en-US" sz="1800" dirty="0">
                          <a:latin typeface="+mn-lt"/>
                        </a:rPr>
                        <a:t>  </a:t>
                      </a:r>
                      <a:r>
                        <a:rPr lang="en-US" sz="1800" dirty="0" err="1">
                          <a:latin typeface="+mn-lt"/>
                        </a:rPr>
                        <a:t>masyarakat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ke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arah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perbaikan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kehidupan</a:t>
                      </a:r>
                      <a:r>
                        <a:rPr lang="en-US" sz="1800" dirty="0">
                          <a:latin typeface="+mn-lt"/>
                        </a:rPr>
                        <a:t> dan </a:t>
                      </a:r>
                      <a:r>
                        <a:rPr lang="en-US" sz="1800" dirty="0" err="1">
                          <a:latin typeface="+mn-lt"/>
                        </a:rPr>
                        <a:t>penghidupan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ekonomi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sesuai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dengan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ajaran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islam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>
                          <a:latin typeface="+mn-lt"/>
                        </a:rPr>
                        <a:t>Menggerakkan</a:t>
                      </a:r>
                      <a:r>
                        <a:rPr lang="en-US" sz="1800" dirty="0">
                          <a:latin typeface="+mn-lt"/>
                        </a:rPr>
                        <a:t> dan </a:t>
                      </a:r>
                      <a:r>
                        <a:rPr lang="en-US" sz="1800" dirty="0" err="1">
                          <a:latin typeface="+mn-lt"/>
                        </a:rPr>
                        <a:t>menghidup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suburkan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amal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tolong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menolong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dalam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kebajikan</a:t>
                      </a:r>
                      <a:r>
                        <a:rPr lang="en-US" sz="1800" dirty="0">
                          <a:latin typeface="+mn-lt"/>
                        </a:rPr>
                        <a:t>, Kesehatan, social dan </a:t>
                      </a:r>
                      <a:r>
                        <a:rPr lang="en-US" sz="1800" dirty="0" err="1">
                          <a:latin typeface="+mn-lt"/>
                        </a:rPr>
                        <a:t>pengembangan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masyarakat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>
                          <a:latin typeface="+mn-lt"/>
                        </a:rPr>
                        <a:t>Merespon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perkembangan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sosal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politik</a:t>
                      </a:r>
                      <a:r>
                        <a:rPr lang="en-US" sz="1800" dirty="0">
                          <a:latin typeface="+mn-lt"/>
                        </a:rPr>
                        <a:t> yang </a:t>
                      </a:r>
                      <a:r>
                        <a:rPr lang="en-US" sz="1800" dirty="0" err="1">
                          <a:latin typeface="+mn-lt"/>
                        </a:rPr>
                        <a:t>berkembang</a:t>
                      </a:r>
                      <a:r>
                        <a:rPr lang="en-US" sz="1800" dirty="0">
                          <a:latin typeface="+mn-lt"/>
                        </a:rPr>
                        <a:t> di </a:t>
                      </a:r>
                      <a:r>
                        <a:rPr lang="en-US" sz="1800" dirty="0" err="1">
                          <a:latin typeface="+mn-lt"/>
                        </a:rPr>
                        <a:t>tengah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masyarakat</a:t>
                      </a:r>
                      <a:endParaRPr lang="en-US" sz="1800" dirty="0">
                        <a:latin typeface="+mn-lt"/>
                      </a:endParaRPr>
                    </a:p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err="1"/>
                        <a:t>Tujuan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Rinci</a:t>
                      </a:r>
                      <a:r>
                        <a:rPr lang="en-US" sz="1800" dirty="0"/>
                        <a:t>: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/>
                        <a:t>Akidah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	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menegakkan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aqidah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islam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murni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bersih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gejala-gejala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kemusyrikan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bid’ah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khufarat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tanpa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mengabaikan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prinsip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toleransi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menurut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ajaran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islam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dirty="0"/>
                        <a:t>Ibadah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	Muhammadiyah </a:t>
                      </a:r>
                      <a:r>
                        <a:rPr lang="en-US" sz="1800" dirty="0" err="1"/>
                        <a:t>berprinsip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bahwa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umat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islam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harus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menjadi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umat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taat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hanya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kepada</a:t>
                      </a:r>
                      <a:r>
                        <a:rPr lang="en-US" sz="1800" dirty="0"/>
                        <a:t> Allah dan Rasul </a:t>
                      </a:r>
                      <a:r>
                        <a:rPr lang="en-US" sz="1800" dirty="0" err="1"/>
                        <a:t>tetapi</a:t>
                      </a:r>
                      <a:r>
                        <a:rPr lang="en-US" sz="1800" dirty="0"/>
                        <a:t> juga </a:t>
                      </a:r>
                      <a:r>
                        <a:rPr lang="en-US" sz="1800" dirty="0" err="1"/>
                        <a:t>berjaya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dalam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urusan</a:t>
                      </a:r>
                      <a:r>
                        <a:rPr lang="en-US" sz="1800" dirty="0"/>
                        <a:t> dunia</a:t>
                      </a:r>
                    </a:p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dirty="0" err="1"/>
                        <a:t>Akhlak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	</a:t>
                      </a:r>
                      <a:r>
                        <a:rPr lang="en-US" sz="1800" dirty="0" err="1"/>
                        <a:t>Menjadikan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manusia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muslimin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memiliki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sifat-sifat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utama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yaitu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kepribadian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muslim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kepribadian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muhsin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dalam</a:t>
                      </a:r>
                      <a:r>
                        <a:rPr lang="en-US" sz="1800" dirty="0"/>
                        <a:t> arti </a:t>
                      </a:r>
                      <a:r>
                        <a:rPr lang="en-US" sz="1800" dirty="0" err="1"/>
                        <a:t>berakhlak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mulia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kepribadian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muttaqin</a:t>
                      </a:r>
                      <a:endParaRPr lang="en-US" sz="1800" dirty="0"/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800" dirty="0" err="1"/>
                        <a:t>Muamalah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Dunyawiyah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	</a:t>
                      </a:r>
                      <a:r>
                        <a:rPr lang="en-US" sz="1800" dirty="0" err="1"/>
                        <a:t>Mengajak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lapisan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Bangsa</a:t>
                      </a:r>
                      <a:r>
                        <a:rPr lang="en-US" sz="1800" dirty="0"/>
                        <a:t> Indonesia yang </a:t>
                      </a:r>
                      <a:r>
                        <a:rPr lang="en-US" sz="1800" dirty="0" err="1"/>
                        <a:t>telah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mendapat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karunia</a:t>
                      </a:r>
                      <a:r>
                        <a:rPr lang="en-US" sz="1800" dirty="0"/>
                        <a:t> Allah </a:t>
                      </a:r>
                      <a:r>
                        <a:rPr lang="en-US" sz="1800" dirty="0" err="1"/>
                        <a:t>berupa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tanah</a:t>
                      </a:r>
                      <a:r>
                        <a:rPr lang="en-US" sz="1800" dirty="0"/>
                        <a:t> air yang </a:t>
                      </a:r>
                      <a:r>
                        <a:rPr lang="en-US" sz="1800" dirty="0" err="1"/>
                        <a:t>mempunyai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sumber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kekayaan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kemerdekaam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bangsa</a:t>
                      </a:r>
                      <a:r>
                        <a:rPr lang="en-US" sz="1800" dirty="0"/>
                        <a:t> dan negara </a:t>
                      </a:r>
                      <a:r>
                        <a:rPr lang="en-US" sz="1800" dirty="0" err="1"/>
                        <a:t>Republik</a:t>
                      </a:r>
                      <a:r>
                        <a:rPr lang="en-US" sz="1800" dirty="0"/>
                        <a:t> Indonesia yang </a:t>
                      </a:r>
                      <a:r>
                        <a:rPr lang="en-US" sz="1800" dirty="0" err="1"/>
                        <a:t>berdasarkan</a:t>
                      </a:r>
                      <a:r>
                        <a:rPr lang="en-US" sz="1800" dirty="0"/>
                        <a:t> pada Pancasila </a:t>
                      </a:r>
                      <a:r>
                        <a:rPr lang="en-US" sz="1800" dirty="0" err="1"/>
                        <a:t>san</a:t>
                      </a:r>
                      <a:r>
                        <a:rPr lang="en-US" sz="1800" dirty="0"/>
                        <a:t> UUD 1945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berusaha</a:t>
                      </a:r>
                      <a:r>
                        <a:rPr lang="en-US" sz="1800" dirty="0"/>
                        <a:t> Bersama-</a:t>
                      </a:r>
                      <a:r>
                        <a:rPr lang="en-US" sz="1800" dirty="0" err="1"/>
                        <a:t>sama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menjadikan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suatu</a:t>
                      </a:r>
                      <a:r>
                        <a:rPr lang="en-US" sz="1800" dirty="0"/>
                        <a:t> negara yang </a:t>
                      </a:r>
                      <a:r>
                        <a:rPr lang="en-US" sz="1800" dirty="0" err="1"/>
                        <a:t>adil</a:t>
                      </a:r>
                      <a:r>
                        <a:rPr lang="en-US" sz="1800" dirty="0"/>
                        <a:t> dan Makmur dan </a:t>
                      </a:r>
                      <a:r>
                        <a:rPr lang="en-US" sz="1800" dirty="0" err="1"/>
                        <a:t>diridhai</a:t>
                      </a:r>
                      <a:r>
                        <a:rPr lang="en-US" sz="1800" dirty="0"/>
                        <a:t> Allah SWT</a:t>
                      </a:r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949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301725" y="-193763"/>
            <a:ext cx="3221965" cy="401877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16765091" y="2057400"/>
            <a:ext cx="119085" cy="8229600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4" name="TextBox 4"/>
          <p:cNvSpPr txBox="1"/>
          <p:nvPr/>
        </p:nvSpPr>
        <p:spPr>
          <a:xfrm>
            <a:off x="5829564" y="6076176"/>
            <a:ext cx="12970657" cy="126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4"/>
              </a:lnSpc>
            </a:pPr>
            <a:r>
              <a:rPr lang="en-US" sz="7425" spc="816" dirty="0">
                <a:solidFill>
                  <a:srgbClr val="04383F"/>
                </a:solidFill>
                <a:latin typeface="League Spartan Italics"/>
              </a:rPr>
              <a:t>TERIMA KASIH</a:t>
            </a:r>
          </a:p>
        </p:txBody>
      </p:sp>
      <p:grpSp>
        <p:nvGrpSpPr>
          <p:cNvPr id="5" name="Group 5"/>
          <p:cNvGrpSpPr/>
          <p:nvPr/>
        </p:nvGrpSpPr>
        <p:grpSpPr>
          <a:xfrm rot="1895262">
            <a:off x="-613800" y="3411959"/>
            <a:ext cx="1660618" cy="1660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1895262">
            <a:off x="545594" y="3759162"/>
            <a:ext cx="966212" cy="966212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44610" y="6134126"/>
            <a:ext cx="4337225" cy="2951557"/>
            <a:chOff x="0" y="-66675"/>
            <a:chExt cx="5782967" cy="393541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5782967" cy="73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221122"/>
              <a:ext cx="5782967" cy="647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endParaRPr lang="en-US" sz="2700" spc="27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29564" y="6134126"/>
            <a:ext cx="4337225" cy="2951557"/>
            <a:chOff x="0" y="-66675"/>
            <a:chExt cx="5782967" cy="393541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5782967" cy="73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21122"/>
              <a:ext cx="5782967" cy="647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endParaRPr lang="en-US" sz="2700" spc="27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14518" y="6124947"/>
            <a:ext cx="4337225" cy="2951557"/>
            <a:chOff x="0" y="-66675"/>
            <a:chExt cx="5782967" cy="393541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66675"/>
              <a:ext cx="5782967" cy="722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15"/>
                </a:lnSpc>
              </a:pPr>
              <a:endParaRPr lang="en-US" sz="3225" spc="483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221122"/>
              <a:ext cx="5782967" cy="647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endParaRPr lang="en-US" sz="2700" spc="27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42365" y="1594117"/>
            <a:ext cx="10492052" cy="6297363"/>
            <a:chOff x="-149474" y="-142875"/>
            <a:chExt cx="13169497" cy="229375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302002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00"/>
                </a:lnSpc>
              </a:pPr>
              <a:r>
                <a:rPr lang="id-ID" sz="7500" spc="825" dirty="0">
                  <a:solidFill>
                    <a:srgbClr val="04383F"/>
                  </a:solidFill>
                  <a:latin typeface="League Spartan Italics"/>
                </a:rPr>
                <a:t>A. Pendahuluan</a:t>
              </a:r>
              <a:endParaRPr lang="en-US" sz="7500" spc="825" dirty="0">
                <a:solidFill>
                  <a:srgbClr val="04383F"/>
                </a:solidFill>
                <a:latin typeface="League Spartan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49474" y="498128"/>
              <a:ext cx="13020023" cy="1652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id-ID" sz="3000" spc="30" dirty="0">
                  <a:solidFill>
                    <a:srgbClr val="04383F"/>
                  </a:solidFill>
                  <a:latin typeface="Glacial Indifference"/>
                </a:rPr>
                <a:t>Sebuah perkumpulan/organisasi didirikan pasti ada cita-cita, maksud atau tujuannya, tak terkecuali persyarikatan Muhammdiyah. Tujuan organisasi Muhammadiyah disebut MKCH atau MKCHM singkatan dari Matan Keyakinan dan Cita-cita Hidup Muhammdiyah meliputi core belief, core values, visi, misi.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8992" y="-211377"/>
            <a:ext cx="5013462" cy="4036391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318F9A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2699636"/>
            <a:ext cx="13706072" cy="4887728"/>
            <a:chOff x="0" y="-872489"/>
            <a:chExt cx="18274762" cy="6516969"/>
          </a:xfrm>
        </p:grpSpPr>
        <p:sp>
          <p:nvSpPr>
            <p:cNvPr id="3" name="TextBox 3"/>
            <p:cNvSpPr txBox="1"/>
            <p:nvPr/>
          </p:nvSpPr>
          <p:spPr>
            <a:xfrm>
              <a:off x="0" y="104503"/>
              <a:ext cx="18274762" cy="5539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just">
                <a:buFont typeface="Courier New" panose="02070309020205020404" pitchFamily="49" charset="0"/>
                <a:buChar char="o"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MKCH pada awalnya merupakan putusan dari sidang Tanwir Muhammadiyah tahun 1969 </a:t>
              </a:r>
            </a:p>
            <a:p>
              <a:pPr marL="457200" indent="-457200" algn="just">
                <a:buFont typeface="Courier New" panose="02070309020205020404" pitchFamily="49" charset="0"/>
                <a:buChar char="o"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MKCH hasil sidang Tanwir Muhammdiyah tahun 1969 yang awalnya terdiri dari 9 ayat</a:t>
              </a:r>
              <a:r>
                <a:rPr lang="id-ID" sz="3000" spc="65">
                  <a:solidFill>
                    <a:srgbClr val="04383F"/>
                  </a:solidFill>
                  <a:latin typeface="League Spartan Italics"/>
                </a:rPr>
                <a:t>, kemudian </a:t>
              </a: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dirumuskan kembali dan disempurnakan pada tahun 1970 menjadi 5 ayat. </a:t>
              </a:r>
            </a:p>
            <a:p>
              <a:pPr marL="457200" indent="-457200" algn="just">
                <a:buFont typeface="Courier New" panose="02070309020205020404" pitchFamily="49" charset="0"/>
                <a:buChar char="o"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Pada tahun 1968, Muktamar Muhammadiyah ke-37 di Yogyakarta dengan tema “Tajdid”  Menggagas pembaharuan dalam lima bidang yaitu: Ideologi, Khittah Perjuangan, Gerak dan Amal Usaha, Organisasi, Sasaran </a:t>
              </a:r>
            </a:p>
            <a:p>
              <a:pPr marL="457200" indent="-457200" algn="just">
                <a:buFont typeface="Courier New" panose="02070309020205020404" pitchFamily="49" charset="0"/>
                <a:buChar char="o"/>
              </a:pPr>
              <a:endParaRPr lang="id-ID" sz="3000" spc="65" dirty="0">
                <a:solidFill>
                  <a:srgbClr val="04383F"/>
                </a:solidFill>
                <a:latin typeface="League Spartan Itali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-872489"/>
              <a:ext cx="17582899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id-ID" sz="3300" b="1" spc="495" dirty="0">
                  <a:solidFill>
                    <a:srgbClr val="0438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"/>
                </a:rPr>
                <a:t>B. Sejarah dan Rumusan MKCH</a:t>
              </a:r>
              <a:endParaRPr lang="en-US" sz="3300" b="1" spc="495" dirty="0"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acial Indifference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7121639" y="-17476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6503582" y="1318310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10869754" cy="125413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8" name="AutoShape 8"/>
          <p:cNvSpPr/>
          <p:nvPr/>
        </p:nvSpPr>
        <p:spPr>
          <a:xfrm>
            <a:off x="-211377" y="8548370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-954368" y="9582038"/>
            <a:ext cx="10869754" cy="125413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874388" y="871829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692811" y="865417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2699636"/>
            <a:ext cx="13706072" cy="4426063"/>
            <a:chOff x="0" y="-872489"/>
            <a:chExt cx="18274762" cy="5901415"/>
          </a:xfrm>
        </p:grpSpPr>
        <p:sp>
          <p:nvSpPr>
            <p:cNvPr id="3" name="TextBox 3"/>
            <p:cNvSpPr txBox="1"/>
            <p:nvPr/>
          </p:nvSpPr>
          <p:spPr>
            <a:xfrm>
              <a:off x="0" y="104503"/>
              <a:ext cx="18274762" cy="4924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Adapun konseptor/penggagas dalam perumusan MKCH sebagai berikut 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id-ID" sz="3000" b="0" i="0" u="none" strike="noStrike" kern="1200" cap="none" spc="65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Buya KH. Malik Ahmad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Buya AR Sutan Mansur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id-ID" sz="3000" b="0" i="0" u="none" strike="noStrike" kern="1200" cap="none" spc="65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Prof. Dr. H. </a:t>
              </a: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M. Rasyidi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id-ID" sz="3000" b="0" i="0" u="none" strike="noStrike" kern="1200" cap="none" spc="65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KHM. Djindar Tamimy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KH. Djarnawi Hadikusuma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id-ID" sz="3000" b="0" i="0" u="none" strike="noStrike" kern="1200" cap="none" spc="65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KH. AR Fachruddin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id-ID" sz="3000" spc="65" dirty="0">
                  <a:solidFill>
                    <a:srgbClr val="04383F"/>
                  </a:solidFill>
                  <a:latin typeface="League Spartan Italics"/>
                </a:rPr>
                <a:t>Drs. Mohammad Djazman al-Kindi</a:t>
              </a:r>
              <a:endParaRPr kumimoji="0" lang="id-ID" sz="3000" b="0" i="0" u="none" strike="noStrike" kern="1200" cap="none" spc="65" normalizeH="0" baseline="0" noProof="0" dirty="0">
                <a:ln>
                  <a:noFill/>
                </a:ln>
                <a:solidFill>
                  <a:srgbClr val="04383F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-872489"/>
              <a:ext cx="17582899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300" b="1" i="0" u="none" strike="noStrike" kern="1200" cap="none" spc="495" normalizeH="0" baseline="0" noProof="0" dirty="0">
                  <a:ln>
                    <a:noFill/>
                  </a:ln>
                  <a:solidFill>
                    <a:srgbClr val="0438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lacial Indifference"/>
                  <a:ea typeface="+mn-ea"/>
                  <a:cs typeface="+mn-cs"/>
                </a:rPr>
                <a:t>B. Sejarah dan Rumusan MKCH</a:t>
              </a:r>
              <a:endParaRPr kumimoji="0" lang="en-US" sz="3300" b="1" i="0" u="none" strike="noStrike" kern="1200" cap="none" spc="495" normalizeH="0" baseline="0" noProof="0" dirty="0">
                <a:ln>
                  <a:noFill/>
                </a:ln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7121639" y="-17476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6503582" y="1318310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10869754" cy="125413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8" name="AutoShape 8"/>
          <p:cNvSpPr/>
          <p:nvPr/>
        </p:nvSpPr>
        <p:spPr>
          <a:xfrm>
            <a:off x="-211377" y="8548370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-954368" y="9582038"/>
            <a:ext cx="10869754" cy="125413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874388" y="871829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692811" y="865417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</p:spTree>
    <p:extLst>
      <p:ext uri="{BB962C8B-B14F-4D97-AF65-F5344CB8AC3E}">
        <p14:creationId xmlns:p14="http://schemas.microsoft.com/office/powerpoint/2010/main" val="231897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62000" y="1866900"/>
            <a:ext cx="1344647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50"/>
              </a:lnSpc>
            </a:pPr>
            <a:r>
              <a:rPr lang="id-ID" sz="5000" spc="50" dirty="0">
                <a:solidFill>
                  <a:srgbClr val="FDFDFD"/>
                </a:solidFill>
                <a:latin typeface="League Spartan Italics"/>
              </a:rPr>
              <a:t>Hasil Sidang Tanwir tahun 1969 di Ponorogo</a:t>
            </a:r>
            <a:endParaRPr lang="en-US" sz="5000" spc="50" dirty="0">
              <a:solidFill>
                <a:srgbClr val="FDFDFD"/>
              </a:solidFill>
              <a:latin typeface="League Spartan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2667000" y="3549746"/>
            <a:ext cx="3886200" cy="5708554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4" name="Group 4"/>
          <p:cNvGrpSpPr/>
          <p:nvPr/>
        </p:nvGrpSpPr>
        <p:grpSpPr>
          <a:xfrm>
            <a:off x="3186723" y="4277901"/>
            <a:ext cx="3004258" cy="3422615"/>
            <a:chOff x="0" y="-66675"/>
            <a:chExt cx="4005677" cy="456348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40056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id-ID" sz="3300" spc="495" dirty="0">
                  <a:solidFill>
                    <a:srgbClr val="04383F"/>
                  </a:solidFill>
                  <a:latin typeface="Glacial Indifference"/>
                </a:rPr>
                <a:t>Kelompok 1</a:t>
              </a: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61337"/>
              <a:ext cx="4005677" cy="3135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id-ID" sz="2050" spc="20" dirty="0">
                  <a:solidFill>
                    <a:srgbClr val="04383F"/>
                  </a:solidFill>
                  <a:latin typeface="Glacial Indifference"/>
                </a:rPr>
                <a:t>Adalah kelompok ideologi, yang mengandung pokok-pokok persoalan yang bersifat ideologis (terdiri atas ayat 1 dan 2)</a:t>
              </a:r>
              <a:endParaRPr lang="en-US" sz="2050" spc="20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-228992" y="-211377"/>
            <a:ext cx="1301660" cy="279035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-2248154" y="1456849"/>
            <a:ext cx="10869754" cy="125413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9" name="AutoShape 9"/>
          <p:cNvSpPr/>
          <p:nvPr/>
        </p:nvSpPr>
        <p:spPr>
          <a:xfrm>
            <a:off x="7239000" y="3549746"/>
            <a:ext cx="3886200" cy="5708554"/>
          </a:xfrm>
          <a:prstGeom prst="rect">
            <a:avLst/>
          </a:prstGeom>
          <a:solidFill>
            <a:srgbClr val="318F9A"/>
          </a:solid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7924800" y="4294957"/>
            <a:ext cx="3004258" cy="2627525"/>
            <a:chOff x="0" y="-66675"/>
            <a:chExt cx="4005677" cy="35033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0056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id-ID" sz="3300" spc="495" dirty="0">
                  <a:solidFill>
                    <a:srgbClr val="04383F"/>
                  </a:solidFill>
                  <a:latin typeface="Glacial Indifference"/>
                </a:rPr>
                <a:t>Kelompok 2</a:t>
              </a: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61337"/>
              <a:ext cx="4005677" cy="2075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id-ID" sz="2050" spc="20" dirty="0">
                  <a:solidFill>
                    <a:srgbClr val="04383F"/>
                  </a:solidFill>
                  <a:latin typeface="Glacial Indifference"/>
                </a:rPr>
                <a:t>Adalah kelompok faham agama dalam Muhammadiyah (terdiri atas ayat 3 dan 4)</a:t>
              </a:r>
              <a:endParaRPr lang="en-US" sz="2050" spc="20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734800" y="3549746"/>
            <a:ext cx="3886200" cy="5708554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4" name="Group 14"/>
          <p:cNvGrpSpPr/>
          <p:nvPr/>
        </p:nvGrpSpPr>
        <p:grpSpPr>
          <a:xfrm>
            <a:off x="12337008" y="4327907"/>
            <a:ext cx="3118558" cy="2229981"/>
            <a:chOff x="0" y="-66675"/>
            <a:chExt cx="4158077" cy="297330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4158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id-ID" sz="3300" spc="495" dirty="0">
                  <a:solidFill>
                    <a:srgbClr val="04383F"/>
                  </a:solidFill>
                  <a:latin typeface="Glacial Indifference"/>
                </a:rPr>
                <a:t>Kelompok 3</a:t>
              </a: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61337"/>
              <a:ext cx="4005677" cy="1545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id-ID" sz="2050" spc="20" dirty="0">
                  <a:solidFill>
                    <a:srgbClr val="04383F"/>
                  </a:solidFill>
                  <a:latin typeface="Glacial Indifference"/>
                </a:rPr>
                <a:t>Adalah kelompok fungsi dan misi Muhammadiyah (tersebut dalam ayat 5)</a:t>
              </a:r>
              <a:endParaRPr lang="en-US" sz="2050" spc="20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26670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2" name="AutoShape 22"/>
          <p:cNvSpPr/>
          <p:nvPr/>
        </p:nvSpPr>
        <p:spPr>
          <a:xfrm>
            <a:off x="72390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3" name="AutoShape 23"/>
          <p:cNvSpPr/>
          <p:nvPr/>
        </p:nvSpPr>
        <p:spPr>
          <a:xfrm>
            <a:off x="117348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93A1B01-7C28-499B-9D8B-6FCCF722EA6D}"/>
              </a:ext>
            </a:extLst>
          </p:cNvPr>
          <p:cNvSpPr txBox="1"/>
          <p:nvPr/>
        </p:nvSpPr>
        <p:spPr>
          <a:xfrm>
            <a:off x="9426929" y="1183243"/>
            <a:ext cx="13187175" cy="54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300" b="1" i="0" u="none" strike="noStrike" kern="1200" cap="none" spc="495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lacial Indifference"/>
                <a:ea typeface="+mn-ea"/>
                <a:cs typeface="+mn-cs"/>
              </a:rPr>
              <a:t>B. Sejarah dan Rumusan MKCH</a:t>
            </a:r>
            <a:endParaRPr kumimoji="0" lang="en-US" sz="3300" b="1" i="0" u="none" strike="noStrike" kern="1200" cap="none" spc="495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lacial Indifferenc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84727" y="4689363"/>
            <a:ext cx="13974573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endParaRPr lang="id-ID" sz="3600" spc="29" dirty="0">
              <a:solidFill>
                <a:srgbClr val="FDFDFD"/>
              </a:solidFill>
              <a:latin typeface="Glacial Indifference"/>
            </a:endParaRPr>
          </a:p>
          <a:p>
            <a:pPr>
              <a:lnSpc>
                <a:spcPts val="4387"/>
              </a:lnSpc>
            </a:pPr>
            <a:r>
              <a:rPr lang="id-ID" sz="3600" spc="29" dirty="0">
                <a:solidFill>
                  <a:srgbClr val="FDFDFD"/>
                </a:solidFill>
                <a:latin typeface="Glacial Indifference"/>
              </a:rPr>
              <a:t>Muhammadiyah adalah sebuah fenomena yang multi fased ada 5  yaitu :</a:t>
            </a:r>
          </a:p>
          <a:p>
            <a:pPr marL="514350" indent="-514350">
              <a:lnSpc>
                <a:spcPts val="4387"/>
              </a:lnSpc>
              <a:buAutoNum type="arabicPeriod"/>
            </a:pPr>
            <a:r>
              <a:rPr lang="id-ID" sz="3600" spc="29" dirty="0">
                <a:solidFill>
                  <a:srgbClr val="FDFDFD"/>
                </a:solidFill>
                <a:latin typeface="Glacial Indifference"/>
              </a:rPr>
              <a:t>Perspektif teologis</a:t>
            </a:r>
          </a:p>
          <a:p>
            <a:pPr marL="514350" indent="-514350">
              <a:lnSpc>
                <a:spcPts val="4387"/>
              </a:lnSpc>
              <a:buAutoNum type="arabicPeriod"/>
            </a:pPr>
            <a:r>
              <a:rPr lang="id-ID" sz="3600" spc="29" dirty="0">
                <a:solidFill>
                  <a:srgbClr val="FDFDFD"/>
                </a:solidFill>
                <a:latin typeface="Glacial Indifference"/>
              </a:rPr>
              <a:t>Perspektif historis </a:t>
            </a:r>
          </a:p>
          <a:p>
            <a:pPr marL="514350" indent="-514350">
              <a:lnSpc>
                <a:spcPts val="4387"/>
              </a:lnSpc>
              <a:buAutoNum type="arabicPeriod"/>
            </a:pPr>
            <a:r>
              <a:rPr lang="id-ID" sz="3600" spc="29" dirty="0">
                <a:solidFill>
                  <a:srgbClr val="FDFDFD"/>
                </a:solidFill>
                <a:latin typeface="Glacial Indifference"/>
              </a:rPr>
              <a:t>Perspektif budaya </a:t>
            </a:r>
          </a:p>
          <a:p>
            <a:pPr marL="514350" indent="-514350">
              <a:lnSpc>
                <a:spcPts val="4387"/>
              </a:lnSpc>
              <a:buAutoNum type="arabicPeriod"/>
            </a:pPr>
            <a:r>
              <a:rPr lang="id-ID" sz="3600" spc="29" dirty="0">
                <a:solidFill>
                  <a:srgbClr val="FDFDFD"/>
                </a:solidFill>
                <a:latin typeface="Glacial Indifference"/>
              </a:rPr>
              <a:t>Perspektif sosiologis </a:t>
            </a:r>
          </a:p>
          <a:p>
            <a:pPr marL="514350" indent="-514350">
              <a:lnSpc>
                <a:spcPts val="4387"/>
              </a:lnSpc>
              <a:buAutoNum type="arabicPeriod"/>
            </a:pPr>
            <a:r>
              <a:rPr lang="id-ID" sz="3600" spc="29" dirty="0">
                <a:solidFill>
                  <a:srgbClr val="FDFDFD"/>
                </a:solidFill>
                <a:latin typeface="Glacial Indifference"/>
              </a:rPr>
              <a:t>Perspektif politik</a:t>
            </a:r>
            <a:endParaRPr lang="en-US" sz="3600" spc="29" dirty="0">
              <a:solidFill>
                <a:srgbClr val="FDFDFD"/>
              </a:solidFill>
              <a:latin typeface="Glacial Indifference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4430812" y="-228992"/>
            <a:ext cx="4086181" cy="3387522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140215" y="-2738378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1" name="Group 11"/>
          <p:cNvGrpSpPr/>
          <p:nvPr/>
        </p:nvGrpSpPr>
        <p:grpSpPr>
          <a:xfrm>
            <a:off x="-2362178" y="1501093"/>
            <a:ext cx="10869754" cy="3188270"/>
            <a:chOff x="0" y="-142875"/>
            <a:chExt cx="14493006" cy="4251026"/>
          </a:xfrm>
        </p:grpSpPr>
        <p:sp>
          <p:nvSpPr>
            <p:cNvPr id="12" name="TextBox 12"/>
            <p:cNvSpPr txBox="1"/>
            <p:nvPr/>
          </p:nvSpPr>
          <p:spPr>
            <a:xfrm>
              <a:off x="4811615" y="-142875"/>
              <a:ext cx="9605500" cy="359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id-ID" sz="4000" spc="825" dirty="0">
                  <a:solidFill>
                    <a:srgbClr val="FDFDFD"/>
                  </a:solidFill>
                  <a:latin typeface="League Spartan Italics"/>
                </a:rPr>
                <a:t>Hakekat Muhammadiyah</a:t>
              </a:r>
              <a:endParaRPr lang="en-US" sz="4000" spc="825" dirty="0">
                <a:solidFill>
                  <a:srgbClr val="FDFDFD"/>
                </a:solidFill>
                <a:latin typeface="League Spartan Italics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3940934"/>
              <a:ext cx="14493006" cy="1672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11377" y="-176148"/>
            <a:ext cx="1023248" cy="1190339"/>
          </a:xfrm>
          <a:prstGeom prst="rect">
            <a:avLst/>
          </a:prstGeom>
          <a:solidFill>
            <a:srgbClr val="FDFDFD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923430" y="6461987"/>
            <a:ext cx="3611177" cy="408923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16546172" y="0"/>
            <a:ext cx="119085" cy="8229600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5" name="TextBox 5"/>
          <p:cNvSpPr txBox="1"/>
          <p:nvPr/>
        </p:nvSpPr>
        <p:spPr>
          <a:xfrm>
            <a:off x="609600" y="2781300"/>
            <a:ext cx="84638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id-ID" sz="4000" spc="443" dirty="0">
                <a:solidFill>
                  <a:srgbClr val="04383F"/>
                </a:solidFill>
                <a:latin typeface="League Spartan Italics"/>
              </a:rPr>
              <a:t>Cita – Cita Muhammadiyah </a:t>
            </a:r>
            <a:endParaRPr lang="en-US" sz="4000" spc="443" dirty="0">
              <a:solidFill>
                <a:srgbClr val="04383F"/>
              </a:solidFill>
              <a:latin typeface="League Spartan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598" y="5691508"/>
            <a:ext cx="13335001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id-ID" sz="3200" spc="29" dirty="0">
                <a:solidFill>
                  <a:srgbClr val="04383F"/>
                </a:solidFill>
                <a:latin typeface="Glacial Indifference"/>
              </a:rPr>
              <a:t>Muhammadiyah adalah gerakan islam memiliki cita – cita ideal yaitu mewujudkan “masyarakat islam yang sebenar – benarnya “ . Dengan cita – cita yang ingin diwujudkan itu Muhammadiyah memiliki arah yang jelas dalam  gerakannya. Cita-cita ideal yang ingin diwujudkan Muhammadiyah terkandung dalam rumusan maksud dan tujuan Muhammadiyah yakni menegakkan dan menjunjung tinggi agama islam sehingga terwujud masyarakat islam yang sebenar – benarnya ( Bab III. Pasal 6).</a:t>
            </a:r>
            <a:endParaRPr lang="en-US" sz="3200" spc="29" dirty="0">
              <a:solidFill>
                <a:srgbClr val="04383F"/>
              </a:solidFill>
              <a:latin typeface="Glacial Indifference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-1041301" y="5080794"/>
            <a:ext cx="10869754" cy="125413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1" name="Group 11"/>
          <p:cNvGrpSpPr/>
          <p:nvPr/>
        </p:nvGrpSpPr>
        <p:grpSpPr>
          <a:xfrm rot="1895262">
            <a:off x="9722611" y="4531012"/>
            <a:ext cx="1224976" cy="122497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895262">
            <a:off x="10516062" y="4745134"/>
            <a:ext cx="796731" cy="796731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6177" y="2458043"/>
            <a:ext cx="11695645" cy="3376859"/>
            <a:chOff x="0" y="102871"/>
            <a:chExt cx="15594194" cy="4502478"/>
          </a:xfrm>
        </p:grpSpPr>
        <p:sp>
          <p:nvSpPr>
            <p:cNvPr id="3" name="TextBox 3"/>
            <p:cNvSpPr txBox="1"/>
            <p:nvPr/>
          </p:nvSpPr>
          <p:spPr>
            <a:xfrm>
              <a:off x="0" y="102871"/>
              <a:ext cx="15594194" cy="157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765"/>
                </a:lnSpc>
              </a:pPr>
              <a:r>
                <a:rPr lang="en-US" sz="6975" spc="767" dirty="0">
                  <a:solidFill>
                    <a:srgbClr val="FDFDFD"/>
                  </a:solidFill>
                  <a:latin typeface="League Spartan Italics"/>
                </a:rPr>
                <a:t>VISI MUHAMMADIYAH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2681" y="3963720"/>
              <a:ext cx="15071513" cy="64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90"/>
                </a:lnSpc>
              </a:pPr>
              <a:endParaRPr lang="en-US" sz="2850" spc="427" dirty="0">
                <a:solidFill>
                  <a:srgbClr val="FDFDFD"/>
                </a:solidFill>
                <a:latin typeface="Glacial Indifference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-211377" y="-211377"/>
            <a:ext cx="4461642" cy="4214281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7" name="AutoShape 7"/>
          <p:cNvSpPr/>
          <p:nvPr/>
        </p:nvSpPr>
        <p:spPr>
          <a:xfrm>
            <a:off x="7418246" y="1793746"/>
            <a:ext cx="10869754" cy="125413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8" name="Group 8"/>
          <p:cNvGrpSpPr/>
          <p:nvPr/>
        </p:nvGrpSpPr>
        <p:grpSpPr>
          <a:xfrm rot="-10800000">
            <a:off x="15603795" y="1028700"/>
            <a:ext cx="1655505" cy="165550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15477955" y="2055324"/>
            <a:ext cx="867784" cy="867784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AC2B18-551D-485E-81CE-B1245223E35A}"/>
              </a:ext>
            </a:extLst>
          </p:cNvPr>
          <p:cNvSpPr txBox="1"/>
          <p:nvPr/>
        </p:nvSpPr>
        <p:spPr>
          <a:xfrm>
            <a:off x="1524000" y="4446399"/>
            <a:ext cx="16383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bg1"/>
                </a:solidFill>
              </a:rPr>
              <a:t>Visi</a:t>
            </a:r>
            <a:r>
              <a:rPr lang="en-US" sz="3200" dirty="0">
                <a:solidFill>
                  <a:schemeClr val="bg1"/>
                </a:solidFill>
              </a:rPr>
              <a:t> Muhammadiyah </a:t>
            </a:r>
            <a:r>
              <a:rPr lang="en-US" sz="3200" dirty="0" err="1">
                <a:solidFill>
                  <a:schemeClr val="bg1"/>
                </a:solidFill>
              </a:rPr>
              <a:t>adalah</a:t>
            </a:r>
            <a:r>
              <a:rPr lang="en-US" sz="3200" dirty="0">
                <a:solidFill>
                  <a:schemeClr val="bg1"/>
                </a:solidFill>
              </a:rPr>
              <a:t> Muhammadiyah </a:t>
            </a:r>
            <a:r>
              <a:rPr lang="en-US" sz="3200" dirty="0" err="1">
                <a:solidFill>
                  <a:schemeClr val="bg1"/>
                </a:solidFill>
              </a:rPr>
              <a:t>sebagai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gerakan</a:t>
            </a:r>
            <a:r>
              <a:rPr lang="en-US" sz="3200" dirty="0">
                <a:solidFill>
                  <a:schemeClr val="bg1"/>
                </a:solidFill>
              </a:rPr>
              <a:t> Islam yang </a:t>
            </a:r>
            <a:r>
              <a:rPr lang="en-US" sz="3200" dirty="0" err="1">
                <a:solidFill>
                  <a:schemeClr val="bg1"/>
                </a:solidFill>
              </a:rPr>
              <a:t>berlandaskan</a:t>
            </a:r>
            <a:r>
              <a:rPr lang="en-US" sz="3200" dirty="0">
                <a:solidFill>
                  <a:schemeClr val="bg1"/>
                </a:solidFill>
              </a:rPr>
              <a:t> Al-Quran dan As-</a:t>
            </a:r>
            <a:r>
              <a:rPr lang="en-US" sz="3200" dirty="0" err="1">
                <a:solidFill>
                  <a:schemeClr val="bg1"/>
                </a:solidFill>
              </a:rPr>
              <a:t>Sunah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watak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tajdid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dimilikinya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senantiasa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istiqomah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aktif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melaksanakan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dakwah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islam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amar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ma’ruf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nahi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munkar</a:t>
            </a:r>
            <a:r>
              <a:rPr lang="en-US" sz="3200" dirty="0">
                <a:solidFill>
                  <a:schemeClr val="bg1"/>
                </a:solidFill>
              </a:rPr>
              <a:t> di </a:t>
            </a:r>
            <a:r>
              <a:rPr lang="en-US" sz="3200" dirty="0" err="1">
                <a:solidFill>
                  <a:schemeClr val="bg1"/>
                </a:solidFill>
              </a:rPr>
              <a:t>semua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bidang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upaya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mewujudkan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islam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sebagai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rahmatan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lil’alamin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menuju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terciptanya</a:t>
            </a:r>
            <a:r>
              <a:rPr lang="en-US" sz="3200" dirty="0">
                <a:solidFill>
                  <a:schemeClr val="bg1"/>
                </a:solidFill>
              </a:rPr>
              <a:t>/</a:t>
            </a:r>
            <a:r>
              <a:rPr lang="en-US" sz="3200" dirty="0" err="1">
                <a:solidFill>
                  <a:schemeClr val="bg1"/>
                </a:solidFill>
              </a:rPr>
              <a:t>terwujudnya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masyarakat</a:t>
            </a:r>
            <a:r>
              <a:rPr lang="en-US" sz="3200" dirty="0">
                <a:solidFill>
                  <a:schemeClr val="bg1"/>
                </a:solidFill>
              </a:rPr>
              <a:t> Islam yang </a:t>
            </a:r>
            <a:r>
              <a:rPr lang="en-US" sz="3200" dirty="0" err="1">
                <a:solidFill>
                  <a:schemeClr val="bg1"/>
                </a:solidFill>
              </a:rPr>
              <a:t>sebenar-benarnya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ID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4222" y="-246607"/>
            <a:ext cx="5048692" cy="407162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4" name="AutoShape 4"/>
          <p:cNvSpPr/>
          <p:nvPr/>
        </p:nvSpPr>
        <p:spPr>
          <a:xfrm>
            <a:off x="17215332" y="-176148"/>
            <a:ext cx="1284046" cy="191477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6" name="Group 6"/>
          <p:cNvGrpSpPr/>
          <p:nvPr/>
        </p:nvGrpSpPr>
        <p:grpSpPr>
          <a:xfrm>
            <a:off x="4784470" y="1826833"/>
            <a:ext cx="10797342" cy="3555015"/>
            <a:chOff x="0" y="-142875"/>
            <a:chExt cx="14396455" cy="47400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4396455" cy="1545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4400" spc="825" dirty="0">
                  <a:solidFill>
                    <a:srgbClr val="04383F"/>
                  </a:solidFill>
                  <a:latin typeface="League Spartan Italics"/>
                </a:rPr>
                <a:t>MISI MUHAMMADIYAH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404" y="3858310"/>
              <a:ext cx="14376051" cy="73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endParaRPr lang="en-US" sz="3300" spc="495" dirty="0">
                <a:solidFill>
                  <a:srgbClr val="04383F"/>
                </a:solidFill>
                <a:latin typeface="Glacial Indifference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E0C429-3640-4484-A990-B8E01F33EB1A}"/>
              </a:ext>
            </a:extLst>
          </p:cNvPr>
          <p:cNvSpPr txBox="1"/>
          <p:nvPr/>
        </p:nvSpPr>
        <p:spPr>
          <a:xfrm>
            <a:off x="5029199" y="3658396"/>
            <a:ext cx="1325880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Menegakkan</a:t>
            </a:r>
            <a:r>
              <a:rPr lang="en-US" sz="3200" dirty="0"/>
              <a:t> </a:t>
            </a:r>
            <a:r>
              <a:rPr lang="en-US" sz="3200" dirty="0" err="1"/>
              <a:t>keyakinan</a:t>
            </a:r>
            <a:r>
              <a:rPr lang="en-US" sz="3200" dirty="0"/>
              <a:t> tauhid yang </a:t>
            </a:r>
            <a:r>
              <a:rPr lang="en-US" sz="3200" dirty="0" err="1"/>
              <a:t>murni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ajaran</a:t>
            </a:r>
            <a:r>
              <a:rPr lang="en-US" sz="3200" dirty="0"/>
              <a:t> Allah SWT yang </a:t>
            </a:r>
            <a:r>
              <a:rPr lang="en-US" sz="3200" dirty="0" err="1"/>
              <a:t>dibawa</a:t>
            </a:r>
            <a:r>
              <a:rPr lang="en-US" sz="3200" dirty="0"/>
              <a:t> oleh Rasul Nya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Memahami</a:t>
            </a:r>
            <a:r>
              <a:rPr lang="en-US" sz="3200" dirty="0"/>
              <a:t> agama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akal</a:t>
            </a:r>
            <a:r>
              <a:rPr lang="en-US" sz="3200" dirty="0"/>
              <a:t> </a:t>
            </a:r>
            <a:r>
              <a:rPr lang="en-US" sz="3200" dirty="0" err="1"/>
              <a:t>fikiran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jiwa</a:t>
            </a:r>
            <a:r>
              <a:rPr lang="en-US" sz="3200" dirty="0"/>
              <a:t> </a:t>
            </a:r>
            <a:r>
              <a:rPr lang="en-US" sz="3200" dirty="0" err="1"/>
              <a:t>ajaran</a:t>
            </a:r>
            <a:r>
              <a:rPr lang="en-US" sz="3200" dirty="0"/>
              <a:t> agama </a:t>
            </a:r>
            <a:r>
              <a:rPr lang="en-US" sz="3200" dirty="0" err="1"/>
              <a:t>islam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Menyebarluaskan</a:t>
            </a:r>
            <a:r>
              <a:rPr lang="en-US" sz="3200" dirty="0"/>
              <a:t> agama </a:t>
            </a:r>
            <a:r>
              <a:rPr lang="en-US" sz="3200" dirty="0" err="1"/>
              <a:t>islam</a:t>
            </a:r>
            <a:r>
              <a:rPr lang="en-US" sz="3200" dirty="0"/>
              <a:t> yang </a:t>
            </a:r>
            <a:r>
              <a:rPr lang="en-US" sz="3200" dirty="0" err="1"/>
              <a:t>bersumber</a:t>
            </a:r>
            <a:r>
              <a:rPr lang="en-US" sz="3200" dirty="0"/>
              <a:t> pada Al-Quran </a:t>
            </a:r>
            <a:r>
              <a:rPr lang="en-US" sz="3200" dirty="0" err="1"/>
              <a:t>sebagai</a:t>
            </a:r>
            <a:r>
              <a:rPr lang="en-US" sz="3200" dirty="0"/>
              <a:t> kitab Allah dan Sunnah </a:t>
            </a:r>
            <a:r>
              <a:rPr lang="en-US" sz="3200" dirty="0" err="1"/>
              <a:t>Rosul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pedoman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Mewujudkan</a:t>
            </a:r>
            <a:r>
              <a:rPr lang="en-US" sz="3200" dirty="0"/>
              <a:t> </a:t>
            </a:r>
            <a:r>
              <a:rPr lang="en-US" sz="3200" dirty="0" err="1"/>
              <a:t>amalan-amalan</a:t>
            </a:r>
            <a:r>
              <a:rPr lang="en-US" sz="3200" dirty="0"/>
              <a:t> </a:t>
            </a:r>
            <a:r>
              <a:rPr lang="en-US" sz="3200" dirty="0" err="1"/>
              <a:t>islam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kehidupan</a:t>
            </a:r>
            <a:r>
              <a:rPr lang="en-US" sz="3200" dirty="0"/>
              <a:t> </a:t>
            </a:r>
            <a:r>
              <a:rPr lang="en-US" sz="3200" dirty="0" err="1"/>
              <a:t>pribadi,keluarga</a:t>
            </a:r>
            <a:r>
              <a:rPr lang="en-US" sz="3200" dirty="0"/>
              <a:t> dan </a:t>
            </a:r>
            <a:r>
              <a:rPr lang="en-US" sz="3200" dirty="0" err="1"/>
              <a:t>masyarakat</a:t>
            </a:r>
            <a:endParaRPr lang="en-ID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685</Words>
  <Application>Microsoft Office PowerPoint</Application>
  <PresentationFormat>Kustom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3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Biru Metematika Pendidikan Presentasi</dc:title>
  <dc:creator>Dita NB</dc:creator>
  <cp:lastModifiedBy>Asyam Bahy</cp:lastModifiedBy>
  <cp:revision>7</cp:revision>
  <dcterms:created xsi:type="dcterms:W3CDTF">2006-08-16T00:00:00Z</dcterms:created>
  <dcterms:modified xsi:type="dcterms:W3CDTF">2021-11-13T15:58:08Z</dcterms:modified>
  <dc:identifier>DAEveRYulkw</dc:identifier>
</cp:coreProperties>
</file>