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93" r:id="rId2"/>
    <p:sldId id="285" r:id="rId3"/>
    <p:sldId id="288" r:id="rId4"/>
    <p:sldId id="261" r:id="rId5"/>
    <p:sldId id="262" r:id="rId6"/>
    <p:sldId id="263" r:id="rId7"/>
    <p:sldId id="289" r:id="rId8"/>
    <p:sldId id="294" r:id="rId9"/>
    <p:sldId id="290" r:id="rId10"/>
    <p:sldId id="291" r:id="rId11"/>
    <p:sldId id="295" r:id="rId12"/>
    <p:sldId id="296" r:id="rId13"/>
    <p:sldId id="265"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73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87558E8F-24F5-4D32-B80C-59C8277B7863}" type="datetimeFigureOut">
              <a:rPr lang="id-ID" smtClean="0"/>
              <a:pPr/>
              <a:t>03/10/2021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69BEDB7-BD8F-4E79-B505-994D6E76F4D2}" type="slidenum">
              <a:rPr lang="id-ID" smtClean="0"/>
              <a:pPr/>
              <a:t>‹#›</a:t>
            </a:fld>
            <a:endParaRPr lang="id-ID"/>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5306655"/>
      </p:ext>
    </p:extLst>
  </p:cSld>
  <p:clrMapOvr>
    <a:masterClrMapping/>
  </p:clrMapOvr>
  <p:transition spd="slow">
    <p:circl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558E8F-24F5-4D32-B80C-59C8277B7863}" type="datetimeFigureOut">
              <a:rPr lang="id-ID" smtClean="0"/>
              <a:pPr/>
              <a:t>03/10/2021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69BEDB7-BD8F-4E79-B505-994D6E76F4D2}" type="slidenum">
              <a:rPr lang="id-ID" smtClean="0"/>
              <a:pPr/>
              <a:t>‹#›</a:t>
            </a:fld>
            <a:endParaRPr lang="id-ID"/>
          </a:p>
        </p:txBody>
      </p:sp>
    </p:spTree>
    <p:extLst>
      <p:ext uri="{BB962C8B-B14F-4D97-AF65-F5344CB8AC3E}">
        <p14:creationId xmlns:p14="http://schemas.microsoft.com/office/powerpoint/2010/main" val="682419183"/>
      </p:ext>
    </p:extLst>
  </p:cSld>
  <p:clrMapOvr>
    <a:masterClrMapping/>
  </p:clrMapOvr>
  <p:transition spd="slow">
    <p:circl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558E8F-24F5-4D32-B80C-59C8277B7863}" type="datetimeFigureOut">
              <a:rPr lang="id-ID" smtClean="0"/>
              <a:pPr/>
              <a:t>03/10/2021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69BEDB7-BD8F-4E79-B505-994D6E76F4D2}" type="slidenum">
              <a:rPr lang="id-ID" smtClean="0"/>
              <a:pPr/>
              <a:t>‹#›</a:t>
            </a:fld>
            <a:endParaRPr lang="id-ID"/>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4862594"/>
      </p:ext>
    </p:extLst>
  </p:cSld>
  <p:clrMapOvr>
    <a:masterClrMapping/>
  </p:clrMapOvr>
  <p:transition spd="slow">
    <p:circl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558E8F-24F5-4D32-B80C-59C8277B7863}" type="datetimeFigureOut">
              <a:rPr lang="id-ID" smtClean="0"/>
              <a:pPr/>
              <a:t>03/10/2021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69BEDB7-BD8F-4E79-B505-994D6E76F4D2}" type="slidenum">
              <a:rPr lang="id-ID" smtClean="0"/>
              <a:pPr/>
              <a:t>‹#›</a:t>
            </a:fld>
            <a:endParaRPr lang="id-ID"/>
          </a:p>
        </p:txBody>
      </p:sp>
    </p:spTree>
    <p:extLst>
      <p:ext uri="{BB962C8B-B14F-4D97-AF65-F5344CB8AC3E}">
        <p14:creationId xmlns:p14="http://schemas.microsoft.com/office/powerpoint/2010/main" val="3785892066"/>
      </p:ext>
    </p:extLst>
  </p:cSld>
  <p:clrMapOvr>
    <a:masterClrMapping/>
  </p:clrMapOvr>
  <p:transition spd="slow">
    <p:circl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558E8F-24F5-4D32-B80C-59C8277B7863}" type="datetimeFigureOut">
              <a:rPr lang="id-ID" smtClean="0"/>
              <a:pPr/>
              <a:t>03/10/2021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69BEDB7-BD8F-4E79-B505-994D6E76F4D2}" type="slidenum">
              <a:rPr lang="id-ID" smtClean="0"/>
              <a:pPr/>
              <a:t>‹#›</a:t>
            </a:fld>
            <a:endParaRPr lang="id-ID"/>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3919366"/>
      </p:ext>
    </p:extLst>
  </p:cSld>
  <p:clrMapOvr>
    <a:masterClrMapping/>
  </p:clrMapOvr>
  <p:transition spd="slow">
    <p:circl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558E8F-24F5-4D32-B80C-59C8277B7863}" type="datetimeFigureOut">
              <a:rPr lang="id-ID" smtClean="0"/>
              <a:pPr/>
              <a:t>03/10/2021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69BEDB7-BD8F-4E79-B505-994D6E76F4D2}" type="slidenum">
              <a:rPr lang="id-ID" smtClean="0"/>
              <a:pPr/>
              <a:t>‹#›</a:t>
            </a:fld>
            <a:endParaRPr lang="id-ID"/>
          </a:p>
        </p:txBody>
      </p:sp>
    </p:spTree>
    <p:extLst>
      <p:ext uri="{BB962C8B-B14F-4D97-AF65-F5344CB8AC3E}">
        <p14:creationId xmlns:p14="http://schemas.microsoft.com/office/powerpoint/2010/main" val="2803860708"/>
      </p:ext>
    </p:extLst>
  </p:cSld>
  <p:clrMapOvr>
    <a:masterClrMapping/>
  </p:clrMapOvr>
  <p:transition spd="slow">
    <p:circl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558E8F-24F5-4D32-B80C-59C8277B7863}" type="datetimeFigureOut">
              <a:rPr lang="id-ID" smtClean="0"/>
              <a:pPr/>
              <a:t>03/10/2021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069BEDB7-BD8F-4E79-B505-994D6E76F4D2}" type="slidenum">
              <a:rPr lang="id-ID" smtClean="0"/>
              <a:pPr/>
              <a:t>‹#›</a:t>
            </a:fld>
            <a:endParaRPr lang="id-ID"/>
          </a:p>
        </p:txBody>
      </p:sp>
    </p:spTree>
    <p:extLst>
      <p:ext uri="{BB962C8B-B14F-4D97-AF65-F5344CB8AC3E}">
        <p14:creationId xmlns:p14="http://schemas.microsoft.com/office/powerpoint/2010/main" val="1071960393"/>
      </p:ext>
    </p:extLst>
  </p:cSld>
  <p:clrMapOvr>
    <a:masterClrMapping/>
  </p:clrMapOvr>
  <p:transition spd="slow">
    <p:circl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558E8F-24F5-4D32-B80C-59C8277B7863}" type="datetimeFigureOut">
              <a:rPr lang="id-ID" smtClean="0"/>
              <a:pPr/>
              <a:t>03/10/2021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69BEDB7-BD8F-4E79-B505-994D6E76F4D2}" type="slidenum">
              <a:rPr lang="id-ID" smtClean="0"/>
              <a:pPr/>
              <a:t>‹#›</a:t>
            </a:fld>
            <a:endParaRPr lang="id-ID"/>
          </a:p>
        </p:txBody>
      </p:sp>
    </p:spTree>
    <p:extLst>
      <p:ext uri="{BB962C8B-B14F-4D97-AF65-F5344CB8AC3E}">
        <p14:creationId xmlns:p14="http://schemas.microsoft.com/office/powerpoint/2010/main" val="2179621159"/>
      </p:ext>
    </p:extLst>
  </p:cSld>
  <p:clrMapOvr>
    <a:masterClrMapping/>
  </p:clrMapOvr>
  <p:transition spd="slow">
    <p:circl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558E8F-24F5-4D32-B80C-59C8277B7863}" type="datetimeFigureOut">
              <a:rPr lang="id-ID" smtClean="0"/>
              <a:pPr/>
              <a:t>03/10/2021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69BEDB7-BD8F-4E79-B505-994D6E76F4D2}" type="slidenum">
              <a:rPr lang="id-ID" smtClean="0"/>
              <a:pPr/>
              <a:t>‹#›</a:t>
            </a:fld>
            <a:endParaRPr lang="id-ID"/>
          </a:p>
        </p:txBody>
      </p:sp>
    </p:spTree>
    <p:extLst>
      <p:ext uri="{BB962C8B-B14F-4D97-AF65-F5344CB8AC3E}">
        <p14:creationId xmlns:p14="http://schemas.microsoft.com/office/powerpoint/2010/main" val="1146322531"/>
      </p:ext>
    </p:extLst>
  </p:cSld>
  <p:clrMapOvr>
    <a:masterClrMapping/>
  </p:clrMapOvr>
  <p:transition spd="slow">
    <p:circl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558E8F-24F5-4D32-B80C-59C8277B7863}" type="datetimeFigureOut">
              <a:rPr lang="id-ID" smtClean="0"/>
              <a:pPr/>
              <a:t>03/10/2021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69BEDB7-BD8F-4E79-B505-994D6E76F4D2}" type="slidenum">
              <a:rPr lang="id-ID" smtClean="0"/>
              <a:pPr/>
              <a:t>‹#›</a:t>
            </a:fld>
            <a:endParaRPr lang="id-ID"/>
          </a:p>
        </p:txBody>
      </p:sp>
    </p:spTree>
    <p:extLst>
      <p:ext uri="{BB962C8B-B14F-4D97-AF65-F5344CB8AC3E}">
        <p14:creationId xmlns:p14="http://schemas.microsoft.com/office/powerpoint/2010/main" val="2426228824"/>
      </p:ext>
    </p:extLst>
  </p:cSld>
  <p:clrMapOvr>
    <a:masterClrMapping/>
  </p:clrMapOvr>
  <p:transition spd="slow">
    <p:circl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7558E8F-24F5-4D32-B80C-59C8277B7863}" type="datetimeFigureOut">
              <a:rPr lang="id-ID" smtClean="0"/>
              <a:pPr/>
              <a:t>03/10/2021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69BEDB7-BD8F-4E79-B505-994D6E76F4D2}" type="slidenum">
              <a:rPr lang="id-ID" smtClean="0"/>
              <a:pPr/>
              <a:t>‹#›</a:t>
            </a:fld>
            <a:endParaRPr lang="id-ID"/>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4369996"/>
      </p:ext>
    </p:extLst>
  </p:cSld>
  <p:clrMapOvr>
    <a:masterClrMapping/>
  </p:clrMapOvr>
  <p:transition spd="slow">
    <p:circl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7558E8F-24F5-4D32-B80C-59C8277B7863}" type="datetimeFigureOut">
              <a:rPr lang="id-ID" smtClean="0"/>
              <a:pPr/>
              <a:t>03/10/2021</a:t>
            </a:fld>
            <a:endParaRPr lang="id-ID"/>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id-ID"/>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69BEDB7-BD8F-4E79-B505-994D6E76F4D2}" type="slidenum">
              <a:rPr lang="id-ID" smtClean="0"/>
              <a:pPr/>
              <a:t>‹#›</a:t>
            </a:fld>
            <a:endParaRPr lang="id-ID"/>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1028919"/>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spd="slow">
    <p:circle/>
  </p:transition>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1791472" y="260648"/>
            <a:ext cx="5829300" cy="910828"/>
          </a:xfrm>
        </p:spPr>
        <p:txBody>
          <a:bodyPr>
            <a:normAutofit/>
          </a:bodyPr>
          <a:lstStyle/>
          <a:p>
            <a:r>
              <a:rPr lang="id-ID" sz="2700" b="1" smtClean="0">
                <a:solidFill>
                  <a:schemeClr val="tx1"/>
                </a:solidFill>
                <a:latin typeface="Arial Rounded MT Bold" panose="020F0704030504030204" pitchFamily="34" charset="0"/>
              </a:rPr>
              <a:t>ASAL-USUL MUHAMMADIYAH</a:t>
            </a:r>
            <a:endParaRPr lang="en-US" altLang="id-ID" sz="2700" b="1">
              <a:solidFill>
                <a:schemeClr val="tx1"/>
              </a:solidFill>
            </a:endParaRPr>
          </a:p>
        </p:txBody>
      </p:sp>
      <p:sp>
        <p:nvSpPr>
          <p:cNvPr id="3" name="Subtitle 2"/>
          <p:cNvSpPr>
            <a:spLocks noGrp="1"/>
          </p:cNvSpPr>
          <p:nvPr>
            <p:ph type="subTitle" idx="1"/>
          </p:nvPr>
        </p:nvSpPr>
        <p:spPr>
          <a:xfrm>
            <a:off x="1678957" y="5157192"/>
            <a:ext cx="6054329" cy="1314450"/>
          </a:xfrm>
        </p:spPr>
        <p:txBody>
          <a:bodyPr rtlCol="0">
            <a:normAutofit/>
          </a:bodyPr>
          <a:lstStyle/>
          <a:p>
            <a:pPr algn="ctr">
              <a:defRPr/>
            </a:pPr>
            <a:r>
              <a:rPr lang="id-ID" sz="2400" b="1" smtClean="0">
                <a:solidFill>
                  <a:schemeClr val="tx1"/>
                </a:solidFill>
              </a:rPr>
              <a:t>SEMUA </a:t>
            </a:r>
            <a:r>
              <a:rPr lang="en-US" sz="2400" b="1" smtClean="0">
                <a:solidFill>
                  <a:schemeClr val="tx1"/>
                </a:solidFill>
              </a:rPr>
              <a:t>TINGKAT</a:t>
            </a:r>
            <a:endParaRPr lang="en-US" sz="2400" b="1" dirty="0" smtClean="0">
              <a:solidFill>
                <a:schemeClr val="tx1"/>
              </a:solidFill>
            </a:endParaRPr>
          </a:p>
          <a:p>
            <a:pPr algn="ctr">
              <a:defRPr/>
            </a:pPr>
            <a:r>
              <a:rPr lang="en-US" sz="2400" b="1" dirty="0" smtClean="0">
                <a:solidFill>
                  <a:schemeClr val="tx1"/>
                </a:solidFill>
              </a:rPr>
              <a:t>AL-ISLAM DAN KEMUHAMMADIYAHAN</a:t>
            </a:r>
          </a:p>
          <a:p>
            <a:pPr algn="ctr">
              <a:defRPr/>
            </a:pPr>
            <a:r>
              <a:rPr lang="en-US" sz="2400" b="1" dirty="0" smtClean="0">
                <a:solidFill>
                  <a:schemeClr val="tx1"/>
                </a:solidFill>
              </a:rPr>
              <a:t>UNIVERSITAS </a:t>
            </a:r>
            <a:r>
              <a:rPr lang="en-US" sz="2400" b="1" smtClean="0">
                <a:solidFill>
                  <a:schemeClr val="tx1"/>
                </a:solidFill>
              </a:rPr>
              <a:t>MUHAMMADIYAH MALANG</a:t>
            </a:r>
            <a:endParaRPr lang="en-US" sz="2400" b="1" dirty="0" smtClean="0">
              <a:solidFill>
                <a:schemeClr val="tx1"/>
              </a:solidFill>
            </a:endParaRPr>
          </a:p>
        </p:txBody>
      </p:sp>
      <p:sp>
        <p:nvSpPr>
          <p:cNvPr id="3076" name="TextBox 3"/>
          <p:cNvSpPr txBox="1">
            <a:spLocks noChangeArrowheads="1"/>
          </p:cNvSpPr>
          <p:nvPr/>
        </p:nvSpPr>
        <p:spPr bwMode="auto">
          <a:xfrm>
            <a:off x="3018236" y="3000375"/>
            <a:ext cx="3198019"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id-ID" sz="2100" b="1"/>
              <a:t>BY</a:t>
            </a:r>
          </a:p>
          <a:p>
            <a:pPr algn="ctr" eaLnBrk="1" hangingPunct="1">
              <a:spcBef>
                <a:spcPct val="0"/>
              </a:spcBef>
              <a:buFontTx/>
              <a:buNone/>
            </a:pPr>
            <a:r>
              <a:rPr lang="en-US" altLang="id-ID" sz="2100" b="1"/>
              <a:t>SOLEH SUBAGJA, </a:t>
            </a:r>
            <a:r>
              <a:rPr lang="id-ID" altLang="id-ID" sz="2100" b="1"/>
              <a:t>M</a:t>
            </a:r>
            <a:r>
              <a:rPr lang="en-US" altLang="id-ID" sz="2100" b="1"/>
              <a:t>.Pd.I</a:t>
            </a:r>
          </a:p>
        </p:txBody>
      </p:sp>
    </p:spTree>
    <p:extLst>
      <p:ext uri="{BB962C8B-B14F-4D97-AF65-F5344CB8AC3E}">
        <p14:creationId xmlns:p14="http://schemas.microsoft.com/office/powerpoint/2010/main" val="2706169699"/>
      </p:ext>
    </p:extLst>
  </p:cSld>
  <p:clrMapOvr>
    <a:masterClrMapping/>
  </p:clrMapOvr>
  <p:transition spd="slow">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6973" y="332656"/>
            <a:ext cx="7290054" cy="1499616"/>
          </a:xfrm>
        </p:spPr>
        <p:txBody>
          <a:bodyPr>
            <a:normAutofit/>
          </a:bodyPr>
          <a:lstStyle/>
          <a:p>
            <a:pPr algn="ctr"/>
            <a:r>
              <a:rPr lang="en-US" dirty="0"/>
              <a:t>MISI </a:t>
            </a:r>
            <a:r>
              <a:rPr lang="en-US" dirty="0" err="1"/>
              <a:t>muhammadiyah</a:t>
            </a:r>
            <a:endParaRPr lang="en-US" dirty="0"/>
          </a:p>
        </p:txBody>
      </p:sp>
      <p:sp>
        <p:nvSpPr>
          <p:cNvPr id="3" name="Content Placeholder 2"/>
          <p:cNvSpPr>
            <a:spLocks noGrp="1"/>
          </p:cNvSpPr>
          <p:nvPr>
            <p:ph idx="1"/>
          </p:nvPr>
        </p:nvSpPr>
        <p:spPr>
          <a:xfrm>
            <a:off x="914400" y="1447800"/>
            <a:ext cx="7772400" cy="5149552"/>
          </a:xfrm>
        </p:spPr>
        <p:txBody>
          <a:bodyPr>
            <a:normAutofit lnSpcReduction="10000"/>
          </a:bodyPr>
          <a:lstStyle/>
          <a:p>
            <a:r>
              <a:rPr lang="en-US" sz="2400" dirty="0" err="1">
                <a:latin typeface="Times New Roman" panose="02020603050405020304" pitchFamily="18" charset="0"/>
                <a:cs typeface="Times New Roman" panose="02020603050405020304" pitchFamily="18" charset="0"/>
              </a:rPr>
              <a:t>Misi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Muhammadiyah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adalah</a:t>
            </a:r>
            <a:r>
              <a:rPr lang="en-US" sz="2400" dirty="0">
                <a:latin typeface="Times New Roman" panose="02020603050405020304" pitchFamily="18" charset="0"/>
                <a:cs typeface="Times New Roman" panose="02020603050405020304" pitchFamily="18" charset="0"/>
              </a:rPr>
              <a:t>: </a:t>
            </a:r>
          </a:p>
          <a:p>
            <a:pPr marL="457200" indent="-457200" algn="just">
              <a:buFont typeface="+mj-lt"/>
              <a:buAutoNum type="arabicPeriod"/>
            </a:pPr>
            <a:r>
              <a:rPr lang="en-US" sz="2400" dirty="0" err="1">
                <a:latin typeface="Times New Roman" panose="02020603050405020304" pitchFamily="18" charset="0"/>
                <a:cs typeface="Times New Roman" panose="02020603050405020304" pitchFamily="18" charset="0"/>
              </a:rPr>
              <a:t>Menegakkan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keyakinan</a:t>
            </a:r>
            <a:r>
              <a:rPr lang="en-US" sz="2400" dirty="0">
                <a:latin typeface="Times New Roman" panose="02020603050405020304" pitchFamily="18" charset="0"/>
                <a:cs typeface="Times New Roman" panose="02020603050405020304" pitchFamily="18" charset="0"/>
              </a:rPr>
              <a:t> tauhid yang </a:t>
            </a:r>
            <a:r>
              <a:rPr lang="en-US" sz="2400" dirty="0" err="1">
                <a:latin typeface="Times New Roman" panose="02020603050405020304" pitchFamily="18" charset="0"/>
                <a:cs typeface="Times New Roman" panose="02020603050405020304" pitchFamily="18" charset="0"/>
              </a:rPr>
              <a:t>murni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sesuai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dengan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ajaran</a:t>
            </a:r>
            <a:r>
              <a:rPr lang="en-US" sz="2400" dirty="0">
                <a:latin typeface="Times New Roman" panose="02020603050405020304" pitchFamily="18" charset="0"/>
                <a:cs typeface="Times New Roman" panose="02020603050405020304" pitchFamily="18" charset="0"/>
              </a:rPr>
              <a:t> Allah </a:t>
            </a:r>
            <a:r>
              <a:rPr lang="en-US" sz="2400" dirty="0" err="1">
                <a:latin typeface="Times New Roman" panose="02020603050405020304" pitchFamily="18" charset="0"/>
                <a:cs typeface="Times New Roman" panose="02020603050405020304" pitchFamily="18" charset="0"/>
              </a:rPr>
              <a:t>Swt</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dibawa</a:t>
            </a:r>
            <a:r>
              <a:rPr lang="en-US" sz="2400" dirty="0">
                <a:latin typeface="Times New Roman" panose="02020603050405020304" pitchFamily="18" charset="0"/>
                <a:cs typeface="Times New Roman" panose="02020603050405020304" pitchFamily="18" charset="0"/>
              </a:rPr>
              <a:t> oleh </a:t>
            </a:r>
            <a:r>
              <a:rPr lang="en-US" sz="2400" dirty="0" err="1">
                <a:latin typeface="Times New Roman" panose="02020603050405020304" pitchFamily="18" charset="0"/>
                <a:cs typeface="Times New Roman" panose="02020603050405020304" pitchFamily="18" charset="0"/>
              </a:rPr>
              <a:t>Rasulullah</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disyariatkan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sejak</a:t>
            </a:r>
            <a:r>
              <a:rPr lang="en-US" sz="2400" dirty="0">
                <a:latin typeface="Times New Roman" panose="02020603050405020304" pitchFamily="18" charset="0"/>
                <a:cs typeface="Times New Roman" panose="02020603050405020304" pitchFamily="18" charset="0"/>
              </a:rPr>
              <a:t> Nabi Nuh </a:t>
            </a:r>
            <a:r>
              <a:rPr lang="en-US" sz="2400" dirty="0" err="1">
                <a:latin typeface="Times New Roman" panose="02020603050405020304" pitchFamily="18" charset="0"/>
                <a:cs typeface="Times New Roman" panose="02020603050405020304" pitchFamily="18" charset="0"/>
              </a:rPr>
              <a:t>hingga</a:t>
            </a:r>
            <a:r>
              <a:rPr lang="en-US" sz="2400" dirty="0">
                <a:latin typeface="Times New Roman" panose="02020603050405020304" pitchFamily="18" charset="0"/>
                <a:cs typeface="Times New Roman" panose="02020603050405020304" pitchFamily="18" charset="0"/>
              </a:rPr>
              <a:t> Nabi Muhammad SAW.</a:t>
            </a:r>
          </a:p>
          <a:p>
            <a:pPr marL="457200" indent="-457200" algn="just">
              <a:buFont typeface="+mj-lt"/>
              <a:buAutoNum type="arabicPeriod"/>
            </a:pPr>
            <a:r>
              <a:rPr lang="en-US" sz="2400" dirty="0" err="1">
                <a:latin typeface="Times New Roman" panose="02020603050405020304" pitchFamily="18" charset="0"/>
                <a:cs typeface="Times New Roman" panose="02020603050405020304" pitchFamily="18" charset="0"/>
              </a:rPr>
              <a:t>Memahami</a:t>
            </a:r>
            <a:r>
              <a:rPr lang="en-US" sz="2400" dirty="0">
                <a:latin typeface="Times New Roman" panose="02020603050405020304" pitchFamily="18" charset="0"/>
                <a:cs typeface="Times New Roman" panose="02020603050405020304" pitchFamily="18" charset="0"/>
              </a:rPr>
              <a:t> agama </a:t>
            </a:r>
            <a:r>
              <a:rPr lang="en-US" sz="2400" dirty="0" err="1">
                <a:latin typeface="Times New Roman" panose="02020603050405020304" pitchFamily="18" charset="0"/>
                <a:cs typeface="Times New Roman" panose="02020603050405020304" pitchFamily="18" charset="0"/>
              </a:rPr>
              <a:t>dengan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menggunakan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akal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pikiran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sesuai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dengan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jiwa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ajaran</a:t>
            </a:r>
            <a:r>
              <a:rPr lang="en-US" sz="2400" dirty="0">
                <a:latin typeface="Times New Roman" panose="02020603050405020304" pitchFamily="18" charset="0"/>
                <a:cs typeface="Times New Roman" panose="02020603050405020304" pitchFamily="18" charset="0"/>
              </a:rPr>
              <a:t> Islam </a:t>
            </a:r>
            <a:r>
              <a:rPr lang="en-US" sz="2400" dirty="0" err="1">
                <a:latin typeface="Times New Roman" panose="02020603050405020304" pitchFamily="18" charset="0"/>
                <a:cs typeface="Times New Roman" panose="02020603050405020304" pitchFamily="18" charset="0"/>
              </a:rPr>
              <a:t>untuk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menjawab</a:t>
            </a:r>
            <a:r>
              <a:rPr lang="en-US" sz="2400" dirty="0">
                <a:latin typeface="Times New Roman" panose="02020603050405020304" pitchFamily="18" charset="0"/>
                <a:cs typeface="Times New Roman" panose="02020603050405020304" pitchFamily="18" charset="0"/>
              </a:rPr>
              <a:t> dan </a:t>
            </a:r>
            <a:r>
              <a:rPr lang="en-US" sz="2400" dirty="0" err="1">
                <a:latin typeface="Times New Roman" panose="02020603050405020304" pitchFamily="18" charset="0"/>
                <a:cs typeface="Times New Roman" panose="02020603050405020304" pitchFamily="18" charset="0"/>
              </a:rPr>
              <a:t>menyelesaikan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persoalan-persoalan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kehidupan</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bersifat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duniawi</a:t>
            </a:r>
            <a:r>
              <a:rPr lang="en-US" sz="2400" dirty="0">
                <a:latin typeface="Times New Roman" panose="02020603050405020304" pitchFamily="18" charset="0"/>
                <a:cs typeface="Times New Roman" panose="02020603050405020304" pitchFamily="18" charset="0"/>
              </a:rPr>
              <a:t>. </a:t>
            </a:r>
          </a:p>
          <a:p>
            <a:pPr marL="457200" indent="-457200" algn="just">
              <a:buFont typeface="+mj-lt"/>
              <a:buAutoNum type="arabicPeriod"/>
            </a:pPr>
            <a:r>
              <a:rPr lang="en-US" sz="2400" dirty="0" err="1">
                <a:latin typeface="Times New Roman" panose="02020603050405020304" pitchFamily="18" charset="0"/>
                <a:cs typeface="Times New Roman" panose="02020603050405020304" pitchFamily="18" charset="0"/>
              </a:rPr>
              <a:t>Menyebarluaskan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ajaran</a:t>
            </a:r>
            <a:r>
              <a:rPr lang="en-US" sz="2400" dirty="0">
                <a:latin typeface="Times New Roman" panose="02020603050405020304" pitchFamily="18" charset="0"/>
                <a:cs typeface="Times New Roman" panose="02020603050405020304" pitchFamily="18" charset="0"/>
              </a:rPr>
              <a:t> Islam yang </a:t>
            </a:r>
            <a:r>
              <a:rPr lang="en-US" sz="2400" dirty="0" err="1">
                <a:latin typeface="Times New Roman" panose="02020603050405020304" pitchFamily="18" charset="0"/>
                <a:cs typeface="Times New Roman" panose="02020603050405020304" pitchFamily="18" charset="0"/>
              </a:rPr>
              <a:t>bersumber</a:t>
            </a:r>
            <a:r>
              <a:rPr lang="en-US" sz="2400" dirty="0">
                <a:latin typeface="Times New Roman" panose="02020603050405020304" pitchFamily="18" charset="0"/>
                <a:cs typeface="Times New Roman" panose="02020603050405020304" pitchFamily="18" charset="0"/>
              </a:rPr>
              <a:t> pada Al-Qur’an </a:t>
            </a:r>
            <a:r>
              <a:rPr lang="en-US" sz="2400" dirty="0" err="1">
                <a:latin typeface="Times New Roman" panose="02020603050405020304" pitchFamily="18" charset="0"/>
                <a:cs typeface="Times New Roman" panose="02020603050405020304" pitchFamily="18" charset="0"/>
              </a:rPr>
              <a:t>sebagai</a:t>
            </a:r>
            <a:r>
              <a:rPr lang="en-US" sz="2400" dirty="0">
                <a:latin typeface="Times New Roman" panose="02020603050405020304" pitchFamily="18" charset="0"/>
                <a:cs typeface="Times New Roman" panose="02020603050405020304" pitchFamily="18" charset="0"/>
              </a:rPr>
              <a:t> kitab Allah yang </a:t>
            </a:r>
            <a:r>
              <a:rPr lang="en-US" sz="2400" dirty="0" err="1">
                <a:latin typeface="Times New Roman" panose="02020603050405020304" pitchFamily="18" charset="0"/>
                <a:cs typeface="Times New Roman" panose="02020603050405020304" pitchFamily="18" charset="0"/>
              </a:rPr>
              <a:t>terakhir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untuk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umat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manusia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sebagai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penjelasannya</a:t>
            </a:r>
            <a:r>
              <a:rPr lang="en-US" sz="2400" dirty="0">
                <a:latin typeface="Times New Roman" panose="02020603050405020304" pitchFamily="18" charset="0"/>
                <a:cs typeface="Times New Roman" panose="02020603050405020304" pitchFamily="18" charset="0"/>
              </a:rPr>
              <a:t>. </a:t>
            </a:r>
          </a:p>
          <a:p>
            <a:pPr marL="457200" indent="-457200" algn="just">
              <a:buFont typeface="+mj-lt"/>
              <a:buAutoNum type="arabicPeriod"/>
            </a:pPr>
            <a:r>
              <a:rPr lang="en-US" sz="2400" dirty="0" err="1">
                <a:latin typeface="Times New Roman" panose="02020603050405020304" pitchFamily="18" charset="0"/>
                <a:cs typeface="Times New Roman" panose="02020603050405020304" pitchFamily="18" charset="0"/>
              </a:rPr>
              <a:t>Mewujudkan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amalan-amalan</a:t>
            </a:r>
            <a:r>
              <a:rPr lang="en-US" sz="2400" dirty="0">
                <a:latin typeface="Times New Roman" panose="02020603050405020304" pitchFamily="18" charset="0"/>
                <a:cs typeface="Times New Roman" panose="02020603050405020304" pitchFamily="18" charset="0"/>
              </a:rPr>
              <a:t> Islam </a:t>
            </a:r>
            <a:r>
              <a:rPr lang="en-US" sz="2400" dirty="0" err="1">
                <a:latin typeface="Times New Roman" panose="02020603050405020304" pitchFamily="18" charset="0"/>
                <a:cs typeface="Times New Roman" panose="02020603050405020304" pitchFamily="18" charset="0"/>
              </a:rPr>
              <a:t>dalam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kehidupan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pribadi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keluarga</a:t>
            </a:r>
            <a:r>
              <a:rPr lang="en-US" sz="2400" dirty="0">
                <a:latin typeface="Times New Roman" panose="02020603050405020304" pitchFamily="18" charset="0"/>
                <a:cs typeface="Times New Roman" panose="02020603050405020304" pitchFamily="18" charset="0"/>
              </a:rPr>
              <a:t>, dan </a:t>
            </a:r>
            <a:r>
              <a:rPr lang="en-US" sz="2400" dirty="0" err="1">
                <a:latin typeface="Times New Roman" panose="02020603050405020304" pitchFamily="18" charset="0"/>
                <a:cs typeface="Times New Roman" panose="02020603050405020304" pitchFamily="18" charset="0"/>
              </a:rPr>
              <a:t>masyarakat</a:t>
            </a:r>
            <a:r>
              <a:rPr lang="en-US" sz="2400" dirty="0">
                <a:latin typeface="Times New Roman" panose="02020603050405020304" pitchFamily="18" charset="0"/>
                <a:cs typeface="Times New Roman" panose="02020603050405020304" pitchFamily="18" charset="0"/>
              </a:rPr>
              <a:t>. </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2937841"/>
      </p:ext>
    </p:extLst>
  </p:cSld>
  <p:clrMapOvr>
    <a:masterClrMapping/>
  </p:clrMapOvr>
  <p:transition spd="slow">
    <p:circl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3275856" y="0"/>
            <a:ext cx="2339752" cy="2276872"/>
          </a:xfrm>
          <a:prstGeom prst="ellipse">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2645532" y="2333048"/>
            <a:ext cx="3600400" cy="50405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TextBox 4"/>
          <p:cNvSpPr txBox="1"/>
          <p:nvPr/>
        </p:nvSpPr>
        <p:spPr>
          <a:xfrm>
            <a:off x="2564650" y="2400410"/>
            <a:ext cx="3762164" cy="369332"/>
          </a:xfrm>
          <a:prstGeom prst="rect">
            <a:avLst/>
          </a:prstGeom>
          <a:noFill/>
        </p:spPr>
        <p:txBody>
          <a:bodyPr wrap="square" rtlCol="0">
            <a:spAutoFit/>
          </a:bodyPr>
          <a:lstStyle/>
          <a:p>
            <a:pPr algn="ctr"/>
            <a:r>
              <a:rPr lang="id-ID" b="1" dirty="0" smtClean="0">
                <a:latin typeface="Times New Roman" pitchFamily="18" charset="0"/>
                <a:cs typeface="Times New Roman" pitchFamily="18" charset="0"/>
              </a:rPr>
              <a:t>CIRI-CIRI MUHAMMADIYAH</a:t>
            </a:r>
            <a:endParaRPr lang="id-ID" b="1" dirty="0">
              <a:latin typeface="Times New Roman" pitchFamily="18" charset="0"/>
              <a:cs typeface="Times New Roman" pitchFamily="18" charset="0"/>
            </a:endParaRPr>
          </a:p>
        </p:txBody>
      </p:sp>
      <p:sp>
        <p:nvSpPr>
          <p:cNvPr id="6" name="Rectangle 5"/>
          <p:cNvSpPr/>
          <p:nvPr/>
        </p:nvSpPr>
        <p:spPr>
          <a:xfrm>
            <a:off x="0" y="3140968"/>
            <a:ext cx="9144000" cy="2160240"/>
          </a:xfrm>
          <a:prstGeom prst="rect">
            <a:avLst/>
          </a:prstGeom>
          <a:solidFill>
            <a:srgbClr val="00FF00">
              <a:alpha val="6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TextBox 6"/>
          <p:cNvSpPr txBox="1"/>
          <p:nvPr/>
        </p:nvSpPr>
        <p:spPr>
          <a:xfrm>
            <a:off x="611560" y="3626751"/>
            <a:ext cx="7344816" cy="1200329"/>
          </a:xfrm>
          <a:prstGeom prst="rect">
            <a:avLst/>
          </a:prstGeom>
          <a:noFill/>
        </p:spPr>
        <p:txBody>
          <a:bodyPr wrap="square" rtlCol="0">
            <a:spAutoFit/>
          </a:bodyPr>
          <a:lstStyle/>
          <a:p>
            <a:pPr marL="342900" indent="-342900" algn="just">
              <a:buAutoNum type="arabicPeriod"/>
            </a:pPr>
            <a:r>
              <a:rPr lang="id-ID" dirty="0" smtClean="0">
                <a:latin typeface="Times New Roman" pitchFamily="18" charset="0"/>
                <a:cs typeface="Times New Roman" pitchFamily="18" charset="0"/>
              </a:rPr>
              <a:t>Muhammadiyah </a:t>
            </a:r>
            <a:r>
              <a:rPr lang="id-ID" dirty="0">
                <a:latin typeface="Times New Roman" pitchFamily="18" charset="0"/>
                <a:cs typeface="Times New Roman" pitchFamily="18" charset="0"/>
              </a:rPr>
              <a:t>sebagai gerakan Islam </a:t>
            </a:r>
            <a:endParaRPr lang="id-ID" dirty="0" smtClean="0">
              <a:latin typeface="Times New Roman" pitchFamily="18" charset="0"/>
              <a:cs typeface="Times New Roman" pitchFamily="18" charset="0"/>
            </a:endParaRPr>
          </a:p>
          <a:p>
            <a:pPr marL="342900" indent="-342900" algn="just">
              <a:buAutoNum type="arabicPeriod"/>
            </a:pPr>
            <a:r>
              <a:rPr lang="id-ID" dirty="0">
                <a:latin typeface="Times New Roman" pitchFamily="18" charset="0"/>
                <a:cs typeface="Times New Roman" pitchFamily="18" charset="0"/>
              </a:rPr>
              <a:t>Muhammadiyah sebagai gerakan dakwah Islam Amar ma’ruf Nahi Munkar </a:t>
            </a:r>
            <a:endParaRPr lang="id-ID" dirty="0" smtClean="0">
              <a:latin typeface="Times New Roman" pitchFamily="18" charset="0"/>
              <a:cs typeface="Times New Roman" pitchFamily="18" charset="0"/>
            </a:endParaRPr>
          </a:p>
          <a:p>
            <a:pPr marL="342900" indent="-342900" algn="just">
              <a:buAutoNum type="arabicPeriod"/>
            </a:pPr>
            <a:r>
              <a:rPr lang="id-ID" dirty="0">
                <a:latin typeface="Times New Roman" pitchFamily="18" charset="0"/>
                <a:cs typeface="Times New Roman" pitchFamily="18" charset="0"/>
              </a:rPr>
              <a:t>Muhammadiyah sebagai Gerakan Tajdid </a:t>
            </a:r>
          </a:p>
        </p:txBody>
      </p:sp>
    </p:spTree>
    <p:extLst>
      <p:ext uri="{BB962C8B-B14F-4D97-AF65-F5344CB8AC3E}">
        <p14:creationId xmlns:p14="http://schemas.microsoft.com/office/powerpoint/2010/main" val="15692742"/>
      </p:ext>
    </p:extLst>
  </p:cSld>
  <p:clrMapOvr>
    <a:masterClrMapping/>
  </p:clrMapOvr>
  <p:transition spd="slow">
    <p:circl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rgbClr val="1FAD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TextBox 3"/>
          <p:cNvSpPr txBox="1"/>
          <p:nvPr/>
        </p:nvSpPr>
        <p:spPr>
          <a:xfrm>
            <a:off x="0" y="116632"/>
            <a:ext cx="9144000" cy="523220"/>
          </a:xfrm>
          <a:prstGeom prst="rect">
            <a:avLst/>
          </a:prstGeom>
          <a:noFill/>
        </p:spPr>
        <p:txBody>
          <a:bodyPr wrap="square" rtlCol="0">
            <a:spAutoFit/>
          </a:bodyPr>
          <a:lstStyle/>
          <a:p>
            <a:pPr algn="ctr"/>
            <a:r>
              <a:rPr lang="id-ID" sz="2800" b="1" dirty="0" smtClean="0">
                <a:latin typeface="Times New Roman" pitchFamily="18" charset="0"/>
                <a:cs typeface="Times New Roman" pitchFamily="18" charset="0"/>
              </a:rPr>
              <a:t>PERKEMBANGAN MUHAMMADIYAH</a:t>
            </a:r>
            <a:endParaRPr lang="id-ID" sz="2800" b="1" dirty="0">
              <a:latin typeface="Times New Roman" pitchFamily="18" charset="0"/>
              <a:cs typeface="Times New Roman" pitchFamily="18" charset="0"/>
            </a:endParaRPr>
          </a:p>
        </p:txBody>
      </p:sp>
      <p:sp>
        <p:nvSpPr>
          <p:cNvPr id="5" name="Rectangle 4"/>
          <p:cNvSpPr/>
          <p:nvPr/>
        </p:nvSpPr>
        <p:spPr>
          <a:xfrm>
            <a:off x="0" y="1088740"/>
            <a:ext cx="9144000" cy="504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TextBox 5"/>
          <p:cNvSpPr txBox="1"/>
          <p:nvPr/>
        </p:nvSpPr>
        <p:spPr>
          <a:xfrm>
            <a:off x="107504" y="1131131"/>
            <a:ext cx="9036496" cy="369332"/>
          </a:xfrm>
          <a:prstGeom prst="rect">
            <a:avLst/>
          </a:prstGeom>
          <a:noFill/>
        </p:spPr>
        <p:txBody>
          <a:bodyPr wrap="square" rtlCol="0">
            <a:spAutoFit/>
          </a:bodyPr>
          <a:lstStyle/>
          <a:p>
            <a:r>
              <a:rPr lang="id-ID" dirty="0">
                <a:latin typeface="Times New Roman" pitchFamily="18" charset="0"/>
                <a:cs typeface="Times New Roman" pitchFamily="18" charset="0"/>
              </a:rPr>
              <a:t>Secara garis besar perkembangan Muhammadiyah dapat dibedakan </a:t>
            </a:r>
            <a:r>
              <a:rPr lang="id-ID" dirty="0" smtClean="0">
                <a:latin typeface="Times New Roman" pitchFamily="18" charset="0"/>
                <a:cs typeface="Times New Roman" pitchFamily="18" charset="0"/>
              </a:rPr>
              <a:t>menjadi 2, yaitu:</a:t>
            </a:r>
            <a:endParaRPr lang="id-ID" dirty="0">
              <a:latin typeface="Times New Roman" pitchFamily="18" charset="0"/>
              <a:cs typeface="Times New Roman" pitchFamily="18" charset="0"/>
            </a:endParaRPr>
          </a:p>
        </p:txBody>
      </p:sp>
      <p:sp>
        <p:nvSpPr>
          <p:cNvPr id="7" name="Rectangle 6"/>
          <p:cNvSpPr/>
          <p:nvPr/>
        </p:nvSpPr>
        <p:spPr>
          <a:xfrm>
            <a:off x="467544" y="2060848"/>
            <a:ext cx="7128792" cy="3960440"/>
          </a:xfrm>
          <a:prstGeom prst="rect">
            <a:avLst/>
          </a:prstGeom>
          <a:solidFill>
            <a:srgbClr val="FFFF00">
              <a:alpha val="7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TextBox 7"/>
          <p:cNvSpPr txBox="1"/>
          <p:nvPr/>
        </p:nvSpPr>
        <p:spPr>
          <a:xfrm>
            <a:off x="467544" y="2060848"/>
            <a:ext cx="7128792" cy="3693319"/>
          </a:xfrm>
          <a:prstGeom prst="rect">
            <a:avLst/>
          </a:prstGeom>
          <a:noFill/>
        </p:spPr>
        <p:txBody>
          <a:bodyPr wrap="square" rtlCol="0">
            <a:spAutoFit/>
          </a:bodyPr>
          <a:lstStyle/>
          <a:p>
            <a:pPr lvl="0" algn="just"/>
            <a:r>
              <a:rPr lang="id-ID" dirty="0" smtClean="0">
                <a:latin typeface="Times New Roman" pitchFamily="18" charset="0"/>
                <a:cs typeface="Times New Roman" pitchFamily="18" charset="0"/>
              </a:rPr>
              <a:t>1. Perkembangan </a:t>
            </a:r>
            <a:r>
              <a:rPr lang="id-ID" dirty="0">
                <a:latin typeface="Times New Roman" pitchFamily="18" charset="0"/>
                <a:cs typeface="Times New Roman" pitchFamily="18" charset="0"/>
              </a:rPr>
              <a:t>secara vertikal : yaitu perkembangan dan perluasan gerakan Muhammadiyah ke seluruh penjuru tanah air, berupa berdirinya wilayah-wilayah di tiap-tiap propinsi, daerah-daerah di tiap-tiap kabupaten/kotamadya, cabangcabang dan ranting-ranting serta jumlah anggota yang bertebaran di mana-mana </a:t>
            </a:r>
          </a:p>
          <a:p>
            <a:pPr lvl="0" algn="just"/>
            <a:r>
              <a:rPr lang="id-ID" dirty="0" smtClean="0">
                <a:latin typeface="Times New Roman" pitchFamily="18" charset="0"/>
                <a:cs typeface="Times New Roman" pitchFamily="18" charset="0"/>
              </a:rPr>
              <a:t>2. Perkembangan </a:t>
            </a:r>
            <a:r>
              <a:rPr lang="id-ID" dirty="0">
                <a:latin typeface="Times New Roman" pitchFamily="18" charset="0"/>
                <a:cs typeface="Times New Roman" pitchFamily="18" charset="0"/>
              </a:rPr>
              <a:t>secara horizontal : yaitu perkembangan dan perluasan amal usaha Muhammadiyah, yang meliputi berbagai bidang kehidupan. Hal ini dengan pertimbangan karena bertambah luas serta banyaknya hal-hal yang harus diusahakan oleh Muhammadiyah, sesuai dengan maksud dan tujuannya. Maka dibentuklah kesatuan-kesatuan kerja yang berkedudukan sebagai badan pembantu pimpinan persyarikatan. Kesatuankesatuan kerja tersebut berupa majelis-majelis dan badanbadan. </a:t>
            </a:r>
          </a:p>
          <a:p>
            <a:endParaRPr lang="id-ID" dirty="0"/>
          </a:p>
        </p:txBody>
      </p:sp>
    </p:spTree>
    <p:extLst>
      <p:ext uri="{BB962C8B-B14F-4D97-AF65-F5344CB8AC3E}">
        <p14:creationId xmlns:p14="http://schemas.microsoft.com/office/powerpoint/2010/main" val="3269212681"/>
      </p:ext>
    </p:extLst>
  </p:cSld>
  <p:clrMapOvr>
    <a:masterClrMapping/>
  </p:clrMapOvr>
  <p:transition spd="slow">
    <p:circl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 </a:t>
            </a:r>
          </a:p>
        </p:txBody>
      </p:sp>
      <p:pic>
        <p:nvPicPr>
          <p:cNvPr id="4" name="Content Placeholder 3" descr="thanks.png"/>
          <p:cNvPicPr>
            <a:picLocks noGrp="1" noChangeAspect="1"/>
          </p:cNvPicPr>
          <p:nvPr>
            <p:ph idx="1"/>
          </p:nvPr>
        </p:nvPicPr>
        <p:blipFill>
          <a:blip r:embed="rId2"/>
          <a:stretch>
            <a:fillRect/>
          </a:stretch>
        </p:blipFill>
        <p:spPr>
          <a:xfrm>
            <a:off x="285720" y="3429000"/>
            <a:ext cx="5536659" cy="307183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Picture 4" descr="thanks2.jpg"/>
          <p:cNvPicPr>
            <a:picLocks noChangeAspect="1"/>
          </p:cNvPicPr>
          <p:nvPr/>
        </p:nvPicPr>
        <p:blipFill>
          <a:blip r:embed="rId3"/>
          <a:stretch>
            <a:fillRect/>
          </a:stretch>
        </p:blipFill>
        <p:spPr>
          <a:xfrm>
            <a:off x="4643438" y="214290"/>
            <a:ext cx="4170489" cy="3083925"/>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slow">
    <p:circl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54032"/>
          </a:xfrm>
        </p:spPr>
        <p:txBody>
          <a:bodyPr>
            <a:normAutofit/>
          </a:bodyPr>
          <a:lstStyle/>
          <a:p>
            <a:pPr algn="ctr"/>
            <a:r>
              <a:rPr lang="id-ID" dirty="0"/>
              <a:t>ASAL USUL MUHAMMADIYAH </a:t>
            </a:r>
          </a:p>
        </p:txBody>
      </p:sp>
      <p:sp>
        <p:nvSpPr>
          <p:cNvPr id="3" name="Content Placeholder 2"/>
          <p:cNvSpPr>
            <a:spLocks noGrp="1"/>
          </p:cNvSpPr>
          <p:nvPr>
            <p:ph idx="1"/>
          </p:nvPr>
        </p:nvSpPr>
        <p:spPr>
          <a:xfrm>
            <a:off x="914400" y="928670"/>
            <a:ext cx="7772400" cy="5643602"/>
          </a:xfrm>
        </p:spPr>
        <p:txBody>
          <a:bodyPr>
            <a:normAutofit lnSpcReduction="10000"/>
          </a:bodyPr>
          <a:lstStyle/>
          <a:p>
            <a:pPr marL="0" indent="536575" algn="just"/>
            <a:r>
              <a:rPr lang="en-US" sz="2400" dirty="0">
                <a:latin typeface="Times New Roman" panose="02020603050405020304" pitchFamily="18" charset="0"/>
                <a:cs typeface="Times New Roman" panose="02020603050405020304" pitchFamily="18" charset="0"/>
              </a:rPr>
              <a:t>Muhammadiyah </a:t>
            </a:r>
            <a:r>
              <a:rPr lang="en-US" sz="2400" dirty="0" err="1">
                <a:latin typeface="Times New Roman" panose="02020603050405020304" pitchFamily="18" charset="0"/>
                <a:cs typeface="Times New Roman" panose="02020603050405020304" pitchFamily="18" charset="0"/>
              </a:rPr>
              <a:t>tidak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lepas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dari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peranan</a:t>
            </a:r>
            <a:r>
              <a:rPr lang="en-US" sz="2400" dirty="0">
                <a:latin typeface="Times New Roman" panose="02020603050405020304" pitchFamily="18" charset="0"/>
                <a:cs typeface="Times New Roman" panose="02020603050405020304" pitchFamily="18" charset="0"/>
              </a:rPr>
              <a:t> K.H. Ahmad </a:t>
            </a:r>
            <a:r>
              <a:rPr lang="en-US" sz="2400" dirty="0" err="1">
                <a:latin typeface="Times New Roman" panose="02020603050405020304" pitchFamily="18" charset="0"/>
                <a:cs typeface="Times New Roman" panose="02020603050405020304" pitchFamily="18" charset="0"/>
              </a:rPr>
              <a:t>Dahlan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seseorang</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dilahirkan</a:t>
            </a:r>
            <a:r>
              <a:rPr lang="en-US" sz="2400" dirty="0">
                <a:latin typeface="Times New Roman" panose="02020603050405020304" pitchFamily="18" charset="0"/>
                <a:cs typeface="Times New Roman" panose="02020603050405020304" pitchFamily="18" charset="0"/>
              </a:rPr>
              <a:t> di Yogyakarta pada </a:t>
            </a:r>
            <a:r>
              <a:rPr lang="en-US" sz="2400" dirty="0" err="1">
                <a:latin typeface="Times New Roman" panose="02020603050405020304" pitchFamily="18" charset="0"/>
                <a:cs typeface="Times New Roman" panose="02020603050405020304" pitchFamily="18" charset="0"/>
              </a:rPr>
              <a:t>tahun</a:t>
            </a:r>
            <a:r>
              <a:rPr lang="en-US" sz="2400" dirty="0">
                <a:latin typeface="Times New Roman" panose="02020603050405020304" pitchFamily="18" charset="0"/>
                <a:cs typeface="Times New Roman" panose="02020603050405020304" pitchFamily="18" charset="0"/>
              </a:rPr>
              <a:t> 1869 dan </a:t>
            </a:r>
            <a:r>
              <a:rPr lang="en-US" sz="2400" dirty="0" err="1">
                <a:latin typeface="Times New Roman" panose="02020603050405020304" pitchFamily="18" charset="0"/>
                <a:cs typeface="Times New Roman" panose="02020603050405020304" pitchFamily="18" charset="0"/>
              </a:rPr>
              <a:t>wafat</a:t>
            </a:r>
            <a:r>
              <a:rPr lang="en-US" sz="2400" dirty="0">
                <a:latin typeface="Times New Roman" panose="02020603050405020304" pitchFamily="18" charset="0"/>
                <a:cs typeface="Times New Roman" panose="02020603050405020304" pitchFamily="18" charset="0"/>
              </a:rPr>
              <a:t> 1923 </a:t>
            </a:r>
            <a:r>
              <a:rPr lang="en-US" sz="2400" dirty="0" err="1">
                <a:latin typeface="Times New Roman" panose="02020603050405020304" pitchFamily="18" charset="0"/>
                <a:cs typeface="Times New Roman" panose="02020603050405020304" pitchFamily="18" charset="0"/>
              </a:rPr>
              <a:t>dengan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nama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asli</a:t>
            </a:r>
            <a:r>
              <a:rPr lang="en-US" sz="2400" dirty="0">
                <a:latin typeface="Times New Roman" panose="02020603050405020304" pitchFamily="18" charset="0"/>
                <a:cs typeface="Times New Roman" panose="02020603050405020304" pitchFamily="18" charset="0"/>
              </a:rPr>
              <a:t> Muhammad </a:t>
            </a:r>
            <a:r>
              <a:rPr lang="en-US" sz="2400" dirty="0" err="1">
                <a:latin typeface="Times New Roman" panose="02020603050405020304" pitchFamily="18" charset="0"/>
                <a:cs typeface="Times New Roman" panose="02020603050405020304" pitchFamily="18" charset="0"/>
              </a:rPr>
              <a:t>Darwis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anak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seorang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kiai</a:t>
            </a:r>
            <a:r>
              <a:rPr lang="en-US" sz="2400" dirty="0">
                <a:latin typeface="Times New Roman" panose="02020603050405020304" pitchFamily="18" charset="0"/>
                <a:cs typeface="Times New Roman" panose="02020603050405020304" pitchFamily="18" charset="0"/>
              </a:rPr>
              <a:t> H. Abu </a:t>
            </a:r>
            <a:r>
              <a:rPr lang="en-US" sz="2400" dirty="0" err="1">
                <a:latin typeface="Times New Roman" panose="02020603050405020304" pitchFamily="18" charset="0"/>
                <a:cs typeface="Times New Roman" panose="02020603050405020304" pitchFamily="18" charset="0"/>
              </a:rPr>
              <a:t>Bakar</a:t>
            </a:r>
            <a:r>
              <a:rPr lang="en-US" sz="2400" dirty="0">
                <a:latin typeface="Times New Roman" panose="02020603050405020304" pitchFamily="18" charset="0"/>
                <a:cs typeface="Times New Roman" panose="02020603050405020304" pitchFamily="18" charset="0"/>
              </a:rPr>
              <a:t> Bin </a:t>
            </a:r>
            <a:r>
              <a:rPr lang="en-US" sz="2400" dirty="0" err="1">
                <a:latin typeface="Times New Roman" panose="02020603050405020304" pitchFamily="18" charset="0"/>
                <a:cs typeface="Times New Roman" panose="02020603050405020304" pitchFamily="18" charset="0"/>
              </a:rPr>
              <a:t>Sulaiman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Khatib</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Masjid</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Kauman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atau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Kesultanan</a:t>
            </a:r>
            <a:r>
              <a:rPr lang="en-US" sz="2400" dirty="0">
                <a:latin typeface="Times New Roman" panose="02020603050405020304" pitchFamily="18" charset="0"/>
                <a:cs typeface="Times New Roman" panose="02020603050405020304" pitchFamily="18" charset="0"/>
              </a:rPr>
              <a:t> Yogyakarta. </a:t>
            </a:r>
            <a:r>
              <a:rPr lang="en-US" sz="2400" dirty="0" err="1">
                <a:latin typeface="Times New Roman" panose="02020603050405020304" pitchFamily="18" charset="0"/>
                <a:cs typeface="Times New Roman" panose="02020603050405020304" pitchFamily="18" charset="0"/>
              </a:rPr>
              <a:t>Lantas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pergi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Mekah</a:t>
            </a:r>
            <a:r>
              <a:rPr lang="en-US" sz="2400" dirty="0">
                <a:latin typeface="Times New Roman" panose="02020603050405020304" pitchFamily="18" charset="0"/>
                <a:cs typeface="Times New Roman" panose="02020603050405020304" pitchFamily="18" charset="0"/>
              </a:rPr>
              <a:t> pada </a:t>
            </a:r>
            <a:r>
              <a:rPr lang="en-US" sz="2400" dirty="0" err="1">
                <a:latin typeface="Times New Roman" panose="02020603050405020304" pitchFamily="18" charset="0"/>
                <a:cs typeface="Times New Roman" panose="02020603050405020304" pitchFamily="18" charset="0"/>
              </a:rPr>
              <a:t>tahun</a:t>
            </a:r>
            <a:r>
              <a:rPr lang="en-US" sz="2400" dirty="0">
                <a:latin typeface="Times New Roman" panose="02020603050405020304" pitchFamily="18" charset="0"/>
                <a:cs typeface="Times New Roman" panose="02020603050405020304" pitchFamily="18" charset="0"/>
              </a:rPr>
              <a:t> 1890 dan </a:t>
            </a:r>
            <a:r>
              <a:rPr lang="en-US" sz="2400" dirty="0" err="1">
                <a:latin typeface="Times New Roman" panose="02020603050405020304" pitchFamily="18" charset="0"/>
                <a:cs typeface="Times New Roman" panose="02020603050405020304" pitchFamily="18" charset="0"/>
              </a:rPr>
              <a:t>belajar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dengan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seorang</a:t>
            </a:r>
            <a:r>
              <a:rPr lang="en-US" sz="2400" dirty="0">
                <a:latin typeface="Times New Roman" panose="02020603050405020304" pitchFamily="18" charset="0"/>
                <a:cs typeface="Times New Roman" panose="02020603050405020304" pitchFamily="18" charset="0"/>
              </a:rPr>
              <a:t> guru </a:t>
            </a:r>
            <a:r>
              <a:rPr lang="en-US" sz="2400" dirty="0" err="1">
                <a:latin typeface="Times New Roman" panose="02020603050405020304" pitchFamily="18" charset="0"/>
                <a:cs typeface="Times New Roman" panose="02020603050405020304" pitchFamily="18" charset="0"/>
              </a:rPr>
              <a:t>Syekh</a:t>
            </a:r>
            <a:r>
              <a:rPr lang="en-US" sz="2400" dirty="0">
                <a:latin typeface="Times New Roman" panose="02020603050405020304" pitchFamily="18" charset="0"/>
                <a:cs typeface="Times New Roman" panose="02020603050405020304" pitchFamily="18" charset="0"/>
              </a:rPr>
              <a:t> Ahmad </a:t>
            </a:r>
            <a:r>
              <a:rPr lang="en-US" sz="2400" dirty="0" err="1">
                <a:latin typeface="Times New Roman" panose="02020603050405020304" pitchFamily="18" charset="0"/>
                <a:cs typeface="Times New Roman" panose="02020603050405020304" pitchFamily="18" charset="0"/>
              </a:rPr>
              <a:t>Khathib</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dari</a:t>
            </a:r>
            <a:r>
              <a:rPr lang="en-US" sz="2400" dirty="0">
                <a:latin typeface="Times New Roman" panose="02020603050405020304" pitchFamily="18" charset="0"/>
                <a:cs typeface="Times New Roman" panose="02020603050405020304" pitchFamily="18" charset="0"/>
              </a:rPr>
              <a:t> Minangkabau, salah </a:t>
            </a:r>
            <a:r>
              <a:rPr lang="en-US" sz="2400" dirty="0" err="1">
                <a:latin typeface="Times New Roman" panose="02020603050405020304" pitchFamily="18" charset="0"/>
                <a:cs typeface="Times New Roman" panose="02020603050405020304" pitchFamily="18" charset="0"/>
              </a:rPr>
              <a:t>seorang</a:t>
            </a:r>
            <a:r>
              <a:rPr lang="en-US" sz="2400" dirty="0">
                <a:latin typeface="Times New Roman" panose="02020603050405020304" pitchFamily="18" charset="0"/>
                <a:cs typeface="Times New Roman" panose="02020603050405020304" pitchFamily="18" charset="0"/>
              </a:rPr>
              <a:t> ulama yang </a:t>
            </a:r>
            <a:r>
              <a:rPr lang="en-US" sz="2400" dirty="0" err="1">
                <a:latin typeface="Times New Roman" panose="02020603050405020304" pitchFamily="18" charset="0"/>
                <a:cs typeface="Times New Roman" panose="02020603050405020304" pitchFamily="18" charset="0"/>
              </a:rPr>
              <a:t>kharismatik</a:t>
            </a:r>
            <a:r>
              <a:rPr lang="en-US" sz="2400" dirty="0">
                <a:latin typeface="Times New Roman" panose="02020603050405020304" pitchFamily="18" charset="0"/>
                <a:cs typeface="Times New Roman" panose="02020603050405020304" pitchFamily="18" charset="0"/>
              </a:rPr>
              <a:t> dan </a:t>
            </a:r>
            <a:r>
              <a:rPr lang="en-US" sz="2400" dirty="0" err="1">
                <a:latin typeface="Times New Roman" panose="02020603050405020304" pitchFamily="18" charset="0"/>
                <a:cs typeface="Times New Roman" panose="02020603050405020304" pitchFamily="18" charset="0"/>
              </a:rPr>
              <a:t>besar</a:t>
            </a:r>
            <a:r>
              <a:rPr lang="en-US" sz="2400" dirty="0">
                <a:latin typeface="Times New Roman" panose="02020603050405020304" pitchFamily="18" charset="0"/>
                <a:cs typeface="Times New Roman" panose="02020603050405020304" pitchFamily="18" charset="0"/>
              </a:rPr>
              <a:t> di Masjid Al-</a:t>
            </a:r>
            <a:r>
              <a:rPr lang="en-US" sz="2400" dirty="0" err="1">
                <a:latin typeface="Times New Roman" panose="02020603050405020304" pitchFamily="18" charset="0"/>
                <a:cs typeface="Times New Roman" panose="02020603050405020304" pitchFamily="18" charset="0"/>
              </a:rPr>
              <a:t>Harom</a:t>
            </a:r>
            <a:r>
              <a:rPr lang="en-US" sz="2400" dirty="0">
                <a:latin typeface="Times New Roman" panose="02020603050405020304" pitchFamily="18" charset="0"/>
                <a:cs typeface="Times New Roman" panose="02020603050405020304" pitchFamily="18" charset="0"/>
              </a:rPr>
              <a:t>.</a:t>
            </a:r>
            <a:endParaRPr lang="id-ID" sz="2400" dirty="0">
              <a:latin typeface="Times New Roman" panose="02020603050405020304" pitchFamily="18" charset="0"/>
              <a:cs typeface="Times New Roman" panose="02020603050405020304" pitchFamily="18" charset="0"/>
            </a:endParaRPr>
          </a:p>
          <a:p>
            <a:pPr marL="0" indent="536575" algn="just"/>
            <a:r>
              <a:rPr lang="en-US" sz="2400" dirty="0">
                <a:latin typeface="Times New Roman" panose="02020603050405020304" pitchFamily="18" charset="0"/>
                <a:cs typeface="Times New Roman" panose="02020603050405020304" pitchFamily="18" charset="0"/>
              </a:rPr>
              <a:t>Setelah </a:t>
            </a:r>
            <a:r>
              <a:rPr lang="en-US" sz="2400" dirty="0" err="1">
                <a:latin typeface="Times New Roman" panose="02020603050405020304" pitchFamily="18" charset="0"/>
                <a:cs typeface="Times New Roman" panose="02020603050405020304" pitchFamily="18" charset="0"/>
              </a:rPr>
              <a:t>sepulang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dari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Mekah</a:t>
            </a:r>
            <a:r>
              <a:rPr lang="en-US" sz="2400" dirty="0">
                <a:latin typeface="Times New Roman" panose="02020603050405020304" pitchFamily="18" charset="0"/>
                <a:cs typeface="Times New Roman" panose="02020603050405020304" pitchFamily="18" charset="0"/>
              </a:rPr>
              <a:t>, K.H. Ahmad </a:t>
            </a:r>
            <a:r>
              <a:rPr lang="en-US" sz="2400" dirty="0" err="1">
                <a:latin typeface="Times New Roman" panose="02020603050405020304" pitchFamily="18" charset="0"/>
                <a:cs typeface="Times New Roman" panose="02020603050405020304" pitchFamily="18" charset="0"/>
              </a:rPr>
              <a:t>Dahlan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mendalami</a:t>
            </a:r>
            <a:r>
              <a:rPr lang="en-US" sz="2400" dirty="0">
                <a:latin typeface="Times New Roman" panose="02020603050405020304" pitchFamily="18" charset="0"/>
                <a:cs typeface="Times New Roman" panose="02020603050405020304" pitchFamily="18" charset="0"/>
              </a:rPr>
              <a:t> Al-Qur'an </a:t>
            </a:r>
            <a:r>
              <a:rPr lang="en-US" sz="2400" dirty="0" err="1">
                <a:latin typeface="Times New Roman" panose="02020603050405020304" pitchFamily="18" charset="0"/>
                <a:cs typeface="Times New Roman" panose="02020603050405020304" pitchFamily="18" charset="0"/>
              </a:rPr>
              <a:t>dengan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menelaah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membahas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meneliti</a:t>
            </a:r>
            <a:r>
              <a:rPr lang="en-US" sz="2400" dirty="0">
                <a:latin typeface="Times New Roman" panose="02020603050405020304" pitchFamily="18" charset="0"/>
                <a:cs typeface="Times New Roman" panose="02020603050405020304" pitchFamily="18" charset="0"/>
              </a:rPr>
              <a:t> dan </a:t>
            </a:r>
            <a:r>
              <a:rPr lang="en-US" sz="2400" dirty="0" err="1">
                <a:latin typeface="Times New Roman" panose="02020603050405020304" pitchFamily="18" charset="0"/>
                <a:cs typeface="Times New Roman" panose="02020603050405020304" pitchFamily="18" charset="0"/>
              </a:rPr>
              <a:t>mengkaji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kandungan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isi</a:t>
            </a:r>
            <a:r>
              <a:rPr lang="en-US" sz="2400" dirty="0">
                <a:latin typeface="Times New Roman" panose="02020603050405020304" pitchFamily="18" charset="0"/>
                <a:cs typeface="Times New Roman" panose="02020603050405020304" pitchFamily="18" charset="0"/>
              </a:rPr>
              <a:t> Al-Quran. </a:t>
            </a:r>
            <a:r>
              <a:rPr lang="en-US" sz="2400" dirty="0" err="1">
                <a:latin typeface="Times New Roman" panose="02020603050405020304" pitchFamily="18" charset="0"/>
                <a:cs typeface="Times New Roman" panose="02020603050405020304" pitchFamily="18" charset="0"/>
              </a:rPr>
              <a:t>Sikap</a:t>
            </a:r>
            <a:r>
              <a:rPr lang="en-US" sz="2400" dirty="0">
                <a:latin typeface="Times New Roman" panose="02020603050405020304" pitchFamily="18" charset="0"/>
                <a:cs typeface="Times New Roman" panose="02020603050405020304" pitchFamily="18" charset="0"/>
              </a:rPr>
              <a:t> K.H. Ahmad </a:t>
            </a:r>
            <a:r>
              <a:rPr lang="en-US" sz="2400" dirty="0" err="1">
                <a:latin typeface="Times New Roman" panose="02020603050405020304" pitchFamily="18" charset="0"/>
                <a:cs typeface="Times New Roman" panose="02020603050405020304" pitchFamily="18" charset="0"/>
              </a:rPr>
              <a:t>Dahlan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sesunguhnya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dalam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rangka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melaksanakan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firman</a:t>
            </a:r>
            <a:r>
              <a:rPr lang="en-US" sz="2400" dirty="0">
                <a:latin typeface="Times New Roman" panose="02020603050405020304" pitchFamily="18" charset="0"/>
                <a:cs typeface="Times New Roman" panose="02020603050405020304" pitchFamily="18" charset="0"/>
              </a:rPr>
              <a:t> Allah </a:t>
            </a:r>
            <a:r>
              <a:rPr lang="en-US" sz="2400" dirty="0" err="1">
                <a:latin typeface="Times New Roman" panose="02020603050405020304" pitchFamily="18" charset="0"/>
                <a:cs typeface="Times New Roman" panose="02020603050405020304" pitchFamily="18" charset="0"/>
              </a:rPr>
              <a:t>sebagaimana</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tersimpul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dalam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dalam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surat</a:t>
            </a:r>
            <a:r>
              <a:rPr lang="en-US" sz="2400" dirty="0">
                <a:latin typeface="Times New Roman" panose="02020603050405020304" pitchFamily="18" charset="0"/>
                <a:cs typeface="Times New Roman" panose="02020603050405020304" pitchFamily="18" charset="0"/>
              </a:rPr>
              <a:t> An-</a:t>
            </a:r>
            <a:r>
              <a:rPr lang="en-US" sz="2400" dirty="0" err="1">
                <a:latin typeface="Times New Roman" panose="02020603050405020304" pitchFamily="18" charset="0"/>
                <a:cs typeface="Times New Roman" panose="02020603050405020304" pitchFamily="18" charset="0"/>
              </a:rPr>
              <a:t>Nisa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ayat</a:t>
            </a:r>
            <a:r>
              <a:rPr lang="en-US" sz="2400" dirty="0">
                <a:latin typeface="Times New Roman" panose="02020603050405020304" pitchFamily="18" charset="0"/>
                <a:cs typeface="Times New Roman" panose="02020603050405020304" pitchFamily="18" charset="0"/>
              </a:rPr>
              <a:t> 82 dan </a:t>
            </a:r>
            <a:r>
              <a:rPr lang="en-US" sz="2400" dirty="0" err="1">
                <a:latin typeface="Times New Roman" panose="02020603050405020304" pitchFamily="18" charset="0"/>
                <a:cs typeface="Times New Roman" panose="02020603050405020304" pitchFamily="18" charset="0"/>
              </a:rPr>
              <a:t>surat</a:t>
            </a:r>
            <a:r>
              <a:rPr lang="en-US" sz="2400" dirty="0">
                <a:latin typeface="Times New Roman" panose="02020603050405020304" pitchFamily="18" charset="0"/>
                <a:cs typeface="Times New Roman" panose="02020603050405020304" pitchFamily="18" charset="0"/>
              </a:rPr>
              <a:t> Muhammad </a:t>
            </a:r>
            <a:r>
              <a:rPr lang="en-US" sz="2400" dirty="0" err="1">
                <a:latin typeface="Times New Roman" panose="02020603050405020304" pitchFamily="18" charset="0"/>
                <a:cs typeface="Times New Roman" panose="02020603050405020304" pitchFamily="18" charset="0"/>
              </a:rPr>
              <a:t>ayat</a:t>
            </a:r>
            <a:r>
              <a:rPr lang="en-US" sz="2400" dirty="0">
                <a:latin typeface="Times New Roman" panose="02020603050405020304" pitchFamily="18" charset="0"/>
                <a:cs typeface="Times New Roman" panose="02020603050405020304" pitchFamily="18" charset="0"/>
              </a:rPr>
              <a:t> 24 yang pada </a:t>
            </a:r>
            <a:r>
              <a:rPr lang="en-US" sz="2400" dirty="0" err="1">
                <a:latin typeface="Times New Roman" panose="02020603050405020304" pitchFamily="18" charset="0"/>
                <a:cs typeface="Times New Roman" panose="02020603050405020304" pitchFamily="18" charset="0"/>
              </a:rPr>
              <a:t>dasarnya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adalah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melakukan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taddabur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atau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memperhatikan</a:t>
            </a:r>
            <a:r>
              <a:rPr lang="en-US" sz="2400" dirty="0">
                <a:latin typeface="Times New Roman" panose="02020603050405020304" pitchFamily="18" charset="0"/>
                <a:cs typeface="Times New Roman" panose="02020603050405020304" pitchFamily="18" charset="0"/>
              </a:rPr>
              <a:t> dan </a:t>
            </a:r>
            <a:r>
              <a:rPr lang="en-US" sz="2400" dirty="0" err="1">
                <a:latin typeface="Times New Roman" panose="02020603050405020304" pitchFamily="18" charset="0"/>
                <a:cs typeface="Times New Roman" panose="02020603050405020304" pitchFamily="18" charset="0"/>
              </a:rPr>
              <a:t>mencermati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dengan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penuh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ketelitian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terhadap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apa</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tersirat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dalam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ayat</a:t>
            </a:r>
            <a:r>
              <a:rPr lang="en-US" sz="2400" dirty="0">
                <a:latin typeface="Times New Roman" panose="02020603050405020304" pitchFamily="18" charset="0"/>
                <a:cs typeface="Times New Roman" panose="02020603050405020304" pitchFamily="18" charset="0"/>
              </a:rPr>
              <a:t> Al Quran.</a:t>
            </a:r>
            <a:endParaRPr lang="id-ID" sz="2400" dirty="0">
              <a:latin typeface="Times New Roman" panose="02020603050405020304" pitchFamily="18" charset="0"/>
              <a:cs typeface="Times New Roman" panose="02020603050405020304" pitchFamily="18" charset="0"/>
            </a:endParaRPr>
          </a:p>
        </p:txBody>
      </p:sp>
    </p:spTree>
  </p:cSld>
  <p:clrMapOvr>
    <a:masterClrMapping/>
  </p:clrMapOvr>
  <p:transition spd="slow">
    <p:circl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33050"/>
            <a:ext cx="7772400" cy="582594"/>
          </a:xfrm>
        </p:spPr>
        <p:txBody>
          <a:bodyPr>
            <a:normAutofit fontScale="90000"/>
          </a:bodyPr>
          <a:lstStyle/>
          <a:p>
            <a:pPr algn="ctr"/>
            <a:r>
              <a:rPr lang="id-ID" dirty="0"/>
              <a:t>ASAL USUL MUHAMMADIYAH </a:t>
            </a:r>
          </a:p>
        </p:txBody>
      </p:sp>
      <p:sp>
        <p:nvSpPr>
          <p:cNvPr id="3" name="Content Placeholder 2"/>
          <p:cNvSpPr>
            <a:spLocks noGrp="1"/>
          </p:cNvSpPr>
          <p:nvPr>
            <p:ph idx="1"/>
          </p:nvPr>
        </p:nvSpPr>
        <p:spPr>
          <a:xfrm>
            <a:off x="914400" y="928670"/>
            <a:ext cx="7772400" cy="5380650"/>
          </a:xfrm>
        </p:spPr>
        <p:txBody>
          <a:bodyPr>
            <a:normAutofit/>
          </a:bodyPr>
          <a:lstStyle/>
          <a:p>
            <a:pPr marL="0" indent="536575" algn="just"/>
            <a:r>
              <a:rPr lang="en-US" sz="2400" dirty="0" err="1">
                <a:latin typeface="Times New Roman" panose="02020603050405020304" pitchFamily="18" charset="0"/>
                <a:cs typeface="Times New Roman" panose="02020603050405020304" pitchFamily="18" charset="0"/>
              </a:rPr>
              <a:t>Sikap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seperti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inilah</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dilakukan</a:t>
            </a:r>
            <a:r>
              <a:rPr lang="en-US" sz="2400" dirty="0">
                <a:latin typeface="Times New Roman" panose="02020603050405020304" pitchFamily="18" charset="0"/>
                <a:cs typeface="Times New Roman" panose="02020603050405020304" pitchFamily="18" charset="0"/>
              </a:rPr>
              <a:t> K.H. Ahmad </a:t>
            </a:r>
            <a:r>
              <a:rPr lang="en-US" sz="2400" dirty="0" err="1">
                <a:latin typeface="Times New Roman" panose="02020603050405020304" pitchFamily="18" charset="0"/>
                <a:cs typeface="Times New Roman" panose="02020603050405020304" pitchFamily="18" charset="0"/>
              </a:rPr>
              <a:t>Dahlan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ketika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menatap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surat</a:t>
            </a:r>
            <a:r>
              <a:rPr lang="en-US" sz="2400" dirty="0">
                <a:latin typeface="Times New Roman" panose="02020603050405020304" pitchFamily="18" charset="0"/>
                <a:cs typeface="Times New Roman" panose="02020603050405020304" pitchFamily="18" charset="0"/>
              </a:rPr>
              <a:t> Ali Imran </a:t>
            </a:r>
            <a:r>
              <a:rPr lang="en-US" sz="2400" dirty="0" err="1">
                <a:latin typeface="Times New Roman" panose="02020603050405020304" pitchFamily="18" charset="0"/>
                <a:cs typeface="Times New Roman" panose="02020603050405020304" pitchFamily="18" charset="0"/>
              </a:rPr>
              <a:t>ayat</a:t>
            </a:r>
            <a:r>
              <a:rPr lang="en-US" sz="2400" dirty="0">
                <a:latin typeface="Times New Roman" panose="02020603050405020304" pitchFamily="18" charset="0"/>
                <a:cs typeface="Times New Roman" panose="02020603050405020304" pitchFamily="18" charset="0"/>
              </a:rPr>
              <a:t> 104  yang </a:t>
            </a:r>
            <a:r>
              <a:rPr lang="en-US" sz="2400" dirty="0" err="1">
                <a:latin typeface="Times New Roman" panose="02020603050405020304" pitchFamily="18" charset="0"/>
                <a:cs typeface="Times New Roman" panose="02020603050405020304" pitchFamily="18" charset="0"/>
              </a:rPr>
              <a:t>berbunyi</a:t>
            </a:r>
            <a:r>
              <a:rPr lang="en-US" sz="2400" dirty="0">
                <a:latin typeface="Times New Roman" panose="02020603050405020304" pitchFamily="18" charset="0"/>
                <a:cs typeface="Times New Roman" panose="02020603050405020304" pitchFamily="18" charset="0"/>
              </a:rPr>
              <a:t>: "Dan </a:t>
            </a:r>
            <a:r>
              <a:rPr lang="en-US" sz="2400" dirty="0" err="1">
                <a:latin typeface="Times New Roman" panose="02020603050405020304" pitchFamily="18" charset="0"/>
                <a:cs typeface="Times New Roman" panose="02020603050405020304" pitchFamily="18" charset="0"/>
              </a:rPr>
              <a:t>hendaklah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ada</a:t>
            </a:r>
            <a:r>
              <a:rPr lang="en-US" sz="2400" dirty="0">
                <a:latin typeface="Times New Roman" panose="02020603050405020304" pitchFamily="18" charset="0"/>
                <a:cs typeface="Times New Roman" panose="02020603050405020304" pitchFamily="18" charset="0"/>
              </a:rPr>
              <a:t> di </a:t>
            </a:r>
            <a:r>
              <a:rPr lang="en-US" sz="2400" dirty="0" err="1">
                <a:latin typeface="Times New Roman" panose="02020603050405020304" pitchFamily="18" charset="0"/>
                <a:cs typeface="Times New Roman" panose="02020603050405020304" pitchFamily="18" charset="0"/>
              </a:rPr>
              <a:t>antara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kamu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sekalian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segolongan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umat</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menyeru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kepada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kebajikan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menyuruh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kepada</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makruf</a:t>
            </a:r>
            <a:r>
              <a:rPr lang="en-US" sz="2400" dirty="0">
                <a:latin typeface="Times New Roman" panose="02020603050405020304" pitchFamily="18" charset="0"/>
                <a:cs typeface="Times New Roman" panose="02020603050405020304" pitchFamily="18" charset="0"/>
              </a:rPr>
              <a:t> dan </a:t>
            </a:r>
            <a:r>
              <a:rPr lang="en-US" sz="2400" dirty="0" err="1">
                <a:latin typeface="Times New Roman" panose="02020603050405020304" pitchFamily="18" charset="0"/>
                <a:cs typeface="Times New Roman" panose="02020603050405020304" pitchFamily="18" charset="0"/>
              </a:rPr>
              <a:t>mencegah</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munkar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merekalah</a:t>
            </a:r>
            <a:r>
              <a:rPr lang="en-US" sz="2400" dirty="0">
                <a:latin typeface="Times New Roman" panose="02020603050405020304" pitchFamily="18" charset="0"/>
                <a:cs typeface="Times New Roman" panose="02020603050405020304" pitchFamily="18" charset="0"/>
              </a:rPr>
              <a:t> orang-orang yang </a:t>
            </a:r>
            <a:r>
              <a:rPr lang="en-US" sz="2400" dirty="0" err="1">
                <a:latin typeface="Times New Roman" panose="02020603050405020304" pitchFamily="18" charset="0"/>
                <a:cs typeface="Times New Roman" panose="02020603050405020304" pitchFamily="18" charset="0"/>
              </a:rPr>
              <a:t>beruntung</a:t>
            </a:r>
            <a:r>
              <a:rPr lang="en-US" sz="2400" dirty="0">
                <a:latin typeface="Times New Roman" panose="02020603050405020304" pitchFamily="18" charset="0"/>
                <a:cs typeface="Times New Roman" panose="02020603050405020304" pitchFamily="18" charset="0"/>
              </a:rPr>
              <a:t>."</a:t>
            </a:r>
            <a:endParaRPr lang="id-ID" sz="2400" dirty="0">
              <a:latin typeface="Times New Roman" panose="02020603050405020304" pitchFamily="18" charset="0"/>
              <a:cs typeface="Times New Roman" panose="02020603050405020304" pitchFamily="18" charset="0"/>
            </a:endParaRPr>
          </a:p>
          <a:p>
            <a:pPr marL="0" indent="536575" algn="just"/>
            <a:r>
              <a:rPr lang="en-US" sz="2400" dirty="0" err="1">
                <a:latin typeface="Times New Roman" panose="02020603050405020304" pitchFamily="18" charset="0"/>
                <a:cs typeface="Times New Roman" panose="02020603050405020304" pitchFamily="18" charset="0"/>
              </a:rPr>
              <a:t>Memahami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seruan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diatas</a:t>
            </a:r>
            <a:r>
              <a:rPr lang="en-US" sz="2400" dirty="0">
                <a:latin typeface="Times New Roman" panose="02020603050405020304" pitchFamily="18" charset="0"/>
                <a:cs typeface="Times New Roman" panose="02020603050405020304" pitchFamily="18" charset="0"/>
              </a:rPr>
              <a:t>, K.H. Ahmad </a:t>
            </a:r>
            <a:r>
              <a:rPr lang="en-US" sz="2400" dirty="0" err="1">
                <a:latin typeface="Times New Roman" panose="02020603050405020304" pitchFamily="18" charset="0"/>
                <a:cs typeface="Times New Roman" panose="02020603050405020304" pitchFamily="18" charset="0"/>
              </a:rPr>
              <a:t>Dahlan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tergerak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hatinya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untuk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membangan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sebuah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perkumpulan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organisasi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atau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perserikatan</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teratur</a:t>
            </a:r>
            <a:r>
              <a:rPr lang="en-US" sz="2400" dirty="0">
                <a:latin typeface="Times New Roman" panose="02020603050405020304" pitchFamily="18" charset="0"/>
                <a:cs typeface="Times New Roman" panose="02020603050405020304" pitchFamily="18" charset="0"/>
              </a:rPr>
              <a:t> dan </a:t>
            </a:r>
            <a:r>
              <a:rPr lang="en-US" sz="2400" dirty="0" err="1">
                <a:latin typeface="Times New Roman" panose="02020603050405020304" pitchFamily="18" charset="0"/>
                <a:cs typeface="Times New Roman" panose="02020603050405020304" pitchFamily="18" charset="0"/>
              </a:rPr>
              <a:t>rapi</a:t>
            </a:r>
            <a:r>
              <a:rPr lang="en-US" sz="2400" dirty="0">
                <a:latin typeface="Times New Roman" panose="02020603050405020304" pitchFamily="18" charset="0"/>
                <a:cs typeface="Times New Roman" panose="02020603050405020304" pitchFamily="18" charset="0"/>
              </a:rPr>
              <a:t> di mana </a:t>
            </a:r>
            <a:r>
              <a:rPr lang="en-US" sz="2400" dirty="0" err="1">
                <a:latin typeface="Times New Roman" panose="02020603050405020304" pitchFamily="18" charset="0"/>
                <a:cs typeface="Times New Roman" panose="02020603050405020304" pitchFamily="18" charset="0"/>
              </a:rPr>
              <a:t>tugasnya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melaksanakan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misi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dakwah</a:t>
            </a:r>
            <a:r>
              <a:rPr lang="en-US" sz="2400" dirty="0">
                <a:latin typeface="Times New Roman" panose="02020603050405020304" pitchFamily="18" charset="0"/>
                <a:cs typeface="Times New Roman" panose="02020603050405020304" pitchFamily="18" charset="0"/>
              </a:rPr>
              <a:t> Islam Amar </a:t>
            </a:r>
            <a:r>
              <a:rPr lang="en-US" sz="2400" dirty="0" err="1">
                <a:latin typeface="Times New Roman" panose="02020603050405020304" pitchFamily="18" charset="0"/>
                <a:cs typeface="Times New Roman" panose="02020603050405020304" pitchFamily="18" charset="0"/>
              </a:rPr>
              <a:t>Makruf</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Munkar</a:t>
            </a:r>
            <a:r>
              <a:rPr lang="en-US" sz="2400" dirty="0">
                <a:latin typeface="Times New Roman" panose="02020603050405020304" pitchFamily="18" charset="0"/>
                <a:cs typeface="Times New Roman" panose="02020603050405020304" pitchFamily="18" charset="0"/>
              </a:rPr>
              <a:t> di </a:t>
            </a:r>
            <a:r>
              <a:rPr lang="en-US" sz="2400" dirty="0" err="1">
                <a:latin typeface="Times New Roman" panose="02020603050405020304" pitchFamily="18" charset="0"/>
                <a:cs typeface="Times New Roman" panose="02020603050405020304" pitchFamily="18" charset="0"/>
              </a:rPr>
              <a:t>tengah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masyarakat</a:t>
            </a:r>
            <a:r>
              <a:rPr lang="en-US" sz="2400" dirty="0">
                <a:latin typeface="Times New Roman" panose="02020603050405020304" pitchFamily="18" charset="0"/>
                <a:cs typeface="Times New Roman" panose="02020603050405020304" pitchFamily="18" charset="0"/>
              </a:rPr>
              <a:t> Indonesia.</a:t>
            </a:r>
            <a:endParaRPr lang="id-ID" sz="2400" dirty="0">
              <a:latin typeface="Times New Roman" panose="02020603050405020304" pitchFamily="18" charset="0"/>
              <a:cs typeface="Times New Roman" panose="02020603050405020304" pitchFamily="18" charset="0"/>
            </a:endParaRPr>
          </a:p>
          <a:p>
            <a:endParaRPr lang="id-ID" sz="1800" dirty="0">
              <a:latin typeface="Times New Roman" panose="02020603050405020304" pitchFamily="18" charset="0"/>
              <a:cs typeface="Times New Roman" panose="02020603050405020304" pitchFamily="18" charset="0"/>
            </a:endParaRPr>
          </a:p>
        </p:txBody>
      </p:sp>
    </p:spTree>
  </p:cSld>
  <p:clrMapOvr>
    <a:masterClrMapping/>
  </p:clrMapOvr>
  <p:transition spd="slow">
    <p:circl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6908"/>
          </a:xfrm>
        </p:spPr>
        <p:txBody>
          <a:bodyPr/>
          <a:lstStyle/>
          <a:p>
            <a:pPr algn="ctr"/>
            <a:r>
              <a:rPr lang="id-ID" dirty="0"/>
              <a:t>ASAL USUL MUHAMMADIYAH </a:t>
            </a:r>
          </a:p>
        </p:txBody>
      </p:sp>
      <p:sp>
        <p:nvSpPr>
          <p:cNvPr id="3" name="Content Placeholder 2"/>
          <p:cNvSpPr>
            <a:spLocks noGrp="1"/>
          </p:cNvSpPr>
          <p:nvPr>
            <p:ph idx="1"/>
          </p:nvPr>
        </p:nvSpPr>
        <p:spPr>
          <a:xfrm>
            <a:off x="914400" y="1071546"/>
            <a:ext cx="7772400" cy="5357850"/>
          </a:xfrm>
        </p:spPr>
        <p:txBody>
          <a:bodyPr>
            <a:normAutofit/>
          </a:bodyPr>
          <a:lstStyle/>
          <a:p>
            <a:pPr marL="0" indent="536575" algn="just"/>
            <a:r>
              <a:rPr lang="en-US" sz="2400" dirty="0">
                <a:latin typeface="Times New Roman" panose="02020603050405020304" pitchFamily="18" charset="0"/>
                <a:cs typeface="Times New Roman" panose="02020603050405020304" pitchFamily="18" charset="0"/>
              </a:rPr>
              <a:t>Muhammadiyah </a:t>
            </a:r>
            <a:r>
              <a:rPr lang="en-US" sz="2400" dirty="0" err="1">
                <a:latin typeface="Times New Roman" panose="02020603050405020304" pitchFamily="18" charset="0"/>
                <a:cs typeface="Times New Roman" panose="02020603050405020304" pitchFamily="18" charset="0"/>
              </a:rPr>
              <a:t>didirikan</a:t>
            </a:r>
            <a:r>
              <a:rPr lang="en-US" sz="2400" dirty="0">
                <a:latin typeface="Times New Roman" panose="02020603050405020304" pitchFamily="18" charset="0"/>
                <a:cs typeface="Times New Roman" panose="02020603050405020304" pitchFamily="18" charset="0"/>
              </a:rPr>
              <a:t> oleh K.H. Ahmad </a:t>
            </a:r>
            <a:r>
              <a:rPr lang="en-US" sz="2400" dirty="0" err="1">
                <a:latin typeface="Times New Roman" panose="02020603050405020304" pitchFamily="18" charset="0"/>
                <a:cs typeface="Times New Roman" panose="02020603050405020304" pitchFamily="18" charset="0"/>
              </a:rPr>
              <a:t>Dahlan</a:t>
            </a:r>
            <a:r>
              <a:rPr lang="en-US" sz="2400" dirty="0">
                <a:latin typeface="Times New Roman" panose="02020603050405020304" pitchFamily="18" charset="0"/>
                <a:cs typeface="Times New Roman" panose="02020603050405020304" pitchFamily="18" charset="0"/>
              </a:rPr>
              <a:t> pada </a:t>
            </a:r>
            <a:r>
              <a:rPr lang="en-US" sz="2400" dirty="0" err="1">
                <a:latin typeface="Times New Roman" panose="02020603050405020304" pitchFamily="18" charset="0"/>
                <a:cs typeface="Times New Roman" panose="02020603050405020304" pitchFamily="18" charset="0"/>
              </a:rPr>
              <a:t>tanggal</a:t>
            </a:r>
            <a:r>
              <a:rPr lang="en-US" sz="2400" dirty="0">
                <a:latin typeface="Times New Roman" panose="02020603050405020304" pitchFamily="18" charset="0"/>
                <a:cs typeface="Times New Roman" panose="02020603050405020304" pitchFamily="18" charset="0"/>
              </a:rPr>
              <a:t> 8 </a:t>
            </a:r>
            <a:r>
              <a:rPr lang="en-US" sz="2400" dirty="0" err="1">
                <a:latin typeface="Times New Roman" panose="02020603050405020304" pitchFamily="18" charset="0"/>
                <a:cs typeface="Times New Roman" panose="02020603050405020304" pitchFamily="18" charset="0"/>
              </a:rPr>
              <a:t>Dzulhijah</a:t>
            </a:r>
            <a:r>
              <a:rPr lang="en-US" sz="2400" dirty="0">
                <a:latin typeface="Times New Roman" panose="02020603050405020304" pitchFamily="18" charset="0"/>
                <a:cs typeface="Times New Roman" panose="02020603050405020304" pitchFamily="18" charset="0"/>
              </a:rPr>
              <a:t> 1330 H, </a:t>
            </a:r>
            <a:r>
              <a:rPr lang="en-US" sz="2400" dirty="0" err="1">
                <a:latin typeface="Times New Roman" panose="02020603050405020304" pitchFamily="18" charset="0"/>
                <a:cs typeface="Times New Roman" panose="02020603050405020304" pitchFamily="18" charset="0"/>
              </a:rPr>
              <a:t>yakni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bertepatan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tanggal</a:t>
            </a:r>
            <a:r>
              <a:rPr lang="en-US" sz="2400" dirty="0">
                <a:latin typeface="Times New Roman" panose="02020603050405020304" pitchFamily="18" charset="0"/>
                <a:cs typeface="Times New Roman" panose="02020603050405020304" pitchFamily="18" charset="0"/>
              </a:rPr>
              <a:t> 18 November 1912 M di </a:t>
            </a:r>
            <a:r>
              <a:rPr lang="en-US" sz="2400" dirty="0" err="1">
                <a:latin typeface="Times New Roman" panose="02020603050405020304" pitchFamily="18" charset="0"/>
                <a:cs typeface="Times New Roman" panose="02020603050405020304" pitchFamily="18" charset="0"/>
              </a:rPr>
              <a:t>kota</a:t>
            </a:r>
            <a:r>
              <a:rPr lang="en-US" sz="2400" dirty="0">
                <a:latin typeface="Times New Roman" panose="02020603050405020304" pitchFamily="18" charset="0"/>
                <a:cs typeface="Times New Roman" panose="02020603050405020304" pitchFamily="18" charset="0"/>
              </a:rPr>
              <a:t> Yogyakarta.</a:t>
            </a:r>
            <a:endParaRPr lang="id-ID" sz="2400" dirty="0">
              <a:latin typeface="Times New Roman" panose="02020603050405020304" pitchFamily="18" charset="0"/>
              <a:cs typeface="Times New Roman" panose="02020603050405020304" pitchFamily="18" charset="0"/>
            </a:endParaRPr>
          </a:p>
          <a:p>
            <a:pPr marL="0" indent="536575" algn="just"/>
            <a:r>
              <a:rPr lang="en-US" sz="2400" dirty="0">
                <a:latin typeface="Times New Roman" panose="02020603050405020304" pitchFamily="18" charset="0"/>
                <a:cs typeface="Times New Roman" panose="02020603050405020304" pitchFamily="18" charset="0"/>
              </a:rPr>
              <a:t>Gerakan </a:t>
            </a:r>
            <a:r>
              <a:rPr lang="en-US" sz="2400" dirty="0" err="1">
                <a:latin typeface="Times New Roman" panose="02020603050405020304" pitchFamily="18" charset="0"/>
                <a:cs typeface="Times New Roman" panose="02020603050405020304" pitchFamily="18" charset="0"/>
              </a:rPr>
              <a:t>ini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diberi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nama</a:t>
            </a:r>
            <a:r>
              <a:rPr lang="en-US" sz="2400" dirty="0">
                <a:latin typeface="Times New Roman" panose="02020603050405020304" pitchFamily="18" charset="0"/>
                <a:cs typeface="Times New Roman" panose="02020603050405020304" pitchFamily="18" charset="0"/>
              </a:rPr>
              <a:t> Muhammadiyah </a:t>
            </a:r>
            <a:r>
              <a:rPr lang="en-US" sz="2400" dirty="0" err="1">
                <a:latin typeface="Times New Roman" panose="02020603050405020304" pitchFamily="18" charset="0"/>
                <a:cs typeface="Times New Roman" panose="02020603050405020304" pitchFamily="18" charset="0"/>
              </a:rPr>
              <a:t>dengan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maksud</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untuk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berta'faul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berpengharapan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baik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dapat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mencontoh</a:t>
            </a:r>
            <a:r>
              <a:rPr lang="en-US" sz="2400" dirty="0">
                <a:latin typeface="Times New Roman" panose="02020603050405020304" pitchFamily="18" charset="0"/>
                <a:cs typeface="Times New Roman" panose="02020603050405020304" pitchFamily="18" charset="0"/>
              </a:rPr>
              <a:t> dan </a:t>
            </a:r>
            <a:r>
              <a:rPr lang="en-US" sz="2400" dirty="0" err="1">
                <a:latin typeface="Times New Roman" panose="02020603050405020304" pitchFamily="18" charset="0"/>
                <a:cs typeface="Times New Roman" panose="02020603050405020304" pitchFamily="18" charset="0"/>
              </a:rPr>
              <a:t>meneladani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jejak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perjuangan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nabi</a:t>
            </a:r>
            <a:r>
              <a:rPr lang="en-US" sz="2400" dirty="0">
                <a:latin typeface="Times New Roman" panose="02020603050405020304" pitchFamily="18" charset="0"/>
                <a:cs typeface="Times New Roman" panose="02020603050405020304" pitchFamily="18" charset="0"/>
              </a:rPr>
              <a:t> Muhammad SAW </a:t>
            </a:r>
            <a:r>
              <a:rPr lang="en-US" sz="2400" dirty="0" err="1">
                <a:latin typeface="Times New Roman" panose="02020603050405020304" pitchFamily="18" charset="0"/>
                <a:cs typeface="Times New Roman" panose="02020603050405020304" pitchFamily="18" charset="0"/>
              </a:rPr>
              <a:t>dalam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rangka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menegakkan</a:t>
            </a:r>
            <a:r>
              <a:rPr lang="en-US" sz="2400" dirty="0">
                <a:latin typeface="Times New Roman" panose="02020603050405020304" pitchFamily="18" charset="0"/>
                <a:cs typeface="Times New Roman" panose="02020603050405020304" pitchFamily="18" charset="0"/>
              </a:rPr>
              <a:t> dan </a:t>
            </a:r>
            <a:r>
              <a:rPr lang="en-US" sz="2400" dirty="0" err="1">
                <a:latin typeface="Times New Roman" panose="02020603050405020304" pitchFamily="18" charset="0"/>
                <a:cs typeface="Times New Roman" panose="02020603050405020304" pitchFamily="18" charset="0"/>
              </a:rPr>
              <a:t>menjunjung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tinggi</a:t>
            </a:r>
            <a:r>
              <a:rPr lang="en-US" sz="2400" dirty="0">
                <a:latin typeface="Times New Roman" panose="02020603050405020304" pitchFamily="18" charset="0"/>
                <a:cs typeface="Times New Roman" panose="02020603050405020304" pitchFamily="18" charset="0"/>
              </a:rPr>
              <a:t> agama Islam </a:t>
            </a:r>
            <a:r>
              <a:rPr lang="en-US" sz="2400" dirty="0" err="1">
                <a:latin typeface="Times New Roman" panose="02020603050405020304" pitchFamily="18" charset="0"/>
                <a:cs typeface="Times New Roman" panose="02020603050405020304" pitchFamily="18" charset="0"/>
              </a:rPr>
              <a:t>semata-mata</a:t>
            </a:r>
            <a:r>
              <a:rPr lang="en-US" sz="2400" dirty="0">
                <a:latin typeface="Times New Roman" panose="02020603050405020304" pitchFamily="18" charset="0"/>
                <a:cs typeface="Times New Roman" panose="02020603050405020304" pitchFamily="18" charset="0"/>
              </a:rPr>
              <a:t> demi </a:t>
            </a:r>
            <a:r>
              <a:rPr lang="en-US" sz="2400" dirty="0" err="1">
                <a:latin typeface="Times New Roman" panose="02020603050405020304" pitchFamily="18" charset="0"/>
                <a:cs typeface="Times New Roman" panose="02020603050405020304" pitchFamily="18" charset="0"/>
              </a:rPr>
              <a:t>terwujudnya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Izzul</a:t>
            </a:r>
            <a:r>
              <a:rPr lang="en-US" sz="2400" dirty="0">
                <a:latin typeface="Times New Roman" panose="02020603050405020304" pitchFamily="18" charset="0"/>
                <a:cs typeface="Times New Roman" panose="02020603050405020304" pitchFamily="18" charset="0"/>
              </a:rPr>
              <a:t> Islam </a:t>
            </a:r>
            <a:r>
              <a:rPr lang="en-US" sz="2400" dirty="0" err="1">
                <a:latin typeface="Times New Roman" panose="02020603050405020304" pitchFamily="18" charset="0"/>
                <a:cs typeface="Times New Roman" panose="02020603050405020304" pitchFamily="18" charset="0"/>
              </a:rPr>
              <a:t>wal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Muslimin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kejayaan</a:t>
            </a:r>
            <a:r>
              <a:rPr lang="en-US" sz="2400" dirty="0">
                <a:latin typeface="Times New Roman" panose="02020603050405020304" pitchFamily="18" charset="0"/>
                <a:cs typeface="Times New Roman" panose="02020603050405020304" pitchFamily="18" charset="0"/>
              </a:rPr>
              <a:t> Islam </a:t>
            </a:r>
            <a:r>
              <a:rPr lang="en-US" sz="2400" dirty="0" err="1">
                <a:latin typeface="Times New Roman" panose="02020603050405020304" pitchFamily="18" charset="0"/>
                <a:cs typeface="Times New Roman" panose="02020603050405020304" pitchFamily="18" charset="0"/>
              </a:rPr>
              <a:t>sebagai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idealita</a:t>
            </a:r>
            <a:r>
              <a:rPr lang="en-US" sz="2400" dirty="0">
                <a:latin typeface="Times New Roman" panose="02020603050405020304" pitchFamily="18" charset="0"/>
                <a:cs typeface="Times New Roman" panose="02020603050405020304" pitchFamily="18" charset="0"/>
              </a:rPr>
              <a:t> dan </a:t>
            </a:r>
            <a:r>
              <a:rPr lang="en-US" sz="2400" dirty="0" err="1">
                <a:latin typeface="Times New Roman" panose="02020603050405020304" pitchFamily="18" charset="0"/>
                <a:cs typeface="Times New Roman" panose="02020603050405020304" pitchFamily="18" charset="0"/>
              </a:rPr>
              <a:t>kemuliaan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hidup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umat</a:t>
            </a:r>
            <a:r>
              <a:rPr lang="en-US" sz="2400" dirty="0">
                <a:latin typeface="Times New Roman" panose="02020603050405020304" pitchFamily="18" charset="0"/>
                <a:cs typeface="Times New Roman" panose="02020603050405020304" pitchFamily="18" charset="0"/>
              </a:rPr>
              <a:t> I</a:t>
            </a:r>
            <a:r>
              <a:rPr lang="id-ID" sz="2400" dirty="0">
                <a:latin typeface="Times New Roman" panose="02020603050405020304" pitchFamily="18" charset="0"/>
                <a:cs typeface="Times New Roman" panose="02020603050405020304" pitchFamily="18" charset="0"/>
              </a:rPr>
              <a:t>s</a:t>
            </a:r>
            <a:r>
              <a:rPr lang="en-US" sz="2400" dirty="0">
                <a:latin typeface="Times New Roman" panose="02020603050405020304" pitchFamily="18" charset="0"/>
                <a:cs typeface="Times New Roman" panose="02020603050405020304" pitchFamily="18" charset="0"/>
              </a:rPr>
              <a:t>lam </a:t>
            </a:r>
            <a:r>
              <a:rPr lang="en-US" sz="2400" dirty="0" err="1">
                <a:latin typeface="Times New Roman" panose="02020603050405020304" pitchFamily="18" charset="0"/>
                <a:cs typeface="Times New Roman" panose="02020603050405020304" pitchFamily="18" charset="0"/>
              </a:rPr>
              <a:t>sebagai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realita</a:t>
            </a:r>
            <a:r>
              <a:rPr lang="en-US" sz="2400" dirty="0">
                <a:latin typeface="Times New Roman" panose="02020603050405020304" pitchFamily="18" charset="0"/>
                <a:cs typeface="Times New Roman" panose="02020603050405020304" pitchFamily="18" charset="0"/>
              </a:rPr>
              <a:t>.</a:t>
            </a:r>
            <a:endParaRPr lang="id-ID" sz="2400" dirty="0">
              <a:latin typeface="Times New Roman" panose="02020603050405020304" pitchFamily="18" charset="0"/>
              <a:cs typeface="Times New Roman" panose="02020603050405020304" pitchFamily="18" charset="0"/>
            </a:endParaRPr>
          </a:p>
        </p:txBody>
      </p:sp>
    </p:spTree>
  </p:cSld>
  <p:clrMapOvr>
    <a:masterClrMapping/>
  </p:clrMapOvr>
  <p:transition spd="slow">
    <p:circl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6908"/>
          </a:xfrm>
        </p:spPr>
        <p:txBody>
          <a:bodyPr/>
          <a:lstStyle/>
          <a:p>
            <a:pPr algn="ctr"/>
            <a:r>
              <a:rPr lang="id-ID" dirty="0"/>
              <a:t>ASAL </a:t>
            </a:r>
            <a:r>
              <a:rPr lang="id-ID"/>
              <a:t>USUL </a:t>
            </a:r>
            <a:r>
              <a:rPr lang="id-ID" smtClean="0"/>
              <a:t>NAMA MUHAMMADIYAH </a:t>
            </a:r>
            <a:endParaRPr lang="id-ID" dirty="0"/>
          </a:p>
        </p:txBody>
      </p:sp>
      <p:sp>
        <p:nvSpPr>
          <p:cNvPr id="3" name="Content Placeholder 2"/>
          <p:cNvSpPr>
            <a:spLocks noGrp="1"/>
          </p:cNvSpPr>
          <p:nvPr>
            <p:ph idx="1"/>
          </p:nvPr>
        </p:nvSpPr>
        <p:spPr>
          <a:xfrm>
            <a:off x="914400" y="1268760"/>
            <a:ext cx="7772400" cy="4805378"/>
          </a:xfrm>
        </p:spPr>
        <p:txBody>
          <a:bodyPr>
            <a:normAutofit/>
          </a:bodyPr>
          <a:lstStyle/>
          <a:p>
            <a:pPr marL="0" indent="536575" algn="just"/>
            <a:r>
              <a:rPr lang="en-US" sz="2400" dirty="0" err="1">
                <a:latin typeface="Times New Roman" panose="02020603050405020304" pitchFamily="18" charset="0"/>
                <a:cs typeface="Times New Roman" panose="02020603050405020304" pitchFamily="18" charset="0"/>
              </a:rPr>
              <a:t>Sejarah</a:t>
            </a:r>
            <a:r>
              <a:rPr lang="en-US" sz="2400" dirty="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singkat</a:t>
            </a:r>
            <a:r>
              <a:rPr lang="en-US" sz="2400">
                <a:latin typeface="Times New Roman" panose="02020603050405020304" pitchFamily="18" charset="0"/>
                <a:cs typeface="Times New Roman" panose="02020603050405020304" pitchFamily="18" charset="0"/>
              </a:rPr>
              <a:t> </a:t>
            </a:r>
            <a:r>
              <a:rPr lang="en-US" sz="2400" smtClean="0">
                <a:latin typeface="Times New Roman" panose="02020603050405020304" pitchFamily="18" charset="0"/>
                <a:cs typeface="Times New Roman" panose="02020603050405020304" pitchFamily="18" charset="0"/>
              </a:rPr>
              <a:t>berdirinya</a:t>
            </a:r>
            <a:r>
              <a:rPr lang="id-ID" sz="2400" smtClean="0">
                <a:latin typeface="Times New Roman" panose="02020603050405020304" pitchFamily="18" charset="0"/>
                <a:cs typeface="Times New Roman" panose="02020603050405020304" pitchFamily="18" charset="0"/>
              </a:rPr>
              <a:t> nama</a:t>
            </a:r>
            <a:r>
              <a:rPr lang="en-US" sz="2400" smtClean="0">
                <a:latin typeface="Times New Roman" panose="02020603050405020304" pitchFamily="18" charset="0"/>
                <a:cs typeface="Times New Roman" panose="02020603050405020304" pitchFamily="18" charset="0"/>
              </a:rPr>
              <a:t> Muhammadiyah</a:t>
            </a:r>
            <a:r>
              <a:rPr lang="id-ID" sz="2400" smtClean="0">
                <a:latin typeface="Times New Roman" panose="02020603050405020304" pitchFamily="18" charset="0"/>
                <a:cs typeface="Times New Roman" panose="02020603050405020304" pitchFamily="18" charset="0"/>
              </a:rPr>
              <a:t>, </a:t>
            </a:r>
            <a:r>
              <a:rPr lang="en-US" sz="2400" smtClean="0">
                <a:latin typeface="Times New Roman" panose="02020603050405020304" pitchFamily="18" charset="0"/>
                <a:cs typeface="Times New Roman" panose="02020603050405020304" pitchFamily="18" charset="0"/>
              </a:rPr>
              <a:t>berasal </a:t>
            </a:r>
            <a:r>
              <a:rPr lang="en-US" sz="2400" dirty="0" err="1">
                <a:latin typeface="Times New Roman" panose="02020603050405020304" pitchFamily="18" charset="0"/>
                <a:cs typeface="Times New Roman" panose="02020603050405020304" pitchFamily="18" charset="0"/>
              </a:rPr>
              <a:t>dari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kata</a:t>
            </a:r>
            <a:r>
              <a:rPr lang="en-US" sz="2400" dirty="0">
                <a:latin typeface="Times New Roman" panose="02020603050405020304" pitchFamily="18" charset="0"/>
                <a:cs typeface="Times New Roman" panose="02020603050405020304" pitchFamily="18" charset="0"/>
              </a:rPr>
              <a:t> </a:t>
            </a:r>
            <a:r>
              <a:rPr lang="en-US" sz="2400" err="1">
                <a:latin typeface="Times New Roman" panose="02020603050405020304" pitchFamily="18" charset="0"/>
                <a:cs typeface="Times New Roman" panose="02020603050405020304" pitchFamily="18" charset="0"/>
              </a:rPr>
              <a:t>bahasa</a:t>
            </a:r>
            <a:r>
              <a:rPr lang="en-US" sz="2400">
                <a:latin typeface="Times New Roman" panose="02020603050405020304" pitchFamily="18" charset="0"/>
                <a:cs typeface="Times New Roman" panose="02020603050405020304" pitchFamily="18" charset="0"/>
              </a:rPr>
              <a:t> </a:t>
            </a:r>
            <a:r>
              <a:rPr lang="en-US" sz="240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Arab "Muhammad" </a:t>
            </a:r>
            <a:r>
              <a:rPr lang="en-US" sz="2400" dirty="0" err="1">
                <a:latin typeface="Times New Roman" panose="02020603050405020304" pitchFamily="18" charset="0"/>
                <a:cs typeface="Times New Roman" panose="02020603050405020304" pitchFamily="18" charset="0"/>
              </a:rPr>
              <a:t>yaitu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nama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Nabi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atau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Rasul</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terakhir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Kemudian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mendapatkan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nisbiyah</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artinya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menjeniskan</a:t>
            </a:r>
            <a:r>
              <a:rPr lang="en-US" sz="1800" dirty="0"/>
              <a:t>.</a:t>
            </a:r>
            <a:endParaRPr lang="id-ID" sz="1800" dirty="0"/>
          </a:p>
          <a:p>
            <a:pPr marL="0" indent="536575" algn="just"/>
            <a:r>
              <a:rPr lang="en-US" sz="2400" dirty="0">
                <a:latin typeface="Times New Roman" panose="02020603050405020304" pitchFamily="18" charset="0"/>
                <a:cs typeface="Times New Roman" panose="02020603050405020304" pitchFamily="18" charset="0"/>
              </a:rPr>
              <a:t>Jadi, </a:t>
            </a:r>
            <a:r>
              <a:rPr lang="en-US" sz="2400" dirty="0" err="1">
                <a:latin typeface="Times New Roman" panose="02020603050405020304" pitchFamily="18" charset="0"/>
                <a:cs typeface="Times New Roman" panose="02020603050405020304" pitchFamily="18" charset="0"/>
              </a:rPr>
              <a:t>asal-usul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sejarah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nama</a:t>
            </a:r>
            <a:r>
              <a:rPr lang="en-US" sz="2400" dirty="0">
                <a:latin typeface="Times New Roman" panose="02020603050405020304" pitchFamily="18" charset="0"/>
                <a:cs typeface="Times New Roman" panose="02020603050405020304" pitchFamily="18" charset="0"/>
              </a:rPr>
              <a:t> Muhammadiyah </a:t>
            </a:r>
            <a:r>
              <a:rPr lang="en-US" sz="2400" dirty="0" err="1">
                <a:latin typeface="Times New Roman" panose="02020603050405020304" pitchFamily="18" charset="0"/>
                <a:cs typeface="Times New Roman" panose="02020603050405020304" pitchFamily="18" charset="0"/>
              </a:rPr>
              <a:t>berarti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umatnya</a:t>
            </a:r>
            <a:r>
              <a:rPr lang="en-US" sz="2400" dirty="0">
                <a:latin typeface="Times New Roman" panose="02020603050405020304" pitchFamily="18" charset="0"/>
                <a:cs typeface="Times New Roman" panose="02020603050405020304" pitchFamily="18" charset="0"/>
              </a:rPr>
              <a:t> Muhammad </a:t>
            </a:r>
            <a:r>
              <a:rPr lang="en-US" sz="2400" dirty="0" err="1">
                <a:latin typeface="Times New Roman" panose="02020603050405020304" pitchFamily="18" charset="0"/>
                <a:cs typeface="Times New Roman" panose="02020603050405020304" pitchFamily="18" charset="0"/>
              </a:rPr>
              <a:t>atau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pengikut</a:t>
            </a:r>
            <a:r>
              <a:rPr lang="en-US" sz="2400" dirty="0">
                <a:latin typeface="Times New Roman" panose="02020603050405020304" pitchFamily="18" charset="0"/>
                <a:cs typeface="Times New Roman" panose="02020603050405020304" pitchFamily="18" charset="0"/>
              </a:rPr>
              <a:t> Nabi Muhammad SAW. </a:t>
            </a:r>
            <a:r>
              <a:rPr lang="en-US" sz="2400" dirty="0" err="1">
                <a:latin typeface="Times New Roman" panose="02020603050405020304" pitchFamily="18" charset="0"/>
                <a:cs typeface="Times New Roman" panose="02020603050405020304" pitchFamily="18" charset="0"/>
              </a:rPr>
              <a:t>yaitu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semua</a:t>
            </a:r>
            <a:r>
              <a:rPr lang="en-US" sz="2400" dirty="0">
                <a:latin typeface="Times New Roman" panose="02020603050405020304" pitchFamily="18" charset="0"/>
                <a:cs typeface="Times New Roman" panose="02020603050405020304" pitchFamily="18" charset="0"/>
              </a:rPr>
              <a:t> orang yang </a:t>
            </a:r>
            <a:r>
              <a:rPr lang="en-US" sz="2400" dirty="0" err="1">
                <a:latin typeface="Times New Roman" panose="02020603050405020304" pitchFamily="18" charset="0"/>
                <a:cs typeface="Times New Roman" panose="02020603050405020304" pitchFamily="18" charset="0"/>
              </a:rPr>
              <a:t>menyakini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bahwa</a:t>
            </a:r>
            <a:r>
              <a:rPr lang="en-US" sz="2400" dirty="0">
                <a:latin typeface="Times New Roman" panose="02020603050405020304" pitchFamily="18" charset="0"/>
                <a:cs typeface="Times New Roman" panose="02020603050405020304" pitchFamily="18" charset="0"/>
              </a:rPr>
              <a:t> Nabi Muhammad </a:t>
            </a:r>
            <a:r>
              <a:rPr lang="en-US" sz="2400" dirty="0" err="1">
                <a:latin typeface="Times New Roman" panose="02020603050405020304" pitchFamily="18" charset="0"/>
                <a:cs typeface="Times New Roman" panose="02020603050405020304" pitchFamily="18" charset="0"/>
              </a:rPr>
              <a:t>adalah</a:t>
            </a:r>
            <a:r>
              <a:rPr lang="en-US" sz="2400" dirty="0">
                <a:latin typeface="Times New Roman" panose="02020603050405020304" pitchFamily="18" charset="0"/>
                <a:cs typeface="Times New Roman" panose="02020603050405020304" pitchFamily="18" charset="0"/>
              </a:rPr>
              <a:t> hamba dan </a:t>
            </a:r>
            <a:r>
              <a:rPr lang="en-US" sz="2400" dirty="0" err="1">
                <a:latin typeface="Times New Roman" panose="02020603050405020304" pitchFamily="18" charset="0"/>
                <a:cs typeface="Times New Roman" panose="02020603050405020304" pitchFamily="18" charset="0"/>
              </a:rPr>
              <a:t>pembawa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pesan</a:t>
            </a:r>
            <a:r>
              <a:rPr lang="en-US" sz="2400" dirty="0">
                <a:latin typeface="Times New Roman" panose="02020603050405020304" pitchFamily="18" charset="0"/>
                <a:cs typeface="Times New Roman" panose="02020603050405020304" pitchFamily="18" charset="0"/>
              </a:rPr>
              <a:t> Allah yang </a:t>
            </a:r>
            <a:r>
              <a:rPr lang="en-US" sz="2400" dirty="0" err="1">
                <a:latin typeface="Times New Roman" panose="02020603050405020304" pitchFamily="18" charset="0"/>
                <a:cs typeface="Times New Roman" panose="02020603050405020304" pitchFamily="18" charset="0"/>
              </a:rPr>
              <a:t>terakhir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untuk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menyebarkan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ajaran</a:t>
            </a:r>
            <a:r>
              <a:rPr lang="en-US" sz="2400" dirty="0">
                <a:latin typeface="Times New Roman" panose="02020603050405020304" pitchFamily="18" charset="0"/>
                <a:cs typeface="Times New Roman" panose="02020603050405020304" pitchFamily="18" charset="0"/>
              </a:rPr>
              <a:t> Islam dan tauhid.</a:t>
            </a:r>
            <a:endParaRPr lang="id-ID" sz="2400" dirty="0">
              <a:latin typeface="Times New Roman" panose="02020603050405020304" pitchFamily="18" charset="0"/>
              <a:cs typeface="Times New Roman" panose="02020603050405020304" pitchFamily="18" charset="0"/>
            </a:endParaRPr>
          </a:p>
        </p:txBody>
      </p:sp>
    </p:spTree>
  </p:cSld>
  <p:clrMapOvr>
    <a:masterClrMapping/>
  </p:clrMapOvr>
  <p:transition spd="slow">
    <p:circl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46"/>
          </a:xfrm>
        </p:spPr>
        <p:txBody>
          <a:bodyPr/>
          <a:lstStyle/>
          <a:p>
            <a:pPr algn="ctr"/>
            <a:r>
              <a:rPr lang="id-ID" dirty="0"/>
              <a:t>ASAL </a:t>
            </a:r>
            <a:r>
              <a:rPr lang="id-ID"/>
              <a:t>USUL </a:t>
            </a:r>
            <a:r>
              <a:rPr lang="id-ID" smtClean="0"/>
              <a:t>nama MUHAMMADIYAH </a:t>
            </a:r>
            <a:endParaRPr lang="id-ID" dirty="0"/>
          </a:p>
        </p:txBody>
      </p:sp>
      <p:sp>
        <p:nvSpPr>
          <p:cNvPr id="3" name="Content Placeholder 2"/>
          <p:cNvSpPr>
            <a:spLocks noGrp="1"/>
          </p:cNvSpPr>
          <p:nvPr>
            <p:ph idx="1"/>
          </p:nvPr>
        </p:nvSpPr>
        <p:spPr>
          <a:xfrm>
            <a:off x="914400" y="1071546"/>
            <a:ext cx="7772400" cy="5143536"/>
          </a:xfrm>
        </p:spPr>
        <p:txBody>
          <a:bodyPr>
            <a:normAutofit/>
          </a:bodyPr>
          <a:lstStyle/>
          <a:p>
            <a:pPr marL="0" indent="536575" algn="just"/>
            <a:r>
              <a:rPr lang="en-US" dirty="0">
                <a:latin typeface="Times New Roman" panose="02020603050405020304" pitchFamily="18" charset="0"/>
                <a:cs typeface="Times New Roman" panose="02020603050405020304" pitchFamily="18" charset="0"/>
              </a:rPr>
              <a:t>Muhammadiyah </a:t>
            </a:r>
            <a:r>
              <a:rPr lang="en-US" dirty="0" err="1">
                <a:latin typeface="Times New Roman" panose="02020603050405020304" pitchFamily="18" charset="0"/>
                <a:cs typeface="Times New Roman" panose="02020603050405020304" pitchFamily="18" charset="0"/>
              </a:rPr>
              <a:t>secara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etimologis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berarti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pengikut</a:t>
            </a:r>
            <a:r>
              <a:rPr lang="en-US" dirty="0">
                <a:latin typeface="Times New Roman" panose="02020603050405020304" pitchFamily="18" charset="0"/>
                <a:cs typeface="Times New Roman" panose="02020603050405020304" pitchFamily="18" charset="0"/>
              </a:rPr>
              <a:t> Nabi Muhammad, </a:t>
            </a:r>
            <a:r>
              <a:rPr lang="en-US" dirty="0" err="1">
                <a:latin typeface="Times New Roman" panose="02020603050405020304" pitchFamily="18" charset="0"/>
                <a:cs typeface="Times New Roman" panose="02020603050405020304" pitchFamily="18" charset="0"/>
              </a:rPr>
              <a:t>karena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berasal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dari</a:t>
            </a:r>
            <a:r>
              <a:rPr lang="en-US" dirty="0">
                <a:latin typeface="Times New Roman" panose="02020603050405020304" pitchFamily="18" charset="0"/>
                <a:cs typeface="Times New Roman" panose="02020603050405020304" pitchFamily="18" charset="0"/>
              </a:rPr>
              <a:t> kata Muhammad, </a:t>
            </a:r>
            <a:r>
              <a:rPr lang="en-US" dirty="0" err="1">
                <a:latin typeface="Times New Roman" panose="02020603050405020304" pitchFamily="18" charset="0"/>
                <a:cs typeface="Times New Roman" panose="02020603050405020304" pitchFamily="18" charset="0"/>
              </a:rPr>
              <a:t>kemudian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mendapatkan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nisbiyah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sedangkan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secara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terminologi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berarti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gerakan</a:t>
            </a:r>
            <a:r>
              <a:rPr lang="en-US" dirty="0">
                <a:latin typeface="Times New Roman" panose="02020603050405020304" pitchFamily="18" charset="0"/>
                <a:cs typeface="Times New Roman" panose="02020603050405020304" pitchFamily="18" charset="0"/>
              </a:rPr>
              <a:t> Islam, </a:t>
            </a:r>
            <a:r>
              <a:rPr lang="en-US" dirty="0" err="1">
                <a:latin typeface="Times New Roman" panose="02020603050405020304" pitchFamily="18" charset="0"/>
                <a:cs typeface="Times New Roman" panose="02020603050405020304" pitchFamily="18" charset="0"/>
              </a:rPr>
              <a:t>dakwah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amar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makruf</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munkar</a:t>
            </a:r>
            <a:r>
              <a:rPr lang="en-US" dirty="0">
                <a:latin typeface="Times New Roman" panose="02020603050405020304" pitchFamily="18" charset="0"/>
                <a:cs typeface="Times New Roman" panose="02020603050405020304" pitchFamily="18" charset="0"/>
              </a:rPr>
              <a:t> dan </a:t>
            </a:r>
            <a:r>
              <a:rPr lang="en-US" dirty="0" err="1">
                <a:latin typeface="Times New Roman" panose="02020603050405020304" pitchFamily="18" charset="0"/>
                <a:cs typeface="Times New Roman" panose="02020603050405020304" pitchFamily="18" charset="0"/>
              </a:rPr>
              <a:t>tajdid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bersumber</a:t>
            </a:r>
            <a:r>
              <a:rPr lang="en-US" dirty="0">
                <a:latin typeface="Times New Roman" panose="02020603050405020304" pitchFamily="18" charset="0"/>
                <a:cs typeface="Times New Roman" panose="02020603050405020304" pitchFamily="18" charset="0"/>
              </a:rPr>
              <a:t> pada Al-Qur’an dan As-Sunnah.</a:t>
            </a:r>
          </a:p>
          <a:p>
            <a:pPr marL="0" indent="536575" algn="just"/>
            <a:r>
              <a:rPr lang="en-US" dirty="0" err="1">
                <a:latin typeface="Times New Roman" panose="02020603050405020304" pitchFamily="18" charset="0"/>
                <a:cs typeface="Times New Roman" panose="02020603050405020304" pitchFamily="18" charset="0"/>
              </a:rPr>
              <a:t>Kemudian</a:t>
            </a:r>
            <a:r>
              <a:rPr lang="en-US" dirty="0">
                <a:latin typeface="Times New Roman" panose="02020603050405020304" pitchFamily="18" charset="0"/>
                <a:cs typeface="Times New Roman" panose="02020603050405020304" pitchFamily="18" charset="0"/>
              </a:rPr>
              <a:t>, arti </a:t>
            </a:r>
            <a:r>
              <a:rPr lang="en-US" dirty="0" err="1">
                <a:latin typeface="Times New Roman" panose="02020603050405020304" pitchFamily="18" charset="0"/>
                <a:cs typeface="Times New Roman" panose="02020603050405020304" pitchFamily="18" charset="0"/>
              </a:rPr>
              <a:t>istilah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atau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terminologis</a:t>
            </a:r>
            <a:r>
              <a:rPr lang="en-US" dirty="0">
                <a:latin typeface="Times New Roman" panose="02020603050405020304" pitchFamily="18" charset="0"/>
                <a:cs typeface="Times New Roman" panose="02020603050405020304" pitchFamily="18" charset="0"/>
              </a:rPr>
              <a:t> Muhammadiyah </a:t>
            </a:r>
            <a:r>
              <a:rPr lang="en-US" dirty="0" err="1">
                <a:latin typeface="Times New Roman" panose="02020603050405020304" pitchFamily="18" charset="0"/>
                <a:cs typeface="Times New Roman" panose="02020603050405020304" pitchFamily="18" charset="0"/>
              </a:rPr>
              <a:t>dalam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kacamata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organisasi</a:t>
            </a:r>
            <a:r>
              <a:rPr lang="en-US" dirty="0">
                <a:latin typeface="Times New Roman" panose="02020603050405020304" pitchFamily="18" charset="0"/>
                <a:cs typeface="Times New Roman" panose="02020603050405020304" pitchFamily="18" charset="0"/>
              </a:rPr>
              <a:t> yang </a:t>
            </a:r>
            <a:r>
              <a:rPr lang="en-US" dirty="0" err="1">
                <a:latin typeface="Times New Roman" panose="02020603050405020304" pitchFamily="18" charset="0"/>
                <a:cs typeface="Times New Roman" panose="02020603050405020304" pitchFamily="18" charset="0"/>
              </a:rPr>
              <a:t>muncul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dibawakan</a:t>
            </a:r>
            <a:r>
              <a:rPr lang="en-US" dirty="0">
                <a:latin typeface="Times New Roman" panose="02020603050405020304" pitchFamily="18" charset="0"/>
                <a:cs typeface="Times New Roman" panose="02020603050405020304" pitchFamily="18" charset="0"/>
              </a:rPr>
              <a:t> oleh K.H. Ahmad </a:t>
            </a:r>
            <a:r>
              <a:rPr lang="en-US" dirty="0" err="1">
                <a:latin typeface="Times New Roman" panose="02020603050405020304" pitchFamily="18" charset="0"/>
                <a:cs typeface="Times New Roman" panose="02020603050405020304" pitchFamily="18" charset="0"/>
              </a:rPr>
              <a:t>Dahlan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adalah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gerakan</a:t>
            </a:r>
            <a:r>
              <a:rPr lang="en-US" dirty="0">
                <a:latin typeface="Times New Roman" panose="02020603050405020304" pitchFamily="18" charset="0"/>
                <a:cs typeface="Times New Roman" panose="02020603050405020304" pitchFamily="18" charset="0"/>
              </a:rPr>
              <a:t> Islam yang </a:t>
            </a:r>
            <a:r>
              <a:rPr lang="en-US" dirty="0" err="1">
                <a:latin typeface="Times New Roman" panose="02020603050405020304" pitchFamily="18" charset="0"/>
                <a:cs typeface="Times New Roman" panose="02020603050405020304" pitchFamily="18" charset="0"/>
              </a:rPr>
              <a:t>bersifat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dakwah</a:t>
            </a:r>
            <a:r>
              <a:rPr lang="en-US" dirty="0">
                <a:latin typeface="Times New Roman" panose="02020603050405020304" pitchFamily="18" charset="0"/>
                <a:cs typeface="Times New Roman" panose="02020603050405020304" pitchFamily="18" charset="0"/>
              </a:rPr>
              <a:t> Amar </a:t>
            </a:r>
            <a:r>
              <a:rPr lang="en-US" dirty="0" err="1">
                <a:latin typeface="Times New Roman" panose="02020603050405020304" pitchFamily="18" charset="0"/>
                <a:cs typeface="Times New Roman" panose="02020603050405020304" pitchFamily="18" charset="0"/>
              </a:rPr>
              <a:t>Makruf</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Munkar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berasaskan</a:t>
            </a:r>
            <a:r>
              <a:rPr lang="en-US" dirty="0">
                <a:latin typeface="Times New Roman" panose="02020603050405020304" pitchFamily="18" charset="0"/>
                <a:cs typeface="Times New Roman" panose="02020603050405020304" pitchFamily="18" charset="0"/>
              </a:rPr>
              <a:t> Islam dan </a:t>
            </a:r>
            <a:r>
              <a:rPr lang="en-US" dirty="0" err="1">
                <a:latin typeface="Times New Roman" panose="02020603050405020304" pitchFamily="18" charset="0"/>
                <a:cs typeface="Times New Roman" panose="02020603050405020304" pitchFamily="18" charset="0"/>
              </a:rPr>
              <a:t>bersumber</a:t>
            </a:r>
            <a:r>
              <a:rPr lang="en-US" dirty="0">
                <a:latin typeface="Times New Roman" panose="02020603050405020304" pitchFamily="18" charset="0"/>
                <a:cs typeface="Times New Roman" panose="02020603050405020304" pitchFamily="18" charset="0"/>
              </a:rPr>
              <a:t> Al-Qur'an dan As-Sunnah.</a:t>
            </a:r>
          </a:p>
          <a:p>
            <a:pPr marL="0" indent="536575" algn="just"/>
            <a:r>
              <a:rPr lang="en-US" dirty="0" err="1">
                <a:latin typeface="Times New Roman" panose="02020603050405020304" pitchFamily="18" charset="0"/>
                <a:cs typeface="Times New Roman" panose="02020603050405020304" pitchFamily="18" charset="0"/>
              </a:rPr>
              <a:t>Dengan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demikian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siapapun</a:t>
            </a:r>
            <a:r>
              <a:rPr lang="en-US" dirty="0">
                <a:latin typeface="Times New Roman" panose="02020603050405020304" pitchFamily="18" charset="0"/>
                <a:cs typeface="Times New Roman" panose="02020603050405020304" pitchFamily="18" charset="0"/>
              </a:rPr>
              <a:t> yang </a:t>
            </a:r>
            <a:r>
              <a:rPr lang="en-US" dirty="0" err="1">
                <a:latin typeface="Times New Roman" panose="02020603050405020304" pitchFamily="18" charset="0"/>
                <a:cs typeface="Times New Roman" panose="02020603050405020304" pitchFamily="18" charset="0"/>
              </a:rPr>
              <a:t>beragama</a:t>
            </a:r>
            <a:r>
              <a:rPr lang="en-US" dirty="0">
                <a:latin typeface="Times New Roman" panose="02020603050405020304" pitchFamily="18" charset="0"/>
                <a:cs typeface="Times New Roman" panose="02020603050405020304" pitchFamily="18" charset="0"/>
              </a:rPr>
              <a:t> Islam </a:t>
            </a:r>
            <a:r>
              <a:rPr lang="en-US" dirty="0" err="1">
                <a:latin typeface="Times New Roman" panose="02020603050405020304" pitchFamily="18" charset="0"/>
                <a:cs typeface="Times New Roman" panose="02020603050405020304" pitchFamily="18" charset="0"/>
              </a:rPr>
              <a:t>maka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adalah</a:t>
            </a:r>
            <a:r>
              <a:rPr lang="en-US" dirty="0">
                <a:latin typeface="Times New Roman" panose="02020603050405020304" pitchFamily="18" charset="0"/>
                <a:cs typeface="Times New Roman" panose="02020603050405020304" pitchFamily="18" charset="0"/>
              </a:rPr>
              <a:t> orang Muhammadiyah, </a:t>
            </a:r>
            <a:r>
              <a:rPr lang="en-US" dirty="0" err="1">
                <a:latin typeface="Times New Roman" panose="02020603050405020304" pitchFamily="18" charset="0"/>
                <a:cs typeface="Times New Roman" panose="02020603050405020304" pitchFamily="18" charset="0"/>
              </a:rPr>
              <a:t>tanpa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dilihat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atau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dibatasi</a:t>
            </a:r>
            <a:r>
              <a:rPr lang="en-US" dirty="0">
                <a:latin typeface="Times New Roman" panose="02020603050405020304" pitchFamily="18" charset="0"/>
                <a:cs typeface="Times New Roman" panose="02020603050405020304" pitchFamily="18" charset="0"/>
              </a:rPr>
              <a:t> oleh </a:t>
            </a:r>
            <a:r>
              <a:rPr lang="en-US" dirty="0" err="1">
                <a:latin typeface="Times New Roman" panose="02020603050405020304" pitchFamily="18" charset="0"/>
                <a:cs typeface="Times New Roman" panose="02020603050405020304" pitchFamily="18" charset="0"/>
              </a:rPr>
              <a:t>perbedaan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organisasi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golongan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bangsa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geografis</a:t>
            </a:r>
            <a:r>
              <a:rPr lang="en-US" dirty="0">
                <a:latin typeface="Times New Roman" panose="02020603050405020304" pitchFamily="18" charset="0"/>
                <a:cs typeface="Times New Roman" panose="02020603050405020304" pitchFamily="18" charset="0"/>
              </a:rPr>
              <a:t> dan </a:t>
            </a:r>
            <a:r>
              <a:rPr lang="en-US" dirty="0" err="1">
                <a:latin typeface="Times New Roman" panose="02020603050405020304" pitchFamily="18" charset="0"/>
                <a:cs typeface="Times New Roman" panose="02020603050405020304" pitchFamily="18" charset="0"/>
              </a:rPr>
              <a:t>etnis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adalah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makna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muhammadiyah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dilihat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perspektif</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bahasa</a:t>
            </a:r>
            <a:r>
              <a:rPr lang="en-US" dirty="0">
                <a:latin typeface="Times New Roman" panose="02020603050405020304" pitchFamily="18" charset="0"/>
                <a:cs typeface="Times New Roman" panose="02020603050405020304" pitchFamily="18" charset="0"/>
              </a:rPr>
              <a:t>.</a:t>
            </a:r>
            <a:endParaRPr lang="id-ID"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id-ID" sz="2000" dirty="0">
              <a:latin typeface="Times New Roman" panose="02020603050405020304" pitchFamily="18" charset="0"/>
              <a:cs typeface="Times New Roman" panose="02020603050405020304" pitchFamily="18" charset="0"/>
            </a:endParaRPr>
          </a:p>
          <a:p>
            <a:endParaRPr lang="id-ID" sz="2000" dirty="0">
              <a:latin typeface="Times New Roman" panose="02020603050405020304" pitchFamily="18" charset="0"/>
              <a:cs typeface="Times New Roman" panose="02020603050405020304" pitchFamily="18" charset="0"/>
            </a:endParaRPr>
          </a:p>
        </p:txBody>
      </p:sp>
    </p:spTree>
  </p:cSld>
  <p:clrMapOvr>
    <a:masterClrMapping/>
  </p:clrMapOvr>
  <p:transition spd="slow">
    <p:circl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LATAR BELAKANG </a:t>
            </a:r>
          </a:p>
        </p:txBody>
      </p:sp>
      <p:sp>
        <p:nvSpPr>
          <p:cNvPr id="3" name="Content Placeholder 2"/>
          <p:cNvSpPr>
            <a:spLocks noGrp="1"/>
          </p:cNvSpPr>
          <p:nvPr>
            <p:ph idx="1"/>
          </p:nvPr>
        </p:nvSpPr>
        <p:spPr>
          <a:xfrm>
            <a:off x="914400" y="1447800"/>
            <a:ext cx="7772400" cy="5077544"/>
          </a:xfrm>
        </p:spPr>
        <p:txBody>
          <a:bodyPr>
            <a:normAutofit/>
          </a:bodyPr>
          <a:lstStyle/>
          <a:p>
            <a:endParaRPr lang="en-US" sz="2400" dirty="0">
              <a:latin typeface="Times New Roman" panose="02020603050405020304" pitchFamily="18" charset="0"/>
              <a:cs typeface="Times New Roman" panose="02020603050405020304" pitchFamily="18" charset="0"/>
            </a:endParaRPr>
          </a:p>
          <a:p>
            <a:pPr marL="0" indent="452438" algn="just"/>
            <a:r>
              <a:rPr lang="en-US" sz="2400" dirty="0" err="1">
                <a:latin typeface="Times New Roman" panose="02020603050405020304" pitchFamily="18" charset="0"/>
                <a:cs typeface="Times New Roman" panose="02020603050405020304" pitchFamily="18" charset="0"/>
              </a:rPr>
              <a:t>Berkaitan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dengan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latar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belakang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berdirinya</a:t>
            </a:r>
            <a:r>
              <a:rPr lang="en-US" sz="2400" dirty="0">
                <a:latin typeface="Times New Roman" panose="02020603050405020304" pitchFamily="18" charset="0"/>
                <a:cs typeface="Times New Roman" panose="02020603050405020304" pitchFamily="18" charset="0"/>
              </a:rPr>
              <a:t> Muhammadiyah </a:t>
            </a:r>
            <a:r>
              <a:rPr lang="en-US" sz="2400" dirty="0" err="1">
                <a:latin typeface="Times New Roman" panose="02020603050405020304" pitchFamily="18" charset="0"/>
                <a:cs typeface="Times New Roman" panose="02020603050405020304" pitchFamily="18" charset="0"/>
              </a:rPr>
              <a:t>secara</a:t>
            </a:r>
            <a:r>
              <a:rPr lang="en-US" sz="2400" dirty="0">
                <a:latin typeface="Times New Roman" panose="02020603050405020304" pitchFamily="18" charset="0"/>
                <a:cs typeface="Times New Roman" panose="02020603050405020304" pitchFamily="18" charset="0"/>
              </a:rPr>
              <a:t> garis </a:t>
            </a:r>
            <a:r>
              <a:rPr lang="en-US" sz="2400" dirty="0" err="1">
                <a:latin typeface="Times New Roman" panose="02020603050405020304" pitchFamily="18" charset="0"/>
                <a:cs typeface="Times New Roman" panose="02020603050405020304" pitchFamily="18" charset="0"/>
              </a:rPr>
              <a:t>besar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faktor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penyebabnya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adalah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pertama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faktor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subyektif</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adalah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hasil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pendalaman</a:t>
            </a:r>
            <a:r>
              <a:rPr lang="en-US" sz="2400" dirty="0">
                <a:latin typeface="Times New Roman" panose="02020603050405020304" pitchFamily="18" charset="0"/>
                <a:cs typeface="Times New Roman" panose="02020603050405020304" pitchFamily="18" charset="0"/>
              </a:rPr>
              <a:t> K.H. Ahmad </a:t>
            </a:r>
            <a:r>
              <a:rPr lang="en-US" sz="2400" dirty="0" err="1">
                <a:latin typeface="Times New Roman" panose="02020603050405020304" pitchFamily="18" charset="0"/>
                <a:cs typeface="Times New Roman" panose="02020603050405020304" pitchFamily="18" charset="0"/>
              </a:rPr>
              <a:t>Dahlan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terhadap</a:t>
            </a:r>
            <a:r>
              <a:rPr lang="en-US" sz="2400" dirty="0">
                <a:latin typeface="Times New Roman" panose="02020603050405020304" pitchFamily="18" charset="0"/>
                <a:cs typeface="Times New Roman" panose="02020603050405020304" pitchFamily="18" charset="0"/>
              </a:rPr>
              <a:t> Al-Qur’an </a:t>
            </a:r>
            <a:r>
              <a:rPr lang="en-US" sz="2400" dirty="0" err="1">
                <a:latin typeface="Times New Roman" panose="02020603050405020304" pitchFamily="18" charset="0"/>
                <a:cs typeface="Times New Roman" panose="02020603050405020304" pitchFamily="18" charset="0"/>
              </a:rPr>
              <a:t>dalam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menelaah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membahas</a:t>
            </a:r>
            <a:r>
              <a:rPr lang="en-US" sz="2400" dirty="0">
                <a:latin typeface="Times New Roman" panose="02020603050405020304" pitchFamily="18" charset="0"/>
                <a:cs typeface="Times New Roman" panose="02020603050405020304" pitchFamily="18" charset="0"/>
              </a:rPr>
              <a:t>, dan </a:t>
            </a:r>
            <a:r>
              <a:rPr lang="en-US" sz="2400" dirty="0" err="1">
                <a:latin typeface="Times New Roman" panose="02020603050405020304" pitchFamily="18" charset="0"/>
                <a:cs typeface="Times New Roman" panose="02020603050405020304" pitchFamily="18" charset="0"/>
              </a:rPr>
              <a:t>mengkaji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kandungan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isinya</a:t>
            </a:r>
            <a:r>
              <a:rPr lang="en-US" sz="2400" dirty="0">
                <a:latin typeface="Times New Roman" panose="02020603050405020304" pitchFamily="18" charset="0"/>
                <a:cs typeface="Times New Roman" panose="02020603050405020304" pitchFamily="18" charset="0"/>
              </a:rPr>
              <a:t>.</a:t>
            </a:r>
          </a:p>
          <a:p>
            <a:pPr marL="0" indent="536575" algn="just"/>
            <a:r>
              <a:rPr lang="en-US" sz="2400" dirty="0" err="1">
                <a:latin typeface="Times New Roman" panose="02020603050405020304" pitchFamily="18" charset="0"/>
                <a:cs typeface="Times New Roman" panose="02020603050405020304" pitchFamily="18" charset="0"/>
              </a:rPr>
              <a:t>Kedua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faktor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obyektif</a:t>
            </a:r>
            <a:r>
              <a:rPr lang="en-US" sz="2400" dirty="0">
                <a:latin typeface="Times New Roman" panose="02020603050405020304" pitchFamily="18" charset="0"/>
                <a:cs typeface="Times New Roman" panose="02020603050405020304" pitchFamily="18" charset="0"/>
              </a:rPr>
              <a:t>  di mana </a:t>
            </a:r>
            <a:r>
              <a:rPr lang="en-US" sz="2400" dirty="0" err="1">
                <a:latin typeface="Times New Roman" panose="02020603050405020304" pitchFamily="18" charset="0"/>
                <a:cs typeface="Times New Roman" panose="02020603050405020304" pitchFamily="18" charset="0"/>
              </a:rPr>
              <a:t>dapat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dilihat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secara</a:t>
            </a:r>
            <a:r>
              <a:rPr lang="en-US" sz="2400" dirty="0">
                <a:latin typeface="Times New Roman" panose="02020603050405020304" pitchFamily="18" charset="0"/>
                <a:cs typeface="Times New Roman" panose="02020603050405020304" pitchFamily="18" charset="0"/>
              </a:rPr>
              <a:t> internal </a:t>
            </a:r>
            <a:r>
              <a:rPr lang="en-US" sz="2400" dirty="0" err="1">
                <a:latin typeface="Times New Roman" panose="02020603050405020304" pitchFamily="18" charset="0"/>
                <a:cs typeface="Times New Roman" panose="02020603050405020304" pitchFamily="18" charset="0"/>
              </a:rPr>
              <a:t>dan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eksternal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Secara</a:t>
            </a:r>
            <a:r>
              <a:rPr lang="en-US" sz="2400" dirty="0">
                <a:latin typeface="Times New Roman" panose="02020603050405020304" pitchFamily="18" charset="0"/>
                <a:cs typeface="Times New Roman" panose="02020603050405020304" pitchFamily="18" charset="0"/>
              </a:rPr>
              <a:t> internal, </a:t>
            </a:r>
            <a:r>
              <a:rPr lang="en-US" sz="2400" dirty="0" err="1">
                <a:latin typeface="Times New Roman" panose="02020603050405020304" pitchFamily="18" charset="0"/>
                <a:cs typeface="Times New Roman" panose="02020603050405020304" pitchFamily="18" charset="0"/>
              </a:rPr>
              <a:t>ketidakmurnian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amalan</a:t>
            </a:r>
            <a:r>
              <a:rPr lang="en-US" sz="2400" dirty="0">
                <a:latin typeface="Times New Roman" panose="02020603050405020304" pitchFamily="18" charset="0"/>
                <a:cs typeface="Times New Roman" panose="02020603050405020304" pitchFamily="18" charset="0"/>
              </a:rPr>
              <a:t> Islam </a:t>
            </a:r>
            <a:r>
              <a:rPr lang="en-US" sz="2400" dirty="0" err="1">
                <a:latin typeface="Times New Roman" panose="02020603050405020304" pitchFamily="18" charset="0"/>
                <a:cs typeface="Times New Roman" panose="02020603050405020304" pitchFamily="18" charset="0"/>
              </a:rPr>
              <a:t>akibat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tidak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dijadikannya</a:t>
            </a:r>
            <a:r>
              <a:rPr lang="en-US" sz="2400" dirty="0">
                <a:latin typeface="Times New Roman" panose="02020603050405020304" pitchFamily="18" charset="0"/>
                <a:cs typeface="Times New Roman" panose="02020603050405020304" pitchFamily="18" charset="0"/>
              </a:rPr>
              <a:t> Al-Qur’an dan As-Sunnah </a:t>
            </a:r>
            <a:r>
              <a:rPr lang="en-US" sz="2400" dirty="0" err="1">
                <a:latin typeface="Times New Roman" panose="02020603050405020304" pitchFamily="18" charset="0"/>
                <a:cs typeface="Times New Roman" panose="02020603050405020304" pitchFamily="18" charset="0"/>
              </a:rPr>
              <a:t>sebagai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satu-satunya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rujukan</a:t>
            </a:r>
            <a:r>
              <a:rPr lang="en-US" sz="2400" dirty="0">
                <a:latin typeface="Times New Roman" panose="02020603050405020304" pitchFamily="18" charset="0"/>
                <a:cs typeface="Times New Roman" panose="02020603050405020304" pitchFamily="18" charset="0"/>
              </a:rPr>
              <a:t> oleh </a:t>
            </a:r>
            <a:r>
              <a:rPr lang="en-US" sz="2400" dirty="0" err="1">
                <a:latin typeface="Times New Roman" panose="02020603050405020304" pitchFamily="18" charset="0"/>
                <a:cs typeface="Times New Roman" panose="02020603050405020304" pitchFamily="18" charset="0"/>
              </a:rPr>
              <a:t>sebagian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besar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umat</a:t>
            </a:r>
            <a:r>
              <a:rPr lang="en-US" sz="2400" dirty="0">
                <a:latin typeface="Times New Roman" panose="02020603050405020304" pitchFamily="18" charset="0"/>
                <a:cs typeface="Times New Roman" panose="02020603050405020304" pitchFamily="18" charset="0"/>
              </a:rPr>
              <a:t> Islam Indonesia. </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4126072"/>
      </p:ext>
    </p:extLst>
  </p:cSld>
  <p:clrMapOvr>
    <a:masterClrMapping/>
  </p:clrMapOvr>
  <p:transition spd="slow">
    <p:circl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14" y="0"/>
            <a:ext cx="9148614" cy="936104"/>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 name="TextBox 2"/>
          <p:cNvSpPr txBox="1"/>
          <p:nvPr/>
        </p:nvSpPr>
        <p:spPr>
          <a:xfrm>
            <a:off x="179512" y="237219"/>
            <a:ext cx="8640960" cy="461665"/>
          </a:xfrm>
          <a:prstGeom prst="rect">
            <a:avLst/>
          </a:prstGeom>
          <a:noFill/>
        </p:spPr>
        <p:txBody>
          <a:bodyPr wrap="square" rtlCol="0">
            <a:spAutoFit/>
          </a:bodyPr>
          <a:lstStyle/>
          <a:p>
            <a:pPr algn="ctr"/>
            <a:r>
              <a:rPr lang="id-ID" sz="2400" b="1" smtClean="0">
                <a:latin typeface="Times New Roman" pitchFamily="18" charset="0"/>
                <a:cs typeface="Times New Roman" pitchFamily="18" charset="0"/>
              </a:rPr>
              <a:t>FAKTOR INTERNAL DAN EKSTERNAL</a:t>
            </a:r>
          </a:p>
        </p:txBody>
      </p:sp>
      <p:sp>
        <p:nvSpPr>
          <p:cNvPr id="4" name="Right Arrow 3"/>
          <p:cNvSpPr/>
          <p:nvPr/>
        </p:nvSpPr>
        <p:spPr>
          <a:xfrm>
            <a:off x="179512" y="1556792"/>
            <a:ext cx="1368152" cy="1152128"/>
          </a:xfrm>
          <a:prstGeom prst="right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TextBox 4"/>
          <p:cNvSpPr txBox="1"/>
          <p:nvPr/>
        </p:nvSpPr>
        <p:spPr>
          <a:xfrm>
            <a:off x="179512" y="1809690"/>
            <a:ext cx="1080120" cy="646331"/>
          </a:xfrm>
          <a:prstGeom prst="rect">
            <a:avLst/>
          </a:prstGeom>
          <a:noFill/>
        </p:spPr>
        <p:txBody>
          <a:bodyPr wrap="square" rtlCol="0">
            <a:spAutoFit/>
          </a:bodyPr>
          <a:lstStyle/>
          <a:p>
            <a:pPr algn="ctr"/>
            <a:r>
              <a:rPr lang="id-ID" dirty="0" smtClean="0"/>
              <a:t>Faktor Internal</a:t>
            </a:r>
            <a:endParaRPr lang="id-ID" dirty="0"/>
          </a:p>
        </p:txBody>
      </p:sp>
      <p:sp>
        <p:nvSpPr>
          <p:cNvPr id="6" name="Rectangle 5"/>
          <p:cNvSpPr/>
          <p:nvPr/>
        </p:nvSpPr>
        <p:spPr>
          <a:xfrm>
            <a:off x="1691680" y="1139060"/>
            <a:ext cx="6264696" cy="2505963"/>
          </a:xfrm>
          <a:prstGeom prst="rect">
            <a:avLst/>
          </a:prstGeom>
          <a:solidFill>
            <a:srgbClr val="FFFF00">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TextBox 6"/>
          <p:cNvSpPr txBox="1"/>
          <p:nvPr/>
        </p:nvSpPr>
        <p:spPr>
          <a:xfrm>
            <a:off x="1799692" y="1139060"/>
            <a:ext cx="6048672" cy="2554545"/>
          </a:xfrm>
          <a:prstGeom prst="rect">
            <a:avLst/>
          </a:prstGeom>
          <a:noFill/>
        </p:spPr>
        <p:txBody>
          <a:bodyPr wrap="square" rtlCol="0">
            <a:spAutoFit/>
          </a:bodyPr>
          <a:lstStyle/>
          <a:p>
            <a:pPr algn="just"/>
            <a:r>
              <a:rPr lang="id-ID" sz="1600" dirty="0">
                <a:latin typeface="Times New Roman" pitchFamily="18" charset="0"/>
                <a:cs typeface="Times New Roman" pitchFamily="18" charset="0"/>
              </a:rPr>
              <a:t>Faktor internal adalah faktor yang berasal dari dalam diri umat Islam sendiri yang tercermin dalam dua hal, yaitu sikap beragama dan sistem pendidikan </a:t>
            </a:r>
            <a:r>
              <a:rPr lang="id-ID" sz="1600" dirty="0" smtClean="0">
                <a:latin typeface="Times New Roman" pitchFamily="18" charset="0"/>
                <a:cs typeface="Times New Roman" pitchFamily="18" charset="0"/>
              </a:rPr>
              <a:t>Islam. </a:t>
            </a:r>
            <a:r>
              <a:rPr lang="id-ID" sz="1600" dirty="0">
                <a:latin typeface="Times New Roman" pitchFamily="18" charset="0"/>
                <a:cs typeface="Times New Roman" pitchFamily="18" charset="0"/>
              </a:rPr>
              <a:t>Sikap beragama umat islam saat itu pada umumnya belum dapat dikatakan sebagai sikap beragama yang rasional. Sirik, taklid, dan bid’ah masih menyelubungai kehidupan umat Islam, terutama dalam lingkungan kraton, dimana kebudayaan hindu telah jauh tertanam. Sikap beragama yang demikian bukanlah terbentuk secara tiba-tiba pada awal abad ke 20 itu, tetapi merupakan warisan yang berakar jauh pada masa terjadinya proses Islamisasi beberapa abad sebelumnya. </a:t>
            </a:r>
          </a:p>
        </p:txBody>
      </p:sp>
      <p:sp>
        <p:nvSpPr>
          <p:cNvPr id="8" name="Rectangle 7"/>
          <p:cNvSpPr/>
          <p:nvPr/>
        </p:nvSpPr>
        <p:spPr>
          <a:xfrm>
            <a:off x="1115616" y="4005064"/>
            <a:ext cx="6264696" cy="2505963"/>
          </a:xfrm>
          <a:prstGeom prst="rect">
            <a:avLst/>
          </a:prstGeom>
          <a:solidFill>
            <a:srgbClr val="FFFF00">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Right Arrow 8"/>
          <p:cNvSpPr/>
          <p:nvPr/>
        </p:nvSpPr>
        <p:spPr>
          <a:xfrm rot="10800000">
            <a:off x="7524328" y="4509120"/>
            <a:ext cx="1368152" cy="1152128"/>
          </a:xfrm>
          <a:prstGeom prst="right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TextBox 9"/>
          <p:cNvSpPr txBox="1"/>
          <p:nvPr/>
        </p:nvSpPr>
        <p:spPr>
          <a:xfrm>
            <a:off x="7848364" y="4762018"/>
            <a:ext cx="1080120" cy="646331"/>
          </a:xfrm>
          <a:prstGeom prst="rect">
            <a:avLst/>
          </a:prstGeom>
          <a:noFill/>
        </p:spPr>
        <p:txBody>
          <a:bodyPr wrap="square" rtlCol="0">
            <a:spAutoFit/>
          </a:bodyPr>
          <a:lstStyle/>
          <a:p>
            <a:pPr algn="ctr"/>
            <a:r>
              <a:rPr lang="id-ID" dirty="0" smtClean="0"/>
              <a:t>Faktor Eksternal</a:t>
            </a:r>
            <a:endParaRPr lang="id-ID" dirty="0"/>
          </a:p>
        </p:txBody>
      </p:sp>
      <p:sp>
        <p:nvSpPr>
          <p:cNvPr id="11" name="TextBox 10"/>
          <p:cNvSpPr txBox="1"/>
          <p:nvPr/>
        </p:nvSpPr>
        <p:spPr>
          <a:xfrm>
            <a:off x="1115616" y="4509120"/>
            <a:ext cx="6120680" cy="1323439"/>
          </a:xfrm>
          <a:prstGeom prst="rect">
            <a:avLst/>
          </a:prstGeom>
          <a:noFill/>
        </p:spPr>
        <p:txBody>
          <a:bodyPr wrap="square" rtlCol="0">
            <a:spAutoFit/>
          </a:bodyPr>
          <a:lstStyle/>
          <a:p>
            <a:pPr algn="just"/>
            <a:r>
              <a:rPr lang="id-ID" sz="1600" dirty="0">
                <a:latin typeface="Times New Roman" pitchFamily="18" charset="0"/>
                <a:cs typeface="Times New Roman" pitchFamily="18" charset="0"/>
              </a:rPr>
              <a:t>Faktor lain yang melatarbelakangi lahirnya pemikiran Muhammadiyah adalah faktor yang bersifat eksternal yang disebabkan oleh politik penjajahan kolonial belanda. Faktor tersebut antara lain tanpak dalam system pendidikan kolonial serta usaha kearah Westernisasi dan Kristenisasi. </a:t>
            </a:r>
          </a:p>
        </p:txBody>
      </p:sp>
    </p:spTree>
    <p:extLst>
      <p:ext uri="{BB962C8B-B14F-4D97-AF65-F5344CB8AC3E}">
        <p14:creationId xmlns:p14="http://schemas.microsoft.com/office/powerpoint/2010/main" val="1760756949"/>
      </p:ext>
    </p:extLst>
  </p:cSld>
  <p:clrMapOvr>
    <a:masterClrMapping/>
  </p:clrMapOvr>
  <p:transition spd="slow">
    <p:circl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VISI </a:t>
            </a:r>
            <a:r>
              <a:rPr lang="en-US" dirty="0" err="1"/>
              <a:t>muhammadiyah</a:t>
            </a:r>
            <a:endParaRPr lang="en-US" dirty="0"/>
          </a:p>
        </p:txBody>
      </p:sp>
      <p:sp>
        <p:nvSpPr>
          <p:cNvPr id="3" name="Content Placeholder 2"/>
          <p:cNvSpPr>
            <a:spLocks noGrp="1"/>
          </p:cNvSpPr>
          <p:nvPr>
            <p:ph idx="1"/>
          </p:nvPr>
        </p:nvSpPr>
        <p:spPr/>
        <p:txBody>
          <a:bodyPr>
            <a:normAutofit/>
          </a:bodyPr>
          <a:lstStyle/>
          <a:p>
            <a:pPr marL="0" indent="536575" algn="just"/>
            <a:r>
              <a:rPr lang="en-US" sz="2400" dirty="0" err="1">
                <a:latin typeface="Times New Roman" panose="02020603050405020304" pitchFamily="18" charset="0"/>
                <a:cs typeface="Times New Roman" panose="02020603050405020304" pitchFamily="18" charset="0"/>
              </a:rPr>
              <a:t>Visi</a:t>
            </a:r>
            <a:r>
              <a:rPr lang="en-US" sz="2400" dirty="0">
                <a:latin typeface="Times New Roman" panose="02020603050405020304" pitchFamily="18" charset="0"/>
                <a:cs typeface="Times New Roman" panose="02020603050405020304" pitchFamily="18" charset="0"/>
              </a:rPr>
              <a:t> Muhammadiyah </a:t>
            </a:r>
            <a:r>
              <a:rPr lang="en-US" sz="2400" dirty="0" err="1">
                <a:latin typeface="Times New Roman" panose="02020603050405020304" pitchFamily="18" charset="0"/>
                <a:cs typeface="Times New Roman" panose="02020603050405020304" pitchFamily="18" charset="0"/>
              </a:rPr>
              <a:t>adalah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sebagai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gerakan</a:t>
            </a:r>
            <a:r>
              <a:rPr lang="en-US" sz="2400" dirty="0">
                <a:latin typeface="Times New Roman" panose="02020603050405020304" pitchFamily="18" charset="0"/>
                <a:cs typeface="Times New Roman" panose="02020603050405020304" pitchFamily="18" charset="0"/>
              </a:rPr>
              <a:t> Islam yang </a:t>
            </a:r>
            <a:r>
              <a:rPr lang="en-US" sz="2400" dirty="0" err="1">
                <a:latin typeface="Times New Roman" panose="02020603050405020304" pitchFamily="18" charset="0"/>
                <a:cs typeface="Times New Roman" panose="02020603050405020304" pitchFamily="18" charset="0"/>
              </a:rPr>
              <a:t>berlandaskan</a:t>
            </a:r>
            <a:r>
              <a:rPr lang="en-US" sz="2400" dirty="0">
                <a:latin typeface="Times New Roman" panose="02020603050405020304" pitchFamily="18" charset="0"/>
                <a:cs typeface="Times New Roman" panose="02020603050405020304" pitchFamily="18" charset="0"/>
              </a:rPr>
              <a:t> Al-Qur’an dan As-Sunnah </a:t>
            </a:r>
            <a:r>
              <a:rPr lang="en-US" sz="2400" dirty="0" err="1">
                <a:latin typeface="Times New Roman" panose="02020603050405020304" pitchFamily="18" charset="0"/>
                <a:cs typeface="Times New Roman" panose="02020603050405020304" pitchFamily="18" charset="0"/>
              </a:rPr>
              <a:t>dengan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watak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tajdid</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dimilikinya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senantiasa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istiqamah</a:t>
            </a:r>
            <a:r>
              <a:rPr lang="en-US" sz="2400" dirty="0">
                <a:latin typeface="Times New Roman" panose="02020603050405020304" pitchFamily="18" charset="0"/>
                <a:cs typeface="Times New Roman" panose="02020603050405020304" pitchFamily="18" charset="0"/>
              </a:rPr>
              <a:t> dan </a:t>
            </a:r>
            <a:r>
              <a:rPr lang="en-US" sz="2400" dirty="0" err="1">
                <a:latin typeface="Times New Roman" panose="02020603050405020304" pitchFamily="18" charset="0"/>
                <a:cs typeface="Times New Roman" panose="02020603050405020304" pitchFamily="18" charset="0"/>
              </a:rPr>
              <a:t>aktif</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dalam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melaksanakan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dakwah</a:t>
            </a:r>
            <a:r>
              <a:rPr lang="en-US" sz="2400" dirty="0">
                <a:latin typeface="Times New Roman" panose="02020603050405020304" pitchFamily="18" charset="0"/>
                <a:cs typeface="Times New Roman" panose="02020603050405020304" pitchFamily="18" charset="0"/>
              </a:rPr>
              <a:t> Islam </a:t>
            </a:r>
            <a:r>
              <a:rPr lang="en-US" sz="2400" dirty="0" err="1">
                <a:latin typeface="Times New Roman" panose="02020603050405020304" pitchFamily="18" charset="0"/>
                <a:cs typeface="Times New Roman" panose="02020603050405020304" pitchFamily="18" charset="0"/>
              </a:rPr>
              <a:t>amar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makruf</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munkar</a:t>
            </a:r>
            <a:r>
              <a:rPr lang="en-US" sz="2400" dirty="0">
                <a:latin typeface="Times New Roman" panose="02020603050405020304" pitchFamily="18" charset="0"/>
                <a:cs typeface="Times New Roman" panose="02020603050405020304" pitchFamily="18" charset="0"/>
              </a:rPr>
              <a:t> di </a:t>
            </a:r>
            <a:r>
              <a:rPr lang="en-US" sz="2400" dirty="0" err="1">
                <a:latin typeface="Times New Roman" panose="02020603050405020304" pitchFamily="18" charset="0"/>
                <a:cs typeface="Times New Roman" panose="02020603050405020304" pitchFamily="18" charset="0"/>
              </a:rPr>
              <a:t>segala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bidang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sehingga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menjadi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rahmatan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alamin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bagi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umat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bangsa</a:t>
            </a:r>
            <a:r>
              <a:rPr lang="en-US" sz="2400" dirty="0">
                <a:latin typeface="Times New Roman" panose="02020603050405020304" pitchFamily="18" charset="0"/>
                <a:cs typeface="Times New Roman" panose="02020603050405020304" pitchFamily="18" charset="0"/>
              </a:rPr>
              <a:t> dan dunia </a:t>
            </a:r>
            <a:r>
              <a:rPr lang="en-US" sz="2400" dirty="0" err="1">
                <a:latin typeface="Times New Roman" panose="02020603050405020304" pitchFamily="18" charset="0"/>
                <a:cs typeface="Times New Roman" panose="02020603050405020304" pitchFamily="18" charset="0"/>
              </a:rPr>
              <a:t>kemanusiaan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menuju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terciptanya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masyarakat</a:t>
            </a:r>
            <a:r>
              <a:rPr lang="en-US" sz="2400" dirty="0">
                <a:latin typeface="Times New Roman" panose="02020603050405020304" pitchFamily="18" charset="0"/>
                <a:cs typeface="Times New Roman" panose="02020603050405020304" pitchFamily="18" charset="0"/>
              </a:rPr>
              <a:t> Islam yang </a:t>
            </a:r>
            <a:r>
              <a:rPr lang="en-US" sz="2400" dirty="0" err="1">
                <a:latin typeface="Times New Roman" panose="02020603050405020304" pitchFamily="18" charset="0"/>
                <a:cs typeface="Times New Roman" panose="02020603050405020304" pitchFamily="18" charset="0"/>
              </a:rPr>
              <a:t>sebenar-benarnya</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diridhai</a:t>
            </a:r>
            <a:r>
              <a:rPr lang="en-US" sz="2400" dirty="0">
                <a:latin typeface="Times New Roman" panose="02020603050405020304" pitchFamily="18" charset="0"/>
                <a:cs typeface="Times New Roman" panose="02020603050405020304" pitchFamily="18" charset="0"/>
              </a:rPr>
              <a:t> Allah </a:t>
            </a:r>
            <a:r>
              <a:rPr lang="en-US" sz="2400" dirty="0" err="1">
                <a:latin typeface="Times New Roman" panose="02020603050405020304" pitchFamily="18" charset="0"/>
                <a:cs typeface="Times New Roman" panose="02020603050405020304" pitchFamily="18" charset="0"/>
              </a:rPr>
              <a:t>Swt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dalam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kehidupan</a:t>
            </a:r>
            <a:r>
              <a:rPr lang="en-US" sz="2400" dirty="0">
                <a:latin typeface="Times New Roman" panose="02020603050405020304" pitchFamily="18" charset="0"/>
                <a:cs typeface="Times New Roman" panose="02020603050405020304" pitchFamily="18" charset="0"/>
              </a:rPr>
              <a:t> di dunia </a:t>
            </a:r>
            <a:r>
              <a:rPr lang="en-US" sz="2400" dirty="0" err="1">
                <a:latin typeface="Times New Roman" panose="02020603050405020304" pitchFamily="18" charset="0"/>
                <a:cs typeface="Times New Roman" panose="02020603050405020304" pitchFamily="18" charset="0"/>
              </a:rPr>
              <a:t>ini</a:t>
            </a:r>
            <a:r>
              <a:rPr lang="en-US" sz="2400" dirty="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2529929"/>
      </p:ext>
    </p:extLst>
  </p:cSld>
  <p:clrMapOvr>
    <a:masterClrMapping/>
  </p:clrMapOvr>
  <p:transition spd="slow">
    <p:circl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401</TotalTime>
  <Words>938</Words>
  <Application>Microsoft Office PowerPoint</Application>
  <PresentationFormat>On-screen Show (4:3)</PresentationFormat>
  <Paragraphs>56</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 Rounded MT Bold</vt:lpstr>
      <vt:lpstr>Calibri</vt:lpstr>
      <vt:lpstr>Times New Roman</vt:lpstr>
      <vt:lpstr>Tw Cen MT</vt:lpstr>
      <vt:lpstr>Tw Cen MT Condensed</vt:lpstr>
      <vt:lpstr>Wingdings 3</vt:lpstr>
      <vt:lpstr>Integral</vt:lpstr>
      <vt:lpstr>ASAL-USUL MUHAMMADIYAH</vt:lpstr>
      <vt:lpstr>ASAL USUL MUHAMMADIYAH </vt:lpstr>
      <vt:lpstr>ASAL USUL MUHAMMADIYAH </vt:lpstr>
      <vt:lpstr>ASAL USUL MUHAMMADIYAH </vt:lpstr>
      <vt:lpstr>ASAL USUL NAMA MUHAMMADIYAH </vt:lpstr>
      <vt:lpstr>ASAL USUL nama MUHAMMADIYAH </vt:lpstr>
      <vt:lpstr>LATAR BELAKANG </vt:lpstr>
      <vt:lpstr>PowerPoint Presentation</vt:lpstr>
      <vt:lpstr>VISI muhammadiyah</vt:lpstr>
      <vt:lpstr>MISI muhammadiyah</vt:lpstr>
      <vt:lpstr>PowerPoint Presentation</vt:lpstr>
      <vt:lpstr>PowerPoint Presentation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Dakwah islam di Nusantara dan asal usul MuhammadiyaH</dc:title>
  <dc:creator>LENOVO</dc:creator>
  <cp:lastModifiedBy>ASUS</cp:lastModifiedBy>
  <cp:revision>85</cp:revision>
  <dcterms:created xsi:type="dcterms:W3CDTF">2018-04-01T11:28:34Z</dcterms:created>
  <dcterms:modified xsi:type="dcterms:W3CDTF">2021-10-03T06:54:29Z</dcterms:modified>
</cp:coreProperties>
</file>