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8" r:id="rId3"/>
    <p:sldId id="260" r:id="rId4"/>
    <p:sldId id="271" r:id="rId5"/>
    <p:sldId id="272" r:id="rId6"/>
    <p:sldId id="281" r:id="rId7"/>
    <p:sldId id="273" r:id="rId8"/>
    <p:sldId id="274" r:id="rId9"/>
    <p:sldId id="259" r:id="rId10"/>
    <p:sldId id="276" r:id="rId11"/>
    <p:sldId id="267" r:id="rId12"/>
    <p:sldId id="275" r:id="rId13"/>
    <p:sldId id="279" r:id="rId14"/>
    <p:sldId id="280" r:id="rId15"/>
    <p:sldId id="27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C26CD-1AD6-42F7-A30C-8AF211A72A5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27F2E2-FB68-4DCB-BEAD-2F4994A3801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TEORI GUJARAT</a:t>
          </a:r>
          <a:endParaRPr lang="en-US" b="1" dirty="0" smtClean="0"/>
        </a:p>
      </dgm:t>
    </dgm:pt>
    <dgm:pt modelId="{B1A47B76-79CD-40A6-8DFD-490D7DC76DA9}" type="sibTrans" cxnId="{FB540DAE-E58B-4F9A-AB06-195DDDB7E49C}">
      <dgm:prSet/>
      <dgm:spPr/>
      <dgm:t>
        <a:bodyPr/>
        <a:lstStyle/>
        <a:p>
          <a:endParaRPr lang="en-US"/>
        </a:p>
      </dgm:t>
    </dgm:pt>
    <dgm:pt modelId="{F71A412A-352F-4B91-B891-8B6980D0A7B4}" type="parTrans" cxnId="{FB540DAE-E58B-4F9A-AB06-195DDDB7E49C}">
      <dgm:prSet/>
      <dgm:spPr/>
      <dgm:t>
        <a:bodyPr/>
        <a:lstStyle/>
        <a:p>
          <a:endParaRPr lang="en-US"/>
        </a:p>
      </dgm:t>
    </dgm:pt>
    <dgm:pt modelId="{9D125719-5B7F-4AD5-97BA-82C3E0ED2993}">
      <dgm:prSet phldrT="[Text]"/>
      <dgm:spPr/>
      <dgm:t>
        <a:bodyPr/>
        <a:lstStyle/>
        <a:p>
          <a:r>
            <a:rPr lang="en-US" b="1" dirty="0" smtClean="0"/>
            <a:t>TEORI MEKKAH</a:t>
          </a:r>
        </a:p>
      </dgm:t>
    </dgm:pt>
    <dgm:pt modelId="{04F59812-3DC2-4621-9283-00C0AEBB6715}" type="parTrans" cxnId="{5FAFCC85-0924-490B-82C6-7F8E445AEF05}">
      <dgm:prSet/>
      <dgm:spPr/>
      <dgm:t>
        <a:bodyPr/>
        <a:lstStyle/>
        <a:p>
          <a:endParaRPr lang="en-US"/>
        </a:p>
      </dgm:t>
    </dgm:pt>
    <dgm:pt modelId="{386710D0-977C-43A6-94CE-36D51E1BA2F2}" type="sibTrans" cxnId="{5FAFCC85-0924-490B-82C6-7F8E445AEF05}">
      <dgm:prSet/>
      <dgm:spPr/>
      <dgm:t>
        <a:bodyPr/>
        <a:lstStyle/>
        <a:p>
          <a:endParaRPr lang="en-US"/>
        </a:p>
      </dgm:t>
    </dgm:pt>
    <dgm:pt modelId="{BF3229C3-C68A-4B9C-966C-12B9D6A0EAA0}">
      <dgm:prSet phldrT="[Text]"/>
      <dgm:spPr/>
      <dgm:t>
        <a:bodyPr/>
        <a:lstStyle/>
        <a:p>
          <a:r>
            <a:rPr lang="en-US" dirty="0" smtClean="0"/>
            <a:t>TEORI PERSIA</a:t>
          </a:r>
          <a:endParaRPr lang="en-US" b="1" dirty="0" smtClean="0"/>
        </a:p>
      </dgm:t>
    </dgm:pt>
    <dgm:pt modelId="{E488C3D4-2710-4D00-A3EC-161D1719E7E3}" type="parTrans" cxnId="{B5A8062D-D07B-4B5D-8CE9-AC1BBC64E78F}">
      <dgm:prSet/>
      <dgm:spPr/>
      <dgm:t>
        <a:bodyPr/>
        <a:lstStyle/>
        <a:p>
          <a:endParaRPr lang="en-US"/>
        </a:p>
      </dgm:t>
    </dgm:pt>
    <dgm:pt modelId="{A68FDFC7-0079-4F8F-B9E9-66A9E7F57BD2}" type="sibTrans" cxnId="{B5A8062D-D07B-4B5D-8CE9-AC1BBC64E78F}">
      <dgm:prSet/>
      <dgm:spPr/>
      <dgm:t>
        <a:bodyPr/>
        <a:lstStyle/>
        <a:p>
          <a:endParaRPr lang="en-US"/>
        </a:p>
      </dgm:t>
    </dgm:pt>
    <dgm:pt modelId="{FFD4C58C-6232-49A5-9019-F035881E0F6A}" type="pres">
      <dgm:prSet presAssocID="{8C4C26CD-1AD6-42F7-A30C-8AF211A72A53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919026-F886-409D-B0B5-83702CCEA343}" type="pres">
      <dgm:prSet presAssocID="{9D125719-5B7F-4AD5-97BA-82C3E0ED29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0E304-3E02-43E1-A7B1-1758BA87F89B}" type="pres">
      <dgm:prSet presAssocID="{386710D0-977C-43A6-94CE-36D51E1BA2F2}" presName="sibTrans" presStyleCnt="0"/>
      <dgm:spPr/>
    </dgm:pt>
    <dgm:pt modelId="{A152856A-0986-47C3-A7F6-BD71C6AA87B0}" type="pres">
      <dgm:prSet presAssocID="{BF3229C3-C68A-4B9C-966C-12B9D6A0EA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6F4C9-1211-4040-A40D-D51493668103}" type="pres">
      <dgm:prSet presAssocID="{A68FDFC7-0079-4F8F-B9E9-66A9E7F57BD2}" presName="sibTrans" presStyleCnt="0"/>
      <dgm:spPr/>
    </dgm:pt>
    <dgm:pt modelId="{B00BD1D9-30E5-45E9-B4B6-C0D6134417E3}" type="pres">
      <dgm:prSet presAssocID="{3727F2E2-FB68-4DCB-BEAD-2F4994A380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06EB1C-57E5-4598-A9A2-70DA604C1250}" type="presOf" srcId="{8C4C26CD-1AD6-42F7-A30C-8AF211A72A53}" destId="{FFD4C58C-6232-49A5-9019-F035881E0F6A}" srcOrd="0" destOrd="0" presId="urn:microsoft.com/office/officeart/2005/8/layout/default"/>
    <dgm:cxn modelId="{B5A8062D-D07B-4B5D-8CE9-AC1BBC64E78F}" srcId="{8C4C26CD-1AD6-42F7-A30C-8AF211A72A53}" destId="{BF3229C3-C68A-4B9C-966C-12B9D6A0EAA0}" srcOrd="1" destOrd="0" parTransId="{E488C3D4-2710-4D00-A3EC-161D1719E7E3}" sibTransId="{A68FDFC7-0079-4F8F-B9E9-66A9E7F57BD2}"/>
    <dgm:cxn modelId="{FB540DAE-E58B-4F9A-AB06-195DDDB7E49C}" srcId="{8C4C26CD-1AD6-42F7-A30C-8AF211A72A53}" destId="{3727F2E2-FB68-4DCB-BEAD-2F4994A38019}" srcOrd="2" destOrd="0" parTransId="{F71A412A-352F-4B91-B891-8B6980D0A7B4}" sibTransId="{B1A47B76-79CD-40A6-8DFD-490D7DC76DA9}"/>
    <dgm:cxn modelId="{2372F4CD-E226-495E-AFA3-4840ADBFB4D5}" type="presOf" srcId="{3727F2E2-FB68-4DCB-BEAD-2F4994A38019}" destId="{B00BD1D9-30E5-45E9-B4B6-C0D6134417E3}" srcOrd="0" destOrd="0" presId="urn:microsoft.com/office/officeart/2005/8/layout/default"/>
    <dgm:cxn modelId="{42257A40-4B8F-46F4-B5BB-302F58322F69}" type="presOf" srcId="{9D125719-5B7F-4AD5-97BA-82C3E0ED2993}" destId="{A0919026-F886-409D-B0B5-83702CCEA343}" srcOrd="0" destOrd="0" presId="urn:microsoft.com/office/officeart/2005/8/layout/default"/>
    <dgm:cxn modelId="{5FAFCC85-0924-490B-82C6-7F8E445AEF05}" srcId="{8C4C26CD-1AD6-42F7-A30C-8AF211A72A53}" destId="{9D125719-5B7F-4AD5-97BA-82C3E0ED2993}" srcOrd="0" destOrd="0" parTransId="{04F59812-3DC2-4621-9283-00C0AEBB6715}" sibTransId="{386710D0-977C-43A6-94CE-36D51E1BA2F2}"/>
    <dgm:cxn modelId="{1991330A-6D28-4C7D-AF07-90034E6F84A8}" type="presOf" srcId="{BF3229C3-C68A-4B9C-966C-12B9D6A0EAA0}" destId="{A152856A-0986-47C3-A7F6-BD71C6AA87B0}" srcOrd="0" destOrd="0" presId="urn:microsoft.com/office/officeart/2005/8/layout/default"/>
    <dgm:cxn modelId="{1FAC4711-EECF-44EE-8F26-75D7020BC9B7}" type="presParOf" srcId="{FFD4C58C-6232-49A5-9019-F035881E0F6A}" destId="{A0919026-F886-409D-B0B5-83702CCEA343}" srcOrd="0" destOrd="0" presId="urn:microsoft.com/office/officeart/2005/8/layout/default"/>
    <dgm:cxn modelId="{A390C4F6-8D92-4349-9E57-7123601A0D9C}" type="presParOf" srcId="{FFD4C58C-6232-49A5-9019-F035881E0F6A}" destId="{5320E304-3E02-43E1-A7B1-1758BA87F89B}" srcOrd="1" destOrd="0" presId="urn:microsoft.com/office/officeart/2005/8/layout/default"/>
    <dgm:cxn modelId="{0968E6CE-63CF-4F65-A815-F715C716C15F}" type="presParOf" srcId="{FFD4C58C-6232-49A5-9019-F035881E0F6A}" destId="{A152856A-0986-47C3-A7F6-BD71C6AA87B0}" srcOrd="2" destOrd="0" presId="urn:microsoft.com/office/officeart/2005/8/layout/default"/>
    <dgm:cxn modelId="{7057AD13-6EFC-4F25-AF76-74C4E8784128}" type="presParOf" srcId="{FFD4C58C-6232-49A5-9019-F035881E0F6A}" destId="{DCB6F4C9-1211-4040-A40D-D51493668103}" srcOrd="3" destOrd="0" presId="urn:microsoft.com/office/officeart/2005/8/layout/default"/>
    <dgm:cxn modelId="{925FBF25-F345-4168-B685-79621BA8533D}" type="presParOf" srcId="{FFD4C58C-6232-49A5-9019-F035881E0F6A}" destId="{B00BD1D9-30E5-45E9-B4B6-C0D6134417E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4E613-D08B-4AA2-BE6A-BE72F15FEF1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FD516B-F95C-4B6C-9D80-1D728540CF96}">
      <dgm:prSet phldrT="[Text]"/>
      <dgm:spPr/>
      <dgm:t>
        <a:bodyPr/>
        <a:lstStyle/>
        <a:p>
          <a:r>
            <a:rPr lang="en-US" dirty="0" err="1" smtClean="0"/>
            <a:t>Berkembangnya</a:t>
          </a:r>
          <a:r>
            <a:rPr lang="en-US" dirty="0" smtClean="0"/>
            <a:t> </a:t>
          </a:r>
          <a:r>
            <a:rPr lang="en-US" dirty="0" err="1" smtClean="0"/>
            <a:t>ajaran</a:t>
          </a:r>
          <a:r>
            <a:rPr lang="en-US" dirty="0" smtClean="0"/>
            <a:t> </a:t>
          </a:r>
          <a:r>
            <a:rPr lang="en-US" dirty="0" err="1" smtClean="0"/>
            <a:t>Syekh</a:t>
          </a:r>
          <a:r>
            <a:rPr lang="en-US" dirty="0" smtClean="0"/>
            <a:t> </a:t>
          </a:r>
          <a:r>
            <a:rPr lang="en-US" dirty="0" err="1" smtClean="0"/>
            <a:t>Siti</a:t>
          </a:r>
          <a:r>
            <a:rPr lang="en-US" dirty="0" smtClean="0"/>
            <a:t> </a:t>
          </a:r>
          <a:r>
            <a:rPr lang="en-US" dirty="0" err="1" smtClean="0"/>
            <a:t>Jenar</a:t>
          </a:r>
          <a:r>
            <a:rPr lang="en-US" dirty="0" smtClean="0"/>
            <a:t> yang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kesamaan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ajaran</a:t>
          </a:r>
          <a:r>
            <a:rPr lang="en-US" dirty="0" smtClean="0"/>
            <a:t> Sufi al-</a:t>
          </a:r>
          <a:r>
            <a:rPr lang="en-US" dirty="0" err="1" smtClean="0"/>
            <a:t>Hallaj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Iran, Persia. </a:t>
          </a:r>
          <a:endParaRPr lang="en-US" dirty="0"/>
        </a:p>
      </dgm:t>
    </dgm:pt>
    <dgm:pt modelId="{FC11002B-9BFC-48AF-AF7F-164FF4AED0B0}" type="parTrans" cxnId="{54BB42AC-2103-433B-8D85-F26B26AE00E3}">
      <dgm:prSet/>
      <dgm:spPr/>
      <dgm:t>
        <a:bodyPr/>
        <a:lstStyle/>
        <a:p>
          <a:endParaRPr lang="en-US"/>
        </a:p>
      </dgm:t>
    </dgm:pt>
    <dgm:pt modelId="{75DCD3E1-265D-407C-AA70-68F012233BFC}" type="sibTrans" cxnId="{54BB42AC-2103-433B-8D85-F26B26AE00E3}">
      <dgm:prSet/>
      <dgm:spPr/>
      <dgm:t>
        <a:bodyPr/>
        <a:lstStyle/>
        <a:p>
          <a:endParaRPr lang="en-US"/>
        </a:p>
      </dgm:t>
    </dgm:pt>
    <dgm:pt modelId="{F7F5EF6A-D9BB-43A9-B49D-EC221DFF413B}">
      <dgm:prSet phldrT="[Text]"/>
      <dgm:spPr/>
      <dgm:t>
        <a:bodyPr/>
        <a:lstStyle/>
        <a:p>
          <a:r>
            <a:rPr lang="en-US" dirty="0" err="1" smtClean="0"/>
            <a:t>Penggunaan</a:t>
          </a:r>
          <a:r>
            <a:rPr lang="en-US" dirty="0" smtClean="0"/>
            <a:t> </a:t>
          </a:r>
          <a:r>
            <a:rPr lang="en-US" dirty="0" err="1" smtClean="0"/>
            <a:t>gelar</a:t>
          </a:r>
          <a:r>
            <a:rPr lang="en-US" dirty="0" smtClean="0"/>
            <a:t> </a:t>
          </a:r>
          <a:r>
            <a:rPr lang="en-US" dirty="0" err="1" smtClean="0"/>
            <a:t>Syah</a:t>
          </a:r>
          <a:r>
            <a:rPr lang="en-US" dirty="0" smtClean="0"/>
            <a:t> yang </a:t>
          </a:r>
          <a:r>
            <a:rPr lang="en-US" dirty="0" err="1" smtClean="0"/>
            <a:t>biasanya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di Persia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raja-raja di  Indonesia.</a:t>
          </a:r>
          <a:endParaRPr lang="en-US" dirty="0"/>
        </a:p>
      </dgm:t>
    </dgm:pt>
    <dgm:pt modelId="{A6CF465D-60C9-498B-82E1-A85B76D93774}" type="parTrans" cxnId="{662DACE9-7DCA-49B2-980D-A7F1BD5A0F1A}">
      <dgm:prSet/>
      <dgm:spPr/>
      <dgm:t>
        <a:bodyPr/>
        <a:lstStyle/>
        <a:p>
          <a:endParaRPr lang="en-US"/>
        </a:p>
      </dgm:t>
    </dgm:pt>
    <dgm:pt modelId="{D12AEACB-9380-44BF-A560-30E713001E74}" type="sibTrans" cxnId="{662DACE9-7DCA-49B2-980D-A7F1BD5A0F1A}">
      <dgm:prSet/>
      <dgm:spPr/>
      <dgm:t>
        <a:bodyPr/>
        <a:lstStyle/>
        <a:p>
          <a:endParaRPr lang="en-US"/>
        </a:p>
      </dgm:t>
    </dgm:pt>
    <dgm:pt modelId="{F38CB99D-7D03-473D-BD50-5BB46E24C996}">
      <dgm:prSet phldrT="[Text]"/>
      <dgm:spPr/>
      <dgm:t>
        <a:bodyPr/>
        <a:lstStyle/>
        <a:p>
          <a:r>
            <a:rPr lang="en-US" dirty="0" err="1" smtClean="0"/>
            <a:t>Peringatan</a:t>
          </a:r>
          <a:r>
            <a:rPr lang="en-US" dirty="0" smtClean="0"/>
            <a:t> </a:t>
          </a:r>
          <a:r>
            <a:rPr lang="en-US" dirty="0" err="1" smtClean="0"/>
            <a:t>hari</a:t>
          </a:r>
          <a:r>
            <a:rPr lang="en-US" dirty="0" smtClean="0"/>
            <a:t> </a:t>
          </a:r>
          <a:r>
            <a:rPr lang="en-US" dirty="0" err="1" smtClean="0"/>
            <a:t>Asyura</a:t>
          </a:r>
          <a:r>
            <a:rPr lang="en-US" dirty="0" smtClean="0"/>
            <a:t> yang </a:t>
          </a:r>
          <a:r>
            <a:rPr lang="en-US" dirty="0" err="1" smtClean="0"/>
            <a:t>dikenal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perayaan</a:t>
          </a:r>
          <a:r>
            <a:rPr lang="en-US" dirty="0" smtClean="0"/>
            <a:t> </a:t>
          </a:r>
          <a:r>
            <a:rPr lang="en-US" dirty="0" err="1" smtClean="0"/>
            <a:t>Tabut</a:t>
          </a:r>
          <a:r>
            <a:rPr lang="en-US" dirty="0" smtClean="0"/>
            <a:t> di </a:t>
          </a:r>
          <a:r>
            <a:rPr lang="en-US" dirty="0" err="1" smtClean="0"/>
            <a:t>beberapa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di Indonesia </a:t>
          </a:r>
          <a:r>
            <a:rPr lang="en-US" dirty="0" err="1" smtClean="0"/>
            <a:t>seperti</a:t>
          </a:r>
          <a:r>
            <a:rPr lang="en-US" dirty="0" smtClean="0"/>
            <a:t> di Sumatera Barat </a:t>
          </a:r>
          <a:r>
            <a:rPr lang="en-US" dirty="0" err="1" smtClean="0"/>
            <a:t>dan</a:t>
          </a:r>
          <a:r>
            <a:rPr lang="en-US" dirty="0" smtClean="0"/>
            <a:t> Bengkulu.</a:t>
          </a:r>
          <a:endParaRPr lang="en-US" dirty="0"/>
        </a:p>
      </dgm:t>
    </dgm:pt>
    <dgm:pt modelId="{5F3A5DBA-26E3-47CA-9120-6A9276988C54}" type="parTrans" cxnId="{28C4E5C6-D84F-4716-B482-FDBEB196B5C3}">
      <dgm:prSet/>
      <dgm:spPr/>
      <dgm:t>
        <a:bodyPr/>
        <a:lstStyle/>
        <a:p>
          <a:endParaRPr lang="en-US"/>
        </a:p>
      </dgm:t>
    </dgm:pt>
    <dgm:pt modelId="{26B462AB-0692-47E6-91DF-F65EABDB6574}" type="sibTrans" cxnId="{28C4E5C6-D84F-4716-B482-FDBEB196B5C3}">
      <dgm:prSet/>
      <dgm:spPr/>
      <dgm:t>
        <a:bodyPr/>
        <a:lstStyle/>
        <a:p>
          <a:endParaRPr lang="en-US"/>
        </a:p>
      </dgm:t>
    </dgm:pt>
    <dgm:pt modelId="{B030377F-BA75-4AE2-9E84-189574BE20B7}" type="pres">
      <dgm:prSet presAssocID="{6CF4E613-D08B-4AA2-BE6A-BE72F15FE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49EC60-FDD8-40E6-B8FC-3E386C3887B0}" type="pres">
      <dgm:prSet presAssocID="{F38CB99D-7D03-473D-BD50-5BB46E24C9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1C3A6-A134-4953-9F52-3AF5289871E0}" type="pres">
      <dgm:prSet presAssocID="{26B462AB-0692-47E6-91DF-F65EABDB6574}" presName="spacer" presStyleCnt="0"/>
      <dgm:spPr/>
    </dgm:pt>
    <dgm:pt modelId="{81FDFBAA-4D5A-4DDA-95DA-2E6CEF25D1EB}" type="pres">
      <dgm:prSet presAssocID="{BDFD516B-F95C-4B6C-9D80-1D728540CF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CA243-AED2-437E-8B6D-C82BDF02C80D}" type="pres">
      <dgm:prSet presAssocID="{75DCD3E1-265D-407C-AA70-68F012233BFC}" presName="spacer" presStyleCnt="0"/>
      <dgm:spPr/>
    </dgm:pt>
    <dgm:pt modelId="{A7CD07AB-A58F-4B33-81AC-B8C439738BB9}" type="pres">
      <dgm:prSet presAssocID="{F7F5EF6A-D9BB-43A9-B49D-EC221DFF41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2DACE9-7DCA-49B2-980D-A7F1BD5A0F1A}" srcId="{6CF4E613-D08B-4AA2-BE6A-BE72F15FEF17}" destId="{F7F5EF6A-D9BB-43A9-B49D-EC221DFF413B}" srcOrd="2" destOrd="0" parTransId="{A6CF465D-60C9-498B-82E1-A85B76D93774}" sibTransId="{D12AEACB-9380-44BF-A560-30E713001E74}"/>
    <dgm:cxn modelId="{9C6B3697-38EC-496E-9B53-EF8AFFFDA2BF}" type="presOf" srcId="{F38CB99D-7D03-473D-BD50-5BB46E24C996}" destId="{2049EC60-FDD8-40E6-B8FC-3E386C3887B0}" srcOrd="0" destOrd="0" presId="urn:microsoft.com/office/officeart/2005/8/layout/vList2"/>
    <dgm:cxn modelId="{1DE1AB71-ED78-4D16-AB5C-5767FBDD1270}" type="presOf" srcId="{BDFD516B-F95C-4B6C-9D80-1D728540CF96}" destId="{81FDFBAA-4D5A-4DDA-95DA-2E6CEF25D1EB}" srcOrd="0" destOrd="0" presId="urn:microsoft.com/office/officeart/2005/8/layout/vList2"/>
    <dgm:cxn modelId="{8EE876D6-EFD8-42CE-9374-07D2110BE533}" type="presOf" srcId="{6CF4E613-D08B-4AA2-BE6A-BE72F15FEF17}" destId="{B030377F-BA75-4AE2-9E84-189574BE20B7}" srcOrd="0" destOrd="0" presId="urn:microsoft.com/office/officeart/2005/8/layout/vList2"/>
    <dgm:cxn modelId="{54BB42AC-2103-433B-8D85-F26B26AE00E3}" srcId="{6CF4E613-D08B-4AA2-BE6A-BE72F15FEF17}" destId="{BDFD516B-F95C-4B6C-9D80-1D728540CF96}" srcOrd="1" destOrd="0" parTransId="{FC11002B-9BFC-48AF-AF7F-164FF4AED0B0}" sibTransId="{75DCD3E1-265D-407C-AA70-68F012233BFC}"/>
    <dgm:cxn modelId="{28C4E5C6-D84F-4716-B482-FDBEB196B5C3}" srcId="{6CF4E613-D08B-4AA2-BE6A-BE72F15FEF17}" destId="{F38CB99D-7D03-473D-BD50-5BB46E24C996}" srcOrd="0" destOrd="0" parTransId="{5F3A5DBA-26E3-47CA-9120-6A9276988C54}" sibTransId="{26B462AB-0692-47E6-91DF-F65EABDB6574}"/>
    <dgm:cxn modelId="{20F0683A-D5D6-4098-B33F-A04BBE181ED8}" type="presOf" srcId="{F7F5EF6A-D9BB-43A9-B49D-EC221DFF413B}" destId="{A7CD07AB-A58F-4B33-81AC-B8C439738BB9}" srcOrd="0" destOrd="0" presId="urn:microsoft.com/office/officeart/2005/8/layout/vList2"/>
    <dgm:cxn modelId="{8645D317-DDE2-408D-86B4-0383178ECB71}" type="presParOf" srcId="{B030377F-BA75-4AE2-9E84-189574BE20B7}" destId="{2049EC60-FDD8-40E6-B8FC-3E386C3887B0}" srcOrd="0" destOrd="0" presId="urn:microsoft.com/office/officeart/2005/8/layout/vList2"/>
    <dgm:cxn modelId="{625243EB-150F-4A9D-91E4-E2716536A6D2}" type="presParOf" srcId="{B030377F-BA75-4AE2-9E84-189574BE20B7}" destId="{A851C3A6-A134-4953-9F52-3AF5289871E0}" srcOrd="1" destOrd="0" presId="urn:microsoft.com/office/officeart/2005/8/layout/vList2"/>
    <dgm:cxn modelId="{DA399EE3-5A3B-4CDE-AAED-2AB2BD7CDB91}" type="presParOf" srcId="{B030377F-BA75-4AE2-9E84-189574BE20B7}" destId="{81FDFBAA-4D5A-4DDA-95DA-2E6CEF25D1EB}" srcOrd="2" destOrd="0" presId="urn:microsoft.com/office/officeart/2005/8/layout/vList2"/>
    <dgm:cxn modelId="{C322F80F-4D34-4AA2-9B0C-EA76594FC691}" type="presParOf" srcId="{B030377F-BA75-4AE2-9E84-189574BE20B7}" destId="{710CA243-AED2-437E-8B6D-C82BDF02C80D}" srcOrd="3" destOrd="0" presId="urn:microsoft.com/office/officeart/2005/8/layout/vList2"/>
    <dgm:cxn modelId="{BA6938C1-8A5A-4833-9D19-41CDC4B61C8F}" type="presParOf" srcId="{B030377F-BA75-4AE2-9E84-189574BE20B7}" destId="{A7CD07AB-A58F-4B33-81AC-B8C439738B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4E613-D08B-4AA2-BE6A-BE72F15FEF17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38CB99D-7D03-473D-BD50-5BB46E24C996}">
      <dgm:prSet phldrT="[Text]"/>
      <dgm:spPr/>
      <dgm:t>
        <a:bodyPr/>
        <a:lstStyle/>
        <a:p>
          <a:r>
            <a:rPr lang="en-US" b="1" dirty="0" err="1" smtClean="0"/>
            <a:t>Jalur</a:t>
          </a:r>
          <a:r>
            <a:rPr lang="en-US" b="1" dirty="0" smtClean="0"/>
            <a:t> </a:t>
          </a:r>
          <a:r>
            <a:rPr lang="en-US" b="1" dirty="0" err="1" smtClean="0"/>
            <a:t>Perdagangan</a:t>
          </a:r>
          <a:endParaRPr lang="en-US" b="1" dirty="0" smtClean="0"/>
        </a:p>
        <a:p>
          <a:r>
            <a:rPr lang="en-US" dirty="0" err="1" smtClean="0"/>
            <a:t>Diantara</a:t>
          </a:r>
          <a:r>
            <a:rPr lang="en-US" dirty="0" smtClean="0"/>
            <a:t> </a:t>
          </a:r>
          <a:r>
            <a:rPr lang="en-US" dirty="0" err="1" smtClean="0"/>
            <a:t>jalur</a:t>
          </a:r>
          <a:r>
            <a:rPr lang="en-US" dirty="0" smtClean="0"/>
            <a:t> </a:t>
          </a:r>
          <a:r>
            <a:rPr lang="en-US" dirty="0" err="1" smtClean="0"/>
            <a:t>Islamisasi</a:t>
          </a:r>
          <a:r>
            <a:rPr lang="en-US" dirty="0" smtClean="0"/>
            <a:t> di Indonesia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taraf</a:t>
          </a:r>
          <a:r>
            <a:rPr lang="en-US" dirty="0" smtClean="0"/>
            <a:t> </a:t>
          </a:r>
          <a:r>
            <a:rPr lang="en-US" dirty="0" err="1" smtClean="0"/>
            <a:t>permulaannya</a:t>
          </a:r>
          <a:r>
            <a:rPr lang="en-US" dirty="0" smtClean="0"/>
            <a:t> </a:t>
          </a:r>
          <a:r>
            <a:rPr lang="en-US" dirty="0" err="1" smtClean="0"/>
            <a:t>ialah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perdagangan</a:t>
          </a:r>
          <a:r>
            <a:rPr lang="en-US" dirty="0" smtClean="0"/>
            <a:t> yang </a:t>
          </a:r>
          <a:r>
            <a:rPr lang="en-US" dirty="0" err="1" smtClean="0"/>
            <a:t>dibawa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pedagan-pedagam</a:t>
          </a:r>
          <a:r>
            <a:rPr lang="en-US" dirty="0" smtClean="0"/>
            <a:t> </a:t>
          </a:r>
          <a:r>
            <a:rPr lang="en-US" dirty="0" err="1" smtClean="0"/>
            <a:t>muslim</a:t>
          </a:r>
          <a:r>
            <a:rPr lang="en-US" dirty="0" smtClean="0"/>
            <a:t>. Hal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kesibukan</a:t>
          </a:r>
          <a:r>
            <a:rPr lang="en-US" dirty="0" smtClean="0"/>
            <a:t> </a:t>
          </a:r>
          <a:r>
            <a:rPr lang="en-US" dirty="0" err="1" smtClean="0"/>
            <a:t>lalu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</a:t>
          </a:r>
          <a:r>
            <a:rPr lang="en-US" dirty="0" err="1" smtClean="0"/>
            <a:t>perdagangan</a:t>
          </a:r>
          <a:r>
            <a:rPr lang="en-US" dirty="0" smtClean="0"/>
            <a:t> abad-7 </a:t>
          </a:r>
          <a:r>
            <a:rPr lang="en-US" dirty="0" err="1" smtClean="0"/>
            <a:t>sampai</a:t>
          </a:r>
          <a:r>
            <a:rPr lang="en-US" dirty="0" smtClean="0"/>
            <a:t> </a:t>
          </a:r>
          <a:r>
            <a:rPr lang="en-US" dirty="0" err="1" smtClean="0"/>
            <a:t>abad</a:t>
          </a:r>
          <a:r>
            <a:rPr lang="en-US" dirty="0" smtClean="0"/>
            <a:t> ke-16.</a:t>
          </a:r>
        </a:p>
      </dgm:t>
    </dgm:pt>
    <dgm:pt modelId="{26B462AB-0692-47E6-91DF-F65EABDB6574}" type="sibTrans" cxnId="{28C4E5C6-D84F-4716-B482-FDBEB196B5C3}">
      <dgm:prSet/>
      <dgm:spPr/>
      <dgm:t>
        <a:bodyPr/>
        <a:lstStyle/>
        <a:p>
          <a:endParaRPr lang="en-US"/>
        </a:p>
      </dgm:t>
    </dgm:pt>
    <dgm:pt modelId="{5F3A5DBA-26E3-47CA-9120-6A9276988C54}" type="parTrans" cxnId="{28C4E5C6-D84F-4716-B482-FDBEB196B5C3}">
      <dgm:prSet/>
      <dgm:spPr/>
      <dgm:t>
        <a:bodyPr/>
        <a:lstStyle/>
        <a:p>
          <a:endParaRPr lang="en-US"/>
        </a:p>
      </dgm:t>
    </dgm:pt>
    <dgm:pt modelId="{F7F5EF6A-D9BB-43A9-B49D-EC221DFF413B}">
      <dgm:prSet phldrT="[Text]"/>
      <dgm:spPr/>
      <dgm:t>
        <a:bodyPr/>
        <a:lstStyle/>
        <a:p>
          <a:r>
            <a:rPr lang="en-US" b="1" dirty="0" err="1" smtClean="0"/>
            <a:t>Tasawuf</a:t>
          </a:r>
          <a:endParaRPr lang="en-US" b="1" dirty="0" smtClean="0"/>
        </a:p>
        <a:p>
          <a:r>
            <a:rPr lang="en-US" dirty="0" smtClean="0"/>
            <a:t>Proses </a:t>
          </a:r>
          <a:r>
            <a:rPr lang="en-US" dirty="0" err="1" smtClean="0"/>
            <a:t>islamisasi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mengajarkan</a:t>
          </a:r>
          <a:r>
            <a:rPr lang="en-US" dirty="0" smtClean="0"/>
            <a:t> </a:t>
          </a:r>
          <a:r>
            <a:rPr lang="en-US" dirty="0" err="1" smtClean="0"/>
            <a:t>teosofi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mengakomodir</a:t>
          </a:r>
          <a:r>
            <a:rPr lang="en-US" dirty="0" smtClean="0"/>
            <a:t> </a:t>
          </a:r>
          <a:r>
            <a:rPr lang="en-US" dirty="0" err="1" smtClean="0"/>
            <a:t>nilai-nilai</a:t>
          </a:r>
          <a:r>
            <a:rPr lang="en-US" dirty="0" smtClean="0"/>
            <a:t> </a:t>
          </a:r>
          <a:r>
            <a:rPr lang="en-US" dirty="0" err="1" smtClean="0"/>
            <a:t>budaya</a:t>
          </a:r>
          <a:r>
            <a:rPr lang="en-US" dirty="0" smtClean="0"/>
            <a:t> </a:t>
          </a:r>
          <a:r>
            <a:rPr lang="en-US" dirty="0" err="1" smtClean="0"/>
            <a:t>bahkan</a:t>
          </a:r>
          <a:r>
            <a:rPr lang="en-US" dirty="0" smtClean="0"/>
            <a:t> </a:t>
          </a:r>
          <a:r>
            <a:rPr lang="en-US" dirty="0" err="1" smtClean="0"/>
            <a:t>ajaran</a:t>
          </a:r>
          <a:r>
            <a:rPr lang="en-US" dirty="0" smtClean="0"/>
            <a:t> agama yang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yaitu</a:t>
          </a:r>
          <a:r>
            <a:rPr lang="en-US" dirty="0" smtClean="0"/>
            <a:t> agama Hindu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ajaran</a:t>
          </a:r>
          <a:r>
            <a:rPr lang="en-US" dirty="0" smtClean="0"/>
            <a:t> Islam.</a:t>
          </a:r>
          <a:r>
            <a:rPr lang="en-US" b="1" dirty="0" smtClean="0"/>
            <a:t> </a:t>
          </a:r>
          <a:endParaRPr lang="en-US" dirty="0"/>
        </a:p>
      </dgm:t>
    </dgm:pt>
    <dgm:pt modelId="{D12AEACB-9380-44BF-A560-30E713001E74}" type="sibTrans" cxnId="{662DACE9-7DCA-49B2-980D-A7F1BD5A0F1A}">
      <dgm:prSet/>
      <dgm:spPr/>
      <dgm:t>
        <a:bodyPr/>
        <a:lstStyle/>
        <a:p>
          <a:endParaRPr lang="en-US"/>
        </a:p>
      </dgm:t>
    </dgm:pt>
    <dgm:pt modelId="{A6CF465D-60C9-498B-82E1-A85B76D93774}" type="parTrans" cxnId="{662DACE9-7DCA-49B2-980D-A7F1BD5A0F1A}">
      <dgm:prSet/>
      <dgm:spPr/>
      <dgm:t>
        <a:bodyPr/>
        <a:lstStyle/>
        <a:p>
          <a:endParaRPr lang="en-US"/>
        </a:p>
      </dgm:t>
    </dgm:pt>
    <dgm:pt modelId="{E1EAD41D-3A92-462A-82A3-819B1153C840}">
      <dgm:prSet phldrT="[Text]"/>
      <dgm:spPr/>
      <dgm:t>
        <a:bodyPr/>
        <a:lstStyle/>
        <a:p>
          <a:r>
            <a:rPr lang="en-US" b="1" dirty="0" err="1" smtClean="0"/>
            <a:t>Jalur</a:t>
          </a:r>
          <a:r>
            <a:rPr lang="en-US" b="1" dirty="0" smtClean="0"/>
            <a:t> </a:t>
          </a:r>
          <a:r>
            <a:rPr lang="en-US" b="1" dirty="0" err="1" smtClean="0"/>
            <a:t>Perkawinan</a:t>
          </a:r>
          <a:endParaRPr lang="en-US" b="1" dirty="0" smtClean="0"/>
        </a:p>
        <a:p>
          <a:r>
            <a:rPr lang="en-US" dirty="0" err="1" smtClean="0"/>
            <a:t>Islamisasi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perkawinan</a:t>
          </a:r>
          <a:r>
            <a:rPr lang="en-US" dirty="0" smtClean="0"/>
            <a:t> </a:t>
          </a:r>
          <a:r>
            <a:rPr lang="en-US" dirty="0" err="1" smtClean="0"/>
            <a:t>yakni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pedagang</a:t>
          </a:r>
          <a:r>
            <a:rPr lang="en-US" dirty="0" smtClean="0"/>
            <a:t> </a:t>
          </a:r>
          <a:r>
            <a:rPr lang="en-US" dirty="0" err="1" smtClean="0"/>
            <a:t>islam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saudagar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wanitia</a:t>
          </a:r>
          <a:r>
            <a:rPr lang="en-US" dirty="0" smtClean="0"/>
            <a:t> </a:t>
          </a:r>
          <a:r>
            <a:rPr lang="en-US" dirty="0" err="1" smtClean="0"/>
            <a:t>pribumi</a:t>
          </a:r>
          <a:r>
            <a:rPr lang="en-US" dirty="0" smtClean="0"/>
            <a:t>.</a:t>
          </a:r>
        </a:p>
      </dgm:t>
    </dgm:pt>
    <dgm:pt modelId="{B6339EE3-92C3-4C44-9E6C-85CBB909F8DE}" type="parTrans" cxnId="{883E7BA4-A3FC-41B5-95FD-33325725576F}">
      <dgm:prSet/>
      <dgm:spPr/>
      <dgm:t>
        <a:bodyPr/>
        <a:lstStyle/>
        <a:p>
          <a:endParaRPr lang="en-US"/>
        </a:p>
      </dgm:t>
    </dgm:pt>
    <dgm:pt modelId="{186E0DB9-C3B9-4F17-9C13-51760D4CD074}" type="sibTrans" cxnId="{883E7BA4-A3FC-41B5-95FD-33325725576F}">
      <dgm:prSet/>
      <dgm:spPr/>
      <dgm:t>
        <a:bodyPr/>
        <a:lstStyle/>
        <a:p>
          <a:endParaRPr lang="en-US"/>
        </a:p>
      </dgm:t>
    </dgm:pt>
    <dgm:pt modelId="{5DCDADC7-FD79-4069-8887-206DA0CDF992}" type="pres">
      <dgm:prSet presAssocID="{6CF4E613-D08B-4AA2-BE6A-BE72F15FEF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6C323-E5B5-4506-BCA3-6B73821EF23C}" type="pres">
      <dgm:prSet presAssocID="{F38CB99D-7D03-473D-BD50-5BB46E24C996}" presName="composite" presStyleCnt="0"/>
      <dgm:spPr/>
    </dgm:pt>
    <dgm:pt modelId="{2C69597A-940F-4DDB-A442-ED12EF01B424}" type="pres">
      <dgm:prSet presAssocID="{F38CB99D-7D03-473D-BD50-5BB46E24C99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15D8D-4C84-473C-B8DA-B00F21AAD93C}" type="pres">
      <dgm:prSet presAssocID="{F38CB99D-7D03-473D-BD50-5BB46E24C996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/>
        </a:p>
      </dgm:t>
    </dgm:pt>
    <dgm:pt modelId="{30053816-EC05-4944-A113-5293521B02C6}" type="pres">
      <dgm:prSet presAssocID="{26B462AB-0692-47E6-91DF-F65EABDB6574}" presName="sibTrans" presStyleCnt="0"/>
      <dgm:spPr/>
    </dgm:pt>
    <dgm:pt modelId="{487FB35E-84D8-4A36-B433-40A93123470D}" type="pres">
      <dgm:prSet presAssocID="{E1EAD41D-3A92-462A-82A3-819B1153C840}" presName="composite" presStyleCnt="0"/>
      <dgm:spPr/>
    </dgm:pt>
    <dgm:pt modelId="{752B2D7C-A9F1-47FD-B4B0-41F60084FF44}" type="pres">
      <dgm:prSet presAssocID="{E1EAD41D-3A92-462A-82A3-819B1153C84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28C0D-8D7C-4270-BFB9-54314C21B320}" type="pres">
      <dgm:prSet presAssocID="{E1EAD41D-3A92-462A-82A3-819B1153C840}" presName="rect2" presStyleLbl="fgImgPlace1" presStyleIdx="1" presStyleCnt="3" custLinFactNeighborX="-3" custLinFactNeighborY="8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DEA58A-1E26-4EE4-9470-07C91AD7B5B1}" type="pres">
      <dgm:prSet presAssocID="{186E0DB9-C3B9-4F17-9C13-51760D4CD074}" presName="sibTrans" presStyleCnt="0"/>
      <dgm:spPr/>
    </dgm:pt>
    <dgm:pt modelId="{37ABA3C1-D4AC-4CF6-947A-2C5F7E55BDC5}" type="pres">
      <dgm:prSet presAssocID="{F7F5EF6A-D9BB-43A9-B49D-EC221DFF413B}" presName="composite" presStyleCnt="0"/>
      <dgm:spPr/>
    </dgm:pt>
    <dgm:pt modelId="{0A214E01-30DE-4370-B494-8E200F836C27}" type="pres">
      <dgm:prSet presAssocID="{F7F5EF6A-D9BB-43A9-B49D-EC221DFF413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9AA7-04B1-410F-9B15-7DD085E0F5CA}" type="pres">
      <dgm:prSet presAssocID="{F7F5EF6A-D9BB-43A9-B49D-EC221DFF413B}" presName="rect2" presStyleLbl="fgImgPlace1" presStyleIdx="2" presStyleCnt="3" custLinFactNeighborX="-1813" custLinFactNeighborY="-604"/>
      <dgm:spPr/>
    </dgm:pt>
  </dgm:ptLst>
  <dgm:cxnLst>
    <dgm:cxn modelId="{B13D08FD-C72E-4C5E-9A86-94843E764EC4}" type="presOf" srcId="{F7F5EF6A-D9BB-43A9-B49D-EC221DFF413B}" destId="{0A214E01-30DE-4370-B494-8E200F836C27}" srcOrd="0" destOrd="0" presId="urn:microsoft.com/office/officeart/2008/layout/PictureStrips"/>
    <dgm:cxn modelId="{7836DBFD-9B51-41A7-A1A7-FBB809A556E4}" type="presOf" srcId="{F38CB99D-7D03-473D-BD50-5BB46E24C996}" destId="{2C69597A-940F-4DDB-A442-ED12EF01B424}" srcOrd="0" destOrd="0" presId="urn:microsoft.com/office/officeart/2008/layout/PictureStrips"/>
    <dgm:cxn modelId="{662DACE9-7DCA-49B2-980D-A7F1BD5A0F1A}" srcId="{6CF4E613-D08B-4AA2-BE6A-BE72F15FEF17}" destId="{F7F5EF6A-D9BB-43A9-B49D-EC221DFF413B}" srcOrd="2" destOrd="0" parTransId="{A6CF465D-60C9-498B-82E1-A85B76D93774}" sibTransId="{D12AEACB-9380-44BF-A560-30E713001E74}"/>
    <dgm:cxn modelId="{1471FBFE-7AF4-4B5C-9C1C-3B7FE5614A7B}" type="presOf" srcId="{E1EAD41D-3A92-462A-82A3-819B1153C840}" destId="{752B2D7C-A9F1-47FD-B4B0-41F60084FF44}" srcOrd="0" destOrd="0" presId="urn:microsoft.com/office/officeart/2008/layout/PictureStrips"/>
    <dgm:cxn modelId="{883E7BA4-A3FC-41B5-95FD-33325725576F}" srcId="{6CF4E613-D08B-4AA2-BE6A-BE72F15FEF17}" destId="{E1EAD41D-3A92-462A-82A3-819B1153C840}" srcOrd="1" destOrd="0" parTransId="{B6339EE3-92C3-4C44-9E6C-85CBB909F8DE}" sibTransId="{186E0DB9-C3B9-4F17-9C13-51760D4CD074}"/>
    <dgm:cxn modelId="{28C4E5C6-D84F-4716-B482-FDBEB196B5C3}" srcId="{6CF4E613-D08B-4AA2-BE6A-BE72F15FEF17}" destId="{F38CB99D-7D03-473D-BD50-5BB46E24C996}" srcOrd="0" destOrd="0" parTransId="{5F3A5DBA-26E3-47CA-9120-6A9276988C54}" sibTransId="{26B462AB-0692-47E6-91DF-F65EABDB6574}"/>
    <dgm:cxn modelId="{29EAD155-4C7F-4E43-B0CC-EE9531FBC0DC}" type="presOf" srcId="{6CF4E613-D08B-4AA2-BE6A-BE72F15FEF17}" destId="{5DCDADC7-FD79-4069-8887-206DA0CDF992}" srcOrd="0" destOrd="0" presId="urn:microsoft.com/office/officeart/2008/layout/PictureStrips"/>
    <dgm:cxn modelId="{A70EA6B3-079A-49F7-BE17-76949F2E7F7C}" type="presParOf" srcId="{5DCDADC7-FD79-4069-8887-206DA0CDF992}" destId="{3566C323-E5B5-4506-BCA3-6B73821EF23C}" srcOrd="0" destOrd="0" presId="urn:microsoft.com/office/officeart/2008/layout/PictureStrips"/>
    <dgm:cxn modelId="{BA9B3490-1014-4FC5-BDCF-CA00D19C25C8}" type="presParOf" srcId="{3566C323-E5B5-4506-BCA3-6B73821EF23C}" destId="{2C69597A-940F-4DDB-A442-ED12EF01B424}" srcOrd="0" destOrd="0" presId="urn:microsoft.com/office/officeart/2008/layout/PictureStrips"/>
    <dgm:cxn modelId="{E97D8D48-481B-44D4-800B-1A1B2E5A324C}" type="presParOf" srcId="{3566C323-E5B5-4506-BCA3-6B73821EF23C}" destId="{0F615D8D-4C84-473C-B8DA-B00F21AAD93C}" srcOrd="1" destOrd="0" presId="urn:microsoft.com/office/officeart/2008/layout/PictureStrips"/>
    <dgm:cxn modelId="{EB6432C7-7DFD-4CDA-A255-B6FFF7854EFF}" type="presParOf" srcId="{5DCDADC7-FD79-4069-8887-206DA0CDF992}" destId="{30053816-EC05-4944-A113-5293521B02C6}" srcOrd="1" destOrd="0" presId="urn:microsoft.com/office/officeart/2008/layout/PictureStrips"/>
    <dgm:cxn modelId="{D5A8FF5F-D370-42E7-B6C5-00DF87340371}" type="presParOf" srcId="{5DCDADC7-FD79-4069-8887-206DA0CDF992}" destId="{487FB35E-84D8-4A36-B433-40A93123470D}" srcOrd="2" destOrd="0" presId="urn:microsoft.com/office/officeart/2008/layout/PictureStrips"/>
    <dgm:cxn modelId="{11E71B34-F0F4-48C5-B0BB-76025FBA0DC0}" type="presParOf" srcId="{487FB35E-84D8-4A36-B433-40A93123470D}" destId="{752B2D7C-A9F1-47FD-B4B0-41F60084FF44}" srcOrd="0" destOrd="0" presId="urn:microsoft.com/office/officeart/2008/layout/PictureStrips"/>
    <dgm:cxn modelId="{024157F3-5376-43C1-BF7C-BFA93022476A}" type="presParOf" srcId="{487FB35E-84D8-4A36-B433-40A93123470D}" destId="{9EF28C0D-8D7C-4270-BFB9-54314C21B320}" srcOrd="1" destOrd="0" presId="urn:microsoft.com/office/officeart/2008/layout/PictureStrips"/>
    <dgm:cxn modelId="{D9125028-3CA1-481C-937C-F725A78A6BE2}" type="presParOf" srcId="{5DCDADC7-FD79-4069-8887-206DA0CDF992}" destId="{2ADEA58A-1E26-4EE4-9470-07C91AD7B5B1}" srcOrd="3" destOrd="0" presId="urn:microsoft.com/office/officeart/2008/layout/PictureStrips"/>
    <dgm:cxn modelId="{7838B84F-3A92-4A03-B2EE-35DE11DA0FD4}" type="presParOf" srcId="{5DCDADC7-FD79-4069-8887-206DA0CDF992}" destId="{37ABA3C1-D4AC-4CF6-947A-2C5F7E55BDC5}" srcOrd="4" destOrd="0" presId="urn:microsoft.com/office/officeart/2008/layout/PictureStrips"/>
    <dgm:cxn modelId="{28FB1931-3E57-46D0-91BC-D8FAA55CEDE7}" type="presParOf" srcId="{37ABA3C1-D4AC-4CF6-947A-2C5F7E55BDC5}" destId="{0A214E01-30DE-4370-B494-8E200F836C27}" srcOrd="0" destOrd="0" presId="urn:microsoft.com/office/officeart/2008/layout/PictureStrips"/>
    <dgm:cxn modelId="{85B93F86-ADD9-489C-9589-DBD21030BB1E}" type="presParOf" srcId="{37ABA3C1-D4AC-4CF6-947A-2C5F7E55BDC5}" destId="{5EB89AA7-04B1-410F-9B15-7DD085E0F5C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4E613-D08B-4AA2-BE6A-BE72F15FEF17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38CB99D-7D03-473D-BD50-5BB46E24C996}">
      <dgm:prSet phldrT="[Text]"/>
      <dgm:spPr/>
      <dgm:t>
        <a:bodyPr/>
        <a:lstStyle/>
        <a:p>
          <a:r>
            <a:rPr lang="en-US" b="1" dirty="0" err="1" smtClean="0"/>
            <a:t>Jalur</a:t>
          </a:r>
          <a:r>
            <a:rPr lang="en-US" b="1" dirty="0" smtClean="0"/>
            <a:t> </a:t>
          </a:r>
          <a:r>
            <a:rPr lang="en-US" b="1" dirty="0" err="1" smtClean="0"/>
            <a:t>Pendidikan</a:t>
          </a:r>
          <a:r>
            <a:rPr lang="en-US" b="1" dirty="0" smtClean="0"/>
            <a:t> </a:t>
          </a:r>
        </a:p>
        <a:p>
          <a:r>
            <a:rPr lang="en-US" dirty="0" err="1" smtClean="0"/>
            <a:t>yaitu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mendirikan</a:t>
          </a:r>
          <a:r>
            <a:rPr lang="en-US" dirty="0" smtClean="0"/>
            <a:t> </a:t>
          </a:r>
          <a:r>
            <a:rPr lang="en-US" dirty="0" err="1" smtClean="0"/>
            <a:t>pondok-pondok</a:t>
          </a:r>
          <a:r>
            <a:rPr lang="en-US" dirty="0" smtClean="0"/>
            <a:t> </a:t>
          </a:r>
          <a:r>
            <a:rPr lang="en-US" dirty="0" err="1" smtClean="0"/>
            <a:t>pesantren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</a:t>
          </a:r>
          <a:r>
            <a:rPr lang="en-US" dirty="0" err="1" smtClean="0"/>
            <a:t>pengajaran</a:t>
          </a:r>
          <a:r>
            <a:rPr lang="en-US" dirty="0" smtClean="0"/>
            <a:t> agama Islam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para</a:t>
          </a:r>
          <a:r>
            <a:rPr lang="en-US" dirty="0" smtClean="0"/>
            <a:t> </a:t>
          </a:r>
          <a:r>
            <a:rPr lang="en-US" dirty="0" err="1" smtClean="0"/>
            <a:t>santri</a:t>
          </a:r>
          <a:r>
            <a:rPr lang="en-US" dirty="0" smtClean="0"/>
            <a:t>. </a:t>
          </a:r>
        </a:p>
      </dgm:t>
    </dgm:pt>
    <dgm:pt modelId="{26B462AB-0692-47E6-91DF-F65EABDB6574}" type="sibTrans" cxnId="{28C4E5C6-D84F-4716-B482-FDBEB196B5C3}">
      <dgm:prSet/>
      <dgm:spPr/>
      <dgm:t>
        <a:bodyPr/>
        <a:lstStyle/>
        <a:p>
          <a:endParaRPr lang="en-US"/>
        </a:p>
      </dgm:t>
    </dgm:pt>
    <dgm:pt modelId="{5F3A5DBA-26E3-47CA-9120-6A9276988C54}" type="parTrans" cxnId="{28C4E5C6-D84F-4716-B482-FDBEB196B5C3}">
      <dgm:prSet/>
      <dgm:spPr/>
      <dgm:t>
        <a:bodyPr/>
        <a:lstStyle/>
        <a:p>
          <a:endParaRPr lang="en-US"/>
        </a:p>
      </dgm:t>
    </dgm:pt>
    <dgm:pt modelId="{F7F5EF6A-D9BB-43A9-B49D-EC221DFF413B}">
      <dgm:prSet phldrT="[Text]"/>
      <dgm:spPr/>
      <dgm:t>
        <a:bodyPr/>
        <a:lstStyle/>
        <a:p>
          <a:r>
            <a:rPr lang="en-US" b="1" dirty="0" err="1" smtClean="0"/>
            <a:t>Jalur</a:t>
          </a:r>
          <a:r>
            <a:rPr lang="en-US" b="1" dirty="0" smtClean="0"/>
            <a:t> </a:t>
          </a:r>
          <a:r>
            <a:rPr lang="en-US" b="1" dirty="0" err="1" smtClean="0"/>
            <a:t>Politik</a:t>
          </a:r>
          <a:r>
            <a:rPr lang="en-US" b="1" dirty="0" smtClean="0"/>
            <a:t> </a:t>
          </a:r>
        </a:p>
        <a:p>
          <a:r>
            <a:rPr lang="en-US" dirty="0" err="1" smtClean="0"/>
            <a:t>Ketika</a:t>
          </a:r>
          <a:r>
            <a:rPr lang="en-US" dirty="0" smtClean="0"/>
            <a:t> raja </a:t>
          </a:r>
          <a:r>
            <a:rPr lang="en-US" dirty="0" err="1" smtClean="0"/>
            <a:t>memeluk</a:t>
          </a:r>
          <a:r>
            <a:rPr lang="en-US" dirty="0" smtClean="0"/>
            <a:t> agama Islam, </a:t>
          </a:r>
          <a:r>
            <a:rPr lang="en-US" dirty="0" err="1" smtClean="0"/>
            <a:t>maka</a:t>
          </a:r>
          <a:r>
            <a:rPr lang="en-US" dirty="0" smtClean="0"/>
            <a:t> </a:t>
          </a:r>
          <a:r>
            <a:rPr lang="en-US" dirty="0" err="1" smtClean="0"/>
            <a:t>rakyat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mengikuti</a:t>
          </a:r>
          <a:r>
            <a:rPr lang="en-US" dirty="0" smtClean="0"/>
            <a:t> </a:t>
          </a:r>
          <a:r>
            <a:rPr lang="en-US" dirty="0" err="1" smtClean="0"/>
            <a:t>jejak</a:t>
          </a:r>
          <a:r>
            <a:rPr lang="en-US" dirty="0" smtClean="0"/>
            <a:t> </a:t>
          </a:r>
          <a:r>
            <a:rPr lang="en-US" dirty="0" err="1" smtClean="0"/>
            <a:t>rajanya</a:t>
          </a:r>
          <a:r>
            <a:rPr lang="en-US" dirty="0" smtClean="0"/>
            <a:t>. Rakyat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kepatuhan</a:t>
          </a:r>
          <a:r>
            <a:rPr lang="en-US" dirty="0" smtClean="0"/>
            <a:t> yang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raja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panutan</a:t>
          </a:r>
          <a:r>
            <a:rPr lang="en-US" dirty="0" smtClean="0"/>
            <a:t> </a:t>
          </a:r>
          <a:r>
            <a:rPr lang="en-US" dirty="0" err="1" smtClean="0"/>
            <a:t>bahkan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tauladan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rakyatnya</a:t>
          </a:r>
          <a:r>
            <a:rPr lang="en-US" dirty="0" smtClean="0"/>
            <a:t>.</a:t>
          </a:r>
          <a:endParaRPr lang="en-US" dirty="0"/>
        </a:p>
      </dgm:t>
    </dgm:pt>
    <dgm:pt modelId="{D12AEACB-9380-44BF-A560-30E713001E74}" type="sibTrans" cxnId="{662DACE9-7DCA-49B2-980D-A7F1BD5A0F1A}">
      <dgm:prSet/>
      <dgm:spPr/>
      <dgm:t>
        <a:bodyPr/>
        <a:lstStyle/>
        <a:p>
          <a:endParaRPr lang="en-US"/>
        </a:p>
      </dgm:t>
    </dgm:pt>
    <dgm:pt modelId="{A6CF465D-60C9-498B-82E1-A85B76D93774}" type="parTrans" cxnId="{662DACE9-7DCA-49B2-980D-A7F1BD5A0F1A}">
      <dgm:prSet/>
      <dgm:spPr/>
      <dgm:t>
        <a:bodyPr/>
        <a:lstStyle/>
        <a:p>
          <a:endParaRPr lang="en-US"/>
        </a:p>
      </dgm:t>
    </dgm:pt>
    <dgm:pt modelId="{E1EAD41D-3A92-462A-82A3-819B1153C840}">
      <dgm:prSet phldrT="[Text]"/>
      <dgm:spPr/>
      <dgm:t>
        <a:bodyPr/>
        <a:lstStyle/>
        <a:p>
          <a:r>
            <a:rPr lang="en-US" b="1" dirty="0" err="1" smtClean="0"/>
            <a:t>Jalur</a:t>
          </a:r>
          <a:r>
            <a:rPr lang="en-US" b="1" dirty="0" smtClean="0"/>
            <a:t> </a:t>
          </a:r>
          <a:r>
            <a:rPr lang="en-US" b="1" dirty="0" err="1" smtClean="0"/>
            <a:t>Kesenian</a:t>
          </a:r>
          <a:r>
            <a:rPr lang="en-US" b="1" dirty="0" smtClean="0"/>
            <a:t> </a:t>
          </a:r>
        </a:p>
        <a:p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seni</a:t>
          </a:r>
          <a:r>
            <a:rPr lang="en-US" dirty="0" smtClean="0"/>
            <a:t> </a:t>
          </a:r>
          <a:r>
            <a:rPr lang="en-US" dirty="0" err="1" smtClean="0"/>
            <a:t>bangunan</a:t>
          </a:r>
          <a:r>
            <a:rPr lang="en-US" dirty="0" smtClean="0"/>
            <a:t>, </a:t>
          </a:r>
          <a:r>
            <a:rPr lang="en-US" dirty="0" err="1" smtClean="0"/>
            <a:t>seni</a:t>
          </a:r>
          <a:r>
            <a:rPr lang="en-US" dirty="0" smtClean="0"/>
            <a:t> </a:t>
          </a:r>
          <a:r>
            <a:rPr lang="en-US" dirty="0" err="1" smtClean="0"/>
            <a:t>pahat</a:t>
          </a:r>
          <a:r>
            <a:rPr lang="en-US" dirty="0" smtClean="0"/>
            <a:t>, </a:t>
          </a:r>
          <a:r>
            <a:rPr lang="en-US" dirty="0" err="1" smtClean="0"/>
            <a:t>sastra</a:t>
          </a:r>
          <a:r>
            <a:rPr lang="en-US" dirty="0" smtClean="0"/>
            <a:t>, </a:t>
          </a:r>
          <a:r>
            <a:rPr lang="en-US" dirty="0" err="1" smtClean="0"/>
            <a:t>seni</a:t>
          </a:r>
          <a:r>
            <a:rPr lang="en-US" dirty="0" smtClean="0"/>
            <a:t> </a:t>
          </a:r>
          <a:r>
            <a:rPr lang="en-US" dirty="0" err="1" smtClean="0"/>
            <a:t>musik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cerita-cerita</a:t>
          </a:r>
          <a:r>
            <a:rPr lang="en-US" dirty="0" smtClean="0"/>
            <a:t> </a:t>
          </a:r>
          <a:r>
            <a:rPr lang="en-US" dirty="0" err="1" smtClean="0"/>
            <a:t>wayang</a:t>
          </a:r>
          <a:r>
            <a:rPr lang="en-US" dirty="0" smtClean="0"/>
            <a:t> yang </a:t>
          </a:r>
          <a:r>
            <a:rPr lang="en-US" dirty="0" err="1" smtClean="0"/>
            <a:t>disisipkan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ajaran</a:t>
          </a:r>
          <a:r>
            <a:rPr lang="en-US" dirty="0" smtClean="0"/>
            <a:t> agama Islam.</a:t>
          </a:r>
        </a:p>
      </dgm:t>
    </dgm:pt>
    <dgm:pt modelId="{B6339EE3-92C3-4C44-9E6C-85CBB909F8DE}" type="parTrans" cxnId="{883E7BA4-A3FC-41B5-95FD-33325725576F}">
      <dgm:prSet/>
      <dgm:spPr/>
      <dgm:t>
        <a:bodyPr/>
        <a:lstStyle/>
        <a:p>
          <a:endParaRPr lang="en-US"/>
        </a:p>
      </dgm:t>
    </dgm:pt>
    <dgm:pt modelId="{186E0DB9-C3B9-4F17-9C13-51760D4CD074}" type="sibTrans" cxnId="{883E7BA4-A3FC-41B5-95FD-33325725576F}">
      <dgm:prSet/>
      <dgm:spPr/>
      <dgm:t>
        <a:bodyPr/>
        <a:lstStyle/>
        <a:p>
          <a:endParaRPr lang="en-US"/>
        </a:p>
      </dgm:t>
    </dgm:pt>
    <dgm:pt modelId="{5DCDADC7-FD79-4069-8887-206DA0CDF992}" type="pres">
      <dgm:prSet presAssocID="{6CF4E613-D08B-4AA2-BE6A-BE72F15FEF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6C323-E5B5-4506-BCA3-6B73821EF23C}" type="pres">
      <dgm:prSet presAssocID="{F38CB99D-7D03-473D-BD50-5BB46E24C996}" presName="composite" presStyleCnt="0"/>
      <dgm:spPr/>
    </dgm:pt>
    <dgm:pt modelId="{2C69597A-940F-4DDB-A442-ED12EF01B424}" type="pres">
      <dgm:prSet presAssocID="{F38CB99D-7D03-473D-BD50-5BB46E24C99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15D8D-4C84-473C-B8DA-B00F21AAD93C}" type="pres">
      <dgm:prSet presAssocID="{F38CB99D-7D03-473D-BD50-5BB46E24C996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053816-EC05-4944-A113-5293521B02C6}" type="pres">
      <dgm:prSet presAssocID="{26B462AB-0692-47E6-91DF-F65EABDB6574}" presName="sibTrans" presStyleCnt="0"/>
      <dgm:spPr/>
    </dgm:pt>
    <dgm:pt modelId="{487FB35E-84D8-4A36-B433-40A93123470D}" type="pres">
      <dgm:prSet presAssocID="{E1EAD41D-3A92-462A-82A3-819B1153C840}" presName="composite" presStyleCnt="0"/>
      <dgm:spPr/>
    </dgm:pt>
    <dgm:pt modelId="{752B2D7C-A9F1-47FD-B4B0-41F60084FF44}" type="pres">
      <dgm:prSet presAssocID="{E1EAD41D-3A92-462A-82A3-819B1153C84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28C0D-8D7C-4270-BFB9-54314C21B320}" type="pres">
      <dgm:prSet presAssocID="{E1EAD41D-3A92-462A-82A3-819B1153C840}" presName="rect2" presStyleLbl="fgImgPlace1" presStyleIdx="1" presStyleCnt="3" custLinFactNeighborX="-3" custLinFactNeighborY="8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DEA58A-1E26-4EE4-9470-07C91AD7B5B1}" type="pres">
      <dgm:prSet presAssocID="{186E0DB9-C3B9-4F17-9C13-51760D4CD074}" presName="sibTrans" presStyleCnt="0"/>
      <dgm:spPr/>
    </dgm:pt>
    <dgm:pt modelId="{37ABA3C1-D4AC-4CF6-947A-2C5F7E55BDC5}" type="pres">
      <dgm:prSet presAssocID="{F7F5EF6A-D9BB-43A9-B49D-EC221DFF413B}" presName="composite" presStyleCnt="0"/>
      <dgm:spPr/>
    </dgm:pt>
    <dgm:pt modelId="{0A214E01-30DE-4370-B494-8E200F836C27}" type="pres">
      <dgm:prSet presAssocID="{F7F5EF6A-D9BB-43A9-B49D-EC221DFF413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9AA7-04B1-410F-9B15-7DD085E0F5CA}" type="pres">
      <dgm:prSet presAssocID="{F7F5EF6A-D9BB-43A9-B49D-EC221DFF413B}" presName="rect2" presStyleLbl="fgImgPlace1" presStyleIdx="2" presStyleCnt="3" custLinFactNeighborX="-1813" custLinFactNeighborY="-604"/>
      <dgm:spPr/>
    </dgm:pt>
  </dgm:ptLst>
  <dgm:cxnLst>
    <dgm:cxn modelId="{2EEB3157-F550-4E17-BB26-B8762E242B4E}" type="presOf" srcId="{E1EAD41D-3A92-462A-82A3-819B1153C840}" destId="{752B2D7C-A9F1-47FD-B4B0-41F60084FF44}" srcOrd="0" destOrd="0" presId="urn:microsoft.com/office/officeart/2008/layout/PictureStrips"/>
    <dgm:cxn modelId="{60BB2D9F-0B55-47AF-85BA-96FE7DBBC4EB}" type="presOf" srcId="{6CF4E613-D08B-4AA2-BE6A-BE72F15FEF17}" destId="{5DCDADC7-FD79-4069-8887-206DA0CDF992}" srcOrd="0" destOrd="0" presId="urn:microsoft.com/office/officeart/2008/layout/PictureStrips"/>
    <dgm:cxn modelId="{6E12C893-1A41-438C-8F17-8B19DCEC7163}" type="presOf" srcId="{F38CB99D-7D03-473D-BD50-5BB46E24C996}" destId="{2C69597A-940F-4DDB-A442-ED12EF01B424}" srcOrd="0" destOrd="0" presId="urn:microsoft.com/office/officeart/2008/layout/PictureStrips"/>
    <dgm:cxn modelId="{883E7BA4-A3FC-41B5-95FD-33325725576F}" srcId="{6CF4E613-D08B-4AA2-BE6A-BE72F15FEF17}" destId="{E1EAD41D-3A92-462A-82A3-819B1153C840}" srcOrd="1" destOrd="0" parTransId="{B6339EE3-92C3-4C44-9E6C-85CBB909F8DE}" sibTransId="{186E0DB9-C3B9-4F17-9C13-51760D4CD074}"/>
    <dgm:cxn modelId="{40A3D306-8FC6-4A3D-B512-A2D6BB5E7836}" type="presOf" srcId="{F7F5EF6A-D9BB-43A9-B49D-EC221DFF413B}" destId="{0A214E01-30DE-4370-B494-8E200F836C27}" srcOrd="0" destOrd="0" presId="urn:microsoft.com/office/officeart/2008/layout/PictureStrips"/>
    <dgm:cxn modelId="{662DACE9-7DCA-49B2-980D-A7F1BD5A0F1A}" srcId="{6CF4E613-D08B-4AA2-BE6A-BE72F15FEF17}" destId="{F7F5EF6A-D9BB-43A9-B49D-EC221DFF413B}" srcOrd="2" destOrd="0" parTransId="{A6CF465D-60C9-498B-82E1-A85B76D93774}" sibTransId="{D12AEACB-9380-44BF-A560-30E713001E74}"/>
    <dgm:cxn modelId="{28C4E5C6-D84F-4716-B482-FDBEB196B5C3}" srcId="{6CF4E613-D08B-4AA2-BE6A-BE72F15FEF17}" destId="{F38CB99D-7D03-473D-BD50-5BB46E24C996}" srcOrd="0" destOrd="0" parTransId="{5F3A5DBA-26E3-47CA-9120-6A9276988C54}" sibTransId="{26B462AB-0692-47E6-91DF-F65EABDB6574}"/>
    <dgm:cxn modelId="{20B256C2-CC89-41DC-A110-251DB40C77F2}" type="presParOf" srcId="{5DCDADC7-FD79-4069-8887-206DA0CDF992}" destId="{3566C323-E5B5-4506-BCA3-6B73821EF23C}" srcOrd="0" destOrd="0" presId="urn:microsoft.com/office/officeart/2008/layout/PictureStrips"/>
    <dgm:cxn modelId="{B71DA5E5-A6B2-42B1-BD18-B889668EB8FA}" type="presParOf" srcId="{3566C323-E5B5-4506-BCA3-6B73821EF23C}" destId="{2C69597A-940F-4DDB-A442-ED12EF01B424}" srcOrd="0" destOrd="0" presId="urn:microsoft.com/office/officeart/2008/layout/PictureStrips"/>
    <dgm:cxn modelId="{2F6E112C-54A5-41DC-9706-6E63ECB43DF9}" type="presParOf" srcId="{3566C323-E5B5-4506-BCA3-6B73821EF23C}" destId="{0F615D8D-4C84-473C-B8DA-B00F21AAD93C}" srcOrd="1" destOrd="0" presId="urn:microsoft.com/office/officeart/2008/layout/PictureStrips"/>
    <dgm:cxn modelId="{1026A274-F92F-4FA5-9927-050A17E6DD76}" type="presParOf" srcId="{5DCDADC7-FD79-4069-8887-206DA0CDF992}" destId="{30053816-EC05-4944-A113-5293521B02C6}" srcOrd="1" destOrd="0" presId="urn:microsoft.com/office/officeart/2008/layout/PictureStrips"/>
    <dgm:cxn modelId="{37FB79F9-FBF0-46BD-824D-5F14087EA6D6}" type="presParOf" srcId="{5DCDADC7-FD79-4069-8887-206DA0CDF992}" destId="{487FB35E-84D8-4A36-B433-40A93123470D}" srcOrd="2" destOrd="0" presId="urn:microsoft.com/office/officeart/2008/layout/PictureStrips"/>
    <dgm:cxn modelId="{302C4C2F-A4CA-4983-B275-2907805EB059}" type="presParOf" srcId="{487FB35E-84D8-4A36-B433-40A93123470D}" destId="{752B2D7C-A9F1-47FD-B4B0-41F60084FF44}" srcOrd="0" destOrd="0" presId="urn:microsoft.com/office/officeart/2008/layout/PictureStrips"/>
    <dgm:cxn modelId="{EB6A9C7C-EAC2-4312-831D-78CE06AEB578}" type="presParOf" srcId="{487FB35E-84D8-4A36-B433-40A93123470D}" destId="{9EF28C0D-8D7C-4270-BFB9-54314C21B320}" srcOrd="1" destOrd="0" presId="urn:microsoft.com/office/officeart/2008/layout/PictureStrips"/>
    <dgm:cxn modelId="{37040EF1-D647-4BE1-B64C-A1855691B762}" type="presParOf" srcId="{5DCDADC7-FD79-4069-8887-206DA0CDF992}" destId="{2ADEA58A-1E26-4EE4-9470-07C91AD7B5B1}" srcOrd="3" destOrd="0" presId="urn:microsoft.com/office/officeart/2008/layout/PictureStrips"/>
    <dgm:cxn modelId="{C604FBEB-88B4-411A-B1E5-8FF8FB14227D}" type="presParOf" srcId="{5DCDADC7-FD79-4069-8887-206DA0CDF992}" destId="{37ABA3C1-D4AC-4CF6-947A-2C5F7E55BDC5}" srcOrd="4" destOrd="0" presId="urn:microsoft.com/office/officeart/2008/layout/PictureStrips"/>
    <dgm:cxn modelId="{6214988B-5062-444B-A1AD-9F7A724B6576}" type="presParOf" srcId="{37ABA3C1-D4AC-4CF6-947A-2C5F7E55BDC5}" destId="{0A214E01-30DE-4370-B494-8E200F836C27}" srcOrd="0" destOrd="0" presId="urn:microsoft.com/office/officeart/2008/layout/PictureStrips"/>
    <dgm:cxn modelId="{928D3995-819B-4732-A48C-DAB0F52A7531}" type="presParOf" srcId="{37ABA3C1-D4AC-4CF6-947A-2C5F7E55BDC5}" destId="{5EB89AA7-04B1-410F-9B15-7DD085E0F5C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19026-F886-409D-B0B5-83702CCEA343}">
      <dsp:nvSpPr>
        <dsp:cNvPr id="0" name=""/>
        <dsp:cNvSpPr/>
      </dsp:nvSpPr>
      <dsp:spPr>
        <a:xfrm>
          <a:off x="4793865" y="1282"/>
          <a:ext cx="3050415" cy="18302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/>
            <a:t>TEORI MEKKAH</a:t>
          </a:r>
        </a:p>
      </dsp:txBody>
      <dsp:txXfrm>
        <a:off x="4793865" y="1282"/>
        <a:ext cx="3050415" cy="1830249"/>
      </dsp:txXfrm>
    </dsp:sp>
    <dsp:sp modelId="{A152856A-0986-47C3-A7F6-BD71C6AA87B0}">
      <dsp:nvSpPr>
        <dsp:cNvPr id="0" name=""/>
        <dsp:cNvSpPr/>
      </dsp:nvSpPr>
      <dsp:spPr>
        <a:xfrm>
          <a:off x="1438409" y="1282"/>
          <a:ext cx="3050415" cy="1830249"/>
        </a:xfrm>
        <a:prstGeom prst="rect">
          <a:avLst/>
        </a:prstGeom>
        <a:solidFill>
          <a:schemeClr val="accent4">
            <a:hueOff val="-9556544"/>
            <a:satOff val="16937"/>
            <a:lumOff val="5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TEORI PERSIA</a:t>
          </a:r>
          <a:endParaRPr lang="en-US" sz="5100" b="1" kern="1200" dirty="0" smtClean="0"/>
        </a:p>
      </dsp:txBody>
      <dsp:txXfrm>
        <a:off x="1438409" y="1282"/>
        <a:ext cx="3050415" cy="1830249"/>
      </dsp:txXfrm>
    </dsp:sp>
    <dsp:sp modelId="{B00BD1D9-30E5-45E9-B4B6-C0D6134417E3}">
      <dsp:nvSpPr>
        <dsp:cNvPr id="0" name=""/>
        <dsp:cNvSpPr/>
      </dsp:nvSpPr>
      <dsp:spPr>
        <a:xfrm>
          <a:off x="3116137" y="2136572"/>
          <a:ext cx="3050415" cy="1830249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TEORI GUJARAT</a:t>
          </a:r>
          <a:endParaRPr lang="en-US" sz="5100" b="1" kern="1200" dirty="0" smtClean="0"/>
        </a:p>
      </dsp:txBody>
      <dsp:txXfrm>
        <a:off x="3116137" y="2136572"/>
        <a:ext cx="3050415" cy="1830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9EC60-FDD8-40E6-B8FC-3E386C3887B0}">
      <dsp:nvSpPr>
        <dsp:cNvPr id="0" name=""/>
        <dsp:cNvSpPr/>
      </dsp:nvSpPr>
      <dsp:spPr>
        <a:xfrm>
          <a:off x="0" y="384367"/>
          <a:ext cx="11178545" cy="1153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Peringatan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hari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Asyura</a:t>
          </a:r>
          <a:r>
            <a:rPr lang="en-US" sz="2900" kern="1200" dirty="0" smtClean="0"/>
            <a:t> yang </a:t>
          </a:r>
          <a:r>
            <a:rPr lang="en-US" sz="2900" kern="1200" dirty="0" err="1" smtClean="0"/>
            <a:t>dikenal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dengan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perayaan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Tabut</a:t>
          </a:r>
          <a:r>
            <a:rPr lang="en-US" sz="2900" kern="1200" dirty="0" smtClean="0"/>
            <a:t> di </a:t>
          </a:r>
          <a:r>
            <a:rPr lang="en-US" sz="2900" kern="1200" dirty="0" err="1" smtClean="0"/>
            <a:t>beberapa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tempat</a:t>
          </a:r>
          <a:r>
            <a:rPr lang="en-US" sz="2900" kern="1200" dirty="0" smtClean="0"/>
            <a:t> di Indonesia </a:t>
          </a:r>
          <a:r>
            <a:rPr lang="en-US" sz="2900" kern="1200" dirty="0" err="1" smtClean="0"/>
            <a:t>seperti</a:t>
          </a:r>
          <a:r>
            <a:rPr lang="en-US" sz="2900" kern="1200" dirty="0" smtClean="0"/>
            <a:t> di Sumatera Barat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Bengkulu.</a:t>
          </a:r>
          <a:endParaRPr lang="en-US" sz="2900" kern="1200" dirty="0"/>
        </a:p>
      </dsp:txBody>
      <dsp:txXfrm>
        <a:off x="56315" y="440682"/>
        <a:ext cx="11065915" cy="1040990"/>
      </dsp:txXfrm>
    </dsp:sp>
    <dsp:sp modelId="{81FDFBAA-4D5A-4DDA-95DA-2E6CEF25D1EB}">
      <dsp:nvSpPr>
        <dsp:cNvPr id="0" name=""/>
        <dsp:cNvSpPr/>
      </dsp:nvSpPr>
      <dsp:spPr>
        <a:xfrm>
          <a:off x="0" y="1621507"/>
          <a:ext cx="11178545" cy="1153620"/>
        </a:xfrm>
        <a:prstGeom prst="roundRect">
          <a:avLst/>
        </a:prstGeom>
        <a:solidFill>
          <a:schemeClr val="accent4">
            <a:hueOff val="-9556544"/>
            <a:satOff val="16937"/>
            <a:lumOff val="5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Berkembangnya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ajaran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Syekh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Siti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Jenar</a:t>
          </a:r>
          <a:r>
            <a:rPr lang="en-US" sz="2900" kern="1200" dirty="0" smtClean="0"/>
            <a:t> yang </a:t>
          </a:r>
          <a:r>
            <a:rPr lang="en-US" sz="2900" kern="1200" dirty="0" err="1" smtClean="0"/>
            <a:t>memiliki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kesamaan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dengan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ajaran</a:t>
          </a:r>
          <a:r>
            <a:rPr lang="en-US" sz="2900" kern="1200" dirty="0" smtClean="0"/>
            <a:t> Sufi al-</a:t>
          </a:r>
          <a:r>
            <a:rPr lang="en-US" sz="2900" kern="1200" dirty="0" err="1" smtClean="0"/>
            <a:t>Hallaj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dari</a:t>
          </a:r>
          <a:r>
            <a:rPr lang="en-US" sz="2900" kern="1200" dirty="0" smtClean="0"/>
            <a:t> Iran, Persia. </a:t>
          </a:r>
          <a:endParaRPr lang="en-US" sz="2900" kern="1200" dirty="0"/>
        </a:p>
      </dsp:txBody>
      <dsp:txXfrm>
        <a:off x="56315" y="1677822"/>
        <a:ext cx="11065915" cy="1040990"/>
      </dsp:txXfrm>
    </dsp:sp>
    <dsp:sp modelId="{A7CD07AB-A58F-4B33-81AC-B8C439738BB9}">
      <dsp:nvSpPr>
        <dsp:cNvPr id="0" name=""/>
        <dsp:cNvSpPr/>
      </dsp:nvSpPr>
      <dsp:spPr>
        <a:xfrm>
          <a:off x="0" y="2858647"/>
          <a:ext cx="11178545" cy="1153620"/>
        </a:xfrm>
        <a:prstGeom prst="roundRect">
          <a:avLst/>
        </a:prstGeom>
        <a:solidFill>
          <a:schemeClr val="accent4">
            <a:hueOff val="-19113089"/>
            <a:satOff val="33873"/>
            <a:lumOff val="1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Penggunaan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gelar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Syah</a:t>
          </a:r>
          <a:r>
            <a:rPr lang="en-US" sz="2900" kern="1200" dirty="0" smtClean="0"/>
            <a:t> yang </a:t>
          </a:r>
          <a:r>
            <a:rPr lang="en-US" sz="2900" kern="1200" dirty="0" err="1" smtClean="0"/>
            <a:t>biasanya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digunakan</a:t>
          </a:r>
          <a:r>
            <a:rPr lang="en-US" sz="2900" kern="1200" dirty="0" smtClean="0"/>
            <a:t> di Persia </a:t>
          </a:r>
          <a:r>
            <a:rPr lang="en-US" sz="2900" kern="1200" dirty="0" err="1" smtClean="0"/>
            <a:t>juga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digunakan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oleh</a:t>
          </a:r>
          <a:r>
            <a:rPr lang="en-US" sz="2900" kern="1200" dirty="0" smtClean="0"/>
            <a:t> raja-raja di  Indonesia.</a:t>
          </a:r>
          <a:endParaRPr lang="en-US" sz="2900" kern="1200" dirty="0"/>
        </a:p>
      </dsp:txBody>
      <dsp:txXfrm>
        <a:off x="56315" y="2914962"/>
        <a:ext cx="11065915" cy="104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9597A-940F-4DDB-A442-ED12EF01B424}">
      <dsp:nvSpPr>
        <dsp:cNvPr id="0" name=""/>
        <dsp:cNvSpPr/>
      </dsp:nvSpPr>
      <dsp:spPr>
        <a:xfrm>
          <a:off x="227096" y="424000"/>
          <a:ext cx="5363028" cy="167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Jalur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Perdagangan</a:t>
          </a:r>
          <a:endParaRPr lang="en-US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Diantara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jalur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Islamisasi</a:t>
          </a:r>
          <a:r>
            <a:rPr lang="en-US" sz="1700" kern="1200" dirty="0" smtClean="0"/>
            <a:t> di Indonesia </a:t>
          </a:r>
          <a:r>
            <a:rPr lang="en-US" sz="1700" kern="1200" dirty="0" err="1" smtClean="0"/>
            <a:t>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taraf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permulaannya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ialah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melalui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perdagangan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dibawa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oleh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pedagan-pedagam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muslim</a:t>
          </a:r>
          <a:r>
            <a:rPr lang="en-US" sz="1700" kern="1200" dirty="0" smtClean="0"/>
            <a:t>. Hal </a:t>
          </a:r>
          <a:r>
            <a:rPr lang="en-US" sz="1700" kern="1200" dirty="0" err="1" smtClean="0"/>
            <a:t>ini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sesuai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kesibukan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lalu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lintas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perdagangan</a:t>
          </a:r>
          <a:r>
            <a:rPr lang="en-US" sz="1700" kern="1200" dirty="0" smtClean="0"/>
            <a:t> abad-7 </a:t>
          </a:r>
          <a:r>
            <a:rPr lang="en-US" sz="1700" kern="1200" dirty="0" err="1" smtClean="0"/>
            <a:t>sampai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abad</a:t>
          </a:r>
          <a:r>
            <a:rPr lang="en-US" sz="1700" kern="1200" dirty="0" smtClean="0"/>
            <a:t> ke-16.</a:t>
          </a:r>
        </a:p>
      </dsp:txBody>
      <dsp:txXfrm>
        <a:off x="227096" y="424000"/>
        <a:ext cx="5363028" cy="1675946"/>
      </dsp:txXfrm>
    </dsp:sp>
    <dsp:sp modelId="{0F615D8D-4C84-473C-B8DA-B00F21AAD93C}">
      <dsp:nvSpPr>
        <dsp:cNvPr id="0" name=""/>
        <dsp:cNvSpPr/>
      </dsp:nvSpPr>
      <dsp:spPr>
        <a:xfrm>
          <a:off x="3636" y="181919"/>
          <a:ext cx="1173162" cy="17597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B2D7C-A9F1-47FD-B4B0-41F60084FF44}">
      <dsp:nvSpPr>
        <dsp:cNvPr id="0" name=""/>
        <dsp:cNvSpPr/>
      </dsp:nvSpPr>
      <dsp:spPr>
        <a:xfrm>
          <a:off x="6028880" y="424000"/>
          <a:ext cx="5363028" cy="167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Jalur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Perkawinan</a:t>
          </a:r>
          <a:endParaRPr lang="en-US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Islamisasi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melalui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perkawinan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yakni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antara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pedagang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islam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saudagar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wanitia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pribumi</a:t>
          </a:r>
          <a:r>
            <a:rPr lang="en-US" sz="1700" kern="1200" dirty="0" smtClean="0"/>
            <a:t>.</a:t>
          </a:r>
        </a:p>
      </dsp:txBody>
      <dsp:txXfrm>
        <a:off x="6028880" y="424000"/>
        <a:ext cx="5363028" cy="1675946"/>
      </dsp:txXfrm>
    </dsp:sp>
    <dsp:sp modelId="{9EF28C0D-8D7C-4270-BFB9-54314C21B320}">
      <dsp:nvSpPr>
        <dsp:cNvPr id="0" name=""/>
        <dsp:cNvSpPr/>
      </dsp:nvSpPr>
      <dsp:spPr>
        <a:xfrm>
          <a:off x="5805385" y="197035"/>
          <a:ext cx="1173162" cy="175974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14E01-30DE-4370-B494-8E200F836C27}">
      <dsp:nvSpPr>
        <dsp:cNvPr id="0" name=""/>
        <dsp:cNvSpPr/>
      </dsp:nvSpPr>
      <dsp:spPr>
        <a:xfrm>
          <a:off x="3127988" y="2533830"/>
          <a:ext cx="5363028" cy="167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Tasawuf</a:t>
          </a:r>
          <a:endParaRPr lang="en-US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Proses </a:t>
          </a:r>
          <a:r>
            <a:rPr lang="en-US" sz="1700" kern="1200" dirty="0" err="1" smtClean="0"/>
            <a:t>islamisasi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mengajarkan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teosofi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mengakomodir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nilai-nilai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budaya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bahkan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ajaran</a:t>
          </a:r>
          <a:r>
            <a:rPr lang="en-US" sz="1700" kern="1200" dirty="0" smtClean="0"/>
            <a:t> agama yang </a:t>
          </a:r>
          <a:r>
            <a:rPr lang="en-US" sz="1700" kern="1200" dirty="0" err="1" smtClean="0"/>
            <a:t>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yaitu</a:t>
          </a:r>
          <a:r>
            <a:rPr lang="en-US" sz="1700" kern="1200" dirty="0" smtClean="0"/>
            <a:t> agama Hindu </a:t>
          </a:r>
          <a:r>
            <a:rPr lang="en-US" sz="1700" kern="1200" dirty="0" err="1" smtClean="0"/>
            <a:t>ke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ajaran</a:t>
          </a:r>
          <a:r>
            <a:rPr lang="en-US" sz="1700" kern="1200" dirty="0" smtClean="0"/>
            <a:t> Islam.</a:t>
          </a:r>
          <a:r>
            <a:rPr lang="en-US" sz="1700" b="1" kern="1200" dirty="0" smtClean="0"/>
            <a:t> </a:t>
          </a:r>
          <a:endParaRPr lang="en-US" sz="1700" kern="1200" dirty="0"/>
        </a:p>
      </dsp:txBody>
      <dsp:txXfrm>
        <a:off x="3127988" y="2533830"/>
        <a:ext cx="5363028" cy="1675946"/>
      </dsp:txXfrm>
    </dsp:sp>
    <dsp:sp modelId="{5EB89AA7-04B1-410F-9B15-7DD085E0F5CA}">
      <dsp:nvSpPr>
        <dsp:cNvPr id="0" name=""/>
        <dsp:cNvSpPr/>
      </dsp:nvSpPr>
      <dsp:spPr>
        <a:xfrm>
          <a:off x="2883259" y="2281120"/>
          <a:ext cx="1173162" cy="1759743"/>
        </a:xfrm>
        <a:prstGeom prst="rect">
          <a:avLst/>
        </a:prstGeom>
        <a:solidFill>
          <a:schemeClr val="accent4">
            <a:tint val="50000"/>
            <a:hueOff val="-19299230"/>
            <a:satOff val="33007"/>
            <a:lumOff val="46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9597A-940F-4DDB-A442-ED12EF01B424}">
      <dsp:nvSpPr>
        <dsp:cNvPr id="0" name=""/>
        <dsp:cNvSpPr/>
      </dsp:nvSpPr>
      <dsp:spPr>
        <a:xfrm>
          <a:off x="227096" y="424000"/>
          <a:ext cx="5363028" cy="167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Jalur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Pendidikan</a:t>
          </a:r>
          <a:r>
            <a:rPr lang="en-US" sz="1700" b="1" kern="1200" dirty="0" smtClean="0"/>
            <a:t>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yaitu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mendirikan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pondok-pondok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pesantren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merupakan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tempat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pengajaran</a:t>
          </a:r>
          <a:r>
            <a:rPr lang="en-US" sz="1700" kern="1200" dirty="0" smtClean="0"/>
            <a:t> agama Islam </a:t>
          </a:r>
          <a:r>
            <a:rPr lang="en-US" sz="1700" kern="1200" dirty="0" err="1" smtClean="0"/>
            <a:t>bagi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santri</a:t>
          </a:r>
          <a:r>
            <a:rPr lang="en-US" sz="1700" kern="1200" dirty="0" smtClean="0"/>
            <a:t>. </a:t>
          </a:r>
        </a:p>
      </dsp:txBody>
      <dsp:txXfrm>
        <a:off x="227096" y="424000"/>
        <a:ext cx="5363028" cy="1675946"/>
      </dsp:txXfrm>
    </dsp:sp>
    <dsp:sp modelId="{0F615D8D-4C84-473C-B8DA-B00F21AAD93C}">
      <dsp:nvSpPr>
        <dsp:cNvPr id="0" name=""/>
        <dsp:cNvSpPr/>
      </dsp:nvSpPr>
      <dsp:spPr>
        <a:xfrm>
          <a:off x="3636" y="181919"/>
          <a:ext cx="1173162" cy="17597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B2D7C-A9F1-47FD-B4B0-41F60084FF44}">
      <dsp:nvSpPr>
        <dsp:cNvPr id="0" name=""/>
        <dsp:cNvSpPr/>
      </dsp:nvSpPr>
      <dsp:spPr>
        <a:xfrm>
          <a:off x="6028880" y="424000"/>
          <a:ext cx="5363028" cy="167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Jalur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Kesenian</a:t>
          </a:r>
          <a:r>
            <a:rPr lang="en-US" sz="1700" b="1" kern="1200" dirty="0" smtClean="0"/>
            <a:t>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Melalui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seni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bangunan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seni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pahat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sastra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seni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musik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serta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cerita-cerita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wayang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disisipkan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ajaran</a:t>
          </a:r>
          <a:r>
            <a:rPr lang="en-US" sz="1700" kern="1200" dirty="0" smtClean="0"/>
            <a:t> agama Islam.</a:t>
          </a:r>
        </a:p>
      </dsp:txBody>
      <dsp:txXfrm>
        <a:off x="6028880" y="424000"/>
        <a:ext cx="5363028" cy="1675946"/>
      </dsp:txXfrm>
    </dsp:sp>
    <dsp:sp modelId="{9EF28C0D-8D7C-4270-BFB9-54314C21B320}">
      <dsp:nvSpPr>
        <dsp:cNvPr id="0" name=""/>
        <dsp:cNvSpPr/>
      </dsp:nvSpPr>
      <dsp:spPr>
        <a:xfrm>
          <a:off x="5805385" y="197035"/>
          <a:ext cx="1173162" cy="175974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14E01-30DE-4370-B494-8E200F836C27}">
      <dsp:nvSpPr>
        <dsp:cNvPr id="0" name=""/>
        <dsp:cNvSpPr/>
      </dsp:nvSpPr>
      <dsp:spPr>
        <a:xfrm>
          <a:off x="3127988" y="2533830"/>
          <a:ext cx="5363028" cy="167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Jalur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Politik</a:t>
          </a:r>
          <a:r>
            <a:rPr lang="en-US" sz="1700" b="1" kern="1200" dirty="0" smtClean="0"/>
            <a:t>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Ketika</a:t>
          </a:r>
          <a:r>
            <a:rPr lang="en-US" sz="1700" kern="1200" dirty="0" smtClean="0"/>
            <a:t> raja </a:t>
          </a:r>
          <a:r>
            <a:rPr lang="en-US" sz="1700" kern="1200" dirty="0" err="1" smtClean="0"/>
            <a:t>memeluk</a:t>
          </a:r>
          <a:r>
            <a:rPr lang="en-US" sz="1700" kern="1200" dirty="0" smtClean="0"/>
            <a:t> agama Islam, </a:t>
          </a:r>
          <a:r>
            <a:rPr lang="en-US" sz="1700" kern="1200" dirty="0" err="1" smtClean="0"/>
            <a:t>maka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rakyat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juga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mengikuti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jejak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rajanya</a:t>
          </a:r>
          <a:r>
            <a:rPr lang="en-US" sz="1700" kern="1200" dirty="0" smtClean="0"/>
            <a:t>. Rakyat </a:t>
          </a:r>
          <a:r>
            <a:rPr lang="en-US" sz="1700" kern="1200" dirty="0" err="1" smtClean="0"/>
            <a:t>memiliki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kepatuhan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sangat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tinggi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raja </a:t>
          </a:r>
          <a:r>
            <a:rPr lang="en-US" sz="1700" kern="1200" dirty="0" err="1" smtClean="0"/>
            <a:t>sebagai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panutan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bahkan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menjadi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tauladan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bagi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rakyatnya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>
        <a:off x="3127988" y="2533830"/>
        <a:ext cx="5363028" cy="1675946"/>
      </dsp:txXfrm>
    </dsp:sp>
    <dsp:sp modelId="{5EB89AA7-04B1-410F-9B15-7DD085E0F5CA}">
      <dsp:nvSpPr>
        <dsp:cNvPr id="0" name=""/>
        <dsp:cNvSpPr/>
      </dsp:nvSpPr>
      <dsp:spPr>
        <a:xfrm>
          <a:off x="2883259" y="2281120"/>
          <a:ext cx="1173162" cy="1759743"/>
        </a:xfrm>
        <a:prstGeom prst="rect">
          <a:avLst/>
        </a:prstGeom>
        <a:solidFill>
          <a:schemeClr val="accent4">
            <a:tint val="50000"/>
            <a:hueOff val="-19299230"/>
            <a:satOff val="33007"/>
            <a:lumOff val="46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87E81-49F1-4E4C-8BCD-F127EE23041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BD1F1-9549-4DE4-AD37-AB448D97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35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0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41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64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14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4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A26379E-CC5D-4046-9D18-38F4BF1A140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F257546-0E49-4F08-A25F-ECC82DDFF7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4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3" y="856443"/>
            <a:ext cx="4005084" cy="247918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GERAKAN </a:t>
            </a:r>
            <a:r>
              <a:rPr lang="en-US" b="1" dirty="0"/>
              <a:t>ISLAMISASI NUSANTARA</a:t>
            </a:r>
            <a:r>
              <a:rPr lang="en-US" dirty="0"/>
              <a:t/>
            </a:r>
            <a:br>
              <a:rPr lang="en-US" dirty="0"/>
            </a:b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TEORI PERSIA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26" y="2421228"/>
            <a:ext cx="10622446" cy="3668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dipelopori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P.A. </a:t>
            </a:r>
            <a:r>
              <a:rPr lang="en-US" sz="2400" dirty="0" err="1" smtClean="0"/>
              <a:t>Hoesein</a:t>
            </a:r>
            <a:r>
              <a:rPr lang="en-US" sz="2400" dirty="0" smtClean="0"/>
              <a:t> </a:t>
            </a:r>
            <a:r>
              <a:rPr lang="en-US" sz="2400" dirty="0" err="1"/>
              <a:t>Djajadiningrat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sejarawan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Banten</a:t>
            </a:r>
            <a:r>
              <a:rPr lang="en-US" sz="2400" dirty="0"/>
              <a:t> yang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Islam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Indonesia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 Persia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abad</a:t>
            </a:r>
            <a:r>
              <a:rPr lang="en-US" sz="2400" dirty="0"/>
              <a:t> ke-7 M</a:t>
            </a:r>
            <a:r>
              <a:rPr lang="en-US" sz="2400" dirty="0" smtClean="0"/>
              <a:t>.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memfokuskan</a:t>
            </a:r>
            <a:r>
              <a:rPr lang="en-US" sz="2400" dirty="0"/>
              <a:t> </a:t>
            </a:r>
            <a:r>
              <a:rPr lang="en-US" sz="2400" dirty="0" err="1"/>
              <a:t>tinjauannya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sosio</a:t>
            </a:r>
            <a:r>
              <a:rPr lang="en-US" sz="2400" dirty="0"/>
              <a:t>- </a:t>
            </a:r>
            <a:r>
              <a:rPr lang="en-US" sz="2400" dirty="0" err="1"/>
              <a:t>kultural</a:t>
            </a:r>
            <a:r>
              <a:rPr lang="en-US" sz="2400" dirty="0"/>
              <a:t> di </a:t>
            </a:r>
            <a:r>
              <a:rPr lang="en-US" sz="2400" dirty="0" err="1"/>
              <a:t>kalangan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Islam Indonesia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kesamaan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di Persia</a:t>
            </a:r>
            <a:r>
              <a:rPr lang="en-US" sz="2400" dirty="0" smtClean="0"/>
              <a:t>. 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perkumpulan</a:t>
            </a:r>
            <a:r>
              <a:rPr lang="en-US" sz="2400" dirty="0"/>
              <a:t> orang-orang Persia di Aceh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abad</a:t>
            </a:r>
            <a:r>
              <a:rPr lang="en-US" sz="2400" dirty="0"/>
              <a:t> ke-15.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8" y="437882"/>
            <a:ext cx="10416384" cy="1691179"/>
          </a:xfrm>
        </p:spPr>
        <p:txBody>
          <a:bodyPr>
            <a:normAutofit/>
          </a:bodyPr>
          <a:lstStyle/>
          <a:p>
            <a:pPr marL="0" indent="0" algn="ctr"/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 Persia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534489"/>
              </p:ext>
            </p:extLst>
          </p:nvPr>
        </p:nvGraphicFramePr>
        <p:xfrm>
          <a:off x="526093" y="2292263"/>
          <a:ext cx="11178545" cy="439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7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69" y="3206840"/>
            <a:ext cx="3307246" cy="48939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ea typeface="Calibri"/>
                <a:cs typeface="Times New Roman"/>
              </a:rPr>
              <a:t>P.A.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Times New Roman"/>
              </a:rPr>
              <a:t>Hoesin</a:t>
            </a:r>
            <a:r>
              <a:rPr lang="en-US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Times New Roman"/>
              </a:rPr>
              <a:t>Djajadiningrat</a:t>
            </a:r>
            <a:endParaRPr lang="en-US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s://encrypted-tbn2.gstatic.com/images?q=tbn:ANd9GcQ87XXJVUaCrXcqpjmrsumrmWJr6PBgchLIoVudjoiOWaxL7Md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64" y="2583287"/>
            <a:ext cx="3389491" cy="381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5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TAHAP-TAHAP PERKEMBANGAN ISLAM DI NUSANTARA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041450"/>
              </p:ext>
            </p:extLst>
          </p:nvPr>
        </p:nvGraphicFramePr>
        <p:xfrm>
          <a:off x="309093" y="2253803"/>
          <a:ext cx="11395545" cy="439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8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TAHAP-TAHAP PERKEMBANGAN ISLAM DI NUSANTARA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47982"/>
              </p:ext>
            </p:extLst>
          </p:nvPr>
        </p:nvGraphicFramePr>
        <p:xfrm>
          <a:off x="309093" y="2253803"/>
          <a:ext cx="11395545" cy="439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077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288" y="568345"/>
            <a:ext cx="9501984" cy="1560716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CORAK ISLAM DI NUSANTARA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6" y="2438400"/>
            <a:ext cx="11189116" cy="41427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Islam di Indonesia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corak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yang </a:t>
            </a:r>
            <a:r>
              <a:rPr lang="en-US" dirty="0" err="1"/>
              <a:t>beragam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,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keislaman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Islam yang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Dari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 smtClean="0"/>
              <a:t>massa</a:t>
            </a:r>
            <a:r>
              <a:rPr lang="en-US" dirty="0"/>
              <a:t> </a:t>
            </a:r>
            <a:r>
              <a:rPr lang="en-US" dirty="0" smtClean="0"/>
              <a:t>:  </a:t>
            </a:r>
            <a:r>
              <a:rPr lang="en-US" dirty="0" err="1"/>
              <a:t>Muhammadiyah</a:t>
            </a:r>
            <a:r>
              <a:rPr lang="en-US" dirty="0"/>
              <a:t>, </a:t>
            </a:r>
            <a:r>
              <a:rPr lang="en-US" dirty="0" err="1"/>
              <a:t>Nahdlatul</a:t>
            </a:r>
            <a:r>
              <a:rPr lang="en-US" dirty="0"/>
              <a:t> </a:t>
            </a:r>
            <a:r>
              <a:rPr lang="en-US" dirty="0" err="1"/>
              <a:t>Ulama</a:t>
            </a:r>
            <a:r>
              <a:rPr lang="en-US" dirty="0"/>
              <a:t>, </a:t>
            </a:r>
            <a:r>
              <a:rPr lang="en-US" dirty="0" smtClean="0"/>
              <a:t>Al-</a:t>
            </a:r>
            <a:r>
              <a:rPr lang="en-US" dirty="0" err="1" smtClean="0"/>
              <a:t>Irsyad,Nahdlatul</a:t>
            </a:r>
            <a:r>
              <a:rPr lang="en-US" dirty="0" smtClean="0"/>
              <a:t> </a:t>
            </a:r>
            <a:r>
              <a:rPr lang="en-US" dirty="0" err="1" smtClean="0"/>
              <a:t>Wathan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 smtClean="0"/>
              <a:t>kepemudaan</a:t>
            </a:r>
            <a:r>
              <a:rPr lang="en-US" dirty="0"/>
              <a:t> </a:t>
            </a:r>
            <a:r>
              <a:rPr lang="en-US" dirty="0" smtClean="0"/>
              <a:t>: IMM</a:t>
            </a:r>
            <a:r>
              <a:rPr lang="en-US" dirty="0"/>
              <a:t>, HMI, KAMMI, </a:t>
            </a:r>
            <a:r>
              <a:rPr lang="en-US" dirty="0" smtClean="0"/>
              <a:t>PII, </a:t>
            </a:r>
            <a:r>
              <a:rPr lang="en-US" dirty="0" err="1" smtClean="0"/>
              <a:t>dll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smtClean="0"/>
              <a:t>:  </a:t>
            </a:r>
            <a:r>
              <a:rPr lang="en-US" dirty="0"/>
              <a:t>FPI, </a:t>
            </a:r>
            <a:r>
              <a:rPr lang="en-US" dirty="0" err="1"/>
              <a:t>Hizbut</a:t>
            </a:r>
            <a:r>
              <a:rPr lang="en-US" dirty="0"/>
              <a:t> </a:t>
            </a:r>
            <a:r>
              <a:rPr lang="en-US" dirty="0" err="1"/>
              <a:t>Tahrir</a:t>
            </a:r>
            <a:r>
              <a:rPr lang="en-US" dirty="0"/>
              <a:t>, </a:t>
            </a:r>
            <a:r>
              <a:rPr lang="en-US" dirty="0" err="1" smtClean="0"/>
              <a:t>Ikhwanul</a:t>
            </a:r>
            <a:r>
              <a:rPr lang="en-US" dirty="0" smtClean="0"/>
              <a:t> </a:t>
            </a:r>
            <a:r>
              <a:rPr lang="en-US" dirty="0" err="1" smtClean="0"/>
              <a:t>Muslimin</a:t>
            </a:r>
            <a:r>
              <a:rPr lang="en-US" dirty="0" smtClean="0"/>
              <a:t>, DDII, </a:t>
            </a:r>
            <a:r>
              <a:rPr lang="en-US" dirty="0" err="1" smtClean="0"/>
              <a:t>dll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/>
              <a:t>partai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 </a:t>
            </a:r>
            <a:r>
              <a:rPr lang="en-US" dirty="0" smtClean="0"/>
              <a:t>: </a:t>
            </a:r>
            <a:r>
              <a:rPr lang="en-US" dirty="0"/>
              <a:t>PBB, PPP, PKB, </a:t>
            </a:r>
            <a:r>
              <a:rPr lang="en-US" dirty="0" smtClean="0"/>
              <a:t>PNU, </a:t>
            </a:r>
            <a:r>
              <a:rPr lang="en-US" dirty="0" err="1" smtClean="0"/>
              <a:t>dll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300" y="3356294"/>
            <a:ext cx="10004260" cy="1601027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/>
              <a:t>TERIMA KASIH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49" y="413799"/>
            <a:ext cx="8536068" cy="155666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800" dirty="0" smtClean="0"/>
              <a:t>A. </a:t>
            </a:r>
            <a:r>
              <a:rPr lang="en-US" sz="4800" b="1" dirty="0" smtClean="0"/>
              <a:t>LATAR BELAKANG ISLAM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2343955"/>
            <a:ext cx="10880023" cy="4244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Masuknya</a:t>
            </a:r>
            <a:r>
              <a:rPr lang="en-US" sz="2400" dirty="0" smtClean="0"/>
              <a:t> </a:t>
            </a:r>
            <a:r>
              <a:rPr lang="en-US" sz="2400" dirty="0"/>
              <a:t>Islam </a:t>
            </a:r>
            <a:r>
              <a:rPr lang="en-US" sz="2400" dirty="0" err="1"/>
              <a:t>ke</a:t>
            </a:r>
            <a:r>
              <a:rPr lang="en-US" sz="2400" dirty="0"/>
              <a:t> Indonesia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/>
              <a:t>damai</a:t>
            </a:r>
            <a:r>
              <a:rPr lang="en-US" sz="2400" dirty="0"/>
              <a:t> yang </a:t>
            </a:r>
            <a:r>
              <a:rPr lang="en-US" sz="2400" dirty="0" err="1"/>
              <a:t>dibawa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pedagang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mubaligh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/>
              <a:t>Islam yang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lain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 smtClean="0"/>
              <a:t>penaklukkan</a:t>
            </a:r>
            <a:r>
              <a:rPr lang="en-US" sz="2400" dirty="0" smtClean="0"/>
              <a:t>. </a:t>
            </a:r>
            <a:r>
              <a:rPr lang="en-US" sz="2400" dirty="0" err="1" smtClean="0"/>
              <a:t>Berkembangnya</a:t>
            </a:r>
            <a:r>
              <a:rPr lang="en-US" sz="2400" dirty="0" smtClean="0"/>
              <a:t> </a:t>
            </a:r>
            <a:r>
              <a:rPr lang="en-US" sz="2400" dirty="0"/>
              <a:t>agama Islam di </a:t>
            </a:r>
            <a:r>
              <a:rPr lang="en-US" sz="2400" dirty="0" err="1"/>
              <a:t>kepulauan</a:t>
            </a:r>
            <a:r>
              <a:rPr lang="en-US" sz="2400" dirty="0"/>
              <a:t> Nusantara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abad</a:t>
            </a:r>
            <a:r>
              <a:rPr lang="en-US" sz="2400" dirty="0"/>
              <a:t>,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proses yang </a:t>
            </a:r>
            <a:r>
              <a:rPr lang="en-US" sz="2400" dirty="0" err="1"/>
              <a:t>terus-menerus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perdebatannya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. </a:t>
            </a:r>
            <a:r>
              <a:rPr lang="en-US" sz="2400" dirty="0" err="1"/>
              <a:t>Kepastian</a:t>
            </a:r>
            <a:r>
              <a:rPr lang="en-US" sz="2400" dirty="0"/>
              <a:t> </a:t>
            </a:r>
            <a:r>
              <a:rPr lang="en-US" sz="2400" dirty="0" err="1"/>
              <a:t>kapan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Islam </a:t>
            </a:r>
            <a:r>
              <a:rPr lang="en-US" sz="2400" dirty="0" err="1"/>
              <a:t>masuk</a:t>
            </a:r>
            <a:r>
              <a:rPr lang="en-US" sz="2400" dirty="0"/>
              <a:t> di Nusantara </a:t>
            </a:r>
            <a:r>
              <a:rPr lang="en-US" sz="2400" dirty="0" err="1"/>
              <a:t>memang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kejelasan</a:t>
            </a:r>
            <a:r>
              <a:rPr lang="en-US" sz="2400" dirty="0"/>
              <a:t> yang </a:t>
            </a:r>
            <a:r>
              <a:rPr lang="en-US" sz="2400" dirty="0" err="1"/>
              <a:t>pasti</a:t>
            </a:r>
            <a:r>
              <a:rPr lang="en-US" sz="2400" dirty="0"/>
              <a:t>. </a:t>
            </a: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mejelaskan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53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23538644"/>
              </p:ext>
            </p:extLst>
          </p:nvPr>
        </p:nvGraphicFramePr>
        <p:xfrm>
          <a:off x="2150773" y="2356835"/>
          <a:ext cx="9282690" cy="3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32586" y="568345"/>
            <a:ext cx="10171685" cy="1560716"/>
          </a:xfrm>
        </p:spPr>
        <p:txBody>
          <a:bodyPr/>
          <a:lstStyle/>
          <a:p>
            <a:pPr algn="ctr"/>
            <a:r>
              <a:rPr lang="en-US" b="1" dirty="0" smtClean="0"/>
              <a:t>B. TEORI-TEORI </a:t>
            </a:r>
            <a:r>
              <a:rPr lang="en-US" b="1" dirty="0"/>
              <a:t>ISLAMISASI NUSANTARA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061" y="734096"/>
            <a:ext cx="8770571" cy="1291934"/>
          </a:xfrm>
        </p:spPr>
        <p:txBody>
          <a:bodyPr/>
          <a:lstStyle/>
          <a:p>
            <a:pPr lvl="0" algn="ctr"/>
            <a:r>
              <a:rPr lang="en-US" b="1" dirty="0" smtClean="0"/>
              <a:t>1. TEORI GUJARAT/ INDIA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0007" y="2438400"/>
            <a:ext cx="11114466" cy="41169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Pencetus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J.Pijnappel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Profesor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Melayu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Universitas</a:t>
            </a:r>
            <a:r>
              <a:rPr lang="en-US" dirty="0">
                <a:solidFill>
                  <a:schemeClr val="tx1"/>
                </a:solidFill>
              </a:rPr>
              <a:t> Leiden, </a:t>
            </a:r>
            <a:r>
              <a:rPr lang="en-US" dirty="0" err="1">
                <a:solidFill>
                  <a:schemeClr val="tx1"/>
                </a:solidFill>
              </a:rPr>
              <a:t>Belanda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abad</a:t>
            </a:r>
            <a:r>
              <a:rPr lang="en-US" dirty="0">
                <a:solidFill>
                  <a:schemeClr val="tx1"/>
                </a:solidFill>
              </a:rPr>
              <a:t> ke-7 </a:t>
            </a:r>
            <a:r>
              <a:rPr lang="en-US" dirty="0" smtClean="0">
                <a:solidFill>
                  <a:schemeClr val="tx1"/>
                </a:solidFill>
              </a:rPr>
              <a:t>H/13 </a:t>
            </a:r>
            <a:r>
              <a:rPr lang="en-US" dirty="0">
                <a:solidFill>
                  <a:schemeClr val="tx1"/>
                </a:solidFill>
              </a:rPr>
              <a:t>M </a:t>
            </a:r>
            <a:r>
              <a:rPr lang="en-US" dirty="0" smtClean="0">
                <a:solidFill>
                  <a:schemeClr val="tx1"/>
                </a:solidFill>
              </a:rPr>
              <a:t>Islam </a:t>
            </a:r>
            <a:r>
              <a:rPr lang="en-US" dirty="0" err="1">
                <a:solidFill>
                  <a:schemeClr val="tx1"/>
                </a:solidFill>
              </a:rPr>
              <a:t>datang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Nusantara </a:t>
            </a:r>
            <a:r>
              <a:rPr lang="en-US" dirty="0" err="1" smtClean="0">
                <a:solidFill>
                  <a:schemeClr val="tx1"/>
                </a:solidFill>
              </a:rPr>
              <a:t>bukan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Arab,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Gujarat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Malabar, India. 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sebelumnya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banyak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orang Arab </a:t>
            </a:r>
            <a:r>
              <a:rPr lang="en-US" dirty="0" err="1">
                <a:solidFill>
                  <a:schemeClr val="tx1"/>
                </a:solidFill>
              </a:rPr>
              <a:t>bermazhab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Syafi’i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bermigrasi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menetap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wilayah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India.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Menurut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Cristian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Snouck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Hurgronje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Islam yang di Nusantara </a:t>
            </a:r>
            <a:r>
              <a:rPr lang="en-US" dirty="0" err="1">
                <a:solidFill>
                  <a:schemeClr val="tx1"/>
                </a:solidFill>
              </a:rPr>
              <a:t>berasal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India </a:t>
            </a:r>
            <a:r>
              <a:rPr lang="en-US" dirty="0" err="1" smtClean="0">
                <a:solidFill>
                  <a:schemeClr val="tx1"/>
                </a:solidFill>
              </a:rPr>
              <a:t>selatan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daerah</a:t>
            </a:r>
            <a:r>
              <a:rPr lang="en-US" dirty="0" smtClean="0">
                <a:solidFill>
                  <a:schemeClr val="tx1"/>
                </a:solidFill>
              </a:rPr>
              <a:t> Malabar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Coromandel. </a:t>
            </a:r>
            <a:r>
              <a:rPr lang="en-US" dirty="0" err="1" smtClean="0">
                <a:solidFill>
                  <a:schemeClr val="tx1"/>
                </a:solidFill>
              </a:rPr>
              <a:t>Penduduk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Daccan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menyebarkan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melalui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dagang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negeri-negeri</a:t>
            </a:r>
            <a:r>
              <a:rPr lang="en-US" dirty="0">
                <a:solidFill>
                  <a:schemeClr val="tx1"/>
                </a:solidFill>
              </a:rPr>
              <a:t> Islam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penduduk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Nusantara. </a:t>
            </a:r>
            <a:r>
              <a:rPr lang="en-US" dirty="0" err="1" smtClean="0">
                <a:solidFill>
                  <a:schemeClr val="tx1"/>
                </a:solidFill>
              </a:rPr>
              <a:t>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menyebutkan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12, </a:t>
            </a:r>
            <a:r>
              <a:rPr lang="en-US" dirty="0" err="1" smtClean="0">
                <a:solidFill>
                  <a:schemeClr val="tx1"/>
                </a:solidFill>
              </a:rPr>
              <a:t>bahwa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Islam </a:t>
            </a:r>
            <a:r>
              <a:rPr lang="en-US" dirty="0" err="1" smtClean="0">
                <a:solidFill>
                  <a:schemeClr val="tx1"/>
                </a:solidFill>
              </a:rPr>
              <a:t>berawal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Daccan</a:t>
            </a:r>
            <a:r>
              <a:rPr lang="en-US" dirty="0" smtClean="0">
                <a:solidFill>
                  <a:schemeClr val="tx1"/>
                </a:solidFill>
              </a:rPr>
              <a:t>, India.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kesamaan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Syafi’iyah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kini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Pantai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Coromandel.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Menurut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Moquette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tempat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asal</a:t>
            </a:r>
            <a:r>
              <a:rPr lang="en-US" dirty="0">
                <a:solidFill>
                  <a:schemeClr val="tx1"/>
                </a:solidFill>
              </a:rPr>
              <a:t> Islam di Nusantara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Gujarat, India.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nisan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smtClean="0">
                <a:solidFill>
                  <a:schemeClr val="tx1"/>
                </a:solidFill>
              </a:rPr>
              <a:t>Cambay</a:t>
            </a:r>
            <a:r>
              <a:rPr lang="en-US" dirty="0">
                <a:solidFill>
                  <a:schemeClr val="tx1"/>
                </a:solidFill>
              </a:rPr>
              <a:t>, Gujarat, </a:t>
            </a:r>
            <a:r>
              <a:rPr lang="en-US" dirty="0" err="1">
                <a:solidFill>
                  <a:schemeClr val="tx1"/>
                </a:solidFill>
              </a:rPr>
              <a:t>sebelah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India yang </a:t>
            </a:r>
            <a:r>
              <a:rPr lang="en-US" dirty="0" err="1" smtClean="0">
                <a:solidFill>
                  <a:schemeClr val="tx1"/>
                </a:solidFill>
              </a:rPr>
              <a:t>ber-angka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17 </a:t>
            </a:r>
            <a:r>
              <a:rPr lang="en-US" dirty="0" err="1">
                <a:solidFill>
                  <a:schemeClr val="tx1"/>
                </a:solidFill>
              </a:rPr>
              <a:t>Dzulhijjah</a:t>
            </a:r>
            <a:r>
              <a:rPr lang="en-US" dirty="0">
                <a:solidFill>
                  <a:schemeClr val="tx1"/>
                </a:solidFill>
              </a:rPr>
              <a:t> 831 H/27 September 1297 </a:t>
            </a:r>
            <a:r>
              <a:rPr lang="en-US" dirty="0" smtClean="0">
                <a:solidFill>
                  <a:schemeClr val="tx1"/>
                </a:solidFill>
              </a:rPr>
              <a:t>M </a:t>
            </a:r>
            <a:r>
              <a:rPr lang="en-US" dirty="0" err="1" smtClean="0">
                <a:solidFill>
                  <a:schemeClr val="tx1"/>
                </a:solidFill>
              </a:rPr>
              <a:t>sama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bentuknya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Maulana</a:t>
            </a:r>
            <a:r>
              <a:rPr lang="en-US" dirty="0">
                <a:solidFill>
                  <a:schemeClr val="tx1"/>
                </a:solidFill>
              </a:rPr>
              <a:t> Malik Ibrahim (w.822 H/1419 M) di </a:t>
            </a:r>
            <a:r>
              <a:rPr lang="en-US" dirty="0" err="1" smtClean="0">
                <a:solidFill>
                  <a:schemeClr val="tx1"/>
                </a:solidFill>
              </a:rPr>
              <a:t>Pasai</a:t>
            </a:r>
            <a:r>
              <a:rPr lang="en-US" dirty="0" smtClean="0">
                <a:solidFill>
                  <a:schemeClr val="tx1"/>
                </a:solidFill>
              </a:rPr>
              <a:t>, Gresik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Jawa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Timur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Menurut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Fatimi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nisan</a:t>
            </a:r>
            <a:r>
              <a:rPr lang="en-US" dirty="0" smtClean="0">
                <a:solidFill>
                  <a:schemeClr val="tx1"/>
                </a:solidFill>
              </a:rPr>
              <a:t> Malik al-</a:t>
            </a:r>
            <a:r>
              <a:rPr lang="en-US" dirty="0" err="1" smtClean="0">
                <a:solidFill>
                  <a:schemeClr val="tx1"/>
                </a:solidFill>
              </a:rPr>
              <a:t>Shaleh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Pasai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berbeda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jauh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nisan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terdapat</a:t>
            </a:r>
            <a:r>
              <a:rPr lang="en-US" dirty="0" smtClean="0">
                <a:solidFill>
                  <a:schemeClr val="tx1"/>
                </a:solidFill>
              </a:rPr>
              <a:t> di Gujarat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batu-batu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lainnya</a:t>
            </a:r>
            <a:r>
              <a:rPr lang="en-US" dirty="0" smtClean="0">
                <a:solidFill>
                  <a:schemeClr val="tx1"/>
                </a:solidFill>
              </a:rPr>
              <a:t> di Nusantara. </a:t>
            </a:r>
            <a:r>
              <a:rPr lang="en-US" dirty="0" err="1" smtClean="0">
                <a:solidFill>
                  <a:schemeClr val="tx1"/>
                </a:solidFill>
              </a:rPr>
              <a:t>Tetapi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mirip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nisan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terdapat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makam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Siti</a:t>
            </a:r>
            <a:r>
              <a:rPr lang="en-US" dirty="0" smtClean="0">
                <a:solidFill>
                  <a:schemeClr val="tx1"/>
                </a:solidFill>
              </a:rPr>
              <a:t> Fatimah </a:t>
            </a:r>
            <a:r>
              <a:rPr lang="en-US" dirty="0" err="1" smtClean="0">
                <a:solidFill>
                  <a:schemeClr val="tx1"/>
                </a:solidFill>
              </a:rPr>
              <a:t>binti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Maimun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berangka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475 H/1082 M) yang </a:t>
            </a:r>
            <a:r>
              <a:rPr lang="en-US" dirty="0" err="1" smtClean="0">
                <a:solidFill>
                  <a:schemeClr val="tx1"/>
                </a:solidFill>
              </a:rPr>
              <a:t>ditemukan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Leran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Jawa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Timur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Sehingga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Fatimi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menyimpulkan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pasti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diimpor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Bengal. </a:t>
            </a:r>
            <a:r>
              <a:rPr lang="en-US" dirty="0" err="1" smtClean="0">
                <a:solidFill>
                  <a:schemeClr val="tx1"/>
                </a:solidFill>
              </a:rPr>
              <a:t>Inilah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Fatimi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asal-usul</a:t>
            </a:r>
            <a:r>
              <a:rPr lang="en-US" dirty="0" smtClean="0">
                <a:solidFill>
                  <a:schemeClr val="tx1"/>
                </a:solidFill>
              </a:rPr>
              <a:t> Islam di </a:t>
            </a:r>
            <a:r>
              <a:rPr lang="en-US" dirty="0" err="1" smtClean="0">
                <a:solidFill>
                  <a:schemeClr val="tx1"/>
                </a:solidFill>
              </a:rPr>
              <a:t>Kepulauan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Melayu</a:t>
            </a:r>
            <a:r>
              <a:rPr lang="en-US" dirty="0" smtClean="0">
                <a:solidFill>
                  <a:schemeClr val="tx1"/>
                </a:solidFill>
              </a:rPr>
              <a:t>-Indonesia </a:t>
            </a:r>
            <a:r>
              <a:rPr lang="en-US" dirty="0" err="1" smtClean="0">
                <a:solidFill>
                  <a:schemeClr val="tx1"/>
                </a:solidFill>
              </a:rPr>
              <a:t>berasal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Bengal.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080" y="1639987"/>
            <a:ext cx="5879804" cy="720441"/>
          </a:xfrm>
        </p:spPr>
        <p:txBody>
          <a:bodyPr>
            <a:noAutofit/>
          </a:bodyPr>
          <a:lstStyle/>
          <a:p>
            <a:r>
              <a:rPr lang="en-US" sz="2000" i="1" dirty="0"/>
              <a:t>Nisan </a:t>
            </a:r>
            <a:r>
              <a:rPr lang="en-US" sz="2000" i="1" dirty="0" err="1"/>
              <a:t>makam</a:t>
            </a:r>
            <a:r>
              <a:rPr lang="en-US" sz="2000" i="1" dirty="0"/>
              <a:t> </a:t>
            </a:r>
            <a:r>
              <a:rPr lang="en-US" sz="2000" i="1" dirty="0" err="1"/>
              <a:t>Maulana</a:t>
            </a:r>
            <a:r>
              <a:rPr lang="en-US" sz="2000" i="1" dirty="0"/>
              <a:t> Malik </a:t>
            </a:r>
            <a:r>
              <a:rPr lang="en-US" sz="2000" i="1" dirty="0" smtClean="0"/>
              <a:t>Ibrahim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052" name="Picture 4" descr="https://1.bp.blogspot.com/-YYpjD1s0jXA/XmCtVWu0YiI/AAAAAAAAAvk/jC8dS-M3vCkfF1n5JJaUGOQ3kwvtywetgCLcBGAsYHQ/s400/Nisan%2BMakam%2BM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57" y="2565989"/>
            <a:ext cx="283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292" y="1469866"/>
            <a:ext cx="5177307" cy="552117"/>
          </a:xfrm>
        </p:spPr>
        <p:txBody>
          <a:bodyPr>
            <a:noAutofit/>
          </a:bodyPr>
          <a:lstStyle/>
          <a:p>
            <a:pPr marL="0" lvl="0" indent="0"/>
            <a:r>
              <a:rPr lang="en-US" sz="2400" dirty="0" err="1"/>
              <a:t>Pijnapel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Snouck</a:t>
            </a:r>
            <a:r>
              <a:rPr lang="en-US" sz="2400" dirty="0" smtClean="0"/>
              <a:t> </a:t>
            </a:r>
            <a:r>
              <a:rPr lang="en-US" sz="2400" dirty="0" err="1" smtClean="0"/>
              <a:t>Hurgronje</a:t>
            </a:r>
            <a:endParaRPr lang="en-US" sz="2400" dirty="0"/>
          </a:p>
        </p:txBody>
      </p:sp>
      <p:pic>
        <p:nvPicPr>
          <p:cNvPr id="4" name="Picture 3" descr="https://html.scribdassets.com/9fcooads07m7m4d/images/1-a3769d4cc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0" r="19963"/>
          <a:stretch/>
        </p:blipFill>
        <p:spPr bwMode="auto">
          <a:xfrm>
            <a:off x="3837905" y="2480353"/>
            <a:ext cx="7417896" cy="3817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4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TEORI MEKKAH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8" y="2382591"/>
            <a:ext cx="10983054" cy="414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Penulis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sejarah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Haji </a:t>
            </a:r>
            <a:r>
              <a:rPr lang="en-US" dirty="0">
                <a:solidFill>
                  <a:schemeClr val="tx1"/>
                </a:solidFill>
              </a:rPr>
              <a:t>Abdul </a:t>
            </a:r>
            <a:r>
              <a:rPr lang="en-US" dirty="0" err="1">
                <a:solidFill>
                  <a:schemeClr val="tx1"/>
                </a:solidFill>
              </a:rPr>
              <a:t>Karim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Amrullah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HAMKA,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acara</a:t>
            </a:r>
            <a:r>
              <a:rPr lang="en-US" dirty="0">
                <a:solidFill>
                  <a:schemeClr val="tx1"/>
                </a:solidFill>
              </a:rPr>
              <a:t> Dies </a:t>
            </a:r>
            <a:r>
              <a:rPr lang="en-US" dirty="0" err="1">
                <a:solidFill>
                  <a:schemeClr val="tx1"/>
                </a:solidFill>
              </a:rPr>
              <a:t>Natalis</a:t>
            </a:r>
            <a:r>
              <a:rPr lang="en-US" dirty="0">
                <a:solidFill>
                  <a:schemeClr val="tx1"/>
                </a:solidFill>
              </a:rPr>
              <a:t> IAIN ke-8 di Yogyakarta, </a:t>
            </a:r>
            <a:r>
              <a:rPr lang="en-US" dirty="0" err="1" smtClean="0">
                <a:solidFill>
                  <a:schemeClr val="tx1"/>
                </a:solidFill>
              </a:rPr>
              <a:t>menolak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pandangan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mengatakan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Islam </a:t>
            </a:r>
            <a:r>
              <a:rPr lang="en-US" dirty="0" err="1">
                <a:solidFill>
                  <a:schemeClr val="tx1"/>
                </a:solidFill>
              </a:rPr>
              <a:t>masuk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Nusantara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abad</a:t>
            </a:r>
            <a:r>
              <a:rPr lang="en-US" dirty="0">
                <a:solidFill>
                  <a:schemeClr val="tx1"/>
                </a:solidFill>
              </a:rPr>
              <a:t> ke-13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Gujarat. </a:t>
            </a:r>
            <a:r>
              <a:rPr lang="en-US" dirty="0" err="1" smtClean="0">
                <a:solidFill>
                  <a:schemeClr val="tx1"/>
                </a:solidFill>
              </a:rPr>
              <a:t>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kritik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seminar di IAIN Medan </a:t>
            </a:r>
            <a:r>
              <a:rPr lang="en-US" dirty="0" err="1">
                <a:solidFill>
                  <a:schemeClr val="tx1"/>
                </a:solidFill>
              </a:rPr>
              <a:t>tanggal</a:t>
            </a:r>
            <a:r>
              <a:rPr lang="en-US" dirty="0">
                <a:solidFill>
                  <a:schemeClr val="tx1"/>
                </a:solidFill>
              </a:rPr>
              <a:t> 17-20 </a:t>
            </a:r>
            <a:r>
              <a:rPr lang="en-US" dirty="0" err="1">
                <a:solidFill>
                  <a:schemeClr val="tx1"/>
                </a:solidFill>
              </a:rPr>
              <a:t>Maret</a:t>
            </a:r>
            <a:r>
              <a:rPr lang="en-US" dirty="0">
                <a:solidFill>
                  <a:schemeClr val="tx1"/>
                </a:solidFill>
              </a:rPr>
              <a:t> 1963 M, </a:t>
            </a:r>
            <a:r>
              <a:rPr lang="en-US" dirty="0" err="1">
                <a:solidFill>
                  <a:schemeClr val="tx1"/>
                </a:solidFill>
              </a:rPr>
              <a:t>tentang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“</a:t>
            </a:r>
            <a:r>
              <a:rPr lang="en-US" i="1" dirty="0" err="1">
                <a:solidFill>
                  <a:schemeClr val="tx1"/>
                </a:solidFill>
              </a:rPr>
              <a:t>Masuk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berkembangnya</a:t>
            </a:r>
            <a:r>
              <a:rPr lang="en-US" i="1" dirty="0">
                <a:solidFill>
                  <a:schemeClr val="tx1"/>
                </a:solidFill>
              </a:rPr>
              <a:t> Islam di Indonesia</a:t>
            </a:r>
            <a:r>
              <a:rPr lang="en-US" i="1" dirty="0" smtClean="0">
                <a:solidFill>
                  <a:schemeClr val="tx1"/>
                </a:solidFill>
              </a:rPr>
              <a:t>”. </a:t>
            </a:r>
            <a:r>
              <a:rPr lang="en-US" dirty="0" err="1">
                <a:solidFill>
                  <a:schemeClr val="tx1"/>
                </a:solidFill>
              </a:rPr>
              <a:t>Hamka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wilayah</a:t>
            </a:r>
            <a:r>
              <a:rPr lang="en-US" dirty="0">
                <a:solidFill>
                  <a:schemeClr val="tx1"/>
                </a:solidFill>
              </a:rPr>
              <a:t> Gujarat </a:t>
            </a:r>
            <a:r>
              <a:rPr lang="en-US" dirty="0" err="1">
                <a:solidFill>
                  <a:schemeClr val="tx1"/>
                </a:solidFill>
              </a:rPr>
              <a:t>bukan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datangnya</a:t>
            </a:r>
            <a:r>
              <a:rPr lang="en-US" dirty="0">
                <a:solidFill>
                  <a:schemeClr val="tx1"/>
                </a:solidFill>
              </a:rPr>
              <a:t> Islam,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Gujarat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singgah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saudagar-saudagar</a:t>
            </a:r>
            <a:r>
              <a:rPr lang="en-US" dirty="0">
                <a:solidFill>
                  <a:schemeClr val="tx1"/>
                </a:solidFill>
              </a:rPr>
              <a:t> Arab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Mekah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Mesir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Yaman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Sebenarnya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Mekkah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pengambilan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ajaran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Islam 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Hal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dibuktikan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wafatnya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Nabi</a:t>
            </a:r>
            <a:r>
              <a:rPr lang="en-US" dirty="0">
                <a:solidFill>
                  <a:schemeClr val="tx1"/>
                </a:solidFill>
              </a:rPr>
              <a:t> Muhammad SAW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632 M, </a:t>
            </a:r>
            <a:r>
              <a:rPr lang="en-US" dirty="0" err="1">
                <a:solidFill>
                  <a:schemeClr val="tx1"/>
                </a:solidFill>
              </a:rPr>
              <a:t>kepemimpinan</a:t>
            </a:r>
            <a:r>
              <a:rPr lang="en-US" dirty="0">
                <a:solidFill>
                  <a:schemeClr val="tx1"/>
                </a:solidFill>
              </a:rPr>
              <a:t> Islam </a:t>
            </a:r>
            <a:r>
              <a:rPr lang="en-US" dirty="0" err="1">
                <a:solidFill>
                  <a:schemeClr val="tx1"/>
                </a:solidFill>
              </a:rPr>
              <a:t>dipegang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khalifah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agama </a:t>
            </a:r>
            <a:r>
              <a:rPr lang="en-US" dirty="0">
                <a:solidFill>
                  <a:schemeClr val="tx1"/>
                </a:solidFill>
              </a:rPr>
              <a:t>Islam </a:t>
            </a:r>
            <a:r>
              <a:rPr lang="en-US" dirty="0" err="1">
                <a:solidFill>
                  <a:schemeClr val="tx1"/>
                </a:solidFill>
              </a:rPr>
              <a:t>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disebarkan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luas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Sampai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abad</a:t>
            </a:r>
            <a:r>
              <a:rPr lang="en-US" dirty="0">
                <a:solidFill>
                  <a:schemeClr val="tx1"/>
                </a:solidFill>
              </a:rPr>
              <a:t> ke-8, </a:t>
            </a:r>
            <a:r>
              <a:rPr lang="en-US" dirty="0" err="1">
                <a:solidFill>
                  <a:schemeClr val="tx1"/>
                </a:solidFill>
              </a:rPr>
              <a:t>pengaruh</a:t>
            </a:r>
            <a:r>
              <a:rPr lang="en-US" dirty="0">
                <a:solidFill>
                  <a:schemeClr val="tx1"/>
                </a:solidFill>
              </a:rPr>
              <a:t> Islam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seluruh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Timur</a:t>
            </a:r>
            <a:r>
              <a:rPr lang="en-US" dirty="0">
                <a:solidFill>
                  <a:schemeClr val="tx1"/>
                </a:solidFill>
              </a:rPr>
              <a:t> Tengah, </a:t>
            </a:r>
            <a:r>
              <a:rPr lang="en-US" dirty="0" err="1">
                <a:solidFill>
                  <a:schemeClr val="tx1"/>
                </a:solidFill>
              </a:rPr>
              <a:t>Afrika</a:t>
            </a:r>
            <a:r>
              <a:rPr lang="en-US" dirty="0">
                <a:solidFill>
                  <a:schemeClr val="tx1"/>
                </a:solidFill>
              </a:rPr>
              <a:t> Utara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Spanyol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Selanjutnya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Dinasti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Umayyah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pengaruh</a:t>
            </a:r>
            <a:r>
              <a:rPr lang="en-US" dirty="0">
                <a:solidFill>
                  <a:schemeClr val="tx1"/>
                </a:solidFill>
              </a:rPr>
              <a:t> Islam </a:t>
            </a:r>
            <a:r>
              <a:rPr lang="en-US" dirty="0" err="1">
                <a:solidFill>
                  <a:schemeClr val="tx1"/>
                </a:solidFill>
              </a:rPr>
              <a:t>semakin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meluas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hingga</a:t>
            </a:r>
            <a:r>
              <a:rPr lang="en-US" dirty="0">
                <a:solidFill>
                  <a:schemeClr val="tx1"/>
                </a:solidFill>
              </a:rPr>
              <a:t> Nusantara. </a:t>
            </a:r>
            <a:r>
              <a:rPr lang="en-US" dirty="0" err="1">
                <a:solidFill>
                  <a:schemeClr val="tx1"/>
                </a:solidFill>
              </a:rPr>
              <a:t>Penyebaran</a:t>
            </a:r>
            <a:r>
              <a:rPr lang="en-US" dirty="0">
                <a:solidFill>
                  <a:schemeClr val="tx1"/>
                </a:solidFill>
              </a:rPr>
              <a:t> agama Islam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proses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sejarah</a:t>
            </a:r>
            <a:r>
              <a:rPr lang="en-US" dirty="0">
                <a:solidFill>
                  <a:schemeClr val="tx1"/>
                </a:solidFill>
              </a:rPr>
              <a:t> Indonesia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2318197"/>
            <a:ext cx="11201996" cy="4069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>
                <a:solidFill>
                  <a:schemeClr val="tx1"/>
                </a:solidFill>
              </a:rPr>
              <a:t>Sayyid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Mohammad </a:t>
            </a:r>
            <a:r>
              <a:rPr lang="en-US" sz="2200" dirty="0" err="1">
                <a:solidFill>
                  <a:schemeClr val="tx1"/>
                </a:solidFill>
              </a:rPr>
              <a:t>Naquib</a:t>
            </a:r>
            <a:r>
              <a:rPr lang="en-US" sz="2200" dirty="0">
                <a:solidFill>
                  <a:schemeClr val="tx1"/>
                </a:solidFill>
              </a:rPr>
              <a:t> al-</a:t>
            </a:r>
            <a:r>
              <a:rPr lang="en-US" sz="2200" dirty="0" err="1">
                <a:solidFill>
                  <a:schemeClr val="tx1"/>
                </a:solidFill>
              </a:rPr>
              <a:t>Attas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mengatakan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bahwa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sebelum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abad</a:t>
            </a:r>
            <a:r>
              <a:rPr lang="en-US" sz="2200" dirty="0">
                <a:solidFill>
                  <a:schemeClr val="tx1"/>
                </a:solidFill>
              </a:rPr>
              <a:t> ke-17 </a:t>
            </a:r>
            <a:r>
              <a:rPr lang="en-US" sz="2200" dirty="0" smtClean="0">
                <a:solidFill>
                  <a:schemeClr val="tx1"/>
                </a:solidFill>
              </a:rPr>
              <a:t>M </a:t>
            </a:r>
            <a:r>
              <a:rPr lang="en-US" sz="2200" dirty="0" err="1" smtClean="0">
                <a:solidFill>
                  <a:schemeClr val="tx1"/>
                </a:solidFill>
              </a:rPr>
              <a:t>seluruh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literatur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keagamaan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relevan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tidak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satu</a:t>
            </a:r>
            <a:r>
              <a:rPr lang="en-US" sz="2200" dirty="0">
                <a:solidFill>
                  <a:schemeClr val="tx1"/>
                </a:solidFill>
              </a:rPr>
              <a:t> pun </a:t>
            </a:r>
            <a:r>
              <a:rPr lang="en-US" sz="2200" dirty="0" err="1">
                <a:solidFill>
                  <a:schemeClr val="tx1"/>
                </a:solidFill>
              </a:rPr>
              <a:t>pengarang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muslim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tercatat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berasal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Gujarat,India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Sebagian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karya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relevan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tentang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keagamaan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itu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ditulis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di India </a:t>
            </a:r>
            <a:r>
              <a:rPr lang="en-US" sz="2200" dirty="0" err="1">
                <a:solidFill>
                  <a:schemeClr val="tx1"/>
                </a:solidFill>
              </a:rPr>
              <a:t>tetapi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asal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kedatangan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penulis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tersebut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adalah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kawasan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jazirah</a:t>
            </a:r>
            <a:r>
              <a:rPr lang="en-US" sz="2200" dirty="0">
                <a:solidFill>
                  <a:schemeClr val="tx1"/>
                </a:solidFill>
              </a:rPr>
              <a:t> Arab, (</a:t>
            </a:r>
            <a:r>
              <a:rPr lang="en-US" sz="2200" dirty="0" err="1">
                <a:solidFill>
                  <a:schemeClr val="tx1"/>
                </a:solidFill>
              </a:rPr>
              <a:t>Mekkah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Mesir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Yaman</a:t>
            </a:r>
            <a:r>
              <a:rPr lang="en-US" sz="2200" dirty="0">
                <a:solidFill>
                  <a:schemeClr val="tx1"/>
                </a:solidFill>
              </a:rPr>
              <a:t>)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Persia. </a:t>
            </a:r>
            <a:r>
              <a:rPr lang="en-US" sz="2200" dirty="0" err="1" smtClean="0">
                <a:solidFill>
                  <a:schemeClr val="tx1"/>
                </a:solidFill>
              </a:rPr>
              <a:t>Kemungkinan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kecil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sebagiannya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berasal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penulis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Turki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atau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Maghrib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lebih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penting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bahwa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kandungan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nilai-nilai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ajaran</a:t>
            </a:r>
            <a:r>
              <a:rPr lang="en-US" sz="2200" dirty="0">
                <a:solidFill>
                  <a:schemeClr val="tx1"/>
                </a:solidFill>
              </a:rPr>
              <a:t> Islam </a:t>
            </a:r>
            <a:r>
              <a:rPr lang="en-US" sz="2200" dirty="0" err="1">
                <a:solidFill>
                  <a:schemeClr val="tx1"/>
                </a:solidFill>
              </a:rPr>
              <a:t>adalah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Timur</a:t>
            </a:r>
            <a:r>
              <a:rPr lang="en-US" sz="2200" dirty="0">
                <a:solidFill>
                  <a:schemeClr val="tx1"/>
                </a:solidFill>
              </a:rPr>
              <a:t> Tengah </a:t>
            </a:r>
            <a:r>
              <a:rPr lang="en-US" sz="2200" dirty="0" err="1">
                <a:solidFill>
                  <a:schemeClr val="tx1"/>
                </a:solidFill>
              </a:rPr>
              <a:t>bukan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dari</a:t>
            </a:r>
            <a:r>
              <a:rPr lang="en-US" sz="2200" dirty="0">
                <a:solidFill>
                  <a:schemeClr val="tx1"/>
                </a:solidFill>
              </a:rPr>
              <a:t> India. </a:t>
            </a:r>
            <a:r>
              <a:rPr lang="en-US" sz="2200" dirty="0" err="1">
                <a:solidFill>
                  <a:schemeClr val="tx1"/>
                </a:solidFill>
              </a:rPr>
              <a:t>Termasuk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penggunaan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gelar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Syarif</a:t>
            </a:r>
            <a:r>
              <a:rPr lang="en-US" sz="2200" dirty="0">
                <a:solidFill>
                  <a:schemeClr val="tx1"/>
                </a:solidFill>
              </a:rPr>
              <a:t>, Said, Muhammad, </a:t>
            </a:r>
            <a:r>
              <a:rPr lang="en-US" sz="2200" dirty="0" err="1">
                <a:solidFill>
                  <a:schemeClr val="tx1"/>
                </a:solidFill>
              </a:rPr>
              <a:t>Maulana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juga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identik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asal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mereka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Mekah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kedatangan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mereka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termasuk</a:t>
            </a:r>
            <a:r>
              <a:rPr lang="en-US" sz="2200" dirty="0">
                <a:solidFill>
                  <a:schemeClr val="tx1"/>
                </a:solidFill>
              </a:rPr>
              <a:t> paling </a:t>
            </a:r>
            <a:r>
              <a:rPr lang="en-US" sz="2200" dirty="0" err="1">
                <a:solidFill>
                  <a:schemeClr val="tx1"/>
                </a:solidFill>
              </a:rPr>
              <a:t>awal</a:t>
            </a:r>
            <a:r>
              <a:rPr lang="en-US" sz="2200" dirty="0">
                <a:solidFill>
                  <a:schemeClr val="tx1"/>
                </a:solidFill>
              </a:rPr>
              <a:t> di </a:t>
            </a:r>
            <a:r>
              <a:rPr lang="en-US" sz="2200" dirty="0" err="1">
                <a:solidFill>
                  <a:schemeClr val="tx1"/>
                </a:solidFill>
              </a:rPr>
              <a:t>kawaasan</a:t>
            </a:r>
            <a:r>
              <a:rPr lang="en-US" sz="2200" dirty="0">
                <a:solidFill>
                  <a:schemeClr val="tx1"/>
                </a:solidFill>
              </a:rPr>
              <a:t> Nusantara </a:t>
            </a:r>
            <a:r>
              <a:rPr lang="en-US" sz="2200" dirty="0" err="1">
                <a:solidFill>
                  <a:schemeClr val="tx1"/>
                </a:solidFill>
              </a:rPr>
              <a:t>ini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Kemudian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bukti</a:t>
            </a:r>
            <a:r>
              <a:rPr lang="en-US" sz="2200" dirty="0">
                <a:solidFill>
                  <a:schemeClr val="tx1"/>
                </a:solidFill>
              </a:rPr>
              <a:t> lain </a:t>
            </a:r>
            <a:r>
              <a:rPr lang="en-US" sz="2200" dirty="0" err="1">
                <a:solidFill>
                  <a:schemeClr val="tx1"/>
                </a:solidFill>
              </a:rPr>
              <a:t>adalah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tahun</a:t>
            </a:r>
            <a:r>
              <a:rPr lang="en-US" sz="2200" dirty="0">
                <a:solidFill>
                  <a:schemeClr val="tx1"/>
                </a:solidFill>
              </a:rPr>
              <a:t> 1297 M (</a:t>
            </a:r>
            <a:r>
              <a:rPr lang="en-US" sz="2200" dirty="0" err="1">
                <a:solidFill>
                  <a:schemeClr val="tx1"/>
                </a:solidFill>
              </a:rPr>
              <a:t>abad</a:t>
            </a:r>
            <a:r>
              <a:rPr lang="en-US" sz="2200" dirty="0">
                <a:solidFill>
                  <a:schemeClr val="tx1"/>
                </a:solidFill>
              </a:rPr>
              <a:t> ke-13) Gujarat </a:t>
            </a:r>
            <a:r>
              <a:rPr lang="en-US" sz="2200" dirty="0" err="1">
                <a:solidFill>
                  <a:schemeClr val="tx1"/>
                </a:solidFill>
              </a:rPr>
              <a:t>masih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berada</a:t>
            </a:r>
            <a:r>
              <a:rPr lang="en-US" sz="2200" dirty="0">
                <a:solidFill>
                  <a:schemeClr val="tx1"/>
                </a:solidFill>
              </a:rPr>
              <a:t> di </a:t>
            </a:r>
            <a:r>
              <a:rPr lang="en-US" sz="2200" dirty="0" err="1">
                <a:solidFill>
                  <a:schemeClr val="tx1"/>
                </a:solidFill>
              </a:rPr>
              <a:t>bawah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naungan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kerajaan</a:t>
            </a:r>
            <a:r>
              <a:rPr lang="en-US" sz="2200" dirty="0">
                <a:solidFill>
                  <a:schemeClr val="tx1"/>
                </a:solidFill>
              </a:rPr>
              <a:t> Hindu, </a:t>
            </a:r>
            <a:r>
              <a:rPr lang="en-US" sz="2200" dirty="0" err="1">
                <a:solidFill>
                  <a:schemeClr val="tx1"/>
                </a:solidFill>
              </a:rPr>
              <a:t>setahun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kemudian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baru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ditaklukkan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tentara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muslim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603" y="5370490"/>
            <a:ext cx="6089081" cy="412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Gambar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jalur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masuknya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islam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menurut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teori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mekkah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err="1" smtClean="0">
                <a:solidFill>
                  <a:schemeClr val="tx1"/>
                </a:solidFill>
              </a:rPr>
              <a:t>arab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s://3.bp.blogspot.com/-4pNLl-P9DM0/W3GCEi5Ac0I/AAAAAAAAH6U/DVGgj2dMSVEYacVaPJ05E_KWewLWWYj2gCLcBGAs/s1600/Jalur%2BMasuknya%2BIslam%2Bke%2BIndonesia%2BMenurut%2BTeori%2BAra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19" y="2409351"/>
            <a:ext cx="493331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ori Masuknya Islam di Indonesia Menurut Hamka - Donisauru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44" y="2409352"/>
            <a:ext cx="2051497" cy="2657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946265" y="5370490"/>
            <a:ext cx="4065170" cy="41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Haji Abdul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Karim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Amrullah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Hamka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01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546</TotalTime>
  <Words>1071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Schoolbook</vt:lpstr>
      <vt:lpstr>Corbel</vt:lpstr>
      <vt:lpstr>Times New Roman</vt:lpstr>
      <vt:lpstr>Feathered</vt:lpstr>
      <vt:lpstr>GERAKAN ISLAMISASI NUSANTARA </vt:lpstr>
      <vt:lpstr>A. LATAR BELAKANG ISLAM </vt:lpstr>
      <vt:lpstr>B. TEORI-TEORI ISLAMISASI NUSANTARA</vt:lpstr>
      <vt:lpstr>1. TEORI GUJARAT/ INDIA</vt:lpstr>
      <vt:lpstr>Nisan makam Maulana Malik Ibrahim </vt:lpstr>
      <vt:lpstr>Pijnapel  dan Snouck Hurgronje</vt:lpstr>
      <vt:lpstr>2. TEORI MEKKAH</vt:lpstr>
      <vt:lpstr>PowerPoint Presentation</vt:lpstr>
      <vt:lpstr>PowerPoint Presentation</vt:lpstr>
      <vt:lpstr>3. TEORI PERSIA </vt:lpstr>
      <vt:lpstr>Kesamaan Kultur dengan di Persia </vt:lpstr>
      <vt:lpstr>PowerPoint Presentation</vt:lpstr>
      <vt:lpstr>TAHAP-TAHAP PERKEMBANGAN ISLAM DI NUSANTARA </vt:lpstr>
      <vt:lpstr>TAHAP-TAHAP PERKEMBANGAN ISLAM DI NUSANTARA </vt:lpstr>
      <vt:lpstr>CORAK ISLAM DI NUSANTARA </vt:lpstr>
      <vt:lpstr>TERIMA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Sanoesan’s E-mail: sanoesans@gmail.com – Homepage: http://www.sanoesans.com</dc:title>
  <dc:creator>ar rahman</dc:creator>
  <cp:lastModifiedBy>ASUS</cp:lastModifiedBy>
  <cp:revision>45</cp:revision>
  <dcterms:created xsi:type="dcterms:W3CDTF">2016-04-16T14:08:11Z</dcterms:created>
  <dcterms:modified xsi:type="dcterms:W3CDTF">2021-10-13T03:26:59Z</dcterms:modified>
</cp:coreProperties>
</file>