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303" r:id="rId4"/>
    <p:sldId id="300" r:id="rId5"/>
    <p:sldId id="259" r:id="rId6"/>
    <p:sldId id="304" r:id="rId7"/>
    <p:sldId id="305" r:id="rId8"/>
    <p:sldId id="306" r:id="rId9"/>
    <p:sldId id="270" r:id="rId10"/>
    <p:sldId id="308" r:id="rId11"/>
    <p:sldId id="261" r:id="rId12"/>
  </p:sldIdLst>
  <p:sldSz cx="9144000" cy="5143500" type="screen16x9"/>
  <p:notesSz cx="6858000" cy="9144000"/>
  <p:embeddedFontLs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Georgia" panose="02040502050405020303" pitchFamily="18" charset="0"/>
      <p:regular r:id="rId18"/>
      <p:bold r:id="rId19"/>
      <p:italic r:id="rId20"/>
      <p:boldItalic r:id="rId21"/>
    </p:embeddedFont>
    <p:embeddedFont>
      <p:font typeface="Montserrat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363"/>
    <a:srgbClr val="F9C375"/>
    <a:srgbClr val="6FB2A5"/>
    <a:srgbClr val="414042"/>
    <a:srgbClr val="6D6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1DFE51-07FB-4282-8A57-E4FDD1EB5646}">
  <a:tblStyle styleId="{B41DFE51-07FB-4282-8A57-E4FDD1EB56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5871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b6ddd5f332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b6ddd5f332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669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b6ddd5f3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b6ddd5f3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2225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e199130779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e199130779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115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b6ddd5f3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b6ddd5f3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6548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e199130779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e199130779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5061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b6ddd5f3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b6ddd5f3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536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e199130779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e199130779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0679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b6ddd5f3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b6ddd5f3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138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e199130779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e199130779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1114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b6ddd5f3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b6ddd5f3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747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e1a3e9384f_0_5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e1a3e9384f_0_5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228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5100" y="1181200"/>
            <a:ext cx="7713600" cy="32541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392515" y="3591813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15100" y="708300"/>
            <a:ext cx="7713600" cy="4728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95438" y="878550"/>
            <a:ext cx="529800" cy="132300"/>
            <a:chOff x="850413" y="846900"/>
            <a:chExt cx="529800" cy="132300"/>
          </a:xfrm>
        </p:grpSpPr>
        <p:sp>
          <p:nvSpPr>
            <p:cNvPr id="13" name="Google Shape;13;p2"/>
            <p:cNvSpPr/>
            <p:nvPr/>
          </p:nvSpPr>
          <p:spPr>
            <a:xfrm>
              <a:off x="850413" y="8469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049163" y="846900"/>
              <a:ext cx="132300" cy="132300"/>
            </a:xfrm>
            <a:prstGeom prst="ellipse">
              <a:avLst/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247913" y="8469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8578498" y="339246"/>
            <a:ext cx="387826" cy="543003"/>
            <a:chOff x="8578498" y="339246"/>
            <a:chExt cx="387826" cy="543003"/>
          </a:xfrm>
        </p:grpSpPr>
        <p:sp>
          <p:nvSpPr>
            <p:cNvPr id="17" name="Google Shape;17;p2"/>
            <p:cNvSpPr/>
            <p:nvPr/>
          </p:nvSpPr>
          <p:spPr>
            <a:xfrm rot="10800000">
              <a:off x="8720626" y="783818"/>
              <a:ext cx="245698" cy="98432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10800000">
              <a:off x="8624203" y="339246"/>
              <a:ext cx="278754" cy="294078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10800000">
              <a:off x="8578498" y="663573"/>
              <a:ext cx="245698" cy="98432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163261" y="4214833"/>
            <a:ext cx="387826" cy="519265"/>
            <a:chOff x="163261" y="4214833"/>
            <a:chExt cx="387826" cy="519265"/>
          </a:xfrm>
        </p:grpSpPr>
        <p:sp>
          <p:nvSpPr>
            <p:cNvPr id="21" name="Google Shape;21;p2"/>
            <p:cNvSpPr/>
            <p:nvPr/>
          </p:nvSpPr>
          <p:spPr>
            <a:xfrm>
              <a:off x="163261" y="4515421"/>
              <a:ext cx="245698" cy="98432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5400000">
              <a:off x="217791" y="4207172"/>
              <a:ext cx="278754" cy="294078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05389" y="4635666"/>
              <a:ext cx="245698" cy="98432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7939429" y="807579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15100" y="1181200"/>
            <a:ext cx="7708800" cy="32541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1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451"/>
              </a:buClr>
              <a:buSzPts val="1400"/>
              <a:buFont typeface="Raleway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30" name="Google Shape;30;p4"/>
          <p:cNvGrpSpPr/>
          <p:nvPr/>
        </p:nvGrpSpPr>
        <p:grpSpPr>
          <a:xfrm rot="-7314295">
            <a:off x="8567310" y="4466102"/>
            <a:ext cx="359582" cy="548994"/>
            <a:chOff x="6835905" y="2727504"/>
            <a:chExt cx="211676" cy="289207"/>
          </a:xfrm>
        </p:grpSpPr>
        <p:sp>
          <p:nvSpPr>
            <p:cNvPr id="31" name="Google Shape;31;p4"/>
            <p:cNvSpPr/>
            <p:nvPr/>
          </p:nvSpPr>
          <p:spPr>
            <a:xfrm>
              <a:off x="6835905" y="2799417"/>
              <a:ext cx="205981" cy="21729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6866027" y="2727504"/>
              <a:ext cx="181555" cy="727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4"/>
          <p:cNvGrpSpPr/>
          <p:nvPr/>
        </p:nvGrpSpPr>
        <p:grpSpPr>
          <a:xfrm rot="-7819893">
            <a:off x="199449" y="102683"/>
            <a:ext cx="388370" cy="545128"/>
            <a:chOff x="7782540" y="1360351"/>
            <a:chExt cx="355627" cy="499168"/>
          </a:xfrm>
        </p:grpSpPr>
        <p:sp>
          <p:nvSpPr>
            <p:cNvPr id="34" name="Google Shape;34;p4"/>
            <p:cNvSpPr/>
            <p:nvPr/>
          </p:nvSpPr>
          <p:spPr>
            <a:xfrm rot="-1196450" flipH="1">
              <a:off x="7883045" y="1582681"/>
              <a:ext cx="245703" cy="98434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 rot="-5492000" flipH="1">
              <a:off x="7819124" y="1356573"/>
              <a:ext cx="278749" cy="294072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4"/>
            <p:cNvSpPr/>
            <p:nvPr/>
          </p:nvSpPr>
          <p:spPr>
            <a:xfrm rot="664915" flipH="1">
              <a:off x="7789709" y="1738391"/>
              <a:ext cx="245699" cy="98433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715100" y="708300"/>
            <a:ext cx="7713600" cy="4728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subTitle" idx="1"/>
          </p:nvPr>
        </p:nvSpPr>
        <p:spPr>
          <a:xfrm>
            <a:off x="715100" y="1186200"/>
            <a:ext cx="4583400" cy="32490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27432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951915" y="1420568"/>
            <a:ext cx="4080000" cy="6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bg>
      <p:bgPr>
        <a:solidFill>
          <a:schemeClr val="accent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subTitle" idx="1"/>
          </p:nvPr>
        </p:nvSpPr>
        <p:spPr>
          <a:xfrm>
            <a:off x="357175" y="1181075"/>
            <a:ext cx="8429700" cy="32541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27432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3924026" y="3315851"/>
            <a:ext cx="28434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grpSp>
        <p:nvGrpSpPr>
          <p:cNvPr id="99" name="Google Shape;99;p14"/>
          <p:cNvGrpSpPr/>
          <p:nvPr/>
        </p:nvGrpSpPr>
        <p:grpSpPr>
          <a:xfrm rot="6656887">
            <a:off x="334857" y="96998"/>
            <a:ext cx="356576" cy="559793"/>
            <a:chOff x="1176477" y="2551588"/>
            <a:chExt cx="149875" cy="235304"/>
          </a:xfrm>
        </p:grpSpPr>
        <p:sp>
          <p:nvSpPr>
            <p:cNvPr id="100" name="Google Shape;100;p14"/>
            <p:cNvSpPr/>
            <p:nvPr/>
          </p:nvSpPr>
          <p:spPr>
            <a:xfrm flipH="1">
              <a:off x="1227170" y="2619566"/>
              <a:ext cx="99182" cy="167326"/>
            </a:xfrm>
            <a:custGeom>
              <a:avLst/>
              <a:gdLst/>
              <a:ahLst/>
              <a:cxnLst/>
              <a:rect l="l" t="t" r="r" b="b"/>
              <a:pathLst>
                <a:path w="3742" h="6313" extrusionOk="0">
                  <a:moveTo>
                    <a:pt x="1102" y="1"/>
                  </a:moveTo>
                  <a:cubicBezTo>
                    <a:pt x="1073" y="1"/>
                    <a:pt x="1040" y="17"/>
                    <a:pt x="1006" y="51"/>
                  </a:cubicBezTo>
                  <a:cubicBezTo>
                    <a:pt x="1" y="1465"/>
                    <a:pt x="771" y="6312"/>
                    <a:pt x="3011" y="6312"/>
                  </a:cubicBezTo>
                  <a:cubicBezTo>
                    <a:pt x="3149" y="6312"/>
                    <a:pt x="3292" y="6294"/>
                    <a:pt x="3441" y="6255"/>
                  </a:cubicBezTo>
                  <a:cubicBezTo>
                    <a:pt x="3641" y="6188"/>
                    <a:pt x="3741" y="5955"/>
                    <a:pt x="3641" y="5755"/>
                  </a:cubicBezTo>
                  <a:cubicBezTo>
                    <a:pt x="3441" y="5488"/>
                    <a:pt x="3241" y="5221"/>
                    <a:pt x="3041" y="4954"/>
                  </a:cubicBezTo>
                  <a:cubicBezTo>
                    <a:pt x="2641" y="4420"/>
                    <a:pt x="2340" y="3787"/>
                    <a:pt x="2140" y="3153"/>
                  </a:cubicBezTo>
                  <a:cubicBezTo>
                    <a:pt x="1807" y="2119"/>
                    <a:pt x="1673" y="1018"/>
                    <a:pt x="1173" y="51"/>
                  </a:cubicBezTo>
                  <a:cubicBezTo>
                    <a:pt x="1156" y="17"/>
                    <a:pt x="1131" y="1"/>
                    <a:pt x="1102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4"/>
            <p:cNvSpPr/>
            <p:nvPr/>
          </p:nvSpPr>
          <p:spPr>
            <a:xfrm rot="477213" flipH="1">
              <a:off x="1184189" y="2557934"/>
              <a:ext cx="99950" cy="118424"/>
            </a:xfrm>
            <a:custGeom>
              <a:avLst/>
              <a:gdLst/>
              <a:ahLst/>
              <a:cxnLst/>
              <a:rect l="l" t="t" r="r" b="b"/>
              <a:pathLst>
                <a:path w="3771" h="4468" extrusionOk="0">
                  <a:moveTo>
                    <a:pt x="265" y="0"/>
                  </a:moveTo>
                  <a:cubicBezTo>
                    <a:pt x="184" y="0"/>
                    <a:pt x="125" y="55"/>
                    <a:pt x="101" y="127"/>
                  </a:cubicBezTo>
                  <a:cubicBezTo>
                    <a:pt x="1" y="594"/>
                    <a:pt x="34" y="1095"/>
                    <a:pt x="168" y="1562"/>
                  </a:cubicBezTo>
                  <a:cubicBezTo>
                    <a:pt x="234" y="2095"/>
                    <a:pt x="401" y="2663"/>
                    <a:pt x="635" y="3163"/>
                  </a:cubicBezTo>
                  <a:cubicBezTo>
                    <a:pt x="923" y="3661"/>
                    <a:pt x="1705" y="4467"/>
                    <a:pt x="2415" y="4467"/>
                  </a:cubicBezTo>
                  <a:cubicBezTo>
                    <a:pt x="2609" y="4467"/>
                    <a:pt x="2798" y="4407"/>
                    <a:pt x="2970" y="4264"/>
                  </a:cubicBezTo>
                  <a:cubicBezTo>
                    <a:pt x="3770" y="3563"/>
                    <a:pt x="2403" y="3130"/>
                    <a:pt x="2069" y="2763"/>
                  </a:cubicBezTo>
                  <a:cubicBezTo>
                    <a:pt x="1369" y="1962"/>
                    <a:pt x="1269" y="628"/>
                    <a:pt x="368" y="27"/>
                  </a:cubicBezTo>
                  <a:cubicBezTo>
                    <a:pt x="331" y="9"/>
                    <a:pt x="296" y="0"/>
                    <a:pt x="265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715100" y="1832850"/>
            <a:ext cx="3856800" cy="19506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36576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715100" y="1360050"/>
            <a:ext cx="3856800" cy="4728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05" name="Google Shape;105;p15"/>
          <p:cNvGrpSpPr/>
          <p:nvPr/>
        </p:nvGrpSpPr>
        <p:grpSpPr>
          <a:xfrm rot="9281423">
            <a:off x="8104173" y="569722"/>
            <a:ext cx="452804" cy="618653"/>
            <a:chOff x="6835905" y="2727504"/>
            <a:chExt cx="211676" cy="289207"/>
          </a:xfrm>
        </p:grpSpPr>
        <p:sp>
          <p:nvSpPr>
            <p:cNvPr id="106" name="Google Shape;106;p15"/>
            <p:cNvSpPr/>
            <p:nvPr/>
          </p:nvSpPr>
          <p:spPr>
            <a:xfrm>
              <a:off x="6835905" y="2799417"/>
              <a:ext cx="205981" cy="21729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6866027" y="2727504"/>
              <a:ext cx="181555" cy="727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" name="Google Shape;108;p15"/>
          <p:cNvGrpSpPr/>
          <p:nvPr/>
        </p:nvGrpSpPr>
        <p:grpSpPr>
          <a:xfrm rot="-6685688" flipH="1">
            <a:off x="225818" y="4130851"/>
            <a:ext cx="561575" cy="608711"/>
            <a:chOff x="46140" y="127355"/>
            <a:chExt cx="444749" cy="496159"/>
          </a:xfrm>
        </p:grpSpPr>
        <p:sp>
          <p:nvSpPr>
            <p:cNvPr id="109" name="Google Shape;109;p15"/>
            <p:cNvSpPr/>
            <p:nvPr/>
          </p:nvSpPr>
          <p:spPr>
            <a:xfrm rot="4922754">
              <a:off x="79826" y="142298"/>
              <a:ext cx="367615" cy="38784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 rot="724070">
              <a:off x="156844" y="461257"/>
              <a:ext cx="324053" cy="129818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"/>
          <p:cNvSpPr/>
          <p:nvPr/>
        </p:nvSpPr>
        <p:spPr>
          <a:xfrm>
            <a:off x="715200" y="708300"/>
            <a:ext cx="7713600" cy="37269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" name="Google Shape;207;p24"/>
          <p:cNvGrpSpPr/>
          <p:nvPr/>
        </p:nvGrpSpPr>
        <p:grpSpPr>
          <a:xfrm rot="6685688">
            <a:off x="8389793" y="126776"/>
            <a:ext cx="561575" cy="608711"/>
            <a:chOff x="46140" y="127355"/>
            <a:chExt cx="444749" cy="496159"/>
          </a:xfrm>
        </p:grpSpPr>
        <p:sp>
          <p:nvSpPr>
            <p:cNvPr id="208" name="Google Shape;208;p24"/>
            <p:cNvSpPr/>
            <p:nvPr/>
          </p:nvSpPr>
          <p:spPr>
            <a:xfrm rot="4922754">
              <a:off x="79826" y="142298"/>
              <a:ext cx="367615" cy="38784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4"/>
            <p:cNvSpPr/>
            <p:nvPr/>
          </p:nvSpPr>
          <p:spPr>
            <a:xfrm rot="724070">
              <a:off x="156844" y="461257"/>
              <a:ext cx="324053" cy="129818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0" name="Google Shape;210;p24"/>
          <p:cNvSpPr/>
          <p:nvPr/>
        </p:nvSpPr>
        <p:spPr>
          <a:xfrm>
            <a:off x="715200" y="708300"/>
            <a:ext cx="7713600" cy="4728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1" name="Google Shape;211;p24"/>
          <p:cNvGrpSpPr/>
          <p:nvPr/>
        </p:nvGrpSpPr>
        <p:grpSpPr>
          <a:xfrm>
            <a:off x="886250" y="855076"/>
            <a:ext cx="695998" cy="173803"/>
            <a:chOff x="1083588" y="1074600"/>
            <a:chExt cx="529800" cy="132300"/>
          </a:xfrm>
        </p:grpSpPr>
        <p:sp>
          <p:nvSpPr>
            <p:cNvPr id="212" name="Google Shape;212;p24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4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4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" name="Google Shape;215;p24"/>
          <p:cNvSpPr/>
          <p:nvPr/>
        </p:nvSpPr>
        <p:spPr>
          <a:xfrm>
            <a:off x="7939429" y="807579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" name="Google Shape;216;p24"/>
          <p:cNvGrpSpPr/>
          <p:nvPr/>
        </p:nvGrpSpPr>
        <p:grpSpPr>
          <a:xfrm rot="-486778">
            <a:off x="131591" y="4185206"/>
            <a:ext cx="513345" cy="687323"/>
            <a:chOff x="163261" y="4214833"/>
            <a:chExt cx="387826" cy="519265"/>
          </a:xfrm>
        </p:grpSpPr>
        <p:sp>
          <p:nvSpPr>
            <p:cNvPr id="217" name="Google Shape;217;p24"/>
            <p:cNvSpPr/>
            <p:nvPr/>
          </p:nvSpPr>
          <p:spPr>
            <a:xfrm>
              <a:off x="163261" y="4515421"/>
              <a:ext cx="245698" cy="98432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4"/>
            <p:cNvSpPr/>
            <p:nvPr/>
          </p:nvSpPr>
          <p:spPr>
            <a:xfrm rot="5400000">
              <a:off x="217791" y="4207172"/>
              <a:ext cx="278754" cy="294078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4"/>
            <p:cNvSpPr/>
            <p:nvPr/>
          </p:nvSpPr>
          <p:spPr>
            <a:xfrm>
              <a:off x="305389" y="4635666"/>
              <a:ext cx="245698" cy="98432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accent3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Google Shape;221;p25"/>
          <p:cNvGrpSpPr/>
          <p:nvPr/>
        </p:nvGrpSpPr>
        <p:grpSpPr>
          <a:xfrm rot="-6685688" flipH="1">
            <a:off x="49968" y="174276"/>
            <a:ext cx="561575" cy="608711"/>
            <a:chOff x="46140" y="127355"/>
            <a:chExt cx="444749" cy="496159"/>
          </a:xfrm>
        </p:grpSpPr>
        <p:sp>
          <p:nvSpPr>
            <p:cNvPr id="222" name="Google Shape;222;p25"/>
            <p:cNvSpPr/>
            <p:nvPr/>
          </p:nvSpPr>
          <p:spPr>
            <a:xfrm rot="4922754">
              <a:off x="79826" y="142298"/>
              <a:ext cx="367615" cy="38784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5"/>
            <p:cNvSpPr/>
            <p:nvPr/>
          </p:nvSpPr>
          <p:spPr>
            <a:xfrm rot="724070">
              <a:off x="156844" y="461257"/>
              <a:ext cx="324053" cy="129818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Google Shape;224;p25"/>
          <p:cNvSpPr/>
          <p:nvPr/>
        </p:nvSpPr>
        <p:spPr>
          <a:xfrm>
            <a:off x="7939429" y="807579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5" name="Google Shape;225;p25"/>
          <p:cNvGrpSpPr/>
          <p:nvPr/>
        </p:nvGrpSpPr>
        <p:grpSpPr>
          <a:xfrm rot="-356114" flipH="1">
            <a:off x="8496569" y="4459817"/>
            <a:ext cx="507207" cy="601912"/>
            <a:chOff x="82273" y="4363866"/>
            <a:chExt cx="507227" cy="601936"/>
          </a:xfrm>
        </p:grpSpPr>
        <p:grpSp>
          <p:nvGrpSpPr>
            <p:cNvPr id="226" name="Google Shape;226;p25"/>
            <p:cNvGrpSpPr/>
            <p:nvPr/>
          </p:nvGrpSpPr>
          <p:grpSpPr>
            <a:xfrm rot="704441">
              <a:off x="131921" y="4399826"/>
              <a:ext cx="407929" cy="530015"/>
              <a:chOff x="1164544" y="2558484"/>
              <a:chExt cx="171466" cy="222793"/>
            </a:xfrm>
          </p:grpSpPr>
          <p:sp>
            <p:nvSpPr>
              <p:cNvPr id="227" name="Google Shape;227;p25"/>
              <p:cNvSpPr/>
              <p:nvPr/>
            </p:nvSpPr>
            <p:spPr>
              <a:xfrm flipH="1">
                <a:off x="1236828" y="2613951"/>
                <a:ext cx="99182" cy="167326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6313" extrusionOk="0">
                    <a:moveTo>
                      <a:pt x="1102" y="1"/>
                    </a:moveTo>
                    <a:cubicBezTo>
                      <a:pt x="1073" y="1"/>
                      <a:pt x="1040" y="17"/>
                      <a:pt x="1006" y="51"/>
                    </a:cubicBezTo>
                    <a:cubicBezTo>
                      <a:pt x="1" y="1465"/>
                      <a:pt x="771" y="6312"/>
                      <a:pt x="3011" y="6312"/>
                    </a:cubicBezTo>
                    <a:cubicBezTo>
                      <a:pt x="3149" y="6312"/>
                      <a:pt x="3292" y="6294"/>
                      <a:pt x="3441" y="6255"/>
                    </a:cubicBezTo>
                    <a:cubicBezTo>
                      <a:pt x="3641" y="6188"/>
                      <a:pt x="3741" y="5955"/>
                      <a:pt x="3641" y="5755"/>
                    </a:cubicBezTo>
                    <a:cubicBezTo>
                      <a:pt x="3441" y="5488"/>
                      <a:pt x="3241" y="5221"/>
                      <a:pt x="3041" y="4954"/>
                    </a:cubicBezTo>
                    <a:cubicBezTo>
                      <a:pt x="2641" y="4420"/>
                      <a:pt x="2340" y="3787"/>
                      <a:pt x="2140" y="3153"/>
                    </a:cubicBezTo>
                    <a:cubicBezTo>
                      <a:pt x="1807" y="2119"/>
                      <a:pt x="1673" y="1018"/>
                      <a:pt x="1173" y="51"/>
                    </a:cubicBezTo>
                    <a:cubicBezTo>
                      <a:pt x="1156" y="17"/>
                      <a:pt x="1131" y="1"/>
                      <a:pt x="11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25"/>
              <p:cNvSpPr/>
              <p:nvPr/>
            </p:nvSpPr>
            <p:spPr>
              <a:xfrm rot="1001799" flipH="1">
                <a:off x="1179449" y="2570345"/>
                <a:ext cx="99950" cy="118424"/>
              </a:xfrm>
              <a:custGeom>
                <a:avLst/>
                <a:gdLst/>
                <a:ahLst/>
                <a:cxnLst/>
                <a:rect l="l" t="t" r="r" b="b"/>
                <a:pathLst>
                  <a:path w="3771" h="4468" extrusionOk="0">
                    <a:moveTo>
                      <a:pt x="265" y="0"/>
                    </a:moveTo>
                    <a:cubicBezTo>
                      <a:pt x="184" y="0"/>
                      <a:pt x="125" y="55"/>
                      <a:pt x="101" y="127"/>
                    </a:cubicBezTo>
                    <a:cubicBezTo>
                      <a:pt x="1" y="594"/>
                      <a:pt x="34" y="1095"/>
                      <a:pt x="168" y="1562"/>
                    </a:cubicBezTo>
                    <a:cubicBezTo>
                      <a:pt x="234" y="2095"/>
                      <a:pt x="401" y="2663"/>
                      <a:pt x="635" y="3163"/>
                    </a:cubicBezTo>
                    <a:cubicBezTo>
                      <a:pt x="923" y="3661"/>
                      <a:pt x="1705" y="4467"/>
                      <a:pt x="2415" y="4467"/>
                    </a:cubicBezTo>
                    <a:cubicBezTo>
                      <a:pt x="2609" y="4467"/>
                      <a:pt x="2798" y="4407"/>
                      <a:pt x="2970" y="4264"/>
                    </a:cubicBezTo>
                    <a:cubicBezTo>
                      <a:pt x="3770" y="3563"/>
                      <a:pt x="2403" y="3130"/>
                      <a:pt x="2069" y="2763"/>
                    </a:cubicBezTo>
                    <a:cubicBezTo>
                      <a:pt x="1369" y="1962"/>
                      <a:pt x="1269" y="628"/>
                      <a:pt x="368" y="27"/>
                    </a:cubicBezTo>
                    <a:cubicBezTo>
                      <a:pt x="331" y="9"/>
                      <a:pt x="296" y="0"/>
                      <a:pt x="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9" name="Google Shape;229;p25"/>
            <p:cNvSpPr/>
            <p:nvPr/>
          </p:nvSpPr>
          <p:spPr>
            <a:xfrm rot="10671641" flipH="1">
              <a:off x="200439" y="4385980"/>
              <a:ext cx="245695" cy="984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" name="Google Shape;230;p25"/>
          <p:cNvSpPr/>
          <p:nvPr/>
        </p:nvSpPr>
        <p:spPr>
          <a:xfrm>
            <a:off x="715200" y="708300"/>
            <a:ext cx="7713600" cy="37269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5"/>
          <p:cNvSpPr/>
          <p:nvPr/>
        </p:nvSpPr>
        <p:spPr>
          <a:xfrm>
            <a:off x="715200" y="708300"/>
            <a:ext cx="7713600" cy="4728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2" name="Google Shape;232;p25"/>
          <p:cNvGrpSpPr/>
          <p:nvPr/>
        </p:nvGrpSpPr>
        <p:grpSpPr>
          <a:xfrm>
            <a:off x="886250" y="855076"/>
            <a:ext cx="695998" cy="173803"/>
            <a:chOff x="1083588" y="1074600"/>
            <a:chExt cx="529800" cy="132300"/>
          </a:xfrm>
        </p:grpSpPr>
        <p:sp>
          <p:nvSpPr>
            <p:cNvPr id="233" name="Google Shape;233;p25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5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5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Google Shape;236;p25"/>
          <p:cNvSpPr/>
          <p:nvPr/>
        </p:nvSpPr>
        <p:spPr>
          <a:xfrm>
            <a:off x="7939429" y="807579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540000"/>
            <a:ext cx="77136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aleway"/>
              <a:buNone/>
              <a:defRPr sz="35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249975"/>
            <a:ext cx="7713600" cy="33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60" r:id="rId5"/>
    <p:sldLayoutId id="2147483661" r:id="rId6"/>
    <p:sldLayoutId id="2147483670" r:id="rId7"/>
    <p:sldLayoutId id="214748367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5" Type="http://schemas.openxmlformats.org/officeDocument/2006/relationships/image" Target="../media/image2.png"/><Relationship Id="rId4" Type="http://schemas.openxmlformats.org/officeDocument/2006/relationships/image" Target="../media/image18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89000"/>
          </a:schemeClr>
        </a:solid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8"/>
          <p:cNvSpPr txBox="1">
            <a:spLocks noGrp="1"/>
          </p:cNvSpPr>
          <p:nvPr>
            <p:ph type="ctrTitle"/>
          </p:nvPr>
        </p:nvSpPr>
        <p:spPr>
          <a:xfrm>
            <a:off x="715215" y="1181200"/>
            <a:ext cx="7713600" cy="3254100"/>
          </a:xfrm>
          <a:prstGeom prst="rect">
            <a:avLst/>
          </a:prstGeom>
        </p:spPr>
        <p:txBody>
          <a:bodyPr spcFirstLastPara="1" wrap="square" lIns="91425" tIns="365750" rIns="91425" bIns="91425" anchor="t" anchorCtr="0">
            <a:noAutofit/>
          </a:bodyPr>
          <a:lstStyle/>
          <a:p>
            <a:pPr lvl="0"/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Gerakan</a:t>
            </a:r>
            <a:r>
              <a:rPr lang="en-US" sz="3200" dirty="0"/>
              <a:t> Zakat, </a:t>
            </a:r>
            <a:r>
              <a:rPr lang="en-US" sz="3200" dirty="0" err="1"/>
              <a:t>Infaq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Shodaqoh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 </a:t>
            </a:r>
            <a:endParaRPr sz="3200" dirty="0"/>
          </a:p>
        </p:txBody>
      </p:sp>
      <p:sp>
        <p:nvSpPr>
          <p:cNvPr id="247" name="Google Shape;247;p28"/>
          <p:cNvSpPr/>
          <p:nvPr/>
        </p:nvSpPr>
        <p:spPr>
          <a:xfrm>
            <a:off x="6372216" y="836030"/>
            <a:ext cx="1435028" cy="22268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 err="1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Kelompok</a:t>
            </a:r>
            <a:r>
              <a:rPr lang="en-U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 12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3"/>
              </a:solidFill>
              <a:latin typeface="Raleway"/>
            </a:endParaRPr>
          </a:p>
        </p:txBody>
      </p:sp>
      <p:sp>
        <p:nvSpPr>
          <p:cNvPr id="34" name="Google Shape;8325;p31"/>
          <p:cNvSpPr txBox="1">
            <a:spLocks noGrp="1"/>
          </p:cNvSpPr>
          <p:nvPr>
            <p:ph type="subTitle" idx="1"/>
          </p:nvPr>
        </p:nvSpPr>
        <p:spPr>
          <a:xfrm>
            <a:off x="2291572" y="2882122"/>
            <a:ext cx="4798158" cy="9745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 err="1">
                <a:latin typeface="Georgia" panose="02040502050405020303" pitchFamily="18" charset="0"/>
              </a:rPr>
              <a:t>Lailly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en-US" sz="1400" dirty="0" err="1">
                <a:latin typeface="Georgia" panose="02040502050405020303" pitchFamily="18" charset="0"/>
              </a:rPr>
              <a:t>Nurindah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en-US" sz="1400" dirty="0" smtClean="0">
                <a:latin typeface="Georgia" panose="02040502050405020303" pitchFamily="18" charset="0"/>
              </a:rPr>
              <a:t>Sari	202010420311077 </a:t>
            </a:r>
          </a:p>
          <a:p>
            <a:pPr marL="0" lvl="0" indent="0"/>
            <a:endParaRPr lang="en-US" sz="1400" dirty="0" smtClean="0">
              <a:latin typeface="Georgia" panose="02040502050405020303" pitchFamily="18" charset="0"/>
            </a:endParaRPr>
          </a:p>
          <a:p>
            <a:pPr marL="0" lvl="0" indent="0"/>
            <a:r>
              <a:rPr lang="en-US" sz="1400" dirty="0" err="1">
                <a:latin typeface="Georgia" panose="02040502050405020303" pitchFamily="18" charset="0"/>
              </a:rPr>
              <a:t>Gonez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en-US" sz="1400" dirty="0" err="1">
                <a:latin typeface="Georgia" panose="02040502050405020303" pitchFamily="18" charset="0"/>
              </a:rPr>
              <a:t>Putri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en-US" sz="1400" dirty="0" err="1">
                <a:latin typeface="Georgia" panose="02040502050405020303" pitchFamily="18" charset="0"/>
              </a:rPr>
              <a:t>Pratiwi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en-US" sz="1400" dirty="0" smtClean="0">
                <a:latin typeface="Georgia" panose="02040502050405020303" pitchFamily="18" charset="0"/>
              </a:rPr>
              <a:t>	202010420311078 </a:t>
            </a:r>
          </a:p>
          <a:p>
            <a:pPr marL="0" lvl="0" indent="0"/>
            <a:endParaRPr lang="en-US" sz="1400" dirty="0" smtClean="0">
              <a:latin typeface="Georgia" panose="02040502050405020303" pitchFamily="18" charset="0"/>
            </a:endParaRPr>
          </a:p>
          <a:p>
            <a:pPr marL="0" lvl="0" indent="0"/>
            <a:r>
              <a:rPr lang="en-US" sz="1400" dirty="0" err="1">
                <a:latin typeface="Georgia" panose="02040502050405020303" pitchFamily="18" charset="0"/>
              </a:rPr>
              <a:t>Yudha</a:t>
            </a:r>
            <a:r>
              <a:rPr lang="en-US" sz="1400" dirty="0">
                <a:latin typeface="Georgia" panose="02040502050405020303" pitchFamily="18" charset="0"/>
              </a:rPr>
              <a:t> Aldi </a:t>
            </a:r>
            <a:r>
              <a:rPr lang="en-US" sz="1400" dirty="0" err="1">
                <a:latin typeface="Georgia" panose="02040502050405020303" pitchFamily="18" charset="0"/>
              </a:rPr>
              <a:t>Dwiputra</a:t>
            </a:r>
            <a:r>
              <a:rPr lang="en-US" sz="1400" dirty="0">
                <a:latin typeface="Georgia" panose="02040502050405020303" pitchFamily="18" charset="0"/>
              </a:rPr>
              <a:t> 	</a:t>
            </a:r>
            <a:r>
              <a:rPr lang="en-US" sz="1400" dirty="0" smtClean="0">
                <a:latin typeface="Georgia" panose="02040502050405020303" pitchFamily="18" charset="0"/>
              </a:rPr>
              <a:t>202010420311079 </a:t>
            </a:r>
            <a:endParaRPr sz="1400" dirty="0">
              <a:latin typeface="Georgia" panose="02040502050405020303" pitchFamily="18" charset="0"/>
            </a:endParaRPr>
          </a:p>
        </p:txBody>
      </p:sp>
      <p:pic>
        <p:nvPicPr>
          <p:cNvPr id="3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2561043" y="2882122"/>
            <a:ext cx="406935" cy="392878"/>
          </a:xfrm>
          <a:prstGeom prst="rect">
            <a:avLst/>
          </a:prstGeom>
        </p:spPr>
      </p:pic>
      <p:pic>
        <p:nvPicPr>
          <p:cNvPr id="36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2540798" y="3336669"/>
            <a:ext cx="427180" cy="362715"/>
          </a:xfrm>
          <a:prstGeom prst="rect">
            <a:avLst/>
          </a:prstGeom>
        </p:spPr>
      </p:pic>
      <p:pic>
        <p:nvPicPr>
          <p:cNvPr id="37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2611677" y="3761053"/>
            <a:ext cx="343775" cy="329399"/>
          </a:xfrm>
          <a:prstGeom prst="rect">
            <a:avLst/>
          </a:prstGeom>
        </p:spPr>
      </p:pic>
      <p:grpSp>
        <p:nvGrpSpPr>
          <p:cNvPr id="8" name="Google Shape;391;p33"/>
          <p:cNvGrpSpPr/>
          <p:nvPr/>
        </p:nvGrpSpPr>
        <p:grpSpPr>
          <a:xfrm rot="14103105">
            <a:off x="8576282" y="4383734"/>
            <a:ext cx="376155" cy="555851"/>
            <a:chOff x="6838668" y="2727504"/>
            <a:chExt cx="208913" cy="308714"/>
          </a:xfrm>
          <a:solidFill>
            <a:srgbClr val="EA6363"/>
          </a:solidFill>
        </p:grpSpPr>
        <p:sp>
          <p:nvSpPr>
            <p:cNvPr id="9" name="Google Shape;392;p33"/>
            <p:cNvSpPr/>
            <p:nvPr/>
          </p:nvSpPr>
          <p:spPr>
            <a:xfrm>
              <a:off x="6838668" y="2818924"/>
              <a:ext cx="205981" cy="21729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grp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93;p33"/>
            <p:cNvSpPr/>
            <p:nvPr/>
          </p:nvSpPr>
          <p:spPr>
            <a:xfrm>
              <a:off x="6866027" y="2727504"/>
              <a:ext cx="181555" cy="727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grp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391;p33"/>
          <p:cNvGrpSpPr/>
          <p:nvPr/>
        </p:nvGrpSpPr>
        <p:grpSpPr>
          <a:xfrm rot="3600055">
            <a:off x="278878" y="109760"/>
            <a:ext cx="376155" cy="555851"/>
            <a:chOff x="6838668" y="2727504"/>
            <a:chExt cx="208913" cy="308714"/>
          </a:xfrm>
          <a:solidFill>
            <a:srgbClr val="EA6363"/>
          </a:solidFill>
        </p:grpSpPr>
        <p:sp>
          <p:nvSpPr>
            <p:cNvPr id="12" name="Google Shape;392;p33"/>
            <p:cNvSpPr/>
            <p:nvPr/>
          </p:nvSpPr>
          <p:spPr>
            <a:xfrm>
              <a:off x="6838668" y="2818924"/>
              <a:ext cx="205981" cy="21729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grp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93;p33"/>
            <p:cNvSpPr/>
            <p:nvPr/>
          </p:nvSpPr>
          <p:spPr>
            <a:xfrm>
              <a:off x="6866027" y="2727504"/>
              <a:ext cx="181555" cy="727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grp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9"/>
          <p:cNvSpPr txBox="1">
            <a:spLocks noGrp="1"/>
          </p:cNvSpPr>
          <p:nvPr>
            <p:ph type="body" idx="1"/>
          </p:nvPr>
        </p:nvSpPr>
        <p:spPr>
          <a:xfrm>
            <a:off x="720025" y="1732619"/>
            <a:ext cx="7718400" cy="19492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dk1"/>
                </a:solidFill>
              </a:rPr>
              <a:t>Sedekah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juga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memiliki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hikmah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besar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baik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bagi</a:t>
            </a:r>
            <a:r>
              <a:rPr lang="en-US" dirty="0">
                <a:solidFill>
                  <a:schemeClr val="dk1"/>
                </a:solidFill>
              </a:rPr>
              <a:t> orang-orang yang </a:t>
            </a:r>
            <a:r>
              <a:rPr lang="en-US" dirty="0" err="1">
                <a:solidFill>
                  <a:schemeClr val="dk1"/>
                </a:solidFill>
              </a:rPr>
              <a:t>mengeluarkannya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maupun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bagi</a:t>
            </a:r>
            <a:r>
              <a:rPr lang="en-US" dirty="0">
                <a:solidFill>
                  <a:schemeClr val="dk1"/>
                </a:solidFill>
              </a:rPr>
              <a:t> orang </a:t>
            </a:r>
            <a:r>
              <a:rPr lang="en-US" dirty="0" smtClean="0">
                <a:solidFill>
                  <a:schemeClr val="dk1"/>
                </a:solidFill>
              </a:rPr>
              <a:t>yang </a:t>
            </a:r>
            <a:r>
              <a:rPr lang="en-US" dirty="0" err="1" smtClean="0">
                <a:solidFill>
                  <a:schemeClr val="dk1"/>
                </a:solidFill>
              </a:rPr>
              <a:t>menerimannya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Adapun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Hikmah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dapat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diambil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dari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bersedekah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sebagai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berikut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: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 </a:t>
            </a:r>
            <a:endParaRPr lang="en-US" dirty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1. </a:t>
            </a:r>
            <a:r>
              <a:rPr lang="en-US" dirty="0" err="1" smtClean="0">
                <a:solidFill>
                  <a:schemeClr val="dk1"/>
                </a:solidFill>
              </a:rPr>
              <a:t>Melipat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gandakan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rezeki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2. </a:t>
            </a:r>
            <a:r>
              <a:rPr lang="en-US" dirty="0" err="1">
                <a:solidFill>
                  <a:schemeClr val="dk1"/>
                </a:solidFill>
              </a:rPr>
              <a:t>Mengikis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sifat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bakhil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3. </a:t>
            </a:r>
            <a:r>
              <a:rPr lang="en-US" dirty="0" err="1" smtClean="0">
                <a:solidFill>
                  <a:schemeClr val="dk1"/>
                </a:solidFill>
              </a:rPr>
              <a:t>Membersihkan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Harta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4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Menolak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Musibah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5. </a:t>
            </a:r>
            <a:r>
              <a:rPr lang="en-US" dirty="0" err="1">
                <a:solidFill>
                  <a:schemeClr val="dk1"/>
                </a:solidFill>
              </a:rPr>
              <a:t>Membantu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Mustadh’afin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memenuhi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kebutuhan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mendesak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6. </a:t>
            </a:r>
            <a:r>
              <a:rPr lang="en-US" dirty="0" err="1">
                <a:solidFill>
                  <a:schemeClr val="dk1"/>
                </a:solidFill>
              </a:rPr>
              <a:t>Memperoleh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pahala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berlipat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7. </a:t>
            </a:r>
            <a:r>
              <a:rPr lang="en-US" dirty="0" err="1">
                <a:solidFill>
                  <a:schemeClr val="dk1"/>
                </a:solidFill>
              </a:rPr>
              <a:t>Shodaqoh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bekal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menuju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akhirat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</p:txBody>
      </p:sp>
      <p:sp>
        <p:nvSpPr>
          <p:cNvPr id="285" name="Google Shape;285;p29"/>
          <p:cNvSpPr txBox="1">
            <a:spLocks noGrp="1"/>
          </p:cNvSpPr>
          <p:nvPr>
            <p:ph type="title"/>
          </p:nvPr>
        </p:nvSpPr>
        <p:spPr>
          <a:xfrm>
            <a:off x="720025" y="1259819"/>
            <a:ext cx="7713600" cy="47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/>
              <a:t>Hikmah Shodaqoh</a:t>
            </a:r>
            <a:endParaRPr sz="2400" dirty="0"/>
          </a:p>
        </p:txBody>
      </p:sp>
      <p:sp>
        <p:nvSpPr>
          <p:cNvPr id="286" name="Google Shape;286;p29"/>
          <p:cNvSpPr/>
          <p:nvPr/>
        </p:nvSpPr>
        <p:spPr>
          <a:xfrm>
            <a:off x="8074073" y="1234766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334;p31"/>
          <p:cNvGrpSpPr/>
          <p:nvPr/>
        </p:nvGrpSpPr>
        <p:grpSpPr>
          <a:xfrm>
            <a:off x="857860" y="1409317"/>
            <a:ext cx="695998" cy="173803"/>
            <a:chOff x="1083588" y="1074600"/>
            <a:chExt cx="529800" cy="132300"/>
          </a:xfrm>
        </p:grpSpPr>
        <p:sp>
          <p:nvSpPr>
            <p:cNvPr id="10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58798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3"/>
          <p:cNvSpPr txBox="1">
            <a:spLocks noGrp="1"/>
          </p:cNvSpPr>
          <p:nvPr>
            <p:ph type="subTitle" idx="1"/>
          </p:nvPr>
        </p:nvSpPr>
        <p:spPr>
          <a:xfrm>
            <a:off x="2369110" y="1232183"/>
            <a:ext cx="4583400" cy="3249000"/>
          </a:xfrm>
          <a:prstGeom prst="rect">
            <a:avLst/>
          </a:prstGeom>
        </p:spPr>
        <p:txBody>
          <a:bodyPr spcFirstLastPara="1" wrap="square" lIns="91425" tIns="274300" rIns="91425" bIns="91425" anchor="ctr" anchorCtr="0">
            <a:noAutofit/>
          </a:bodyPr>
          <a:lstStyle/>
          <a:p>
            <a:pPr marL="27432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grpSp>
        <p:nvGrpSpPr>
          <p:cNvPr id="391" name="Google Shape;391;p33"/>
          <p:cNvGrpSpPr/>
          <p:nvPr/>
        </p:nvGrpSpPr>
        <p:grpSpPr>
          <a:xfrm rot="7908731">
            <a:off x="8034423" y="430376"/>
            <a:ext cx="376155" cy="555851"/>
            <a:chOff x="6838668" y="2727504"/>
            <a:chExt cx="208913" cy="308714"/>
          </a:xfrm>
        </p:grpSpPr>
        <p:sp>
          <p:nvSpPr>
            <p:cNvPr id="392" name="Google Shape;392;p33"/>
            <p:cNvSpPr/>
            <p:nvPr/>
          </p:nvSpPr>
          <p:spPr>
            <a:xfrm>
              <a:off x="6838668" y="2818924"/>
              <a:ext cx="205981" cy="21729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3"/>
            <p:cNvSpPr/>
            <p:nvPr/>
          </p:nvSpPr>
          <p:spPr>
            <a:xfrm>
              <a:off x="6866027" y="2727504"/>
              <a:ext cx="181555" cy="727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4" name="Google Shape;394;p33"/>
          <p:cNvSpPr/>
          <p:nvPr/>
        </p:nvSpPr>
        <p:spPr>
          <a:xfrm>
            <a:off x="2367876" y="767906"/>
            <a:ext cx="4583400" cy="4779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5" name="Google Shape;395;p33"/>
          <p:cNvGrpSpPr/>
          <p:nvPr/>
        </p:nvGrpSpPr>
        <p:grpSpPr>
          <a:xfrm>
            <a:off x="2505932" y="912595"/>
            <a:ext cx="695998" cy="173803"/>
            <a:chOff x="1083588" y="1074600"/>
            <a:chExt cx="529800" cy="132300"/>
          </a:xfrm>
        </p:grpSpPr>
        <p:sp>
          <p:nvSpPr>
            <p:cNvPr id="396" name="Google Shape;396;p33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3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3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391;p33"/>
          <p:cNvGrpSpPr/>
          <p:nvPr/>
        </p:nvGrpSpPr>
        <p:grpSpPr>
          <a:xfrm rot="18891057">
            <a:off x="533420" y="4481142"/>
            <a:ext cx="376155" cy="555851"/>
            <a:chOff x="6838668" y="2727504"/>
            <a:chExt cx="208913" cy="308714"/>
          </a:xfrm>
          <a:solidFill>
            <a:srgbClr val="EA6363"/>
          </a:solidFill>
        </p:grpSpPr>
        <p:sp>
          <p:nvSpPr>
            <p:cNvPr id="27" name="Google Shape;392;p33"/>
            <p:cNvSpPr/>
            <p:nvPr/>
          </p:nvSpPr>
          <p:spPr>
            <a:xfrm>
              <a:off x="6838668" y="2818924"/>
              <a:ext cx="205981" cy="217294"/>
            </a:xfrm>
            <a:custGeom>
              <a:avLst/>
              <a:gdLst/>
              <a:ahLst/>
              <a:cxnLst/>
              <a:rect l="l" t="t" r="r" b="b"/>
              <a:pathLst>
                <a:path w="5262" h="5551" extrusionOk="0">
                  <a:moveTo>
                    <a:pt x="4708" y="1"/>
                  </a:moveTo>
                  <a:cubicBezTo>
                    <a:pt x="4696" y="1"/>
                    <a:pt x="4683" y="1"/>
                    <a:pt x="4671" y="2"/>
                  </a:cubicBezTo>
                  <a:cubicBezTo>
                    <a:pt x="2469" y="436"/>
                    <a:pt x="1" y="3171"/>
                    <a:pt x="1368" y="5373"/>
                  </a:cubicBezTo>
                  <a:cubicBezTo>
                    <a:pt x="1442" y="5491"/>
                    <a:pt x="1569" y="5551"/>
                    <a:pt x="1696" y="5551"/>
                  </a:cubicBezTo>
                  <a:cubicBezTo>
                    <a:pt x="1855" y="5551"/>
                    <a:pt x="2013" y="5458"/>
                    <a:pt x="2069" y="5273"/>
                  </a:cubicBezTo>
                  <a:cubicBezTo>
                    <a:pt x="2602" y="3538"/>
                    <a:pt x="3436" y="1803"/>
                    <a:pt x="4971" y="736"/>
                  </a:cubicBezTo>
                  <a:cubicBezTo>
                    <a:pt x="5261" y="478"/>
                    <a:pt x="5083" y="1"/>
                    <a:pt x="4708" y="1"/>
                  </a:cubicBezTo>
                  <a:close/>
                </a:path>
              </a:pathLst>
            </a:custGeom>
            <a:grp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93;p33"/>
            <p:cNvSpPr/>
            <p:nvPr/>
          </p:nvSpPr>
          <p:spPr>
            <a:xfrm>
              <a:off x="6866027" y="2727504"/>
              <a:ext cx="181555" cy="72731"/>
            </a:xfrm>
            <a:custGeom>
              <a:avLst/>
              <a:gdLst/>
              <a:ahLst/>
              <a:cxnLst/>
              <a:rect l="l" t="t" r="r" b="b"/>
              <a:pathLst>
                <a:path w="4638" h="1858" extrusionOk="0">
                  <a:moveTo>
                    <a:pt x="2554" y="1"/>
                  </a:moveTo>
                  <a:cubicBezTo>
                    <a:pt x="2326" y="1"/>
                    <a:pt x="2098" y="20"/>
                    <a:pt x="1869" y="58"/>
                  </a:cubicBezTo>
                  <a:cubicBezTo>
                    <a:pt x="1202" y="125"/>
                    <a:pt x="201" y="425"/>
                    <a:pt x="68" y="1226"/>
                  </a:cubicBezTo>
                  <a:cubicBezTo>
                    <a:pt x="1" y="1426"/>
                    <a:pt x="101" y="1659"/>
                    <a:pt x="301" y="1759"/>
                  </a:cubicBezTo>
                  <a:cubicBezTo>
                    <a:pt x="473" y="1830"/>
                    <a:pt x="638" y="1858"/>
                    <a:pt x="801" y="1858"/>
                  </a:cubicBezTo>
                  <a:cubicBezTo>
                    <a:pt x="1177" y="1858"/>
                    <a:pt x="1540" y="1709"/>
                    <a:pt x="1936" y="1592"/>
                  </a:cubicBezTo>
                  <a:cubicBezTo>
                    <a:pt x="2603" y="1392"/>
                    <a:pt x="3270" y="1259"/>
                    <a:pt x="3937" y="1226"/>
                  </a:cubicBezTo>
                  <a:cubicBezTo>
                    <a:pt x="4371" y="1192"/>
                    <a:pt x="4638" y="592"/>
                    <a:pt x="4204" y="358"/>
                  </a:cubicBezTo>
                  <a:cubicBezTo>
                    <a:pt x="3680" y="120"/>
                    <a:pt x="3122" y="1"/>
                    <a:pt x="2554" y="1"/>
                  </a:cubicBezTo>
                  <a:close/>
                </a:path>
              </a:pathLst>
            </a:custGeom>
            <a:grp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371;p32"/>
          <p:cNvSpPr/>
          <p:nvPr/>
        </p:nvSpPr>
        <p:spPr>
          <a:xfrm>
            <a:off x="6548693" y="858833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796;p45"/>
          <p:cNvSpPr/>
          <p:nvPr/>
        </p:nvSpPr>
        <p:spPr>
          <a:xfrm>
            <a:off x="3125745" y="1768643"/>
            <a:ext cx="3067662" cy="95344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1"/>
                </a:solidFill>
                <a:latin typeface="Raleway"/>
              </a:rPr>
              <a:t>TERIMA </a:t>
            </a:r>
            <a:endParaRPr lang="en-US"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1"/>
              </a:solidFill>
              <a:latin typeface="Raleway"/>
            </a:endParaRPr>
          </a:p>
        </p:txBody>
      </p:sp>
      <p:sp>
        <p:nvSpPr>
          <p:cNvPr id="31" name="Google Shape;319;p31"/>
          <p:cNvSpPr/>
          <p:nvPr/>
        </p:nvSpPr>
        <p:spPr>
          <a:xfrm>
            <a:off x="3566174" y="3042975"/>
            <a:ext cx="2186803" cy="9152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KASIH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3"/>
              </a:solidFill>
              <a:latin typeface="Raleway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9"/>
          <p:cNvSpPr txBox="1">
            <a:spLocks noGrp="1"/>
          </p:cNvSpPr>
          <p:nvPr>
            <p:ph type="body" idx="1"/>
          </p:nvPr>
        </p:nvSpPr>
        <p:spPr>
          <a:xfrm>
            <a:off x="707499" y="2078355"/>
            <a:ext cx="7716526" cy="162934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buNone/>
            </a:pPr>
            <a:r>
              <a:rPr lang="en-US" b="1" dirty="0">
                <a:solidFill>
                  <a:schemeClr val="dk1"/>
                </a:solidFill>
              </a:rPr>
              <a:t>Zakat </a:t>
            </a:r>
            <a:r>
              <a:rPr lang="en-US" b="1" dirty="0" err="1">
                <a:solidFill>
                  <a:schemeClr val="dk1"/>
                </a:solidFill>
              </a:rPr>
              <a:t>ditinjau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segi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bahasa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memiliki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banyak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arti</a:t>
            </a:r>
            <a:r>
              <a:rPr lang="en-US" sz="1200" b="1" dirty="0">
                <a:solidFill>
                  <a:schemeClr val="dk1"/>
                </a:solidFill>
              </a:rPr>
              <a:t>, </a:t>
            </a:r>
            <a:r>
              <a:rPr lang="en-US" sz="1200" b="1" dirty="0" err="1">
                <a:solidFill>
                  <a:schemeClr val="dk1"/>
                </a:solidFill>
              </a:rPr>
              <a:t>yaitu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albarakatu</a:t>
            </a:r>
            <a:r>
              <a:rPr lang="en-US" sz="1200" b="1" dirty="0">
                <a:solidFill>
                  <a:schemeClr val="dk1"/>
                </a:solidFill>
              </a:rPr>
              <a:t> yang </a:t>
            </a:r>
            <a:r>
              <a:rPr lang="en-US" sz="1200" b="1" dirty="0" err="1">
                <a:solidFill>
                  <a:schemeClr val="dk1"/>
                </a:solidFill>
              </a:rPr>
              <a:t>mempunyai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arti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keberkahan</a:t>
            </a:r>
            <a:r>
              <a:rPr lang="en-US" sz="1200" b="1" dirty="0">
                <a:solidFill>
                  <a:schemeClr val="dk1"/>
                </a:solidFill>
              </a:rPr>
              <a:t>, </a:t>
            </a:r>
            <a:r>
              <a:rPr lang="en-US" sz="1200" b="1" dirty="0" err="1">
                <a:solidFill>
                  <a:schemeClr val="dk1"/>
                </a:solidFill>
              </a:rPr>
              <a:t>ath-thaharatu</a:t>
            </a:r>
            <a:r>
              <a:rPr lang="en-US" sz="1200" b="1" dirty="0">
                <a:solidFill>
                  <a:schemeClr val="dk1"/>
                </a:solidFill>
              </a:rPr>
              <a:t> yang </a:t>
            </a:r>
            <a:r>
              <a:rPr lang="en-US" sz="1200" b="1" dirty="0" err="1">
                <a:solidFill>
                  <a:schemeClr val="dk1"/>
                </a:solidFill>
              </a:rPr>
              <a:t>memiliki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arti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kesucian</a:t>
            </a:r>
            <a:r>
              <a:rPr lang="en-US" sz="1200" b="1" dirty="0">
                <a:solidFill>
                  <a:schemeClr val="dk1"/>
                </a:solidFill>
              </a:rPr>
              <a:t>, al-</a:t>
            </a:r>
            <a:r>
              <a:rPr lang="en-US" sz="1200" b="1" dirty="0" err="1">
                <a:solidFill>
                  <a:schemeClr val="dk1"/>
                </a:solidFill>
              </a:rPr>
              <a:t>namaa</a:t>
            </a:r>
            <a:r>
              <a:rPr lang="en-US" sz="1200" b="1" dirty="0">
                <a:solidFill>
                  <a:schemeClr val="dk1"/>
                </a:solidFill>
              </a:rPr>
              <a:t> yang </a:t>
            </a:r>
            <a:r>
              <a:rPr lang="en-US" sz="1200" b="1" dirty="0" err="1">
                <a:solidFill>
                  <a:schemeClr val="dk1"/>
                </a:solidFill>
              </a:rPr>
              <a:t>mempunyai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arti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pertumbuhan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dan</a:t>
            </a:r>
            <a:r>
              <a:rPr lang="en-US" sz="1200" b="1" dirty="0">
                <a:solidFill>
                  <a:schemeClr val="dk1"/>
                </a:solidFill>
              </a:rPr>
              <a:t> </a:t>
            </a:r>
            <a:r>
              <a:rPr lang="en-US" sz="1200" b="1" dirty="0" err="1">
                <a:solidFill>
                  <a:schemeClr val="dk1"/>
                </a:solidFill>
              </a:rPr>
              <a:t>perkembangan</a:t>
            </a:r>
            <a:r>
              <a:rPr lang="en-US" sz="1200" b="1" dirty="0">
                <a:solidFill>
                  <a:schemeClr val="dk1"/>
                </a:solidFill>
              </a:rPr>
              <a:t>, </a:t>
            </a:r>
            <a:r>
              <a:rPr lang="en-US" sz="1200" b="1" dirty="0" err="1">
                <a:solidFill>
                  <a:schemeClr val="dk1"/>
                </a:solidFill>
              </a:rPr>
              <a:t>dan</a:t>
            </a:r>
            <a:r>
              <a:rPr lang="en-US" sz="1200" b="1" dirty="0">
                <a:solidFill>
                  <a:schemeClr val="dk1"/>
                </a:solidFill>
              </a:rPr>
              <a:t> ash-</a:t>
            </a:r>
            <a:r>
              <a:rPr lang="en-US" sz="1200" b="1" dirty="0" err="1">
                <a:solidFill>
                  <a:schemeClr val="dk1"/>
                </a:solidFill>
              </a:rPr>
              <a:t>shalahu</a:t>
            </a:r>
            <a:r>
              <a:rPr lang="en-US" sz="1200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memiliki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arti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keberesan</a:t>
            </a:r>
            <a:r>
              <a:rPr lang="en-US" b="1" dirty="0">
                <a:solidFill>
                  <a:schemeClr val="dk1"/>
                </a:solidFill>
              </a:rPr>
              <a:t>. </a:t>
            </a:r>
            <a:r>
              <a:rPr lang="en-US" b="1" dirty="0" err="1">
                <a:solidFill>
                  <a:schemeClr val="dk1"/>
                </a:solidFill>
              </a:rPr>
              <a:t>Sedangkan</a:t>
            </a:r>
            <a:r>
              <a:rPr lang="en-US" b="1" dirty="0">
                <a:solidFill>
                  <a:schemeClr val="dk1"/>
                </a:solidFill>
              </a:rPr>
              <a:t> zakat </a:t>
            </a:r>
            <a:r>
              <a:rPr lang="en-US" b="1" dirty="0" err="1">
                <a:solidFill>
                  <a:schemeClr val="dk1"/>
                </a:solidFill>
              </a:rPr>
              <a:t>ditinjau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segi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istilah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terdapat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banyak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ulama</a:t>
            </a:r>
            <a:r>
              <a:rPr lang="en-US" b="1" dirty="0">
                <a:solidFill>
                  <a:schemeClr val="dk1"/>
                </a:solidFill>
              </a:rPr>
              <a:t>’ yang </a:t>
            </a:r>
            <a:r>
              <a:rPr lang="en-US" b="1" dirty="0" err="1">
                <a:solidFill>
                  <a:schemeClr val="dk1"/>
                </a:solidFill>
              </a:rPr>
              <a:t>mengemukakan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dengan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redaksi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berbeda-beda</a:t>
            </a:r>
            <a:r>
              <a:rPr lang="en-US" b="1" dirty="0">
                <a:solidFill>
                  <a:schemeClr val="dk1"/>
                </a:solidFill>
              </a:rPr>
              <a:t> , </a:t>
            </a:r>
            <a:r>
              <a:rPr lang="en-US" b="1" dirty="0" err="1">
                <a:solidFill>
                  <a:schemeClr val="dk1"/>
                </a:solidFill>
              </a:rPr>
              <a:t>akan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tetapi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dasarnya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mempunyai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maksud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sama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en-US" b="1" dirty="0" err="1">
                <a:solidFill>
                  <a:schemeClr val="dk1"/>
                </a:solidFill>
              </a:rPr>
              <a:t>yaitu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bahwa</a:t>
            </a:r>
            <a:r>
              <a:rPr lang="en-US" b="1" dirty="0">
                <a:solidFill>
                  <a:schemeClr val="dk1"/>
                </a:solidFill>
              </a:rPr>
              <a:t> zakat </a:t>
            </a:r>
            <a:r>
              <a:rPr lang="en-US" b="1" dirty="0" err="1">
                <a:solidFill>
                  <a:schemeClr val="dk1"/>
                </a:solidFill>
              </a:rPr>
              <a:t>itu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adalah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bagian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harta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dengan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persyaratan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tertentu</a:t>
            </a:r>
            <a:r>
              <a:rPr lang="en-US" b="1" dirty="0">
                <a:solidFill>
                  <a:schemeClr val="dk1"/>
                </a:solidFill>
              </a:rPr>
              <a:t>, yang Allah SWT </a:t>
            </a:r>
            <a:r>
              <a:rPr lang="en-US" b="1" dirty="0" err="1">
                <a:solidFill>
                  <a:schemeClr val="dk1"/>
                </a:solidFill>
              </a:rPr>
              <a:t>mewajibkan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pemiliknya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untuk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diserahkan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seseorang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berhak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menerimanya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en-US" b="1" dirty="0" err="1">
                <a:solidFill>
                  <a:schemeClr val="dk1"/>
                </a:solidFill>
              </a:rPr>
              <a:t>dengan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persyaratan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tertentu</a:t>
            </a:r>
            <a:r>
              <a:rPr lang="en-US" b="1" dirty="0">
                <a:solidFill>
                  <a:schemeClr val="dk1"/>
                </a:solidFill>
              </a:rPr>
              <a:t> pula</a:t>
            </a:r>
            <a:r>
              <a:rPr lang="en-US" b="1" dirty="0" smtClean="0">
                <a:solidFill>
                  <a:schemeClr val="dk1"/>
                </a:solidFill>
              </a:rPr>
              <a:t>.</a:t>
            </a:r>
            <a:endParaRPr b="1" dirty="0" smtClean="0">
              <a:solidFill>
                <a:schemeClr val="dk1"/>
              </a:solidFill>
            </a:endParaRPr>
          </a:p>
        </p:txBody>
      </p:sp>
      <p:sp>
        <p:nvSpPr>
          <p:cNvPr id="285" name="Google Shape;285;p29"/>
          <p:cNvSpPr txBox="1">
            <a:spLocks noGrp="1"/>
          </p:cNvSpPr>
          <p:nvPr>
            <p:ph type="title"/>
          </p:nvPr>
        </p:nvSpPr>
        <p:spPr>
          <a:xfrm>
            <a:off x="710425" y="1605555"/>
            <a:ext cx="7713600" cy="47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           </a:t>
            </a:r>
            <a:r>
              <a:rPr lang="en" sz="2400" dirty="0" smtClean="0">
                <a:solidFill>
                  <a:srgbClr val="F9C375"/>
                </a:solidFill>
              </a:rPr>
              <a:t>Z</a:t>
            </a:r>
            <a:endParaRPr sz="2400" dirty="0">
              <a:solidFill>
                <a:srgbClr val="F9C375"/>
              </a:solidFill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8023225" y="1707321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334;p31"/>
          <p:cNvGrpSpPr/>
          <p:nvPr/>
        </p:nvGrpSpPr>
        <p:grpSpPr>
          <a:xfrm>
            <a:off x="826761" y="1761082"/>
            <a:ext cx="695998" cy="173803"/>
            <a:chOff x="1083588" y="1074600"/>
            <a:chExt cx="529800" cy="132300"/>
          </a:xfrm>
        </p:grpSpPr>
        <p:sp>
          <p:nvSpPr>
            <p:cNvPr id="14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666;p41"/>
          <p:cNvSpPr/>
          <p:nvPr/>
        </p:nvSpPr>
        <p:spPr>
          <a:xfrm>
            <a:off x="1683391" y="1717365"/>
            <a:ext cx="1041020" cy="24697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sz="400" b="1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1"/>
                </a:solidFill>
                <a:latin typeface="Raleway"/>
              </a:rPr>
              <a:t>Zakat </a:t>
            </a:r>
            <a:endParaRPr sz="400" b="1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1"/>
              </a:solidFill>
              <a:latin typeface="Raleway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279;p29"/>
          <p:cNvSpPr txBox="1">
            <a:spLocks/>
          </p:cNvSpPr>
          <p:nvPr/>
        </p:nvSpPr>
        <p:spPr>
          <a:xfrm>
            <a:off x="710425" y="1707321"/>
            <a:ext cx="7718400" cy="2282219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27432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r>
              <a:rPr lang="en-US" sz="1100" dirty="0" err="1"/>
              <a:t>Harta</a:t>
            </a:r>
            <a:r>
              <a:rPr lang="en-US" sz="1100" dirty="0"/>
              <a:t> yang </a:t>
            </a:r>
            <a:r>
              <a:rPr lang="en-US" sz="1100" dirty="0" err="1"/>
              <a:t>Dikenai</a:t>
            </a:r>
            <a:r>
              <a:rPr lang="en-US" sz="1100" dirty="0"/>
              <a:t> Zakat  </a:t>
            </a:r>
            <a:endParaRPr lang="en-US" sz="1100" dirty="0" smtClean="0"/>
          </a:p>
          <a:p>
            <a:pPr marL="0" indent="0" algn="just"/>
            <a:r>
              <a:rPr lang="en-US" sz="1100" dirty="0" err="1" smtClean="0"/>
              <a:t>Dalam</a:t>
            </a:r>
            <a:r>
              <a:rPr lang="en-US" sz="1100" dirty="0" smtClean="0"/>
              <a:t> </a:t>
            </a:r>
            <a:r>
              <a:rPr lang="en-US" sz="1100" dirty="0"/>
              <a:t>al-Qur'an </a:t>
            </a:r>
            <a:r>
              <a:rPr lang="en-US" sz="1100" dirty="0" err="1"/>
              <a:t>disebutkan</a:t>
            </a:r>
            <a:r>
              <a:rPr lang="en-US" sz="1100" dirty="0"/>
              <a:t> </a:t>
            </a:r>
            <a:r>
              <a:rPr lang="en-US" sz="1100" dirty="0" err="1"/>
              <a:t>beberapa</a:t>
            </a:r>
            <a:r>
              <a:rPr lang="en-US" sz="1100" dirty="0"/>
              <a:t> </a:t>
            </a:r>
            <a:r>
              <a:rPr lang="en-US" sz="1100" dirty="0" err="1"/>
              <a:t>macam</a:t>
            </a:r>
            <a:r>
              <a:rPr lang="en-US" sz="1100" dirty="0"/>
              <a:t> </a:t>
            </a:r>
            <a:r>
              <a:rPr lang="en-US" sz="1100" dirty="0" err="1"/>
              <a:t>jenis</a:t>
            </a:r>
            <a:r>
              <a:rPr lang="en-US" sz="1100" dirty="0"/>
              <a:t> </a:t>
            </a:r>
            <a:r>
              <a:rPr lang="en-US" sz="1100" dirty="0" err="1"/>
              <a:t>kekayaan</a:t>
            </a:r>
            <a:r>
              <a:rPr lang="en-US" sz="1100" dirty="0"/>
              <a:t> yang </a:t>
            </a:r>
            <a:r>
              <a:rPr lang="en-US" sz="1100" dirty="0" err="1"/>
              <a:t>dikenai</a:t>
            </a:r>
            <a:r>
              <a:rPr lang="en-US" sz="1100" dirty="0"/>
              <a:t> zakat, </a:t>
            </a:r>
            <a:r>
              <a:rPr lang="en-US" sz="1100" dirty="0" err="1"/>
              <a:t>yaitu</a:t>
            </a:r>
            <a:r>
              <a:rPr lang="en-US" sz="1100" dirty="0"/>
              <a:t>: </a:t>
            </a:r>
            <a:r>
              <a:rPr lang="en-US" sz="1100" dirty="0" err="1"/>
              <a:t>emas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perak</a:t>
            </a:r>
            <a:r>
              <a:rPr lang="en-US" sz="1100" dirty="0"/>
              <a:t> (QS. al-</a:t>
            </a:r>
            <a:r>
              <a:rPr lang="en-US" sz="1100" dirty="0" err="1"/>
              <a:t>Taubah</a:t>
            </a:r>
            <a:r>
              <a:rPr lang="en-US" sz="1100" dirty="0"/>
              <a:t>: 34 </a:t>
            </a:r>
            <a:r>
              <a:rPr lang="en-US" sz="1100" dirty="0" err="1"/>
              <a:t>dan</a:t>
            </a:r>
            <a:r>
              <a:rPr lang="en-US" sz="1100" dirty="0"/>
              <a:t> al- </a:t>
            </a:r>
            <a:r>
              <a:rPr lang="en-US" sz="1100" dirty="0" err="1"/>
              <a:t>Baqarah</a:t>
            </a:r>
            <a:r>
              <a:rPr lang="en-US" sz="1100" dirty="0"/>
              <a:t>: 267), </a:t>
            </a:r>
            <a:r>
              <a:rPr lang="en-US" sz="1100" dirty="0" err="1"/>
              <a:t>tanaman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buah-buahan</a:t>
            </a:r>
            <a:r>
              <a:rPr lang="en-US" sz="1100" dirty="0"/>
              <a:t> (QS. al-</a:t>
            </a:r>
            <a:r>
              <a:rPr lang="en-US" sz="1100" dirty="0" err="1"/>
              <a:t>An'am</a:t>
            </a:r>
            <a:r>
              <a:rPr lang="en-US" sz="1100" dirty="0"/>
              <a:t>: 14), </a:t>
            </a:r>
            <a:r>
              <a:rPr lang="en-US" sz="1100" dirty="0" err="1"/>
              <a:t>hasil</a:t>
            </a:r>
            <a:r>
              <a:rPr lang="en-US" sz="1100" dirty="0"/>
              <a:t> </a:t>
            </a:r>
            <a:r>
              <a:rPr lang="en-US" sz="1100" dirty="0" err="1"/>
              <a:t>usaha</a:t>
            </a:r>
            <a:r>
              <a:rPr lang="en-US" sz="1100" dirty="0"/>
              <a:t> </a:t>
            </a:r>
            <a:r>
              <a:rPr lang="en-US" sz="1100" dirty="0" err="1"/>
              <a:t>seperti</a:t>
            </a:r>
            <a:r>
              <a:rPr lang="en-US" sz="1100" dirty="0"/>
              <a:t> </a:t>
            </a:r>
            <a:r>
              <a:rPr lang="en-US" sz="1100" dirty="0" err="1"/>
              <a:t>dagang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sebagainya</a:t>
            </a:r>
            <a:r>
              <a:rPr lang="en-US" sz="1100" dirty="0"/>
              <a:t> (QS. al-</a:t>
            </a:r>
            <a:r>
              <a:rPr lang="en-US" sz="1100" dirty="0" err="1"/>
              <a:t>Baqarah</a:t>
            </a:r>
            <a:r>
              <a:rPr lang="en-US" sz="1100" dirty="0"/>
              <a:t>: 276), </a:t>
            </a:r>
            <a:r>
              <a:rPr lang="en-US" sz="1100" dirty="0" err="1"/>
              <a:t>hasil</a:t>
            </a:r>
            <a:r>
              <a:rPr lang="en-US" sz="1100" dirty="0"/>
              <a:t> </a:t>
            </a:r>
            <a:r>
              <a:rPr lang="en-US" sz="1100" dirty="0" err="1"/>
              <a:t>perut</a:t>
            </a:r>
            <a:r>
              <a:rPr lang="en-US" sz="1100" dirty="0"/>
              <a:t> </a:t>
            </a:r>
            <a:r>
              <a:rPr lang="en-US" sz="1100" dirty="0" err="1"/>
              <a:t>bumi</a:t>
            </a:r>
            <a:r>
              <a:rPr lang="en-US" sz="1100" dirty="0"/>
              <a:t> </a:t>
            </a:r>
            <a:r>
              <a:rPr lang="en-US" sz="1100" dirty="0" err="1"/>
              <a:t>seperti</a:t>
            </a:r>
            <a:r>
              <a:rPr lang="en-US" sz="1100" dirty="0"/>
              <a:t> </a:t>
            </a:r>
            <a:r>
              <a:rPr lang="en-US" sz="1100" dirty="0" err="1"/>
              <a:t>barang</a:t>
            </a:r>
            <a:r>
              <a:rPr lang="en-US" sz="1100" dirty="0"/>
              <a:t> </a:t>
            </a:r>
            <a:r>
              <a:rPr lang="en-US" sz="1100" dirty="0" err="1"/>
              <a:t>tambang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sebagainya</a:t>
            </a:r>
            <a:r>
              <a:rPr lang="en-US" sz="1100" dirty="0"/>
              <a:t> (QS. al-</a:t>
            </a:r>
            <a:r>
              <a:rPr lang="en-US" sz="1100" dirty="0" err="1"/>
              <a:t>Baqarah</a:t>
            </a:r>
            <a:r>
              <a:rPr lang="en-US" sz="1100" dirty="0"/>
              <a:t>: 276), </a:t>
            </a:r>
            <a:r>
              <a:rPr lang="en-US" sz="1100" dirty="0" err="1"/>
              <a:t>dan</a:t>
            </a:r>
            <a:r>
              <a:rPr lang="en-US" sz="1100" dirty="0"/>
              <a:t> yang lain </a:t>
            </a:r>
            <a:r>
              <a:rPr lang="en-US" sz="1100" dirty="0" err="1"/>
              <a:t>disebutkan</a:t>
            </a:r>
            <a:r>
              <a:rPr lang="en-US" sz="1100" dirty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umum</a:t>
            </a:r>
            <a:r>
              <a:rPr lang="en-US" sz="1100" dirty="0"/>
              <a:t> </a:t>
            </a:r>
            <a:r>
              <a:rPr lang="en-US" sz="1100" dirty="0" err="1"/>
              <a:t>dalam</a:t>
            </a:r>
            <a:r>
              <a:rPr lang="en-US" sz="1100" dirty="0"/>
              <a:t> kata-kata "mal yang </a:t>
            </a:r>
            <a:r>
              <a:rPr lang="en-US" sz="1100" dirty="0" err="1"/>
              <a:t>berarti</a:t>
            </a:r>
            <a:r>
              <a:rPr lang="en-US" sz="1100" dirty="0"/>
              <a:t> </a:t>
            </a:r>
            <a:r>
              <a:rPr lang="en-US" sz="1100" dirty="0" err="1"/>
              <a:t>harta</a:t>
            </a:r>
            <a:r>
              <a:rPr lang="en-US" sz="1100" dirty="0"/>
              <a:t> </a:t>
            </a:r>
            <a:r>
              <a:rPr lang="en-US" sz="1100" dirty="0" err="1"/>
              <a:t>kekayaan</a:t>
            </a:r>
            <a:r>
              <a:rPr lang="en-US" sz="1100" dirty="0"/>
              <a:t> (QS. al-</a:t>
            </a:r>
            <a:r>
              <a:rPr lang="en-US" sz="1100" dirty="0" err="1"/>
              <a:t>Taubah</a:t>
            </a:r>
            <a:r>
              <a:rPr lang="en-US" sz="1100" dirty="0"/>
              <a:t>: 103 </a:t>
            </a:r>
            <a:r>
              <a:rPr lang="en-US" sz="1100" dirty="0" err="1"/>
              <a:t>dan</a:t>
            </a:r>
            <a:r>
              <a:rPr lang="en-US" sz="1100" dirty="0"/>
              <a:t> al-</a:t>
            </a:r>
            <a:r>
              <a:rPr lang="en-US" sz="1100" dirty="0" err="1"/>
              <a:t>Dzariyat</a:t>
            </a:r>
            <a:r>
              <a:rPr lang="en-US" sz="1100" dirty="0"/>
              <a:t>: 19). </a:t>
            </a:r>
            <a:r>
              <a:rPr lang="en-US" sz="1100" dirty="0" err="1"/>
              <a:t>Sementara</a:t>
            </a:r>
            <a:r>
              <a:rPr lang="en-US" sz="1100" dirty="0"/>
              <a:t> </a:t>
            </a:r>
            <a:r>
              <a:rPr lang="en-US" sz="1100" dirty="0" err="1"/>
              <a:t>dalam</a:t>
            </a:r>
            <a:r>
              <a:rPr lang="en-US" sz="1100" dirty="0"/>
              <a:t> </a:t>
            </a:r>
            <a:r>
              <a:rPr lang="en-US" sz="1100" dirty="0" err="1"/>
              <a:t>hadits</a:t>
            </a:r>
            <a:r>
              <a:rPr lang="en-US" sz="1100" dirty="0"/>
              <a:t> </a:t>
            </a:r>
            <a:r>
              <a:rPr lang="en-US" sz="1100" dirty="0" err="1"/>
              <a:t>Nabi</a:t>
            </a:r>
            <a:r>
              <a:rPr lang="en-US" sz="1100" dirty="0"/>
              <a:t> saw </a:t>
            </a:r>
            <a:r>
              <a:rPr lang="en-US" sz="1100" dirty="0" err="1"/>
              <a:t>disebutkan</a:t>
            </a:r>
            <a:r>
              <a:rPr lang="en-US" sz="1100" dirty="0"/>
              <a:t> </a:t>
            </a:r>
            <a:r>
              <a:rPr lang="en-US" sz="1100" dirty="0" err="1"/>
              <a:t>bahwa</a:t>
            </a:r>
            <a:r>
              <a:rPr lang="en-US" sz="1100" dirty="0"/>
              <a:t> </a:t>
            </a:r>
            <a:r>
              <a:rPr lang="en-US" sz="1100" dirty="0" err="1"/>
              <a:t>binatang</a:t>
            </a:r>
            <a:r>
              <a:rPr lang="en-US" sz="1100" dirty="0"/>
              <a:t> </a:t>
            </a:r>
            <a:r>
              <a:rPr lang="en-US" sz="1100" dirty="0" err="1"/>
              <a:t>ternak</a:t>
            </a:r>
            <a:r>
              <a:rPr lang="en-US" sz="1100" dirty="0"/>
              <a:t> yang </a:t>
            </a:r>
            <a:r>
              <a:rPr lang="en-US" sz="1100" dirty="0" err="1"/>
              <a:t>dikenai</a:t>
            </a:r>
            <a:r>
              <a:rPr lang="en-US" sz="1100" dirty="0"/>
              <a:t> zakat </a:t>
            </a:r>
            <a:r>
              <a:rPr lang="en-US" sz="1100" dirty="0" err="1"/>
              <a:t>ada</a:t>
            </a:r>
            <a:r>
              <a:rPr lang="en-US" sz="1100" dirty="0"/>
              <a:t> </a:t>
            </a:r>
            <a:r>
              <a:rPr lang="en-US" sz="1100" dirty="0" err="1"/>
              <a:t>tiga</a:t>
            </a:r>
            <a:r>
              <a:rPr lang="en-US" sz="1100" dirty="0"/>
              <a:t> </a:t>
            </a:r>
            <a:r>
              <a:rPr lang="en-US" sz="1100" dirty="0" err="1"/>
              <a:t>macam</a:t>
            </a:r>
            <a:r>
              <a:rPr lang="en-US" sz="1100" dirty="0"/>
              <a:t>, </a:t>
            </a:r>
            <a:r>
              <a:rPr lang="en-US" sz="1100" dirty="0" err="1"/>
              <a:t>yaitu</a:t>
            </a:r>
            <a:r>
              <a:rPr lang="en-US" sz="1100" dirty="0"/>
              <a:t> </a:t>
            </a:r>
            <a:r>
              <a:rPr lang="en-US" sz="1100" dirty="0" err="1"/>
              <a:t>unta</a:t>
            </a:r>
            <a:r>
              <a:rPr lang="en-US" sz="1100" dirty="0"/>
              <a:t>, </a:t>
            </a:r>
            <a:r>
              <a:rPr lang="en-US" sz="1100" dirty="0" err="1"/>
              <a:t>sapi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kambing</a:t>
            </a:r>
            <a:r>
              <a:rPr lang="en-US" sz="1100" dirty="0"/>
              <a:t>. </a:t>
            </a:r>
            <a:endParaRPr lang="en-US" sz="1100" dirty="0" smtClean="0"/>
          </a:p>
          <a:p>
            <a:pPr marL="0" indent="0" algn="just"/>
            <a:endParaRPr lang="en-US" sz="1100" dirty="0" smtClean="0"/>
          </a:p>
          <a:p>
            <a:pPr marL="0" indent="0" algn="just"/>
            <a:r>
              <a:rPr lang="en-US" sz="1100" dirty="0" err="1"/>
              <a:t>Syarat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Rukun</a:t>
            </a:r>
            <a:r>
              <a:rPr lang="en-US" sz="1100" dirty="0"/>
              <a:t> Zakat </a:t>
            </a:r>
            <a:endParaRPr lang="en-US" sz="1100" dirty="0" smtClean="0"/>
          </a:p>
          <a:p>
            <a:pPr marL="0" indent="0" algn="just"/>
            <a:r>
              <a:rPr lang="en-US" sz="1100" dirty="0" smtClean="0"/>
              <a:t>1. </a:t>
            </a:r>
            <a:r>
              <a:rPr lang="en-US" sz="1100" dirty="0" err="1" smtClean="0"/>
              <a:t>Rukun</a:t>
            </a:r>
            <a:r>
              <a:rPr lang="en-US" sz="1100" dirty="0" smtClean="0"/>
              <a:t> </a:t>
            </a:r>
            <a:r>
              <a:rPr lang="en-US" sz="1100" dirty="0"/>
              <a:t>Zakat </a:t>
            </a:r>
            <a:endParaRPr lang="en-US" sz="1100" dirty="0" smtClean="0"/>
          </a:p>
          <a:p>
            <a:pPr marL="0" indent="0" algn="just"/>
            <a:r>
              <a:rPr lang="en-US" sz="1100" dirty="0"/>
              <a:t>2. </a:t>
            </a:r>
            <a:r>
              <a:rPr lang="en-US" sz="1100" dirty="0" err="1"/>
              <a:t>Syarat</a:t>
            </a:r>
            <a:r>
              <a:rPr lang="en-US" sz="1100" dirty="0"/>
              <a:t> </a:t>
            </a:r>
            <a:r>
              <a:rPr lang="en-US" sz="1100" dirty="0" err="1"/>
              <a:t>Wajib</a:t>
            </a:r>
            <a:r>
              <a:rPr lang="en-US" sz="1100" dirty="0"/>
              <a:t> Zakat (</a:t>
            </a:r>
            <a:r>
              <a:rPr lang="en-US" sz="1100" dirty="0" err="1"/>
              <a:t>Beragama</a:t>
            </a:r>
            <a:r>
              <a:rPr lang="en-US" sz="1100" dirty="0"/>
              <a:t> Islam, </a:t>
            </a:r>
            <a:r>
              <a:rPr lang="en-US" sz="1100" dirty="0" err="1"/>
              <a:t>Berakal</a:t>
            </a:r>
            <a:r>
              <a:rPr lang="en-US" sz="1100" dirty="0"/>
              <a:t> </a:t>
            </a:r>
            <a:r>
              <a:rPr lang="en-US" sz="1100" dirty="0" err="1"/>
              <a:t>Sehat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Dewasa</a:t>
            </a:r>
            <a:r>
              <a:rPr lang="en-US" sz="1100" dirty="0"/>
              <a:t>, </a:t>
            </a:r>
            <a:r>
              <a:rPr lang="en-US" sz="1100" dirty="0" err="1" smtClean="0"/>
              <a:t>Merdeka</a:t>
            </a:r>
            <a:r>
              <a:rPr lang="en-US" sz="1100" dirty="0"/>
              <a:t>, </a:t>
            </a:r>
            <a:r>
              <a:rPr lang="en-US" sz="1100" dirty="0" err="1"/>
              <a:t>Milik</a:t>
            </a:r>
            <a:r>
              <a:rPr lang="en-US" sz="1100" dirty="0"/>
              <a:t> </a:t>
            </a:r>
            <a:r>
              <a:rPr lang="en-US" sz="1100" dirty="0" err="1" smtClean="0"/>
              <a:t>Sempurna</a:t>
            </a:r>
            <a:r>
              <a:rPr lang="en-US" sz="1100" dirty="0"/>
              <a:t>, </a:t>
            </a:r>
            <a:endParaRPr lang="en-US" sz="1100" dirty="0" smtClean="0"/>
          </a:p>
          <a:p>
            <a:pPr marL="0" indent="0" algn="just"/>
            <a:r>
              <a:rPr lang="en-US" sz="1100" dirty="0" smtClean="0"/>
              <a:t>    </a:t>
            </a:r>
            <a:r>
              <a:rPr lang="en-US" sz="1100" dirty="0" err="1" smtClean="0"/>
              <a:t>Berkembang</a:t>
            </a:r>
            <a:r>
              <a:rPr lang="en-US" sz="1100" dirty="0" smtClean="0"/>
              <a:t> </a:t>
            </a:r>
            <a:r>
              <a:rPr lang="en-US" sz="1100" dirty="0" err="1"/>
              <a:t>Secara</a:t>
            </a:r>
            <a:r>
              <a:rPr lang="en-US" sz="1100" dirty="0"/>
              <a:t> </a:t>
            </a:r>
            <a:r>
              <a:rPr lang="en-US" sz="1100" dirty="0" err="1"/>
              <a:t>Riil</a:t>
            </a:r>
            <a:r>
              <a:rPr lang="en-US" sz="1100" dirty="0"/>
              <a:t> </a:t>
            </a:r>
            <a:r>
              <a:rPr lang="en-US" sz="1100" dirty="0" err="1"/>
              <a:t>atau</a:t>
            </a:r>
            <a:r>
              <a:rPr lang="en-US" sz="1100" dirty="0"/>
              <a:t> </a:t>
            </a:r>
            <a:r>
              <a:rPr lang="en-US" sz="1100" dirty="0" err="1"/>
              <a:t>Estimasi</a:t>
            </a:r>
            <a:r>
              <a:rPr lang="en-US" sz="1100" dirty="0"/>
              <a:t>, </a:t>
            </a:r>
            <a:r>
              <a:rPr lang="en-US" sz="1100" dirty="0" err="1"/>
              <a:t>Sampai</a:t>
            </a:r>
            <a:r>
              <a:rPr lang="en-US" sz="1100" dirty="0"/>
              <a:t> </a:t>
            </a:r>
            <a:r>
              <a:rPr lang="en-US" sz="1100" dirty="0" err="1" smtClean="0"/>
              <a:t>Nisab</a:t>
            </a:r>
            <a:r>
              <a:rPr lang="en-US" sz="1100" dirty="0"/>
              <a:t>, </a:t>
            </a:r>
            <a:r>
              <a:rPr lang="en-US" sz="1100" dirty="0" err="1"/>
              <a:t>Bebas</a:t>
            </a:r>
            <a:r>
              <a:rPr lang="en-US" sz="1100" dirty="0"/>
              <a:t> </a:t>
            </a:r>
            <a:r>
              <a:rPr lang="en-US" sz="1100" dirty="0" err="1"/>
              <a:t>dari</a:t>
            </a:r>
            <a:r>
              <a:rPr lang="en-US" sz="1100" dirty="0"/>
              <a:t> </a:t>
            </a:r>
            <a:r>
              <a:rPr lang="en-US" sz="1100" dirty="0" err="1" smtClean="0"/>
              <a:t>Hutang</a:t>
            </a:r>
            <a:r>
              <a:rPr lang="en-US" sz="1100" dirty="0"/>
              <a:t>)</a:t>
            </a:r>
            <a:endParaRPr lang="en-US" sz="1100" dirty="0" smtClean="0"/>
          </a:p>
          <a:p>
            <a:pPr marL="0" indent="0" algn="just"/>
            <a:r>
              <a:rPr lang="en-US" sz="1100" dirty="0"/>
              <a:t>3. </a:t>
            </a:r>
            <a:r>
              <a:rPr lang="en-US" sz="1100" dirty="0" err="1"/>
              <a:t>Syarat</a:t>
            </a:r>
            <a:r>
              <a:rPr lang="en-US" sz="1100" dirty="0"/>
              <a:t> </a:t>
            </a:r>
            <a:r>
              <a:rPr lang="en-US" sz="1100" dirty="0" err="1"/>
              <a:t>Sah</a:t>
            </a:r>
            <a:r>
              <a:rPr lang="en-US" sz="1100" dirty="0"/>
              <a:t> Zakat </a:t>
            </a:r>
            <a:r>
              <a:rPr lang="en-US" sz="1100" dirty="0" smtClean="0"/>
              <a:t>(</a:t>
            </a:r>
            <a:r>
              <a:rPr lang="en-US" sz="1100" dirty="0" err="1" smtClean="0"/>
              <a:t>Niat</a:t>
            </a:r>
            <a:r>
              <a:rPr lang="en-US" sz="1100" dirty="0" smtClean="0"/>
              <a:t>, </a:t>
            </a:r>
            <a:r>
              <a:rPr lang="en-US" sz="1100" dirty="0" err="1" smtClean="0"/>
              <a:t>Tamlik</a:t>
            </a:r>
            <a:r>
              <a:rPr lang="en-US" sz="1100" dirty="0" smtClean="0"/>
              <a:t>)</a:t>
            </a:r>
          </a:p>
        </p:txBody>
      </p:sp>
      <p:sp>
        <p:nvSpPr>
          <p:cNvPr id="11" name="Google Shape;285;p29"/>
          <p:cNvSpPr txBox="1">
            <a:spLocks noGrp="1"/>
          </p:cNvSpPr>
          <p:nvPr>
            <p:ph type="title"/>
          </p:nvPr>
        </p:nvSpPr>
        <p:spPr>
          <a:xfrm>
            <a:off x="710425" y="1234521"/>
            <a:ext cx="7713600" cy="472800"/>
          </a:xfrm>
          <a:prstGeom prst="rect">
            <a:avLst/>
          </a:prstGeom>
          <a:solidFill>
            <a:srgbClr val="6FB2A5"/>
          </a:solidFill>
          <a:ln w="19050"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rgbClr val="6FB2A5"/>
                </a:solidFill>
              </a:rPr>
              <a:t>                   Nilai-nilai Ajaran Islam tentang Zakat</a:t>
            </a:r>
            <a:endParaRPr sz="2400" dirty="0">
              <a:solidFill>
                <a:srgbClr val="6FB2A5"/>
              </a:solidFill>
            </a:endParaRPr>
          </a:p>
        </p:txBody>
      </p:sp>
      <p:sp>
        <p:nvSpPr>
          <p:cNvPr id="12" name="Google Shape;286;p29"/>
          <p:cNvSpPr/>
          <p:nvPr/>
        </p:nvSpPr>
        <p:spPr>
          <a:xfrm>
            <a:off x="8023225" y="1336520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bg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287;p29"/>
          <p:cNvGrpSpPr/>
          <p:nvPr/>
        </p:nvGrpSpPr>
        <p:grpSpPr>
          <a:xfrm>
            <a:off x="824865" y="1384019"/>
            <a:ext cx="695998" cy="173803"/>
            <a:chOff x="1083588" y="1074600"/>
            <a:chExt cx="529800" cy="132300"/>
          </a:xfrm>
        </p:grpSpPr>
        <p:sp>
          <p:nvSpPr>
            <p:cNvPr id="14" name="Google Shape;288;p29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89;p29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rgbClr val="EA636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90;p29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319;p31"/>
          <p:cNvSpPr/>
          <p:nvPr/>
        </p:nvSpPr>
        <p:spPr>
          <a:xfrm>
            <a:off x="1608159" y="1336520"/>
            <a:ext cx="4734666" cy="32856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 err="1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Nilai-nilai</a:t>
            </a:r>
            <a:r>
              <a:rPr lang="en-U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 </a:t>
            </a:r>
            <a:r>
              <a:rPr lang="en-US" b="1" i="0" dirty="0" err="1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Ajaran</a:t>
            </a:r>
            <a:r>
              <a:rPr lang="en-U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 Islam </a:t>
            </a:r>
            <a:r>
              <a:rPr lang="en-US" b="1" i="0" dirty="0" err="1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tentang</a:t>
            </a:r>
            <a:r>
              <a:rPr lang="en-U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3"/>
                </a:solidFill>
                <a:latin typeface="Raleway"/>
              </a:rPr>
              <a:t> Zakat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3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3551131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9"/>
          <p:cNvSpPr txBox="1">
            <a:spLocks noGrp="1"/>
          </p:cNvSpPr>
          <p:nvPr>
            <p:ph type="body" idx="1"/>
          </p:nvPr>
        </p:nvSpPr>
        <p:spPr>
          <a:xfrm>
            <a:off x="715225" y="1506138"/>
            <a:ext cx="7718400" cy="24145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Zakat </a:t>
            </a:r>
            <a:r>
              <a:rPr lang="en-US" dirty="0" err="1">
                <a:solidFill>
                  <a:schemeClr val="dk1"/>
                </a:solidFill>
              </a:rPr>
              <a:t>adalah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ibadah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dalam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bidang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harta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mengandung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beberapa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hikmah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sangat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besar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mulia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baik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hikmah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berkaitan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dengan</a:t>
            </a:r>
            <a:r>
              <a:rPr lang="en-US" dirty="0">
                <a:solidFill>
                  <a:schemeClr val="dk1"/>
                </a:solidFill>
              </a:rPr>
              <a:t> orang yang </a:t>
            </a:r>
            <a:r>
              <a:rPr lang="en-US" dirty="0" err="1">
                <a:solidFill>
                  <a:schemeClr val="dk1"/>
                </a:solidFill>
              </a:rPr>
              <a:t>berzakat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orangorang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menerima</a:t>
            </a:r>
            <a:r>
              <a:rPr lang="en-US" dirty="0">
                <a:solidFill>
                  <a:schemeClr val="dk1"/>
                </a:solidFill>
              </a:rPr>
              <a:t> zakat, </a:t>
            </a:r>
            <a:r>
              <a:rPr lang="en-US" dirty="0" err="1">
                <a:solidFill>
                  <a:schemeClr val="dk1"/>
                </a:solidFill>
              </a:rPr>
              <a:t>harta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dikeluarkan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zakatnya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maupun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bagi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masyarakat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secara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keseluruhan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Adapun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hikmah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terkandung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dalam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melaksanakan</a:t>
            </a:r>
            <a:r>
              <a:rPr lang="en-US" dirty="0">
                <a:solidFill>
                  <a:schemeClr val="dk1"/>
                </a:solidFill>
              </a:rPr>
              <a:t> zakat </a:t>
            </a:r>
            <a:r>
              <a:rPr lang="en-US" dirty="0" err="1">
                <a:solidFill>
                  <a:schemeClr val="dk1"/>
                </a:solidFill>
              </a:rPr>
              <a:t>antara</a:t>
            </a:r>
            <a:r>
              <a:rPr lang="en-US" dirty="0">
                <a:solidFill>
                  <a:schemeClr val="dk1"/>
                </a:solidFill>
              </a:rPr>
              <a:t> lain </a:t>
            </a:r>
            <a:r>
              <a:rPr lang="en-US" dirty="0" err="1">
                <a:solidFill>
                  <a:schemeClr val="dk1"/>
                </a:solidFill>
              </a:rPr>
              <a:t>sebagai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berikut</a:t>
            </a:r>
            <a:r>
              <a:rPr lang="en-US" dirty="0">
                <a:solidFill>
                  <a:schemeClr val="dk1"/>
                </a:solidFill>
              </a:rPr>
              <a:t> :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1. </a:t>
            </a:r>
            <a:r>
              <a:rPr lang="en-US" dirty="0" err="1" smtClean="0">
                <a:solidFill>
                  <a:schemeClr val="dk1"/>
                </a:solidFill>
              </a:rPr>
              <a:t>Sebagai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bentuk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keimanan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kepada</a:t>
            </a:r>
            <a:r>
              <a:rPr lang="en-US" dirty="0">
                <a:solidFill>
                  <a:schemeClr val="dk1"/>
                </a:solidFill>
              </a:rPr>
              <a:t> Allah SWT </a:t>
            </a:r>
            <a:r>
              <a:rPr lang="en-US" dirty="0" err="1">
                <a:solidFill>
                  <a:schemeClr val="dk1"/>
                </a:solidFill>
              </a:rPr>
              <a:t>mensyukuri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nikmatnya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2. Zakat </a:t>
            </a:r>
            <a:r>
              <a:rPr lang="en-US" dirty="0" err="1">
                <a:solidFill>
                  <a:schemeClr val="dk1"/>
                </a:solidFill>
              </a:rPr>
              <a:t>merupakan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hak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bagi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mustahik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maka</a:t>
            </a:r>
            <a:r>
              <a:rPr lang="en-US" dirty="0">
                <a:solidFill>
                  <a:schemeClr val="dk1"/>
                </a:solidFill>
              </a:rPr>
              <a:t> zakat </a:t>
            </a:r>
            <a:r>
              <a:rPr lang="en-US" dirty="0" err="1">
                <a:solidFill>
                  <a:schemeClr val="dk1"/>
                </a:solidFill>
              </a:rPr>
              <a:t>berfungsi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sebagai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penolong</a:t>
            </a:r>
            <a:r>
              <a:rPr lang="en-US" dirty="0" smtClean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membantu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   </a:t>
            </a:r>
            <a:r>
              <a:rPr lang="en-US" dirty="0" err="1" smtClean="0">
                <a:solidFill>
                  <a:schemeClr val="dk1"/>
                </a:solidFill>
              </a:rPr>
              <a:t>membina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mereka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sehingga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mereka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dapat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memenuhi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kebutuhan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hidupnya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dengan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layak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3. </a:t>
            </a:r>
            <a:r>
              <a:rPr lang="en-US" dirty="0" err="1">
                <a:solidFill>
                  <a:schemeClr val="dk1"/>
                </a:solidFill>
              </a:rPr>
              <a:t>Sebagai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pilar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amal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bersama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antara</a:t>
            </a:r>
            <a:r>
              <a:rPr lang="en-US" dirty="0">
                <a:solidFill>
                  <a:schemeClr val="dk1"/>
                </a:solidFill>
              </a:rPr>
              <a:t> orang-orang kaya yang </a:t>
            </a:r>
            <a:r>
              <a:rPr lang="en-US" dirty="0" err="1">
                <a:solidFill>
                  <a:schemeClr val="dk1"/>
                </a:solidFill>
              </a:rPr>
              <a:t>berkecukupan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hidupnya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para </a:t>
            </a:r>
            <a:r>
              <a:rPr lang="en-US" dirty="0" err="1">
                <a:solidFill>
                  <a:schemeClr val="dk1"/>
                </a:solidFill>
              </a:rPr>
              <a:t>mujahid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   yang </a:t>
            </a:r>
            <a:r>
              <a:rPr lang="en-US" dirty="0" err="1">
                <a:solidFill>
                  <a:schemeClr val="dk1"/>
                </a:solidFill>
              </a:rPr>
              <a:t>seluruh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waktunya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digunakan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untuk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berjihad</a:t>
            </a:r>
            <a:r>
              <a:rPr lang="en-US" dirty="0">
                <a:solidFill>
                  <a:schemeClr val="dk1"/>
                </a:solidFill>
              </a:rPr>
              <a:t> di </a:t>
            </a:r>
            <a:r>
              <a:rPr lang="en-US" dirty="0" err="1">
                <a:solidFill>
                  <a:schemeClr val="dk1"/>
                </a:solidFill>
              </a:rPr>
              <a:t>jalan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Allah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4. </a:t>
            </a:r>
            <a:r>
              <a:rPr lang="en-US" dirty="0" err="1" smtClean="0">
                <a:solidFill>
                  <a:schemeClr val="dk1"/>
                </a:solidFill>
              </a:rPr>
              <a:t>Sebagai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salah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satu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sumber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bagi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pembangunan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sarana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prasarana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harus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dimiliki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umat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    </a:t>
            </a:r>
            <a:r>
              <a:rPr lang="en-US" dirty="0" err="1" smtClean="0">
                <a:solidFill>
                  <a:schemeClr val="dk1"/>
                </a:solidFill>
              </a:rPr>
              <a:t>islam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5. </a:t>
            </a:r>
            <a:r>
              <a:rPr lang="en-US" dirty="0" err="1" smtClean="0">
                <a:solidFill>
                  <a:schemeClr val="dk1"/>
                </a:solidFill>
              </a:rPr>
              <a:t>Dengan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>
                <a:solidFill>
                  <a:schemeClr val="dk1"/>
                </a:solidFill>
              </a:rPr>
              <a:t>zakat, </a:t>
            </a:r>
            <a:r>
              <a:rPr lang="en-US" dirty="0" err="1">
                <a:solidFill>
                  <a:schemeClr val="dk1"/>
                </a:solidFill>
              </a:rPr>
              <a:t>ajaran</a:t>
            </a:r>
            <a:r>
              <a:rPr lang="en-US" dirty="0">
                <a:solidFill>
                  <a:schemeClr val="dk1"/>
                </a:solidFill>
              </a:rPr>
              <a:t> Islam </a:t>
            </a:r>
            <a:r>
              <a:rPr lang="en-US" dirty="0" err="1">
                <a:solidFill>
                  <a:schemeClr val="dk1"/>
                </a:solidFill>
              </a:rPr>
              <a:t>mendorong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umatnya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untuk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mampu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bekerja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berusaha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sehingga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   </a:t>
            </a:r>
            <a:r>
              <a:rPr lang="en-US" dirty="0" err="1" smtClean="0">
                <a:solidFill>
                  <a:schemeClr val="dk1"/>
                </a:solidFill>
              </a:rPr>
              <a:t>memiliki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harta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kekayaan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dapat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memenuhi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kebutuhan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diri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keluarganya</a:t>
            </a:r>
            <a:endParaRPr lang="en-US" dirty="0" smtClean="0">
              <a:solidFill>
                <a:schemeClr val="dk1"/>
              </a:solidFill>
            </a:endParaRPr>
          </a:p>
        </p:txBody>
      </p:sp>
      <p:sp>
        <p:nvSpPr>
          <p:cNvPr id="285" name="Google Shape;285;p29"/>
          <p:cNvSpPr txBox="1">
            <a:spLocks noGrp="1"/>
          </p:cNvSpPr>
          <p:nvPr>
            <p:ph type="title"/>
          </p:nvPr>
        </p:nvSpPr>
        <p:spPr>
          <a:xfrm>
            <a:off x="720025" y="1033338"/>
            <a:ext cx="7713600" cy="47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rgbClr val="F9C375"/>
                </a:solidFill>
              </a:rPr>
              <a:t>					   Hikmah Zakat</a:t>
            </a:r>
            <a:endParaRPr sz="2400" dirty="0">
              <a:solidFill>
                <a:srgbClr val="F9C375"/>
              </a:solidFill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8074073" y="1135338"/>
            <a:ext cx="268800" cy="268800"/>
          </a:xfrm>
          <a:prstGeom prst="mathMultiply">
            <a:avLst>
              <a:gd name="adj1" fmla="val 23520"/>
            </a:avLst>
          </a:prstGeom>
          <a:solidFill>
            <a:srgbClr val="EA636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334;p31"/>
          <p:cNvGrpSpPr/>
          <p:nvPr/>
        </p:nvGrpSpPr>
        <p:grpSpPr>
          <a:xfrm>
            <a:off x="826761" y="1182836"/>
            <a:ext cx="695998" cy="173803"/>
            <a:chOff x="1083588" y="1074600"/>
            <a:chExt cx="529800" cy="132300"/>
          </a:xfrm>
        </p:grpSpPr>
        <p:sp>
          <p:nvSpPr>
            <p:cNvPr id="14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666;p41"/>
          <p:cNvSpPr/>
          <p:nvPr/>
        </p:nvSpPr>
        <p:spPr>
          <a:xfrm>
            <a:off x="1616318" y="1132577"/>
            <a:ext cx="1575114" cy="3100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sz="400" b="1" i="0" dirty="0" err="1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1"/>
                </a:solidFill>
                <a:latin typeface="Raleway"/>
              </a:rPr>
              <a:t>Hikma</a:t>
            </a:r>
            <a:r>
              <a:rPr lang="en-US" sz="400" b="1" dirty="0" err="1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1"/>
                </a:solidFill>
                <a:latin typeface="Raleway"/>
              </a:rPr>
              <a:t>h</a:t>
            </a:r>
            <a:r>
              <a:rPr lang="en-US" sz="400" b="1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1"/>
                </a:solidFill>
                <a:latin typeface="Raleway"/>
              </a:rPr>
              <a:t> Zakat</a:t>
            </a:r>
            <a:endParaRPr sz="400" b="1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accent1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0886449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1"/>
          <p:cNvSpPr/>
          <p:nvPr/>
        </p:nvSpPr>
        <p:spPr>
          <a:xfrm>
            <a:off x="707498" y="1339876"/>
            <a:ext cx="7716527" cy="478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4" name="Google Shape;334;p31"/>
          <p:cNvGrpSpPr/>
          <p:nvPr/>
        </p:nvGrpSpPr>
        <p:grpSpPr>
          <a:xfrm>
            <a:off x="820498" y="1478896"/>
            <a:ext cx="695998" cy="173803"/>
            <a:chOff x="1083588" y="1074600"/>
            <a:chExt cx="529800" cy="132300"/>
          </a:xfrm>
        </p:grpSpPr>
        <p:sp>
          <p:nvSpPr>
            <p:cNvPr id="335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rgbClr val="F9C37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8" name="Google Shape;338;p31"/>
          <p:cNvSpPr/>
          <p:nvPr/>
        </p:nvSpPr>
        <p:spPr>
          <a:xfrm>
            <a:off x="8020826" y="1431398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95;p30"/>
          <p:cNvSpPr txBox="1">
            <a:spLocks/>
          </p:cNvSpPr>
          <p:nvPr/>
        </p:nvSpPr>
        <p:spPr>
          <a:xfrm>
            <a:off x="545065" y="1323397"/>
            <a:ext cx="842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i-FI" sz="2400" b="1" dirty="0" smtClean="0">
                <a:solidFill>
                  <a:srgbClr val="414042"/>
                </a:solidFill>
                <a:latin typeface="Raleway" panose="020B0604020202020204" charset="0"/>
              </a:rPr>
              <a:t>I</a:t>
            </a:r>
            <a:r>
              <a:rPr lang="fi-FI" sz="2400" b="1" dirty="0" smtClean="0">
                <a:solidFill>
                  <a:srgbClr val="414042"/>
                </a:solidFill>
                <a:latin typeface="Raleway" panose="020B0604020202020204" charset="0"/>
              </a:rPr>
              <a:t>nfaq</a:t>
            </a:r>
            <a:endParaRPr lang="fi-FI" sz="2400" b="1" dirty="0">
              <a:solidFill>
                <a:srgbClr val="414042"/>
              </a:solidFill>
              <a:latin typeface="Raleway" panose="020B0604020202020204" charset="0"/>
            </a:endParaRPr>
          </a:p>
        </p:txBody>
      </p:sp>
      <p:sp>
        <p:nvSpPr>
          <p:cNvPr id="30" name="Google Shape;279;p29"/>
          <p:cNvSpPr txBox="1">
            <a:spLocks/>
          </p:cNvSpPr>
          <p:nvPr/>
        </p:nvSpPr>
        <p:spPr>
          <a:xfrm>
            <a:off x="707499" y="1818075"/>
            <a:ext cx="7716526" cy="2346829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27432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r>
              <a:rPr lang="en-US" sz="1200" b="1" dirty="0" err="1"/>
              <a:t>Infaq</a:t>
            </a:r>
            <a:r>
              <a:rPr lang="en-US" sz="1200" b="1" dirty="0"/>
              <a:t> </a:t>
            </a:r>
            <a:r>
              <a:rPr lang="en-US" sz="1200" b="1" dirty="0" err="1"/>
              <a:t>berasal</a:t>
            </a:r>
            <a:r>
              <a:rPr lang="en-US" sz="1200" b="1" dirty="0"/>
              <a:t> </a:t>
            </a:r>
            <a:r>
              <a:rPr lang="en-US" sz="1200" b="1" dirty="0" err="1"/>
              <a:t>dari</a:t>
            </a:r>
            <a:r>
              <a:rPr lang="en-US" sz="1200" b="1" dirty="0"/>
              <a:t> kata </a:t>
            </a:r>
            <a:r>
              <a:rPr lang="en-US" sz="1200" b="1" dirty="0" err="1"/>
              <a:t>anfaqa</a:t>
            </a:r>
            <a:r>
              <a:rPr lang="en-US" sz="1200" b="1" dirty="0"/>
              <a:t> yang </a:t>
            </a:r>
            <a:r>
              <a:rPr lang="en-US" sz="1200" b="1" dirty="0" err="1"/>
              <a:t>berarti</a:t>
            </a:r>
            <a:r>
              <a:rPr lang="en-US" sz="1200" b="1" dirty="0"/>
              <a:t> </a:t>
            </a:r>
            <a:r>
              <a:rPr lang="en-US" sz="1200" b="1" dirty="0" err="1"/>
              <a:t>mengeluarkan</a:t>
            </a:r>
            <a:r>
              <a:rPr lang="en-US" sz="1200" b="1" dirty="0"/>
              <a:t> </a:t>
            </a:r>
            <a:r>
              <a:rPr lang="en-US" sz="1200" b="1" dirty="0" err="1"/>
              <a:t>sesuatu</a:t>
            </a:r>
            <a:r>
              <a:rPr lang="en-US" sz="1200" b="1" dirty="0"/>
              <a:t> </a:t>
            </a:r>
            <a:r>
              <a:rPr lang="en-US" sz="1200" b="1" dirty="0" err="1"/>
              <a:t>untuk</a:t>
            </a:r>
            <a:r>
              <a:rPr lang="en-US" sz="1200" b="1" dirty="0"/>
              <a:t> </a:t>
            </a:r>
            <a:r>
              <a:rPr lang="en-US" sz="1200" b="1" dirty="0" err="1"/>
              <a:t>kepentingan</a:t>
            </a:r>
            <a:r>
              <a:rPr lang="en-US" sz="1200" b="1" dirty="0"/>
              <a:t> </a:t>
            </a:r>
            <a:r>
              <a:rPr lang="en-US" sz="1200" b="1" dirty="0" err="1"/>
              <a:t>sesuatu</a:t>
            </a:r>
            <a:r>
              <a:rPr lang="en-US" sz="1200" b="1" dirty="0"/>
              <a:t>. </a:t>
            </a:r>
            <a:r>
              <a:rPr lang="en-US" sz="1200" b="1" dirty="0" err="1"/>
              <a:t>Sedangkan</a:t>
            </a:r>
            <a:r>
              <a:rPr lang="en-US" sz="1200" b="1" dirty="0"/>
              <a:t> </a:t>
            </a:r>
            <a:r>
              <a:rPr lang="en-US" sz="1200" b="1" dirty="0" err="1"/>
              <a:t>menurut</a:t>
            </a:r>
            <a:r>
              <a:rPr lang="en-US" sz="1200" b="1" dirty="0"/>
              <a:t> </a:t>
            </a:r>
            <a:r>
              <a:rPr lang="en-US" sz="1200" b="1" dirty="0" err="1"/>
              <a:t>terminologi</a:t>
            </a:r>
            <a:r>
              <a:rPr lang="en-US" sz="1200" b="1" dirty="0"/>
              <a:t> </a:t>
            </a:r>
            <a:r>
              <a:rPr lang="en-US" sz="1200" b="1" dirty="0" err="1"/>
              <a:t>syariat</a:t>
            </a:r>
            <a:r>
              <a:rPr lang="en-US" sz="1200" b="1" dirty="0"/>
              <a:t>, </a:t>
            </a:r>
            <a:r>
              <a:rPr lang="en-US" sz="1200" b="1" dirty="0" err="1"/>
              <a:t>infaq</a:t>
            </a:r>
            <a:r>
              <a:rPr lang="en-US" sz="1200" b="1" dirty="0"/>
              <a:t> </a:t>
            </a:r>
            <a:r>
              <a:rPr lang="en-US" sz="1200" b="1" dirty="0" err="1"/>
              <a:t>berarti</a:t>
            </a:r>
            <a:r>
              <a:rPr lang="en-US" sz="1200" b="1" dirty="0"/>
              <a:t> </a:t>
            </a:r>
            <a:r>
              <a:rPr lang="en-US" sz="1200" b="1" dirty="0" err="1"/>
              <a:t>mengeluarkan</a:t>
            </a:r>
            <a:r>
              <a:rPr lang="en-US" sz="1200" b="1" dirty="0"/>
              <a:t> </a:t>
            </a:r>
            <a:r>
              <a:rPr lang="en-US" sz="1200" b="1" dirty="0" err="1"/>
              <a:t>sebagian</a:t>
            </a:r>
            <a:r>
              <a:rPr lang="en-US" sz="1200" b="1" dirty="0"/>
              <a:t> </a:t>
            </a:r>
            <a:r>
              <a:rPr lang="en-US" sz="1200" b="1" dirty="0" err="1"/>
              <a:t>dari</a:t>
            </a:r>
            <a:r>
              <a:rPr lang="en-US" sz="1200" b="1" dirty="0"/>
              <a:t> </a:t>
            </a:r>
            <a:r>
              <a:rPr lang="en-US" sz="1200" b="1" dirty="0" err="1"/>
              <a:t>harta</a:t>
            </a:r>
            <a:r>
              <a:rPr lang="en-US" sz="1200" b="1" dirty="0"/>
              <a:t> </a:t>
            </a:r>
            <a:r>
              <a:rPr lang="en-US" sz="1200" b="1" dirty="0" err="1"/>
              <a:t>atau</a:t>
            </a:r>
            <a:r>
              <a:rPr lang="en-US" sz="1200" b="1" dirty="0"/>
              <a:t> </a:t>
            </a:r>
            <a:r>
              <a:rPr lang="en-US" sz="1200" b="1" dirty="0" err="1"/>
              <a:t>pendapatan</a:t>
            </a:r>
            <a:r>
              <a:rPr lang="en-US" sz="1200" b="1" dirty="0"/>
              <a:t> / </a:t>
            </a:r>
            <a:r>
              <a:rPr lang="en-US" sz="1200" b="1" dirty="0" err="1"/>
              <a:t>penghasilan</a:t>
            </a:r>
            <a:r>
              <a:rPr lang="en-US" sz="1200" b="1" dirty="0"/>
              <a:t> </a:t>
            </a:r>
            <a:r>
              <a:rPr lang="en-US" sz="1200" b="1" dirty="0" err="1"/>
              <a:t>untuk</a:t>
            </a:r>
            <a:r>
              <a:rPr lang="en-US" sz="1200" b="1" dirty="0"/>
              <a:t> </a:t>
            </a:r>
            <a:r>
              <a:rPr lang="en-US" sz="1200" b="1" dirty="0" err="1"/>
              <a:t>suatu</a:t>
            </a:r>
            <a:r>
              <a:rPr lang="en-US" sz="1200" b="1" dirty="0"/>
              <a:t> </a:t>
            </a:r>
            <a:r>
              <a:rPr lang="en-US" sz="1200" b="1" dirty="0" err="1"/>
              <a:t>kepentingan</a:t>
            </a:r>
            <a:r>
              <a:rPr lang="en-US" sz="1200" b="1" dirty="0"/>
              <a:t> yang </a:t>
            </a:r>
            <a:r>
              <a:rPr lang="en-US" sz="1200" b="1" dirty="0" err="1"/>
              <a:t>diperintahkan</a:t>
            </a:r>
            <a:r>
              <a:rPr lang="en-US" sz="1200" b="1" dirty="0"/>
              <a:t> </a:t>
            </a:r>
            <a:r>
              <a:rPr lang="en-US" sz="1200" b="1" dirty="0" err="1"/>
              <a:t>ajaran</a:t>
            </a:r>
            <a:r>
              <a:rPr lang="en-US" sz="1200" b="1" dirty="0"/>
              <a:t> Islam. </a:t>
            </a:r>
            <a:r>
              <a:rPr lang="en-US" sz="1200" b="1" dirty="0" err="1"/>
              <a:t>Infaq</a:t>
            </a:r>
            <a:r>
              <a:rPr lang="en-US" sz="1200" b="1" dirty="0"/>
              <a:t> </a:t>
            </a:r>
            <a:r>
              <a:rPr lang="en-US" sz="1200" b="1" dirty="0" err="1"/>
              <a:t>adalah</a:t>
            </a:r>
            <a:r>
              <a:rPr lang="en-US" sz="1200" b="1" dirty="0"/>
              <a:t> </a:t>
            </a:r>
            <a:r>
              <a:rPr lang="en-US" sz="1200" b="1" dirty="0" err="1"/>
              <a:t>mengeluarkan</a:t>
            </a:r>
            <a:r>
              <a:rPr lang="en-US" sz="1200" b="1" dirty="0"/>
              <a:t> </a:t>
            </a:r>
            <a:r>
              <a:rPr lang="en-US" sz="1200" b="1" dirty="0" err="1"/>
              <a:t>harta</a:t>
            </a:r>
            <a:r>
              <a:rPr lang="en-US" sz="1200" b="1" dirty="0"/>
              <a:t> </a:t>
            </a:r>
            <a:r>
              <a:rPr lang="en-US" sz="1200" b="1" dirty="0" err="1"/>
              <a:t>dengan</a:t>
            </a:r>
            <a:r>
              <a:rPr lang="en-US" sz="1200" b="1" dirty="0"/>
              <a:t> </a:t>
            </a:r>
            <a:r>
              <a:rPr lang="en-US" sz="1200" b="1" dirty="0" err="1"/>
              <a:t>suka</a:t>
            </a:r>
            <a:r>
              <a:rPr lang="en-US" sz="1200" b="1" dirty="0"/>
              <a:t> </a:t>
            </a:r>
            <a:r>
              <a:rPr lang="en-US" sz="1200" b="1" dirty="0" err="1"/>
              <a:t>rela</a:t>
            </a:r>
            <a:r>
              <a:rPr lang="en-US" sz="1200" b="1" dirty="0"/>
              <a:t> yang di </a:t>
            </a:r>
            <a:r>
              <a:rPr lang="en-US" sz="1200" b="1" dirty="0" err="1"/>
              <a:t>lakukan</a:t>
            </a:r>
            <a:r>
              <a:rPr lang="en-US" sz="1200" b="1" dirty="0"/>
              <a:t> </a:t>
            </a:r>
            <a:r>
              <a:rPr lang="en-US" sz="1200" b="1" dirty="0" err="1"/>
              <a:t>seseorang</a:t>
            </a:r>
            <a:r>
              <a:rPr lang="en-US" sz="1200" b="1" dirty="0"/>
              <a:t>. Allah </a:t>
            </a:r>
            <a:r>
              <a:rPr lang="en-US" sz="1200" b="1" dirty="0" err="1"/>
              <a:t>memberi</a:t>
            </a:r>
            <a:r>
              <a:rPr lang="en-US" sz="1200" b="1" dirty="0"/>
              <a:t> </a:t>
            </a:r>
            <a:r>
              <a:rPr lang="en-US" sz="1200" b="1" dirty="0" err="1"/>
              <a:t>kebebasan</a:t>
            </a:r>
            <a:r>
              <a:rPr lang="en-US" sz="1200" b="1" dirty="0"/>
              <a:t> </a:t>
            </a:r>
            <a:r>
              <a:rPr lang="en-US" sz="1200" b="1" dirty="0" err="1"/>
              <a:t>kepada</a:t>
            </a:r>
            <a:r>
              <a:rPr lang="en-US" sz="1200" b="1" dirty="0"/>
              <a:t> </a:t>
            </a:r>
            <a:r>
              <a:rPr lang="en-US" sz="1200" b="1" dirty="0" err="1"/>
              <a:t>pemiliknya</a:t>
            </a:r>
            <a:r>
              <a:rPr lang="en-US" sz="1200" b="1" dirty="0"/>
              <a:t> </a:t>
            </a:r>
            <a:r>
              <a:rPr lang="en-US" sz="1200" b="1" dirty="0" err="1"/>
              <a:t>untuk</a:t>
            </a:r>
            <a:r>
              <a:rPr lang="en-US" sz="1200" b="1" dirty="0"/>
              <a:t> </a:t>
            </a:r>
            <a:r>
              <a:rPr lang="en-US" sz="1200" b="1" dirty="0" err="1"/>
              <a:t>menentukan</a:t>
            </a:r>
            <a:r>
              <a:rPr lang="en-US" sz="1200" b="1" dirty="0"/>
              <a:t> </a:t>
            </a:r>
            <a:r>
              <a:rPr lang="en-US" sz="1200" b="1" dirty="0" err="1"/>
              <a:t>jenis</a:t>
            </a:r>
            <a:r>
              <a:rPr lang="en-US" sz="1200" b="1" dirty="0"/>
              <a:t> </a:t>
            </a:r>
            <a:r>
              <a:rPr lang="en-US" sz="1200" b="1" dirty="0" err="1"/>
              <a:t>harta</a:t>
            </a:r>
            <a:r>
              <a:rPr lang="en-US" sz="1200" b="1" dirty="0"/>
              <a:t>, </a:t>
            </a:r>
            <a:r>
              <a:rPr lang="en-US" sz="1200" b="1" dirty="0" err="1"/>
              <a:t>berapa</a:t>
            </a:r>
            <a:r>
              <a:rPr lang="en-US" sz="1200" b="1" dirty="0"/>
              <a:t> </a:t>
            </a:r>
            <a:r>
              <a:rPr lang="en-US" sz="1200" b="1" dirty="0" err="1"/>
              <a:t>jumlah</a:t>
            </a:r>
            <a:r>
              <a:rPr lang="en-US" sz="1200" b="1" dirty="0"/>
              <a:t> yang </a:t>
            </a:r>
            <a:r>
              <a:rPr lang="en-US" sz="1200" b="1" dirty="0" err="1"/>
              <a:t>sebaiknya</a:t>
            </a:r>
            <a:r>
              <a:rPr lang="en-US" sz="1200" b="1" dirty="0"/>
              <a:t> </a:t>
            </a:r>
            <a:r>
              <a:rPr lang="en-US" sz="1200" b="1" dirty="0" err="1"/>
              <a:t>diserahkan</a:t>
            </a:r>
            <a:r>
              <a:rPr lang="en-US" sz="1200" b="1" dirty="0"/>
              <a:t>, </a:t>
            </a:r>
            <a:r>
              <a:rPr lang="en-US" sz="1200" b="1" dirty="0" err="1"/>
              <a:t>setiap</a:t>
            </a:r>
            <a:r>
              <a:rPr lang="en-US" sz="1200" b="1" dirty="0"/>
              <a:t> kali </a:t>
            </a:r>
            <a:r>
              <a:rPr lang="en-US" sz="1200" b="1" dirty="0" err="1"/>
              <a:t>ia</a:t>
            </a:r>
            <a:r>
              <a:rPr lang="en-US" sz="1200" b="1" dirty="0"/>
              <a:t> </a:t>
            </a:r>
            <a:r>
              <a:rPr lang="en-US" sz="1200" b="1" dirty="0" err="1"/>
              <a:t>memperoleh</a:t>
            </a:r>
            <a:r>
              <a:rPr lang="en-US" sz="1200" b="1" dirty="0"/>
              <a:t> </a:t>
            </a:r>
            <a:r>
              <a:rPr lang="en-US" sz="1200" b="1" dirty="0" err="1"/>
              <a:t>rizki</a:t>
            </a:r>
            <a:r>
              <a:rPr lang="en-US" sz="1200" b="1" dirty="0"/>
              <a:t>, </a:t>
            </a:r>
            <a:r>
              <a:rPr lang="en-US" sz="1200" b="1" dirty="0" err="1"/>
              <a:t>sebanyak</a:t>
            </a:r>
            <a:r>
              <a:rPr lang="en-US" sz="1200" b="1" dirty="0"/>
              <a:t> yang </a:t>
            </a:r>
            <a:r>
              <a:rPr lang="en-US" sz="1200" b="1" dirty="0" err="1"/>
              <a:t>ia</a:t>
            </a:r>
            <a:r>
              <a:rPr lang="en-US" sz="1200" b="1" dirty="0"/>
              <a:t> </a:t>
            </a:r>
            <a:r>
              <a:rPr lang="en-US" sz="1200" b="1" dirty="0" err="1"/>
              <a:t>kehendakinya</a:t>
            </a:r>
            <a:r>
              <a:rPr lang="en-US" sz="1200" b="1" dirty="0"/>
              <a:t>. Ada pula </a:t>
            </a:r>
            <a:r>
              <a:rPr lang="en-US" sz="1200" b="1" dirty="0" err="1"/>
              <a:t>pendapat</a:t>
            </a:r>
            <a:r>
              <a:rPr lang="en-US" sz="1200" b="1" dirty="0"/>
              <a:t> yang </a:t>
            </a:r>
            <a:r>
              <a:rPr lang="en-US" sz="1200" b="1" dirty="0" err="1"/>
              <a:t>mengatakan</a:t>
            </a:r>
            <a:r>
              <a:rPr lang="en-US" sz="1200" b="1" dirty="0"/>
              <a:t>, </a:t>
            </a:r>
            <a:r>
              <a:rPr lang="en-US" sz="1200" b="1" dirty="0" err="1"/>
              <a:t>secara</a:t>
            </a:r>
            <a:r>
              <a:rPr lang="en-US" sz="1200" b="1" dirty="0"/>
              <a:t> </a:t>
            </a:r>
            <a:r>
              <a:rPr lang="en-US" sz="1200" b="1" dirty="0" err="1"/>
              <a:t>bahasa</a:t>
            </a:r>
            <a:r>
              <a:rPr lang="en-US" sz="1200" b="1" dirty="0"/>
              <a:t> </a:t>
            </a:r>
            <a:r>
              <a:rPr lang="en-US" sz="1200" b="1" dirty="0" err="1"/>
              <a:t>Infaq</a:t>
            </a:r>
            <a:r>
              <a:rPr lang="en-US" sz="1200" b="1" dirty="0"/>
              <a:t> </a:t>
            </a:r>
            <a:r>
              <a:rPr lang="en-US" sz="1200" b="1" dirty="0" err="1"/>
              <a:t>bermakna</a:t>
            </a:r>
            <a:r>
              <a:rPr lang="en-US" sz="1200" b="1" dirty="0"/>
              <a:t> </a:t>
            </a:r>
            <a:r>
              <a:rPr lang="en-US" sz="1200" b="1" dirty="0" err="1"/>
              <a:t>keterputusan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kelenyapan</a:t>
            </a:r>
            <a:r>
              <a:rPr lang="en-US" sz="1200" b="1" dirty="0"/>
              <a:t>, </a:t>
            </a:r>
            <a:r>
              <a:rPr lang="en-US" sz="1200" b="1" dirty="0" err="1"/>
              <a:t>dari</a:t>
            </a:r>
            <a:r>
              <a:rPr lang="en-US" sz="1200" b="1" dirty="0"/>
              <a:t> </a:t>
            </a:r>
            <a:r>
              <a:rPr lang="en-US" sz="1200" b="1" dirty="0" err="1"/>
              <a:t>sisi</a:t>
            </a:r>
            <a:r>
              <a:rPr lang="en-US" sz="1200" b="1" dirty="0"/>
              <a:t> </a:t>
            </a:r>
            <a:r>
              <a:rPr lang="en-US" sz="1200" b="1" dirty="0" err="1"/>
              <a:t>leksikal</a:t>
            </a:r>
            <a:r>
              <a:rPr lang="en-US" sz="1200" b="1" dirty="0"/>
              <a:t> </a:t>
            </a:r>
            <a:r>
              <a:rPr lang="en-US" sz="1200" b="1" dirty="0" err="1"/>
              <a:t>infaq</a:t>
            </a:r>
            <a:r>
              <a:rPr lang="en-US" sz="1200" b="1" dirty="0"/>
              <a:t> </a:t>
            </a:r>
            <a:r>
              <a:rPr lang="en-US" sz="1200" b="1" dirty="0" err="1"/>
              <a:t>bermakna</a:t>
            </a:r>
            <a:r>
              <a:rPr lang="en-US" sz="1200" b="1" dirty="0"/>
              <a:t> </a:t>
            </a:r>
            <a:r>
              <a:rPr lang="en-US" sz="1200" b="1" dirty="0" err="1"/>
              <a:t>mengorbankan</a:t>
            </a:r>
            <a:r>
              <a:rPr lang="en-US" sz="1200" b="1" dirty="0"/>
              <a:t> </a:t>
            </a:r>
            <a:r>
              <a:rPr lang="en-US" sz="1200" b="1" dirty="0" err="1"/>
              <a:t>harta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semacamnya</a:t>
            </a:r>
            <a:r>
              <a:rPr lang="en-US" sz="1200" b="1" dirty="0"/>
              <a:t> </a:t>
            </a:r>
            <a:r>
              <a:rPr lang="en-US" sz="1200" b="1" dirty="0" err="1"/>
              <a:t>dalam</a:t>
            </a:r>
            <a:r>
              <a:rPr lang="en-US" sz="1200" b="1" dirty="0"/>
              <a:t> </a:t>
            </a:r>
            <a:r>
              <a:rPr lang="en-US" sz="1200" b="1" dirty="0" err="1"/>
              <a:t>hal</a:t>
            </a:r>
            <a:r>
              <a:rPr lang="en-US" sz="1200" b="1" dirty="0"/>
              <a:t> </a:t>
            </a:r>
            <a:r>
              <a:rPr lang="en-US" sz="1200" b="1" dirty="0" err="1"/>
              <a:t>kebaikan</a:t>
            </a:r>
            <a:r>
              <a:rPr lang="en-US" sz="1200" b="1" dirty="0"/>
              <a:t>. </a:t>
            </a:r>
            <a:r>
              <a:rPr lang="en-US" sz="1200" b="1" dirty="0" err="1"/>
              <a:t>Dengan</a:t>
            </a:r>
            <a:r>
              <a:rPr lang="en-US" sz="1200" b="1" dirty="0"/>
              <a:t> </a:t>
            </a:r>
            <a:r>
              <a:rPr lang="en-US" sz="1200" b="1" dirty="0" err="1"/>
              <a:t>demikian</a:t>
            </a:r>
            <a:r>
              <a:rPr lang="en-US" sz="1200" b="1" dirty="0"/>
              <a:t>, </a:t>
            </a:r>
            <a:r>
              <a:rPr lang="en-US" sz="1200" b="1" dirty="0" err="1"/>
              <a:t>kalau</a:t>
            </a:r>
            <a:r>
              <a:rPr lang="en-US" sz="1200" b="1" dirty="0"/>
              <a:t> </a:t>
            </a:r>
            <a:r>
              <a:rPr lang="en-US" sz="1200" b="1" dirty="0" err="1"/>
              <a:t>kedua</a:t>
            </a:r>
            <a:r>
              <a:rPr lang="en-US" sz="1200" b="1" dirty="0"/>
              <a:t> </a:t>
            </a:r>
            <a:r>
              <a:rPr lang="en-US" sz="1200" b="1" dirty="0" err="1"/>
              <a:t>makna</a:t>
            </a:r>
            <a:r>
              <a:rPr lang="en-US" sz="1200" b="1" dirty="0"/>
              <a:t> </a:t>
            </a:r>
            <a:r>
              <a:rPr lang="en-US" sz="1200" b="1" dirty="0" err="1"/>
              <a:t>ini</a:t>
            </a:r>
            <a:r>
              <a:rPr lang="en-US" sz="1200" b="1" dirty="0"/>
              <a:t> di </a:t>
            </a:r>
            <a:r>
              <a:rPr lang="en-US" sz="1200" b="1" dirty="0" err="1"/>
              <a:t>gabungkan</a:t>
            </a:r>
            <a:r>
              <a:rPr lang="en-US" sz="1200" b="1" dirty="0"/>
              <a:t> </a:t>
            </a:r>
            <a:r>
              <a:rPr lang="en-US" sz="1200" b="1" dirty="0" err="1"/>
              <a:t>maka</a:t>
            </a:r>
            <a:r>
              <a:rPr lang="en-US" sz="1200" b="1" dirty="0"/>
              <a:t> </a:t>
            </a:r>
            <a:r>
              <a:rPr lang="en-US" sz="1200" b="1" dirty="0" err="1"/>
              <a:t>dapat</a:t>
            </a:r>
            <a:r>
              <a:rPr lang="en-US" sz="1200" b="1" dirty="0"/>
              <a:t> </a:t>
            </a:r>
            <a:r>
              <a:rPr lang="en-US" sz="1200" b="1" dirty="0" err="1"/>
              <a:t>dipahami</a:t>
            </a:r>
            <a:r>
              <a:rPr lang="en-US" sz="1200" b="1" dirty="0"/>
              <a:t> </a:t>
            </a:r>
            <a:r>
              <a:rPr lang="en-US" sz="1200" b="1" dirty="0" err="1"/>
              <a:t>bahwa</a:t>
            </a:r>
            <a:r>
              <a:rPr lang="en-US" sz="1200" b="1" dirty="0"/>
              <a:t> </a:t>
            </a:r>
            <a:r>
              <a:rPr lang="en-US" sz="1200" b="1" dirty="0" err="1"/>
              <a:t>harta</a:t>
            </a:r>
            <a:r>
              <a:rPr lang="en-US" sz="1200" b="1" dirty="0"/>
              <a:t> yang </a:t>
            </a:r>
            <a:r>
              <a:rPr lang="en-US" sz="1200" b="1" dirty="0" err="1"/>
              <a:t>dikorbankan</a:t>
            </a:r>
            <a:r>
              <a:rPr lang="en-US" sz="1200" b="1" dirty="0"/>
              <a:t> </a:t>
            </a:r>
            <a:r>
              <a:rPr lang="en-US" sz="1200" b="1" dirty="0" err="1"/>
              <a:t>atau</a:t>
            </a:r>
            <a:r>
              <a:rPr lang="en-US" sz="1200" b="1" dirty="0"/>
              <a:t> </a:t>
            </a:r>
            <a:r>
              <a:rPr lang="en-US" sz="1200" b="1" dirty="0" err="1"/>
              <a:t>didermakan</a:t>
            </a:r>
            <a:r>
              <a:rPr lang="en-US" sz="1200" b="1" dirty="0"/>
              <a:t> </a:t>
            </a:r>
            <a:r>
              <a:rPr lang="en-US" sz="1200" b="1" dirty="0" err="1"/>
              <a:t>pada</a:t>
            </a:r>
            <a:r>
              <a:rPr lang="en-US" sz="1200" b="1" dirty="0"/>
              <a:t> </a:t>
            </a:r>
            <a:r>
              <a:rPr lang="en-US" sz="1200" b="1" dirty="0" err="1"/>
              <a:t>kebaikan</a:t>
            </a:r>
            <a:r>
              <a:rPr lang="en-US" sz="1200" b="1" dirty="0"/>
              <a:t> </a:t>
            </a:r>
            <a:r>
              <a:rPr lang="en-US" sz="1200" b="1" dirty="0" err="1"/>
              <a:t>itulah</a:t>
            </a:r>
            <a:r>
              <a:rPr lang="en-US" sz="1200" b="1" dirty="0"/>
              <a:t> yang </a:t>
            </a:r>
            <a:r>
              <a:rPr lang="en-US" sz="1200" b="1" dirty="0" err="1"/>
              <a:t>mengalami</a:t>
            </a:r>
            <a:r>
              <a:rPr lang="en-US" sz="1200" b="1" dirty="0"/>
              <a:t> </a:t>
            </a:r>
            <a:r>
              <a:rPr lang="en-US" sz="1200" b="1" dirty="0" err="1"/>
              <a:t>keterputusan</a:t>
            </a:r>
            <a:r>
              <a:rPr lang="en-US" sz="1200" b="1" dirty="0"/>
              <a:t> </a:t>
            </a:r>
            <a:r>
              <a:rPr lang="en-US" sz="1200" b="1" dirty="0" err="1"/>
              <a:t>atau</a:t>
            </a:r>
            <a:r>
              <a:rPr lang="en-US" sz="1200" b="1" dirty="0"/>
              <a:t> </a:t>
            </a:r>
            <a:r>
              <a:rPr lang="en-US" sz="1200" b="1" dirty="0" err="1"/>
              <a:t>lenyap</a:t>
            </a:r>
            <a:r>
              <a:rPr lang="en-US" sz="1200" b="1" dirty="0"/>
              <a:t> </a:t>
            </a:r>
            <a:r>
              <a:rPr lang="en-US" sz="1200" b="1" dirty="0" err="1"/>
              <a:t>dari</a:t>
            </a:r>
            <a:r>
              <a:rPr lang="en-US" sz="1200" b="1" dirty="0"/>
              <a:t> </a:t>
            </a:r>
            <a:r>
              <a:rPr lang="en-US" sz="1200" b="1" dirty="0" err="1"/>
              <a:t>kepemilikan</a:t>
            </a:r>
            <a:r>
              <a:rPr lang="en-US" sz="1200" b="1" dirty="0"/>
              <a:t> orang yang </a:t>
            </a:r>
            <a:r>
              <a:rPr lang="en-US" sz="1200" b="1" dirty="0" err="1"/>
              <a:t>mengorbankannya</a:t>
            </a:r>
            <a:r>
              <a:rPr lang="en-US" sz="1200" b="1" dirty="0"/>
              <a:t>.</a:t>
            </a:r>
            <a:endParaRPr lang="en-US" sz="1200" b="1" dirty="0" smtClean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9"/>
          <p:cNvSpPr txBox="1">
            <a:spLocks noGrp="1"/>
          </p:cNvSpPr>
          <p:nvPr>
            <p:ph type="body" idx="1"/>
          </p:nvPr>
        </p:nvSpPr>
        <p:spPr>
          <a:xfrm>
            <a:off x="720025" y="1608138"/>
            <a:ext cx="7718400" cy="21953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dk1"/>
                </a:solidFill>
              </a:rPr>
              <a:t>Rukun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Syarat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Infaq</a:t>
            </a:r>
            <a:r>
              <a:rPr lang="en-US" dirty="0" smtClean="0">
                <a:solidFill>
                  <a:schemeClr val="dk1"/>
                </a:solidFill>
              </a:rPr>
              <a:t>  </a:t>
            </a:r>
          </a:p>
          <a:p>
            <a:pPr marL="0" lvl="0" indent="0">
              <a:buNone/>
            </a:pPr>
            <a:r>
              <a:rPr lang="en-US" dirty="0" err="1" smtClean="0">
                <a:solidFill>
                  <a:schemeClr val="dk1"/>
                </a:solidFill>
              </a:rPr>
              <a:t>Rukun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Syarat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Infaq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Rukun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infaq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empat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 err="1">
                <a:solidFill>
                  <a:schemeClr val="dk1"/>
                </a:solidFill>
              </a:rPr>
              <a:t>yaitu</a:t>
            </a:r>
            <a:r>
              <a:rPr lang="en-US" dirty="0">
                <a:solidFill>
                  <a:schemeClr val="dk1"/>
                </a:solidFill>
              </a:rPr>
              <a:t> : 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   a. </a:t>
            </a:r>
            <a:r>
              <a:rPr lang="en-US" dirty="0" err="1" smtClean="0">
                <a:solidFill>
                  <a:schemeClr val="dk1"/>
                </a:solidFill>
              </a:rPr>
              <a:t>Pemberi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infaq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(</a:t>
            </a:r>
            <a:r>
              <a:rPr lang="en-US" dirty="0" err="1">
                <a:solidFill>
                  <a:schemeClr val="dk1"/>
                </a:solidFill>
              </a:rPr>
              <a:t>M</a:t>
            </a:r>
            <a:r>
              <a:rPr lang="en-US" dirty="0" err="1" smtClean="0">
                <a:solidFill>
                  <a:schemeClr val="dk1"/>
                </a:solidFill>
              </a:rPr>
              <a:t>uwafiq</a:t>
            </a:r>
            <a:r>
              <a:rPr lang="en-US" dirty="0">
                <a:solidFill>
                  <a:schemeClr val="dk1"/>
                </a:solidFill>
              </a:rPr>
              <a:t>)  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   b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Penerima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infaq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(</a:t>
            </a:r>
            <a:r>
              <a:rPr lang="en-US" dirty="0" err="1">
                <a:solidFill>
                  <a:schemeClr val="dk1"/>
                </a:solidFill>
              </a:rPr>
              <a:t>M</a:t>
            </a:r>
            <a:r>
              <a:rPr lang="en-US" dirty="0" err="1" smtClean="0">
                <a:solidFill>
                  <a:schemeClr val="dk1"/>
                </a:solidFill>
              </a:rPr>
              <a:t>uwafiq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Lahu</a:t>
            </a:r>
            <a:r>
              <a:rPr lang="en-US" dirty="0" smtClean="0">
                <a:solidFill>
                  <a:schemeClr val="dk1"/>
                </a:solidFill>
              </a:rPr>
              <a:t>)  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   c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Barang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 smtClean="0">
                <a:solidFill>
                  <a:schemeClr val="dk1"/>
                </a:solidFill>
              </a:rPr>
              <a:t>diinfaqkan</a:t>
            </a:r>
            <a:r>
              <a:rPr lang="en-US" dirty="0" smtClean="0">
                <a:solidFill>
                  <a:schemeClr val="dk1"/>
                </a:solidFill>
              </a:rPr>
              <a:t>  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   d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Penyerahan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(</a:t>
            </a:r>
            <a:r>
              <a:rPr lang="en-US" dirty="0" err="1" smtClean="0">
                <a:solidFill>
                  <a:schemeClr val="dk1"/>
                </a:solidFill>
              </a:rPr>
              <a:t>Ijab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Qabul</a:t>
            </a:r>
            <a:r>
              <a:rPr lang="en-US" dirty="0" smtClean="0">
                <a:solidFill>
                  <a:schemeClr val="dk1"/>
                </a:solidFill>
              </a:rPr>
              <a:t>) </a:t>
            </a:r>
          </a:p>
          <a:p>
            <a:pPr marL="0" lvl="0" indent="0"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schemeClr val="dk1"/>
                </a:solidFill>
              </a:rPr>
              <a:t>Syarat-syarat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barang</a:t>
            </a:r>
            <a:r>
              <a:rPr lang="en-US" dirty="0">
                <a:solidFill>
                  <a:schemeClr val="dk1"/>
                </a:solidFill>
              </a:rPr>
              <a:t> yang di </a:t>
            </a:r>
            <a:r>
              <a:rPr lang="en-US" dirty="0" err="1">
                <a:solidFill>
                  <a:schemeClr val="dk1"/>
                </a:solidFill>
              </a:rPr>
              <a:t>infaqkan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adalah</a:t>
            </a:r>
            <a:r>
              <a:rPr lang="en-US" dirty="0">
                <a:solidFill>
                  <a:schemeClr val="dk1"/>
                </a:solidFill>
              </a:rPr>
              <a:t> :  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a. </a:t>
            </a:r>
            <a:r>
              <a:rPr lang="en-US" dirty="0" err="1" smtClean="0">
                <a:solidFill>
                  <a:schemeClr val="dk1"/>
                </a:solidFill>
              </a:rPr>
              <a:t>Barang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>
                <a:solidFill>
                  <a:schemeClr val="dk1"/>
                </a:solidFill>
              </a:rPr>
              <a:t>yang di </a:t>
            </a:r>
            <a:r>
              <a:rPr lang="en-US" dirty="0" err="1">
                <a:solidFill>
                  <a:schemeClr val="dk1"/>
                </a:solidFill>
              </a:rPr>
              <a:t>infaq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jelas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terlihat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wujudnya</a:t>
            </a:r>
            <a:r>
              <a:rPr lang="en-US" dirty="0">
                <a:solidFill>
                  <a:schemeClr val="dk1"/>
                </a:solidFill>
              </a:rPr>
              <a:t>, 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b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Barang</a:t>
            </a:r>
            <a:r>
              <a:rPr lang="en-US" dirty="0">
                <a:solidFill>
                  <a:schemeClr val="dk1"/>
                </a:solidFill>
              </a:rPr>
              <a:t> yang di </a:t>
            </a:r>
            <a:r>
              <a:rPr lang="en-US" dirty="0" err="1">
                <a:solidFill>
                  <a:schemeClr val="dk1"/>
                </a:solidFill>
              </a:rPr>
              <a:t>hibahkan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barang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memiliki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nilai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atau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harga</a:t>
            </a:r>
            <a:r>
              <a:rPr lang="en-US" dirty="0">
                <a:solidFill>
                  <a:schemeClr val="dk1"/>
                </a:solidFill>
              </a:rPr>
              <a:t>. </a:t>
            </a:r>
            <a:endParaRPr lang="en-US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dk1"/>
                </a:solidFill>
              </a:rPr>
              <a:t>c</a:t>
            </a:r>
            <a:r>
              <a:rPr lang="en-US" dirty="0">
                <a:solidFill>
                  <a:schemeClr val="dk1"/>
                </a:solidFill>
              </a:rPr>
              <a:t>. </a:t>
            </a:r>
            <a:r>
              <a:rPr lang="en-US" dirty="0" err="1">
                <a:solidFill>
                  <a:schemeClr val="dk1"/>
                </a:solidFill>
              </a:rPr>
              <a:t>Barang</a:t>
            </a:r>
            <a:r>
              <a:rPr lang="en-US" dirty="0">
                <a:solidFill>
                  <a:schemeClr val="dk1"/>
                </a:solidFill>
              </a:rPr>
              <a:t> yang di </a:t>
            </a:r>
            <a:r>
              <a:rPr lang="en-US" dirty="0" err="1">
                <a:solidFill>
                  <a:schemeClr val="dk1"/>
                </a:solidFill>
              </a:rPr>
              <a:t>hibahkan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itu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betul-betul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milik</a:t>
            </a:r>
            <a:r>
              <a:rPr lang="en-US" dirty="0">
                <a:solidFill>
                  <a:schemeClr val="dk1"/>
                </a:solidFill>
              </a:rPr>
              <a:t> orang yang </a:t>
            </a:r>
            <a:r>
              <a:rPr lang="en-US" dirty="0" err="1">
                <a:solidFill>
                  <a:schemeClr val="dk1"/>
                </a:solidFill>
              </a:rPr>
              <a:t>memberikan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hibah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berpindah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</a:p>
          <a:p>
            <a:pPr marL="0" lvl="0" indent="0"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   status </a:t>
            </a:r>
            <a:r>
              <a:rPr lang="en-US" dirty="0" err="1">
                <a:solidFill>
                  <a:schemeClr val="dk1"/>
                </a:solidFill>
              </a:rPr>
              <a:t>pemiliknya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dari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tangan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pemberi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hibah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tangan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penerima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hibah</a:t>
            </a:r>
            <a:r>
              <a:rPr lang="en-US" dirty="0">
                <a:solidFill>
                  <a:schemeClr val="dk1"/>
                </a:solidFill>
              </a:rPr>
              <a:t>. </a:t>
            </a:r>
          </a:p>
        </p:txBody>
      </p:sp>
      <p:sp>
        <p:nvSpPr>
          <p:cNvPr id="285" name="Google Shape;285;p29"/>
          <p:cNvSpPr txBox="1">
            <a:spLocks noGrp="1"/>
          </p:cNvSpPr>
          <p:nvPr>
            <p:ph type="title"/>
          </p:nvPr>
        </p:nvSpPr>
        <p:spPr>
          <a:xfrm>
            <a:off x="720025" y="1132766"/>
            <a:ext cx="7713600" cy="47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/>
            <a:r>
              <a:rPr lang="en" sz="2400" dirty="0"/>
              <a:t> </a:t>
            </a:r>
            <a:r>
              <a:rPr lang="en" sz="2400" dirty="0" smtClean="0"/>
              <a:t>	       Nilai-nilai </a:t>
            </a:r>
            <a:r>
              <a:rPr lang="en" sz="2400" dirty="0"/>
              <a:t>Ajaran Islam tentang </a:t>
            </a:r>
            <a:r>
              <a:rPr lang="en" sz="2400" dirty="0" smtClean="0"/>
              <a:t>Infaq</a:t>
            </a:r>
            <a:endParaRPr sz="2400" dirty="0"/>
          </a:p>
        </p:txBody>
      </p:sp>
      <p:sp>
        <p:nvSpPr>
          <p:cNvPr id="286" name="Google Shape;286;p29"/>
          <p:cNvSpPr/>
          <p:nvPr/>
        </p:nvSpPr>
        <p:spPr>
          <a:xfrm>
            <a:off x="8074073" y="1234766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334;p31"/>
          <p:cNvGrpSpPr/>
          <p:nvPr/>
        </p:nvGrpSpPr>
        <p:grpSpPr>
          <a:xfrm>
            <a:off x="857860" y="1282264"/>
            <a:ext cx="695998" cy="173803"/>
            <a:chOff x="1083588" y="1074600"/>
            <a:chExt cx="529800" cy="132300"/>
          </a:xfrm>
        </p:grpSpPr>
        <p:sp>
          <p:nvSpPr>
            <p:cNvPr id="10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6165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1"/>
          <p:cNvSpPr/>
          <p:nvPr/>
        </p:nvSpPr>
        <p:spPr>
          <a:xfrm>
            <a:off x="707498" y="1339876"/>
            <a:ext cx="7716527" cy="478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4" name="Google Shape;334;p31"/>
          <p:cNvGrpSpPr/>
          <p:nvPr/>
        </p:nvGrpSpPr>
        <p:grpSpPr>
          <a:xfrm>
            <a:off x="820498" y="1478896"/>
            <a:ext cx="695998" cy="173803"/>
            <a:chOff x="1083588" y="1074600"/>
            <a:chExt cx="529800" cy="132300"/>
          </a:xfrm>
        </p:grpSpPr>
        <p:sp>
          <p:nvSpPr>
            <p:cNvPr id="335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rgbClr val="F9C37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8" name="Google Shape;338;p31"/>
          <p:cNvSpPr/>
          <p:nvPr/>
        </p:nvSpPr>
        <p:spPr>
          <a:xfrm>
            <a:off x="8020826" y="1431398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95;p30"/>
          <p:cNvSpPr txBox="1">
            <a:spLocks/>
          </p:cNvSpPr>
          <p:nvPr/>
        </p:nvSpPr>
        <p:spPr>
          <a:xfrm>
            <a:off x="557591" y="1304608"/>
            <a:ext cx="842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 dirty="0" smtClean="0">
                <a:solidFill>
                  <a:srgbClr val="414042"/>
                </a:solidFill>
                <a:latin typeface="Raleway" panose="020B0604020202020204" charset="0"/>
              </a:rPr>
              <a:t>Hikmah Infaq</a:t>
            </a:r>
            <a:endParaRPr lang="fi-FI" sz="2400" b="1" dirty="0">
              <a:solidFill>
                <a:srgbClr val="414042"/>
              </a:solidFill>
              <a:latin typeface="Raleway" panose="020B0604020202020204" charset="0"/>
            </a:endParaRPr>
          </a:p>
        </p:txBody>
      </p:sp>
      <p:sp>
        <p:nvSpPr>
          <p:cNvPr id="30" name="Google Shape;279;p29"/>
          <p:cNvSpPr txBox="1">
            <a:spLocks/>
          </p:cNvSpPr>
          <p:nvPr/>
        </p:nvSpPr>
        <p:spPr>
          <a:xfrm>
            <a:off x="707499" y="1818076"/>
            <a:ext cx="7716526" cy="2046204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27432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2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r>
              <a:rPr lang="en-US" sz="1200" dirty="0" err="1"/>
              <a:t>Adapun</a:t>
            </a:r>
            <a:r>
              <a:rPr lang="en-US" sz="1200" dirty="0"/>
              <a:t> </a:t>
            </a:r>
            <a:r>
              <a:rPr lang="en-US" sz="1200" dirty="0" err="1"/>
              <a:t>hikmah</a:t>
            </a:r>
            <a:r>
              <a:rPr lang="en-US" sz="1200" dirty="0"/>
              <a:t> </a:t>
            </a:r>
            <a:r>
              <a:rPr lang="en-US" sz="1200" dirty="0" err="1"/>
              <a:t>Infaq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seorang</a:t>
            </a:r>
            <a:r>
              <a:rPr lang="en-US" sz="1200" dirty="0"/>
              <a:t> </a:t>
            </a:r>
            <a:r>
              <a:rPr lang="en-US" sz="1200" dirty="0" err="1"/>
              <a:t>muslim</a:t>
            </a:r>
            <a:r>
              <a:rPr lang="en-US" sz="1200" dirty="0"/>
              <a:t> </a:t>
            </a:r>
            <a:r>
              <a:rPr lang="en-US" sz="1200" dirty="0" err="1"/>
              <a:t>antara</a:t>
            </a:r>
            <a:r>
              <a:rPr lang="en-US" sz="1200" dirty="0"/>
              <a:t> lain: </a:t>
            </a:r>
            <a:r>
              <a:rPr lang="en-US" sz="1200" dirty="0" err="1"/>
              <a:t>Infaq</a:t>
            </a:r>
            <a:r>
              <a:rPr lang="en-US" sz="1200" dirty="0"/>
              <a:t> </a:t>
            </a:r>
            <a:r>
              <a:rPr lang="en-US" sz="1200" dirty="0" err="1"/>
              <a:t>merupakan</a:t>
            </a:r>
            <a:r>
              <a:rPr lang="en-US" sz="1200" dirty="0"/>
              <a:t> </a:t>
            </a:r>
            <a:r>
              <a:rPr lang="en-US" sz="1200" dirty="0" err="1"/>
              <a:t>bagian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keimanan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seorang</a:t>
            </a:r>
            <a:r>
              <a:rPr lang="en-US" sz="1200" dirty="0"/>
              <a:t> </a:t>
            </a:r>
            <a:r>
              <a:rPr lang="en-US" sz="1200" dirty="0" err="1"/>
              <a:t>muslim</a:t>
            </a:r>
            <a:r>
              <a:rPr lang="en-US" sz="1200" dirty="0"/>
              <a:t>. Orang yang </a:t>
            </a:r>
            <a:r>
              <a:rPr lang="en-US" sz="1200" dirty="0" err="1"/>
              <a:t>enggan</a:t>
            </a:r>
            <a:r>
              <a:rPr lang="en-US" sz="1200" dirty="0"/>
              <a:t> </a:t>
            </a:r>
            <a:r>
              <a:rPr lang="en-US" sz="1200" dirty="0" err="1"/>
              <a:t>berinfaq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orang yang </a:t>
            </a:r>
            <a:r>
              <a:rPr lang="en-US" sz="1200" dirty="0" err="1"/>
              <a:t>menjatuhkan</a:t>
            </a:r>
            <a:r>
              <a:rPr lang="en-US" sz="1200" dirty="0"/>
              <a:t> </a:t>
            </a:r>
            <a:r>
              <a:rPr lang="en-US" sz="1200" dirty="0" err="1"/>
              <a:t>diri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kebinasaan</a:t>
            </a:r>
            <a:r>
              <a:rPr lang="en-US" sz="1200" dirty="0"/>
              <a:t>. Di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ibadah</a:t>
            </a:r>
            <a:r>
              <a:rPr lang="en-US" sz="1200" dirty="0"/>
              <a:t> </a:t>
            </a:r>
            <a:r>
              <a:rPr lang="en-US" sz="1200" dirty="0" err="1"/>
              <a:t>terkandung</a:t>
            </a:r>
            <a:r>
              <a:rPr lang="en-US" sz="1200" dirty="0"/>
              <a:t> </a:t>
            </a:r>
            <a:r>
              <a:rPr lang="en-US" sz="1200" dirty="0" err="1"/>
              <a:t>hikmah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manfaat</a:t>
            </a:r>
            <a:r>
              <a:rPr lang="en-US" sz="1200" dirty="0"/>
              <a:t> </a:t>
            </a:r>
            <a:r>
              <a:rPr lang="en-US" sz="1200" dirty="0" err="1"/>
              <a:t>besar</a:t>
            </a:r>
            <a:r>
              <a:rPr lang="en-US" sz="1200" dirty="0"/>
              <a:t>. </a:t>
            </a:r>
            <a:r>
              <a:rPr lang="en-US" sz="1200" dirty="0" err="1"/>
              <a:t>Hikmah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manfaat</a:t>
            </a:r>
            <a:r>
              <a:rPr lang="en-US" sz="1200" dirty="0"/>
              <a:t> </a:t>
            </a:r>
            <a:r>
              <a:rPr lang="en-US" sz="1200" dirty="0" err="1"/>
              <a:t>infaq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sebagai</a:t>
            </a:r>
            <a:r>
              <a:rPr lang="en-US" sz="1200" dirty="0"/>
              <a:t> </a:t>
            </a:r>
            <a:r>
              <a:rPr lang="en-US" sz="1200" dirty="0" err="1"/>
              <a:t>realisasi</a:t>
            </a:r>
            <a:r>
              <a:rPr lang="en-US" sz="1200" dirty="0"/>
              <a:t> </a:t>
            </a:r>
            <a:r>
              <a:rPr lang="en-US" sz="1200" dirty="0" err="1"/>
              <a:t>iman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Allah, </a:t>
            </a:r>
            <a:r>
              <a:rPr lang="en-US" sz="1200" dirty="0" err="1"/>
              <a:t>merupakan</a:t>
            </a:r>
            <a:r>
              <a:rPr lang="en-US" sz="1200" dirty="0"/>
              <a:t> </a:t>
            </a:r>
            <a:r>
              <a:rPr lang="en-US" sz="1200" dirty="0" err="1"/>
              <a:t>sumber</a:t>
            </a:r>
            <a:r>
              <a:rPr lang="en-US" sz="1200" dirty="0"/>
              <a:t> </a:t>
            </a:r>
            <a:r>
              <a:rPr lang="en-US" sz="1200" dirty="0" err="1"/>
              <a:t>dana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pembangunan</a:t>
            </a:r>
            <a:r>
              <a:rPr lang="en-US" sz="1200" dirty="0"/>
              <a:t> </a:t>
            </a:r>
            <a:r>
              <a:rPr lang="en-US" sz="1200" dirty="0" err="1"/>
              <a:t>sarana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</a:t>
            </a:r>
            <a:r>
              <a:rPr lang="en-US" sz="1200" dirty="0" err="1"/>
              <a:t>prasarana</a:t>
            </a:r>
            <a:r>
              <a:rPr lang="en-US" sz="1200" dirty="0"/>
              <a:t> yang </a:t>
            </a:r>
            <a:r>
              <a:rPr lang="en-US" sz="1200" dirty="0" err="1"/>
              <a:t>dibutuhkan</a:t>
            </a:r>
            <a:r>
              <a:rPr lang="en-US" sz="1200" dirty="0"/>
              <a:t> </a:t>
            </a:r>
            <a:r>
              <a:rPr lang="en-US" sz="1200" dirty="0" err="1"/>
              <a:t>umat</a:t>
            </a:r>
            <a:r>
              <a:rPr lang="en-US" sz="1200" dirty="0"/>
              <a:t> Islam, </a:t>
            </a:r>
            <a:r>
              <a:rPr lang="en-US" sz="1200" dirty="0" err="1"/>
              <a:t>menolong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membantu</a:t>
            </a:r>
            <a:r>
              <a:rPr lang="en-US" sz="1200" dirty="0"/>
              <a:t> </a:t>
            </a:r>
            <a:r>
              <a:rPr lang="en-US" sz="1200" dirty="0" err="1"/>
              <a:t>kaum</a:t>
            </a:r>
            <a:r>
              <a:rPr lang="en-US" sz="1200" dirty="0"/>
              <a:t> </a:t>
            </a:r>
            <a:r>
              <a:rPr lang="en-US" sz="1200" dirty="0" err="1"/>
              <a:t>du’afa</a:t>
            </a:r>
            <a:r>
              <a:rPr lang="en-US" sz="1200" dirty="0"/>
              <a:t>. </a:t>
            </a:r>
            <a:r>
              <a:rPr lang="en-US" sz="1200" dirty="0" err="1"/>
              <a:t>Kaum</a:t>
            </a:r>
            <a:r>
              <a:rPr lang="en-US" sz="1200" dirty="0"/>
              <a:t> </a:t>
            </a:r>
            <a:r>
              <a:rPr lang="en-US" sz="1200" dirty="0" err="1"/>
              <a:t>Du’afa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sebuah</a:t>
            </a:r>
            <a:r>
              <a:rPr lang="en-US" sz="1200" dirty="0"/>
              <a:t> </a:t>
            </a:r>
            <a:r>
              <a:rPr lang="en-US" sz="1200" dirty="0" err="1"/>
              <a:t>kelompok</a:t>
            </a:r>
            <a:r>
              <a:rPr lang="en-US" sz="1200" dirty="0"/>
              <a:t> </a:t>
            </a:r>
            <a:r>
              <a:rPr lang="en-US" sz="1200" dirty="0" err="1"/>
              <a:t>manusia</a:t>
            </a:r>
            <a:r>
              <a:rPr lang="en-US" sz="1200" dirty="0"/>
              <a:t> yang </a:t>
            </a:r>
            <a:r>
              <a:rPr lang="en-US" sz="1200" dirty="0" err="1"/>
              <a:t>dianggap</a:t>
            </a:r>
            <a:r>
              <a:rPr lang="en-US" sz="1200" dirty="0"/>
              <a:t> </a:t>
            </a:r>
            <a:r>
              <a:rPr lang="en-US" sz="1200" dirty="0" err="1"/>
              <a:t>lemah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mereka</a:t>
            </a:r>
            <a:r>
              <a:rPr lang="en-US" sz="1200" dirty="0"/>
              <a:t> yang </a:t>
            </a:r>
            <a:r>
              <a:rPr lang="en-US" sz="1200" dirty="0" err="1"/>
              <a:t>tertindas</a:t>
            </a:r>
            <a:r>
              <a:rPr lang="en-US" sz="1200" dirty="0"/>
              <a:t>. </a:t>
            </a:r>
            <a:r>
              <a:rPr lang="en-US" sz="1200" dirty="0" err="1"/>
              <a:t>Sabda</a:t>
            </a:r>
            <a:r>
              <a:rPr lang="en-US" sz="1200" dirty="0"/>
              <a:t> </a:t>
            </a:r>
            <a:r>
              <a:rPr lang="en-US" sz="1200" dirty="0" err="1"/>
              <a:t>Nabi</a:t>
            </a:r>
            <a:r>
              <a:rPr lang="en-US" sz="1200" dirty="0"/>
              <a:t> Muhammad SAW. : “</a:t>
            </a:r>
            <a:r>
              <a:rPr lang="en-US" sz="1200" dirty="0" err="1"/>
              <a:t>Saling</a:t>
            </a:r>
            <a:r>
              <a:rPr lang="en-US" sz="1200" dirty="0"/>
              <a:t> </a:t>
            </a:r>
            <a:r>
              <a:rPr lang="en-US" sz="1200" dirty="0" err="1" smtClean="0"/>
              <a:t>hadiahmenghadiahkan</a:t>
            </a:r>
            <a:r>
              <a:rPr lang="en-US" sz="1200" dirty="0" smtClean="0"/>
              <a:t> </a:t>
            </a:r>
            <a:r>
              <a:rPr lang="en-US" sz="1200" dirty="0" err="1" smtClean="0"/>
              <a:t>kamu</a:t>
            </a:r>
            <a:r>
              <a:rPr lang="en-US" sz="1200" dirty="0" smtClean="0"/>
              <a:t>, </a:t>
            </a:r>
            <a:r>
              <a:rPr lang="en-US" sz="1200" dirty="0" err="1" smtClean="0"/>
              <a:t>karena</a:t>
            </a:r>
            <a:r>
              <a:rPr lang="en-US" sz="1200" dirty="0" smtClean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menghilangkan</a:t>
            </a:r>
            <a:r>
              <a:rPr lang="en-US" sz="1200" dirty="0"/>
              <a:t> </a:t>
            </a:r>
            <a:r>
              <a:rPr lang="en-US" sz="1200" dirty="0" err="1"/>
              <a:t>tipu</a:t>
            </a:r>
            <a:r>
              <a:rPr lang="en-US" sz="1200" dirty="0"/>
              <a:t> </a:t>
            </a:r>
            <a:r>
              <a:rPr lang="en-US" sz="1200" dirty="0" err="1"/>
              <a:t>daya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kedengkian</a:t>
            </a:r>
            <a:r>
              <a:rPr lang="en-US" sz="1200" dirty="0"/>
              <a:t>” (HR. Abu </a:t>
            </a:r>
            <a:r>
              <a:rPr lang="en-US" sz="1200" dirty="0" err="1"/>
              <a:t>Ya’la</a:t>
            </a:r>
            <a:r>
              <a:rPr lang="en-US" sz="1200" dirty="0"/>
              <a:t>). (INFAQ DAN SHADAQAH (PENGERTIAN, RUKUN, PERBEDAAAN DAN HIKMAH) </a:t>
            </a:r>
            <a:r>
              <a:rPr lang="en-US" sz="1200" dirty="0" err="1" smtClean="0"/>
              <a:t>Oleh</a:t>
            </a:r>
            <a:r>
              <a:rPr lang="en-US" sz="1200" dirty="0" smtClean="0"/>
              <a:t>: </a:t>
            </a:r>
            <a:r>
              <a:rPr lang="en-US" sz="1200" dirty="0" err="1"/>
              <a:t>Mukmin</a:t>
            </a:r>
            <a:r>
              <a:rPr lang="en-US" sz="1200" dirty="0"/>
              <a:t> </a:t>
            </a:r>
            <a:r>
              <a:rPr lang="en-US" sz="1200" dirty="0" err="1"/>
              <a:t>Mukri</a:t>
            </a:r>
            <a:r>
              <a:rPr lang="en-US" sz="1200" dirty="0"/>
              <a:t> </a:t>
            </a:r>
            <a:r>
              <a:rPr lang="en-US" sz="1200" dirty="0" err="1"/>
              <a:t>Widyaiswara</a:t>
            </a:r>
            <a:r>
              <a:rPr lang="en-US" sz="1200" dirty="0"/>
              <a:t> BDK Palembang) 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051845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9"/>
          <p:cNvSpPr txBox="1">
            <a:spLocks noGrp="1"/>
          </p:cNvSpPr>
          <p:nvPr>
            <p:ph type="body" idx="1"/>
          </p:nvPr>
        </p:nvSpPr>
        <p:spPr>
          <a:xfrm>
            <a:off x="720025" y="1608138"/>
            <a:ext cx="7718400" cy="2725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n-US" b="1" dirty="0" err="1">
                <a:solidFill>
                  <a:schemeClr val="dk1"/>
                </a:solidFill>
              </a:rPr>
              <a:t>Secara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etimologi</a:t>
            </a:r>
            <a:r>
              <a:rPr lang="en-US" b="1" dirty="0">
                <a:solidFill>
                  <a:schemeClr val="dk1"/>
                </a:solidFill>
              </a:rPr>
              <a:t>, kata </a:t>
            </a:r>
            <a:r>
              <a:rPr lang="en-US" b="1" dirty="0" err="1">
                <a:solidFill>
                  <a:schemeClr val="dk1"/>
                </a:solidFill>
              </a:rPr>
              <a:t>shodaqoh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berasal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bahasa</a:t>
            </a:r>
            <a:r>
              <a:rPr lang="en-US" b="1" dirty="0">
                <a:solidFill>
                  <a:schemeClr val="dk1"/>
                </a:solidFill>
              </a:rPr>
              <a:t> Arab </a:t>
            </a:r>
            <a:r>
              <a:rPr lang="en-US" b="1" dirty="0" err="1">
                <a:solidFill>
                  <a:schemeClr val="dk1"/>
                </a:solidFill>
              </a:rPr>
              <a:t>ashshadaqah</a:t>
            </a:r>
            <a:r>
              <a:rPr lang="en-US" b="1" dirty="0">
                <a:solidFill>
                  <a:schemeClr val="dk1"/>
                </a:solidFill>
              </a:rPr>
              <a:t>. </a:t>
            </a:r>
            <a:r>
              <a:rPr lang="en-US" b="1" dirty="0" err="1">
                <a:solidFill>
                  <a:schemeClr val="dk1"/>
                </a:solidFill>
              </a:rPr>
              <a:t>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awal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pertumbuhan</a:t>
            </a:r>
            <a:r>
              <a:rPr lang="en-US" b="1" dirty="0">
                <a:solidFill>
                  <a:schemeClr val="dk1"/>
                </a:solidFill>
              </a:rPr>
              <a:t> Islam, </a:t>
            </a:r>
            <a:r>
              <a:rPr lang="en-US" b="1" dirty="0" err="1">
                <a:solidFill>
                  <a:schemeClr val="dk1"/>
                </a:solidFill>
              </a:rPr>
              <a:t>shodaqoh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diartikan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dengan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pemberian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disunahkan</a:t>
            </a:r>
            <a:r>
              <a:rPr lang="en-US" b="1" dirty="0">
                <a:solidFill>
                  <a:schemeClr val="dk1"/>
                </a:solidFill>
              </a:rPr>
              <a:t> (</a:t>
            </a:r>
            <a:r>
              <a:rPr lang="en-US" b="1" dirty="0" err="1">
                <a:solidFill>
                  <a:schemeClr val="dk1"/>
                </a:solidFill>
              </a:rPr>
              <a:t>sedekah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sunah</a:t>
            </a:r>
            <a:r>
              <a:rPr lang="en-US" b="1" dirty="0">
                <a:solidFill>
                  <a:schemeClr val="dk1"/>
                </a:solidFill>
              </a:rPr>
              <a:t>). </a:t>
            </a:r>
            <a:r>
              <a:rPr lang="en-US" b="1" dirty="0" err="1">
                <a:solidFill>
                  <a:schemeClr val="dk1"/>
                </a:solidFill>
              </a:rPr>
              <a:t>Sedangkan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secara</a:t>
            </a:r>
            <a:r>
              <a:rPr lang="en-US" b="1" dirty="0">
                <a:solidFill>
                  <a:schemeClr val="dk1"/>
                </a:solidFill>
              </a:rPr>
              <a:t> terminology </a:t>
            </a:r>
            <a:r>
              <a:rPr lang="en-US" b="1" dirty="0" err="1">
                <a:solidFill>
                  <a:schemeClr val="dk1"/>
                </a:solidFill>
              </a:rPr>
              <a:t>shadaqah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adalah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memberikan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sesuatu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tanpa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tukarannya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karena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mengharapkan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pahala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</a:t>
            </a:r>
            <a:r>
              <a:rPr lang="en-US" b="1" dirty="0">
                <a:solidFill>
                  <a:schemeClr val="dk1"/>
                </a:solidFill>
              </a:rPr>
              <a:t> Allah SWT. </a:t>
            </a:r>
            <a:r>
              <a:rPr lang="en-US" b="1" dirty="0" err="1">
                <a:solidFill>
                  <a:schemeClr val="dk1"/>
                </a:solidFill>
              </a:rPr>
              <a:t>Shodaqoh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lebih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utama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apabila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diberikan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hari-hari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mulia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en-US" b="1" dirty="0" err="1">
                <a:solidFill>
                  <a:schemeClr val="dk1"/>
                </a:solidFill>
              </a:rPr>
              <a:t>seperti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hari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raya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idul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adha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atau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idul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fitri</a:t>
            </a:r>
            <a:r>
              <a:rPr lang="en-US" b="1" dirty="0">
                <a:solidFill>
                  <a:schemeClr val="dk1"/>
                </a:solidFill>
              </a:rPr>
              <a:t>. </a:t>
            </a:r>
            <a:r>
              <a:rPr lang="en-US" b="1" dirty="0" err="1">
                <a:solidFill>
                  <a:schemeClr val="dk1"/>
                </a:solidFill>
              </a:rPr>
              <a:t>Juga</a:t>
            </a:r>
            <a:r>
              <a:rPr lang="en-US" b="1" dirty="0">
                <a:solidFill>
                  <a:schemeClr val="dk1"/>
                </a:solidFill>
              </a:rPr>
              <a:t> yang paling </a:t>
            </a:r>
            <a:r>
              <a:rPr lang="en-US" b="1" dirty="0" err="1">
                <a:solidFill>
                  <a:schemeClr val="dk1"/>
                </a:solidFill>
              </a:rPr>
              <a:t>utama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apabila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diberikan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pada-pada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tempattempat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mulia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en-US" b="1" dirty="0" err="1">
                <a:solidFill>
                  <a:schemeClr val="dk1"/>
                </a:solidFill>
              </a:rPr>
              <a:t>seperti</a:t>
            </a:r>
            <a:r>
              <a:rPr lang="en-US" b="1" dirty="0">
                <a:solidFill>
                  <a:schemeClr val="dk1"/>
                </a:solidFill>
              </a:rPr>
              <a:t> di </a:t>
            </a:r>
            <a:r>
              <a:rPr lang="en-US" b="1" dirty="0" err="1">
                <a:solidFill>
                  <a:schemeClr val="dk1"/>
                </a:solidFill>
              </a:rPr>
              <a:t>Mekkah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 smtClean="0">
                <a:solidFill>
                  <a:schemeClr val="dk1"/>
                </a:solidFill>
              </a:rPr>
              <a:t>Madinah</a:t>
            </a:r>
            <a:endParaRPr lang="en-US" b="1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endParaRPr lang="en-US" b="1" dirty="0" smtClean="0">
              <a:solidFill>
                <a:schemeClr val="dk1"/>
              </a:solidFill>
            </a:endParaRPr>
          </a:p>
          <a:p>
            <a:pPr marL="0" lvl="0" indent="0">
              <a:buNone/>
            </a:pP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Dalam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sebuah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hadits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diriwayatkan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</a:t>
            </a:r>
            <a:r>
              <a:rPr lang="en-US" b="1" dirty="0">
                <a:solidFill>
                  <a:schemeClr val="dk1"/>
                </a:solidFill>
              </a:rPr>
              <a:t> Abu </a:t>
            </a:r>
            <a:r>
              <a:rPr lang="en-US" b="1" dirty="0" err="1">
                <a:solidFill>
                  <a:schemeClr val="dk1"/>
                </a:solidFill>
              </a:rPr>
              <a:t>Mas’ud</a:t>
            </a:r>
            <a:r>
              <a:rPr lang="en-US" b="1" dirty="0">
                <a:solidFill>
                  <a:schemeClr val="dk1"/>
                </a:solidFill>
              </a:rPr>
              <a:t> Al-</a:t>
            </a:r>
            <a:r>
              <a:rPr lang="en-US" b="1" dirty="0" err="1">
                <a:solidFill>
                  <a:schemeClr val="dk1"/>
                </a:solidFill>
              </a:rPr>
              <a:t>Badri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berkata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en-US" b="1" dirty="0" err="1">
                <a:solidFill>
                  <a:schemeClr val="dk1"/>
                </a:solidFill>
              </a:rPr>
              <a:t>Rasulullah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bersabda</a:t>
            </a:r>
            <a:r>
              <a:rPr lang="en-US" b="1" dirty="0">
                <a:solidFill>
                  <a:schemeClr val="dk1"/>
                </a:solidFill>
              </a:rPr>
              <a:t>: “</a:t>
            </a:r>
            <a:r>
              <a:rPr lang="en-US" b="1" dirty="0" err="1">
                <a:solidFill>
                  <a:schemeClr val="dk1"/>
                </a:solidFill>
              </a:rPr>
              <a:t>Sesungguhnya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seorang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muslim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itu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apabila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memberikan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nafkah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kepada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keluarganya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dia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mengharapkan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pahala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darinya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en-US" b="1" dirty="0" err="1">
                <a:solidFill>
                  <a:schemeClr val="dk1"/>
                </a:solidFill>
              </a:rPr>
              <a:t>maka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nafkahnya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itu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sebagai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sedekah</a:t>
            </a:r>
            <a:r>
              <a:rPr lang="en-US" b="1" dirty="0">
                <a:solidFill>
                  <a:schemeClr val="dk1"/>
                </a:solidFill>
              </a:rPr>
              <a:t>”. </a:t>
            </a:r>
            <a:r>
              <a:rPr lang="en-US" b="1" dirty="0" err="1">
                <a:solidFill>
                  <a:schemeClr val="dk1"/>
                </a:solidFill>
              </a:rPr>
              <a:t>Sedekah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dalam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bahasa</a:t>
            </a:r>
            <a:r>
              <a:rPr lang="en-US" b="1" dirty="0">
                <a:solidFill>
                  <a:schemeClr val="dk1"/>
                </a:solidFill>
              </a:rPr>
              <a:t> Arab </a:t>
            </a:r>
            <a:r>
              <a:rPr lang="en-US" b="1" dirty="0" err="1">
                <a:solidFill>
                  <a:schemeClr val="dk1"/>
                </a:solidFill>
              </a:rPr>
              <a:t>disebut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shadaqoh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berarti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suatu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pemberian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diberikan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oleh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seorang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muslim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kepada</a:t>
            </a:r>
            <a:r>
              <a:rPr lang="en-US" b="1" dirty="0">
                <a:solidFill>
                  <a:schemeClr val="dk1"/>
                </a:solidFill>
              </a:rPr>
              <a:t> orang lain </a:t>
            </a:r>
            <a:r>
              <a:rPr lang="en-US" b="1" dirty="0" err="1">
                <a:solidFill>
                  <a:schemeClr val="dk1"/>
                </a:solidFill>
              </a:rPr>
              <a:t>secara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spontan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sukarela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tanpa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dibatasi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oleh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waktu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jumlah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tertentu</a:t>
            </a:r>
            <a:r>
              <a:rPr lang="en-US" b="1" dirty="0">
                <a:solidFill>
                  <a:schemeClr val="dk1"/>
                </a:solidFill>
              </a:rPr>
              <a:t>. </a:t>
            </a:r>
            <a:r>
              <a:rPr lang="en-US" b="1" dirty="0" err="1">
                <a:solidFill>
                  <a:schemeClr val="dk1"/>
                </a:solidFill>
              </a:rPr>
              <a:t>Juga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berarti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suatu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pemberian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diberikan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oleh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seseorang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sebagai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kebajikan</a:t>
            </a:r>
            <a:r>
              <a:rPr lang="en-US" b="1" dirty="0">
                <a:solidFill>
                  <a:schemeClr val="dk1"/>
                </a:solidFill>
              </a:rPr>
              <a:t> yang </a:t>
            </a:r>
            <a:r>
              <a:rPr lang="en-US" b="1" dirty="0" err="1">
                <a:solidFill>
                  <a:schemeClr val="dk1"/>
                </a:solidFill>
              </a:rPr>
              <a:t>mengharap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ridho</a:t>
            </a:r>
            <a:r>
              <a:rPr lang="en-US" b="1" dirty="0">
                <a:solidFill>
                  <a:schemeClr val="dk1"/>
                </a:solidFill>
              </a:rPr>
              <a:t> Allah SWT </a:t>
            </a:r>
            <a:r>
              <a:rPr lang="en-US" b="1" dirty="0" err="1">
                <a:solidFill>
                  <a:schemeClr val="dk1"/>
                </a:solidFill>
              </a:rPr>
              <a:t>dan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pahala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semata</a:t>
            </a:r>
            <a:r>
              <a:rPr lang="en-US" b="1" dirty="0">
                <a:solidFill>
                  <a:schemeClr val="dk1"/>
                </a:solidFill>
              </a:rPr>
              <a:t>. </a:t>
            </a:r>
            <a:r>
              <a:rPr lang="en-US" b="1" dirty="0" err="1">
                <a:solidFill>
                  <a:schemeClr val="dk1"/>
                </a:solidFill>
              </a:rPr>
              <a:t>Sedekah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dalam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pengertian</a:t>
            </a:r>
            <a:r>
              <a:rPr lang="en-US" b="1" dirty="0">
                <a:solidFill>
                  <a:schemeClr val="dk1"/>
                </a:solidFill>
              </a:rPr>
              <a:t> di </a:t>
            </a:r>
            <a:r>
              <a:rPr lang="en-US" b="1" dirty="0" err="1">
                <a:solidFill>
                  <a:schemeClr val="dk1"/>
                </a:solidFill>
              </a:rPr>
              <a:t>atas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oleh</a:t>
            </a:r>
            <a:r>
              <a:rPr lang="en-US" b="1" dirty="0">
                <a:solidFill>
                  <a:schemeClr val="dk1"/>
                </a:solidFill>
              </a:rPr>
              <a:t> para </a:t>
            </a:r>
            <a:r>
              <a:rPr lang="en-US" b="1" dirty="0" err="1">
                <a:solidFill>
                  <a:schemeClr val="dk1"/>
                </a:solidFill>
              </a:rPr>
              <a:t>fuqaha</a:t>
            </a:r>
            <a:r>
              <a:rPr lang="en-US" b="1" dirty="0">
                <a:solidFill>
                  <a:schemeClr val="dk1"/>
                </a:solidFill>
              </a:rPr>
              <a:t> (</a:t>
            </a:r>
            <a:r>
              <a:rPr lang="en-US" b="1" dirty="0" err="1">
                <a:solidFill>
                  <a:schemeClr val="dk1"/>
                </a:solidFill>
              </a:rPr>
              <a:t>ahli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fikih</a:t>
            </a:r>
            <a:r>
              <a:rPr lang="en-US" b="1" dirty="0">
                <a:solidFill>
                  <a:schemeClr val="dk1"/>
                </a:solidFill>
              </a:rPr>
              <a:t>) </a:t>
            </a:r>
            <a:r>
              <a:rPr lang="en-US" b="1" dirty="0" err="1">
                <a:solidFill>
                  <a:schemeClr val="dk1"/>
                </a:solidFill>
              </a:rPr>
              <a:t>disebuh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sadaqahat-tatawwu</a:t>
            </a:r>
            <a:r>
              <a:rPr lang="en-US" b="1" dirty="0">
                <a:solidFill>
                  <a:schemeClr val="dk1"/>
                </a:solidFill>
              </a:rPr>
              <a:t> (</a:t>
            </a:r>
            <a:r>
              <a:rPr lang="en-US" b="1" dirty="0" err="1">
                <a:solidFill>
                  <a:schemeClr val="dk1"/>
                </a:solidFill>
              </a:rPr>
              <a:t>sedekah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secara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spontan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dan</a:t>
            </a:r>
            <a:r>
              <a:rPr lang="en-US" b="1" dirty="0">
                <a:solidFill>
                  <a:schemeClr val="dk1"/>
                </a:solidFill>
              </a:rPr>
              <a:t> </a:t>
            </a:r>
            <a:r>
              <a:rPr lang="en-US" b="1" dirty="0" err="1">
                <a:solidFill>
                  <a:schemeClr val="dk1"/>
                </a:solidFill>
              </a:rPr>
              <a:t>sukarela</a:t>
            </a:r>
            <a:r>
              <a:rPr lang="en-US" b="1" dirty="0">
                <a:solidFill>
                  <a:schemeClr val="dk1"/>
                </a:solidFill>
              </a:rPr>
              <a:t>).</a:t>
            </a:r>
          </a:p>
        </p:txBody>
      </p:sp>
      <p:sp>
        <p:nvSpPr>
          <p:cNvPr id="285" name="Google Shape;285;p29"/>
          <p:cNvSpPr txBox="1">
            <a:spLocks noGrp="1"/>
          </p:cNvSpPr>
          <p:nvPr>
            <p:ph type="title"/>
          </p:nvPr>
        </p:nvSpPr>
        <p:spPr>
          <a:xfrm>
            <a:off x="720025" y="1132766"/>
            <a:ext cx="7713600" cy="47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/>
              <a:t>Shodaqoh</a:t>
            </a:r>
            <a:endParaRPr sz="2400" dirty="0"/>
          </a:p>
        </p:txBody>
      </p:sp>
      <p:sp>
        <p:nvSpPr>
          <p:cNvPr id="286" name="Google Shape;286;p29"/>
          <p:cNvSpPr/>
          <p:nvPr/>
        </p:nvSpPr>
        <p:spPr>
          <a:xfrm>
            <a:off x="8074073" y="1234766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334;p31"/>
          <p:cNvGrpSpPr/>
          <p:nvPr/>
        </p:nvGrpSpPr>
        <p:grpSpPr>
          <a:xfrm>
            <a:off x="857860" y="1282264"/>
            <a:ext cx="695998" cy="173803"/>
            <a:chOff x="1083588" y="1074600"/>
            <a:chExt cx="529800" cy="132300"/>
          </a:xfrm>
        </p:grpSpPr>
        <p:sp>
          <p:nvSpPr>
            <p:cNvPr id="10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74479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375"/>
        </a:solidFill>
        <a:effectLst/>
      </p:bgPr>
    </p:bg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42"/>
          <p:cNvSpPr txBox="1">
            <a:spLocks noGrp="1"/>
          </p:cNvSpPr>
          <p:nvPr>
            <p:ph type="subTitle" idx="1"/>
          </p:nvPr>
        </p:nvSpPr>
        <p:spPr>
          <a:xfrm>
            <a:off x="1445237" y="1832850"/>
            <a:ext cx="6393420" cy="20251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65760" lvl="0" indent="0" algn="l"/>
            <a:r>
              <a:rPr lang="en-US" sz="1200" dirty="0" err="1"/>
              <a:t>Rukun</a:t>
            </a:r>
            <a:r>
              <a:rPr lang="en-US" sz="1200" dirty="0"/>
              <a:t> </a:t>
            </a:r>
            <a:r>
              <a:rPr lang="en-US" sz="1200" dirty="0" err="1"/>
              <a:t>sedekah</a:t>
            </a:r>
            <a:r>
              <a:rPr lang="en-US" sz="1200" dirty="0"/>
              <a:t> </a:t>
            </a:r>
            <a:r>
              <a:rPr lang="en-US" sz="1200" dirty="0" err="1"/>
              <a:t>merupakan</a:t>
            </a:r>
            <a:r>
              <a:rPr lang="en-US" sz="1200" dirty="0"/>
              <a:t> </a:t>
            </a:r>
            <a:r>
              <a:rPr lang="en-US" sz="1200" dirty="0" err="1"/>
              <a:t>hal</a:t>
            </a:r>
            <a:r>
              <a:rPr lang="en-US" sz="1200" dirty="0"/>
              <a:t> yang vital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harta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orang lain.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niat</a:t>
            </a:r>
            <a:r>
              <a:rPr lang="en-US" sz="1200" dirty="0"/>
              <a:t> yang </a:t>
            </a:r>
            <a:r>
              <a:rPr lang="en-US" sz="1200" dirty="0" err="1"/>
              <a:t>ikhlas</a:t>
            </a:r>
            <a:r>
              <a:rPr lang="en-US" sz="1200" dirty="0"/>
              <a:t>, </a:t>
            </a:r>
            <a:r>
              <a:rPr lang="en-US" sz="1200" dirty="0" err="1"/>
              <a:t>harta</a:t>
            </a:r>
            <a:r>
              <a:rPr lang="en-US" sz="1200" dirty="0"/>
              <a:t> yang </a:t>
            </a:r>
            <a:r>
              <a:rPr lang="en-US" sz="1200" dirty="0" err="1"/>
              <a:t>Anda</a:t>
            </a:r>
            <a:r>
              <a:rPr lang="en-US" sz="1200" dirty="0"/>
              <a:t> </a:t>
            </a:r>
            <a:r>
              <a:rPr lang="en-US" sz="1200" dirty="0" err="1"/>
              <a:t>berikan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orang yang </a:t>
            </a:r>
            <a:r>
              <a:rPr lang="en-US" sz="1200" dirty="0" err="1"/>
              <a:t>berhak</a:t>
            </a:r>
            <a:r>
              <a:rPr lang="en-US" sz="1200" dirty="0"/>
              <a:t> </a:t>
            </a:r>
            <a:r>
              <a:rPr lang="en-US" sz="1200" dirty="0" err="1"/>
              <a:t>menerima</a:t>
            </a:r>
            <a:r>
              <a:rPr lang="en-US" sz="1200" dirty="0"/>
              <a:t>, </a:t>
            </a:r>
            <a:r>
              <a:rPr lang="en-US" sz="1200" dirty="0" err="1"/>
              <a:t>lembaga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yayasan</a:t>
            </a:r>
            <a:r>
              <a:rPr lang="en-US" sz="1200" dirty="0"/>
              <a:t> </a:t>
            </a:r>
            <a:r>
              <a:rPr lang="en-US" sz="1200" dirty="0" err="1"/>
              <a:t>dhuafa</a:t>
            </a:r>
            <a:r>
              <a:rPr lang="en-US" sz="1200" dirty="0"/>
              <a:t>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menjadi</a:t>
            </a:r>
            <a:r>
              <a:rPr lang="en-US" sz="1200" dirty="0"/>
              <a:t> </a:t>
            </a:r>
            <a:r>
              <a:rPr lang="en-US" sz="1200" dirty="0" err="1"/>
              <a:t>ladang</a:t>
            </a:r>
            <a:r>
              <a:rPr lang="en-US" sz="1200" dirty="0"/>
              <a:t> </a:t>
            </a:r>
            <a:r>
              <a:rPr lang="en-US" sz="1200" dirty="0" err="1"/>
              <a:t>amal</a:t>
            </a:r>
            <a:r>
              <a:rPr lang="en-US" sz="1200" dirty="0"/>
              <a:t> yang </a:t>
            </a:r>
            <a:r>
              <a:rPr lang="en-US" sz="1200" dirty="0" err="1"/>
              <a:t>besar</a:t>
            </a:r>
            <a:r>
              <a:rPr lang="en-US" sz="1200" dirty="0"/>
              <a:t>. </a:t>
            </a:r>
            <a:r>
              <a:rPr lang="en-US" sz="1200" dirty="0" err="1"/>
              <a:t>Adapun</a:t>
            </a:r>
            <a:r>
              <a:rPr lang="en-US" sz="1200" dirty="0"/>
              <a:t> </a:t>
            </a:r>
            <a:r>
              <a:rPr lang="en-US" sz="1200" dirty="0" err="1"/>
              <a:t>Rukun</a:t>
            </a:r>
            <a:r>
              <a:rPr lang="en-US" sz="1200" dirty="0"/>
              <a:t> </a:t>
            </a:r>
            <a:r>
              <a:rPr lang="en-US" sz="1200" dirty="0" err="1"/>
              <a:t>sedekah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syaratnya</a:t>
            </a:r>
            <a:r>
              <a:rPr lang="en-US" sz="1200" dirty="0"/>
              <a:t> </a:t>
            </a:r>
            <a:r>
              <a:rPr lang="en-US" sz="1200" dirty="0" err="1"/>
              <a:t>mencakup</a:t>
            </a:r>
            <a:r>
              <a:rPr lang="en-US" sz="1200" dirty="0"/>
              <a:t> 4 </a:t>
            </a:r>
            <a:r>
              <a:rPr lang="en-US" sz="1200" dirty="0" err="1"/>
              <a:t>hal</a:t>
            </a:r>
            <a:r>
              <a:rPr lang="en-US" sz="1200" dirty="0"/>
              <a:t> </a:t>
            </a:r>
            <a:r>
              <a:rPr lang="en-US" sz="1200" dirty="0" err="1"/>
              <a:t>berikut</a:t>
            </a:r>
            <a:r>
              <a:rPr lang="en-US" sz="1200" dirty="0"/>
              <a:t> : </a:t>
            </a:r>
            <a:endParaRPr lang="en-US" sz="1200" dirty="0" smtClean="0"/>
          </a:p>
          <a:p>
            <a:pPr marL="365760" lvl="0" indent="0" algn="l"/>
            <a:endParaRPr lang="en-US" sz="1200" dirty="0"/>
          </a:p>
          <a:p>
            <a:pPr marL="708660" lvl="0" indent="-342900" algn="l">
              <a:buAutoNum type="arabicPeriod"/>
            </a:pPr>
            <a:r>
              <a:rPr lang="en-US" sz="1200" dirty="0" smtClean="0"/>
              <a:t>Orang </a:t>
            </a:r>
            <a:r>
              <a:rPr lang="en-US" sz="1200" dirty="0"/>
              <a:t>yang </a:t>
            </a:r>
            <a:r>
              <a:rPr lang="en-US" sz="1200" dirty="0" err="1"/>
              <a:t>bisa</a:t>
            </a:r>
            <a:r>
              <a:rPr lang="en-US" sz="1200" dirty="0"/>
              <a:t> </a:t>
            </a:r>
            <a:r>
              <a:rPr lang="en-US" sz="1200" dirty="0" err="1"/>
              <a:t>memberi</a:t>
            </a:r>
            <a:r>
              <a:rPr lang="en-US" sz="1200" dirty="0"/>
              <a:t> </a:t>
            </a:r>
            <a:endParaRPr lang="en-US" sz="1200" dirty="0" smtClean="0"/>
          </a:p>
          <a:p>
            <a:pPr marL="708660" lvl="0" indent="-342900" algn="l">
              <a:buAutoNum type="arabicPeriod"/>
            </a:pPr>
            <a:r>
              <a:rPr lang="en-US" sz="1200" dirty="0"/>
              <a:t>Orang yang </a:t>
            </a:r>
            <a:r>
              <a:rPr lang="en-US" sz="1200" dirty="0" err="1"/>
              <a:t>diberi</a:t>
            </a:r>
            <a:r>
              <a:rPr lang="en-US" sz="1200" dirty="0"/>
              <a:t> </a:t>
            </a:r>
            <a:endParaRPr lang="en-US" sz="1200" dirty="0" smtClean="0"/>
          </a:p>
          <a:p>
            <a:pPr marL="708660" lvl="0" indent="-342900" algn="l">
              <a:buAutoNum type="arabicPeriod"/>
            </a:pPr>
            <a:r>
              <a:rPr lang="en-US" sz="1200" dirty="0"/>
              <a:t>Ada </a:t>
            </a:r>
            <a:r>
              <a:rPr lang="en-US" sz="1200" dirty="0" err="1"/>
              <a:t>ijab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qabul</a:t>
            </a:r>
            <a:r>
              <a:rPr lang="en-US" sz="1200" dirty="0"/>
              <a:t> </a:t>
            </a:r>
            <a:endParaRPr lang="en-US" sz="1200" dirty="0" smtClean="0"/>
          </a:p>
          <a:p>
            <a:pPr marL="708660" lvl="0" indent="-342900" algn="l">
              <a:buAutoNum type="arabicPeriod"/>
            </a:pPr>
            <a:r>
              <a:rPr lang="en-US" sz="1200" dirty="0" err="1"/>
              <a:t>Barang</a:t>
            </a:r>
            <a:r>
              <a:rPr lang="en-US" sz="1200" dirty="0"/>
              <a:t> yang </a:t>
            </a:r>
            <a:r>
              <a:rPr lang="en-US" sz="1200" dirty="0" err="1"/>
              <a:t>diberi</a:t>
            </a:r>
            <a:r>
              <a:rPr lang="en-US" sz="1200" dirty="0"/>
              <a:t> </a:t>
            </a:r>
            <a:endParaRPr lang="en-US" sz="1200" dirty="0" smtClean="0"/>
          </a:p>
        </p:txBody>
      </p:sp>
      <p:sp>
        <p:nvSpPr>
          <p:cNvPr id="679" name="Google Shape;679;p42"/>
          <p:cNvSpPr txBox="1">
            <a:spLocks noGrp="1"/>
          </p:cNvSpPr>
          <p:nvPr>
            <p:ph type="title"/>
          </p:nvPr>
        </p:nvSpPr>
        <p:spPr>
          <a:xfrm>
            <a:off x="1445237" y="1360050"/>
            <a:ext cx="6393421" cy="472800"/>
          </a:xfrm>
          <a:prstGeom prst="rect">
            <a:avLst/>
          </a:prstGeom>
          <a:solidFill>
            <a:srgbClr val="6FB2A5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Nilai-nilai Ajaran Islam tentang Shodaqoh</a:t>
            </a:r>
            <a:endParaRPr sz="1800" dirty="0"/>
          </a:p>
        </p:txBody>
      </p:sp>
      <p:grpSp>
        <p:nvGrpSpPr>
          <p:cNvPr id="15" name="Google Shape;334;p31"/>
          <p:cNvGrpSpPr/>
          <p:nvPr/>
        </p:nvGrpSpPr>
        <p:grpSpPr>
          <a:xfrm>
            <a:off x="1540745" y="1502667"/>
            <a:ext cx="695998" cy="173803"/>
            <a:chOff x="1083588" y="1074600"/>
            <a:chExt cx="529800" cy="132300"/>
          </a:xfrm>
        </p:grpSpPr>
        <p:sp>
          <p:nvSpPr>
            <p:cNvPr id="16" name="Google Shape;335;p31"/>
            <p:cNvSpPr/>
            <p:nvPr/>
          </p:nvSpPr>
          <p:spPr>
            <a:xfrm>
              <a:off x="1083588" y="1074600"/>
              <a:ext cx="132300" cy="132300"/>
            </a:xfrm>
            <a:prstGeom prst="ellipse">
              <a:avLst/>
            </a:pr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36;p31"/>
            <p:cNvSpPr/>
            <p:nvPr/>
          </p:nvSpPr>
          <p:spPr>
            <a:xfrm>
              <a:off x="1282338" y="1074600"/>
              <a:ext cx="132300" cy="132300"/>
            </a:xfrm>
            <a:prstGeom prst="ellipse">
              <a:avLst/>
            </a:prstGeom>
            <a:solidFill>
              <a:srgbClr val="F9C37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37;p31"/>
            <p:cNvSpPr/>
            <p:nvPr/>
          </p:nvSpPr>
          <p:spPr>
            <a:xfrm>
              <a:off x="1481088" y="1074600"/>
              <a:ext cx="132300" cy="1323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338;p31"/>
          <p:cNvSpPr/>
          <p:nvPr/>
        </p:nvSpPr>
        <p:spPr>
          <a:xfrm>
            <a:off x="7479106" y="1462050"/>
            <a:ext cx="268800" cy="268800"/>
          </a:xfrm>
          <a:prstGeom prst="mathMultiply">
            <a:avLst>
              <a:gd name="adj1" fmla="val 23520"/>
            </a:avLst>
          </a:pr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 World Avifauna Lesson by Slidesgo">
  <a:themeElements>
    <a:clrScheme name="Simple Light">
      <a:dk1>
        <a:srgbClr val="414042"/>
      </a:dk1>
      <a:lt1>
        <a:srgbClr val="9DD3CC"/>
      </a:lt1>
      <a:dk2>
        <a:srgbClr val="FFFFFF"/>
      </a:dk2>
      <a:lt2>
        <a:srgbClr val="FFFFFF"/>
      </a:lt2>
      <a:accent1>
        <a:srgbClr val="6FB2A5"/>
      </a:accent1>
      <a:accent2>
        <a:srgbClr val="FCF8EB"/>
      </a:accent2>
      <a:accent3>
        <a:srgbClr val="F9C375"/>
      </a:accent3>
      <a:accent4>
        <a:srgbClr val="FFE98A"/>
      </a:accent4>
      <a:accent5>
        <a:srgbClr val="EA6363"/>
      </a:accent5>
      <a:accent6>
        <a:srgbClr val="FA8383"/>
      </a:accent6>
      <a:hlink>
        <a:srgbClr val="4140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1154</Words>
  <Application>Microsoft Office PowerPoint</Application>
  <PresentationFormat>On-screen Show (16:9)</PresentationFormat>
  <Paragraphs>73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Raleway</vt:lpstr>
      <vt:lpstr>Georgia</vt:lpstr>
      <vt:lpstr>Arial</vt:lpstr>
      <vt:lpstr>Montserrat</vt:lpstr>
      <vt:lpstr>  World Avifauna Lesson by Slidesgo</vt:lpstr>
      <vt:lpstr>Memahami Gerakan Zakat, Infaq, dan Shodaqoh Dalam Muhammadiyah </vt:lpstr>
      <vt:lpstr>           Z</vt:lpstr>
      <vt:lpstr>                   Nilai-nilai Ajaran Islam tentang Zakat</vt:lpstr>
      <vt:lpstr>        Hikmah Zakat</vt:lpstr>
      <vt:lpstr>PowerPoint Presentation</vt:lpstr>
      <vt:lpstr>         Nilai-nilai Ajaran Islam tentang Infaq</vt:lpstr>
      <vt:lpstr>PowerPoint Presentation</vt:lpstr>
      <vt:lpstr>Shodaqoh</vt:lpstr>
      <vt:lpstr>Nilai-nilai Ajaran Islam tentang Shodaqoh</vt:lpstr>
      <vt:lpstr>Hikmah Shodaqoh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Gerakan Zakat, Infaq, dan Shodaqoh Dalam Muhammadiyah</dc:title>
  <dc:creator>intel</dc:creator>
  <cp:lastModifiedBy>intel</cp:lastModifiedBy>
  <cp:revision>10</cp:revision>
  <dcterms:modified xsi:type="dcterms:W3CDTF">2021-12-26T13:10:10Z</dcterms:modified>
</cp:coreProperties>
</file>