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9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E9FB-6C51-4AEE-864A-43411B79C33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F03F-AD55-42C3-B462-E0297E12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E96F7-D5E5-4B38-B5F0-2838B14DB6B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0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95C4C-54F1-4F75-83A4-B271BAC5D49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6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ground-ekonom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>
            <a:fillRect/>
          </a:stretch>
        </p:blipFill>
        <p:spPr bwMode="auto">
          <a:xfrm>
            <a:off x="15600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1" y="1721008"/>
            <a:ext cx="8856983" cy="2160587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lgerian" panose="04020705040A02060702" pitchFamily="82" charset="0"/>
              </a:rPr>
              <a:t>Program MBKM –</a:t>
            </a:r>
            <a:r>
              <a:rPr lang="en-U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KMMI</a:t>
            </a:r>
            <a:br>
              <a:rPr lang="en-U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/>
                </a:solidFill>
              </a:rPr>
              <a:t>ANALISA EKONOMI USAHA </a:t>
            </a:r>
            <a:r>
              <a:rPr lang="en-US" sz="4400" dirty="0" smtClean="0">
                <a:solidFill>
                  <a:srgbClr val="FF0000"/>
                </a:solidFill>
              </a:rPr>
              <a:t>UNGGAS</a:t>
            </a:r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39817" y="3573016"/>
            <a:ext cx="4343665" cy="30963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id-ID" altLang="en-US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id-ID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Oleh :</a:t>
            </a:r>
          </a:p>
          <a:p>
            <a:pPr>
              <a:lnSpc>
                <a:spcPct val="90000"/>
              </a:lnSpc>
            </a:pPr>
            <a:endParaRPr lang="id-ID" altLang="en-US" dirty="0"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id-ID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Prof.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DR.</a:t>
            </a:r>
            <a:r>
              <a:rPr lang="id-ID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Sujono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,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M.Kes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.</a:t>
            </a:r>
          </a:p>
          <a:p>
            <a:pPr algn="ctr"/>
            <a:r>
              <a:rPr lang="en-US" alt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081-230-650-590</a:t>
            </a:r>
            <a:endParaRPr lang="en-US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2" descr="Gambar Dirgahayu Republik Indonesia Ke 76 Tahun Dengan Desain Bendera Merah  Putih, Dirgahayu, Republik Indonesia, Indonesia PNG dan Vektor dengan Latar  Belakang Transparan untuk Unduh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18" y="16416"/>
            <a:ext cx="3244355" cy="17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467" y="165438"/>
            <a:ext cx="9905998" cy="7901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Analisa</a:t>
            </a:r>
            <a:r>
              <a:rPr lang="en-US" b="1" dirty="0" smtClean="0">
                <a:solidFill>
                  <a:srgbClr val="FF0000"/>
                </a:solidFill>
              </a:rPr>
              <a:t> Usaha </a:t>
            </a:r>
            <a:r>
              <a:rPr lang="en-US" b="1" dirty="0" err="1" smtClean="0">
                <a:solidFill>
                  <a:srgbClr val="FF0000"/>
                </a:solidFill>
              </a:rPr>
              <a:t>Ternak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Ayam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Kampung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527222"/>
            <a:ext cx="9905999" cy="61454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Modal </a:t>
            </a:r>
            <a:r>
              <a:rPr lang="en-US" b="1" dirty="0" err="1">
                <a:solidFill>
                  <a:srgbClr val="FFC000"/>
                </a:solidFill>
              </a:rPr>
              <a:t>Tetap</a:t>
            </a:r>
            <a:r>
              <a:rPr lang="en-US" b="1" dirty="0">
                <a:solidFill>
                  <a:srgbClr val="FFC000"/>
                </a:solidFill>
              </a:rPr>
              <a:t> Usaha </a:t>
            </a:r>
            <a:r>
              <a:rPr lang="en-US" b="1" dirty="0" err="1">
                <a:solidFill>
                  <a:srgbClr val="FFC000"/>
                </a:solidFill>
              </a:rPr>
              <a:t>Ternak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Ayam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Kampung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2.000.000</a:t>
            </a:r>
          </a:p>
          <a:p>
            <a:pPr marL="0" indent="0">
              <a:buNone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600.00</a:t>
            </a:r>
          </a:p>
          <a:p>
            <a:pPr marL="0" indent="0">
              <a:buNone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750.00</a:t>
            </a:r>
          </a:p>
          <a:p>
            <a:pPr marL="0" indent="0">
              <a:buNone/>
            </a:pPr>
            <a:r>
              <a:rPr lang="en-US" dirty="0" err="1"/>
              <a:t>Terpal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400.000</a:t>
            </a:r>
          </a:p>
          <a:p>
            <a:pPr marL="0" indent="0">
              <a:buNone/>
            </a:pPr>
            <a:r>
              <a:rPr lang="en-US" dirty="0"/>
              <a:t>Total modal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3.750.000,00</a:t>
            </a:r>
          </a:p>
          <a:p>
            <a:r>
              <a:rPr lang="en-US" b="1" dirty="0" err="1">
                <a:solidFill>
                  <a:srgbClr val="FFC000"/>
                </a:solidFill>
              </a:rPr>
              <a:t>Biaya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Operasional</a:t>
            </a:r>
            <a:r>
              <a:rPr lang="en-US" b="1" dirty="0">
                <a:solidFill>
                  <a:srgbClr val="FFC000"/>
                </a:solidFill>
              </a:rPr>
              <a:t> Usaha </a:t>
            </a:r>
            <a:r>
              <a:rPr lang="en-US" b="1" dirty="0" err="1">
                <a:solidFill>
                  <a:srgbClr val="FFC000"/>
                </a:solidFill>
              </a:rPr>
              <a:t>Ternak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Ayam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Kampung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6000 x 500 </a:t>
            </a:r>
            <a:r>
              <a:rPr lang="en-US" dirty="0" err="1"/>
              <a:t>ekor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3.000.00</a:t>
            </a:r>
          </a:p>
          <a:p>
            <a:pPr marL="0" indent="0">
              <a:buNone/>
            </a:pPr>
            <a:r>
              <a:rPr lang="en-US" dirty="0" err="1"/>
              <a:t>Pakan</a:t>
            </a:r>
            <a:r>
              <a:rPr lang="en-US" dirty="0"/>
              <a:t> starter = </a:t>
            </a:r>
            <a:r>
              <a:rPr lang="en-US" dirty="0" err="1"/>
              <a:t>Rp</a:t>
            </a:r>
            <a:r>
              <a:rPr lang="en-US" dirty="0"/>
              <a:t> 7000 x 750 Kg = </a:t>
            </a:r>
            <a:r>
              <a:rPr lang="en-US" dirty="0" err="1"/>
              <a:t>Rp</a:t>
            </a:r>
            <a:r>
              <a:rPr lang="en-US" dirty="0"/>
              <a:t> 5.250.00</a:t>
            </a:r>
          </a:p>
          <a:p>
            <a:pPr marL="0" indent="0">
              <a:buNone/>
            </a:pP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vitamin = </a:t>
            </a:r>
            <a:r>
              <a:rPr lang="en-US" dirty="0" err="1"/>
              <a:t>Rp</a:t>
            </a:r>
            <a:r>
              <a:rPr lang="en-US" dirty="0"/>
              <a:t> 100.00</a:t>
            </a:r>
          </a:p>
          <a:p>
            <a:pPr marL="0" indent="0">
              <a:buNone/>
            </a:pPr>
            <a:r>
              <a:rPr lang="en-US" dirty="0" err="1"/>
              <a:t>Vaksinasi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250.000</a:t>
            </a:r>
          </a:p>
          <a:p>
            <a:pPr marL="0" indent="0">
              <a:buNone/>
            </a:pPr>
            <a:r>
              <a:rPr lang="en-US" dirty="0"/>
              <a:t>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8.600.000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Budidaya Ayam Jawa Super (Joper) Dengan Mudah – AyamJoper.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67" y="2114035"/>
            <a:ext cx="352806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1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6" y="214184"/>
            <a:ext cx="11351740" cy="6409038"/>
          </a:xfrm>
        </p:spPr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Biaya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Penyusutan</a:t>
            </a:r>
            <a:r>
              <a:rPr lang="en-US" b="1" dirty="0">
                <a:solidFill>
                  <a:srgbClr val="FFC000"/>
                </a:solidFill>
              </a:rPr>
              <a:t> Usaha </a:t>
            </a:r>
            <a:r>
              <a:rPr lang="en-US" b="1" dirty="0" err="1">
                <a:solidFill>
                  <a:srgbClr val="FFC000"/>
                </a:solidFill>
              </a:rPr>
              <a:t>Ternak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Ayam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Kampung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166.000</a:t>
            </a:r>
          </a:p>
          <a:p>
            <a:pPr marL="0" indent="0">
              <a:buNone/>
            </a:pP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50.000 </a:t>
            </a:r>
          </a:p>
          <a:p>
            <a:pPr marL="0" indent="0">
              <a:buNone/>
            </a:pP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62.500</a:t>
            </a:r>
          </a:p>
          <a:p>
            <a:pPr marL="0" indent="0">
              <a:buNone/>
            </a:pP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terpal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33.000</a:t>
            </a:r>
          </a:p>
          <a:p>
            <a:pPr marL="0" indent="0">
              <a:buNone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250.000</a:t>
            </a:r>
          </a:p>
          <a:p>
            <a:pPr marL="0" indent="0">
              <a:buNone/>
            </a:pP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di </a:t>
            </a:r>
            <a:r>
              <a:rPr lang="en-US" dirty="0" err="1"/>
              <a:t>peternakan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1.000.000</a:t>
            </a:r>
          </a:p>
          <a:p>
            <a:pPr marL="0" indent="0">
              <a:buNone/>
            </a:pPr>
            <a:r>
              <a:rPr lang="en-US" dirty="0"/>
              <a:t>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1.561.500,00</a:t>
            </a:r>
          </a:p>
          <a:p>
            <a:r>
              <a:rPr lang="en-US" dirty="0" smtClean="0"/>
              <a:t>Total </a:t>
            </a:r>
            <a:r>
              <a:rPr lang="en-US" dirty="0"/>
              <a:t>modal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8.600.000 + </a:t>
            </a:r>
            <a:r>
              <a:rPr lang="en-US" dirty="0" err="1"/>
              <a:t>Rp</a:t>
            </a:r>
            <a:r>
              <a:rPr lang="en-US" dirty="0"/>
              <a:t> 1.561.500,00 =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10.161.500,00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232"/>
            <a:ext cx="10589269" cy="6590271"/>
          </a:xfrm>
        </p:spPr>
        <p:txBody>
          <a:bodyPr/>
          <a:lstStyle/>
          <a:p>
            <a:r>
              <a:rPr lang="en-US" dirty="0"/>
              <a:t>Lama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masa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60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2 </a:t>
            </a:r>
            <a:r>
              <a:rPr lang="en-US" dirty="0" err="1"/>
              <a:t>bulan</a:t>
            </a:r>
            <a:r>
              <a:rPr lang="en-US" dirty="0"/>
              <a:t>.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kampung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45.000 x </a:t>
            </a:r>
            <a:r>
              <a:rPr lang="en-US" dirty="0" smtClean="0"/>
              <a:t>500 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22.500.000</a:t>
            </a:r>
          </a:p>
          <a:p>
            <a:r>
              <a:rPr lang="en-US" altLang="en-US" dirty="0" err="1" smtClean="0">
                <a:solidFill>
                  <a:srgbClr val="393939"/>
                </a:solidFill>
                <a:latin typeface="Roboto"/>
              </a:rPr>
              <a:t>Keuntungan</a:t>
            </a:r>
            <a:r>
              <a:rPr lang="en-US" altLang="en-US" dirty="0" smtClean="0">
                <a:solidFill>
                  <a:srgbClr val="393939"/>
                </a:solidFill>
                <a:latin typeface="Roboto"/>
              </a:rPr>
              <a:t> </a:t>
            </a:r>
            <a:r>
              <a:rPr lang="en-US" altLang="en-US" dirty="0">
                <a:solidFill>
                  <a:srgbClr val="393939"/>
                </a:solidFill>
                <a:latin typeface="Roboto"/>
              </a:rPr>
              <a:t>= </a:t>
            </a:r>
            <a:r>
              <a:rPr lang="en-US" altLang="en-US" dirty="0" err="1">
                <a:solidFill>
                  <a:srgbClr val="393939"/>
                </a:solidFill>
                <a:latin typeface="Roboto"/>
              </a:rPr>
              <a:t>Rp</a:t>
            </a:r>
            <a:r>
              <a:rPr lang="en-US" altLang="en-US" dirty="0">
                <a:solidFill>
                  <a:srgbClr val="393939"/>
                </a:solidFill>
                <a:latin typeface="Roboto"/>
              </a:rPr>
              <a:t> 22.500.000 - </a:t>
            </a:r>
            <a:r>
              <a:rPr lang="en-US" altLang="en-US" dirty="0" err="1">
                <a:solidFill>
                  <a:srgbClr val="393939"/>
                </a:solidFill>
                <a:latin typeface="Roboto"/>
              </a:rPr>
              <a:t>Rp</a:t>
            </a:r>
            <a:r>
              <a:rPr lang="en-US" altLang="en-US" dirty="0">
                <a:solidFill>
                  <a:srgbClr val="393939"/>
                </a:solidFill>
                <a:latin typeface="Roboto"/>
              </a:rPr>
              <a:t> 10.161.500,00 = 12.338.500 per </a:t>
            </a:r>
            <a:r>
              <a:rPr lang="en-US" altLang="en-US" dirty="0" err="1">
                <a:solidFill>
                  <a:srgbClr val="393939"/>
                </a:solidFill>
                <a:latin typeface="Roboto"/>
              </a:rPr>
              <a:t>dua</a:t>
            </a:r>
            <a:r>
              <a:rPr lang="en-US" altLang="en-US" dirty="0">
                <a:solidFill>
                  <a:srgbClr val="393939"/>
                </a:solidFill>
                <a:latin typeface="Roboto"/>
              </a:rPr>
              <a:t> </a:t>
            </a:r>
            <a:r>
              <a:rPr lang="en-US" altLang="en-US" dirty="0" err="1">
                <a:solidFill>
                  <a:srgbClr val="393939"/>
                </a:solidFill>
                <a:latin typeface="Roboto"/>
              </a:rPr>
              <a:t>bulan</a:t>
            </a:r>
            <a:r>
              <a:rPr lang="en-US" altLang="en-US" dirty="0" smtClean="0">
                <a:solidFill>
                  <a:srgbClr val="393939"/>
                </a:solidFill>
                <a:latin typeface="Roboto"/>
              </a:rPr>
              <a:t>.</a:t>
            </a:r>
          </a:p>
          <a:p>
            <a:endParaRPr lang="en-US" altLang="en-US" sz="1200" dirty="0"/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rgbClr val="393939"/>
                </a:solidFill>
                <a:latin typeface="Roboto"/>
              </a:rPr>
              <a:t/>
            </a:r>
            <a:br>
              <a:rPr lang="en-US" altLang="en-US" dirty="0">
                <a:solidFill>
                  <a:srgbClr val="393939"/>
                </a:solidFill>
                <a:latin typeface="Roboto"/>
              </a:rPr>
            </a:b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34414" y="-216932"/>
            <a:ext cx="227947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Roboto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Roboto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Roboto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2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951" y="1968543"/>
            <a:ext cx="3111609" cy="39834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 descr="https://4.bp.blogspot.com/-qN5GjczhlBE/WE2Huje9ONI/AAAAAAAAAEs/AFMEiN02BgAa5T1HaV-DMdrj4-2pOVUIQCLcB/s1600/kandang%2Bp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526" y="0"/>
            <a:ext cx="1805030" cy="227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633" y="136132"/>
            <a:ext cx="998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55555"/>
                </a:solidFill>
                <a:latin typeface="helvetica neue"/>
              </a:rPr>
              <a:t>ANALISA USAHA BURUNG PUYUH</a:t>
            </a:r>
          </a:p>
          <a:p>
            <a:r>
              <a:rPr lang="en-US" dirty="0" smtClean="0">
                <a:solidFill>
                  <a:srgbClr val="555555"/>
                </a:solidFill>
                <a:latin typeface="helvetica neue"/>
              </a:rPr>
              <a:t>1.Luas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lahan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yang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diperlukan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(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panjang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x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lebar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) = 2 x 10meter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9633" y="782463"/>
            <a:ext cx="6338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>
                <a:solidFill>
                  <a:srgbClr val="555555"/>
                </a:solidFill>
                <a:latin typeface="helvetica neue"/>
              </a:rPr>
              <a:t>2. Waktu </a:t>
            </a:r>
            <a:r>
              <a:rPr lang="fi-FI" dirty="0">
                <a:solidFill>
                  <a:srgbClr val="555555"/>
                </a:solidFill>
                <a:latin typeface="helvetica neue"/>
              </a:rPr>
              <a:t>atau Lamanya Pekerjaan perhari = 30 sd 60 menit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641" y="1136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/>
              </a:rPr>
              <a:t>PERMODALAN / BIAYA INVESTASI: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0641" y="1627012"/>
            <a:ext cx="9078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555555"/>
                </a:solidFill>
                <a:latin typeface="helvetica neue"/>
              </a:rPr>
              <a:t>Sangkar</a:t>
            </a:r>
            <a:r>
              <a:rPr lang="en-US" dirty="0" smtClean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Produksi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diperlukan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kapasitas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1000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ekor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555555"/>
                </a:solidFill>
                <a:latin typeface="helvetica neue"/>
              </a:rPr>
              <a:t>  2.800.000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0641" y="2009896"/>
            <a:ext cx="886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>2.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Puyuh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Betina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(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Siap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Bertelur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)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Umur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30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hari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@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6.500 =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6.500.000 3.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Pakan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Puyuh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Petelur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Dicadangkan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selama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30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hari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x 20 kg/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hari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x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5.400=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 3.240.000 JUMLAH = </a:t>
            </a:r>
            <a:r>
              <a:rPr lang="en-US" dirty="0" err="1">
                <a:solidFill>
                  <a:srgbClr val="555555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555555"/>
                </a:solidFill>
                <a:latin typeface="helvetica neue"/>
              </a:rPr>
              <a:t>. 12.540.000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482" y="2946778"/>
            <a:ext cx="97684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55555"/>
                </a:solidFill>
                <a:latin typeface="helvetica neue"/>
              </a:rPr>
              <a:t>BIAYA </a:t>
            </a:r>
            <a:r>
              <a:rPr lang="en-US" b="1" dirty="0">
                <a:solidFill>
                  <a:srgbClr val="555555"/>
                </a:solidFill>
                <a:latin typeface="helvetica neue"/>
              </a:rPr>
              <a:t>PERHARI 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helvetica neue"/>
              </a:rPr>
              <a:t>1</a:t>
            </a:r>
            <a:r>
              <a:rPr lang="en-US" dirty="0">
                <a:latin typeface="helvetica neue"/>
              </a:rPr>
              <a:t>. </a:t>
            </a:r>
            <a:r>
              <a:rPr lang="en-US" dirty="0" err="1">
                <a:latin typeface="helvetica neue"/>
              </a:rPr>
              <a:t>Pakan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Harian</a:t>
            </a:r>
            <a:r>
              <a:rPr lang="en-US" dirty="0">
                <a:latin typeface="helvetica neue"/>
              </a:rPr>
              <a:t> = 22 Kg X </a:t>
            </a:r>
            <a:r>
              <a:rPr lang="en-US" dirty="0" err="1">
                <a:latin typeface="helvetica neue"/>
              </a:rPr>
              <a:t>Rp</a:t>
            </a:r>
            <a:r>
              <a:rPr lang="en-US" dirty="0">
                <a:latin typeface="helvetica neue"/>
              </a:rPr>
              <a:t> 5.400 = </a:t>
            </a:r>
            <a:r>
              <a:rPr lang="en-US" dirty="0" err="1">
                <a:latin typeface="helvetica neue"/>
              </a:rPr>
              <a:t>Rp</a:t>
            </a:r>
            <a:r>
              <a:rPr lang="en-US" dirty="0">
                <a:latin typeface="helvetica neue"/>
              </a:rPr>
              <a:t> 118.800 2. </a:t>
            </a:r>
            <a:r>
              <a:rPr lang="en-US" dirty="0" err="1">
                <a:latin typeface="helvetica neue"/>
              </a:rPr>
              <a:t>Biaya</a:t>
            </a:r>
            <a:r>
              <a:rPr lang="en-US" dirty="0">
                <a:latin typeface="helvetica neue"/>
              </a:rPr>
              <a:t> Lain +/- 10% = </a:t>
            </a:r>
            <a:r>
              <a:rPr lang="en-US" dirty="0" err="1">
                <a:latin typeface="helvetica neue"/>
              </a:rPr>
              <a:t>Rp</a:t>
            </a:r>
            <a:r>
              <a:rPr lang="en-US" dirty="0">
                <a:latin typeface="helvetica neue"/>
              </a:rPr>
              <a:t> 12.980,-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helvetica neue"/>
              </a:rPr>
              <a:t>D. PENDAPATAN DENGAN RATA </a:t>
            </a:r>
            <a:r>
              <a:rPr lang="en-US" b="1" dirty="0" err="1">
                <a:latin typeface="helvetica neue"/>
              </a:rPr>
              <a:t>RATA</a:t>
            </a:r>
            <a:r>
              <a:rPr lang="en-US" b="1" dirty="0">
                <a:latin typeface="helvetica neue"/>
              </a:rPr>
              <a:t> PRODUKSI 80% - 90% PER HARI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helvetica neue"/>
              </a:rPr>
              <a:t>TELUR </a:t>
            </a:r>
            <a:r>
              <a:rPr lang="en-US" dirty="0" err="1">
                <a:latin typeface="helvetica neue"/>
              </a:rPr>
              <a:t>harian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adalah</a:t>
            </a:r>
            <a:r>
              <a:rPr lang="en-US" dirty="0">
                <a:latin typeface="helvetica neue"/>
              </a:rPr>
              <a:t> = </a:t>
            </a:r>
            <a:r>
              <a:rPr lang="en-US" dirty="0" err="1">
                <a:latin typeface="helvetica neue"/>
              </a:rPr>
              <a:t>sebanyak</a:t>
            </a:r>
            <a:r>
              <a:rPr lang="en-US" dirty="0">
                <a:latin typeface="helvetica neue"/>
              </a:rPr>
              <a:t> +/- 850butir/</a:t>
            </a:r>
            <a:r>
              <a:rPr lang="en-US" dirty="0" err="1">
                <a:latin typeface="helvetica neue"/>
              </a:rPr>
              <a:t>hari</a:t>
            </a:r>
            <a:r>
              <a:rPr lang="en-US" dirty="0">
                <a:latin typeface="helvetica neue"/>
              </a:rPr>
              <a:t> x </a:t>
            </a:r>
            <a:r>
              <a:rPr lang="en-US" dirty="0" err="1">
                <a:latin typeface="helvetica neue"/>
              </a:rPr>
              <a:t>Rp</a:t>
            </a:r>
            <a:r>
              <a:rPr lang="en-US" dirty="0">
                <a:latin typeface="helvetica neue"/>
              </a:rPr>
              <a:t> 230 (info </a:t>
            </a:r>
            <a:r>
              <a:rPr lang="en-US" dirty="0" err="1">
                <a:latin typeface="helvetica neue"/>
              </a:rPr>
              <a:t>harga</a:t>
            </a:r>
            <a:r>
              <a:rPr lang="en-US" dirty="0">
                <a:latin typeface="helvetica neue"/>
              </a:rPr>
              <a:t> </a:t>
            </a:r>
            <a:r>
              <a:rPr lang="en-US" dirty="0" err="1">
                <a:latin typeface="helvetica neue"/>
              </a:rPr>
              <a:t>agustus</a:t>
            </a:r>
            <a:r>
              <a:rPr lang="en-US" dirty="0">
                <a:latin typeface="helvetica neue"/>
              </a:rPr>
              <a:t> 2016) = </a:t>
            </a:r>
            <a:r>
              <a:rPr lang="en-US" dirty="0" err="1">
                <a:latin typeface="helvetica neue"/>
              </a:rPr>
              <a:t>Rp</a:t>
            </a:r>
            <a:r>
              <a:rPr lang="en-US" dirty="0">
                <a:latin typeface="helvetica neue"/>
              </a:rPr>
              <a:t>. 195.500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6481" y="4649409"/>
            <a:ext cx="9536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55555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helvetica neue"/>
              </a:rPr>
              <a:t>PENDAPATAN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– BIAYA =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195.500 -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Rp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118.800 = Rp.76.700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hasil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bersih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perhari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= </a:t>
            </a:r>
            <a:endParaRPr lang="en-US" dirty="0" smtClean="0">
              <a:solidFill>
                <a:srgbClr val="FF0000"/>
              </a:solidFill>
              <a:latin typeface="helvetica neue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helvetica neue"/>
              </a:rPr>
              <a:t>Rp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2.301.000per </a:t>
            </a:r>
            <a:r>
              <a:rPr lang="en-US" dirty="0" err="1">
                <a:solidFill>
                  <a:srgbClr val="FF0000"/>
                </a:solidFill>
                <a:latin typeface="helvetica neue"/>
              </a:rPr>
              <a:t>Bulan</a:t>
            </a:r>
            <a:r>
              <a:rPr lang="en-US" dirty="0">
                <a:solidFill>
                  <a:srgbClr val="FF0000"/>
                </a:solidFill>
                <a:latin typeface="helvetica neue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1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39" y="190028"/>
            <a:ext cx="10927020" cy="354171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BEP </a:t>
            </a:r>
            <a:r>
              <a:rPr lang="en-US" b="1" dirty="0"/>
              <a:t>( TITIK BALIK MODAL )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. 12.540.000,- : </a:t>
            </a:r>
            <a:r>
              <a:rPr lang="en-US" dirty="0" err="1"/>
              <a:t>Rp</a:t>
            </a:r>
            <a:r>
              <a:rPr lang="en-US" dirty="0"/>
              <a:t>. 76.700</a:t>
            </a:r>
            <a:br>
              <a:rPr lang="en-US" dirty="0"/>
            </a:br>
            <a:r>
              <a:rPr lang="en-US" dirty="0"/>
              <a:t>= 163Hari </a:t>
            </a:r>
            <a:r>
              <a:rPr lang="en-US" dirty="0" err="1"/>
              <a:t>atau</a:t>
            </a:r>
            <a:r>
              <a:rPr lang="en-US" dirty="0"/>
              <a:t> 5.5 </a:t>
            </a:r>
            <a:r>
              <a:rPr lang="en-US" dirty="0" err="1"/>
              <a:t>Bulan</a:t>
            </a:r>
            <a:r>
              <a:rPr lang="en-US" dirty="0"/>
              <a:t> (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Puyuh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18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Break Event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1000 </a:t>
            </a:r>
            <a:r>
              <a:rPr lang="en-US" dirty="0" err="1" smtClean="0"/>
              <a:t>ekor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= </a:t>
            </a:r>
            <a:r>
              <a:rPr lang="en-US" dirty="0"/>
              <a:t>25%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susut</a:t>
            </a:r>
            <a:r>
              <a:rPr lang="en-US" dirty="0"/>
              <a:t> 250 </a:t>
            </a:r>
            <a:r>
              <a:rPr lang="en-US" dirty="0" err="1"/>
              <a:t>ekor</a:t>
            </a:r>
            <a:r>
              <a:rPr lang="en-US" dirty="0"/>
              <a:t>) SEHINGGA AKAN DIPEROLEH (SISA PUYUH AFKIR) = 750 EKOR x </a:t>
            </a:r>
            <a:r>
              <a:rPr lang="en-US" dirty="0" err="1"/>
              <a:t>Rp</a:t>
            </a:r>
            <a:r>
              <a:rPr lang="en-US" dirty="0"/>
              <a:t> 3.000,- = </a:t>
            </a:r>
            <a:r>
              <a:rPr lang="en-US" dirty="0" err="1"/>
              <a:t>Rp</a:t>
            </a:r>
            <a:r>
              <a:rPr lang="en-US" dirty="0"/>
              <a:t> 2.250.000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/>
              <a:t>Rp</a:t>
            </a:r>
            <a:r>
              <a:rPr lang="en-US" dirty="0"/>
              <a:t> 12.540.000 – </a:t>
            </a:r>
            <a:r>
              <a:rPr lang="en-US" dirty="0" err="1"/>
              <a:t>Rp</a:t>
            </a:r>
            <a:r>
              <a:rPr lang="en-US" dirty="0"/>
              <a:t> 2.250.000 = </a:t>
            </a:r>
            <a:r>
              <a:rPr lang="en-US" dirty="0" err="1"/>
              <a:t>Rp</a:t>
            </a:r>
            <a:r>
              <a:rPr lang="en-US" dirty="0"/>
              <a:t> </a:t>
            </a:r>
            <a:r>
              <a:rPr lang="en-US" dirty="0" smtClean="0"/>
              <a:t>10.290.000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2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48404"/>
            <a:ext cx="9905998" cy="9431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ternak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</a:t>
            </a:r>
            <a:r>
              <a:rPr lang="en-US" dirty="0" err="1"/>
              <a:t>pedaging</a:t>
            </a:r>
            <a:r>
              <a:rPr lang="en-US" dirty="0"/>
              <a:t> 100 </a:t>
            </a:r>
            <a:r>
              <a:rPr lang="en-US" dirty="0" err="1"/>
              <a:t>ekor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966" y="724930"/>
            <a:ext cx="9905999" cy="5099222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1. 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  <a:p>
            <a:pPr fontAlgn="base"/>
            <a:r>
              <a:rPr lang="en-US" dirty="0"/>
              <a:t>Usaha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(DOD) </a:t>
            </a:r>
            <a:r>
              <a:rPr lang="en-US" dirty="0" err="1"/>
              <a:t>Entog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peternak</a:t>
            </a:r>
            <a:r>
              <a:rPr lang="en-US" dirty="0"/>
              <a:t> </a:t>
            </a:r>
            <a:r>
              <a:rPr lang="en-US" dirty="0" err="1"/>
              <a:t>pembibit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terpercaya</a:t>
            </a:r>
            <a:endParaRPr lang="en-US" dirty="0"/>
          </a:p>
          <a:p>
            <a:pPr fontAlgn="base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yang </a:t>
            </a:r>
            <a:r>
              <a:rPr lang="en-US" dirty="0" err="1"/>
              <a:t>dibesarkan</a:t>
            </a:r>
            <a:r>
              <a:rPr lang="en-US" dirty="0"/>
              <a:t> 100 </a:t>
            </a:r>
            <a:r>
              <a:rPr lang="en-US" dirty="0" err="1"/>
              <a:t>ekor</a:t>
            </a:r>
            <a:endParaRPr lang="en-US" dirty="0"/>
          </a:p>
          <a:p>
            <a:pPr fontAlgn="base"/>
            <a:r>
              <a:rPr lang="en-US" dirty="0"/>
              <a:t>Luas </a:t>
            </a:r>
            <a:r>
              <a:rPr lang="en-US" dirty="0" err="1"/>
              <a:t>kandang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100 m2 (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5-7 m,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)</a:t>
            </a:r>
          </a:p>
          <a:p>
            <a:pPr fontAlgn="base"/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pembesaran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(90 </a:t>
            </a:r>
            <a:r>
              <a:rPr lang="en-US" dirty="0" err="1"/>
              <a:t>hari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90 </a:t>
            </a:r>
            <a:r>
              <a:rPr lang="en-US" dirty="0" err="1"/>
              <a:t>hari</a:t>
            </a:r>
            <a:r>
              <a:rPr lang="en-US" dirty="0"/>
              <a:t> ( 3 </a:t>
            </a:r>
            <a:r>
              <a:rPr lang="en-US" dirty="0" err="1"/>
              <a:t>bulan</a:t>
            </a:r>
            <a:r>
              <a:rPr lang="en-US" dirty="0"/>
              <a:t>)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4 (</a:t>
            </a:r>
            <a:r>
              <a:rPr lang="en-US" dirty="0" err="1"/>
              <a:t>empat</a:t>
            </a:r>
            <a:r>
              <a:rPr lang="en-US" dirty="0"/>
              <a:t>) </a:t>
            </a:r>
            <a:r>
              <a:rPr lang="en-US" dirty="0" err="1"/>
              <a:t>periode</a:t>
            </a:r>
            <a:endParaRPr lang="en-US" dirty="0"/>
          </a:p>
          <a:p>
            <a:pPr fontAlgn="base"/>
            <a:r>
              <a:rPr lang="en-US" dirty="0" err="1"/>
              <a:t>Mortalitas</a:t>
            </a:r>
            <a:r>
              <a:rPr lang="en-US" dirty="0"/>
              <a:t> (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) 5 %</a:t>
            </a:r>
          </a:p>
          <a:p>
            <a:pPr fontAlgn="base"/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panen</a:t>
            </a:r>
            <a:r>
              <a:rPr lang="en-US" dirty="0"/>
              <a:t> rata-rata 1,2 kg/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FCR 3,0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panen</a:t>
            </a:r>
            <a:r>
              <a:rPr lang="en-US" dirty="0"/>
              <a:t> 1,2 kg, </a:t>
            </a:r>
            <a:r>
              <a:rPr lang="en-US" dirty="0" err="1"/>
              <a:t>pakan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2,4 kg/</a:t>
            </a:r>
            <a:r>
              <a:rPr lang="en-US" dirty="0" err="1"/>
              <a:t>ekor</a:t>
            </a:r>
            <a:endParaRPr lang="en-US" dirty="0"/>
          </a:p>
          <a:p>
            <a:pPr fontAlgn="base"/>
            <a:r>
              <a:rPr lang="en-US" dirty="0" err="1"/>
              <a:t>Pakan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, </a:t>
            </a:r>
            <a:r>
              <a:rPr lang="en-US" dirty="0" err="1"/>
              <a:t>pakan</a:t>
            </a:r>
            <a:r>
              <a:rPr lang="en-US" dirty="0"/>
              <a:t> </a:t>
            </a:r>
            <a:r>
              <a:rPr lang="en-US" dirty="0" err="1"/>
              <a:t>adukan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(self mixed feed) </a:t>
            </a:r>
            <a:r>
              <a:rPr lang="en-US" dirty="0" err="1"/>
              <a:t>dedak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eceng</a:t>
            </a:r>
            <a:r>
              <a:rPr lang="en-US" dirty="0"/>
              <a:t> </a:t>
            </a:r>
            <a:r>
              <a:rPr lang="en-US" dirty="0" err="1"/>
              <a:t>gondok</a:t>
            </a:r>
            <a:endParaRPr lang="en-US" dirty="0"/>
          </a:p>
          <a:p>
            <a:pPr fontAlgn="base"/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peternakan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2" descr="Peluang Usaha Ternak Entok &amp;amp; Analisa Usahanya - #1 SUPPLIER JUAL DAGING  TERPERC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eluang Usaha Ternak Entok &amp;amp; Analisa Usahanya - #1 SUPPLIER JUAL DAGING  TERPERCAY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eluang Usaha Budidaya Entok Pedaging Dan Analisa Usahanya - Agrowind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5" y="4341342"/>
            <a:ext cx="3693023" cy="235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ahasia Merawat dan Memelihara Anak Bebek (DOD) Agar Cepat Besar | Belajar  Beterna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46" y="4341342"/>
            <a:ext cx="3329940" cy="2356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6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37477"/>
              </p:ext>
            </p:extLst>
          </p:nvPr>
        </p:nvGraphicFramePr>
        <p:xfrm>
          <a:off x="70494" y="1293548"/>
          <a:ext cx="11651947" cy="2480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843">
                  <a:extLst>
                    <a:ext uri="{9D8B030D-6E8A-4147-A177-3AD203B41FA5}">
                      <a16:colId xmlns:a16="http://schemas.microsoft.com/office/drawing/2014/main" val="446347267"/>
                    </a:ext>
                  </a:extLst>
                </a:gridCol>
                <a:gridCol w="3419594">
                  <a:extLst>
                    <a:ext uri="{9D8B030D-6E8A-4147-A177-3AD203B41FA5}">
                      <a16:colId xmlns:a16="http://schemas.microsoft.com/office/drawing/2014/main" val="1986981813"/>
                    </a:ext>
                  </a:extLst>
                </a:gridCol>
                <a:gridCol w="1881680">
                  <a:extLst>
                    <a:ext uri="{9D8B030D-6E8A-4147-A177-3AD203B41FA5}">
                      <a16:colId xmlns:a16="http://schemas.microsoft.com/office/drawing/2014/main" val="1531272688"/>
                    </a:ext>
                  </a:extLst>
                </a:gridCol>
                <a:gridCol w="1375075">
                  <a:extLst>
                    <a:ext uri="{9D8B030D-6E8A-4147-A177-3AD203B41FA5}">
                      <a16:colId xmlns:a16="http://schemas.microsoft.com/office/drawing/2014/main" val="150453065"/>
                    </a:ext>
                  </a:extLst>
                </a:gridCol>
                <a:gridCol w="1718843">
                  <a:extLst>
                    <a:ext uri="{9D8B030D-6E8A-4147-A177-3AD203B41FA5}">
                      <a16:colId xmlns:a16="http://schemas.microsoft.com/office/drawing/2014/main" val="1227641138"/>
                    </a:ext>
                  </a:extLst>
                </a:gridCol>
                <a:gridCol w="1537912">
                  <a:extLst>
                    <a:ext uri="{9D8B030D-6E8A-4147-A177-3AD203B41FA5}">
                      <a16:colId xmlns:a16="http://schemas.microsoft.com/office/drawing/2014/main" val="17280394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Jumlah Biaya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Harga (Rp)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Umur Ekonomi (Tahun)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Penyusutan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82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 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 Periode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3655319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Kandang pembesaran ukuran 100 m2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5.000.000,-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1.000.000,-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250.000,-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33467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8 </a:t>
                      </a:r>
                      <a:r>
                        <a:rPr lang="en-US" sz="900" dirty="0" err="1">
                          <a:effectLst/>
                        </a:rPr>
                        <a:t>buah</a:t>
                      </a:r>
                      <a:r>
                        <a:rPr lang="en-US" sz="900" dirty="0">
                          <a:effectLst/>
                        </a:rPr>
                        <a:t> Feeder Tray </a:t>
                      </a:r>
                      <a:r>
                        <a:rPr lang="en-US" sz="900" dirty="0" err="1">
                          <a:effectLst/>
                        </a:rPr>
                        <a:t>Rp</a:t>
                      </a:r>
                      <a:r>
                        <a:rPr lang="en-US" sz="900" dirty="0">
                          <a:effectLst/>
                        </a:rPr>
                        <a:t> 20.000,-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160.000,-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32.000.-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8.500,-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1306895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20 buah tempat pakan  kapasitas 5 Kg Rp.20.000,-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400.000,-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80.000,-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20.000,-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396777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20 buah Tempat Minum Kapasitas 2 gallon  Rp 22.000,-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440.000,-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88.000,-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22.000,-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320101234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494" y="4367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b="1" dirty="0" err="1" smtClean="0">
                <a:solidFill>
                  <a:srgbClr val="444444"/>
                </a:solidFill>
                <a:latin typeface="Ubuntu"/>
              </a:rPr>
              <a:t>Biaya</a:t>
            </a:r>
            <a:r>
              <a:rPr lang="en-US" b="1" dirty="0" smtClean="0">
                <a:solidFill>
                  <a:srgbClr val="444444"/>
                </a:solidFill>
                <a:latin typeface="Ubuntu"/>
              </a:rPr>
              <a:t> :</a:t>
            </a:r>
          </a:p>
          <a:p>
            <a:pPr fontAlgn="base"/>
            <a:r>
              <a:rPr lang="en-US" dirty="0" smtClean="0">
                <a:solidFill>
                  <a:srgbClr val="444444"/>
                </a:solidFill>
                <a:latin typeface="Ubuntu"/>
              </a:rPr>
              <a:t>           </a:t>
            </a:r>
            <a:r>
              <a:rPr lang="en-US" dirty="0" err="1" smtClean="0">
                <a:solidFill>
                  <a:srgbClr val="444444"/>
                </a:solidFill>
                <a:latin typeface="Ubuntu"/>
              </a:rPr>
              <a:t>Biaya</a:t>
            </a:r>
            <a:r>
              <a:rPr lang="en-US" dirty="0" smtClean="0">
                <a:solidFill>
                  <a:srgbClr val="444444"/>
                </a:solidFill>
                <a:latin typeface="Ubuntu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Ubuntu"/>
              </a:rPr>
              <a:t>Tetap</a:t>
            </a:r>
            <a:endParaRPr lang="en-US" b="0" i="0" dirty="0">
              <a:solidFill>
                <a:srgbClr val="444444"/>
              </a:solidFill>
              <a:effectLst/>
              <a:latin typeface="Ubuntu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77933"/>
              </p:ext>
            </p:extLst>
          </p:nvPr>
        </p:nvGraphicFramePr>
        <p:xfrm>
          <a:off x="70494" y="4250723"/>
          <a:ext cx="11796582" cy="2480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966">
                  <a:extLst>
                    <a:ext uri="{9D8B030D-6E8A-4147-A177-3AD203B41FA5}">
                      <a16:colId xmlns:a16="http://schemas.microsoft.com/office/drawing/2014/main" val="3035433768"/>
                    </a:ext>
                  </a:extLst>
                </a:gridCol>
                <a:gridCol w="3232808">
                  <a:extLst>
                    <a:ext uri="{9D8B030D-6E8A-4147-A177-3AD203B41FA5}">
                      <a16:colId xmlns:a16="http://schemas.microsoft.com/office/drawing/2014/main" val="381145550"/>
                    </a:ext>
                  </a:extLst>
                </a:gridCol>
                <a:gridCol w="1958702">
                  <a:extLst>
                    <a:ext uri="{9D8B030D-6E8A-4147-A177-3AD203B41FA5}">
                      <a16:colId xmlns:a16="http://schemas.microsoft.com/office/drawing/2014/main" val="1111265566"/>
                    </a:ext>
                  </a:extLst>
                </a:gridCol>
                <a:gridCol w="1958702">
                  <a:extLst>
                    <a:ext uri="{9D8B030D-6E8A-4147-A177-3AD203B41FA5}">
                      <a16:colId xmlns:a16="http://schemas.microsoft.com/office/drawing/2014/main" val="25498991"/>
                    </a:ext>
                  </a:extLst>
                </a:gridCol>
                <a:gridCol w="1958702">
                  <a:extLst>
                    <a:ext uri="{9D8B030D-6E8A-4147-A177-3AD203B41FA5}">
                      <a16:colId xmlns:a16="http://schemas.microsoft.com/office/drawing/2014/main" val="963912714"/>
                    </a:ext>
                  </a:extLst>
                </a:gridCol>
                <a:gridCol w="1958702">
                  <a:extLst>
                    <a:ext uri="{9D8B030D-6E8A-4147-A177-3AD203B41FA5}">
                      <a16:colId xmlns:a16="http://schemas.microsoft.com/office/drawing/2014/main" val="3993322536"/>
                    </a:ext>
                  </a:extLst>
                </a:gridCol>
              </a:tblGrid>
              <a:tr h="316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Jenis Biaya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Satuan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Jumlah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Harga Satuan (Rp)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Biaya (Rp)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3773677769"/>
                  </a:ext>
                </a:extLst>
              </a:tr>
              <a:tr h="316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DOD </a:t>
                      </a:r>
                      <a:r>
                        <a:rPr lang="en-US" sz="900" dirty="0" err="1">
                          <a:effectLst/>
                        </a:rPr>
                        <a:t>Entog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Ekor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1.000.000,-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1308282814"/>
                  </a:ext>
                </a:extLst>
              </a:tr>
              <a:tr h="316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Pakan Starter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Karung/50 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 (60 kg)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  418.000,-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494806411"/>
                  </a:ext>
                </a:extLst>
              </a:tr>
              <a:tr h="316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Pakan Dedak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Karung/50 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125.000,-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1.000.000,-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2801079373"/>
                  </a:ext>
                </a:extLst>
              </a:tr>
              <a:tr h="3167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Vaksin, vitamin, obat-obatan, sekam &amp; gas Elpiji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Per ekor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75.000,-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2606429566"/>
                  </a:ext>
                </a:extLst>
              </a:tr>
              <a:tr h="31678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Jumlah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2.493.000,-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0" marR="133350" marT="133350" marB="133350" anchor="b"/>
                </a:tc>
                <a:extLst>
                  <a:ext uri="{0D108BD9-81ED-4DB2-BD59-A6C34878D82A}">
                    <a16:rowId xmlns:a16="http://schemas.microsoft.com/office/drawing/2014/main" val="417945455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6692" y="3512966"/>
            <a:ext cx="6096000" cy="8206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b="1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3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994"/>
            <a:ext cx="10795215" cy="655731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 err="1"/>
              <a:t>Kebutuhan</a:t>
            </a:r>
            <a:r>
              <a:rPr lang="en-US" dirty="0"/>
              <a:t> 1,2 </a:t>
            </a:r>
            <a:r>
              <a:rPr lang="en-US" dirty="0" err="1"/>
              <a:t>karung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starter @50 Kg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0,6 Kg/</a:t>
            </a:r>
            <a:r>
              <a:rPr lang="en-US" dirty="0" err="1"/>
              <a:t>ekor</a:t>
            </a:r>
            <a:r>
              <a:rPr lang="en-US" dirty="0"/>
              <a:t> x 100 </a:t>
            </a:r>
            <a:r>
              <a:rPr lang="en-US" dirty="0" err="1"/>
              <a:t>ekor</a:t>
            </a:r>
            <a:r>
              <a:rPr lang="en-US" dirty="0"/>
              <a:t> = 60 Kg (1,2 </a:t>
            </a:r>
            <a:r>
              <a:rPr lang="en-US" dirty="0" err="1"/>
              <a:t>Karung</a:t>
            </a:r>
            <a:r>
              <a:rPr lang="en-US" dirty="0"/>
              <a:t>).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 err="1"/>
              <a:t>Kebutuhan</a:t>
            </a:r>
            <a:r>
              <a:rPr lang="en-US" dirty="0"/>
              <a:t> 8 </a:t>
            </a:r>
            <a:r>
              <a:rPr lang="en-US" dirty="0" err="1"/>
              <a:t>karung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(</a:t>
            </a:r>
            <a:r>
              <a:rPr lang="en-US" dirty="0" err="1"/>
              <a:t>Dedak</a:t>
            </a:r>
            <a:r>
              <a:rPr lang="en-US" dirty="0"/>
              <a:t>) @50 Kg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entog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pembibitan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panen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1,2 kg /</a:t>
            </a:r>
            <a:r>
              <a:rPr lang="en-US" dirty="0" err="1"/>
              <a:t>ekor</a:t>
            </a:r>
            <a:r>
              <a:rPr lang="en-US" dirty="0"/>
              <a:t> x 100 </a:t>
            </a:r>
            <a:r>
              <a:rPr lang="en-US" dirty="0" err="1"/>
              <a:t>ekor</a:t>
            </a:r>
            <a:r>
              <a:rPr lang="en-US" dirty="0"/>
              <a:t> = 400 kg (8 </a:t>
            </a:r>
            <a:r>
              <a:rPr lang="en-US" dirty="0" err="1"/>
              <a:t>karung</a:t>
            </a:r>
            <a:r>
              <a:rPr lang="en-US" dirty="0"/>
              <a:t>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/>
              <a:t>Angka</a:t>
            </a:r>
            <a:r>
              <a:rPr lang="en-US" dirty="0"/>
              <a:t> 2,4 Kg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pakan</a:t>
            </a:r>
            <a:r>
              <a:rPr lang="en-US" dirty="0"/>
              <a:t> 3 kg/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dikurang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masa Starter 0,6 kg/</a:t>
            </a:r>
            <a:r>
              <a:rPr lang="en-US" dirty="0" err="1"/>
              <a:t>ekor</a:t>
            </a:r>
            <a:r>
              <a:rPr lang="en-US" dirty="0" smtClean="0"/>
              <a:t>.</a:t>
            </a:r>
          </a:p>
          <a:p>
            <a:pPr lvl="0" fontAlgn="base"/>
            <a:r>
              <a:rPr lang="en-US" dirty="0" err="1"/>
              <a:t>Biaya</a:t>
            </a:r>
            <a:r>
              <a:rPr lang="en-US" dirty="0"/>
              <a:t> Total</a:t>
            </a:r>
          </a:p>
          <a:p>
            <a:pPr marL="0" indent="0" fontAlgn="base">
              <a:buNone/>
            </a:pPr>
            <a:r>
              <a:rPr lang="en-US" dirty="0" err="1"/>
              <a:t>Biaya</a:t>
            </a:r>
            <a:r>
              <a:rPr lang="en-US" dirty="0"/>
              <a:t> Total =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+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  <a:p>
            <a:pPr fontAlgn="base"/>
            <a:r>
              <a:rPr lang="en-US" dirty="0"/>
              <a:t>= </a:t>
            </a:r>
            <a:r>
              <a:rPr lang="en-US" dirty="0" err="1"/>
              <a:t>Rp</a:t>
            </a:r>
            <a:r>
              <a:rPr lang="en-US" dirty="0"/>
              <a:t> 300.500,- + </a:t>
            </a:r>
            <a:r>
              <a:rPr lang="en-US" dirty="0" err="1"/>
              <a:t>Rp</a:t>
            </a:r>
            <a:r>
              <a:rPr lang="en-US" dirty="0"/>
              <a:t> 2.493.000,-</a:t>
            </a:r>
          </a:p>
          <a:p>
            <a:pPr fontAlgn="base"/>
            <a:r>
              <a:rPr lang="en-US" dirty="0"/>
              <a:t>= </a:t>
            </a:r>
            <a:r>
              <a:rPr lang="en-US" dirty="0" err="1"/>
              <a:t>Rp</a:t>
            </a:r>
            <a:r>
              <a:rPr lang="en-US" dirty="0"/>
              <a:t> 2.793.500,-</a:t>
            </a:r>
          </a:p>
          <a:p>
            <a:pPr lvl="0" fontAlgn="base"/>
            <a:r>
              <a:rPr lang="en-US" b="1" dirty="0" err="1"/>
              <a:t>Penerimaan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 err="1"/>
              <a:t>Penerimaan</a:t>
            </a:r>
            <a:r>
              <a:rPr lang="en-US" b="1" dirty="0"/>
              <a:t> = Volume </a:t>
            </a:r>
            <a:r>
              <a:rPr lang="en-US" b="1" dirty="0" err="1"/>
              <a:t>Produksi</a:t>
            </a:r>
            <a:r>
              <a:rPr lang="en-US" b="1" dirty="0"/>
              <a:t> X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Jual</a:t>
            </a:r>
            <a:r>
              <a:rPr lang="en-US" b="1" dirty="0"/>
              <a:t> (Kita </a:t>
            </a:r>
            <a:r>
              <a:rPr lang="en-US" b="1" dirty="0" err="1"/>
              <a:t>Asumsika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jualnya</a:t>
            </a:r>
            <a:r>
              <a:rPr lang="en-US" b="1" dirty="0"/>
              <a:t> Rp.40.000)</a:t>
            </a:r>
            <a:endParaRPr lang="en-US" dirty="0"/>
          </a:p>
          <a:p>
            <a:r>
              <a:rPr lang="en-US" dirty="0"/>
              <a:t> </a:t>
            </a:r>
          </a:p>
          <a:p>
            <a:pPr marL="457200" indent="-457200" fontAlgn="base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0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6" y="82378"/>
            <a:ext cx="11673016" cy="6606746"/>
          </a:xfrm>
        </p:spPr>
        <p:txBody>
          <a:bodyPr/>
          <a:lstStyle/>
          <a:p>
            <a:pPr fontAlgn="base"/>
            <a:r>
              <a:rPr lang="en-US" b="1" dirty="0" err="1"/>
              <a:t>Maka</a:t>
            </a:r>
            <a:r>
              <a:rPr lang="en-US" b="1" dirty="0"/>
              <a:t> = 100 </a:t>
            </a:r>
            <a:r>
              <a:rPr lang="en-US" b="1" dirty="0" err="1"/>
              <a:t>ekor</a:t>
            </a:r>
            <a:r>
              <a:rPr lang="en-US" b="1" dirty="0"/>
              <a:t> (</a:t>
            </a:r>
            <a:r>
              <a:rPr lang="en-US" b="1" dirty="0" err="1"/>
              <a:t>berat</a:t>
            </a:r>
            <a:r>
              <a:rPr lang="en-US" b="1" dirty="0"/>
              <a:t> rata-rata 1,2 kg) X </a:t>
            </a:r>
            <a:r>
              <a:rPr lang="en-US" b="1" dirty="0" err="1"/>
              <a:t>Rp</a:t>
            </a:r>
            <a:r>
              <a:rPr lang="en-US" b="1" dirty="0"/>
              <a:t>. </a:t>
            </a:r>
            <a:r>
              <a:rPr lang="en-US" b="1" dirty="0" smtClean="0"/>
              <a:t>40.000</a:t>
            </a:r>
            <a:r>
              <a:rPr lang="en-US" dirty="0"/>
              <a:t> </a:t>
            </a:r>
            <a:r>
              <a:rPr lang="en-US" b="1" dirty="0" smtClean="0"/>
              <a:t>= </a:t>
            </a:r>
            <a:r>
              <a:rPr lang="en-US" b="1" dirty="0"/>
              <a:t>4.800.000-</a:t>
            </a:r>
            <a:endParaRPr lang="en-US" dirty="0"/>
          </a:p>
          <a:p>
            <a:pPr fontAlgn="base"/>
            <a:r>
              <a:rPr lang="en-US" b="1" dirty="0" err="1"/>
              <a:t>Laba</a:t>
            </a:r>
            <a:r>
              <a:rPr lang="en-US" b="1" dirty="0"/>
              <a:t> </a:t>
            </a:r>
            <a:r>
              <a:rPr lang="en-US" b="1" dirty="0" err="1"/>
              <a:t>kotor</a:t>
            </a:r>
            <a:r>
              <a:rPr lang="en-US" b="1" dirty="0"/>
              <a:t> yang </a:t>
            </a:r>
            <a:r>
              <a:rPr lang="en-US" b="1" dirty="0" err="1"/>
              <a:t>diperoleh</a:t>
            </a:r>
            <a:r>
              <a:rPr lang="en-US" b="1" dirty="0"/>
              <a:t> </a:t>
            </a:r>
            <a:r>
              <a:rPr lang="en-US" b="1" dirty="0" err="1"/>
              <a:t>sebesar</a:t>
            </a:r>
            <a:r>
              <a:rPr lang="en-US" b="1" dirty="0"/>
              <a:t> </a:t>
            </a:r>
            <a:r>
              <a:rPr lang="en-US" b="1" dirty="0" err="1"/>
              <a:t>Rp</a:t>
            </a:r>
            <a:r>
              <a:rPr lang="en-US" b="1" dirty="0"/>
              <a:t>. 4.800.000-</a:t>
            </a:r>
            <a:endParaRPr lang="en-US" dirty="0"/>
          </a:p>
          <a:p>
            <a:pPr fontAlgn="base"/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kali </a:t>
            </a:r>
            <a:r>
              <a:rPr lang="en-US" b="1" dirty="0" err="1"/>
              <a:t>priode</a:t>
            </a:r>
            <a:endParaRPr lang="en-US" dirty="0"/>
          </a:p>
          <a:p>
            <a:pPr fontAlgn="base"/>
            <a:r>
              <a:rPr lang="en-US" dirty="0" err="1"/>
              <a:t>Laba</a:t>
            </a:r>
            <a:r>
              <a:rPr lang="en-US" dirty="0"/>
              <a:t> per </a:t>
            </a:r>
            <a:r>
              <a:rPr lang="en-US" dirty="0" err="1"/>
              <a:t>Periode</a:t>
            </a:r>
            <a:r>
              <a:rPr lang="en-US" dirty="0"/>
              <a:t> = </a:t>
            </a:r>
            <a:r>
              <a:rPr lang="en-US" dirty="0" err="1"/>
              <a:t>Penerimaan</a:t>
            </a:r>
            <a:r>
              <a:rPr lang="en-US" dirty="0"/>
              <a:t> – </a:t>
            </a:r>
            <a:r>
              <a:rPr lang="en-US" dirty="0" err="1"/>
              <a:t>Biaya</a:t>
            </a:r>
            <a:r>
              <a:rPr lang="en-US" dirty="0"/>
              <a:t> total</a:t>
            </a:r>
          </a:p>
          <a:p>
            <a:pPr marL="0" indent="0" fontAlgn="base">
              <a:buNone/>
            </a:pPr>
            <a:r>
              <a:rPr lang="en-US" dirty="0"/>
              <a:t>= </a:t>
            </a:r>
            <a:r>
              <a:rPr lang="en-US" dirty="0" err="1"/>
              <a:t>Rp</a:t>
            </a:r>
            <a:r>
              <a:rPr lang="en-US" dirty="0"/>
              <a:t> 4.800.000,- </a:t>
            </a:r>
            <a:r>
              <a:rPr lang="en-US" dirty="0" err="1"/>
              <a:t>Rp</a:t>
            </a:r>
            <a:r>
              <a:rPr lang="en-US" dirty="0"/>
              <a:t> 2.793.500,-</a:t>
            </a:r>
          </a:p>
          <a:p>
            <a:pPr marL="0" indent="0" fontAlgn="base">
              <a:buNone/>
            </a:pPr>
            <a:r>
              <a:rPr lang="en-US" dirty="0"/>
              <a:t>= 2.006,500,-</a:t>
            </a:r>
          </a:p>
          <a:p>
            <a:pPr fontAlgn="base"/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priode</a:t>
            </a:r>
            <a:r>
              <a:rPr lang="en-US" dirty="0"/>
              <a:t> (3 </a:t>
            </a:r>
            <a:r>
              <a:rPr lang="en-US" dirty="0" err="1"/>
              <a:t>Bulan</a:t>
            </a:r>
            <a:r>
              <a:rPr lang="en-US" dirty="0"/>
              <a:t>) masa </a:t>
            </a:r>
            <a:r>
              <a:rPr lang="en-US" dirty="0" err="1"/>
              <a:t>beternak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Kita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Rp.2.006.500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err="1"/>
              <a:t>Laba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= </a:t>
            </a:r>
            <a:r>
              <a:rPr lang="en-US" dirty="0" err="1"/>
              <a:t>Laba</a:t>
            </a:r>
            <a:r>
              <a:rPr lang="en-US" dirty="0"/>
              <a:t> per </a:t>
            </a:r>
            <a:r>
              <a:rPr lang="en-US" dirty="0" err="1"/>
              <a:t>Periode</a:t>
            </a:r>
            <a:r>
              <a:rPr lang="en-US" dirty="0"/>
              <a:t> x 4 </a:t>
            </a:r>
            <a:r>
              <a:rPr lang="en-US" dirty="0" err="1"/>
              <a:t>Periode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   = </a:t>
            </a:r>
            <a:r>
              <a:rPr lang="en-US" dirty="0" err="1"/>
              <a:t>Rp</a:t>
            </a:r>
            <a:r>
              <a:rPr lang="en-US" dirty="0"/>
              <a:t>. 2.006.500,- x 4 </a:t>
            </a:r>
            <a:r>
              <a:rPr lang="en-US" dirty="0" err="1"/>
              <a:t>Periode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 8.026.000,-</a:t>
            </a:r>
          </a:p>
          <a:p>
            <a:pPr fontAlgn="base"/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beternak</a:t>
            </a:r>
            <a:r>
              <a:rPr lang="en-US" dirty="0"/>
              <a:t> </a:t>
            </a:r>
            <a:r>
              <a:rPr lang="en-US" dirty="0" err="1"/>
              <a:t>entok</a:t>
            </a:r>
            <a:r>
              <a:rPr lang="en-US" dirty="0"/>
              <a:t> Kita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8.026.000-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0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ackground-ekonom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1"/>
          <a:stretch>
            <a:fillRect/>
          </a:stretch>
        </p:blipFill>
        <p:spPr bwMode="auto">
          <a:xfrm>
            <a:off x="1298323" y="7192644"/>
            <a:ext cx="6417350" cy="23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814" y="280804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altLang="en-US" sz="49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anose="0202090407030B020401" pitchFamily="18" charset="0"/>
              </a:rPr>
              <a:t>Terima Kasih</a:t>
            </a:r>
            <a:endParaRPr lang="en-GB" altLang="en-US" sz="49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4" name="Picture 3" descr="Pelatihan SDM yang Andal, Kunci Tingginya Produktivitas Perusahaan |  Training Provider Jakarta Indonesia - PT. Presenta Edukreasi Nusantar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4027353"/>
            <a:ext cx="9108505" cy="258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odern Twibbon Bendera Merah Putih Dengan Teks Dirgahayu Republik Indonesia  76 For Facebook Frame, Frame, Facebook Frame, Twibbon PNG and Vector with  Transparent Background for Free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-602332"/>
            <a:ext cx="9073008" cy="34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6583"/>
            <a:ext cx="9905998" cy="11114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ANALISA USAHA PETERNAKAN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2" y="972066"/>
            <a:ext cx="10709660" cy="55193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:</a:t>
            </a:r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: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biaya</a:t>
            </a:r>
            <a:r>
              <a:rPr lang="en-US" dirty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.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iaya</a:t>
            </a:r>
            <a:r>
              <a:rPr lang="en-US" dirty="0" smtClean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tetap</a:t>
            </a:r>
            <a:endParaRPr lang="en-US" dirty="0" smtClean="0"/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nn-NO" dirty="0" smtClean="0"/>
              <a:t>jumlah </a:t>
            </a:r>
            <a:r>
              <a:rPr lang="nn-NO" dirty="0"/>
              <a:t>ayam yang ada di </a:t>
            </a:r>
            <a:r>
              <a:rPr lang="nn-NO" dirty="0" smtClean="0"/>
              <a:t>kandang : </a:t>
            </a:r>
            <a:r>
              <a:rPr lang="en-US" dirty="0" err="1"/>
              <a:t>penyusutan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pedaging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dipelihara</a:t>
            </a:r>
            <a:r>
              <a:rPr lang="en-US" dirty="0" smtClean="0"/>
              <a:t> : </a:t>
            </a:r>
            <a:r>
              <a:rPr lang="sv-SE" dirty="0"/>
              <a:t>bibit, pakan, tenaga kerja, obat-obatan,vaksin, alat pemanas, penerangan, tenaga kerja, dan bunga bank</a:t>
            </a:r>
            <a:r>
              <a:rPr lang="sv-SE" dirty="0" smtClean="0"/>
              <a:t>.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atu</a:t>
            </a:r>
            <a:r>
              <a:rPr lang="en-US" dirty="0" smtClean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pedaging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sebanyak</a:t>
            </a:r>
            <a:r>
              <a:rPr lang="en-US" dirty="0"/>
              <a:t> 1500-2000 </a:t>
            </a:r>
            <a:r>
              <a:rPr lang="en-US" dirty="0" err="1" smtClean="0"/>
              <a:t>ekor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di </a:t>
            </a:r>
            <a:r>
              <a:rPr lang="en-US" dirty="0" err="1"/>
              <a:t>peternakan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2500-3000</a:t>
            </a:r>
          </a:p>
          <a:p>
            <a:r>
              <a:rPr lang="en-US" dirty="0" err="1"/>
              <a:t>ekor</a:t>
            </a:r>
            <a:endParaRPr lang="sv-SE" dirty="0"/>
          </a:p>
          <a:p>
            <a:endParaRPr lang="nn-NO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9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14184"/>
            <a:ext cx="9905999" cy="64584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TC = FC + </a:t>
            </a:r>
            <a:r>
              <a:rPr lang="en-US" b="1" dirty="0" smtClean="0">
                <a:solidFill>
                  <a:srgbClr val="FF0000"/>
                </a:solidFill>
              </a:rPr>
              <a:t>VC, </a:t>
            </a:r>
          </a:p>
          <a:p>
            <a:pPr marL="0" indent="0">
              <a:buNone/>
            </a:pPr>
            <a:r>
              <a:rPr lang="en-US" dirty="0" smtClean="0"/>
              <a:t>TC </a:t>
            </a:r>
            <a:r>
              <a:rPr lang="en-US" dirty="0"/>
              <a:t>= Total Cost (Total </a:t>
            </a:r>
            <a:r>
              <a:rPr lang="en-US" dirty="0" err="1"/>
              <a:t>biaya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FC = Fixed Cost (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VC = Variable Cost (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Penerimaan</a:t>
            </a:r>
            <a:r>
              <a:rPr lang="en-US" b="1" dirty="0" smtClean="0"/>
              <a:t> :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total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tani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.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asil</a:t>
            </a:r>
            <a:r>
              <a:rPr lang="en-US" dirty="0" smtClean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/>
              <a:t>total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peroleh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 total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sampingan</a:t>
            </a:r>
            <a:r>
              <a:rPr lang="en-US" dirty="0" smtClean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tani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 smtClean="0"/>
              <a:t>jual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4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2528"/>
            <a:ext cx="9905998" cy="58420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Pendapatan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856735"/>
            <a:ext cx="9905999" cy="54122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total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  <a:p>
            <a:r>
              <a:rPr lang="en-US" b="1" dirty="0" err="1"/>
              <a:t>Pd</a:t>
            </a:r>
            <a:r>
              <a:rPr lang="en-US" b="1" dirty="0"/>
              <a:t> = TR-TC</a:t>
            </a:r>
          </a:p>
          <a:p>
            <a:pPr marL="0" indent="0">
              <a:buNone/>
            </a:pP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pendapatan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 = Total Revenue (total </a:t>
            </a:r>
            <a:r>
              <a:rPr lang="en-US" dirty="0" err="1"/>
              <a:t>penerimaan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TC = Total Cost (total </a:t>
            </a:r>
            <a:r>
              <a:rPr lang="en-US" dirty="0" err="1"/>
              <a:t>biaya</a:t>
            </a:r>
            <a:r>
              <a:rPr lang="en-US" dirty="0"/>
              <a:t>)</a:t>
            </a:r>
            <a:endParaRPr lang="en-US" dirty="0" smtClean="0"/>
          </a:p>
          <a:p>
            <a:r>
              <a:rPr lang="fi-FI" dirty="0"/>
              <a:t>P</a:t>
            </a:r>
            <a:r>
              <a:rPr lang="fi-FI" dirty="0" smtClean="0"/>
              <a:t>enerimaan </a:t>
            </a:r>
            <a:r>
              <a:rPr lang="fi-FI" dirty="0"/>
              <a:t>usahatani adalah perkalian </a:t>
            </a:r>
            <a:r>
              <a:rPr lang="fi-FI" dirty="0" smtClean="0"/>
              <a:t>antara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 smtClean="0"/>
              <a:t>.</a:t>
            </a:r>
          </a:p>
          <a:p>
            <a:r>
              <a:rPr lang="en-US" b="1" dirty="0"/>
              <a:t>TR = Y . </a:t>
            </a:r>
            <a:r>
              <a:rPr lang="en-US" b="1" dirty="0" err="1" smtClean="0"/>
              <a:t>Py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 = total </a:t>
            </a:r>
            <a:r>
              <a:rPr lang="en-US" dirty="0" err="1"/>
              <a:t>penerimaan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Py</a:t>
            </a:r>
            <a:r>
              <a:rPr lang="en-US" dirty="0"/>
              <a:t> =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smtClean="0"/>
              <a:t>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7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21" y="354908"/>
            <a:ext cx="9905998" cy="921957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Keuntungan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12108"/>
            <a:ext cx="9905999" cy="5634681"/>
          </a:xfrm>
        </p:spPr>
        <p:txBody>
          <a:bodyPr>
            <a:normAutofit/>
          </a:bodyPr>
          <a:lstStyle/>
          <a:p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selisih</a:t>
            </a:r>
            <a:r>
              <a:rPr lang="en-US" sz="2800" dirty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penerimaan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total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/>
              <a:t>dikeluarkan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peternak</a:t>
            </a:r>
            <a:r>
              <a:rPr lang="en-US" sz="2800" dirty="0"/>
              <a:t>.</a:t>
            </a:r>
          </a:p>
          <a:p>
            <a:r>
              <a:rPr lang="el-GR" sz="2800" dirty="0" smtClean="0"/>
              <a:t>Π </a:t>
            </a:r>
            <a:r>
              <a:rPr lang="el-GR" sz="2800" dirty="0"/>
              <a:t>= </a:t>
            </a:r>
            <a:r>
              <a:rPr lang="en-US" sz="2800" dirty="0"/>
              <a:t>TR – TC</a:t>
            </a:r>
          </a:p>
          <a:p>
            <a:r>
              <a:rPr lang="en-US" sz="2800" dirty="0" err="1"/>
              <a:t>Keterangan</a:t>
            </a:r>
            <a:r>
              <a:rPr lang="en-US" sz="2800" dirty="0"/>
              <a:t>:</a:t>
            </a:r>
          </a:p>
          <a:p>
            <a:r>
              <a:rPr lang="el-GR" sz="2800" dirty="0"/>
              <a:t>Π = </a:t>
            </a:r>
            <a:r>
              <a:rPr lang="en-US" sz="2800" dirty="0" err="1"/>
              <a:t>Keuntungan</a:t>
            </a:r>
            <a:r>
              <a:rPr lang="en-US" sz="2800" dirty="0"/>
              <a:t> (</a:t>
            </a:r>
            <a:r>
              <a:rPr lang="en-US" sz="2800" dirty="0" err="1"/>
              <a:t>Rp</a:t>
            </a:r>
            <a:r>
              <a:rPr lang="en-US" sz="2800" dirty="0"/>
              <a:t>/</a:t>
            </a:r>
            <a:r>
              <a:rPr lang="en-US" sz="2800" dirty="0" err="1"/>
              <a:t>periode</a:t>
            </a:r>
            <a:r>
              <a:rPr lang="en-US" sz="2800" dirty="0"/>
              <a:t>)</a:t>
            </a:r>
          </a:p>
          <a:p>
            <a:r>
              <a:rPr lang="en-US" sz="2800" dirty="0"/>
              <a:t>TR = Total </a:t>
            </a:r>
            <a:r>
              <a:rPr lang="en-US" sz="2800" dirty="0" err="1"/>
              <a:t>penerimaan</a:t>
            </a:r>
            <a:r>
              <a:rPr lang="en-US" sz="2800" dirty="0"/>
              <a:t> (</a:t>
            </a:r>
            <a:r>
              <a:rPr lang="en-US" sz="2800" dirty="0" err="1"/>
              <a:t>Rp</a:t>
            </a:r>
            <a:r>
              <a:rPr lang="en-US" sz="2800" dirty="0"/>
              <a:t>/</a:t>
            </a:r>
            <a:r>
              <a:rPr lang="en-US" sz="2800" dirty="0" err="1"/>
              <a:t>periode</a:t>
            </a:r>
            <a:r>
              <a:rPr lang="en-US" sz="2800" dirty="0"/>
              <a:t>)</a:t>
            </a:r>
          </a:p>
          <a:p>
            <a:r>
              <a:rPr lang="en-US" sz="2800" dirty="0"/>
              <a:t>TC = Total </a:t>
            </a:r>
            <a:r>
              <a:rPr lang="en-US" sz="2800" dirty="0" err="1"/>
              <a:t>biaya</a:t>
            </a:r>
            <a:r>
              <a:rPr lang="en-US" sz="2800" dirty="0"/>
              <a:t> (</a:t>
            </a:r>
            <a:r>
              <a:rPr lang="en-US" sz="2800" dirty="0" err="1"/>
              <a:t>Rp</a:t>
            </a:r>
            <a:r>
              <a:rPr lang="en-US" sz="2800" dirty="0"/>
              <a:t>/</a:t>
            </a:r>
            <a:r>
              <a:rPr lang="en-US" sz="2800" dirty="0" err="1"/>
              <a:t>periode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709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83" y="58345"/>
            <a:ext cx="9905998" cy="71601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Analisis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Kelayakan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74358"/>
            <a:ext cx="9905999" cy="582415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U</a:t>
            </a:r>
            <a:r>
              <a:rPr lang="fi-FI" dirty="0" smtClean="0"/>
              <a:t>saha </a:t>
            </a:r>
            <a:r>
              <a:rPr lang="fi-FI" dirty="0"/>
              <a:t>dikatakan layak jika </a:t>
            </a:r>
            <a:r>
              <a:rPr lang="fi-FI" dirty="0" smtClean="0"/>
              <a:t>memberikan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.</a:t>
            </a:r>
          </a:p>
          <a:p>
            <a:r>
              <a:rPr lang="sv-SE" dirty="0" smtClean="0"/>
              <a:t>Kriteria </a:t>
            </a:r>
            <a:r>
              <a:rPr lang="sv-SE" dirty="0"/>
              <a:t>investasi yang biasa dipakai yakni 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1.BEP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. </a:t>
            </a:r>
          </a:p>
          <a:p>
            <a:r>
              <a:rPr lang="en-US" dirty="0" err="1"/>
              <a:t>BEPharga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total/</a:t>
            </a:r>
            <a:r>
              <a:rPr lang="en-US" dirty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 smtClean="0"/>
              <a:t>BEPproduk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r>
              <a:rPr lang="en-US" dirty="0" smtClean="0"/>
              <a:t> Total/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r>
              <a:rPr lang="en-US" dirty="0" err="1" smtClean="0"/>
              <a:t>BEPekor</a:t>
            </a:r>
            <a:r>
              <a:rPr lang="en-US" dirty="0" smtClean="0"/>
              <a:t> =</a:t>
            </a:r>
            <a:r>
              <a:rPr lang="en-US" dirty="0"/>
              <a:t> </a:t>
            </a:r>
            <a:r>
              <a:rPr lang="en-US" dirty="0" smtClean="0"/>
              <a:t>BEP </a:t>
            </a:r>
            <a:r>
              <a:rPr lang="en-US" dirty="0" err="1" smtClean="0"/>
              <a:t>Produk</a:t>
            </a:r>
            <a:r>
              <a:rPr lang="en-US" dirty="0" smtClean="0"/>
              <a:t>/BB per </a:t>
            </a:r>
            <a:r>
              <a:rPr lang="en-US" dirty="0" err="1" smtClean="0"/>
              <a:t>ekor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R/C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i="1" dirty="0"/>
              <a:t>(Revenue Cost Ratio)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penerimaan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/>
              <a:t>RC Ratio = R/C</a:t>
            </a:r>
          </a:p>
          <a:p>
            <a:pPr marL="0" indent="0">
              <a:buNone/>
            </a:pPr>
            <a:r>
              <a:rPr lang="en-US" dirty="0" smtClean="0"/>
              <a:t>R </a:t>
            </a:r>
            <a:r>
              <a:rPr lang="en-US" dirty="0"/>
              <a:t>= Revenue (</a:t>
            </a:r>
            <a:r>
              <a:rPr lang="en-US" dirty="0" err="1"/>
              <a:t>Rp</a:t>
            </a:r>
            <a:r>
              <a:rPr lang="en-US" dirty="0"/>
              <a:t>./farm/</a:t>
            </a:r>
            <a:r>
              <a:rPr lang="en-US" dirty="0" err="1"/>
              <a:t>periode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dirty="0" err="1"/>
              <a:t>Biaya</a:t>
            </a:r>
            <a:r>
              <a:rPr lang="en-US" dirty="0"/>
              <a:t> (Cost) (</a:t>
            </a:r>
            <a:r>
              <a:rPr lang="en-US" dirty="0" err="1"/>
              <a:t>Rp</a:t>
            </a:r>
            <a:r>
              <a:rPr lang="en-US" dirty="0"/>
              <a:t>./farm/</a:t>
            </a:r>
            <a:r>
              <a:rPr lang="en-US" dirty="0" err="1"/>
              <a:t>periode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4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95416"/>
            <a:ext cx="9905999" cy="646258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Kriteria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ilai</a:t>
            </a:r>
            <a:r>
              <a:rPr lang="en-US" dirty="0" smtClean="0"/>
              <a:t> </a:t>
            </a:r>
            <a:r>
              <a:rPr lang="en-US" dirty="0"/>
              <a:t>RC </a:t>
            </a:r>
            <a:r>
              <a:rPr lang="en-US" dirty="0" err="1"/>
              <a:t>rasio</a:t>
            </a:r>
            <a:r>
              <a:rPr lang="en-US" dirty="0"/>
              <a:t> &lt; </a:t>
            </a:r>
            <a:r>
              <a:rPr lang="en-US" dirty="0" smtClean="0"/>
              <a:t>1 : </a:t>
            </a:r>
            <a:r>
              <a:rPr lang="en-US" dirty="0" err="1" smtClean="0"/>
              <a:t>rugi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Nilai</a:t>
            </a:r>
            <a:r>
              <a:rPr lang="en-US" dirty="0" smtClean="0"/>
              <a:t>  </a:t>
            </a:r>
            <a:r>
              <a:rPr lang="fi-FI" dirty="0" smtClean="0"/>
              <a:t>RC </a:t>
            </a:r>
            <a:r>
              <a:rPr lang="fi-FI" dirty="0"/>
              <a:t>rasio = </a:t>
            </a:r>
            <a:r>
              <a:rPr lang="fi-FI" dirty="0" smtClean="0"/>
              <a:t>1: </a:t>
            </a:r>
            <a:r>
              <a:rPr lang="en-US" dirty="0" err="1" smtClean="0"/>
              <a:t>impas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ilai</a:t>
            </a:r>
            <a:r>
              <a:rPr lang="en-US" dirty="0" smtClean="0"/>
              <a:t> </a:t>
            </a:r>
            <a:r>
              <a:rPr lang="en-US" dirty="0"/>
              <a:t>RC </a:t>
            </a:r>
            <a:r>
              <a:rPr lang="en-US" dirty="0" err="1"/>
              <a:t>rasio</a:t>
            </a:r>
            <a:r>
              <a:rPr lang="en-US" dirty="0"/>
              <a:t> &gt; </a:t>
            </a:r>
            <a:r>
              <a:rPr lang="en-US" dirty="0" smtClean="0"/>
              <a:t>1 : </a:t>
            </a:r>
            <a:r>
              <a:rPr lang="en-US" dirty="0" err="1" smtClean="0"/>
              <a:t>untung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i="1" dirty="0"/>
              <a:t> Net Present Value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Benefit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(NPV</a:t>
            </a:r>
            <a:r>
              <a:rPr lang="en-US" dirty="0" smtClean="0"/>
              <a:t>)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elisih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i="1" dirty="0"/>
              <a:t>present value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benefit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smtClean="0"/>
              <a:t>present value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Kriteria</a:t>
            </a:r>
            <a:r>
              <a:rPr lang="en-US" dirty="0" smtClean="0"/>
              <a:t> :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smtClean="0"/>
              <a:t>: NPV </a:t>
            </a:r>
            <a:r>
              <a:rPr lang="en-US" dirty="0"/>
              <a:t>&gt; </a:t>
            </a:r>
            <a:r>
              <a:rPr lang="en-US" dirty="0" smtClean="0"/>
              <a:t>0, </a:t>
            </a:r>
            <a:r>
              <a:rPr lang="en-US" dirty="0" err="1"/>
              <a:t>Jika</a:t>
            </a:r>
            <a:r>
              <a:rPr lang="en-US" dirty="0"/>
              <a:t> NPV = </a:t>
            </a:r>
            <a:r>
              <a:rPr lang="en-US" dirty="0" smtClean="0"/>
              <a:t>0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untung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sv-SE" dirty="0"/>
              <a:t>NPV &lt; 0 </a:t>
            </a:r>
            <a:r>
              <a:rPr lang="sv-SE" dirty="0" smtClean="0"/>
              <a:t>: tidak layak.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6924" t="32083" r="43564" b="26981"/>
          <a:stretch/>
        </p:blipFill>
        <p:spPr>
          <a:xfrm>
            <a:off x="1141413" y="4905246"/>
            <a:ext cx="3957809" cy="1437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2259" y="49718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</a:rPr>
              <a:t>NPV : Net Present Value</a:t>
            </a:r>
          </a:p>
          <a:p>
            <a:r>
              <a:rPr lang="en-US" i="1" dirty="0" smtClean="0">
                <a:latin typeface="Times New Roman" panose="02020603050405020304" pitchFamily="18" charset="0"/>
              </a:rPr>
              <a:t>C</a:t>
            </a:r>
            <a:r>
              <a:rPr lang="en-US" sz="1050" i="1" dirty="0" smtClean="0">
                <a:latin typeface="Times New Roman" panose="02020603050405020304" pitchFamily="18" charset="0"/>
              </a:rPr>
              <a:t>t </a:t>
            </a:r>
            <a:r>
              <a:rPr lang="en-US" i="1" dirty="0">
                <a:latin typeface="Times New Roman" panose="02020603050405020304" pitchFamily="18" charset="0"/>
              </a:rPr>
              <a:t>= Cost</a:t>
            </a:r>
          </a:p>
          <a:p>
            <a:r>
              <a:rPr lang="en-US" i="1" dirty="0" err="1">
                <a:latin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</a:rPr>
              <a:t> = Discount </a:t>
            </a:r>
            <a:r>
              <a:rPr lang="en-US" i="1" dirty="0" smtClean="0">
                <a:latin typeface="Times New Roman" panose="02020603050405020304" pitchFamily="18" charset="0"/>
              </a:rPr>
              <a:t>rate</a:t>
            </a:r>
          </a:p>
          <a:p>
            <a:r>
              <a:rPr lang="en-US" i="1" dirty="0" err="1" smtClean="0">
                <a:latin typeface="Times New Roman" panose="02020603050405020304" pitchFamily="18" charset="0"/>
              </a:rPr>
              <a:t>Bt</a:t>
            </a:r>
            <a:r>
              <a:rPr lang="en-US" i="1" dirty="0" smtClean="0">
                <a:latin typeface="Times New Roman" panose="02020603050405020304" pitchFamily="18" charset="0"/>
              </a:rPr>
              <a:t> =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092"/>
            <a:ext cx="11047411" cy="6623222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Analisa</a:t>
            </a:r>
            <a:r>
              <a:rPr lang="en-US" sz="2000" b="1" dirty="0">
                <a:solidFill>
                  <a:srgbClr val="FF0000"/>
                </a:solidFill>
              </a:rPr>
              <a:t> Modal Usaha </a:t>
            </a:r>
            <a:r>
              <a:rPr lang="en-US" sz="2000" b="1" dirty="0" err="1">
                <a:solidFill>
                  <a:srgbClr val="FF0000"/>
                </a:solidFill>
              </a:rPr>
              <a:t>Ternak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Ayam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Potong</a:t>
            </a:r>
            <a:r>
              <a:rPr lang="en-US" sz="2000" b="1" dirty="0">
                <a:solidFill>
                  <a:srgbClr val="FF0000"/>
                </a:solidFill>
              </a:rPr>
              <a:t> 100 </a:t>
            </a:r>
            <a:r>
              <a:rPr lang="en-US" sz="2000" b="1" dirty="0" err="1">
                <a:solidFill>
                  <a:srgbClr val="FF0000"/>
                </a:solidFill>
              </a:rPr>
              <a:t>Ekor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u="sng" dirty="0">
                <a:solidFill>
                  <a:srgbClr val="FF0000"/>
                </a:solidFill>
              </a:rPr>
              <a:t>Modal </a:t>
            </a:r>
            <a:r>
              <a:rPr lang="en-US" sz="2000" b="1" u="sng" dirty="0" err="1">
                <a:solidFill>
                  <a:srgbClr val="FF0000"/>
                </a:solidFill>
              </a:rPr>
              <a:t>Tetap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err="1" smtClean="0"/>
              <a:t>Kandang</a:t>
            </a:r>
            <a:r>
              <a:rPr lang="en-US" sz="2000" dirty="0" smtClean="0"/>
              <a:t> </a:t>
            </a:r>
            <a:r>
              <a:rPr lang="en-US" sz="2000" dirty="0" err="1"/>
              <a:t>ayam</a:t>
            </a:r>
            <a:r>
              <a:rPr lang="en-US" sz="2000" dirty="0"/>
              <a:t> 2x2 m Rp.400.000,-</a:t>
            </a:r>
          </a:p>
          <a:p>
            <a:pPr marL="0" indent="0">
              <a:buNone/>
            </a:pP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ayam</a:t>
            </a:r>
            <a:r>
              <a:rPr lang="en-US" sz="2000" dirty="0"/>
              <a:t> Rp.8.000 x 8 </a:t>
            </a:r>
            <a:r>
              <a:rPr lang="en-US" sz="2000" dirty="0" err="1"/>
              <a:t>buah</a:t>
            </a:r>
            <a:r>
              <a:rPr lang="en-US" sz="2000" dirty="0"/>
              <a:t> = Rp.64.000,-</a:t>
            </a:r>
          </a:p>
          <a:p>
            <a:pPr marL="0" indent="0">
              <a:buNone/>
            </a:pP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ayam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. 11.000 x 8 </a:t>
            </a:r>
            <a:r>
              <a:rPr lang="en-US" sz="2000" dirty="0" err="1"/>
              <a:t>buah</a:t>
            </a:r>
            <a:r>
              <a:rPr lang="en-US" sz="2000" dirty="0"/>
              <a:t> = Rp.88.000,-</a:t>
            </a:r>
          </a:p>
          <a:p>
            <a:pPr marL="0" indent="0">
              <a:buNone/>
            </a:pPr>
            <a:r>
              <a:rPr lang="en-US" sz="2000" dirty="0" err="1"/>
              <a:t>Lampu</a:t>
            </a:r>
            <a:r>
              <a:rPr lang="en-US" sz="2000" dirty="0"/>
              <a:t> </a:t>
            </a:r>
            <a:r>
              <a:rPr lang="en-US" sz="2000" dirty="0" err="1"/>
              <a:t>penerangan</a:t>
            </a:r>
            <a:r>
              <a:rPr lang="en-US" sz="2000" dirty="0"/>
              <a:t> </a:t>
            </a:r>
            <a:r>
              <a:rPr lang="en-US" sz="2000" dirty="0" err="1"/>
              <a:t>Rp</a:t>
            </a:r>
            <a:r>
              <a:rPr lang="en-US" sz="2000" dirty="0"/>
              <a:t>. 6.000 x 2 </a:t>
            </a:r>
            <a:r>
              <a:rPr lang="en-US" sz="2000" dirty="0" err="1"/>
              <a:t>buah</a:t>
            </a:r>
            <a:r>
              <a:rPr lang="en-US" sz="2000" dirty="0"/>
              <a:t> = Rp.12.000,-</a:t>
            </a:r>
          </a:p>
          <a:p>
            <a:pPr marL="0" indent="0">
              <a:buNone/>
            </a:pPr>
            <a:r>
              <a:rPr lang="en-US" sz="2000" dirty="0"/>
              <a:t>Total modal </a:t>
            </a:r>
            <a:r>
              <a:rPr lang="en-US" sz="2000" dirty="0" err="1"/>
              <a:t>tetap</a:t>
            </a:r>
            <a:r>
              <a:rPr lang="en-US" sz="2000" dirty="0"/>
              <a:t> = Rp.564.000</a:t>
            </a:r>
            <a:r>
              <a:rPr lang="en-US" sz="2000" dirty="0" smtClean="0"/>
              <a:t>,-</a:t>
            </a:r>
          </a:p>
          <a:p>
            <a:r>
              <a:rPr lang="en-US" sz="2000" b="1" u="sng" dirty="0" err="1">
                <a:solidFill>
                  <a:srgbClr val="FF0000"/>
                </a:solidFill>
              </a:rPr>
              <a:t>Biaya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Operasional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err="1" smtClean="0"/>
              <a:t>Pembelian</a:t>
            </a:r>
            <a:r>
              <a:rPr lang="en-US" sz="2000" dirty="0" smtClean="0"/>
              <a:t> </a:t>
            </a:r>
            <a:r>
              <a:rPr lang="en-US" sz="2000" dirty="0" err="1"/>
              <a:t>bibit</a:t>
            </a:r>
            <a:r>
              <a:rPr lang="en-US" sz="2000" dirty="0"/>
              <a:t> </a:t>
            </a:r>
            <a:r>
              <a:rPr lang="en-US" sz="2000" dirty="0" err="1"/>
              <a:t>ayam</a:t>
            </a:r>
            <a:r>
              <a:rPr lang="en-US" sz="2000" dirty="0"/>
              <a:t> </a:t>
            </a:r>
            <a:r>
              <a:rPr lang="en-US" sz="2000" dirty="0" err="1"/>
              <a:t>potong</a:t>
            </a:r>
            <a:r>
              <a:rPr lang="en-US" sz="2000" dirty="0"/>
              <a:t> 100 </a:t>
            </a:r>
            <a:r>
              <a:rPr lang="en-US" sz="2000" dirty="0" err="1"/>
              <a:t>ekor</a:t>
            </a:r>
            <a:r>
              <a:rPr lang="en-US" sz="2000" dirty="0"/>
              <a:t> x 7.000 = Rp.700.000,-</a:t>
            </a:r>
          </a:p>
          <a:p>
            <a:pPr marL="0" indent="0">
              <a:buNone/>
            </a:pP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konsentrat</a:t>
            </a:r>
            <a:r>
              <a:rPr lang="en-US" sz="2000" dirty="0"/>
              <a:t>  2 </a:t>
            </a:r>
            <a:r>
              <a:rPr lang="en-US" sz="2000" dirty="0" err="1"/>
              <a:t>karung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50kg = </a:t>
            </a:r>
            <a:r>
              <a:rPr lang="en-US" sz="2000" dirty="0" err="1"/>
              <a:t>Rp</a:t>
            </a:r>
            <a:r>
              <a:rPr lang="en-US" sz="2000" dirty="0"/>
              <a:t>. 900.000,-</a:t>
            </a:r>
          </a:p>
          <a:p>
            <a:pPr marL="0" indent="0">
              <a:buNone/>
            </a:pP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obat-obatan</a:t>
            </a:r>
            <a:r>
              <a:rPr lang="en-US" sz="2000" dirty="0"/>
              <a:t> Rp.120.000,- </a:t>
            </a:r>
          </a:p>
          <a:p>
            <a:pPr marL="0" indent="0">
              <a:buNone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=  Rp.100.000,-</a:t>
            </a:r>
          </a:p>
          <a:p>
            <a:pPr marL="0" indent="0">
              <a:buNone/>
            </a:pPr>
            <a:r>
              <a:rPr lang="en-US" sz="2000" dirty="0"/>
              <a:t>Total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 = Rp.1.820.000,-</a:t>
            </a:r>
          </a:p>
          <a:p>
            <a:r>
              <a:rPr lang="en-US" sz="2000" b="1" u="sng" dirty="0" err="1" smtClean="0">
                <a:solidFill>
                  <a:srgbClr val="FF0000"/>
                </a:solidFill>
              </a:rPr>
              <a:t>Biaya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Penyusutan</a:t>
            </a:r>
            <a:r>
              <a:rPr lang="en-US" sz="2000" b="1" dirty="0"/>
              <a:t> </a:t>
            </a:r>
            <a:r>
              <a:rPr lang="en-US" sz="2000" b="1" dirty="0" smtClean="0"/>
              <a:t> : </a:t>
            </a:r>
            <a:r>
              <a:rPr lang="en-US" sz="2000" dirty="0" err="1" smtClean="0"/>
              <a:t>Penyusutan</a:t>
            </a:r>
            <a:r>
              <a:rPr lang="en-US" sz="2000" dirty="0" smtClean="0"/>
              <a:t> </a:t>
            </a:r>
            <a:r>
              <a:rPr lang="en-US" sz="2000" dirty="0" err="1"/>
              <a:t>peralatan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kandang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pemakaian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 </a:t>
            </a:r>
            <a:r>
              <a:rPr lang="en-US" sz="2000" dirty="0" err="1"/>
              <a:t>tahun</a:t>
            </a:r>
            <a:r>
              <a:rPr lang="en-US" sz="2000" dirty="0"/>
              <a:t> Rp.250.000,-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1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8854"/>
            <a:ext cx="9905999" cy="6689124"/>
          </a:xfrm>
        </p:spPr>
        <p:txBody>
          <a:bodyPr>
            <a:normAutofit lnSpcReduction="10000"/>
          </a:bodyPr>
          <a:lstStyle/>
          <a:p>
            <a:r>
              <a:rPr lang="en-US" b="1" u="sng" dirty="0" err="1">
                <a:solidFill>
                  <a:srgbClr val="FF0000"/>
                </a:solidFill>
              </a:rPr>
              <a:t>Rumus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menghitung</a:t>
            </a:r>
            <a:r>
              <a:rPr lang="en-US" b="1" u="sng" dirty="0">
                <a:solidFill>
                  <a:srgbClr val="FF0000"/>
                </a:solidFill>
              </a:rPr>
              <a:t> modal </a:t>
            </a:r>
            <a:r>
              <a:rPr lang="en-US" b="1" u="sng" dirty="0" err="1">
                <a:solidFill>
                  <a:srgbClr val="FF0000"/>
                </a:solidFill>
              </a:rPr>
              <a:t>usaha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ternak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ayam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potong</a:t>
            </a: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 smtClean="0"/>
              <a:t>Total </a:t>
            </a:r>
            <a:r>
              <a:rPr lang="en-US" dirty="0"/>
              <a:t>modal </a:t>
            </a:r>
            <a:r>
              <a:rPr lang="en-US" dirty="0" err="1"/>
              <a:t>tetap</a:t>
            </a:r>
            <a:r>
              <a:rPr lang="en-US" dirty="0"/>
              <a:t> Rp.564.000,-</a:t>
            </a:r>
          </a:p>
          <a:p>
            <a:pPr marL="0" indent="0">
              <a:buNone/>
            </a:pPr>
            <a:r>
              <a:rPr lang="en-US" dirty="0"/>
              <a:t>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Rp.1.820.000,-</a:t>
            </a:r>
          </a:p>
          <a:p>
            <a:pPr marL="0" indent="0">
              <a:buNone/>
            </a:pPr>
            <a:r>
              <a:rPr lang="en-US" dirty="0"/>
              <a:t>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penyusutan</a:t>
            </a:r>
            <a:r>
              <a:rPr lang="en-US" dirty="0"/>
              <a:t> Rp.250.000,-</a:t>
            </a:r>
          </a:p>
          <a:p>
            <a:pPr marL="0" indent="0">
              <a:buNone/>
            </a:pPr>
            <a:r>
              <a:rPr lang="en-US" dirty="0"/>
              <a:t>Total modal </a:t>
            </a:r>
            <a:r>
              <a:rPr lang="en-US" dirty="0" err="1"/>
              <a:t>usaha</a:t>
            </a:r>
            <a:r>
              <a:rPr lang="en-US" dirty="0"/>
              <a:t> Rp.2.634.000</a:t>
            </a:r>
            <a:r>
              <a:rPr lang="en-US" dirty="0" smtClean="0"/>
              <a:t>,-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Estimasi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Keuntungan</a:t>
            </a:r>
            <a:r>
              <a:rPr lang="en-US" b="1" dirty="0">
                <a:solidFill>
                  <a:srgbClr val="0070C0"/>
                </a:solidFill>
              </a:rPr>
              <a:t> Usaha </a:t>
            </a:r>
            <a:r>
              <a:rPr lang="en-US" b="1" dirty="0" err="1">
                <a:solidFill>
                  <a:srgbClr val="0070C0"/>
                </a:solidFill>
              </a:rPr>
              <a:t>Ternak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Ayam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Potong</a:t>
            </a:r>
            <a:r>
              <a:rPr lang="en-US" b="1" dirty="0">
                <a:solidFill>
                  <a:srgbClr val="0070C0"/>
                </a:solidFill>
              </a:rPr>
              <a:t> 100 </a:t>
            </a:r>
            <a:r>
              <a:rPr lang="en-US" b="1" dirty="0" err="1">
                <a:solidFill>
                  <a:srgbClr val="0070C0"/>
                </a:solidFill>
              </a:rPr>
              <a:t>Ekor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/>
              <a:t> per 1 kg = Rp.25.000,-</a:t>
            </a:r>
          </a:p>
          <a:p>
            <a:pPr marL="0" indent="0">
              <a:buNone/>
            </a:pPr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potong</a:t>
            </a:r>
            <a:r>
              <a:rPr lang="en-US" dirty="0"/>
              <a:t> 100 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2kg per </a:t>
            </a:r>
            <a:r>
              <a:rPr lang="en-US" dirty="0" err="1"/>
              <a:t>ekor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, 200kg x 25.000,- Rp.5.000.000,-</a:t>
            </a:r>
          </a:p>
          <a:p>
            <a:r>
              <a:rPr lang="en-US" b="1" u="sng" dirty="0" err="1" smtClean="0">
                <a:solidFill>
                  <a:srgbClr val="FFC000"/>
                </a:solidFill>
              </a:rPr>
              <a:t>Rumus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u="sng" dirty="0" err="1">
                <a:solidFill>
                  <a:srgbClr val="FFC000"/>
                </a:solidFill>
              </a:rPr>
              <a:t>menghitung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  <a:r>
              <a:rPr lang="en-US" b="1" u="sng" dirty="0" err="1">
                <a:solidFill>
                  <a:srgbClr val="FFC000"/>
                </a:solidFill>
              </a:rPr>
              <a:t>keuntungan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  <a:r>
              <a:rPr lang="en-US" b="1" u="sng" dirty="0" err="1">
                <a:solidFill>
                  <a:srgbClr val="FFC000"/>
                </a:solidFill>
              </a:rPr>
              <a:t>bersih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- Modal </a:t>
            </a:r>
            <a:r>
              <a:rPr lang="en-US" dirty="0" err="1"/>
              <a:t>usaha</a:t>
            </a:r>
            <a:r>
              <a:rPr lang="en-US" dirty="0"/>
              <a:t> =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bersih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Rp.5.000.000 </a:t>
            </a:r>
            <a:r>
              <a:rPr lang="en-US" dirty="0"/>
              <a:t>- Rp.2.634.000,- = Rp.2.366.000,-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9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125</TotalTime>
  <Words>1344</Words>
  <Application>Microsoft Office PowerPoint</Application>
  <PresentationFormat>Widescreen</PresentationFormat>
  <Paragraphs>235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Calibri</vt:lpstr>
      <vt:lpstr>Goudy Stout</vt:lpstr>
      <vt:lpstr>Helvetica</vt:lpstr>
      <vt:lpstr>helvetica neue</vt:lpstr>
      <vt:lpstr>Impact</vt:lpstr>
      <vt:lpstr>Roboto</vt:lpstr>
      <vt:lpstr>Times New Roman</vt:lpstr>
      <vt:lpstr>Trebuchet MS</vt:lpstr>
      <vt:lpstr>Tw Cen MT</vt:lpstr>
      <vt:lpstr>Ubuntu</vt:lpstr>
      <vt:lpstr>Circuit</vt:lpstr>
      <vt:lpstr>Program MBKM –KMMI ANALISA EKONOMI USAHA UNGGAS </vt:lpstr>
      <vt:lpstr>ANALISA USAHA PETERNAKAN</vt:lpstr>
      <vt:lpstr>PowerPoint Presentation</vt:lpstr>
      <vt:lpstr>Pendapatan</vt:lpstr>
      <vt:lpstr>Keuntungan</vt:lpstr>
      <vt:lpstr>Analisis Kelayakan</vt:lpstr>
      <vt:lpstr>PowerPoint Presentation</vt:lpstr>
      <vt:lpstr>PowerPoint Presentation</vt:lpstr>
      <vt:lpstr>PowerPoint Presentation</vt:lpstr>
      <vt:lpstr>Analisa Usaha Ternak Ayam Kampung </vt:lpstr>
      <vt:lpstr>PowerPoint Presentation</vt:lpstr>
      <vt:lpstr>PowerPoint Presentation</vt:lpstr>
      <vt:lpstr>PowerPoint Presentation</vt:lpstr>
      <vt:lpstr>PowerPoint Presentation</vt:lpstr>
      <vt:lpstr>analisa usaha ternak entok pedaging 100 ekor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ANALISA EKONOMI USAHA AYAM PEDAGING</dc:title>
  <dc:creator>ADMIN</dc:creator>
  <cp:lastModifiedBy>ADMIN</cp:lastModifiedBy>
  <cp:revision>18</cp:revision>
  <dcterms:created xsi:type="dcterms:W3CDTF">2021-08-26T13:08:47Z</dcterms:created>
  <dcterms:modified xsi:type="dcterms:W3CDTF">2021-08-26T22:46:24Z</dcterms:modified>
</cp:coreProperties>
</file>