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57" r:id="rId3"/>
    <p:sldId id="358" r:id="rId4"/>
    <p:sldId id="35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41" r:id="rId20"/>
    <p:sldId id="335" r:id="rId21"/>
    <p:sldId id="275" r:id="rId22"/>
    <p:sldId id="301" r:id="rId23"/>
    <p:sldId id="302" r:id="rId24"/>
    <p:sldId id="303" r:id="rId25"/>
    <p:sldId id="257" r:id="rId26"/>
    <p:sldId id="288" r:id="rId27"/>
    <p:sldId id="258" r:id="rId28"/>
    <p:sldId id="289" r:id="rId29"/>
    <p:sldId id="290" r:id="rId30"/>
    <p:sldId id="291" r:id="rId31"/>
    <p:sldId id="297" r:id="rId32"/>
    <p:sldId id="300" r:id="rId33"/>
    <p:sldId id="305" r:id="rId34"/>
    <p:sldId id="306" r:id="rId35"/>
    <p:sldId id="307" r:id="rId36"/>
    <p:sldId id="308" r:id="rId37"/>
    <p:sldId id="343"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293" r:id="rId51"/>
    <p:sldId id="273" r:id="rId52"/>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48"/>
  </p:normalViewPr>
  <p:slideViewPr>
    <p:cSldViewPr>
      <p:cViewPr varScale="1">
        <p:scale>
          <a:sx n="117" d="100"/>
          <a:sy n="117" d="100"/>
        </p:scale>
        <p:origin x="14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9D052-C2FE-4DC2-9463-A0D6126107E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4817722-A7AA-44A9-AD1C-DB900A57FFDA}">
      <dgm:prSet phldrT="[Text]"/>
      <dgm:spPr/>
      <dgm:t>
        <a:bodyPr/>
        <a:lstStyle/>
        <a:p>
          <a:r>
            <a:rPr lang="en-US" dirty="0"/>
            <a:t>Q</a:t>
          </a:r>
          <a:r>
            <a:rPr lang="id-ID" dirty="0"/>
            <a:t>ualit</a:t>
          </a:r>
          <a:r>
            <a:rPr lang="en-US" dirty="0"/>
            <a:t>y</a:t>
          </a:r>
        </a:p>
      </dgm:t>
    </dgm:pt>
    <dgm:pt modelId="{270F07FD-5D25-41F0-9CE6-E6CC7B79AEE6}" type="parTrans" cxnId="{0EA392CE-BE1B-4EBB-ABD3-A04746060B8B}">
      <dgm:prSet/>
      <dgm:spPr/>
      <dgm:t>
        <a:bodyPr/>
        <a:lstStyle/>
        <a:p>
          <a:endParaRPr lang="en-US"/>
        </a:p>
      </dgm:t>
    </dgm:pt>
    <dgm:pt modelId="{1C21F7A6-E201-46AB-8122-61A96BE219DB}" type="sibTrans" cxnId="{0EA392CE-BE1B-4EBB-ABD3-A04746060B8B}">
      <dgm:prSet/>
      <dgm:spPr/>
      <dgm:t>
        <a:bodyPr/>
        <a:lstStyle/>
        <a:p>
          <a:endParaRPr lang="en-US"/>
        </a:p>
      </dgm:t>
    </dgm:pt>
    <dgm:pt modelId="{19B658C2-03F5-486E-8495-4D946A2631A1}">
      <dgm:prSet phldrT="[Text]" custT="1"/>
      <dgm:spPr/>
      <dgm:t>
        <a:bodyPr/>
        <a:lstStyle/>
        <a:p>
          <a:r>
            <a:rPr lang="en-US" sz="2000" dirty="0"/>
            <a:t>Plan</a:t>
          </a:r>
        </a:p>
      </dgm:t>
    </dgm:pt>
    <dgm:pt modelId="{FEB829D8-EB20-4710-B31A-7CE1DEC4C6BF}" type="parTrans" cxnId="{20A91CED-4E21-433B-971B-55414A728D61}">
      <dgm:prSet/>
      <dgm:spPr/>
      <dgm:t>
        <a:bodyPr/>
        <a:lstStyle/>
        <a:p>
          <a:endParaRPr lang="en-US"/>
        </a:p>
      </dgm:t>
    </dgm:pt>
    <dgm:pt modelId="{FB1EAF3B-0470-4A6F-BAEB-0B3E91EC7643}" type="sibTrans" cxnId="{20A91CED-4E21-433B-971B-55414A728D61}">
      <dgm:prSet/>
      <dgm:spPr/>
      <dgm:t>
        <a:bodyPr/>
        <a:lstStyle/>
        <a:p>
          <a:endParaRPr lang="en-US"/>
        </a:p>
      </dgm:t>
    </dgm:pt>
    <dgm:pt modelId="{38711A4E-DE19-4637-A7F6-684055654357}">
      <dgm:prSet phldrT="[Text]" custT="1"/>
      <dgm:spPr/>
      <dgm:t>
        <a:bodyPr/>
        <a:lstStyle/>
        <a:p>
          <a:r>
            <a:rPr lang="en-US" sz="2000" dirty="0"/>
            <a:t>Do</a:t>
          </a:r>
        </a:p>
      </dgm:t>
    </dgm:pt>
    <dgm:pt modelId="{19D56427-FA03-4C75-99B5-F158BBB32C76}" type="parTrans" cxnId="{DD71B607-A393-4094-9A35-696EFC61C38C}">
      <dgm:prSet/>
      <dgm:spPr/>
      <dgm:t>
        <a:bodyPr/>
        <a:lstStyle/>
        <a:p>
          <a:endParaRPr lang="en-US"/>
        </a:p>
      </dgm:t>
    </dgm:pt>
    <dgm:pt modelId="{86810E38-C04E-4252-81DC-1C0DB0BB468A}" type="sibTrans" cxnId="{DD71B607-A393-4094-9A35-696EFC61C38C}">
      <dgm:prSet/>
      <dgm:spPr/>
      <dgm:t>
        <a:bodyPr/>
        <a:lstStyle/>
        <a:p>
          <a:endParaRPr lang="en-US"/>
        </a:p>
      </dgm:t>
    </dgm:pt>
    <dgm:pt modelId="{B26E1DB2-66F7-42B2-8791-AE68DE363F56}">
      <dgm:prSet phldrT="[Text]" custT="1"/>
      <dgm:spPr/>
      <dgm:t>
        <a:bodyPr/>
        <a:lstStyle/>
        <a:p>
          <a:r>
            <a:rPr lang="en-US" sz="2000" dirty="0"/>
            <a:t>Check</a:t>
          </a:r>
        </a:p>
      </dgm:t>
    </dgm:pt>
    <dgm:pt modelId="{E86BDEE5-0FDF-4F7C-ADE2-3473582C83B8}" type="parTrans" cxnId="{30A6B646-B24B-4353-AE29-61EB1AEF3DEE}">
      <dgm:prSet/>
      <dgm:spPr/>
      <dgm:t>
        <a:bodyPr/>
        <a:lstStyle/>
        <a:p>
          <a:endParaRPr lang="en-US"/>
        </a:p>
      </dgm:t>
    </dgm:pt>
    <dgm:pt modelId="{3BAF64CA-0BC2-446A-8FCC-C16EED9C1343}" type="sibTrans" cxnId="{30A6B646-B24B-4353-AE29-61EB1AEF3DEE}">
      <dgm:prSet/>
      <dgm:spPr/>
      <dgm:t>
        <a:bodyPr/>
        <a:lstStyle/>
        <a:p>
          <a:endParaRPr lang="en-US"/>
        </a:p>
      </dgm:t>
    </dgm:pt>
    <dgm:pt modelId="{1B99CC4D-7DBD-4652-AF8F-FD2469DAD40A}">
      <dgm:prSet phldrT="[Text]" custT="1"/>
      <dgm:spPr/>
      <dgm:t>
        <a:bodyPr/>
        <a:lstStyle/>
        <a:p>
          <a:r>
            <a:rPr lang="en-US" sz="2000" dirty="0"/>
            <a:t>Action</a:t>
          </a:r>
        </a:p>
      </dgm:t>
    </dgm:pt>
    <dgm:pt modelId="{83B70789-3F91-417C-BFE9-6B7B466F590B}" type="parTrans" cxnId="{EC20A71B-55F3-49DF-86DB-D8E5DB47CBCB}">
      <dgm:prSet/>
      <dgm:spPr/>
      <dgm:t>
        <a:bodyPr/>
        <a:lstStyle/>
        <a:p>
          <a:endParaRPr lang="en-US"/>
        </a:p>
      </dgm:t>
    </dgm:pt>
    <dgm:pt modelId="{E80D458C-6134-47AF-9CB2-464DAE901C79}" type="sibTrans" cxnId="{EC20A71B-55F3-49DF-86DB-D8E5DB47CBCB}">
      <dgm:prSet/>
      <dgm:spPr/>
      <dgm:t>
        <a:bodyPr/>
        <a:lstStyle/>
        <a:p>
          <a:endParaRPr lang="en-US"/>
        </a:p>
      </dgm:t>
    </dgm:pt>
    <dgm:pt modelId="{A28EC01E-A977-4BC6-B1C9-7CAABC607079}" type="pres">
      <dgm:prSet presAssocID="{9679D052-C2FE-4DC2-9463-A0D6126107E8}" presName="Name0" presStyleCnt="0">
        <dgm:presLayoutVars>
          <dgm:chMax val="1"/>
          <dgm:dir/>
          <dgm:animLvl val="ctr"/>
          <dgm:resizeHandles val="exact"/>
        </dgm:presLayoutVars>
      </dgm:prSet>
      <dgm:spPr/>
    </dgm:pt>
    <dgm:pt modelId="{B946BEA1-02B8-476B-906D-22F78DEA2851}" type="pres">
      <dgm:prSet presAssocID="{D4817722-A7AA-44A9-AD1C-DB900A57FFDA}" presName="centerShape" presStyleLbl="node0" presStyleIdx="0" presStyleCnt="1"/>
      <dgm:spPr/>
    </dgm:pt>
    <dgm:pt modelId="{BDAAA628-ACE1-4B69-B70B-352E3BBD2CA9}" type="pres">
      <dgm:prSet presAssocID="{19B658C2-03F5-486E-8495-4D946A2631A1}" presName="node" presStyleLbl="node1" presStyleIdx="0" presStyleCnt="4" custRadScaleRad="100120" custRadScaleInc="-6288">
        <dgm:presLayoutVars>
          <dgm:bulletEnabled val="1"/>
        </dgm:presLayoutVars>
      </dgm:prSet>
      <dgm:spPr/>
    </dgm:pt>
    <dgm:pt modelId="{F62B6FE7-A8C9-47E1-B73E-AABA95709FE0}" type="pres">
      <dgm:prSet presAssocID="{19B658C2-03F5-486E-8495-4D946A2631A1}" presName="dummy" presStyleCnt="0"/>
      <dgm:spPr/>
    </dgm:pt>
    <dgm:pt modelId="{EFCB555A-828B-440F-9F83-E541E6DD398B}" type="pres">
      <dgm:prSet presAssocID="{FB1EAF3B-0470-4A6F-BAEB-0B3E91EC7643}" presName="sibTrans" presStyleLbl="sibTrans2D1" presStyleIdx="0" presStyleCnt="4"/>
      <dgm:spPr/>
    </dgm:pt>
    <dgm:pt modelId="{5AEA0396-9B6D-4E2E-A173-16825CE36FB9}" type="pres">
      <dgm:prSet presAssocID="{38711A4E-DE19-4637-A7F6-684055654357}" presName="node" presStyleLbl="node1" presStyleIdx="1" presStyleCnt="4">
        <dgm:presLayoutVars>
          <dgm:bulletEnabled val="1"/>
        </dgm:presLayoutVars>
      </dgm:prSet>
      <dgm:spPr/>
    </dgm:pt>
    <dgm:pt modelId="{9DC92273-313D-4F54-9A98-6024EEB7BFED}" type="pres">
      <dgm:prSet presAssocID="{38711A4E-DE19-4637-A7F6-684055654357}" presName="dummy" presStyleCnt="0"/>
      <dgm:spPr/>
    </dgm:pt>
    <dgm:pt modelId="{8A44FB05-6A72-4EEB-98CD-E450E4F7AA76}" type="pres">
      <dgm:prSet presAssocID="{86810E38-C04E-4252-81DC-1C0DB0BB468A}" presName="sibTrans" presStyleLbl="sibTrans2D1" presStyleIdx="1" presStyleCnt="4"/>
      <dgm:spPr/>
    </dgm:pt>
    <dgm:pt modelId="{DB329089-5FE9-4B79-A034-B5160630D72F}" type="pres">
      <dgm:prSet presAssocID="{B26E1DB2-66F7-42B2-8791-AE68DE363F56}" presName="node" presStyleLbl="node1" presStyleIdx="2" presStyleCnt="4" custScaleX="128321">
        <dgm:presLayoutVars>
          <dgm:bulletEnabled val="1"/>
        </dgm:presLayoutVars>
      </dgm:prSet>
      <dgm:spPr/>
    </dgm:pt>
    <dgm:pt modelId="{6898812F-CDD7-4061-BD22-EAE387D29268}" type="pres">
      <dgm:prSet presAssocID="{B26E1DB2-66F7-42B2-8791-AE68DE363F56}" presName="dummy" presStyleCnt="0"/>
      <dgm:spPr/>
    </dgm:pt>
    <dgm:pt modelId="{50682940-3015-4815-95BF-4EF98798F1C8}" type="pres">
      <dgm:prSet presAssocID="{3BAF64CA-0BC2-446A-8FCC-C16EED9C1343}" presName="sibTrans" presStyleLbl="sibTrans2D1" presStyleIdx="2" presStyleCnt="4"/>
      <dgm:spPr/>
    </dgm:pt>
    <dgm:pt modelId="{88379DB8-467F-494C-A4E6-8F5DAA161529}" type="pres">
      <dgm:prSet presAssocID="{1B99CC4D-7DBD-4652-AF8F-FD2469DAD40A}" presName="node" presStyleLbl="node1" presStyleIdx="3" presStyleCnt="4" custScaleX="137536">
        <dgm:presLayoutVars>
          <dgm:bulletEnabled val="1"/>
        </dgm:presLayoutVars>
      </dgm:prSet>
      <dgm:spPr/>
    </dgm:pt>
    <dgm:pt modelId="{872C0106-A724-4C76-BEBD-6CC60A8BA51F}" type="pres">
      <dgm:prSet presAssocID="{1B99CC4D-7DBD-4652-AF8F-FD2469DAD40A}" presName="dummy" presStyleCnt="0"/>
      <dgm:spPr/>
    </dgm:pt>
    <dgm:pt modelId="{00FE4C3D-3B07-4800-8A04-0EAB0AEB57A1}" type="pres">
      <dgm:prSet presAssocID="{E80D458C-6134-47AF-9CB2-464DAE901C79}" presName="sibTrans" presStyleLbl="sibTrans2D1" presStyleIdx="3" presStyleCnt="4"/>
      <dgm:spPr/>
    </dgm:pt>
  </dgm:ptLst>
  <dgm:cxnLst>
    <dgm:cxn modelId="{DD71B607-A393-4094-9A35-696EFC61C38C}" srcId="{D4817722-A7AA-44A9-AD1C-DB900A57FFDA}" destId="{38711A4E-DE19-4637-A7F6-684055654357}" srcOrd="1" destOrd="0" parTransId="{19D56427-FA03-4C75-99B5-F158BBB32C76}" sibTransId="{86810E38-C04E-4252-81DC-1C0DB0BB468A}"/>
    <dgm:cxn modelId="{D573DE0B-CCE7-4458-AC39-9DA2FEC2C315}" type="presOf" srcId="{9679D052-C2FE-4DC2-9463-A0D6126107E8}" destId="{A28EC01E-A977-4BC6-B1C9-7CAABC607079}" srcOrd="0" destOrd="0" presId="urn:microsoft.com/office/officeart/2005/8/layout/radial6"/>
    <dgm:cxn modelId="{EC20A71B-55F3-49DF-86DB-D8E5DB47CBCB}" srcId="{D4817722-A7AA-44A9-AD1C-DB900A57FFDA}" destId="{1B99CC4D-7DBD-4652-AF8F-FD2469DAD40A}" srcOrd="3" destOrd="0" parTransId="{83B70789-3F91-417C-BFE9-6B7B466F590B}" sibTransId="{E80D458C-6134-47AF-9CB2-464DAE901C79}"/>
    <dgm:cxn modelId="{9BBA912A-7A31-4880-97A4-FF80320D6FC8}" type="presOf" srcId="{E80D458C-6134-47AF-9CB2-464DAE901C79}" destId="{00FE4C3D-3B07-4800-8A04-0EAB0AEB57A1}" srcOrd="0" destOrd="0" presId="urn:microsoft.com/office/officeart/2005/8/layout/radial6"/>
    <dgm:cxn modelId="{1DDE7731-C3E0-4FA1-ACE6-CE5D4638503B}" type="presOf" srcId="{38711A4E-DE19-4637-A7F6-684055654357}" destId="{5AEA0396-9B6D-4E2E-A173-16825CE36FB9}" srcOrd="0" destOrd="0" presId="urn:microsoft.com/office/officeart/2005/8/layout/radial6"/>
    <dgm:cxn modelId="{CEEA3B3F-7117-4B45-A9F5-B046EBDB403D}" type="presOf" srcId="{19B658C2-03F5-486E-8495-4D946A2631A1}" destId="{BDAAA628-ACE1-4B69-B70B-352E3BBD2CA9}" srcOrd="0" destOrd="0" presId="urn:microsoft.com/office/officeart/2005/8/layout/radial6"/>
    <dgm:cxn modelId="{30A6B646-B24B-4353-AE29-61EB1AEF3DEE}" srcId="{D4817722-A7AA-44A9-AD1C-DB900A57FFDA}" destId="{B26E1DB2-66F7-42B2-8791-AE68DE363F56}" srcOrd="2" destOrd="0" parTransId="{E86BDEE5-0FDF-4F7C-ADE2-3473582C83B8}" sibTransId="{3BAF64CA-0BC2-446A-8FCC-C16EED9C1343}"/>
    <dgm:cxn modelId="{A4A2CD76-7423-458F-8303-948D970D9BA5}" type="presOf" srcId="{86810E38-C04E-4252-81DC-1C0DB0BB468A}" destId="{8A44FB05-6A72-4EEB-98CD-E450E4F7AA76}" srcOrd="0" destOrd="0" presId="urn:microsoft.com/office/officeart/2005/8/layout/radial6"/>
    <dgm:cxn modelId="{9545F9BB-549B-42FC-A236-A0184BF1E439}" type="presOf" srcId="{3BAF64CA-0BC2-446A-8FCC-C16EED9C1343}" destId="{50682940-3015-4815-95BF-4EF98798F1C8}" srcOrd="0" destOrd="0" presId="urn:microsoft.com/office/officeart/2005/8/layout/radial6"/>
    <dgm:cxn modelId="{07C727C4-B1F3-4442-8F07-F1533915470B}" type="presOf" srcId="{1B99CC4D-7DBD-4652-AF8F-FD2469DAD40A}" destId="{88379DB8-467F-494C-A4E6-8F5DAA161529}" srcOrd="0" destOrd="0" presId="urn:microsoft.com/office/officeart/2005/8/layout/radial6"/>
    <dgm:cxn modelId="{0EA392CE-BE1B-4EBB-ABD3-A04746060B8B}" srcId="{9679D052-C2FE-4DC2-9463-A0D6126107E8}" destId="{D4817722-A7AA-44A9-AD1C-DB900A57FFDA}" srcOrd="0" destOrd="0" parTransId="{270F07FD-5D25-41F0-9CE6-E6CC7B79AEE6}" sibTransId="{1C21F7A6-E201-46AB-8122-61A96BE219DB}"/>
    <dgm:cxn modelId="{93970AE2-EF95-422A-AA75-7A80497DD21B}" type="presOf" srcId="{D4817722-A7AA-44A9-AD1C-DB900A57FFDA}" destId="{B946BEA1-02B8-476B-906D-22F78DEA2851}" srcOrd="0" destOrd="0" presId="urn:microsoft.com/office/officeart/2005/8/layout/radial6"/>
    <dgm:cxn modelId="{B1D8E9E7-597C-4FFC-8345-ACF3A6956394}" type="presOf" srcId="{FB1EAF3B-0470-4A6F-BAEB-0B3E91EC7643}" destId="{EFCB555A-828B-440F-9F83-E541E6DD398B}" srcOrd="0" destOrd="0" presId="urn:microsoft.com/office/officeart/2005/8/layout/radial6"/>
    <dgm:cxn modelId="{20A91CED-4E21-433B-971B-55414A728D61}" srcId="{D4817722-A7AA-44A9-AD1C-DB900A57FFDA}" destId="{19B658C2-03F5-486E-8495-4D946A2631A1}" srcOrd="0" destOrd="0" parTransId="{FEB829D8-EB20-4710-B31A-7CE1DEC4C6BF}" sibTransId="{FB1EAF3B-0470-4A6F-BAEB-0B3E91EC7643}"/>
    <dgm:cxn modelId="{12B81DF6-5261-4E02-8316-5F67D04A4C0E}" type="presOf" srcId="{B26E1DB2-66F7-42B2-8791-AE68DE363F56}" destId="{DB329089-5FE9-4B79-A034-B5160630D72F}" srcOrd="0" destOrd="0" presId="urn:microsoft.com/office/officeart/2005/8/layout/radial6"/>
    <dgm:cxn modelId="{3B19EC31-56A6-4894-8A93-1B56BF211F7F}" type="presParOf" srcId="{A28EC01E-A977-4BC6-B1C9-7CAABC607079}" destId="{B946BEA1-02B8-476B-906D-22F78DEA2851}" srcOrd="0" destOrd="0" presId="urn:microsoft.com/office/officeart/2005/8/layout/radial6"/>
    <dgm:cxn modelId="{8F13DC25-7ACF-4CCD-882F-0A96B78E1698}" type="presParOf" srcId="{A28EC01E-A977-4BC6-B1C9-7CAABC607079}" destId="{BDAAA628-ACE1-4B69-B70B-352E3BBD2CA9}" srcOrd="1" destOrd="0" presId="urn:microsoft.com/office/officeart/2005/8/layout/radial6"/>
    <dgm:cxn modelId="{1B724923-E230-473F-B6D8-AEC81D332F91}" type="presParOf" srcId="{A28EC01E-A977-4BC6-B1C9-7CAABC607079}" destId="{F62B6FE7-A8C9-47E1-B73E-AABA95709FE0}" srcOrd="2" destOrd="0" presId="urn:microsoft.com/office/officeart/2005/8/layout/radial6"/>
    <dgm:cxn modelId="{DA392FE8-584B-4B2B-AF38-0322B1D9DD2B}" type="presParOf" srcId="{A28EC01E-A977-4BC6-B1C9-7CAABC607079}" destId="{EFCB555A-828B-440F-9F83-E541E6DD398B}" srcOrd="3" destOrd="0" presId="urn:microsoft.com/office/officeart/2005/8/layout/radial6"/>
    <dgm:cxn modelId="{42234B81-2443-4E52-AAB8-4523933C6E95}" type="presParOf" srcId="{A28EC01E-A977-4BC6-B1C9-7CAABC607079}" destId="{5AEA0396-9B6D-4E2E-A173-16825CE36FB9}" srcOrd="4" destOrd="0" presId="urn:microsoft.com/office/officeart/2005/8/layout/radial6"/>
    <dgm:cxn modelId="{12F0484B-A552-4E27-A6B9-A1F3A08A468E}" type="presParOf" srcId="{A28EC01E-A977-4BC6-B1C9-7CAABC607079}" destId="{9DC92273-313D-4F54-9A98-6024EEB7BFED}" srcOrd="5" destOrd="0" presId="urn:microsoft.com/office/officeart/2005/8/layout/radial6"/>
    <dgm:cxn modelId="{BD12FFD8-6A08-4563-9DED-B2ACFEF45D66}" type="presParOf" srcId="{A28EC01E-A977-4BC6-B1C9-7CAABC607079}" destId="{8A44FB05-6A72-4EEB-98CD-E450E4F7AA76}" srcOrd="6" destOrd="0" presId="urn:microsoft.com/office/officeart/2005/8/layout/radial6"/>
    <dgm:cxn modelId="{3165B583-793C-4C46-9682-EA5CD07AA95B}" type="presParOf" srcId="{A28EC01E-A977-4BC6-B1C9-7CAABC607079}" destId="{DB329089-5FE9-4B79-A034-B5160630D72F}" srcOrd="7" destOrd="0" presId="urn:microsoft.com/office/officeart/2005/8/layout/radial6"/>
    <dgm:cxn modelId="{73CD404F-04FD-40FC-A50B-8E4A33F61D0E}" type="presParOf" srcId="{A28EC01E-A977-4BC6-B1C9-7CAABC607079}" destId="{6898812F-CDD7-4061-BD22-EAE387D29268}" srcOrd="8" destOrd="0" presId="urn:microsoft.com/office/officeart/2005/8/layout/radial6"/>
    <dgm:cxn modelId="{C0382659-B80B-4FF3-829B-0C8A4882992A}" type="presParOf" srcId="{A28EC01E-A977-4BC6-B1C9-7CAABC607079}" destId="{50682940-3015-4815-95BF-4EF98798F1C8}" srcOrd="9" destOrd="0" presId="urn:microsoft.com/office/officeart/2005/8/layout/radial6"/>
    <dgm:cxn modelId="{CBF67063-58F8-49DC-8848-E8232A9651B9}" type="presParOf" srcId="{A28EC01E-A977-4BC6-B1C9-7CAABC607079}" destId="{88379DB8-467F-494C-A4E6-8F5DAA161529}" srcOrd="10" destOrd="0" presId="urn:microsoft.com/office/officeart/2005/8/layout/radial6"/>
    <dgm:cxn modelId="{B4D6C07F-9291-48C8-84F7-B45D14B7B938}" type="presParOf" srcId="{A28EC01E-A977-4BC6-B1C9-7CAABC607079}" destId="{872C0106-A724-4C76-BEBD-6CC60A8BA51F}" srcOrd="11" destOrd="0" presId="urn:microsoft.com/office/officeart/2005/8/layout/radial6"/>
    <dgm:cxn modelId="{F6F4DE22-783C-473B-BD5E-8F3CA6645F4A}" type="presParOf" srcId="{A28EC01E-A977-4BC6-B1C9-7CAABC607079}" destId="{00FE4C3D-3B07-4800-8A04-0EAB0AEB57A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E4C3D-3B07-4800-8A04-0EAB0AEB57A1}">
      <dsp:nvSpPr>
        <dsp:cNvPr id="0" name=""/>
        <dsp:cNvSpPr/>
      </dsp:nvSpPr>
      <dsp:spPr>
        <a:xfrm>
          <a:off x="1836190" y="385064"/>
          <a:ext cx="2579645" cy="2579645"/>
        </a:xfrm>
        <a:prstGeom prst="blockArc">
          <a:avLst>
            <a:gd name="adj1" fmla="val 10795873"/>
            <a:gd name="adj2" fmla="val 1608668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682940-3015-4815-95BF-4EF98798F1C8}">
      <dsp:nvSpPr>
        <dsp:cNvPr id="0" name=""/>
        <dsp:cNvSpPr/>
      </dsp:nvSpPr>
      <dsp:spPr>
        <a:xfrm>
          <a:off x="1836191" y="386577"/>
          <a:ext cx="2579645" cy="2579645"/>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44FB05-6A72-4EEB-98CD-E450E4F7AA76}">
      <dsp:nvSpPr>
        <dsp:cNvPr id="0" name=""/>
        <dsp:cNvSpPr/>
      </dsp:nvSpPr>
      <dsp:spPr>
        <a:xfrm>
          <a:off x="1836191" y="386577"/>
          <a:ext cx="2579645" cy="2579645"/>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CB555A-828B-440F-9F83-E541E6DD398B}">
      <dsp:nvSpPr>
        <dsp:cNvPr id="0" name=""/>
        <dsp:cNvSpPr/>
      </dsp:nvSpPr>
      <dsp:spPr>
        <a:xfrm>
          <a:off x="1836192" y="385064"/>
          <a:ext cx="2579645" cy="2579645"/>
        </a:xfrm>
        <a:prstGeom prst="blockArc">
          <a:avLst>
            <a:gd name="adj1" fmla="val 16086678"/>
            <a:gd name="adj2" fmla="val 412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46BEA1-02B8-476B-906D-22F78DEA2851}">
      <dsp:nvSpPr>
        <dsp:cNvPr id="0" name=""/>
        <dsp:cNvSpPr/>
      </dsp:nvSpPr>
      <dsp:spPr>
        <a:xfrm>
          <a:off x="2532190" y="1082575"/>
          <a:ext cx="1187648" cy="1187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Q</a:t>
          </a:r>
          <a:r>
            <a:rPr lang="id-ID" sz="2100" kern="1200" dirty="0"/>
            <a:t>ualit</a:t>
          </a:r>
          <a:r>
            <a:rPr lang="en-US" sz="2100" kern="1200" dirty="0"/>
            <a:t>y</a:t>
          </a:r>
        </a:p>
      </dsp:txBody>
      <dsp:txXfrm>
        <a:off x="2706117" y="1256502"/>
        <a:ext cx="839794" cy="839794"/>
      </dsp:txXfrm>
    </dsp:sp>
    <dsp:sp modelId="{BDAAA628-ACE1-4B69-B70B-352E3BBD2CA9}">
      <dsp:nvSpPr>
        <dsp:cNvPr id="0" name=""/>
        <dsp:cNvSpPr/>
      </dsp:nvSpPr>
      <dsp:spPr>
        <a:xfrm>
          <a:off x="2668814" y="0"/>
          <a:ext cx="831353" cy="831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Plan</a:t>
          </a:r>
        </a:p>
      </dsp:txBody>
      <dsp:txXfrm>
        <a:off x="2790563" y="121749"/>
        <a:ext cx="587855" cy="587855"/>
      </dsp:txXfrm>
    </dsp:sp>
    <dsp:sp modelId="{5AEA0396-9B6D-4E2E-A173-16825CE36FB9}">
      <dsp:nvSpPr>
        <dsp:cNvPr id="0" name=""/>
        <dsp:cNvSpPr/>
      </dsp:nvSpPr>
      <dsp:spPr>
        <a:xfrm>
          <a:off x="3970231" y="1260723"/>
          <a:ext cx="831353" cy="831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Do</a:t>
          </a:r>
        </a:p>
      </dsp:txBody>
      <dsp:txXfrm>
        <a:off x="4091980" y="1382472"/>
        <a:ext cx="587855" cy="587855"/>
      </dsp:txXfrm>
    </dsp:sp>
    <dsp:sp modelId="{DB329089-5FE9-4B79-A034-B5160630D72F}">
      <dsp:nvSpPr>
        <dsp:cNvPr id="0" name=""/>
        <dsp:cNvSpPr/>
      </dsp:nvSpPr>
      <dsp:spPr>
        <a:xfrm>
          <a:off x="2592613" y="2520617"/>
          <a:ext cx="1066801" cy="831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Check</a:t>
          </a:r>
        </a:p>
      </dsp:txBody>
      <dsp:txXfrm>
        <a:off x="2748842" y="2642366"/>
        <a:ext cx="754343" cy="587855"/>
      </dsp:txXfrm>
    </dsp:sp>
    <dsp:sp modelId="{88379DB8-467F-494C-A4E6-8F5DAA161529}">
      <dsp:nvSpPr>
        <dsp:cNvPr id="0" name=""/>
        <dsp:cNvSpPr/>
      </dsp:nvSpPr>
      <dsp:spPr>
        <a:xfrm>
          <a:off x="1294414" y="1260723"/>
          <a:ext cx="1143410" cy="831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Action</a:t>
          </a:r>
        </a:p>
      </dsp:txBody>
      <dsp:txXfrm>
        <a:off x="1461863" y="1382472"/>
        <a:ext cx="808512" cy="5878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D8EE25-0E13-B866-AFBA-87240BDBDAF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d-ID"/>
          </a:p>
        </p:txBody>
      </p:sp>
      <p:sp>
        <p:nvSpPr>
          <p:cNvPr id="3" name="Date Placeholder 2">
            <a:extLst>
              <a:ext uri="{FF2B5EF4-FFF2-40B4-BE49-F238E27FC236}">
                <a16:creationId xmlns:a16="http://schemas.microsoft.com/office/drawing/2014/main" id="{9EB6DB22-E124-EC1B-3113-1905DD7BE05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55190CE-9C43-1C42-871C-E2616B9DE5F2}" type="datetimeFigureOut">
              <a:rPr lang="id-ID"/>
              <a:pPr>
                <a:defRPr/>
              </a:pPr>
              <a:t>17/09/24</a:t>
            </a:fld>
            <a:endParaRPr lang="id-ID"/>
          </a:p>
        </p:txBody>
      </p:sp>
      <p:sp>
        <p:nvSpPr>
          <p:cNvPr id="4" name="Slide Image Placeholder 3">
            <a:extLst>
              <a:ext uri="{FF2B5EF4-FFF2-40B4-BE49-F238E27FC236}">
                <a16:creationId xmlns:a16="http://schemas.microsoft.com/office/drawing/2014/main" id="{EDB5250F-2D6A-1C94-10F4-63C59156F79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9C7B29DF-65AB-F2AD-F3C8-0B6D16BBDD0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3BD807B1-5656-4678-99E7-5741C632459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d-ID"/>
          </a:p>
        </p:txBody>
      </p:sp>
      <p:sp>
        <p:nvSpPr>
          <p:cNvPr id="7" name="Slide Number Placeholder 6">
            <a:extLst>
              <a:ext uri="{FF2B5EF4-FFF2-40B4-BE49-F238E27FC236}">
                <a16:creationId xmlns:a16="http://schemas.microsoft.com/office/drawing/2014/main" id="{A113DF0F-3A98-E842-DA25-F6C482F1CC9C}"/>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CB600173-4E05-C141-A867-886C3017BE46}"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FCDC6CC-98D4-0CEE-9570-3EFF8AC1D95A}"/>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CD1B2-092D-764C-BB37-425B9C18AA80}" type="slidenum">
              <a:rPr lang="en-US" smtClean="0"/>
              <a:pPr fontAlgn="base">
                <a:spcBef>
                  <a:spcPct val="0"/>
                </a:spcBef>
                <a:spcAft>
                  <a:spcPct val="0"/>
                </a:spcAft>
                <a:defRPr/>
              </a:pPr>
              <a:t>27</a:t>
            </a:fld>
            <a:endParaRPr lang="en-US"/>
          </a:p>
        </p:txBody>
      </p:sp>
      <p:sp>
        <p:nvSpPr>
          <p:cNvPr id="24578" name="Rectangle 2">
            <a:extLst>
              <a:ext uri="{FF2B5EF4-FFF2-40B4-BE49-F238E27FC236}">
                <a16:creationId xmlns:a16="http://schemas.microsoft.com/office/drawing/2014/main" id="{C6FC5D54-ED31-CE9E-3132-7722CD60E3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6E934384-3E90-BED9-7005-E12FF1C0E8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06F7267-3107-6E06-6B56-47C10DAB6614}"/>
              </a:ext>
            </a:extLst>
          </p:cNvPr>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F0289C-DE2D-6547-B742-7A372FEDC06D}" type="slidenum">
              <a:rPr lang="en-US" smtClean="0"/>
              <a:pPr fontAlgn="base">
                <a:spcBef>
                  <a:spcPct val="0"/>
                </a:spcBef>
                <a:spcAft>
                  <a:spcPct val="0"/>
                </a:spcAft>
                <a:defRPr/>
              </a:pPr>
              <a:t>31</a:t>
            </a:fld>
            <a:endParaRPr lang="en-US"/>
          </a:p>
        </p:txBody>
      </p:sp>
      <p:sp>
        <p:nvSpPr>
          <p:cNvPr id="29698" name="Rectangle 2">
            <a:extLst>
              <a:ext uri="{FF2B5EF4-FFF2-40B4-BE49-F238E27FC236}">
                <a16:creationId xmlns:a16="http://schemas.microsoft.com/office/drawing/2014/main" id="{0E2064BF-A3ED-376A-B5FE-4738037866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8BCEB4AA-7561-0F30-806E-29C80909BE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D68DA539-C95D-C458-CFC8-6FC9E6FF9F31}"/>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3" name="Date Placeholder 15">
            <a:extLst>
              <a:ext uri="{FF2B5EF4-FFF2-40B4-BE49-F238E27FC236}">
                <a16:creationId xmlns:a16="http://schemas.microsoft.com/office/drawing/2014/main" id="{02F46A51-80E3-31D1-A34C-883C6AFA2136}"/>
              </a:ext>
            </a:extLst>
          </p:cNvPr>
          <p:cNvSpPr>
            <a:spLocks noGrp="1"/>
          </p:cNvSpPr>
          <p:nvPr>
            <p:ph type="dt" sz="half" idx="10"/>
          </p:nvPr>
        </p:nvSpPr>
        <p:spPr/>
        <p:txBody>
          <a:bodyPr/>
          <a:lstStyle>
            <a:lvl1pPr>
              <a:defRPr/>
            </a:lvl1pPr>
          </a:lstStyle>
          <a:p>
            <a:pPr>
              <a:defRPr/>
            </a:pPr>
            <a:fld id="{66D97DB6-97B8-B84C-9C71-26C78CD63507}" type="datetimeFigureOut">
              <a:rPr lang="id-ID"/>
              <a:pPr>
                <a:defRPr/>
              </a:pPr>
              <a:t>17/09/24</a:t>
            </a:fld>
            <a:endParaRPr lang="id-ID"/>
          </a:p>
        </p:txBody>
      </p:sp>
      <p:sp>
        <p:nvSpPr>
          <p:cNvPr id="4" name="Footer Placeholder 1">
            <a:extLst>
              <a:ext uri="{FF2B5EF4-FFF2-40B4-BE49-F238E27FC236}">
                <a16:creationId xmlns:a16="http://schemas.microsoft.com/office/drawing/2014/main" id="{B6CA3260-A12F-19AE-4594-369C112749E1}"/>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14">
            <a:extLst>
              <a:ext uri="{FF2B5EF4-FFF2-40B4-BE49-F238E27FC236}">
                <a16:creationId xmlns:a16="http://schemas.microsoft.com/office/drawing/2014/main" id="{648098CB-8C70-DBD1-7854-3E8E5FF4D3D3}"/>
              </a:ext>
            </a:extLst>
          </p:cNvPr>
          <p:cNvSpPr>
            <a:spLocks noGrp="1"/>
          </p:cNvSpPr>
          <p:nvPr>
            <p:ph type="sldNum" sz="quarter" idx="12"/>
          </p:nvPr>
        </p:nvSpPr>
        <p:spPr>
          <a:xfrm>
            <a:off x="8229600" y="6473825"/>
            <a:ext cx="758825" cy="247650"/>
          </a:xfrm>
        </p:spPr>
        <p:txBody>
          <a:bodyPr/>
          <a:lstStyle>
            <a:lvl1pPr>
              <a:defRPr/>
            </a:lvl1pPr>
          </a:lstStyle>
          <a:p>
            <a:pPr>
              <a:defRPr/>
            </a:pPr>
            <a:fld id="{897F3722-61F6-2645-96E3-C056D286139B}" type="slidenum">
              <a:rPr lang="id-ID"/>
              <a:pPr>
                <a:defRPr/>
              </a:pPr>
              <a:t>‹#›</a:t>
            </a:fld>
            <a:endParaRPr lang="id-ID"/>
          </a:p>
        </p:txBody>
      </p:sp>
    </p:spTree>
    <p:extLst>
      <p:ext uri="{BB962C8B-B14F-4D97-AF65-F5344CB8AC3E}">
        <p14:creationId xmlns:p14="http://schemas.microsoft.com/office/powerpoint/2010/main" val="308953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09654DA5-35B4-6FCA-A999-8670A1531E76}"/>
              </a:ext>
            </a:extLst>
          </p:cNvPr>
          <p:cNvSpPr>
            <a:spLocks noGrp="1"/>
          </p:cNvSpPr>
          <p:nvPr>
            <p:ph type="dt" sz="half" idx="10"/>
          </p:nvPr>
        </p:nvSpPr>
        <p:spPr/>
        <p:txBody>
          <a:bodyPr/>
          <a:lstStyle>
            <a:lvl1pPr>
              <a:defRPr/>
            </a:lvl1pPr>
          </a:lstStyle>
          <a:p>
            <a:pPr>
              <a:defRPr/>
            </a:pPr>
            <a:fld id="{A87A3CA8-B8AA-A64A-A95B-482D5A9657B4}" type="datetimeFigureOut">
              <a:rPr lang="id-ID"/>
              <a:pPr>
                <a:defRPr/>
              </a:pPr>
              <a:t>17/09/24</a:t>
            </a:fld>
            <a:endParaRPr lang="id-ID"/>
          </a:p>
        </p:txBody>
      </p:sp>
      <p:sp>
        <p:nvSpPr>
          <p:cNvPr id="5" name="Footer Placeholder 27">
            <a:extLst>
              <a:ext uri="{FF2B5EF4-FFF2-40B4-BE49-F238E27FC236}">
                <a16:creationId xmlns:a16="http://schemas.microsoft.com/office/drawing/2014/main" id="{CBFA8D37-F92F-7716-04D0-D6932A4A2802}"/>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4">
            <a:extLst>
              <a:ext uri="{FF2B5EF4-FFF2-40B4-BE49-F238E27FC236}">
                <a16:creationId xmlns:a16="http://schemas.microsoft.com/office/drawing/2014/main" id="{6812DB3B-36C2-76E5-FB58-3CA6231AC711}"/>
              </a:ext>
            </a:extLst>
          </p:cNvPr>
          <p:cNvSpPr>
            <a:spLocks noGrp="1"/>
          </p:cNvSpPr>
          <p:nvPr>
            <p:ph type="sldNum" sz="quarter" idx="12"/>
          </p:nvPr>
        </p:nvSpPr>
        <p:spPr/>
        <p:txBody>
          <a:bodyPr/>
          <a:lstStyle>
            <a:lvl1pPr>
              <a:defRPr/>
            </a:lvl1pPr>
          </a:lstStyle>
          <a:p>
            <a:pPr>
              <a:defRPr/>
            </a:pPr>
            <a:fld id="{77A448B2-8E35-1644-B258-C486A029B82C}" type="slidenum">
              <a:rPr lang="id-ID"/>
              <a:pPr>
                <a:defRPr/>
              </a:pPr>
              <a:t>‹#›</a:t>
            </a:fld>
            <a:endParaRPr lang="id-ID"/>
          </a:p>
        </p:txBody>
      </p:sp>
    </p:spTree>
    <p:extLst>
      <p:ext uri="{BB962C8B-B14F-4D97-AF65-F5344CB8AC3E}">
        <p14:creationId xmlns:p14="http://schemas.microsoft.com/office/powerpoint/2010/main" val="367016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DA319-9F14-BF91-5C30-DFDF2F600075}"/>
              </a:ext>
            </a:extLst>
          </p:cNvPr>
          <p:cNvSpPr>
            <a:spLocks noGrp="1"/>
          </p:cNvSpPr>
          <p:nvPr>
            <p:ph type="dt" sz="half" idx="10"/>
          </p:nvPr>
        </p:nvSpPr>
        <p:spPr/>
        <p:txBody>
          <a:bodyPr/>
          <a:lstStyle>
            <a:lvl1pPr>
              <a:defRPr/>
            </a:lvl1pPr>
          </a:lstStyle>
          <a:p>
            <a:pPr>
              <a:defRPr/>
            </a:pPr>
            <a:fld id="{536A5C68-AC98-7941-A68C-FC805300DD46}" type="datetimeFigureOut">
              <a:rPr lang="id-ID"/>
              <a:pPr>
                <a:defRPr/>
              </a:pPr>
              <a:t>17/09/24</a:t>
            </a:fld>
            <a:endParaRPr lang="id-ID"/>
          </a:p>
        </p:txBody>
      </p:sp>
      <p:sp>
        <p:nvSpPr>
          <p:cNvPr id="5" name="Footer Placeholder 4">
            <a:extLst>
              <a:ext uri="{FF2B5EF4-FFF2-40B4-BE49-F238E27FC236}">
                <a16:creationId xmlns:a16="http://schemas.microsoft.com/office/drawing/2014/main" id="{9D27E1CC-3464-658D-AA27-9F6CACD84717}"/>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5D9DCB0F-2CE2-DAA4-A03E-5381B73B33C3}"/>
              </a:ext>
            </a:extLst>
          </p:cNvPr>
          <p:cNvSpPr>
            <a:spLocks noGrp="1"/>
          </p:cNvSpPr>
          <p:nvPr>
            <p:ph type="sldNum" sz="quarter" idx="12"/>
          </p:nvPr>
        </p:nvSpPr>
        <p:spPr/>
        <p:txBody>
          <a:bodyPr/>
          <a:lstStyle>
            <a:lvl1pPr>
              <a:defRPr/>
            </a:lvl1pPr>
          </a:lstStyle>
          <a:p>
            <a:pPr>
              <a:defRPr/>
            </a:pPr>
            <a:fld id="{3A94940E-662A-A14B-86A3-CE1B9BE1DE9B}" type="slidenum">
              <a:rPr lang="id-ID"/>
              <a:pPr>
                <a:defRPr/>
              </a:pPr>
              <a:t>‹#›</a:t>
            </a:fld>
            <a:endParaRPr lang="id-ID"/>
          </a:p>
        </p:txBody>
      </p:sp>
    </p:spTree>
    <p:extLst>
      <p:ext uri="{BB962C8B-B14F-4D97-AF65-F5344CB8AC3E}">
        <p14:creationId xmlns:p14="http://schemas.microsoft.com/office/powerpoint/2010/main" val="74508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24">
            <a:extLst>
              <a:ext uri="{FF2B5EF4-FFF2-40B4-BE49-F238E27FC236}">
                <a16:creationId xmlns:a16="http://schemas.microsoft.com/office/drawing/2014/main" id="{46F2C2C6-95DD-E2C0-D508-F6379738B914}"/>
              </a:ext>
            </a:extLst>
          </p:cNvPr>
          <p:cNvSpPr>
            <a:spLocks noGrp="1"/>
          </p:cNvSpPr>
          <p:nvPr>
            <p:ph type="dt" sz="half" idx="10"/>
          </p:nvPr>
        </p:nvSpPr>
        <p:spPr/>
        <p:txBody>
          <a:bodyPr/>
          <a:lstStyle>
            <a:lvl1pPr>
              <a:defRPr/>
            </a:lvl1pPr>
          </a:lstStyle>
          <a:p>
            <a:pPr>
              <a:defRPr/>
            </a:pPr>
            <a:fld id="{64A83B84-36C0-D949-A5A9-5AD972463E2D}" type="datetimeFigureOut">
              <a:rPr lang="id-ID"/>
              <a:pPr>
                <a:defRPr/>
              </a:pPr>
              <a:t>17/09/24</a:t>
            </a:fld>
            <a:endParaRPr lang="id-ID"/>
          </a:p>
        </p:txBody>
      </p:sp>
      <p:sp>
        <p:nvSpPr>
          <p:cNvPr id="3" name="Footer Placeholder 18">
            <a:extLst>
              <a:ext uri="{FF2B5EF4-FFF2-40B4-BE49-F238E27FC236}">
                <a16:creationId xmlns:a16="http://schemas.microsoft.com/office/drawing/2014/main" id="{70129B9C-E822-5A71-2F67-EE49ABBEB5F8}"/>
              </a:ext>
            </a:extLst>
          </p:cNvPr>
          <p:cNvSpPr>
            <a:spLocks noGrp="1"/>
          </p:cNvSpPr>
          <p:nvPr>
            <p:ph type="ftr" sz="quarter" idx="11"/>
          </p:nvPr>
        </p:nvSpPr>
        <p:spPr>
          <a:xfrm>
            <a:off x="3581400" y="76200"/>
            <a:ext cx="2895600" cy="288925"/>
          </a:xfrm>
        </p:spPr>
        <p:txBody>
          <a:bodyPr/>
          <a:lstStyle>
            <a:lvl1pPr>
              <a:defRPr/>
            </a:lvl1pPr>
          </a:lstStyle>
          <a:p>
            <a:pPr>
              <a:defRPr/>
            </a:pPr>
            <a:endParaRPr lang="id-ID"/>
          </a:p>
        </p:txBody>
      </p:sp>
      <p:sp>
        <p:nvSpPr>
          <p:cNvPr id="4" name="Slide Number Placeholder 15">
            <a:extLst>
              <a:ext uri="{FF2B5EF4-FFF2-40B4-BE49-F238E27FC236}">
                <a16:creationId xmlns:a16="http://schemas.microsoft.com/office/drawing/2014/main" id="{2A767451-1D03-FD98-4F11-23219E57D1EE}"/>
              </a:ext>
            </a:extLst>
          </p:cNvPr>
          <p:cNvSpPr>
            <a:spLocks noGrp="1"/>
          </p:cNvSpPr>
          <p:nvPr>
            <p:ph type="sldNum" sz="quarter" idx="12"/>
          </p:nvPr>
        </p:nvSpPr>
        <p:spPr>
          <a:xfrm>
            <a:off x="8229600" y="6473825"/>
            <a:ext cx="758825" cy="247650"/>
          </a:xfrm>
        </p:spPr>
        <p:txBody>
          <a:bodyPr/>
          <a:lstStyle>
            <a:lvl1pPr>
              <a:defRPr/>
            </a:lvl1pPr>
          </a:lstStyle>
          <a:p>
            <a:pPr>
              <a:defRPr/>
            </a:pPr>
            <a:fld id="{2B82E2CB-EE5B-3B4E-91A6-31B9F4A481D3}" type="slidenum">
              <a:rPr lang="id-ID"/>
              <a:pPr>
                <a:defRPr/>
              </a:pPr>
              <a:t>‹#›</a:t>
            </a:fld>
            <a:endParaRPr lang="id-ID"/>
          </a:p>
        </p:txBody>
      </p:sp>
    </p:spTree>
    <p:extLst>
      <p:ext uri="{BB962C8B-B14F-4D97-AF65-F5344CB8AC3E}">
        <p14:creationId xmlns:p14="http://schemas.microsoft.com/office/powerpoint/2010/main" val="176173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359252E0-D68C-5EE8-9890-DA6A274B941E}"/>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3" name="Date Placeholder 18">
            <a:extLst>
              <a:ext uri="{FF2B5EF4-FFF2-40B4-BE49-F238E27FC236}">
                <a16:creationId xmlns:a16="http://schemas.microsoft.com/office/drawing/2014/main" id="{F8C89FB7-736D-99D5-4042-FC83C8C30B43}"/>
              </a:ext>
            </a:extLst>
          </p:cNvPr>
          <p:cNvSpPr>
            <a:spLocks noGrp="1"/>
          </p:cNvSpPr>
          <p:nvPr>
            <p:ph type="dt" sz="half" idx="10"/>
          </p:nvPr>
        </p:nvSpPr>
        <p:spPr/>
        <p:txBody>
          <a:bodyPr/>
          <a:lstStyle>
            <a:lvl1pPr>
              <a:defRPr/>
            </a:lvl1pPr>
          </a:lstStyle>
          <a:p>
            <a:pPr>
              <a:defRPr/>
            </a:pPr>
            <a:fld id="{AA893483-CB31-4445-AD8C-3A578A4E775E}" type="datetimeFigureOut">
              <a:rPr lang="id-ID"/>
              <a:pPr>
                <a:defRPr/>
              </a:pPr>
              <a:t>17/09/24</a:t>
            </a:fld>
            <a:endParaRPr lang="id-ID"/>
          </a:p>
        </p:txBody>
      </p:sp>
      <p:sp>
        <p:nvSpPr>
          <p:cNvPr id="4" name="Footer Placeholder 10">
            <a:extLst>
              <a:ext uri="{FF2B5EF4-FFF2-40B4-BE49-F238E27FC236}">
                <a16:creationId xmlns:a16="http://schemas.microsoft.com/office/drawing/2014/main" id="{DE7C0E9D-99A6-9158-F979-42658C018C49}"/>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15">
            <a:extLst>
              <a:ext uri="{FF2B5EF4-FFF2-40B4-BE49-F238E27FC236}">
                <a16:creationId xmlns:a16="http://schemas.microsoft.com/office/drawing/2014/main" id="{BC2265D7-482D-E5E7-274E-BA67A33F203C}"/>
              </a:ext>
            </a:extLst>
          </p:cNvPr>
          <p:cNvSpPr>
            <a:spLocks noGrp="1"/>
          </p:cNvSpPr>
          <p:nvPr>
            <p:ph type="sldNum" sz="quarter" idx="12"/>
          </p:nvPr>
        </p:nvSpPr>
        <p:spPr/>
        <p:txBody>
          <a:bodyPr/>
          <a:lstStyle>
            <a:lvl1pPr>
              <a:defRPr/>
            </a:lvl1pPr>
          </a:lstStyle>
          <a:p>
            <a:pPr>
              <a:defRPr/>
            </a:pPr>
            <a:fld id="{5A26F7E2-DE81-E84B-B1AB-A7771443F491}" type="slidenum">
              <a:rPr lang="id-ID"/>
              <a:pPr>
                <a:defRPr/>
              </a:pPr>
              <a:t>‹#›</a:t>
            </a:fld>
            <a:endParaRPr lang="id-ID"/>
          </a:p>
        </p:txBody>
      </p:sp>
    </p:spTree>
    <p:extLst>
      <p:ext uri="{BB962C8B-B14F-4D97-AF65-F5344CB8AC3E}">
        <p14:creationId xmlns:p14="http://schemas.microsoft.com/office/powerpoint/2010/main" val="251365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0">
            <a:extLst>
              <a:ext uri="{FF2B5EF4-FFF2-40B4-BE49-F238E27FC236}">
                <a16:creationId xmlns:a16="http://schemas.microsoft.com/office/drawing/2014/main" id="{795356AD-568D-5AE5-D5FA-7F08EE8EAF69}"/>
              </a:ext>
            </a:extLst>
          </p:cNvPr>
          <p:cNvSpPr>
            <a:spLocks noGrp="1"/>
          </p:cNvSpPr>
          <p:nvPr>
            <p:ph type="dt" sz="half" idx="10"/>
          </p:nvPr>
        </p:nvSpPr>
        <p:spPr/>
        <p:txBody>
          <a:bodyPr/>
          <a:lstStyle>
            <a:lvl1pPr>
              <a:defRPr/>
            </a:lvl1pPr>
          </a:lstStyle>
          <a:p>
            <a:pPr>
              <a:defRPr/>
            </a:pPr>
            <a:fld id="{A3BB47A8-91C2-0D4D-AE65-4E3E38E306F2}" type="datetimeFigureOut">
              <a:rPr lang="id-ID"/>
              <a:pPr>
                <a:defRPr/>
              </a:pPr>
              <a:t>17/09/24</a:t>
            </a:fld>
            <a:endParaRPr lang="id-ID"/>
          </a:p>
        </p:txBody>
      </p:sp>
      <p:sp>
        <p:nvSpPr>
          <p:cNvPr id="3" name="Footer Placeholder 27">
            <a:extLst>
              <a:ext uri="{FF2B5EF4-FFF2-40B4-BE49-F238E27FC236}">
                <a16:creationId xmlns:a16="http://schemas.microsoft.com/office/drawing/2014/main" id="{01C34015-5964-DD83-C15F-E053E1B00E7B}"/>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4">
            <a:extLst>
              <a:ext uri="{FF2B5EF4-FFF2-40B4-BE49-F238E27FC236}">
                <a16:creationId xmlns:a16="http://schemas.microsoft.com/office/drawing/2014/main" id="{809E4453-B224-652A-8700-A01BB7109E9B}"/>
              </a:ext>
            </a:extLst>
          </p:cNvPr>
          <p:cNvSpPr>
            <a:spLocks noGrp="1"/>
          </p:cNvSpPr>
          <p:nvPr>
            <p:ph type="sldNum" sz="quarter" idx="12"/>
          </p:nvPr>
        </p:nvSpPr>
        <p:spPr/>
        <p:txBody>
          <a:bodyPr/>
          <a:lstStyle>
            <a:lvl1pPr>
              <a:defRPr/>
            </a:lvl1pPr>
          </a:lstStyle>
          <a:p>
            <a:pPr>
              <a:defRPr/>
            </a:pPr>
            <a:fld id="{1CFF04FB-0E3F-F048-AB81-005D1B6DB2D9}" type="slidenum">
              <a:rPr lang="id-ID"/>
              <a:pPr>
                <a:defRPr/>
              </a:pPr>
              <a:t>‹#›</a:t>
            </a:fld>
            <a:endParaRPr lang="id-ID"/>
          </a:p>
        </p:txBody>
      </p:sp>
    </p:spTree>
    <p:extLst>
      <p:ext uri="{BB962C8B-B14F-4D97-AF65-F5344CB8AC3E}">
        <p14:creationId xmlns:p14="http://schemas.microsoft.com/office/powerpoint/2010/main" val="21770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264592B8-6CB0-276B-39A4-1F213FE97032}"/>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48368977-E336-65A1-CAB0-DF2B77C97B33}"/>
              </a:ext>
            </a:extLst>
          </p:cNvPr>
          <p:cNvSpPr>
            <a:spLocks noGrp="1"/>
          </p:cNvSpPr>
          <p:nvPr>
            <p:ph type="dt" sz="half" idx="10"/>
          </p:nvPr>
        </p:nvSpPr>
        <p:spPr/>
        <p:txBody>
          <a:bodyPr/>
          <a:lstStyle>
            <a:lvl1pPr>
              <a:defRPr/>
            </a:lvl1pPr>
          </a:lstStyle>
          <a:p>
            <a:pPr>
              <a:defRPr/>
            </a:pPr>
            <a:fld id="{EDF3C5E7-94D7-EF42-A5BA-B1FE512C7D9B}" type="datetimeFigureOut">
              <a:rPr lang="id-ID"/>
              <a:pPr>
                <a:defRPr/>
              </a:pPr>
              <a:t>17/09/24</a:t>
            </a:fld>
            <a:endParaRPr lang="id-ID"/>
          </a:p>
        </p:txBody>
      </p:sp>
      <p:sp>
        <p:nvSpPr>
          <p:cNvPr id="5" name="Footer Placeholder 5">
            <a:extLst>
              <a:ext uri="{FF2B5EF4-FFF2-40B4-BE49-F238E27FC236}">
                <a16:creationId xmlns:a16="http://schemas.microsoft.com/office/drawing/2014/main" id="{F58737D2-9923-519D-9442-0F610D58A355}"/>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6">
            <a:extLst>
              <a:ext uri="{FF2B5EF4-FFF2-40B4-BE49-F238E27FC236}">
                <a16:creationId xmlns:a16="http://schemas.microsoft.com/office/drawing/2014/main" id="{C0B8383B-6380-BD78-1F12-31B5A11F61AD}"/>
              </a:ext>
            </a:extLst>
          </p:cNvPr>
          <p:cNvSpPr>
            <a:spLocks noGrp="1"/>
          </p:cNvSpPr>
          <p:nvPr>
            <p:ph type="sldNum" sz="quarter" idx="12"/>
          </p:nvPr>
        </p:nvSpPr>
        <p:spPr>
          <a:xfrm>
            <a:off x="8229600" y="6477000"/>
            <a:ext cx="762000" cy="247650"/>
          </a:xfrm>
        </p:spPr>
        <p:txBody>
          <a:bodyPr/>
          <a:lstStyle>
            <a:lvl1pPr>
              <a:defRPr/>
            </a:lvl1pPr>
          </a:lstStyle>
          <a:p>
            <a:pPr>
              <a:defRPr/>
            </a:pPr>
            <a:fld id="{B024BF90-5FD6-064B-ADEF-9C7808F4FE07}" type="slidenum">
              <a:rPr lang="id-ID"/>
              <a:pPr>
                <a:defRPr/>
              </a:pPr>
              <a:t>‹#›</a:t>
            </a:fld>
            <a:endParaRPr lang="id-ID"/>
          </a:p>
        </p:txBody>
      </p:sp>
    </p:spTree>
    <p:extLst>
      <p:ext uri="{BB962C8B-B14F-4D97-AF65-F5344CB8AC3E}">
        <p14:creationId xmlns:p14="http://schemas.microsoft.com/office/powerpoint/2010/main" val="420886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2" name="Date Placeholder 10">
            <a:extLst>
              <a:ext uri="{FF2B5EF4-FFF2-40B4-BE49-F238E27FC236}">
                <a16:creationId xmlns:a16="http://schemas.microsoft.com/office/drawing/2014/main" id="{2B8DB6C8-1E55-A7C1-EADE-E3998EE898D8}"/>
              </a:ext>
            </a:extLst>
          </p:cNvPr>
          <p:cNvSpPr>
            <a:spLocks noGrp="1"/>
          </p:cNvSpPr>
          <p:nvPr>
            <p:ph type="dt" sz="half" idx="10"/>
          </p:nvPr>
        </p:nvSpPr>
        <p:spPr/>
        <p:txBody>
          <a:bodyPr/>
          <a:lstStyle>
            <a:lvl1pPr>
              <a:defRPr/>
            </a:lvl1pPr>
          </a:lstStyle>
          <a:p>
            <a:pPr>
              <a:defRPr/>
            </a:pPr>
            <a:fld id="{CDDCA88E-9C7B-C54B-8200-F58992F26504}" type="datetimeFigureOut">
              <a:rPr lang="id-ID"/>
              <a:pPr>
                <a:defRPr/>
              </a:pPr>
              <a:t>17/09/24</a:t>
            </a:fld>
            <a:endParaRPr lang="id-ID"/>
          </a:p>
        </p:txBody>
      </p:sp>
      <p:sp>
        <p:nvSpPr>
          <p:cNvPr id="3" name="Footer Placeholder 27">
            <a:extLst>
              <a:ext uri="{FF2B5EF4-FFF2-40B4-BE49-F238E27FC236}">
                <a16:creationId xmlns:a16="http://schemas.microsoft.com/office/drawing/2014/main" id="{7356F8C0-14B6-BC1C-3C02-1F9F6BCC73E4}"/>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4">
            <a:extLst>
              <a:ext uri="{FF2B5EF4-FFF2-40B4-BE49-F238E27FC236}">
                <a16:creationId xmlns:a16="http://schemas.microsoft.com/office/drawing/2014/main" id="{9DDC814F-FFE7-16FD-CF5D-742FA91063C8}"/>
              </a:ext>
            </a:extLst>
          </p:cNvPr>
          <p:cNvSpPr>
            <a:spLocks noGrp="1"/>
          </p:cNvSpPr>
          <p:nvPr>
            <p:ph type="sldNum" sz="quarter" idx="12"/>
          </p:nvPr>
        </p:nvSpPr>
        <p:spPr/>
        <p:txBody>
          <a:bodyPr/>
          <a:lstStyle>
            <a:lvl1pPr>
              <a:defRPr/>
            </a:lvl1pPr>
          </a:lstStyle>
          <a:p>
            <a:pPr>
              <a:defRPr/>
            </a:pPr>
            <a:fld id="{7DB579A8-87DE-FC4F-A073-B4D144109F2B}" type="slidenum">
              <a:rPr lang="id-ID"/>
              <a:pPr>
                <a:defRPr/>
              </a:pPr>
              <a:t>‹#›</a:t>
            </a:fld>
            <a:endParaRPr lang="id-ID"/>
          </a:p>
        </p:txBody>
      </p:sp>
    </p:spTree>
    <p:extLst>
      <p:ext uri="{BB962C8B-B14F-4D97-AF65-F5344CB8AC3E}">
        <p14:creationId xmlns:p14="http://schemas.microsoft.com/office/powerpoint/2010/main" val="295758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0BB91A75-E971-FE34-C550-592639084225}"/>
              </a:ext>
            </a:extLst>
          </p:cNvPr>
          <p:cNvSpPr>
            <a:spLocks noGrp="1"/>
          </p:cNvSpPr>
          <p:nvPr>
            <p:ph type="dt" sz="half" idx="10"/>
          </p:nvPr>
        </p:nvSpPr>
        <p:spPr/>
        <p:txBody>
          <a:bodyPr/>
          <a:lstStyle>
            <a:lvl1pPr>
              <a:defRPr/>
            </a:lvl1pPr>
          </a:lstStyle>
          <a:p>
            <a:pPr>
              <a:defRPr/>
            </a:pPr>
            <a:fld id="{B3F3FB7D-8777-AB41-B8EF-999971E995B4}" type="datetimeFigureOut">
              <a:rPr lang="id-ID"/>
              <a:pPr>
                <a:defRPr/>
              </a:pPr>
              <a:t>17/09/24</a:t>
            </a:fld>
            <a:endParaRPr lang="id-ID"/>
          </a:p>
        </p:txBody>
      </p:sp>
      <p:sp>
        <p:nvSpPr>
          <p:cNvPr id="3" name="Footer Placeholder 23">
            <a:extLst>
              <a:ext uri="{FF2B5EF4-FFF2-40B4-BE49-F238E27FC236}">
                <a16:creationId xmlns:a16="http://schemas.microsoft.com/office/drawing/2014/main" id="{D70ED0E7-E58F-0AEF-7AD7-9E5AD6CCA00D}"/>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6">
            <a:extLst>
              <a:ext uri="{FF2B5EF4-FFF2-40B4-BE49-F238E27FC236}">
                <a16:creationId xmlns:a16="http://schemas.microsoft.com/office/drawing/2014/main" id="{E4AB6307-D6F9-D05F-1E70-BCF873E6BBA6}"/>
              </a:ext>
            </a:extLst>
          </p:cNvPr>
          <p:cNvSpPr>
            <a:spLocks noGrp="1"/>
          </p:cNvSpPr>
          <p:nvPr>
            <p:ph type="sldNum" sz="quarter" idx="12"/>
          </p:nvPr>
        </p:nvSpPr>
        <p:spPr/>
        <p:txBody>
          <a:bodyPr/>
          <a:lstStyle>
            <a:lvl1pPr>
              <a:defRPr/>
            </a:lvl1pPr>
          </a:lstStyle>
          <a:p>
            <a:pPr>
              <a:defRPr/>
            </a:pPr>
            <a:fld id="{3233566F-346F-E64A-9B83-17A27D55320C}" type="slidenum">
              <a:rPr lang="id-ID"/>
              <a:pPr>
                <a:defRPr/>
              </a:pPr>
              <a:t>‹#›</a:t>
            </a:fld>
            <a:endParaRPr lang="id-ID"/>
          </a:p>
        </p:txBody>
      </p:sp>
    </p:spTree>
    <p:extLst>
      <p:ext uri="{BB962C8B-B14F-4D97-AF65-F5344CB8AC3E}">
        <p14:creationId xmlns:p14="http://schemas.microsoft.com/office/powerpoint/2010/main" val="123068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2713EF9D-598C-2502-CA57-A62D07208735}"/>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4">
            <a:extLst>
              <a:ext uri="{FF2B5EF4-FFF2-40B4-BE49-F238E27FC236}">
                <a16:creationId xmlns:a16="http://schemas.microsoft.com/office/drawing/2014/main" id="{295D98F3-A0EF-1320-AFCC-1CC885F7DCFA}"/>
              </a:ext>
            </a:extLst>
          </p:cNvPr>
          <p:cNvSpPr>
            <a:spLocks noGrp="1"/>
          </p:cNvSpPr>
          <p:nvPr>
            <p:ph type="dt" sz="half" idx="10"/>
          </p:nvPr>
        </p:nvSpPr>
        <p:spPr/>
        <p:txBody>
          <a:bodyPr/>
          <a:lstStyle>
            <a:lvl1pPr>
              <a:defRPr/>
            </a:lvl1pPr>
          </a:lstStyle>
          <a:p>
            <a:pPr>
              <a:defRPr/>
            </a:pPr>
            <a:fld id="{587AECCB-2A1D-1144-9B21-59E43F4671C1}" type="datetimeFigureOut">
              <a:rPr lang="id-ID"/>
              <a:pPr>
                <a:defRPr/>
              </a:pPr>
              <a:t>17/09/24</a:t>
            </a:fld>
            <a:endParaRPr lang="id-ID"/>
          </a:p>
        </p:txBody>
      </p:sp>
      <p:sp>
        <p:nvSpPr>
          <p:cNvPr id="4" name="Footer Placeholder 28">
            <a:extLst>
              <a:ext uri="{FF2B5EF4-FFF2-40B4-BE49-F238E27FC236}">
                <a16:creationId xmlns:a16="http://schemas.microsoft.com/office/drawing/2014/main" id="{5A252D1D-CA78-E247-23FB-9785FDDC5431}"/>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6">
            <a:extLst>
              <a:ext uri="{FF2B5EF4-FFF2-40B4-BE49-F238E27FC236}">
                <a16:creationId xmlns:a16="http://schemas.microsoft.com/office/drawing/2014/main" id="{F6057E34-718E-BE69-5F77-35CEEDA13B56}"/>
              </a:ext>
            </a:extLst>
          </p:cNvPr>
          <p:cNvSpPr>
            <a:spLocks noGrp="1"/>
          </p:cNvSpPr>
          <p:nvPr>
            <p:ph type="sldNum" sz="quarter" idx="12"/>
          </p:nvPr>
        </p:nvSpPr>
        <p:spPr/>
        <p:txBody>
          <a:bodyPr/>
          <a:lstStyle>
            <a:lvl1pPr>
              <a:defRPr/>
            </a:lvl1pPr>
          </a:lstStyle>
          <a:p>
            <a:pPr>
              <a:defRPr/>
            </a:pPr>
            <a:fld id="{CD6E3C33-95AE-9F4C-80AE-7D54B726D21E}" type="slidenum">
              <a:rPr lang="id-ID"/>
              <a:pPr>
                <a:defRPr/>
              </a:pPr>
              <a:t>‹#›</a:t>
            </a:fld>
            <a:endParaRPr lang="id-ID"/>
          </a:p>
        </p:txBody>
      </p:sp>
    </p:spTree>
    <p:extLst>
      <p:ext uri="{BB962C8B-B14F-4D97-AF65-F5344CB8AC3E}">
        <p14:creationId xmlns:p14="http://schemas.microsoft.com/office/powerpoint/2010/main" val="161389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2" name="Date Placeholder 6">
            <a:extLst>
              <a:ext uri="{FF2B5EF4-FFF2-40B4-BE49-F238E27FC236}">
                <a16:creationId xmlns:a16="http://schemas.microsoft.com/office/drawing/2014/main" id="{0785E747-C7A7-3E95-B0AB-B16A3ECF069C}"/>
              </a:ext>
            </a:extLst>
          </p:cNvPr>
          <p:cNvSpPr>
            <a:spLocks noGrp="1"/>
          </p:cNvSpPr>
          <p:nvPr>
            <p:ph type="dt" sz="half" idx="10"/>
          </p:nvPr>
        </p:nvSpPr>
        <p:spPr/>
        <p:txBody>
          <a:bodyPr/>
          <a:lstStyle>
            <a:lvl1pPr>
              <a:defRPr/>
            </a:lvl1pPr>
          </a:lstStyle>
          <a:p>
            <a:pPr>
              <a:defRPr/>
            </a:pPr>
            <a:fld id="{D422215E-CD7B-124D-94E1-3088B9400900}" type="datetimeFigureOut">
              <a:rPr lang="id-ID"/>
              <a:pPr>
                <a:defRPr/>
              </a:pPr>
              <a:t>17/09/24</a:t>
            </a:fld>
            <a:endParaRPr lang="id-ID"/>
          </a:p>
        </p:txBody>
      </p:sp>
      <p:sp>
        <p:nvSpPr>
          <p:cNvPr id="3" name="Footer Placeholder 4">
            <a:extLst>
              <a:ext uri="{FF2B5EF4-FFF2-40B4-BE49-F238E27FC236}">
                <a16:creationId xmlns:a16="http://schemas.microsoft.com/office/drawing/2014/main" id="{BDCA3EBC-8BA3-6671-197D-7EAA56670B87}"/>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30">
            <a:extLst>
              <a:ext uri="{FF2B5EF4-FFF2-40B4-BE49-F238E27FC236}">
                <a16:creationId xmlns:a16="http://schemas.microsoft.com/office/drawing/2014/main" id="{2968E463-BF6D-53BD-CFB3-E8FBA7F6DA58}"/>
              </a:ext>
            </a:extLst>
          </p:cNvPr>
          <p:cNvSpPr>
            <a:spLocks noGrp="1"/>
          </p:cNvSpPr>
          <p:nvPr>
            <p:ph type="sldNum" sz="quarter" idx="12"/>
          </p:nvPr>
        </p:nvSpPr>
        <p:spPr/>
        <p:txBody>
          <a:bodyPr/>
          <a:lstStyle>
            <a:lvl1pPr>
              <a:defRPr/>
            </a:lvl1pPr>
          </a:lstStyle>
          <a:p>
            <a:pPr>
              <a:defRPr/>
            </a:pPr>
            <a:fld id="{A11633AE-BCBA-7F47-9455-FF69D6BA10F2}" type="slidenum">
              <a:rPr lang="id-ID"/>
              <a:pPr>
                <a:defRPr/>
              </a:pPr>
              <a:t>‹#›</a:t>
            </a:fld>
            <a:endParaRPr lang="id-ID"/>
          </a:p>
        </p:txBody>
      </p:sp>
    </p:spTree>
    <p:extLst>
      <p:ext uri="{BB962C8B-B14F-4D97-AF65-F5344CB8AC3E}">
        <p14:creationId xmlns:p14="http://schemas.microsoft.com/office/powerpoint/2010/main" val="411652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5A851D4-0B22-D4BD-3752-7DCB18BEC7A8}"/>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029" name="Text Placeholder 7">
            <a:extLst>
              <a:ext uri="{FF2B5EF4-FFF2-40B4-BE49-F238E27FC236}">
                <a16:creationId xmlns:a16="http://schemas.microsoft.com/office/drawing/2014/main" id="{2CCF6BF7-DDF4-EB96-4F9B-039FF8E524BE}"/>
              </a:ext>
            </a:extLst>
          </p:cNvPr>
          <p:cNvSpPr>
            <a:spLocks noGrp="1" noChangeArrowheads="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D6AA85D4-86B8-5572-7B95-54FC27C0B1A4}"/>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fld id="{BE3991ED-8B92-3F43-9CCC-4EB412F403DE}" type="datetimeFigureOut">
              <a:rPr lang="id-ID"/>
              <a:pPr>
                <a:defRPr/>
              </a:pPr>
              <a:t>17/09/24</a:t>
            </a:fld>
            <a:endParaRPr lang="id-ID"/>
          </a:p>
        </p:txBody>
      </p:sp>
      <p:sp>
        <p:nvSpPr>
          <p:cNvPr id="28" name="Footer Placeholder 27">
            <a:extLst>
              <a:ext uri="{FF2B5EF4-FFF2-40B4-BE49-F238E27FC236}">
                <a16:creationId xmlns:a16="http://schemas.microsoft.com/office/drawing/2014/main" id="{8070DBD3-013C-EC01-9E98-6A0AF0CF514F}"/>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id-ID"/>
          </a:p>
        </p:txBody>
      </p:sp>
      <p:sp>
        <p:nvSpPr>
          <p:cNvPr id="5" name="Slide Number Placeholder 4">
            <a:extLst>
              <a:ext uri="{FF2B5EF4-FFF2-40B4-BE49-F238E27FC236}">
                <a16:creationId xmlns:a16="http://schemas.microsoft.com/office/drawing/2014/main" id="{7940E58B-11FC-BD82-74FC-32F770A8B5E6}"/>
              </a:ext>
            </a:extLst>
          </p:cNvPr>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EC4002A1-3696-1447-B43D-3C3BE556A5EE}" type="slidenum">
              <a:rPr lang="id-ID"/>
              <a:pPr>
                <a:defRPr/>
              </a:pPr>
              <a:t>‹#›</a:t>
            </a:fld>
            <a:endParaRPr lang="id-ID"/>
          </a:p>
        </p:txBody>
      </p:sp>
      <p:sp>
        <p:nvSpPr>
          <p:cNvPr id="10" name="Title Placeholder 9">
            <a:extLst>
              <a:ext uri="{FF2B5EF4-FFF2-40B4-BE49-F238E27FC236}">
                <a16:creationId xmlns:a16="http://schemas.microsoft.com/office/drawing/2014/main" id="{357EC2EB-54E2-7AD1-F7FC-55E8EF73C6C8}"/>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E6E49A5E-15C5-F39A-D6DB-0099E2336578}"/>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2" name="Straight Connector 11">
            <a:extLst>
              <a:ext uri="{FF2B5EF4-FFF2-40B4-BE49-F238E27FC236}">
                <a16:creationId xmlns:a16="http://schemas.microsoft.com/office/drawing/2014/main" id="{9B597E94-8844-76C9-A42F-3440C55BF42B}"/>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2"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2"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2"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2"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2"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hyperlink" Target="http://kedokteran.umm.ac.id/"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Adverse_effect_(medicine)" TargetMode="External"/><Relationship Id="rId2" Type="http://schemas.openxmlformats.org/officeDocument/2006/relationships/hyperlink" Target="http://en.wikipedia.org/wiki/Medical_erro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hyperlink" Target="http://kedokteran.umm.ac.id/"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F276-C240-442E-A89B-B9F2A25DEFDD}"/>
              </a:ext>
            </a:extLst>
          </p:cNvPr>
          <p:cNvSpPr>
            <a:spLocks noGrp="1"/>
          </p:cNvSpPr>
          <p:nvPr>
            <p:ph type="ctrTitle"/>
          </p:nvPr>
        </p:nvSpPr>
        <p:spPr>
          <a:xfrm>
            <a:off x="251520" y="2132856"/>
            <a:ext cx="8640960" cy="1728192"/>
          </a:xfrm>
        </p:spPr>
        <p:txBody>
          <a:bodyPr rtlCol="0"/>
          <a:lstStyle/>
          <a:p>
            <a:pPr algn="ctr" eaLnBrk="1" fontAlgn="auto" hangingPunct="1">
              <a:spcAft>
                <a:spcPts val="0"/>
              </a:spcAft>
              <a:defRPr/>
            </a:pPr>
            <a:r>
              <a:rPr lang="id-ID" sz="4000" dirty="0"/>
              <a:t>KESEHATAN &amp; KESELAMATAN KERJA RUMAH SAKIT</a:t>
            </a:r>
          </a:p>
        </p:txBody>
      </p:sp>
      <p:sp>
        <p:nvSpPr>
          <p:cNvPr id="14338" name="Subtitle 2">
            <a:extLst>
              <a:ext uri="{FF2B5EF4-FFF2-40B4-BE49-F238E27FC236}">
                <a16:creationId xmlns:a16="http://schemas.microsoft.com/office/drawing/2014/main" id="{A8A5922F-1447-C007-9A1E-1DAE8C38BABB}"/>
              </a:ext>
            </a:extLst>
          </p:cNvPr>
          <p:cNvSpPr>
            <a:spLocks noGrp="1" noChangeArrowheads="1"/>
          </p:cNvSpPr>
          <p:nvPr>
            <p:ph type="subTitle" idx="1"/>
          </p:nvPr>
        </p:nvSpPr>
        <p:spPr>
          <a:xfrm>
            <a:off x="1547813" y="5516563"/>
            <a:ext cx="6400800" cy="852487"/>
          </a:xfrm>
        </p:spPr>
        <p:txBody>
          <a:bodyPr/>
          <a:lstStyle/>
          <a:p>
            <a:pPr algn="ctr" eaLnBrk="1" hangingPunct="1">
              <a:buFont typeface="Arial" panose="020B0604020202020204" pitchFamily="34" charset="0"/>
              <a:buNone/>
            </a:pPr>
            <a:r>
              <a:rPr lang="id-ID" altLang="en-US" sz="2800">
                <a:solidFill>
                  <a:schemeClr val="tx1"/>
                </a:solidFill>
              </a:rPr>
              <a:t>Rubayat Indradi</a:t>
            </a:r>
          </a:p>
          <a:p>
            <a:pPr algn="ctr" eaLnBrk="1" hangingPunct="1">
              <a:buFont typeface="Arial" panose="020B0604020202020204" pitchFamily="34" charset="0"/>
              <a:buNone/>
            </a:pPr>
            <a:r>
              <a:rPr lang="id-ID" altLang="en-US" sz="2800">
                <a:solidFill>
                  <a:schemeClr val="tx1"/>
                </a:solidFill>
              </a:rPr>
              <a:t>Fakultas Kedokteran </a:t>
            </a:r>
          </a:p>
          <a:p>
            <a:pPr algn="ctr" eaLnBrk="1" hangingPunct="1">
              <a:buFont typeface="Arial" panose="020B0604020202020204" pitchFamily="34" charset="0"/>
              <a:buNone/>
            </a:pPr>
            <a:r>
              <a:rPr lang="id-ID" altLang="en-US" sz="2800">
                <a:solidFill>
                  <a:schemeClr val="tx1"/>
                </a:solidFill>
              </a:rPr>
              <a:t>Universitas Muhammadiyah Malang</a:t>
            </a:r>
          </a:p>
        </p:txBody>
      </p:sp>
      <p:pic>
        <p:nvPicPr>
          <p:cNvPr id="14339" name="Picture 2053" descr="A:\k3r-logo.bmp">
            <a:extLst>
              <a:ext uri="{FF2B5EF4-FFF2-40B4-BE49-F238E27FC236}">
                <a16:creationId xmlns:a16="http://schemas.microsoft.com/office/drawing/2014/main" id="{B8124DB5-0BF5-4A0E-05C6-50F2AA9F7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620713"/>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11670" y="1242230"/>
            <a:ext cx="5652165" cy="853760"/>
          </a:xfrm>
          <a:prstGeom prst="rect">
            <a:avLst/>
          </a:prstGeom>
        </p:spPr>
        <p:txBody>
          <a:bodyPr lIns="0" tIns="0" rIns="0" bIns="0" rtlCol="0" anchor="t">
            <a:spAutoFit/>
          </a:bodyPr>
          <a:lstStyle/>
          <a:p>
            <a:pPr algn="ctr">
              <a:lnSpc>
                <a:spcPts val="7066"/>
              </a:lnSpc>
            </a:pPr>
            <a:r>
              <a:rPr lang="en-US" sz="5047">
                <a:solidFill>
                  <a:srgbClr val="000000"/>
                </a:solidFill>
                <a:latin typeface="Glacial Indifference Bold"/>
                <a:ea typeface="Glacial Indifference Bold"/>
                <a:cs typeface="Glacial Indifference Bold"/>
                <a:sym typeface="Glacial Indifference Bold"/>
              </a:rPr>
              <a:t>TUJUAN  PPD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sp>
          <p:nvSpPr>
            <p:cNvPr id="23" name="TextBox 23"/>
            <p:cNvSpPr txBox="1"/>
            <p:nvPr/>
          </p:nvSpPr>
          <p:spPr>
            <a:xfrm>
              <a:off x="2151349" y="567016"/>
              <a:ext cx="5124877" cy="447816"/>
            </a:xfrm>
            <a:prstGeom prst="rect">
              <a:avLst/>
            </a:prstGeom>
          </p:spPr>
          <p:txBody>
            <a:bodyPr lIns="0" tIns="0" rIns="0" bIns="0" rtlCol="0" anchor="t">
              <a:spAutoFit/>
            </a:bodyPr>
            <a:lstStyle/>
            <a:p>
              <a:pPr algn="just">
                <a:lnSpc>
                  <a:spcPts val="1160"/>
                </a:lnSpc>
              </a:pPr>
              <a:endParaRPr/>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35026"/>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Terselenggaranya kegiatan pendidikan akademik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Terselenggaranya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Terselenggaranya pengabdian kepada masyarakat dalam bidang ilmu kedokteran dan kedokteran industri yang dilandasi nilai-nilai Islam</a:t>
            </a:r>
          </a:p>
        </p:txBody>
      </p:sp>
      <p:sp>
        <p:nvSpPr>
          <p:cNvPr id="63" name="TextBox 63"/>
          <p:cNvSpPr txBox="1"/>
          <p:nvPr/>
        </p:nvSpPr>
        <p:spPr>
          <a:xfrm>
            <a:off x="4650683" y="2291236"/>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kerjasama nasional dan internasional untuk meningkatkan pertumbuhan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Terselenggaranya pembinaan dan pengembangan civitas akademika yang memiliki perilaku yang sesuai nilai-nilai Al-Islam Kemuhammadiyahan</a:t>
            </a:r>
          </a:p>
        </p:txBody>
      </p:sp>
      <p:sp>
        <p:nvSpPr>
          <p:cNvPr id="65" name="TextBox 65"/>
          <p:cNvSpPr txBox="1"/>
          <p:nvPr/>
        </p:nvSpPr>
        <p:spPr>
          <a:xfrm>
            <a:off x="4650683" y="4721972"/>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tata kelola program studi Pendidikan akademik yang profesional berdasarkan berdasarkan Standar Penjaminan Mutu Internal Kedokteran dan dilandasi nilai-nilai Islam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11670" y="1242230"/>
            <a:ext cx="5652165" cy="853760"/>
          </a:xfrm>
          <a:prstGeom prst="rect">
            <a:avLst/>
          </a:prstGeom>
        </p:spPr>
        <p:txBody>
          <a:bodyPr lIns="0" tIns="0" rIns="0" bIns="0" rtlCol="0" anchor="t">
            <a:spAutoFit/>
          </a:bodyPr>
          <a:lstStyle/>
          <a:p>
            <a:pPr algn="ctr">
              <a:lnSpc>
                <a:spcPts val="7066"/>
              </a:lnSpc>
            </a:pPr>
            <a:r>
              <a:rPr lang="en-US" sz="5047">
                <a:solidFill>
                  <a:srgbClr val="000000"/>
                </a:solidFill>
                <a:latin typeface="Glacial Indifference Bold"/>
                <a:ea typeface="Glacial Indifference Bold"/>
                <a:cs typeface="Glacial Indifference Bold"/>
                <a:sym typeface="Glacial Indifference Bold"/>
              </a:rPr>
              <a:t>TUJUAN  PSPD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sp>
          <p:nvSpPr>
            <p:cNvPr id="23" name="TextBox 23"/>
            <p:cNvSpPr txBox="1"/>
            <p:nvPr/>
          </p:nvSpPr>
          <p:spPr>
            <a:xfrm>
              <a:off x="2151349" y="567016"/>
              <a:ext cx="5124877" cy="447816"/>
            </a:xfrm>
            <a:prstGeom prst="rect">
              <a:avLst/>
            </a:prstGeom>
          </p:spPr>
          <p:txBody>
            <a:bodyPr lIns="0" tIns="0" rIns="0" bIns="0" rtlCol="0" anchor="t">
              <a:spAutoFit/>
            </a:bodyPr>
            <a:lstStyle/>
            <a:p>
              <a:pPr algn="just">
                <a:lnSpc>
                  <a:spcPts val="1160"/>
                </a:lnSpc>
              </a:pPr>
              <a:endParaRPr/>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35026"/>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Terselenggaranya kegiatan pendidikan profesi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Terselenggaranya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Terselenggaranya pengabdian kepada masyarakat dalam bidang ilmu kedokteran dan kedokteran industri yang dilandasi nilai-nilai Islam</a:t>
            </a:r>
          </a:p>
        </p:txBody>
      </p:sp>
      <p:sp>
        <p:nvSpPr>
          <p:cNvPr id="63" name="TextBox 63"/>
          <p:cNvSpPr txBox="1"/>
          <p:nvPr/>
        </p:nvSpPr>
        <p:spPr>
          <a:xfrm>
            <a:off x="4650683" y="2291236"/>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kerjasama nasional dan internasional untuk meningkatkan pertumbuhan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Terselenggaranya pembinaan dan pengembangan civitas akademika yang memiliki perilaku yang sesuai nilai-nilai Al-Islam Kemuhammadiyahan</a:t>
            </a:r>
          </a:p>
        </p:txBody>
      </p:sp>
      <p:sp>
        <p:nvSpPr>
          <p:cNvPr id="65" name="TextBox 65"/>
          <p:cNvSpPr txBox="1"/>
          <p:nvPr/>
        </p:nvSpPr>
        <p:spPr>
          <a:xfrm>
            <a:off x="4650683" y="4721972"/>
            <a:ext cx="353301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tata kelola program studi Pendidikan profesi dokter yang profesional berdasarkan berdasarkan Standar Penjaminan Mutu Internal Kedokteran dan dilandasi nilai-nilai Islam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412054"/>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474699"/>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FKUMM</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573880"/>
            <a:ext cx="7707588" cy="3220601"/>
            <a:chOff x="0" y="0"/>
            <a:chExt cx="2989960" cy="1249349"/>
          </a:xfrm>
        </p:grpSpPr>
        <p:sp>
          <p:nvSpPr>
            <p:cNvPr id="12" name="Freeform 12"/>
            <p:cNvSpPr/>
            <p:nvPr/>
          </p:nvSpPr>
          <p:spPr>
            <a:xfrm>
              <a:off x="0" y="0"/>
              <a:ext cx="2989960" cy="1249349"/>
            </a:xfrm>
            <a:custGeom>
              <a:avLst/>
              <a:gdLst/>
              <a:ahLst/>
              <a:cxnLst/>
              <a:rect l="l" t="t" r="r" b="b"/>
              <a:pathLst>
                <a:path w="2989960" h="1249349">
                  <a:moveTo>
                    <a:pt x="10547" y="0"/>
                  </a:moveTo>
                  <a:lnTo>
                    <a:pt x="2979413" y="0"/>
                  </a:lnTo>
                  <a:cubicBezTo>
                    <a:pt x="2985238" y="0"/>
                    <a:pt x="2989960" y="4722"/>
                    <a:pt x="2989960" y="10547"/>
                  </a:cubicBezTo>
                  <a:lnTo>
                    <a:pt x="2989960" y="1238802"/>
                  </a:lnTo>
                  <a:cubicBezTo>
                    <a:pt x="2989960" y="1244627"/>
                    <a:pt x="2985238" y="1249349"/>
                    <a:pt x="2979413" y="1249349"/>
                  </a:cubicBezTo>
                  <a:lnTo>
                    <a:pt x="10547" y="1249349"/>
                  </a:lnTo>
                  <a:cubicBezTo>
                    <a:pt x="4722" y="1249349"/>
                    <a:pt x="0" y="1244627"/>
                    <a:pt x="0" y="1238802"/>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287449"/>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798375" y="2633063"/>
            <a:ext cx="7556777" cy="2557688"/>
          </a:xfrm>
          <a:prstGeom prst="rect">
            <a:avLst/>
          </a:prstGeom>
        </p:spPr>
        <p:txBody>
          <a:bodyPr lIns="0" tIns="0" rIns="0" bIns="0" rtlCol="0" anchor="t">
            <a:spAutoFit/>
          </a:bodyPr>
          <a:lstStyle/>
          <a:p>
            <a:pPr>
              <a:lnSpc>
                <a:spcPts val="1960"/>
              </a:lnSpc>
            </a:pPr>
            <a:r>
              <a:rPr lang="en-US" sz="1400">
                <a:solidFill>
                  <a:srgbClr val="000000"/>
                </a:solidFill>
                <a:latin typeface="Roboto Bold"/>
                <a:ea typeface="Roboto Bold"/>
                <a:cs typeface="Roboto Bold"/>
                <a:sym typeface="Roboto Bold"/>
              </a:rPr>
              <a:t>1.  Menghasilkan lulusan yang sesuai dengan Visi dan Misi Fakultas</a:t>
            </a:r>
          </a:p>
          <a:p>
            <a:pPr>
              <a:lnSpc>
                <a:spcPts val="1960"/>
              </a:lnSpc>
            </a:pPr>
            <a:r>
              <a:rPr lang="en-US" sz="1400">
                <a:solidFill>
                  <a:srgbClr val="000000"/>
                </a:solidFill>
                <a:latin typeface="Roboto Bold"/>
                <a:ea typeface="Roboto Bold"/>
                <a:cs typeface="Roboto Bold"/>
                <a:sym typeface="Roboto Bold"/>
              </a:rPr>
              <a:t>2.  Menyelenggarakan proses pembelajaran sesuai standar isi, standar proses, standar penilaian yang telah ditetapkan</a:t>
            </a:r>
          </a:p>
          <a:p>
            <a:pPr>
              <a:lnSpc>
                <a:spcPts val="1960"/>
              </a:lnSpc>
            </a:pPr>
            <a:r>
              <a:rPr lang="en-US" sz="1400">
                <a:solidFill>
                  <a:srgbClr val="000000"/>
                </a:solidFill>
                <a:latin typeface="Roboto Bold"/>
                <a:ea typeface="Roboto Bold"/>
                <a:cs typeface="Roboto Bold"/>
                <a:sym typeface="Roboto Bold"/>
              </a:rPr>
              <a:t>3.  Menyelenggarakan pembelajaran di RS pendidikan yang mendukung Visi dan Misi Fakultas</a:t>
            </a:r>
          </a:p>
          <a:p>
            <a:pPr>
              <a:lnSpc>
                <a:spcPts val="1960"/>
              </a:lnSpc>
            </a:pPr>
            <a:r>
              <a:rPr lang="en-US" sz="1400">
                <a:solidFill>
                  <a:srgbClr val="000000"/>
                </a:solidFill>
                <a:latin typeface="Roboto Bold"/>
                <a:ea typeface="Roboto Bold"/>
                <a:cs typeface="Roboto Bold"/>
                <a:sym typeface="Roboto Bold"/>
              </a:rPr>
              <a:t>4.  Menyelenggarakan pembelajaran di wahana pendidikan yang mendukung VIsi dan Misi Fakultas</a:t>
            </a:r>
          </a:p>
          <a:p>
            <a:pPr>
              <a:lnSpc>
                <a:spcPts val="1960"/>
              </a:lnSpc>
            </a:pPr>
            <a:r>
              <a:rPr lang="en-US" sz="1400">
                <a:solidFill>
                  <a:srgbClr val="000000"/>
                </a:solidFill>
                <a:latin typeface="Roboto Bold"/>
                <a:ea typeface="Roboto Bold"/>
                <a:cs typeface="Roboto Bold"/>
                <a:sym typeface="Roboto Bold"/>
              </a:rPr>
              <a:t>5.  Peningkatan kualifikasi dan profesionalisme dosen dalam menunjang kegiatan akademik</a:t>
            </a:r>
          </a:p>
          <a:p>
            <a:pPr>
              <a:lnSpc>
                <a:spcPts val="1960"/>
              </a:lnSpc>
            </a:pPr>
            <a:r>
              <a:rPr lang="en-US" sz="1400">
                <a:solidFill>
                  <a:srgbClr val="000000"/>
                </a:solidFill>
                <a:latin typeface="Roboto Bold"/>
                <a:ea typeface="Roboto Bold"/>
                <a:cs typeface="Roboto Bold"/>
                <a:sym typeface="Roboto Bold"/>
              </a:rPr>
              <a:t>6.  Peningkatan kualitas dan profesionalisme tenaga kependidikan dalam menunjang kegiatan akademik</a:t>
            </a:r>
          </a:p>
          <a:p>
            <a:pPr>
              <a:lnSpc>
                <a:spcPts val="1960"/>
              </a:lnSpc>
            </a:pPr>
            <a:r>
              <a:rPr lang="en-US" sz="1400">
                <a:solidFill>
                  <a:srgbClr val="000000"/>
                </a:solidFill>
                <a:latin typeface="Roboto Bold"/>
                <a:ea typeface="Roboto Bold"/>
                <a:cs typeface="Roboto Bold"/>
                <a:sym typeface="Roboto Bold"/>
              </a:rPr>
              <a:t>7.  Peningkatan mutu calon mahasiswa baru</a:t>
            </a:r>
          </a:p>
          <a:p>
            <a:pPr>
              <a:lnSpc>
                <a:spcPts val="1960"/>
              </a:lnSpc>
            </a:pPr>
            <a:r>
              <a:rPr lang="en-US" sz="1400">
                <a:solidFill>
                  <a:srgbClr val="000000"/>
                </a:solidFill>
                <a:latin typeface="Roboto Bold"/>
                <a:ea typeface="Roboto Bold"/>
                <a:cs typeface="Roboto Bold"/>
                <a:sym typeface="Roboto Bold"/>
              </a:rPr>
              <a:t>8.  Peningkatan sarana dan prasarana yang mendukung proses pendidikan</a:t>
            </a:r>
          </a:p>
          <a:p>
            <a:pPr>
              <a:lnSpc>
                <a:spcPts val="2100"/>
              </a:lnSpc>
            </a:pPr>
            <a:endParaRPr lang="en-US" sz="1400">
              <a:solidFill>
                <a:srgbClr val="000000"/>
              </a:solidFill>
              <a:latin typeface="Roboto Bold"/>
              <a:ea typeface="Roboto Bold"/>
              <a:cs typeface="Roboto Bold"/>
              <a:sym typeface="Roboto Bold"/>
            </a:endParaRPr>
          </a:p>
        </p:txBody>
      </p:sp>
      <p:sp>
        <p:nvSpPr>
          <p:cNvPr id="16" name="TextBox 16"/>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412054"/>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474699"/>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FKUMM</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573880"/>
            <a:ext cx="7707588" cy="3220601"/>
            <a:chOff x="0" y="0"/>
            <a:chExt cx="2989960" cy="1249349"/>
          </a:xfrm>
        </p:grpSpPr>
        <p:sp>
          <p:nvSpPr>
            <p:cNvPr id="12" name="Freeform 12"/>
            <p:cNvSpPr/>
            <p:nvPr/>
          </p:nvSpPr>
          <p:spPr>
            <a:xfrm>
              <a:off x="0" y="0"/>
              <a:ext cx="2989960" cy="1249349"/>
            </a:xfrm>
            <a:custGeom>
              <a:avLst/>
              <a:gdLst/>
              <a:ahLst/>
              <a:cxnLst/>
              <a:rect l="l" t="t" r="r" b="b"/>
              <a:pathLst>
                <a:path w="2989960" h="1249349">
                  <a:moveTo>
                    <a:pt x="10547" y="0"/>
                  </a:moveTo>
                  <a:lnTo>
                    <a:pt x="2979413" y="0"/>
                  </a:lnTo>
                  <a:cubicBezTo>
                    <a:pt x="2985238" y="0"/>
                    <a:pt x="2989960" y="4722"/>
                    <a:pt x="2989960" y="10547"/>
                  </a:cubicBezTo>
                  <a:lnTo>
                    <a:pt x="2989960" y="1238802"/>
                  </a:lnTo>
                  <a:cubicBezTo>
                    <a:pt x="2989960" y="1244627"/>
                    <a:pt x="2985238" y="1249349"/>
                    <a:pt x="2979413" y="1249349"/>
                  </a:cubicBezTo>
                  <a:lnTo>
                    <a:pt x="10547" y="1249349"/>
                  </a:lnTo>
                  <a:cubicBezTo>
                    <a:pt x="4722" y="1249349"/>
                    <a:pt x="0" y="1244627"/>
                    <a:pt x="0" y="1238802"/>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287449"/>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798375" y="2633063"/>
            <a:ext cx="7556777" cy="3070649"/>
          </a:xfrm>
          <a:prstGeom prst="rect">
            <a:avLst/>
          </a:prstGeom>
        </p:spPr>
        <p:txBody>
          <a:bodyPr lIns="0" tIns="0" rIns="0" bIns="0" rtlCol="0" anchor="t">
            <a:spAutoFit/>
          </a:bodyPr>
          <a:lstStyle/>
          <a:p>
            <a:pPr>
              <a:lnSpc>
                <a:spcPts val="1960"/>
              </a:lnSpc>
            </a:pPr>
            <a:r>
              <a:rPr lang="en-US" sz="1400">
                <a:solidFill>
                  <a:srgbClr val="000000"/>
                </a:solidFill>
                <a:latin typeface="Roboto Bold"/>
                <a:ea typeface="Roboto Bold"/>
                <a:cs typeface="Roboto Bold"/>
                <a:sym typeface="Roboto Bold"/>
              </a:rPr>
              <a:t>9.  Peningkatan mutu kelola pembiayaan</a:t>
            </a:r>
          </a:p>
          <a:p>
            <a:pPr>
              <a:lnSpc>
                <a:spcPts val="1960"/>
              </a:lnSpc>
            </a:pPr>
            <a:r>
              <a:rPr lang="en-US" sz="1400">
                <a:solidFill>
                  <a:srgbClr val="000000"/>
                </a:solidFill>
                <a:latin typeface="Roboto Bold"/>
                <a:ea typeface="Roboto Bold"/>
                <a:cs typeface="Roboto Bold"/>
                <a:sym typeface="Roboto Bold"/>
              </a:rPr>
              <a:t>10. Meningkatkan kualitas dan jumlah penelitian di bidang kedokteran dan kedokteran industry yang dilandasi nilai – nilai islam sesuai dengan standar isi, proses dan penilaian penelitian</a:t>
            </a:r>
          </a:p>
          <a:p>
            <a:pPr>
              <a:lnSpc>
                <a:spcPts val="1960"/>
              </a:lnSpc>
            </a:pPr>
            <a:r>
              <a:rPr lang="en-US" sz="1400">
                <a:solidFill>
                  <a:srgbClr val="000000"/>
                </a:solidFill>
                <a:latin typeface="Roboto Bold"/>
                <a:ea typeface="Roboto Bold"/>
                <a:cs typeface="Roboto Bold"/>
                <a:sym typeface="Roboto Bold"/>
              </a:rPr>
              <a:t>11. Meningkatkan kualitas dan jumlah naskah publikasi pada jurnal nasional terakreditasi atau internasional bereputasi</a:t>
            </a:r>
          </a:p>
          <a:p>
            <a:pPr>
              <a:lnSpc>
                <a:spcPts val="1960"/>
              </a:lnSpc>
            </a:pPr>
            <a:r>
              <a:rPr lang="en-US" sz="1400">
                <a:solidFill>
                  <a:srgbClr val="000000"/>
                </a:solidFill>
                <a:latin typeface="Roboto Bold"/>
                <a:ea typeface="Roboto Bold"/>
                <a:cs typeface="Roboto Bold"/>
                <a:sym typeface="Roboto Bold"/>
              </a:rPr>
              <a:t>12. Meningkatkan sumber dana eksternal untuk penelitian</a:t>
            </a:r>
          </a:p>
          <a:p>
            <a:pPr>
              <a:lnSpc>
                <a:spcPts val="1960"/>
              </a:lnSpc>
            </a:pPr>
            <a:r>
              <a:rPr lang="en-US" sz="1400">
                <a:solidFill>
                  <a:srgbClr val="000000"/>
                </a:solidFill>
                <a:latin typeface="Roboto Bold"/>
                <a:ea typeface="Roboto Bold"/>
                <a:cs typeface="Roboto Bold"/>
                <a:sym typeface="Roboto Bold"/>
              </a:rPr>
              <a:t>13. Meningkatkan kualitas dan jumlah pengabdian dosen dan mahasiswa sesuai dengan standar isi, proses dan penilaian pengabdian</a:t>
            </a:r>
          </a:p>
          <a:p>
            <a:pPr>
              <a:lnSpc>
                <a:spcPts val="1960"/>
              </a:lnSpc>
            </a:pPr>
            <a:r>
              <a:rPr lang="en-US" sz="1400">
                <a:solidFill>
                  <a:srgbClr val="000000"/>
                </a:solidFill>
                <a:latin typeface="Roboto Bold"/>
                <a:ea typeface="Roboto Bold"/>
                <a:cs typeface="Roboto Bold"/>
                <a:sym typeface="Roboto Bold"/>
              </a:rPr>
              <a:t>14. Menjalin kerjasama dengan lembaga nasional dalam kegiatan pengabdian masyarakat</a:t>
            </a:r>
          </a:p>
          <a:p>
            <a:pPr>
              <a:lnSpc>
                <a:spcPts val="1960"/>
              </a:lnSpc>
            </a:pPr>
            <a:r>
              <a:rPr lang="en-US" sz="1400">
                <a:solidFill>
                  <a:srgbClr val="000000"/>
                </a:solidFill>
                <a:latin typeface="Roboto Bold"/>
                <a:ea typeface="Roboto Bold"/>
                <a:cs typeface="Roboto Bold"/>
                <a:sym typeface="Roboto Bold"/>
              </a:rPr>
              <a:t>15. Meningkatkan sumber dana untuk pengabdian</a:t>
            </a:r>
          </a:p>
          <a:p>
            <a:pPr>
              <a:lnSpc>
                <a:spcPts val="1960"/>
              </a:lnSpc>
            </a:pPr>
            <a:r>
              <a:rPr lang="en-US" sz="1400">
                <a:solidFill>
                  <a:srgbClr val="000000"/>
                </a:solidFill>
                <a:latin typeface="Roboto Bold"/>
                <a:ea typeface="Roboto Bold"/>
                <a:cs typeface="Roboto Bold"/>
                <a:sym typeface="Roboto Bold"/>
              </a:rPr>
              <a:t>16. Menjalin kerjasama dengan PT lain baik dalam negeri maupun luar negeri</a:t>
            </a:r>
          </a:p>
          <a:p>
            <a:pPr>
              <a:lnSpc>
                <a:spcPts val="2100"/>
              </a:lnSpc>
            </a:pPr>
            <a:endParaRPr lang="en-US" sz="1400">
              <a:solidFill>
                <a:srgbClr val="000000"/>
              </a:solidFill>
              <a:latin typeface="Roboto Bold"/>
              <a:ea typeface="Roboto Bold"/>
              <a:cs typeface="Roboto Bold"/>
              <a:sym typeface="Roboto Bold"/>
            </a:endParaRPr>
          </a:p>
        </p:txBody>
      </p:sp>
      <p:sp>
        <p:nvSpPr>
          <p:cNvPr id="16" name="TextBox 16"/>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412054"/>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474699"/>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FKUMM</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573880"/>
            <a:ext cx="7707588" cy="3220601"/>
            <a:chOff x="0" y="0"/>
            <a:chExt cx="2989960" cy="1249349"/>
          </a:xfrm>
        </p:grpSpPr>
        <p:sp>
          <p:nvSpPr>
            <p:cNvPr id="12" name="Freeform 12"/>
            <p:cNvSpPr/>
            <p:nvPr/>
          </p:nvSpPr>
          <p:spPr>
            <a:xfrm>
              <a:off x="0" y="0"/>
              <a:ext cx="2989960" cy="1249349"/>
            </a:xfrm>
            <a:custGeom>
              <a:avLst/>
              <a:gdLst/>
              <a:ahLst/>
              <a:cxnLst/>
              <a:rect l="l" t="t" r="r" b="b"/>
              <a:pathLst>
                <a:path w="2989960" h="1249349">
                  <a:moveTo>
                    <a:pt x="10547" y="0"/>
                  </a:moveTo>
                  <a:lnTo>
                    <a:pt x="2979413" y="0"/>
                  </a:lnTo>
                  <a:cubicBezTo>
                    <a:pt x="2985238" y="0"/>
                    <a:pt x="2989960" y="4722"/>
                    <a:pt x="2989960" y="10547"/>
                  </a:cubicBezTo>
                  <a:lnTo>
                    <a:pt x="2989960" y="1238802"/>
                  </a:lnTo>
                  <a:cubicBezTo>
                    <a:pt x="2989960" y="1244627"/>
                    <a:pt x="2985238" y="1249349"/>
                    <a:pt x="2979413" y="1249349"/>
                  </a:cubicBezTo>
                  <a:lnTo>
                    <a:pt x="10547" y="1249349"/>
                  </a:lnTo>
                  <a:cubicBezTo>
                    <a:pt x="4722" y="1249349"/>
                    <a:pt x="0" y="1244627"/>
                    <a:pt x="0" y="1238802"/>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287449"/>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633063"/>
            <a:ext cx="7556777" cy="1519519"/>
          </a:xfrm>
          <a:prstGeom prst="rect">
            <a:avLst/>
          </a:prstGeom>
        </p:spPr>
        <p:txBody>
          <a:bodyPr lIns="0" tIns="0" rIns="0" bIns="0" rtlCol="0" anchor="t">
            <a:spAutoFit/>
          </a:bodyPr>
          <a:lstStyle/>
          <a:p>
            <a:pPr>
              <a:lnSpc>
                <a:spcPts val="2380"/>
              </a:lnSpc>
            </a:pPr>
            <a:r>
              <a:rPr lang="en-US" sz="1700">
                <a:solidFill>
                  <a:srgbClr val="000000"/>
                </a:solidFill>
                <a:latin typeface="Roboto Bold"/>
                <a:ea typeface="Roboto Bold"/>
                <a:cs typeface="Roboto Bold"/>
                <a:sym typeface="Roboto Bold"/>
              </a:rPr>
              <a:t>18. Meningkatkan kerjasama dengan Amal Usaha Muhammadiyah</a:t>
            </a:r>
          </a:p>
          <a:p>
            <a:pPr>
              <a:lnSpc>
                <a:spcPts val="2380"/>
              </a:lnSpc>
            </a:pPr>
            <a:r>
              <a:rPr lang="en-US" sz="1700">
                <a:solidFill>
                  <a:srgbClr val="000000"/>
                </a:solidFill>
                <a:latin typeface="Roboto Bold"/>
                <a:ea typeface="Roboto Bold"/>
                <a:cs typeface="Roboto Bold"/>
                <a:sym typeface="Roboto Bold"/>
              </a:rPr>
              <a:t>19. Membentuk tata pamong yang kredibel, transparan dan akuntabel, serta system pengelolaan manajemen yang efektif dan efisien</a:t>
            </a:r>
          </a:p>
          <a:p>
            <a:pPr>
              <a:lnSpc>
                <a:spcPts val="2380"/>
              </a:lnSpc>
            </a:pPr>
            <a:r>
              <a:rPr lang="en-US" sz="1700">
                <a:solidFill>
                  <a:srgbClr val="000000"/>
                </a:solidFill>
                <a:latin typeface="Roboto Bold"/>
                <a:ea typeface="Roboto Bold"/>
                <a:cs typeface="Roboto Bold"/>
                <a:sym typeface="Roboto Bold"/>
              </a:rPr>
              <a:t>20. Melaksanakan Penjaminan Mutu sesuai dengan standar Penjaminan Mutu Internal</a:t>
            </a:r>
          </a:p>
          <a:p>
            <a:pPr>
              <a:lnSpc>
                <a:spcPts val="2380"/>
              </a:lnSpc>
            </a:pPr>
            <a:r>
              <a:rPr lang="en-US" sz="1700">
                <a:solidFill>
                  <a:srgbClr val="000000"/>
                </a:solidFill>
                <a:latin typeface="Roboto Bold"/>
                <a:ea typeface="Roboto Bold"/>
                <a:cs typeface="Roboto Bold"/>
                <a:sym typeface="Roboto Bold"/>
              </a:rPr>
              <a:t>21. Mengembangkan system informasi manajemen akademik terpadu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PPD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73748"/>
            <a:ext cx="7556777" cy="3343351"/>
          </a:xfrm>
          <a:prstGeom prst="rect">
            <a:avLst/>
          </a:prstGeom>
        </p:spPr>
        <p:txBody>
          <a:bodyPr lIns="0" tIns="0" rIns="0" bIns="0" rtlCol="0" anchor="t">
            <a:spAutoFit/>
          </a:bodyPr>
          <a:lstStyle/>
          <a:p>
            <a:pPr>
              <a:lnSpc>
                <a:spcPts val="1960"/>
              </a:lnSpc>
            </a:pPr>
            <a:r>
              <a:rPr lang="en-US" sz="1400">
                <a:solidFill>
                  <a:srgbClr val="000000"/>
                </a:solidFill>
                <a:latin typeface="Roboto Bold"/>
                <a:ea typeface="Roboto Bold"/>
                <a:cs typeface="Roboto Bold"/>
                <a:sym typeface="Roboto Bold"/>
              </a:rPr>
              <a:t>1.  Menghasilkan lulusan yang sesuai dengan Capaian Pembelajaran</a:t>
            </a:r>
          </a:p>
          <a:p>
            <a:pPr>
              <a:lnSpc>
                <a:spcPts val="1960"/>
              </a:lnSpc>
            </a:pPr>
            <a:r>
              <a:rPr lang="en-US" sz="1400">
                <a:solidFill>
                  <a:srgbClr val="000000"/>
                </a:solidFill>
                <a:latin typeface="Roboto Bold"/>
                <a:ea typeface="Roboto Bold"/>
                <a:cs typeface="Roboto Bold"/>
                <a:sym typeface="Roboto Bold"/>
              </a:rPr>
              <a:t>2. Menyelenggarakan pendidikan kedokteran dengan pendekatan student-centered learning, Berbasis teknologi informasi untuk menghasilkan lulusan yang Islami dan unggul dalam bidang kedokteran industry</a:t>
            </a:r>
          </a:p>
          <a:p>
            <a:pPr>
              <a:lnSpc>
                <a:spcPts val="1960"/>
              </a:lnSpc>
            </a:pPr>
            <a:r>
              <a:rPr lang="en-US" sz="1400">
                <a:solidFill>
                  <a:srgbClr val="000000"/>
                </a:solidFill>
                <a:latin typeface="Roboto Bold"/>
                <a:ea typeface="Roboto Bold"/>
                <a:cs typeface="Roboto Bold"/>
                <a:sym typeface="Roboto Bold"/>
              </a:rPr>
              <a:t>3.  Menyelenggarakan pembelajaran prodi pendidikan dokter di Wahana Pendidikan Kedokteran mencapai CPL sesuai visi misi</a:t>
            </a:r>
          </a:p>
          <a:p>
            <a:pPr>
              <a:lnSpc>
                <a:spcPts val="1960"/>
              </a:lnSpc>
            </a:pPr>
            <a:r>
              <a:rPr lang="en-US" sz="1400">
                <a:solidFill>
                  <a:srgbClr val="000000"/>
                </a:solidFill>
                <a:latin typeface="Roboto Bold"/>
                <a:ea typeface="Roboto Bold"/>
                <a:cs typeface="Roboto Bold"/>
                <a:sym typeface="Roboto Bold"/>
              </a:rPr>
              <a:t>4. Meningkatkan kualifikasi dan profesionalisme dosen sehingga mampu meningkatkan mutu pendidikan dan pengajaran, penelitian, dan pengabdian pada masyarakat</a:t>
            </a:r>
          </a:p>
          <a:p>
            <a:pPr>
              <a:lnSpc>
                <a:spcPts val="1960"/>
              </a:lnSpc>
            </a:pPr>
            <a:r>
              <a:rPr lang="en-US" sz="1400">
                <a:solidFill>
                  <a:srgbClr val="000000"/>
                </a:solidFill>
                <a:latin typeface="Roboto Bold"/>
                <a:ea typeface="Roboto Bold"/>
                <a:cs typeface="Roboto Bold"/>
                <a:sym typeface="Roboto Bold"/>
              </a:rPr>
              <a:t>5.  Meningkatkan mutu sarana prasarana yang mendukung proses pendidikan</a:t>
            </a:r>
          </a:p>
          <a:p>
            <a:pPr>
              <a:lnSpc>
                <a:spcPts val="1960"/>
              </a:lnSpc>
            </a:pPr>
            <a:r>
              <a:rPr lang="en-US" sz="1400">
                <a:solidFill>
                  <a:srgbClr val="000000"/>
                </a:solidFill>
                <a:latin typeface="Roboto Bold"/>
                <a:ea typeface="Roboto Bold"/>
                <a:cs typeface="Roboto Bold"/>
                <a:sym typeface="Roboto Bold"/>
              </a:rPr>
              <a:t>6.  Meningatkan mutu kelola pembiayaan yang mendukung proses pendidikan</a:t>
            </a:r>
          </a:p>
          <a:p>
            <a:pPr>
              <a:lnSpc>
                <a:spcPts val="1960"/>
              </a:lnSpc>
            </a:pPr>
            <a:r>
              <a:rPr lang="en-US" sz="1400">
                <a:solidFill>
                  <a:srgbClr val="000000"/>
                </a:solidFill>
                <a:latin typeface="Roboto Bold"/>
                <a:ea typeface="Roboto Bold"/>
                <a:cs typeface="Roboto Bold"/>
                <a:sym typeface="Roboto Bold"/>
              </a:rPr>
              <a:t>7.  Menyelenggarakan pendidikan kedokteran untuk mencapai CPL sesuai visi misi prodi</a:t>
            </a:r>
          </a:p>
          <a:p>
            <a:pPr>
              <a:lnSpc>
                <a:spcPts val="2100"/>
              </a:lnSpc>
            </a:pPr>
            <a:r>
              <a:rPr lang="en-US" sz="1500">
                <a:solidFill>
                  <a:srgbClr val="000000"/>
                </a:solidFill>
                <a:latin typeface="Roboto Bold"/>
                <a:ea typeface="Roboto Bold"/>
                <a:cs typeface="Roboto Bold"/>
                <a:sym typeface="Roboto Bold"/>
              </a:rPr>
              <a:t>8. Meningkatkan kualitas dan jumlah penelitian di bidang ilmu kedokteran dan kedokteran industri yang berlandaskan nilai-nilai islam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PPD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73748"/>
            <a:ext cx="7556777" cy="2853217"/>
          </a:xfrm>
          <a:prstGeom prst="rect">
            <a:avLst/>
          </a:prstGeom>
        </p:spPr>
        <p:txBody>
          <a:bodyPr lIns="0" tIns="0" rIns="0" bIns="0" rtlCol="0" anchor="t">
            <a:spAutoFit/>
          </a:bodyPr>
          <a:lstStyle/>
          <a:p>
            <a:pPr>
              <a:lnSpc>
                <a:spcPts val="2240"/>
              </a:lnSpc>
            </a:pPr>
            <a:r>
              <a:rPr lang="en-US" sz="1600">
                <a:solidFill>
                  <a:srgbClr val="000000"/>
                </a:solidFill>
                <a:latin typeface="Roboto Bold"/>
                <a:ea typeface="Roboto Bold"/>
                <a:cs typeface="Roboto Bold"/>
                <a:sym typeface="Roboto Bold"/>
              </a:rPr>
              <a:t>9.  Meningkatkan kualitas peneliti baik dosen maupun mahasiswa</a:t>
            </a:r>
          </a:p>
          <a:p>
            <a:pPr>
              <a:lnSpc>
                <a:spcPts val="2240"/>
              </a:lnSpc>
            </a:pPr>
            <a:r>
              <a:rPr lang="en-US" sz="1600">
                <a:solidFill>
                  <a:srgbClr val="000000"/>
                </a:solidFill>
                <a:latin typeface="Roboto Bold"/>
                <a:ea typeface="Roboto Bold"/>
                <a:cs typeface="Roboto Bold"/>
                <a:sym typeface="Roboto Bold"/>
              </a:rPr>
              <a:t>10. Meningkatkan mutu sarana dan prasarana penelitian sesuai standar nasional penelitian</a:t>
            </a:r>
          </a:p>
          <a:p>
            <a:pPr>
              <a:lnSpc>
                <a:spcPts val="2240"/>
              </a:lnSpc>
            </a:pPr>
            <a:r>
              <a:rPr lang="en-US" sz="1600">
                <a:solidFill>
                  <a:srgbClr val="000000"/>
                </a:solidFill>
                <a:latin typeface="Roboto Bold"/>
                <a:ea typeface="Roboto Bold"/>
                <a:cs typeface="Roboto Bold"/>
                <a:sym typeface="Roboto Bold"/>
              </a:rPr>
              <a:t>11. Meningkatkan mutu kelola penelitian sesuai standar nasional penelitian</a:t>
            </a:r>
          </a:p>
          <a:p>
            <a:pPr>
              <a:lnSpc>
                <a:spcPts val="2240"/>
              </a:lnSpc>
            </a:pPr>
            <a:r>
              <a:rPr lang="en-US" sz="1600">
                <a:solidFill>
                  <a:srgbClr val="000000"/>
                </a:solidFill>
                <a:latin typeface="Roboto Bold"/>
                <a:ea typeface="Roboto Bold"/>
                <a:cs typeface="Roboto Bold"/>
                <a:sym typeface="Roboto Bold"/>
              </a:rPr>
              <a:t>12. Meningkatkan serapan pendanaan penelitian</a:t>
            </a:r>
          </a:p>
          <a:p>
            <a:pPr>
              <a:lnSpc>
                <a:spcPts val="2240"/>
              </a:lnSpc>
            </a:pPr>
            <a:r>
              <a:rPr lang="en-US" sz="1600">
                <a:solidFill>
                  <a:srgbClr val="000000"/>
                </a:solidFill>
                <a:latin typeface="Roboto Bold"/>
                <a:ea typeface="Roboto Bold"/>
                <a:cs typeface="Roboto Bold"/>
                <a:sym typeface="Roboto Bold"/>
              </a:rPr>
              <a:t>13. Meningkatkan kualitas dan jumlah pengabdian di bidang ilmu kedokteran dan kedokteran industri yang berlandaskan nilainilai islam</a:t>
            </a:r>
          </a:p>
          <a:p>
            <a:pPr>
              <a:lnSpc>
                <a:spcPts val="2240"/>
              </a:lnSpc>
            </a:pPr>
            <a:r>
              <a:rPr lang="en-US" sz="1600">
                <a:solidFill>
                  <a:srgbClr val="000000"/>
                </a:solidFill>
                <a:latin typeface="Roboto Bold"/>
                <a:ea typeface="Roboto Bold"/>
                <a:cs typeface="Roboto Bold"/>
                <a:sym typeface="Roboto Bold"/>
              </a:rPr>
              <a:t>14. Meningkatkan serapan dana pengabdian</a:t>
            </a:r>
          </a:p>
          <a:p>
            <a:pPr>
              <a:lnSpc>
                <a:spcPts val="2240"/>
              </a:lnSpc>
            </a:pPr>
            <a:r>
              <a:rPr lang="en-US" sz="1600">
                <a:solidFill>
                  <a:srgbClr val="000000"/>
                </a:solidFill>
                <a:latin typeface="Roboto Bold"/>
                <a:ea typeface="Roboto Bold"/>
                <a:cs typeface="Roboto Bold"/>
                <a:sym typeface="Roboto Bold"/>
              </a:rPr>
              <a:t>15. Meningkatkan jumlah dan jenis kerjasama</a:t>
            </a:r>
          </a:p>
          <a:p>
            <a:pPr>
              <a:lnSpc>
                <a:spcPts val="2380"/>
              </a:lnSpc>
            </a:pPr>
            <a:r>
              <a:rPr lang="en-US" sz="1700">
                <a:solidFill>
                  <a:srgbClr val="000000"/>
                </a:solidFill>
                <a:latin typeface="Roboto Bold"/>
                <a:ea typeface="Roboto Bold"/>
                <a:cs typeface="Roboto Bold"/>
                <a:sym typeface="Roboto Bold"/>
              </a:rPr>
              <a:t>16. Membentuk tata pamong yang sehat dan system pengelolaan manajemen yang efektif dan efisien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PSPD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19956"/>
            <a:ext cx="7556777" cy="2806281"/>
          </a:xfrm>
          <a:prstGeom prst="rect">
            <a:avLst/>
          </a:prstGeom>
        </p:spPr>
        <p:txBody>
          <a:bodyPr lIns="0" tIns="0" rIns="0" bIns="0" rtlCol="0" anchor="t">
            <a:spAutoFit/>
          </a:bodyPr>
          <a:lstStyle/>
          <a:p>
            <a:pPr>
              <a:lnSpc>
                <a:spcPts val="2030"/>
              </a:lnSpc>
            </a:pPr>
            <a:r>
              <a:rPr lang="en-US" sz="1450">
                <a:solidFill>
                  <a:srgbClr val="000000"/>
                </a:solidFill>
                <a:latin typeface="Roboto Bold"/>
                <a:ea typeface="Roboto Bold"/>
                <a:cs typeface="Roboto Bold"/>
                <a:sym typeface="Roboto Bold"/>
              </a:rPr>
              <a:t>1.  Peningkatan mutu dan kompetensi lulusan sesuai dengan CP.</a:t>
            </a:r>
          </a:p>
          <a:p>
            <a:pPr>
              <a:lnSpc>
                <a:spcPts val="2030"/>
              </a:lnSpc>
            </a:pPr>
            <a:r>
              <a:rPr lang="en-US" sz="1450">
                <a:solidFill>
                  <a:srgbClr val="000000"/>
                </a:solidFill>
                <a:latin typeface="Roboto Bold"/>
                <a:ea typeface="Roboto Bold"/>
                <a:cs typeface="Roboto Bold"/>
                <a:sym typeface="Roboto Bold"/>
              </a:rPr>
              <a:t>2.  Menyelenggarakan pendidikan dengan pendekatan student centred learning berbasis teknologi informasi untuk menghasilkan lulusan yang islami, dan unggul dalam bidang Kedokteran Industri.</a:t>
            </a:r>
          </a:p>
          <a:p>
            <a:pPr>
              <a:lnSpc>
                <a:spcPts val="2030"/>
              </a:lnSpc>
            </a:pPr>
            <a:r>
              <a:rPr lang="en-US" sz="1450">
                <a:solidFill>
                  <a:srgbClr val="000000"/>
                </a:solidFill>
                <a:latin typeface="Roboto Bold"/>
                <a:ea typeface="Roboto Bold"/>
                <a:cs typeface="Roboto Bold"/>
                <a:sym typeface="Roboto Bold"/>
              </a:rPr>
              <a:t>3.  Menyelenggarakan pembelajaran program studi profsi dokter di RS pendidikan mencapai CPL sesuai Visi Misi.</a:t>
            </a:r>
          </a:p>
          <a:p>
            <a:pPr>
              <a:lnSpc>
                <a:spcPts val="2030"/>
              </a:lnSpc>
            </a:pPr>
            <a:r>
              <a:rPr lang="en-US" sz="1450">
                <a:solidFill>
                  <a:srgbClr val="000000"/>
                </a:solidFill>
                <a:latin typeface="Roboto Bold"/>
                <a:ea typeface="Roboto Bold"/>
                <a:cs typeface="Roboto Bold"/>
                <a:sym typeface="Roboto Bold"/>
              </a:rPr>
              <a:t>4.  Menyelenggarakan pembelajaran program studi profesi dokter di wahana pendidikan kedokteran mencapai CPL sesuai Visi Misi.</a:t>
            </a:r>
          </a:p>
          <a:p>
            <a:pPr>
              <a:lnSpc>
                <a:spcPts val="2030"/>
              </a:lnSpc>
            </a:pPr>
            <a:r>
              <a:rPr lang="en-US" sz="1450">
                <a:solidFill>
                  <a:srgbClr val="000000"/>
                </a:solidFill>
                <a:latin typeface="Roboto Bold"/>
                <a:ea typeface="Roboto Bold"/>
                <a:cs typeface="Roboto Bold"/>
                <a:sym typeface="Roboto Bold"/>
              </a:rPr>
              <a:t>5.  Peningkatan kualifikasi dan profesionalisme dosen sehingga mampu meningkatkan mutu pendidikan dan pengajaran, penelitian, dan pengabdian kepada masyarakat.</a:t>
            </a:r>
          </a:p>
          <a:p>
            <a:pPr>
              <a:lnSpc>
                <a:spcPts val="2030"/>
              </a:lnSpc>
            </a:pPr>
            <a:r>
              <a:rPr lang="en-US" sz="1450">
                <a:solidFill>
                  <a:srgbClr val="000000"/>
                </a:solidFill>
                <a:latin typeface="Roboto Bold"/>
                <a:ea typeface="Roboto Bold"/>
                <a:cs typeface="Roboto Bold"/>
                <a:sym typeface="Roboto Bold"/>
              </a:rPr>
              <a:t>6.  Peningkatan kualifikasi dan profesionalisme kependidikan sehinga mampu meningkatkan mutu pendidikan dan pengajaran, penelitian, dan pengabdian pada masyarakat.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14350" y="1267950"/>
            <a:ext cx="1074401" cy="1074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051551" y="1344883"/>
            <a:ext cx="6662322" cy="842795"/>
          </a:xfrm>
          <a:prstGeom prst="rect">
            <a:avLst/>
          </a:prstGeom>
        </p:spPr>
        <p:txBody>
          <a:bodyPr lIns="0" tIns="0" rIns="0" bIns="0" rtlCol="0" anchor="t">
            <a:spAutoFit/>
          </a:bodyPr>
          <a:lstStyle/>
          <a:p>
            <a:pPr>
              <a:lnSpc>
                <a:spcPts val="7011"/>
              </a:lnSpc>
            </a:pPr>
            <a:r>
              <a:rPr lang="en-US" sz="5008">
                <a:solidFill>
                  <a:srgbClr val="000000"/>
                </a:solidFill>
                <a:latin typeface="Glacial Indifference Bold"/>
                <a:ea typeface="Glacial Indifference Bold"/>
                <a:cs typeface="Glacial Indifference Bold"/>
                <a:sym typeface="Glacial Indifference Bold"/>
              </a:rPr>
              <a:t>SASARAN PSPD</a:t>
            </a:r>
          </a:p>
        </p:txBody>
      </p:sp>
      <p:grpSp>
        <p:nvGrpSpPr>
          <p:cNvPr id="8" name="Group 8"/>
          <p:cNvGrpSpPr/>
          <p:nvPr/>
        </p:nvGrpSpPr>
        <p:grpSpPr>
          <a:xfrm>
            <a:off x="7349454" y="1175128"/>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718206" y="2380451"/>
            <a:ext cx="7707588" cy="3452131"/>
            <a:chOff x="0" y="0"/>
            <a:chExt cx="2989960" cy="1339165"/>
          </a:xfrm>
        </p:grpSpPr>
        <p:sp>
          <p:nvSpPr>
            <p:cNvPr id="12" name="Freeform 12"/>
            <p:cNvSpPr/>
            <p:nvPr/>
          </p:nvSpPr>
          <p:spPr>
            <a:xfrm>
              <a:off x="0" y="0"/>
              <a:ext cx="2989960" cy="1339165"/>
            </a:xfrm>
            <a:custGeom>
              <a:avLst/>
              <a:gdLst/>
              <a:ahLst/>
              <a:cxnLst/>
              <a:rect l="l" t="t" r="r" b="b"/>
              <a:pathLst>
                <a:path w="2989960" h="1339165">
                  <a:moveTo>
                    <a:pt x="10547" y="0"/>
                  </a:moveTo>
                  <a:lnTo>
                    <a:pt x="2979413" y="0"/>
                  </a:lnTo>
                  <a:cubicBezTo>
                    <a:pt x="2985238" y="0"/>
                    <a:pt x="2989960" y="4722"/>
                    <a:pt x="2989960" y="10547"/>
                  </a:cubicBezTo>
                  <a:lnTo>
                    <a:pt x="2989960" y="1328618"/>
                  </a:lnTo>
                  <a:cubicBezTo>
                    <a:pt x="2989960" y="1334443"/>
                    <a:pt x="2985238" y="1339165"/>
                    <a:pt x="2979413" y="1339165"/>
                  </a:cubicBezTo>
                  <a:lnTo>
                    <a:pt x="10547" y="1339165"/>
                  </a:lnTo>
                  <a:cubicBezTo>
                    <a:pt x="4722" y="1339165"/>
                    <a:pt x="0" y="1334443"/>
                    <a:pt x="0" y="1328618"/>
                  </a:cubicBezTo>
                  <a:lnTo>
                    <a:pt x="0" y="10547"/>
                  </a:lnTo>
                  <a:cubicBezTo>
                    <a:pt x="0" y="4722"/>
                    <a:pt x="4722" y="0"/>
                    <a:pt x="105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3" name="TextBox 13"/>
            <p:cNvSpPr txBox="1"/>
            <p:nvPr/>
          </p:nvSpPr>
          <p:spPr>
            <a:xfrm>
              <a:off x="0" y="-38100"/>
              <a:ext cx="2989960" cy="1377265"/>
            </a:xfrm>
            <a:prstGeom prst="rect">
              <a:avLst/>
            </a:prstGeom>
          </p:spPr>
          <p:txBody>
            <a:bodyPr lIns="34490" tIns="34490" rIns="34490" bIns="34490" rtlCol="0" anchor="ctr"/>
            <a:lstStyle/>
            <a:p>
              <a:pPr algn="ctr">
                <a:lnSpc>
                  <a:spcPts val="1050"/>
                </a:lnSpc>
              </a:pPr>
              <a:endParaRPr/>
            </a:p>
          </p:txBody>
        </p:sp>
      </p:grpSp>
      <p:sp>
        <p:nvSpPr>
          <p:cNvPr id="14" name="Freeform 14"/>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3072671" y="5620227"/>
            <a:ext cx="34962" cy="169149"/>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sp>
        <p:nvSpPr>
          <p:cNvPr id="16" name="TextBox 16"/>
          <p:cNvSpPr txBox="1"/>
          <p:nvPr/>
        </p:nvSpPr>
        <p:spPr>
          <a:xfrm>
            <a:off x="798375" y="2415193"/>
            <a:ext cx="7556777" cy="2804870"/>
          </a:xfrm>
          <a:prstGeom prst="rect">
            <a:avLst/>
          </a:prstGeom>
        </p:spPr>
        <p:txBody>
          <a:bodyPr lIns="0" tIns="0" rIns="0" bIns="0" rtlCol="0" anchor="t">
            <a:spAutoFit/>
          </a:bodyPr>
          <a:lstStyle/>
          <a:p>
            <a:pPr>
              <a:lnSpc>
                <a:spcPts val="2240"/>
              </a:lnSpc>
            </a:pPr>
            <a:r>
              <a:rPr lang="en-US" sz="1600">
                <a:solidFill>
                  <a:srgbClr val="000000"/>
                </a:solidFill>
                <a:latin typeface="Roboto Bold"/>
                <a:ea typeface="Roboto Bold"/>
                <a:cs typeface="Roboto Bold"/>
                <a:sym typeface="Roboto Bold"/>
              </a:rPr>
              <a:t>7.  Peningkatan mutu sarana prasarana yang mendukung proses pendidikan.</a:t>
            </a:r>
          </a:p>
          <a:p>
            <a:pPr>
              <a:lnSpc>
                <a:spcPts val="2240"/>
              </a:lnSpc>
            </a:pPr>
            <a:r>
              <a:rPr lang="en-US" sz="1600">
                <a:solidFill>
                  <a:srgbClr val="000000"/>
                </a:solidFill>
                <a:latin typeface="Roboto Bold"/>
                <a:ea typeface="Roboto Bold"/>
                <a:cs typeface="Roboto Bold"/>
                <a:sym typeface="Roboto Bold"/>
              </a:rPr>
              <a:t>8.  Peningkatan mutu kelola pembiayaan yang mendukung proses pendidikan.</a:t>
            </a:r>
          </a:p>
          <a:p>
            <a:pPr>
              <a:lnSpc>
                <a:spcPts val="2240"/>
              </a:lnSpc>
            </a:pPr>
            <a:r>
              <a:rPr lang="en-US" sz="1600">
                <a:solidFill>
                  <a:srgbClr val="000000"/>
                </a:solidFill>
                <a:latin typeface="Roboto Bold"/>
                <a:ea typeface="Roboto Bold"/>
                <a:cs typeface="Roboto Bold"/>
                <a:sym typeface="Roboto Bold"/>
              </a:rPr>
              <a:t>9.  Menyelenggarakan pendidikan kedokteran pada program profesi dokter untuk mencapai CPL sesuai Visi Misi Prodi.</a:t>
            </a:r>
          </a:p>
          <a:p>
            <a:pPr>
              <a:lnSpc>
                <a:spcPts val="2240"/>
              </a:lnSpc>
            </a:pPr>
            <a:r>
              <a:rPr lang="en-US" sz="1600">
                <a:solidFill>
                  <a:srgbClr val="000000"/>
                </a:solidFill>
                <a:latin typeface="Roboto Bold"/>
                <a:ea typeface="Roboto Bold"/>
                <a:cs typeface="Roboto Bold"/>
                <a:sym typeface="Roboto Bold"/>
              </a:rPr>
              <a:t>10. Meningkatkan kualitas dan jumlah penelitian di bidang Kedokteran dan Kedokteran Industri yang berdasarkan nilai – nilai Islam.</a:t>
            </a:r>
          </a:p>
          <a:p>
            <a:pPr>
              <a:lnSpc>
                <a:spcPts val="2240"/>
              </a:lnSpc>
            </a:pPr>
            <a:r>
              <a:rPr lang="en-US" sz="1600">
                <a:solidFill>
                  <a:srgbClr val="000000"/>
                </a:solidFill>
                <a:latin typeface="Roboto Bold"/>
                <a:ea typeface="Roboto Bold"/>
                <a:cs typeface="Roboto Bold"/>
                <a:sym typeface="Roboto Bold"/>
              </a:rPr>
              <a:t>11. Meningkatkan kualitas dan jumlah pengabdian di bidang ilmu kedokteran dan Kedokteran Industri yang berdasarkan nilai – nilai islam.</a:t>
            </a:r>
          </a:p>
          <a:p>
            <a:pPr>
              <a:lnSpc>
                <a:spcPts val="2240"/>
              </a:lnSpc>
            </a:pPr>
            <a:r>
              <a:rPr lang="en-US" sz="1600">
                <a:solidFill>
                  <a:srgbClr val="000000"/>
                </a:solidFill>
                <a:latin typeface="Roboto Bold"/>
                <a:ea typeface="Roboto Bold"/>
                <a:cs typeface="Roboto Bold"/>
                <a:sym typeface="Roboto Bold"/>
              </a:rPr>
              <a:t>12. Tata kelola program studi berbasis SPMI, SNPK.</a:t>
            </a:r>
          </a:p>
          <a:p>
            <a:pPr>
              <a:lnSpc>
                <a:spcPts val="2240"/>
              </a:lnSpc>
            </a:pPr>
            <a:r>
              <a:rPr lang="en-US" sz="1600">
                <a:solidFill>
                  <a:srgbClr val="000000"/>
                </a:solidFill>
                <a:latin typeface="Roboto Bold"/>
                <a:ea typeface="Roboto Bold"/>
                <a:cs typeface="Roboto Bold"/>
                <a:sym typeface="Roboto Bold"/>
              </a:rPr>
              <a:t>13. Peningkatan kerjasama MoA.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6D49084-04FC-A965-2775-99BDBEBBD223}"/>
              </a:ext>
            </a:extLst>
          </p:cNvPr>
          <p:cNvSpPr>
            <a:spLocks noGrp="1" noChangeArrowheads="1"/>
          </p:cNvSpPr>
          <p:nvPr>
            <p:ph type="title"/>
          </p:nvPr>
        </p:nvSpPr>
        <p:spPr>
          <a:xfrm>
            <a:off x="2895600" y="144463"/>
            <a:ext cx="6248400" cy="609600"/>
          </a:xfrm>
          <a:solidFill>
            <a:srgbClr val="CCFFFF"/>
          </a:solidFill>
        </p:spPr>
        <p:txBody>
          <a:bodyPr>
            <a:normAutofit fontScale="90000"/>
          </a:bodyPr>
          <a:lstStyle/>
          <a:p>
            <a:pPr algn="r" eaLnBrk="1" fontAlgn="auto" hangingPunct="1">
              <a:spcAft>
                <a:spcPts val="0"/>
              </a:spcAft>
              <a:defRPr/>
            </a:pPr>
            <a:r>
              <a:rPr lang="en-US" sz="2800" b="1">
                <a:solidFill>
                  <a:srgbClr val="FF0000"/>
                </a:solidFill>
              </a:rPr>
              <a:t>Komponen Kesehatan Dan Keselamatan Kerja</a:t>
            </a:r>
            <a:r>
              <a:rPr lang="en-US" sz="2400" b="1"/>
              <a:t> </a:t>
            </a:r>
          </a:p>
        </p:txBody>
      </p:sp>
      <p:sp>
        <p:nvSpPr>
          <p:cNvPr id="15362" name="Rectangle 3">
            <a:extLst>
              <a:ext uri="{FF2B5EF4-FFF2-40B4-BE49-F238E27FC236}">
                <a16:creationId xmlns:a16="http://schemas.microsoft.com/office/drawing/2014/main" id="{9A8D0A0C-9843-2640-DED9-BF604E8ECE2E}"/>
              </a:ext>
            </a:extLst>
          </p:cNvPr>
          <p:cNvSpPr>
            <a:spLocks noChangeArrowheads="1"/>
          </p:cNvSpPr>
          <p:nvPr/>
        </p:nvSpPr>
        <p:spPr bwMode="auto">
          <a:xfrm>
            <a:off x="228600" y="609600"/>
            <a:ext cx="8077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marL="711200" indent="-711200">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lnSpc>
                <a:spcPct val="85000"/>
              </a:lnSpc>
              <a:spcBef>
                <a:spcPct val="25000"/>
              </a:spcBef>
              <a:buClrTx/>
              <a:buSzTx/>
              <a:buFontTx/>
              <a:buNone/>
            </a:pPr>
            <a:endParaRPr lang="en-US" altLang="en-US" sz="2000">
              <a:solidFill>
                <a:schemeClr val="tx1"/>
              </a:solidFill>
              <a:latin typeface="Comic Sans MS" panose="030F0902030302020204" pitchFamily="66" charset="0"/>
            </a:endParaRPr>
          </a:p>
        </p:txBody>
      </p:sp>
      <p:sp>
        <p:nvSpPr>
          <p:cNvPr id="15363" name="Oval 4">
            <a:extLst>
              <a:ext uri="{FF2B5EF4-FFF2-40B4-BE49-F238E27FC236}">
                <a16:creationId xmlns:a16="http://schemas.microsoft.com/office/drawing/2014/main" id="{D12202FE-0BDB-5091-8818-719A4AC84AB9}"/>
              </a:ext>
            </a:extLst>
          </p:cNvPr>
          <p:cNvSpPr>
            <a:spLocks noChangeArrowheads="1"/>
          </p:cNvSpPr>
          <p:nvPr/>
        </p:nvSpPr>
        <p:spPr bwMode="auto">
          <a:xfrm>
            <a:off x="533400" y="1030288"/>
            <a:ext cx="3657600" cy="1295400"/>
          </a:xfrm>
          <a:prstGeom prst="ellipse">
            <a:avLst/>
          </a:prstGeom>
          <a:solidFill>
            <a:schemeClr val="accent1"/>
          </a:solidFill>
          <a:ln w="38100">
            <a:solidFill>
              <a:schemeClr val="tx1"/>
            </a:solidFill>
            <a:round/>
            <a:headEnd/>
            <a:tailEnd/>
          </a:ln>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Tw Cen MT" panose="020B0602020104020603" pitchFamily="34" charset="77"/>
            </a:endParaRPr>
          </a:p>
        </p:txBody>
      </p:sp>
      <p:sp>
        <p:nvSpPr>
          <p:cNvPr id="15364" name="Oval 5">
            <a:extLst>
              <a:ext uri="{FF2B5EF4-FFF2-40B4-BE49-F238E27FC236}">
                <a16:creationId xmlns:a16="http://schemas.microsoft.com/office/drawing/2014/main" id="{6C7CAD1A-7982-F324-1844-85DE4F1F1A43}"/>
              </a:ext>
            </a:extLst>
          </p:cNvPr>
          <p:cNvSpPr>
            <a:spLocks noChangeArrowheads="1"/>
          </p:cNvSpPr>
          <p:nvPr/>
        </p:nvSpPr>
        <p:spPr bwMode="auto">
          <a:xfrm>
            <a:off x="976313" y="1217613"/>
            <a:ext cx="2819400" cy="838200"/>
          </a:xfrm>
          <a:prstGeom prst="ellipse">
            <a:avLst/>
          </a:prstGeom>
          <a:solidFill>
            <a:schemeClr val="accent1"/>
          </a:solidFill>
          <a:ln w="28575">
            <a:solidFill>
              <a:schemeClr val="tx1"/>
            </a:solidFill>
            <a:round/>
            <a:headEnd/>
            <a:tailEnd/>
          </a:ln>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Tw Cen MT" panose="020B0602020104020603" pitchFamily="34" charset="77"/>
            </a:endParaRPr>
          </a:p>
        </p:txBody>
      </p:sp>
      <p:sp>
        <p:nvSpPr>
          <p:cNvPr id="15365" name="Rectangle 6">
            <a:extLst>
              <a:ext uri="{FF2B5EF4-FFF2-40B4-BE49-F238E27FC236}">
                <a16:creationId xmlns:a16="http://schemas.microsoft.com/office/drawing/2014/main" id="{7F29121B-A29E-014E-CA81-0F974C12F518}"/>
              </a:ext>
            </a:extLst>
          </p:cNvPr>
          <p:cNvSpPr>
            <a:spLocks noChangeArrowheads="1"/>
          </p:cNvSpPr>
          <p:nvPr/>
        </p:nvSpPr>
        <p:spPr bwMode="auto">
          <a:xfrm>
            <a:off x="1560513" y="914400"/>
            <a:ext cx="11430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400" b="1">
                <a:solidFill>
                  <a:schemeClr val="tx1"/>
                </a:solidFill>
                <a:latin typeface="Comic Sans MS" panose="030F0902030302020204" pitchFamily="66" charset="0"/>
              </a:rPr>
              <a:t>BAHAN BAKU</a:t>
            </a:r>
          </a:p>
        </p:txBody>
      </p:sp>
      <p:sp>
        <p:nvSpPr>
          <p:cNvPr id="15366" name="Rectangle 7">
            <a:extLst>
              <a:ext uri="{FF2B5EF4-FFF2-40B4-BE49-F238E27FC236}">
                <a16:creationId xmlns:a16="http://schemas.microsoft.com/office/drawing/2014/main" id="{41B19B30-765E-9154-494C-942EEB0D66BE}"/>
              </a:ext>
            </a:extLst>
          </p:cNvPr>
          <p:cNvSpPr>
            <a:spLocks noChangeArrowheads="1"/>
          </p:cNvSpPr>
          <p:nvPr/>
        </p:nvSpPr>
        <p:spPr bwMode="auto">
          <a:xfrm>
            <a:off x="1733550" y="1903413"/>
            <a:ext cx="6858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400" b="1">
                <a:solidFill>
                  <a:schemeClr val="tx1"/>
                </a:solidFill>
                <a:latin typeface="Comic Sans MS" panose="030F0902030302020204" pitchFamily="66" charset="0"/>
              </a:rPr>
              <a:t>PEKERJA</a:t>
            </a:r>
          </a:p>
        </p:txBody>
      </p:sp>
      <p:sp>
        <p:nvSpPr>
          <p:cNvPr id="15367" name="Rectangle 8">
            <a:extLst>
              <a:ext uri="{FF2B5EF4-FFF2-40B4-BE49-F238E27FC236}">
                <a16:creationId xmlns:a16="http://schemas.microsoft.com/office/drawing/2014/main" id="{882EC665-2593-0C8D-6626-A2DF0A7FA957}"/>
              </a:ext>
            </a:extLst>
          </p:cNvPr>
          <p:cNvSpPr>
            <a:spLocks noChangeArrowheads="1"/>
          </p:cNvSpPr>
          <p:nvPr/>
        </p:nvSpPr>
        <p:spPr bwMode="auto">
          <a:xfrm>
            <a:off x="3048000" y="1543050"/>
            <a:ext cx="9144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400" b="1">
                <a:solidFill>
                  <a:schemeClr val="tx1"/>
                </a:solidFill>
                <a:latin typeface="Comic Sans MS" panose="030F0902030302020204" pitchFamily="66" charset="0"/>
              </a:rPr>
              <a:t>ALAT KERJA</a:t>
            </a:r>
          </a:p>
        </p:txBody>
      </p:sp>
      <p:sp>
        <p:nvSpPr>
          <p:cNvPr id="15368" name="Rectangle 9">
            <a:extLst>
              <a:ext uri="{FF2B5EF4-FFF2-40B4-BE49-F238E27FC236}">
                <a16:creationId xmlns:a16="http://schemas.microsoft.com/office/drawing/2014/main" id="{DF6EDEF7-D3C3-9694-775E-42F773EC6386}"/>
              </a:ext>
            </a:extLst>
          </p:cNvPr>
          <p:cNvSpPr>
            <a:spLocks noChangeArrowheads="1"/>
          </p:cNvSpPr>
          <p:nvPr/>
        </p:nvSpPr>
        <p:spPr bwMode="auto">
          <a:xfrm>
            <a:off x="382588" y="1501775"/>
            <a:ext cx="9906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400" b="1">
                <a:solidFill>
                  <a:schemeClr val="tx1"/>
                </a:solidFill>
                <a:latin typeface="Comic Sans MS" panose="030F0902030302020204" pitchFamily="66" charset="0"/>
              </a:rPr>
              <a:t>ALAT KERJA</a:t>
            </a:r>
          </a:p>
        </p:txBody>
      </p:sp>
      <p:sp>
        <p:nvSpPr>
          <p:cNvPr id="15369" name="Line 10">
            <a:extLst>
              <a:ext uri="{FF2B5EF4-FFF2-40B4-BE49-F238E27FC236}">
                <a16:creationId xmlns:a16="http://schemas.microsoft.com/office/drawing/2014/main" id="{5A71676F-19BC-3F72-907E-3A4252FD8DC5}"/>
              </a:ext>
            </a:extLst>
          </p:cNvPr>
          <p:cNvSpPr>
            <a:spLocks noChangeShapeType="1"/>
          </p:cNvSpPr>
          <p:nvPr/>
        </p:nvSpPr>
        <p:spPr bwMode="auto">
          <a:xfrm>
            <a:off x="2079625" y="12319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Rectangle 11">
            <a:extLst>
              <a:ext uri="{FF2B5EF4-FFF2-40B4-BE49-F238E27FC236}">
                <a16:creationId xmlns:a16="http://schemas.microsoft.com/office/drawing/2014/main" id="{416E25A3-9590-0FCD-B64B-11AF2353454A}"/>
              </a:ext>
            </a:extLst>
          </p:cNvPr>
          <p:cNvSpPr>
            <a:spLocks noChangeArrowheads="1"/>
          </p:cNvSpPr>
          <p:nvPr/>
        </p:nvSpPr>
        <p:spPr bwMode="auto">
          <a:xfrm>
            <a:off x="1828800" y="1481138"/>
            <a:ext cx="8382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400" b="1">
                <a:solidFill>
                  <a:schemeClr val="tx1"/>
                </a:solidFill>
                <a:latin typeface="Comic Sans MS" panose="030F0902030302020204" pitchFamily="66" charset="0"/>
              </a:rPr>
              <a:t>Bahan Baku</a:t>
            </a:r>
          </a:p>
        </p:txBody>
      </p:sp>
      <p:sp>
        <p:nvSpPr>
          <p:cNvPr id="15371" name="Rectangle 12">
            <a:extLst>
              <a:ext uri="{FF2B5EF4-FFF2-40B4-BE49-F238E27FC236}">
                <a16:creationId xmlns:a16="http://schemas.microsoft.com/office/drawing/2014/main" id="{C4FCB6FE-0E7C-C48B-068B-CBD72D2585E5}"/>
              </a:ext>
            </a:extLst>
          </p:cNvPr>
          <p:cNvSpPr>
            <a:spLocks noChangeArrowheads="1"/>
          </p:cNvSpPr>
          <p:nvPr/>
        </p:nvSpPr>
        <p:spPr bwMode="auto">
          <a:xfrm>
            <a:off x="5562600" y="1030288"/>
            <a:ext cx="2133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400" b="1">
                <a:solidFill>
                  <a:schemeClr val="tx1"/>
                </a:solidFill>
                <a:latin typeface="Comic Sans MS" panose="030F0902030302020204" pitchFamily="66" charset="0"/>
              </a:rPr>
              <a:t>ERGONOMI KERJA</a:t>
            </a:r>
          </a:p>
        </p:txBody>
      </p:sp>
      <p:sp>
        <p:nvSpPr>
          <p:cNvPr id="15372" name="Line 14">
            <a:extLst>
              <a:ext uri="{FF2B5EF4-FFF2-40B4-BE49-F238E27FC236}">
                <a16:creationId xmlns:a16="http://schemas.microsoft.com/office/drawing/2014/main" id="{D270A55E-376B-CEF1-EF64-78190C326AF7}"/>
              </a:ext>
            </a:extLst>
          </p:cNvPr>
          <p:cNvSpPr>
            <a:spLocks noChangeShapeType="1"/>
          </p:cNvSpPr>
          <p:nvPr/>
        </p:nvSpPr>
        <p:spPr bwMode="auto">
          <a:xfrm flipH="1">
            <a:off x="3886200" y="1066800"/>
            <a:ext cx="1600200" cy="3048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3" name="Rectangle 16">
            <a:extLst>
              <a:ext uri="{FF2B5EF4-FFF2-40B4-BE49-F238E27FC236}">
                <a16:creationId xmlns:a16="http://schemas.microsoft.com/office/drawing/2014/main" id="{31B2C897-142E-3C05-9B41-658AB07F27D2}"/>
              </a:ext>
            </a:extLst>
          </p:cNvPr>
          <p:cNvSpPr>
            <a:spLocks noChangeArrowheads="1"/>
          </p:cNvSpPr>
          <p:nvPr/>
        </p:nvSpPr>
        <p:spPr bwMode="auto">
          <a:xfrm>
            <a:off x="0" y="407988"/>
            <a:ext cx="1981200" cy="4572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1600" b="1">
                <a:solidFill>
                  <a:srgbClr val="FF0000"/>
                </a:solidFill>
                <a:latin typeface="Comic Sans MS" panose="030F0902030302020204" pitchFamily="66" charset="0"/>
              </a:rPr>
              <a:t>1. PROSES KERJA</a:t>
            </a:r>
          </a:p>
        </p:txBody>
      </p:sp>
      <p:sp>
        <p:nvSpPr>
          <p:cNvPr id="15374" name="Line 17">
            <a:extLst>
              <a:ext uri="{FF2B5EF4-FFF2-40B4-BE49-F238E27FC236}">
                <a16:creationId xmlns:a16="http://schemas.microsoft.com/office/drawing/2014/main" id="{587D961E-611C-7EED-949C-219765319FCC}"/>
              </a:ext>
            </a:extLst>
          </p:cNvPr>
          <p:cNvSpPr>
            <a:spLocks noChangeShapeType="1"/>
          </p:cNvSpPr>
          <p:nvPr/>
        </p:nvSpPr>
        <p:spPr bwMode="auto">
          <a:xfrm>
            <a:off x="2667000" y="2057400"/>
            <a:ext cx="2743200" cy="282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5" name="Rectangle 18">
            <a:extLst>
              <a:ext uri="{FF2B5EF4-FFF2-40B4-BE49-F238E27FC236}">
                <a16:creationId xmlns:a16="http://schemas.microsoft.com/office/drawing/2014/main" id="{16F0BB4A-1623-DF95-E459-02F799D4B8A4}"/>
              </a:ext>
            </a:extLst>
          </p:cNvPr>
          <p:cNvSpPr>
            <a:spLocks noChangeArrowheads="1"/>
          </p:cNvSpPr>
          <p:nvPr/>
        </p:nvSpPr>
        <p:spPr bwMode="auto">
          <a:xfrm>
            <a:off x="561975" y="2574925"/>
            <a:ext cx="3048000" cy="1295400"/>
          </a:xfrm>
          <a:prstGeom prst="rect">
            <a:avLst/>
          </a:prstGeom>
          <a:solidFill>
            <a:srgbClr val="FFFFFF"/>
          </a:solidFill>
          <a:ln w="9525">
            <a:solidFill>
              <a:srgbClr val="800080"/>
            </a:solidFill>
            <a:miter lim="800000"/>
            <a:headEnd/>
            <a:tailEnd/>
          </a:ln>
        </p:spPr>
        <p:txBody>
          <a:bodyPr wrap="none"/>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600" b="1">
                <a:solidFill>
                  <a:srgbClr val="FF0000"/>
                </a:solidFill>
                <a:latin typeface="Comic Sans MS" panose="030F0902030302020204" pitchFamily="66" charset="0"/>
              </a:rPr>
              <a:t>2. LINGKUNGAN  KERJA</a:t>
            </a:r>
          </a:p>
          <a:p>
            <a:pPr>
              <a:spcBef>
                <a:spcPct val="0"/>
              </a:spcBef>
              <a:buClrTx/>
              <a:buSzTx/>
              <a:buFontTx/>
              <a:buChar char="•"/>
            </a:pPr>
            <a:r>
              <a:rPr lang="en-US" altLang="en-US" sz="1400" b="1">
                <a:solidFill>
                  <a:schemeClr val="tx1"/>
                </a:solidFill>
                <a:latin typeface="Comic Sans MS" panose="030F0902030302020204" pitchFamily="66" charset="0"/>
              </a:rPr>
              <a:t> FISIK</a:t>
            </a:r>
          </a:p>
          <a:p>
            <a:pPr>
              <a:spcBef>
                <a:spcPct val="0"/>
              </a:spcBef>
              <a:buClrTx/>
              <a:buSzTx/>
              <a:buFontTx/>
              <a:buChar char="•"/>
            </a:pPr>
            <a:r>
              <a:rPr lang="en-US" altLang="en-US" sz="1400" b="1">
                <a:solidFill>
                  <a:schemeClr val="tx1"/>
                </a:solidFill>
                <a:latin typeface="Comic Sans MS" panose="030F0902030302020204" pitchFamily="66" charset="0"/>
              </a:rPr>
              <a:t> KIMIA</a:t>
            </a:r>
          </a:p>
          <a:p>
            <a:pPr>
              <a:spcBef>
                <a:spcPct val="0"/>
              </a:spcBef>
              <a:buClrTx/>
              <a:buSzTx/>
              <a:buFontTx/>
              <a:buChar char="•"/>
            </a:pPr>
            <a:r>
              <a:rPr lang="en-US" altLang="en-US" sz="1400" b="1">
                <a:solidFill>
                  <a:schemeClr val="tx1"/>
                </a:solidFill>
                <a:latin typeface="Comic Sans MS" panose="030F0902030302020204" pitchFamily="66" charset="0"/>
              </a:rPr>
              <a:t> BIOLOGI</a:t>
            </a:r>
          </a:p>
          <a:p>
            <a:pPr>
              <a:spcBef>
                <a:spcPct val="0"/>
              </a:spcBef>
              <a:buClrTx/>
              <a:buSzTx/>
              <a:buFontTx/>
              <a:buChar char="•"/>
            </a:pPr>
            <a:r>
              <a:rPr lang="en-US" altLang="en-US" sz="1400" b="1">
                <a:solidFill>
                  <a:schemeClr val="tx1"/>
                </a:solidFill>
                <a:latin typeface="Comic Sans MS" panose="030F0902030302020204" pitchFamily="66" charset="0"/>
              </a:rPr>
              <a:t> SOSIAL/EKONOMI/BUDAYA</a:t>
            </a:r>
          </a:p>
        </p:txBody>
      </p:sp>
      <p:sp>
        <p:nvSpPr>
          <p:cNvPr id="15376" name="Rectangle 19">
            <a:extLst>
              <a:ext uri="{FF2B5EF4-FFF2-40B4-BE49-F238E27FC236}">
                <a16:creationId xmlns:a16="http://schemas.microsoft.com/office/drawing/2014/main" id="{BF4B68A9-A507-5B89-C8A1-489669F9C19D}"/>
              </a:ext>
            </a:extLst>
          </p:cNvPr>
          <p:cNvSpPr>
            <a:spLocks noChangeArrowheads="1"/>
          </p:cNvSpPr>
          <p:nvPr/>
        </p:nvSpPr>
        <p:spPr bwMode="auto">
          <a:xfrm>
            <a:off x="4724400" y="2395538"/>
            <a:ext cx="3048000" cy="1371600"/>
          </a:xfrm>
          <a:prstGeom prst="rect">
            <a:avLst/>
          </a:prstGeom>
          <a:solidFill>
            <a:srgbClr val="FFFFFF"/>
          </a:solidFill>
          <a:ln w="28575">
            <a:solidFill>
              <a:srgbClr val="000099"/>
            </a:solidFill>
            <a:miter lim="800000"/>
            <a:headEnd/>
            <a:tailEnd/>
          </a:ln>
        </p:spPr>
        <p:txBody>
          <a:bodyPr wrap="none"/>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600" b="1">
                <a:solidFill>
                  <a:srgbClr val="FF0000"/>
                </a:solidFill>
                <a:latin typeface="Comic Sans MS" panose="030F0902030302020204" pitchFamily="66" charset="0"/>
              </a:rPr>
              <a:t>3. PEKERJA (CIRI-CIRI)</a:t>
            </a:r>
          </a:p>
          <a:p>
            <a:pPr>
              <a:spcBef>
                <a:spcPct val="0"/>
              </a:spcBef>
              <a:buClrTx/>
              <a:buSzTx/>
              <a:buFontTx/>
              <a:buChar char="•"/>
            </a:pPr>
            <a:r>
              <a:rPr lang="en-US" altLang="en-US" sz="1400" b="1">
                <a:solidFill>
                  <a:schemeClr val="tx1"/>
                </a:solidFill>
                <a:latin typeface="Comic Sans MS" panose="030F0902030302020204" pitchFamily="66" charset="0"/>
              </a:rPr>
              <a:t> SOSIA/ PSIKO</a:t>
            </a:r>
          </a:p>
          <a:p>
            <a:pPr>
              <a:spcBef>
                <a:spcPct val="0"/>
              </a:spcBef>
              <a:buClrTx/>
              <a:buSzTx/>
              <a:buFontTx/>
              <a:buChar char="•"/>
            </a:pPr>
            <a:r>
              <a:rPr lang="en-US" altLang="en-US" sz="1400" b="1">
                <a:solidFill>
                  <a:schemeClr val="tx1"/>
                </a:solidFill>
                <a:latin typeface="Comic Sans MS" panose="030F0902030302020204" pitchFamily="66" charset="0"/>
              </a:rPr>
              <a:t> BIOLOGI / FAALI</a:t>
            </a:r>
          </a:p>
          <a:p>
            <a:pPr>
              <a:spcBef>
                <a:spcPct val="0"/>
              </a:spcBef>
              <a:buClrTx/>
              <a:buSzTx/>
              <a:buFontTx/>
              <a:buChar char="•"/>
            </a:pPr>
            <a:r>
              <a:rPr lang="en-US" altLang="en-US" sz="1400" b="1">
                <a:solidFill>
                  <a:schemeClr val="tx1"/>
                </a:solidFill>
                <a:latin typeface="Comic Sans MS" panose="030F0902030302020204" pitchFamily="66" charset="0"/>
              </a:rPr>
              <a:t> BUDAYA/ KEBIASAAN</a:t>
            </a:r>
          </a:p>
          <a:p>
            <a:pPr>
              <a:spcBef>
                <a:spcPct val="0"/>
              </a:spcBef>
              <a:buClrTx/>
              <a:buSzTx/>
              <a:buFontTx/>
              <a:buChar char="•"/>
            </a:pPr>
            <a:r>
              <a:rPr lang="en-US" altLang="en-US" sz="1400" b="1">
                <a:solidFill>
                  <a:schemeClr val="tx1"/>
                </a:solidFill>
                <a:latin typeface="Comic Sans MS" panose="030F0902030302020204" pitchFamily="66" charset="0"/>
              </a:rPr>
              <a:t> EKONOMI</a:t>
            </a:r>
          </a:p>
          <a:p>
            <a:pPr>
              <a:spcBef>
                <a:spcPct val="0"/>
              </a:spcBef>
              <a:buClrTx/>
              <a:buSzTx/>
              <a:buFontTx/>
              <a:buChar char="•"/>
            </a:pPr>
            <a:r>
              <a:rPr lang="en-US" altLang="en-US" sz="1400" b="1">
                <a:solidFill>
                  <a:schemeClr val="tx1"/>
                </a:solidFill>
                <a:latin typeface="Comic Sans MS" panose="030F0902030302020204" pitchFamily="66" charset="0"/>
              </a:rPr>
              <a:t> DLL</a:t>
            </a:r>
          </a:p>
        </p:txBody>
      </p:sp>
      <p:sp>
        <p:nvSpPr>
          <p:cNvPr id="15377" name="Rectangle 20">
            <a:extLst>
              <a:ext uri="{FF2B5EF4-FFF2-40B4-BE49-F238E27FC236}">
                <a16:creationId xmlns:a16="http://schemas.microsoft.com/office/drawing/2014/main" id="{F82778C1-A68E-6FC8-40FA-F2A0A6B14751}"/>
              </a:ext>
            </a:extLst>
          </p:cNvPr>
          <p:cNvSpPr>
            <a:spLocks noChangeArrowheads="1"/>
          </p:cNvSpPr>
          <p:nvPr/>
        </p:nvSpPr>
        <p:spPr bwMode="auto">
          <a:xfrm>
            <a:off x="533400" y="3967163"/>
            <a:ext cx="4114800"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600" b="1">
                <a:solidFill>
                  <a:srgbClr val="FF0000"/>
                </a:solidFill>
                <a:latin typeface="Comic Sans MS" panose="030F0902030302020204" pitchFamily="66" charset="0"/>
              </a:rPr>
              <a:t>4. SISTEM MANAJEMEN</a:t>
            </a:r>
          </a:p>
          <a:p>
            <a:pPr>
              <a:spcBef>
                <a:spcPct val="0"/>
              </a:spcBef>
              <a:buClrTx/>
              <a:buSzTx/>
              <a:buFontTx/>
              <a:buNone/>
            </a:pPr>
            <a:r>
              <a:rPr lang="en-US" altLang="en-US" sz="1400" b="1">
                <a:solidFill>
                  <a:schemeClr val="tx1"/>
                </a:solidFill>
                <a:latin typeface="Comic Sans MS" panose="030F0902030302020204" pitchFamily="66" charset="0"/>
              </a:rPr>
              <a:t>I   PENGAWASAN PROSES KERJA</a:t>
            </a:r>
          </a:p>
          <a:p>
            <a:pPr>
              <a:spcBef>
                <a:spcPct val="0"/>
              </a:spcBef>
              <a:buClrTx/>
              <a:buSzTx/>
              <a:buFontTx/>
              <a:buNone/>
            </a:pPr>
            <a:r>
              <a:rPr lang="en-US" altLang="en-US" sz="1400" b="1">
                <a:solidFill>
                  <a:schemeClr val="tx1"/>
                </a:solidFill>
                <a:latin typeface="Comic Sans MS" panose="030F0902030302020204" pitchFamily="66" charset="0"/>
              </a:rPr>
              <a:t>II  LINGKUNGAN KERJA</a:t>
            </a:r>
          </a:p>
          <a:p>
            <a:pPr>
              <a:spcBef>
                <a:spcPct val="0"/>
              </a:spcBef>
              <a:buClrTx/>
              <a:buSzTx/>
              <a:buFontTx/>
              <a:buNone/>
            </a:pPr>
            <a:r>
              <a:rPr lang="en-US" altLang="en-US" sz="1400" b="1">
                <a:solidFill>
                  <a:schemeClr val="tx1"/>
                </a:solidFill>
                <a:latin typeface="Comic Sans MS" panose="030F0902030302020204" pitchFamily="66" charset="0"/>
              </a:rPr>
              <a:t>III PELAYANAN          * PRIMER</a:t>
            </a:r>
          </a:p>
          <a:p>
            <a:pPr>
              <a:spcBef>
                <a:spcPct val="0"/>
              </a:spcBef>
              <a:buClrTx/>
              <a:buSzTx/>
              <a:buFontTx/>
              <a:buNone/>
            </a:pPr>
            <a:r>
              <a:rPr lang="en-US" altLang="en-US" sz="1400" b="1">
                <a:solidFill>
                  <a:schemeClr val="tx1"/>
                </a:solidFill>
                <a:latin typeface="Comic Sans MS" panose="030F0902030302020204" pitchFamily="66" charset="0"/>
              </a:rPr>
              <a:t>     KESEHATAN         * SEKUNDER</a:t>
            </a:r>
          </a:p>
          <a:p>
            <a:pPr>
              <a:spcBef>
                <a:spcPct val="0"/>
              </a:spcBef>
              <a:buClrTx/>
              <a:buSzTx/>
              <a:buFontTx/>
              <a:buNone/>
            </a:pPr>
            <a:r>
              <a:rPr lang="en-US" altLang="en-US" sz="1400" b="1">
                <a:solidFill>
                  <a:schemeClr val="tx1"/>
                </a:solidFill>
                <a:latin typeface="Comic Sans MS" panose="030F0902030302020204" pitchFamily="66" charset="0"/>
              </a:rPr>
              <a:t>                             * TERTIER    </a:t>
            </a:r>
          </a:p>
        </p:txBody>
      </p:sp>
      <p:sp>
        <p:nvSpPr>
          <p:cNvPr id="15378" name="Rectangle 24">
            <a:extLst>
              <a:ext uri="{FF2B5EF4-FFF2-40B4-BE49-F238E27FC236}">
                <a16:creationId xmlns:a16="http://schemas.microsoft.com/office/drawing/2014/main" id="{DD3634AE-03FA-A0D8-6F5F-DEFF48A0663C}"/>
              </a:ext>
            </a:extLst>
          </p:cNvPr>
          <p:cNvSpPr>
            <a:spLocks noChangeArrowheads="1"/>
          </p:cNvSpPr>
          <p:nvPr/>
        </p:nvSpPr>
        <p:spPr bwMode="auto">
          <a:xfrm>
            <a:off x="4572000" y="3946525"/>
            <a:ext cx="3657600" cy="1600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Char char="•"/>
            </a:pPr>
            <a:r>
              <a:rPr lang="en-US" altLang="en-US" sz="1400" b="1">
                <a:solidFill>
                  <a:schemeClr val="tx1"/>
                </a:solidFill>
                <a:latin typeface="Comic Sans MS" panose="030F0902030302020204" pitchFamily="66" charset="0"/>
              </a:rPr>
              <a:t> PENDEKATAN  HOLISTIK</a:t>
            </a:r>
          </a:p>
          <a:p>
            <a:pPr>
              <a:spcBef>
                <a:spcPct val="0"/>
              </a:spcBef>
              <a:buClrTx/>
              <a:buSzTx/>
              <a:buFontTx/>
              <a:buChar char="•"/>
            </a:pPr>
            <a:r>
              <a:rPr lang="en-US" altLang="en-US" sz="1400" b="1">
                <a:solidFill>
                  <a:schemeClr val="tx1"/>
                </a:solidFill>
                <a:latin typeface="Comic Sans MS" panose="030F0902030302020204" pitchFamily="66" charset="0"/>
              </a:rPr>
              <a:t> PENDEKATAN  INDIVIDU / unit</a:t>
            </a:r>
          </a:p>
          <a:p>
            <a:pPr>
              <a:spcBef>
                <a:spcPct val="0"/>
              </a:spcBef>
              <a:buClrTx/>
              <a:buSzTx/>
              <a:buFontTx/>
              <a:buChar char="•"/>
            </a:pPr>
            <a:r>
              <a:rPr lang="en-US" altLang="en-US" sz="1400" b="1">
                <a:solidFill>
                  <a:schemeClr val="tx1"/>
                </a:solidFill>
                <a:latin typeface="Comic Sans MS" panose="030F0902030302020204" pitchFamily="66" charset="0"/>
              </a:rPr>
              <a:t> PENCEGAHAN &gt;&gt; PENGOBATAN</a:t>
            </a:r>
          </a:p>
          <a:p>
            <a:pPr>
              <a:spcBef>
                <a:spcPct val="0"/>
              </a:spcBef>
              <a:buClrTx/>
              <a:buSzTx/>
              <a:buFontTx/>
              <a:buChar char="•"/>
            </a:pPr>
            <a:r>
              <a:rPr lang="en-US" altLang="en-US" sz="1400" b="1">
                <a:solidFill>
                  <a:schemeClr val="tx1"/>
                </a:solidFill>
                <a:latin typeface="Comic Sans MS" panose="030F0902030302020204" pitchFamily="66" charset="0"/>
              </a:rPr>
              <a:t> TX. RASIONAL</a:t>
            </a:r>
          </a:p>
          <a:p>
            <a:pPr>
              <a:spcBef>
                <a:spcPct val="0"/>
              </a:spcBef>
              <a:buClrTx/>
              <a:buSzTx/>
              <a:buFontTx/>
              <a:buChar char="•"/>
            </a:pPr>
            <a:r>
              <a:rPr lang="en-US" altLang="en-US" sz="1400" b="1">
                <a:solidFill>
                  <a:schemeClr val="tx1"/>
                </a:solidFill>
                <a:latin typeface="Comic Sans MS" panose="030F0902030302020204" pitchFamily="66" charset="0"/>
              </a:rPr>
              <a:t> PARTISIPASI</a:t>
            </a:r>
          </a:p>
          <a:p>
            <a:pPr>
              <a:spcBef>
                <a:spcPct val="0"/>
              </a:spcBef>
              <a:buClrTx/>
              <a:buSzTx/>
              <a:buFontTx/>
              <a:buChar char="•"/>
            </a:pPr>
            <a:r>
              <a:rPr lang="en-US" altLang="en-US" sz="1400" b="1">
                <a:solidFill>
                  <a:schemeClr val="tx1"/>
                </a:solidFill>
                <a:latin typeface="Comic Sans MS" panose="030F0902030302020204" pitchFamily="66" charset="0"/>
              </a:rPr>
              <a:t> BERKELANJUTAN</a:t>
            </a:r>
          </a:p>
          <a:p>
            <a:pPr>
              <a:spcBef>
                <a:spcPct val="0"/>
              </a:spcBef>
              <a:buClrTx/>
              <a:buSzTx/>
              <a:buFontTx/>
              <a:buChar char="•"/>
            </a:pPr>
            <a:r>
              <a:rPr lang="en-US" altLang="en-US" sz="1400" b="1">
                <a:solidFill>
                  <a:schemeClr val="tx1"/>
                </a:solidFill>
                <a:latin typeface="Comic Sans MS" panose="030F0902030302020204" pitchFamily="66" charset="0"/>
              </a:rPr>
              <a:t> KOMPREHENSI</a:t>
            </a:r>
            <a:r>
              <a:rPr lang="id-ID" altLang="en-US" sz="1400" b="1">
                <a:solidFill>
                  <a:schemeClr val="tx1"/>
                </a:solidFill>
                <a:latin typeface="Comic Sans MS" panose="030F0902030302020204" pitchFamily="66" charset="0"/>
              </a:rPr>
              <a:t>F</a:t>
            </a:r>
            <a:r>
              <a:rPr lang="en-US" altLang="en-US" sz="1400" b="1">
                <a:solidFill>
                  <a:schemeClr val="tx1"/>
                </a:solidFill>
                <a:latin typeface="Comic Sans MS" panose="030F0902030302020204" pitchFamily="66" charset="0"/>
              </a:rPr>
              <a:t>/INTEGRATI</a:t>
            </a:r>
            <a:r>
              <a:rPr lang="id-ID" altLang="en-US" sz="1400" b="1">
                <a:solidFill>
                  <a:schemeClr val="tx1"/>
                </a:solidFill>
                <a:latin typeface="Comic Sans MS" panose="030F0902030302020204" pitchFamily="66" charset="0"/>
              </a:rPr>
              <a:t>F</a:t>
            </a:r>
            <a:endParaRPr lang="en-US" altLang="en-US" sz="1400" b="1">
              <a:solidFill>
                <a:schemeClr val="tx1"/>
              </a:solidFill>
              <a:latin typeface="Comic Sans MS" panose="030F0902030302020204" pitchFamily="66" charset="0"/>
            </a:endParaRPr>
          </a:p>
        </p:txBody>
      </p:sp>
      <p:sp>
        <p:nvSpPr>
          <p:cNvPr id="15379" name="Rectangle 25">
            <a:extLst>
              <a:ext uri="{FF2B5EF4-FFF2-40B4-BE49-F238E27FC236}">
                <a16:creationId xmlns:a16="http://schemas.microsoft.com/office/drawing/2014/main" id="{78E43816-090A-1861-7F48-0DC7F14074AF}"/>
              </a:ext>
            </a:extLst>
          </p:cNvPr>
          <p:cNvSpPr>
            <a:spLocks noChangeArrowheads="1"/>
          </p:cNvSpPr>
          <p:nvPr/>
        </p:nvSpPr>
        <p:spPr bwMode="auto">
          <a:xfrm>
            <a:off x="990600" y="5622925"/>
            <a:ext cx="35814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600" b="1">
                <a:solidFill>
                  <a:srgbClr val="FF0000"/>
                </a:solidFill>
                <a:latin typeface="Comic Sans MS" panose="030F0902030302020204" pitchFamily="66" charset="0"/>
              </a:rPr>
              <a:t>5. UNDANG – UNDANG</a:t>
            </a:r>
          </a:p>
          <a:p>
            <a:pPr>
              <a:spcBef>
                <a:spcPct val="0"/>
              </a:spcBef>
              <a:buClrTx/>
              <a:buSzTx/>
              <a:buFontTx/>
              <a:buChar char="•"/>
            </a:pPr>
            <a:r>
              <a:rPr lang="en-US" altLang="en-US" sz="1400" b="1">
                <a:solidFill>
                  <a:schemeClr val="tx1"/>
                </a:solidFill>
                <a:latin typeface="Comic Sans MS" panose="030F0902030302020204" pitchFamily="66" charset="0"/>
              </a:rPr>
              <a:t>  K3</a:t>
            </a:r>
          </a:p>
          <a:p>
            <a:pPr>
              <a:spcBef>
                <a:spcPct val="0"/>
              </a:spcBef>
              <a:buClrTx/>
              <a:buSzTx/>
              <a:buFontTx/>
              <a:buChar char="•"/>
            </a:pPr>
            <a:r>
              <a:rPr lang="en-US" altLang="en-US" sz="1400" b="1">
                <a:solidFill>
                  <a:schemeClr val="tx1"/>
                </a:solidFill>
                <a:latin typeface="Comic Sans MS" panose="030F0902030302020204" pitchFamily="66" charset="0"/>
              </a:rPr>
              <a:t> KETENAGA  KERJAAN</a:t>
            </a:r>
          </a:p>
          <a:p>
            <a:pPr>
              <a:spcBef>
                <a:spcPct val="0"/>
              </a:spcBef>
              <a:buClrTx/>
              <a:buSzTx/>
              <a:buFontTx/>
              <a:buChar char="•"/>
            </a:pPr>
            <a:r>
              <a:rPr lang="en-US" altLang="en-US" sz="1400" b="1">
                <a:solidFill>
                  <a:schemeClr val="tx1"/>
                </a:solidFill>
                <a:latin typeface="Comic Sans MS" panose="030F0902030302020204" pitchFamily="66" charset="0"/>
              </a:rPr>
              <a:t> UU / PERATURAN PENGUPAHAN</a:t>
            </a:r>
          </a:p>
          <a:p>
            <a:pPr>
              <a:spcBef>
                <a:spcPct val="0"/>
              </a:spcBef>
              <a:buClrTx/>
              <a:buSzTx/>
              <a:buFontTx/>
              <a:buChar char="•"/>
            </a:pPr>
            <a:r>
              <a:rPr lang="en-US" altLang="en-US" sz="1400" b="1">
                <a:solidFill>
                  <a:schemeClr val="tx1"/>
                </a:solidFill>
                <a:latin typeface="Comic Sans MS" panose="030F0902030302020204" pitchFamily="66" charset="0"/>
              </a:rPr>
              <a:t> DLL                  </a:t>
            </a:r>
          </a:p>
        </p:txBody>
      </p:sp>
      <p:sp>
        <p:nvSpPr>
          <p:cNvPr id="15380" name="Line 26">
            <a:extLst>
              <a:ext uri="{FF2B5EF4-FFF2-40B4-BE49-F238E27FC236}">
                <a16:creationId xmlns:a16="http://schemas.microsoft.com/office/drawing/2014/main" id="{0B053479-3B8E-83F2-31F8-10BBCBA544CC}"/>
              </a:ext>
            </a:extLst>
          </p:cNvPr>
          <p:cNvSpPr>
            <a:spLocks noChangeShapeType="1"/>
          </p:cNvSpPr>
          <p:nvPr/>
        </p:nvSpPr>
        <p:spPr bwMode="auto">
          <a:xfrm flipH="1" flipV="1">
            <a:off x="381000" y="1295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27">
            <a:extLst>
              <a:ext uri="{FF2B5EF4-FFF2-40B4-BE49-F238E27FC236}">
                <a16:creationId xmlns:a16="http://schemas.microsoft.com/office/drawing/2014/main" id="{33BB2C5B-8E69-397A-CFAA-607575F1C5DA}"/>
              </a:ext>
            </a:extLst>
          </p:cNvPr>
          <p:cNvSpPr>
            <a:spLocks noChangeShapeType="1"/>
          </p:cNvSpPr>
          <p:nvPr/>
        </p:nvSpPr>
        <p:spPr bwMode="auto">
          <a:xfrm flipH="1">
            <a:off x="180975" y="3300413"/>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28">
            <a:extLst>
              <a:ext uri="{FF2B5EF4-FFF2-40B4-BE49-F238E27FC236}">
                <a16:creationId xmlns:a16="http://schemas.microsoft.com/office/drawing/2014/main" id="{1D166009-072F-4239-4A65-4DBE397FE195}"/>
              </a:ext>
            </a:extLst>
          </p:cNvPr>
          <p:cNvSpPr>
            <a:spLocks noChangeShapeType="1"/>
          </p:cNvSpPr>
          <p:nvPr/>
        </p:nvSpPr>
        <p:spPr bwMode="auto">
          <a:xfrm>
            <a:off x="180975" y="3300413"/>
            <a:ext cx="0" cy="304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29">
            <a:extLst>
              <a:ext uri="{FF2B5EF4-FFF2-40B4-BE49-F238E27FC236}">
                <a16:creationId xmlns:a16="http://schemas.microsoft.com/office/drawing/2014/main" id="{F70686B1-8353-7628-6B52-B9F42D4ACBA1}"/>
              </a:ext>
            </a:extLst>
          </p:cNvPr>
          <p:cNvSpPr>
            <a:spLocks noChangeShapeType="1"/>
          </p:cNvSpPr>
          <p:nvPr/>
        </p:nvSpPr>
        <p:spPr bwMode="auto">
          <a:xfrm>
            <a:off x="180975" y="6345238"/>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30">
            <a:extLst>
              <a:ext uri="{FF2B5EF4-FFF2-40B4-BE49-F238E27FC236}">
                <a16:creationId xmlns:a16="http://schemas.microsoft.com/office/drawing/2014/main" id="{7714AAA6-F74B-336F-FC09-4420960E876E}"/>
              </a:ext>
            </a:extLst>
          </p:cNvPr>
          <p:cNvSpPr>
            <a:spLocks noChangeShapeType="1"/>
          </p:cNvSpPr>
          <p:nvPr/>
        </p:nvSpPr>
        <p:spPr bwMode="auto">
          <a:xfrm>
            <a:off x="180975" y="4760913"/>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5" name="AutoShape 31">
            <a:extLst>
              <a:ext uri="{FF2B5EF4-FFF2-40B4-BE49-F238E27FC236}">
                <a16:creationId xmlns:a16="http://schemas.microsoft.com/office/drawing/2014/main" id="{AC03EBD1-0C1E-4D29-DDB0-2B4AB0867803}"/>
              </a:ext>
            </a:extLst>
          </p:cNvPr>
          <p:cNvSpPr>
            <a:spLocks noChangeArrowheads="1"/>
          </p:cNvSpPr>
          <p:nvPr/>
        </p:nvSpPr>
        <p:spPr bwMode="auto">
          <a:xfrm>
            <a:off x="4100513" y="4191000"/>
            <a:ext cx="457200" cy="609600"/>
          </a:xfrm>
          <a:prstGeom prst="rightArrow">
            <a:avLst>
              <a:gd name="adj1" fmla="val 50000"/>
              <a:gd name="adj2" fmla="val 43056"/>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Tw Cen MT" panose="020B0602020104020603" pitchFamily="34" charset="77"/>
            </a:endParaRPr>
          </a:p>
        </p:txBody>
      </p:sp>
      <p:sp>
        <p:nvSpPr>
          <p:cNvPr id="2" name="Slide Number Placeholder 1">
            <a:extLst>
              <a:ext uri="{FF2B5EF4-FFF2-40B4-BE49-F238E27FC236}">
                <a16:creationId xmlns:a16="http://schemas.microsoft.com/office/drawing/2014/main" id="{D958DB48-C9C8-765B-B22E-E0325246702D}"/>
              </a:ext>
            </a:extLst>
          </p:cNvPr>
          <p:cNvSpPr>
            <a:spLocks noGrp="1"/>
          </p:cNvSpPr>
          <p:nvPr>
            <p:ph type="sldNum" sz="quarter" idx="12"/>
          </p:nvPr>
        </p:nvSpPr>
        <p:spPr/>
        <p:txBody>
          <a:bodyPr>
            <a:normAutofit fontScale="92500" lnSpcReduction="10000"/>
          </a:bodyPr>
          <a:lstStyle/>
          <a:p>
            <a:pPr>
              <a:defRPr/>
            </a:pPr>
            <a:fld id="{AE300E97-CF61-EA43-8F33-CB9F77BCBD83}" type="slidenum">
              <a:rPr lang="id-ID" smtClean="0"/>
              <a:pPr>
                <a:defRPr/>
              </a:pPr>
              <a:t>19</a:t>
            </a:fld>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90775"/>
            <a:ext cx="4800061" cy="600897"/>
            <a:chOff x="0" y="0"/>
            <a:chExt cx="2949644" cy="369252"/>
          </a:xfrm>
        </p:grpSpPr>
        <p:sp>
          <p:nvSpPr>
            <p:cNvPr id="3" name="Freeform 3"/>
            <p:cNvSpPr/>
            <p:nvPr/>
          </p:nvSpPr>
          <p:spPr>
            <a:xfrm>
              <a:off x="0" y="0"/>
              <a:ext cx="2949644" cy="369252"/>
            </a:xfrm>
            <a:custGeom>
              <a:avLst/>
              <a:gdLst/>
              <a:ahLst/>
              <a:cxnLst/>
              <a:rect l="l" t="t" r="r" b="b"/>
              <a:pathLst>
                <a:path w="2949644" h="369252">
                  <a:moveTo>
                    <a:pt x="0" y="0"/>
                  </a:moveTo>
                  <a:lnTo>
                    <a:pt x="2949644" y="0"/>
                  </a:lnTo>
                  <a:lnTo>
                    <a:pt x="2949644" y="369252"/>
                  </a:lnTo>
                  <a:lnTo>
                    <a:pt x="0" y="369252"/>
                  </a:lnTo>
                  <a:close/>
                </a:path>
              </a:pathLst>
            </a:custGeom>
            <a:solidFill>
              <a:srgbClr val="0F2939"/>
            </a:solidFill>
          </p:spPr>
          <p:txBody>
            <a:bodyPr/>
            <a:lstStyle/>
            <a:p>
              <a:endParaRPr lang="en-US"/>
            </a:p>
          </p:txBody>
        </p:sp>
        <p:sp>
          <p:nvSpPr>
            <p:cNvPr id="4" name="TextBox 4"/>
            <p:cNvSpPr txBox="1"/>
            <p:nvPr/>
          </p:nvSpPr>
          <p:spPr>
            <a:xfrm>
              <a:off x="0" y="-66675"/>
              <a:ext cx="2949644" cy="435927"/>
            </a:xfrm>
            <a:prstGeom prst="rect">
              <a:avLst/>
            </a:prstGeom>
          </p:spPr>
          <p:txBody>
            <a:bodyPr lIns="29627" tIns="29627" rIns="29627" bIns="29627" rtlCol="0" anchor="ctr"/>
            <a:lstStyle/>
            <a:p>
              <a:pPr algn="ctr">
                <a:lnSpc>
                  <a:spcPts val="800"/>
                </a:lnSpc>
              </a:pPr>
              <a:endParaRPr/>
            </a:p>
          </p:txBody>
        </p:sp>
      </p:grpSp>
      <p:grpSp>
        <p:nvGrpSpPr>
          <p:cNvPr id="5" name="Group 5"/>
          <p:cNvGrpSpPr/>
          <p:nvPr/>
        </p:nvGrpSpPr>
        <p:grpSpPr>
          <a:xfrm>
            <a:off x="5051869" y="793631"/>
            <a:ext cx="6086620" cy="5270739"/>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7614" r="-2238"/>
              </a:stretch>
            </a:blipFill>
          </p:spPr>
          <p:txBody>
            <a:bodyPr/>
            <a:lstStyle/>
            <a:p>
              <a:endParaRPr lang="en-US"/>
            </a:p>
          </p:txBody>
        </p:sp>
      </p:grpSp>
      <p:grpSp>
        <p:nvGrpSpPr>
          <p:cNvPr id="7" name="Group 7"/>
          <p:cNvGrpSpPr/>
          <p:nvPr/>
        </p:nvGrpSpPr>
        <p:grpSpPr>
          <a:xfrm rot="2332430">
            <a:off x="5180584" y="-476638"/>
            <a:ext cx="166850" cy="3974203"/>
            <a:chOff x="0" y="0"/>
            <a:chExt cx="87888" cy="2093407"/>
          </a:xfrm>
        </p:grpSpPr>
        <p:sp>
          <p:nvSpPr>
            <p:cNvPr id="8" name="Freeform 8"/>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a:p>
          </p:txBody>
        </p:sp>
        <p:sp>
          <p:nvSpPr>
            <p:cNvPr id="9" name="TextBox 9"/>
            <p:cNvSpPr txBox="1"/>
            <p:nvPr/>
          </p:nvSpPr>
          <p:spPr>
            <a:xfrm>
              <a:off x="0" y="-38100"/>
              <a:ext cx="87888" cy="2131507"/>
            </a:xfrm>
            <a:prstGeom prst="rect">
              <a:avLst/>
            </a:prstGeom>
          </p:spPr>
          <p:txBody>
            <a:bodyPr lIns="25400" tIns="25400" rIns="25400" bIns="25400" rtlCol="0" anchor="ctr"/>
            <a:lstStyle/>
            <a:p>
              <a:pPr algn="ctr">
                <a:lnSpc>
                  <a:spcPts val="1330"/>
                </a:lnSpc>
              </a:pPr>
              <a:endParaRPr/>
            </a:p>
          </p:txBody>
        </p:sp>
      </p:grpSp>
      <p:sp>
        <p:nvSpPr>
          <p:cNvPr id="10" name="Freeform 10"/>
          <p:cNvSpPr/>
          <p:nvPr/>
        </p:nvSpPr>
        <p:spPr>
          <a:xfrm rot="3328133">
            <a:off x="4669382" y="4604528"/>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a:p>
        </p:txBody>
      </p:sp>
      <p:grpSp>
        <p:nvGrpSpPr>
          <p:cNvPr id="11" name="Group 11"/>
          <p:cNvGrpSpPr/>
          <p:nvPr/>
        </p:nvGrpSpPr>
        <p:grpSpPr>
          <a:xfrm rot="-1982695">
            <a:off x="5757596" y="3356048"/>
            <a:ext cx="636442" cy="3974203"/>
            <a:chOff x="0" y="0"/>
            <a:chExt cx="335245" cy="2093407"/>
          </a:xfrm>
        </p:grpSpPr>
        <p:sp>
          <p:nvSpPr>
            <p:cNvPr id="12" name="Freeform 12"/>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13" name="TextBox 13"/>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sp>
        <p:nvSpPr>
          <p:cNvPr id="14" name="Freeform 14"/>
          <p:cNvSpPr/>
          <p:nvPr/>
        </p:nvSpPr>
        <p:spPr>
          <a:xfrm rot="8100000">
            <a:off x="3749026" y="3982739"/>
            <a:ext cx="2550411" cy="537406"/>
          </a:xfrm>
          <a:custGeom>
            <a:avLst/>
            <a:gdLst/>
            <a:ahLst/>
            <a:cxnLst/>
            <a:rect l="l" t="t" r="r" b="b"/>
            <a:pathLst>
              <a:path w="5100822" h="1074812">
                <a:moveTo>
                  <a:pt x="0" y="0"/>
                </a:moveTo>
                <a:lnTo>
                  <a:pt x="5100822" y="0"/>
                </a:lnTo>
                <a:lnTo>
                  <a:pt x="5100822" y="1074812"/>
                </a:lnTo>
                <a:lnTo>
                  <a:pt x="0" y="1074812"/>
                </a:lnTo>
                <a:lnTo>
                  <a:pt x="0" y="0"/>
                </a:lnTo>
                <a:close/>
              </a:path>
            </a:pathLst>
          </a:custGeom>
          <a:blipFill>
            <a:blip r:embed="rId3">
              <a:extLst>
                <a:ext uri="{96DAC541-7B7A-43D3-8B79-37D633B846F1}">
                  <asvg:svgBlip xmlns:asvg="http://schemas.microsoft.com/office/drawing/2016/SVG/main" r:embed="rId4"/>
                </a:ext>
              </a:extLst>
            </a:blip>
            <a:stretch>
              <a:fillRect l="-35827" t="-201649" r="-7213" b="-81189"/>
            </a:stretch>
          </a:blipFill>
        </p:spPr>
        <p:txBody>
          <a:bodyPr/>
          <a:lstStyle/>
          <a:p>
            <a:endParaRPr lang="en-US"/>
          </a:p>
        </p:txBody>
      </p:sp>
      <p:sp>
        <p:nvSpPr>
          <p:cNvPr id="15" name="Freeform 15"/>
          <p:cNvSpPr/>
          <p:nvPr/>
        </p:nvSpPr>
        <p:spPr>
          <a:xfrm rot="7883962">
            <a:off x="4713912" y="1411459"/>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a:p>
        </p:txBody>
      </p:sp>
      <p:grpSp>
        <p:nvGrpSpPr>
          <p:cNvPr id="16" name="Group 16"/>
          <p:cNvGrpSpPr/>
          <p:nvPr/>
        </p:nvGrpSpPr>
        <p:grpSpPr>
          <a:xfrm rot="2348597">
            <a:off x="6045716" y="-758142"/>
            <a:ext cx="636442" cy="3974203"/>
            <a:chOff x="0" y="0"/>
            <a:chExt cx="335245" cy="2093407"/>
          </a:xfrm>
        </p:grpSpPr>
        <p:sp>
          <p:nvSpPr>
            <p:cNvPr id="17" name="Freeform 17"/>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18" name="TextBox 18"/>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grpSp>
        <p:nvGrpSpPr>
          <p:cNvPr id="19" name="Group 19"/>
          <p:cNvGrpSpPr/>
          <p:nvPr/>
        </p:nvGrpSpPr>
        <p:grpSpPr>
          <a:xfrm rot="-1982695">
            <a:off x="4447724" y="3685800"/>
            <a:ext cx="636442" cy="3974203"/>
            <a:chOff x="0" y="0"/>
            <a:chExt cx="335245" cy="2093407"/>
          </a:xfrm>
        </p:grpSpPr>
        <p:sp>
          <p:nvSpPr>
            <p:cNvPr id="20" name="Freeform 20"/>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21" name="TextBox 21"/>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grpSp>
        <p:nvGrpSpPr>
          <p:cNvPr id="22" name="Group 22"/>
          <p:cNvGrpSpPr/>
          <p:nvPr/>
        </p:nvGrpSpPr>
        <p:grpSpPr>
          <a:xfrm rot="-1982695">
            <a:off x="5301063" y="3557766"/>
            <a:ext cx="166850" cy="3974203"/>
            <a:chOff x="0" y="0"/>
            <a:chExt cx="87888" cy="2093407"/>
          </a:xfrm>
        </p:grpSpPr>
        <p:sp>
          <p:nvSpPr>
            <p:cNvPr id="23" name="Freeform 23"/>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a:p>
          </p:txBody>
        </p:sp>
        <p:sp>
          <p:nvSpPr>
            <p:cNvPr id="24" name="TextBox 24"/>
            <p:cNvSpPr txBox="1"/>
            <p:nvPr/>
          </p:nvSpPr>
          <p:spPr>
            <a:xfrm>
              <a:off x="0" y="-38100"/>
              <a:ext cx="87888" cy="2131507"/>
            </a:xfrm>
            <a:prstGeom prst="rect">
              <a:avLst/>
            </a:prstGeom>
          </p:spPr>
          <p:txBody>
            <a:bodyPr lIns="25400" tIns="25400" rIns="25400" bIns="25400" rtlCol="0" anchor="ctr"/>
            <a:lstStyle/>
            <a:p>
              <a:pPr algn="ctr">
                <a:lnSpc>
                  <a:spcPts val="1330"/>
                </a:lnSpc>
              </a:pPr>
              <a:endParaRPr/>
            </a:p>
          </p:txBody>
        </p:sp>
      </p:grpSp>
      <p:sp>
        <p:nvSpPr>
          <p:cNvPr id="25" name="AutoShape 25"/>
          <p:cNvSpPr/>
          <p:nvPr/>
        </p:nvSpPr>
        <p:spPr>
          <a:xfrm rot="-7385849">
            <a:off x="4323085" y="5447925"/>
            <a:ext cx="3246120" cy="0"/>
          </a:xfrm>
          <a:prstGeom prst="line">
            <a:avLst/>
          </a:prstGeom>
          <a:ln w="38100" cap="flat">
            <a:solidFill>
              <a:srgbClr val="FFFFFF"/>
            </a:solidFill>
            <a:prstDash val="solid"/>
            <a:headEnd type="none" w="sm" len="sm"/>
            <a:tailEnd type="none" w="sm" len="sm"/>
          </a:ln>
        </p:spPr>
        <p:txBody>
          <a:bodyPr/>
          <a:lstStyle/>
          <a:p>
            <a:endParaRPr lang="en-US"/>
          </a:p>
        </p:txBody>
      </p:sp>
      <p:sp>
        <p:nvSpPr>
          <p:cNvPr id="26" name="Freeform 26"/>
          <p:cNvSpPr/>
          <p:nvPr/>
        </p:nvSpPr>
        <p:spPr>
          <a:xfrm rot="2700000">
            <a:off x="4201645" y="2272472"/>
            <a:ext cx="1983819" cy="511598"/>
          </a:xfrm>
          <a:custGeom>
            <a:avLst/>
            <a:gdLst/>
            <a:ahLst/>
            <a:cxnLst/>
            <a:rect l="l" t="t" r="r" b="b"/>
            <a:pathLst>
              <a:path w="3967638" h="1023195">
                <a:moveTo>
                  <a:pt x="0" y="0"/>
                </a:moveTo>
                <a:lnTo>
                  <a:pt x="3967638" y="0"/>
                </a:lnTo>
                <a:lnTo>
                  <a:pt x="3967638" y="1023195"/>
                </a:lnTo>
                <a:lnTo>
                  <a:pt x="0" y="1023195"/>
                </a:lnTo>
                <a:lnTo>
                  <a:pt x="0" y="0"/>
                </a:lnTo>
                <a:close/>
              </a:path>
            </a:pathLst>
          </a:custGeom>
          <a:blipFill>
            <a:blip r:embed="rId3">
              <a:extLst>
                <a:ext uri="{96DAC541-7B7A-43D3-8B79-37D633B846F1}">
                  <asvg:svgBlip xmlns:asvg="http://schemas.microsoft.com/office/drawing/2016/SVG/main" r:embed="rId4"/>
                </a:ext>
              </a:extLst>
            </a:blip>
            <a:stretch>
              <a:fillRect l="-74620" t="-211822" r="-9273" b="-90329"/>
            </a:stretch>
          </a:blipFill>
        </p:spPr>
        <p:txBody>
          <a:bodyPr/>
          <a:lstStyle/>
          <a:p>
            <a:endParaRPr lang="en-US"/>
          </a:p>
        </p:txBody>
      </p:sp>
      <p:grpSp>
        <p:nvGrpSpPr>
          <p:cNvPr id="27" name="Group 27"/>
          <p:cNvGrpSpPr/>
          <p:nvPr/>
        </p:nvGrpSpPr>
        <p:grpSpPr>
          <a:xfrm>
            <a:off x="3421831" y="2060920"/>
            <a:ext cx="2436925" cy="243692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20202"/>
            </a:solidFill>
          </p:spPr>
          <p:txBody>
            <a:bodyPr/>
            <a:lstStyle/>
            <a:p>
              <a:endParaRPr lang="en-US"/>
            </a:p>
          </p:txBody>
        </p:sp>
        <p:sp>
          <p:nvSpPr>
            <p:cNvPr id="29" name="TextBox 29"/>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a:p>
          </p:txBody>
        </p:sp>
      </p:grpSp>
      <p:grpSp>
        <p:nvGrpSpPr>
          <p:cNvPr id="30" name="Group 30"/>
          <p:cNvGrpSpPr/>
          <p:nvPr/>
        </p:nvGrpSpPr>
        <p:grpSpPr>
          <a:xfrm rot="2348597">
            <a:off x="4718572" y="-1129852"/>
            <a:ext cx="636442" cy="3974203"/>
            <a:chOff x="0" y="0"/>
            <a:chExt cx="335245" cy="2093407"/>
          </a:xfrm>
        </p:grpSpPr>
        <p:sp>
          <p:nvSpPr>
            <p:cNvPr id="31" name="Freeform 31"/>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32" name="TextBox 32"/>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sp>
        <p:nvSpPr>
          <p:cNvPr id="33" name="AutoShape 33"/>
          <p:cNvSpPr/>
          <p:nvPr/>
        </p:nvSpPr>
        <p:spPr>
          <a:xfrm rot="-3022058">
            <a:off x="3239693" y="847725"/>
            <a:ext cx="3246120"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34" name="Group 34"/>
          <p:cNvGrpSpPr/>
          <p:nvPr/>
        </p:nvGrpSpPr>
        <p:grpSpPr>
          <a:xfrm>
            <a:off x="-1047501" y="2060920"/>
            <a:ext cx="5687794" cy="2436925"/>
            <a:chOff x="0" y="0"/>
            <a:chExt cx="2996039" cy="1283647"/>
          </a:xfrm>
        </p:grpSpPr>
        <p:sp>
          <p:nvSpPr>
            <p:cNvPr id="35" name="Freeform 35"/>
            <p:cNvSpPr/>
            <p:nvPr/>
          </p:nvSpPr>
          <p:spPr>
            <a:xfrm>
              <a:off x="0" y="0"/>
              <a:ext cx="2996040" cy="1283647"/>
            </a:xfrm>
            <a:custGeom>
              <a:avLst/>
              <a:gdLst/>
              <a:ahLst/>
              <a:cxnLst/>
              <a:rect l="l" t="t" r="r" b="b"/>
              <a:pathLst>
                <a:path w="2996040" h="1283647">
                  <a:moveTo>
                    <a:pt x="0" y="0"/>
                  </a:moveTo>
                  <a:lnTo>
                    <a:pt x="2996040" y="0"/>
                  </a:lnTo>
                  <a:lnTo>
                    <a:pt x="2996040" y="1283647"/>
                  </a:lnTo>
                  <a:lnTo>
                    <a:pt x="0" y="1283647"/>
                  </a:lnTo>
                  <a:close/>
                </a:path>
              </a:pathLst>
            </a:custGeom>
            <a:solidFill>
              <a:srgbClr val="820202"/>
            </a:solidFill>
          </p:spPr>
          <p:txBody>
            <a:bodyPr/>
            <a:lstStyle/>
            <a:p>
              <a:endParaRPr lang="en-US"/>
            </a:p>
          </p:txBody>
        </p:sp>
        <p:sp>
          <p:nvSpPr>
            <p:cNvPr id="36" name="TextBox 36"/>
            <p:cNvSpPr txBox="1"/>
            <p:nvPr/>
          </p:nvSpPr>
          <p:spPr>
            <a:xfrm>
              <a:off x="0" y="-38100"/>
              <a:ext cx="2996039" cy="1321747"/>
            </a:xfrm>
            <a:prstGeom prst="rect">
              <a:avLst/>
            </a:prstGeom>
          </p:spPr>
          <p:txBody>
            <a:bodyPr lIns="25400" tIns="25400" rIns="25400" bIns="25400" rtlCol="0" anchor="ctr"/>
            <a:lstStyle/>
            <a:p>
              <a:pPr algn="ctr">
                <a:lnSpc>
                  <a:spcPts val="1330"/>
                </a:lnSpc>
              </a:pPr>
              <a:endParaRPr/>
            </a:p>
          </p:txBody>
        </p:sp>
      </p:grpSp>
      <p:sp>
        <p:nvSpPr>
          <p:cNvPr id="37" name="Freeform 37"/>
          <p:cNvSpPr/>
          <p:nvPr/>
        </p:nvSpPr>
        <p:spPr>
          <a:xfrm>
            <a:off x="251232" y="926962"/>
            <a:ext cx="1067284" cy="1067284"/>
          </a:xfrm>
          <a:custGeom>
            <a:avLst/>
            <a:gdLst/>
            <a:ahLst/>
            <a:cxnLst/>
            <a:rect l="l" t="t" r="r" b="b"/>
            <a:pathLst>
              <a:path w="2134567" h="2134567">
                <a:moveTo>
                  <a:pt x="0" y="0"/>
                </a:moveTo>
                <a:lnTo>
                  <a:pt x="2134567" y="0"/>
                </a:lnTo>
                <a:lnTo>
                  <a:pt x="2134567" y="2134567"/>
                </a:lnTo>
                <a:lnTo>
                  <a:pt x="0" y="2134567"/>
                </a:lnTo>
                <a:lnTo>
                  <a:pt x="0" y="0"/>
                </a:lnTo>
                <a:close/>
              </a:path>
            </a:pathLst>
          </a:custGeom>
          <a:blipFill>
            <a:blip r:embed="rId5"/>
            <a:stretch>
              <a:fillRect/>
            </a:stretch>
          </a:blipFill>
        </p:spPr>
        <p:txBody>
          <a:bodyPr/>
          <a:lstStyle/>
          <a:p>
            <a:endParaRPr lang="en-US"/>
          </a:p>
        </p:txBody>
      </p:sp>
      <p:sp>
        <p:nvSpPr>
          <p:cNvPr id="38" name="Freeform 38"/>
          <p:cNvSpPr/>
          <p:nvPr/>
        </p:nvSpPr>
        <p:spPr>
          <a:xfrm>
            <a:off x="1318515" y="888475"/>
            <a:ext cx="1105771" cy="1105771"/>
          </a:xfrm>
          <a:custGeom>
            <a:avLst/>
            <a:gdLst/>
            <a:ahLst/>
            <a:cxnLst/>
            <a:rect l="l" t="t" r="r" b="b"/>
            <a:pathLst>
              <a:path w="2211541" h="2211541">
                <a:moveTo>
                  <a:pt x="0" y="0"/>
                </a:moveTo>
                <a:lnTo>
                  <a:pt x="2211541" y="0"/>
                </a:lnTo>
                <a:lnTo>
                  <a:pt x="2211541" y="2211541"/>
                </a:lnTo>
                <a:lnTo>
                  <a:pt x="0" y="2211541"/>
                </a:lnTo>
                <a:lnTo>
                  <a:pt x="0" y="0"/>
                </a:lnTo>
                <a:close/>
              </a:path>
            </a:pathLst>
          </a:custGeom>
          <a:blipFill>
            <a:blip r:embed="rId6"/>
            <a:stretch>
              <a:fillRect/>
            </a:stretch>
          </a:blipFill>
        </p:spPr>
        <p:txBody>
          <a:bodyPr/>
          <a:lstStyle/>
          <a:p>
            <a:endParaRPr lang="en-US"/>
          </a:p>
        </p:txBody>
      </p:sp>
      <p:sp>
        <p:nvSpPr>
          <p:cNvPr id="39" name="TextBox 39"/>
          <p:cNvSpPr txBox="1"/>
          <p:nvPr/>
        </p:nvSpPr>
        <p:spPr>
          <a:xfrm>
            <a:off x="251232" y="2661884"/>
            <a:ext cx="5383687" cy="436017"/>
          </a:xfrm>
          <a:prstGeom prst="rect">
            <a:avLst/>
          </a:prstGeom>
        </p:spPr>
        <p:txBody>
          <a:bodyPr lIns="0" tIns="0" rIns="0" bIns="0" rtlCol="0" anchor="t">
            <a:spAutoFit/>
          </a:bodyPr>
          <a:lstStyle/>
          <a:p>
            <a:pPr>
              <a:lnSpc>
                <a:spcPts val="3420"/>
              </a:lnSpc>
            </a:pPr>
            <a:r>
              <a:rPr lang="en-US" sz="2850">
                <a:solidFill>
                  <a:srgbClr val="FFFFFF"/>
                </a:solidFill>
                <a:latin typeface="Poppins Bold"/>
                <a:ea typeface="Poppins Bold"/>
                <a:cs typeface="Poppins Bold"/>
                <a:sym typeface="Poppins Bold"/>
              </a:rPr>
              <a:t>VISI MISI TUJUAN SASARAN</a:t>
            </a:r>
          </a:p>
        </p:txBody>
      </p:sp>
      <p:sp>
        <p:nvSpPr>
          <p:cNvPr id="40" name="TextBox 40"/>
          <p:cNvSpPr txBox="1"/>
          <p:nvPr/>
        </p:nvSpPr>
        <p:spPr>
          <a:xfrm>
            <a:off x="285373" y="3157538"/>
            <a:ext cx="3945625" cy="259686"/>
          </a:xfrm>
          <a:prstGeom prst="rect">
            <a:avLst/>
          </a:prstGeom>
        </p:spPr>
        <p:txBody>
          <a:bodyPr lIns="0" tIns="0" rIns="0" bIns="0" rtlCol="0" anchor="t">
            <a:spAutoFit/>
          </a:bodyPr>
          <a:lstStyle/>
          <a:p>
            <a:pPr>
              <a:lnSpc>
                <a:spcPts val="2055"/>
              </a:lnSpc>
            </a:pPr>
            <a:r>
              <a:rPr lang="en-US" sz="1500" spc="203">
                <a:solidFill>
                  <a:srgbClr val="FFDE59"/>
                </a:solidFill>
                <a:latin typeface="Poppins"/>
                <a:ea typeface="Poppins"/>
                <a:cs typeface="Poppins"/>
                <a:sym typeface="Poppins"/>
              </a:rPr>
              <a:t>FAKULTAS  KEDOKTERAN</a:t>
            </a:r>
          </a:p>
        </p:txBody>
      </p:sp>
      <p:sp>
        <p:nvSpPr>
          <p:cNvPr id="41" name="TextBox 41"/>
          <p:cNvSpPr txBox="1"/>
          <p:nvPr/>
        </p:nvSpPr>
        <p:spPr>
          <a:xfrm>
            <a:off x="285373" y="3422617"/>
            <a:ext cx="4577380" cy="259686"/>
          </a:xfrm>
          <a:prstGeom prst="rect">
            <a:avLst/>
          </a:prstGeom>
        </p:spPr>
        <p:txBody>
          <a:bodyPr lIns="0" tIns="0" rIns="0" bIns="0" rtlCol="0" anchor="t">
            <a:spAutoFit/>
          </a:bodyPr>
          <a:lstStyle/>
          <a:p>
            <a:pPr>
              <a:lnSpc>
                <a:spcPts val="2055"/>
              </a:lnSpc>
            </a:pPr>
            <a:r>
              <a:rPr lang="en-US" sz="1500" spc="203">
                <a:solidFill>
                  <a:srgbClr val="FFDE59"/>
                </a:solidFill>
                <a:latin typeface="Poppins"/>
                <a:ea typeface="Poppins"/>
                <a:cs typeface="Poppins"/>
                <a:sym typeface="Poppins"/>
              </a:rPr>
              <a:t>UNIVERSITAS MUHAMMADIYAH MALANG</a:t>
            </a:r>
          </a:p>
        </p:txBody>
      </p:sp>
      <p:sp>
        <p:nvSpPr>
          <p:cNvPr id="42" name="TextBox 42"/>
          <p:cNvSpPr txBox="1"/>
          <p:nvPr/>
        </p:nvSpPr>
        <p:spPr>
          <a:xfrm>
            <a:off x="251232" y="3784717"/>
            <a:ext cx="5383687" cy="436017"/>
          </a:xfrm>
          <a:prstGeom prst="rect">
            <a:avLst/>
          </a:prstGeom>
        </p:spPr>
        <p:txBody>
          <a:bodyPr lIns="0" tIns="0" rIns="0" bIns="0" rtlCol="0" anchor="t">
            <a:spAutoFit/>
          </a:bodyPr>
          <a:lstStyle/>
          <a:p>
            <a:pPr>
              <a:lnSpc>
                <a:spcPts val="3420"/>
              </a:lnSpc>
            </a:pPr>
            <a:r>
              <a:rPr lang="en-US" sz="2850">
                <a:solidFill>
                  <a:srgbClr val="FFFFFF"/>
                </a:solidFill>
                <a:latin typeface="Poppins Bold"/>
                <a:ea typeface="Poppins Bold"/>
                <a:cs typeface="Poppins Bold"/>
                <a:sym typeface="Poppins Bold"/>
              </a:rPr>
              <a:t>2023</a:t>
            </a:r>
          </a:p>
        </p:txBody>
      </p:sp>
      <p:grpSp>
        <p:nvGrpSpPr>
          <p:cNvPr id="43" name="Group 43"/>
          <p:cNvGrpSpPr/>
          <p:nvPr/>
        </p:nvGrpSpPr>
        <p:grpSpPr>
          <a:xfrm>
            <a:off x="101980" y="5455937"/>
            <a:ext cx="2101446" cy="473478"/>
            <a:chOff x="0" y="0"/>
            <a:chExt cx="5603855" cy="1262607"/>
          </a:xfrm>
        </p:grpSpPr>
        <p:sp>
          <p:nvSpPr>
            <p:cNvPr id="44" name="Freeform 44"/>
            <p:cNvSpPr/>
            <p:nvPr/>
          </p:nvSpPr>
          <p:spPr>
            <a:xfrm>
              <a:off x="0" y="1038959"/>
              <a:ext cx="215513" cy="176182"/>
            </a:xfrm>
            <a:custGeom>
              <a:avLst/>
              <a:gdLst/>
              <a:ahLst/>
              <a:cxnLst/>
              <a:rect l="l" t="t" r="r" b="b"/>
              <a:pathLst>
                <a:path w="215513" h="176182">
                  <a:moveTo>
                    <a:pt x="0" y="0"/>
                  </a:moveTo>
                  <a:lnTo>
                    <a:pt x="215513" y="0"/>
                  </a:lnTo>
                  <a:lnTo>
                    <a:pt x="215513" y="176182"/>
                  </a:lnTo>
                  <a:lnTo>
                    <a:pt x="0" y="17618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45" name="Freeform 45"/>
            <p:cNvSpPr/>
            <p:nvPr/>
          </p:nvSpPr>
          <p:spPr>
            <a:xfrm>
              <a:off x="972" y="534058"/>
              <a:ext cx="214541" cy="214541"/>
            </a:xfrm>
            <a:custGeom>
              <a:avLst/>
              <a:gdLst/>
              <a:ahLst/>
              <a:cxnLst/>
              <a:rect l="l" t="t" r="r" b="b"/>
              <a:pathLst>
                <a:path w="214541" h="214541">
                  <a:moveTo>
                    <a:pt x="0" y="0"/>
                  </a:moveTo>
                  <a:lnTo>
                    <a:pt x="214541" y="0"/>
                  </a:lnTo>
                  <a:lnTo>
                    <a:pt x="214541" y="214541"/>
                  </a:lnTo>
                  <a:lnTo>
                    <a:pt x="0" y="21454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46" name="Freeform 46"/>
            <p:cNvSpPr/>
            <p:nvPr/>
          </p:nvSpPr>
          <p:spPr>
            <a:xfrm>
              <a:off x="5485" y="47550"/>
              <a:ext cx="210029" cy="260501"/>
            </a:xfrm>
            <a:custGeom>
              <a:avLst/>
              <a:gdLst/>
              <a:ahLst/>
              <a:cxnLst/>
              <a:rect l="l" t="t" r="r" b="b"/>
              <a:pathLst>
                <a:path w="210029" h="260501">
                  <a:moveTo>
                    <a:pt x="0" y="0"/>
                  </a:moveTo>
                  <a:lnTo>
                    <a:pt x="210028" y="0"/>
                  </a:lnTo>
                  <a:lnTo>
                    <a:pt x="210028" y="260500"/>
                  </a:lnTo>
                  <a:lnTo>
                    <a:pt x="0" y="2605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47" name="TextBox 47"/>
            <p:cNvSpPr txBox="1"/>
            <p:nvPr/>
          </p:nvSpPr>
          <p:spPr>
            <a:xfrm>
              <a:off x="314989" y="0"/>
              <a:ext cx="5288866" cy="363349"/>
            </a:xfrm>
            <a:prstGeom prst="rect">
              <a:avLst/>
            </a:prstGeom>
          </p:spPr>
          <p:txBody>
            <a:bodyPr lIns="0" tIns="0" rIns="0" bIns="0" rtlCol="0" anchor="t">
              <a:spAutoFit/>
            </a:bodyPr>
            <a:lstStyle/>
            <a:p>
              <a:pPr>
                <a:lnSpc>
                  <a:spcPts val="1080"/>
                </a:lnSpc>
              </a:pPr>
              <a:r>
                <a:rPr lang="en-US" sz="899">
                  <a:solidFill>
                    <a:srgbClr val="FFFFFF"/>
                  </a:solidFill>
                  <a:latin typeface="Neue Einstellung"/>
                  <a:ea typeface="Neue Einstellung"/>
                  <a:cs typeface="Neue Einstellung"/>
                  <a:sym typeface="Neue Einstellung"/>
                </a:rPr>
                <a:t>Fakultas Kedokteran UMM</a:t>
              </a:r>
            </a:p>
          </p:txBody>
        </p:sp>
        <p:sp>
          <p:nvSpPr>
            <p:cNvPr id="48" name="TextBox 48"/>
            <p:cNvSpPr txBox="1"/>
            <p:nvPr/>
          </p:nvSpPr>
          <p:spPr>
            <a:xfrm>
              <a:off x="302288" y="414088"/>
              <a:ext cx="4462319" cy="363349"/>
            </a:xfrm>
            <a:prstGeom prst="rect">
              <a:avLst/>
            </a:prstGeom>
          </p:spPr>
          <p:txBody>
            <a:bodyPr lIns="0" tIns="0" rIns="0" bIns="0" rtlCol="0" anchor="t">
              <a:spAutoFit/>
            </a:bodyPr>
            <a:lstStyle/>
            <a:p>
              <a:pPr>
                <a:lnSpc>
                  <a:spcPts val="1080"/>
                </a:lnSpc>
              </a:pPr>
              <a:r>
                <a:rPr lang="en-US" sz="899" u="sng">
                  <a:solidFill>
                    <a:srgbClr val="FFFFFF"/>
                  </a:solidFill>
                  <a:latin typeface="Neue Einstellung"/>
                  <a:ea typeface="Neue Einstellung"/>
                  <a:cs typeface="Neue Einstellung"/>
                  <a:sym typeface="Neue Einstellung"/>
                  <a:hlinkClick r:id="rId13" tooltip="http://kedokteran.umm.ac.id"/>
                </a:rPr>
                <a:t>https://kedokteran.umm.ac.id</a:t>
              </a:r>
            </a:p>
          </p:txBody>
        </p:sp>
        <p:sp>
          <p:nvSpPr>
            <p:cNvPr id="49" name="TextBox 49"/>
            <p:cNvSpPr txBox="1"/>
            <p:nvPr/>
          </p:nvSpPr>
          <p:spPr>
            <a:xfrm>
              <a:off x="314989" y="899258"/>
              <a:ext cx="3675946" cy="363349"/>
            </a:xfrm>
            <a:prstGeom prst="rect">
              <a:avLst/>
            </a:prstGeom>
          </p:spPr>
          <p:txBody>
            <a:bodyPr lIns="0" tIns="0" rIns="0" bIns="0" rtlCol="0" anchor="t">
              <a:spAutoFit/>
            </a:bodyPr>
            <a:lstStyle/>
            <a:p>
              <a:pPr>
                <a:lnSpc>
                  <a:spcPts val="1080"/>
                </a:lnSpc>
              </a:pPr>
              <a:r>
                <a:rPr lang="en-US" sz="899">
                  <a:solidFill>
                    <a:srgbClr val="FFFFFF"/>
                  </a:solidFill>
                  <a:latin typeface="Neue Einstellung"/>
                  <a:ea typeface="Neue Einstellung"/>
                  <a:cs typeface="Neue Einstellung"/>
                  <a:sym typeface="Neue Einstellung"/>
                </a:rPr>
                <a:t>kedokteran@umm.ac.id</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3521C53-E7CB-C528-1649-B8CD0BA79773}"/>
              </a:ext>
            </a:extLst>
          </p:cNvPr>
          <p:cNvSpPr>
            <a:spLocks noChangeArrowheads="1"/>
          </p:cNvSpPr>
          <p:nvPr/>
        </p:nvSpPr>
        <p:spPr bwMode="auto">
          <a:xfrm>
            <a:off x="685800" y="577850"/>
            <a:ext cx="7010400" cy="946150"/>
          </a:xfrm>
          <a:prstGeom prst="rect">
            <a:avLst/>
          </a:prstGeom>
          <a:gradFill rotWithShape="0">
            <a:gsLst>
              <a:gs pos="0">
                <a:srgbClr val="800080"/>
              </a:gs>
              <a:gs pos="100000">
                <a:srgbClr val="CEF9FE"/>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en-GB" altLang="en-US" sz="2800" b="1" i="1">
                <a:solidFill>
                  <a:srgbClr val="CC0000"/>
                </a:solidFill>
                <a:latin typeface="Comic Sans MS" panose="030F0902030302020204" pitchFamily="66" charset="0"/>
                <a:cs typeface="Times New Roman" panose="02020603050405020304" pitchFamily="18" charset="0"/>
              </a:rPr>
              <a:t>Faktor-faktor yg mempengaruhi </a:t>
            </a:r>
            <a:br>
              <a:rPr lang="en-GB" altLang="en-US" sz="2800" b="1" i="1">
                <a:solidFill>
                  <a:srgbClr val="CC0000"/>
                </a:solidFill>
                <a:latin typeface="Comic Sans MS" panose="030F0902030302020204" pitchFamily="66" charset="0"/>
                <a:cs typeface="Times New Roman" panose="02020603050405020304" pitchFamily="18" charset="0"/>
              </a:rPr>
            </a:br>
            <a:r>
              <a:rPr lang="en-GB" altLang="en-US" sz="2800" b="1" i="1">
                <a:solidFill>
                  <a:srgbClr val="CC0000"/>
                </a:solidFill>
                <a:latin typeface="Comic Sans MS" panose="030F0902030302020204" pitchFamily="66" charset="0"/>
                <a:cs typeface="Times New Roman" panose="02020603050405020304" pitchFamily="18" charset="0"/>
              </a:rPr>
              <a:t>kesehatan tenaga kerja</a:t>
            </a:r>
            <a:endParaRPr lang="en-US" altLang="en-US" sz="2800" b="1" i="1">
              <a:solidFill>
                <a:srgbClr val="CC0000"/>
              </a:solidFill>
              <a:latin typeface="Comic Sans MS" panose="030F0902030302020204" pitchFamily="66" charset="0"/>
              <a:cs typeface="Times New Roman" panose="02020603050405020304" pitchFamily="18" charset="0"/>
            </a:endParaRPr>
          </a:p>
        </p:txBody>
      </p:sp>
      <p:pic>
        <p:nvPicPr>
          <p:cNvPr id="16386" name="Picture 3" descr="bd13718_">
            <a:extLst>
              <a:ext uri="{FF2B5EF4-FFF2-40B4-BE49-F238E27FC236}">
                <a16:creationId xmlns:a16="http://schemas.microsoft.com/office/drawing/2014/main" id="{A4D4398B-EF1C-6D9D-333B-DE2605A451A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53000"/>
            <a:ext cx="2593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a:extLst>
              <a:ext uri="{FF2B5EF4-FFF2-40B4-BE49-F238E27FC236}">
                <a16:creationId xmlns:a16="http://schemas.microsoft.com/office/drawing/2014/main" id="{24635EEE-F924-2B08-BC4B-34FD6867BAC1}"/>
              </a:ext>
            </a:extLst>
          </p:cNvPr>
          <p:cNvSpPr txBox="1">
            <a:spLocks noChangeArrowheads="1"/>
          </p:cNvSpPr>
          <p:nvPr/>
        </p:nvSpPr>
        <p:spPr bwMode="auto">
          <a:xfrm>
            <a:off x="1219200" y="1676400"/>
            <a:ext cx="144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800" b="1">
                <a:solidFill>
                  <a:schemeClr val="tx1"/>
                </a:solidFill>
                <a:latin typeface="Comic Sans MS" panose="030F0902030302020204" pitchFamily="66" charset="0"/>
              </a:rPr>
              <a:t>Beban kerja</a:t>
            </a:r>
          </a:p>
        </p:txBody>
      </p:sp>
      <p:sp>
        <p:nvSpPr>
          <p:cNvPr id="16388" name="Text Box 5">
            <a:extLst>
              <a:ext uri="{FF2B5EF4-FFF2-40B4-BE49-F238E27FC236}">
                <a16:creationId xmlns:a16="http://schemas.microsoft.com/office/drawing/2014/main" id="{18E197C8-8279-9BF8-5632-8998B59CB6FA}"/>
              </a:ext>
            </a:extLst>
          </p:cNvPr>
          <p:cNvSpPr txBox="1">
            <a:spLocks noChangeArrowheads="1"/>
          </p:cNvSpPr>
          <p:nvPr/>
        </p:nvSpPr>
        <p:spPr bwMode="auto">
          <a:xfrm>
            <a:off x="5943600" y="16764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800" b="1">
                <a:solidFill>
                  <a:schemeClr val="tx1"/>
                </a:solidFill>
                <a:latin typeface="Comic Sans MS" panose="030F0902030302020204" pitchFamily="66" charset="0"/>
              </a:rPr>
              <a:t>Lingkungan kerja</a:t>
            </a:r>
          </a:p>
        </p:txBody>
      </p:sp>
      <p:sp>
        <p:nvSpPr>
          <p:cNvPr id="16389" name="Text Box 6">
            <a:extLst>
              <a:ext uri="{FF2B5EF4-FFF2-40B4-BE49-F238E27FC236}">
                <a16:creationId xmlns:a16="http://schemas.microsoft.com/office/drawing/2014/main" id="{A87A942F-1A78-19D7-7263-8AF06CF99414}"/>
              </a:ext>
            </a:extLst>
          </p:cNvPr>
          <p:cNvSpPr txBox="1">
            <a:spLocks noChangeArrowheads="1"/>
          </p:cNvSpPr>
          <p:nvPr/>
        </p:nvSpPr>
        <p:spPr bwMode="auto">
          <a:xfrm>
            <a:off x="3048000" y="40386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800" b="1">
                <a:solidFill>
                  <a:schemeClr val="tx1"/>
                </a:solidFill>
                <a:latin typeface="Comic Sans MS" panose="030F0902030302020204" pitchFamily="66" charset="0"/>
              </a:rPr>
              <a:t>Kapasitas kerja</a:t>
            </a:r>
          </a:p>
        </p:txBody>
      </p:sp>
      <p:sp>
        <p:nvSpPr>
          <p:cNvPr id="16390" name="Text Box 7">
            <a:extLst>
              <a:ext uri="{FF2B5EF4-FFF2-40B4-BE49-F238E27FC236}">
                <a16:creationId xmlns:a16="http://schemas.microsoft.com/office/drawing/2014/main" id="{77903F73-B766-2879-6906-B3227BE5F8AA}"/>
              </a:ext>
            </a:extLst>
          </p:cNvPr>
          <p:cNvSpPr txBox="1">
            <a:spLocks noChangeArrowheads="1"/>
          </p:cNvSpPr>
          <p:nvPr/>
        </p:nvSpPr>
        <p:spPr bwMode="auto">
          <a:xfrm>
            <a:off x="1371600" y="2743200"/>
            <a:ext cx="16002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lnSpc>
                <a:spcPct val="70000"/>
              </a:lnSpc>
              <a:spcBef>
                <a:spcPct val="50000"/>
              </a:spcBef>
              <a:buClrTx/>
              <a:buSzTx/>
              <a:buFontTx/>
              <a:buNone/>
            </a:pPr>
            <a:r>
              <a:rPr lang="en-US" altLang="en-US" sz="1600">
                <a:solidFill>
                  <a:schemeClr val="tx1"/>
                </a:solidFill>
                <a:latin typeface="Arial" panose="020B0604020202020204" pitchFamily="34" charset="0"/>
              </a:rPr>
              <a:t>-Fisik</a:t>
            </a:r>
          </a:p>
          <a:p>
            <a:pPr eaLnBrk="1" hangingPunct="1">
              <a:lnSpc>
                <a:spcPct val="70000"/>
              </a:lnSpc>
              <a:spcBef>
                <a:spcPct val="50000"/>
              </a:spcBef>
              <a:buClrTx/>
              <a:buSzTx/>
              <a:buFontTx/>
              <a:buNone/>
            </a:pPr>
            <a:r>
              <a:rPr lang="en-US" altLang="en-US" sz="1600">
                <a:solidFill>
                  <a:schemeClr val="tx1"/>
                </a:solidFill>
                <a:latin typeface="Arial" panose="020B0604020202020204" pitchFamily="34" charset="0"/>
              </a:rPr>
              <a:t>-Mental</a:t>
            </a:r>
          </a:p>
        </p:txBody>
      </p:sp>
      <p:sp>
        <p:nvSpPr>
          <p:cNvPr id="16391" name="Text Box 8">
            <a:extLst>
              <a:ext uri="{FF2B5EF4-FFF2-40B4-BE49-F238E27FC236}">
                <a16:creationId xmlns:a16="http://schemas.microsoft.com/office/drawing/2014/main" id="{F9A14861-4DCB-BD79-3E72-8A86C2434A91}"/>
              </a:ext>
            </a:extLst>
          </p:cNvPr>
          <p:cNvSpPr txBox="1">
            <a:spLocks noChangeArrowheads="1"/>
          </p:cNvSpPr>
          <p:nvPr/>
        </p:nvSpPr>
        <p:spPr bwMode="auto">
          <a:xfrm>
            <a:off x="3505200" y="4495800"/>
            <a:ext cx="26670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lnSpc>
                <a:spcPct val="75000"/>
              </a:lnSpc>
              <a:spcBef>
                <a:spcPct val="50000"/>
              </a:spcBef>
              <a:buClrTx/>
              <a:buSzTx/>
              <a:buFontTx/>
              <a:buChar char="-"/>
            </a:pPr>
            <a:r>
              <a:rPr lang="en-US" altLang="en-US" sz="1600">
                <a:solidFill>
                  <a:schemeClr val="tx1"/>
                </a:solidFill>
                <a:latin typeface="Verdana" panose="020B0604030504040204" pitchFamily="34" charset="0"/>
              </a:rPr>
              <a:t>Ketrampilan</a:t>
            </a:r>
          </a:p>
          <a:p>
            <a:pPr eaLnBrk="1" hangingPunct="1">
              <a:lnSpc>
                <a:spcPct val="75000"/>
              </a:lnSpc>
              <a:spcBef>
                <a:spcPct val="50000"/>
              </a:spcBef>
              <a:buClrTx/>
              <a:buSzTx/>
              <a:buFontTx/>
              <a:buChar char="-"/>
            </a:pPr>
            <a:r>
              <a:rPr lang="en-US" altLang="en-US" sz="1600">
                <a:solidFill>
                  <a:schemeClr val="tx1"/>
                </a:solidFill>
                <a:latin typeface="Verdana" panose="020B0604030504040204" pitchFamily="34" charset="0"/>
              </a:rPr>
              <a:t>Kesegaran jasmani &amp; rohani</a:t>
            </a:r>
          </a:p>
          <a:p>
            <a:pPr eaLnBrk="1" hangingPunct="1">
              <a:lnSpc>
                <a:spcPct val="75000"/>
              </a:lnSpc>
              <a:spcBef>
                <a:spcPct val="50000"/>
              </a:spcBef>
              <a:buClrTx/>
              <a:buSzTx/>
              <a:buFontTx/>
              <a:buChar char="-"/>
            </a:pPr>
            <a:r>
              <a:rPr lang="en-US" altLang="en-US" sz="1600">
                <a:solidFill>
                  <a:schemeClr val="tx1"/>
                </a:solidFill>
                <a:latin typeface="Verdana" panose="020B0604030504040204" pitchFamily="34" charset="0"/>
              </a:rPr>
              <a:t>Status kesehatan/gizi</a:t>
            </a:r>
          </a:p>
          <a:p>
            <a:pPr eaLnBrk="1" hangingPunct="1">
              <a:lnSpc>
                <a:spcPct val="75000"/>
              </a:lnSpc>
              <a:spcBef>
                <a:spcPct val="50000"/>
              </a:spcBef>
              <a:buClrTx/>
              <a:buSzTx/>
              <a:buFontTx/>
              <a:buChar char="-"/>
            </a:pPr>
            <a:r>
              <a:rPr lang="en-US" altLang="en-US" sz="1600">
                <a:solidFill>
                  <a:schemeClr val="tx1"/>
                </a:solidFill>
                <a:latin typeface="Verdana" panose="020B0604030504040204" pitchFamily="34" charset="0"/>
              </a:rPr>
              <a:t>usia</a:t>
            </a:r>
          </a:p>
          <a:p>
            <a:pPr eaLnBrk="1" hangingPunct="1">
              <a:lnSpc>
                <a:spcPct val="75000"/>
              </a:lnSpc>
              <a:spcBef>
                <a:spcPct val="50000"/>
              </a:spcBef>
              <a:buClrTx/>
              <a:buSzTx/>
              <a:buFontTx/>
              <a:buChar char="-"/>
            </a:pPr>
            <a:r>
              <a:rPr lang="en-US" altLang="en-US" sz="1600">
                <a:solidFill>
                  <a:schemeClr val="tx1"/>
                </a:solidFill>
                <a:latin typeface="Verdana" panose="020B0604030504040204" pitchFamily="34" charset="0"/>
              </a:rPr>
              <a:t>Jenis kelamin</a:t>
            </a:r>
          </a:p>
          <a:p>
            <a:pPr eaLnBrk="1" hangingPunct="1">
              <a:lnSpc>
                <a:spcPct val="75000"/>
              </a:lnSpc>
              <a:spcBef>
                <a:spcPct val="50000"/>
              </a:spcBef>
              <a:buClrTx/>
              <a:buSzTx/>
              <a:buFontTx/>
              <a:buChar char="-"/>
            </a:pPr>
            <a:r>
              <a:rPr lang="en-US" altLang="en-US" sz="1600">
                <a:solidFill>
                  <a:schemeClr val="tx1"/>
                </a:solidFill>
                <a:latin typeface="Verdana" panose="020B0604030504040204" pitchFamily="34" charset="0"/>
              </a:rPr>
              <a:t>Ukuran tubuh</a:t>
            </a:r>
          </a:p>
        </p:txBody>
      </p:sp>
      <p:sp>
        <p:nvSpPr>
          <p:cNvPr id="16392" name="Text Box 9">
            <a:extLst>
              <a:ext uri="{FF2B5EF4-FFF2-40B4-BE49-F238E27FC236}">
                <a16:creationId xmlns:a16="http://schemas.microsoft.com/office/drawing/2014/main" id="{EDF6E75F-3E84-823D-71B4-A5EBFE0D6491}"/>
              </a:ext>
            </a:extLst>
          </p:cNvPr>
          <p:cNvSpPr txBox="1">
            <a:spLocks noChangeArrowheads="1"/>
          </p:cNvSpPr>
          <p:nvPr/>
        </p:nvSpPr>
        <p:spPr bwMode="auto">
          <a:xfrm>
            <a:off x="6324600" y="26670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lnSpc>
                <a:spcPct val="75000"/>
              </a:lnSpc>
              <a:spcBef>
                <a:spcPct val="50000"/>
              </a:spcBef>
              <a:buClrTx/>
              <a:buSzTx/>
              <a:buFontTx/>
              <a:buChar char="-"/>
            </a:pPr>
            <a:r>
              <a:rPr lang="en-US" altLang="en-US" sz="1800">
                <a:solidFill>
                  <a:schemeClr val="tx1"/>
                </a:solidFill>
                <a:latin typeface="Arial" panose="020B0604020202020204" pitchFamily="34" charset="0"/>
              </a:rPr>
              <a:t>Fisik</a:t>
            </a:r>
          </a:p>
          <a:p>
            <a:pPr eaLnBrk="1" hangingPunct="1">
              <a:lnSpc>
                <a:spcPct val="75000"/>
              </a:lnSpc>
              <a:spcBef>
                <a:spcPct val="50000"/>
              </a:spcBef>
              <a:buClrTx/>
              <a:buSzTx/>
              <a:buFontTx/>
              <a:buChar char="-"/>
            </a:pPr>
            <a:r>
              <a:rPr lang="en-US" altLang="en-US" sz="1800">
                <a:solidFill>
                  <a:schemeClr val="tx1"/>
                </a:solidFill>
                <a:latin typeface="Arial" panose="020B0604020202020204" pitchFamily="34" charset="0"/>
              </a:rPr>
              <a:t>Kimia</a:t>
            </a:r>
          </a:p>
          <a:p>
            <a:pPr eaLnBrk="1" hangingPunct="1">
              <a:lnSpc>
                <a:spcPct val="75000"/>
              </a:lnSpc>
              <a:spcBef>
                <a:spcPct val="50000"/>
              </a:spcBef>
              <a:buClrTx/>
              <a:buSzTx/>
              <a:buFontTx/>
              <a:buChar char="-"/>
            </a:pPr>
            <a:r>
              <a:rPr lang="en-US" altLang="en-US" sz="1800">
                <a:solidFill>
                  <a:schemeClr val="tx1"/>
                </a:solidFill>
                <a:latin typeface="Arial" panose="020B0604020202020204" pitchFamily="34" charset="0"/>
              </a:rPr>
              <a:t>Biologi</a:t>
            </a:r>
          </a:p>
          <a:p>
            <a:pPr eaLnBrk="1" hangingPunct="1">
              <a:lnSpc>
                <a:spcPct val="75000"/>
              </a:lnSpc>
              <a:spcBef>
                <a:spcPct val="50000"/>
              </a:spcBef>
              <a:buClrTx/>
              <a:buSzTx/>
              <a:buFontTx/>
              <a:buChar char="-"/>
            </a:pPr>
            <a:r>
              <a:rPr lang="en-US" altLang="en-US" sz="1800">
                <a:solidFill>
                  <a:schemeClr val="tx1"/>
                </a:solidFill>
                <a:latin typeface="Arial" panose="020B0604020202020204" pitchFamily="34" charset="0"/>
              </a:rPr>
              <a:t>Ergonomi</a:t>
            </a:r>
          </a:p>
          <a:p>
            <a:pPr eaLnBrk="1" hangingPunct="1">
              <a:lnSpc>
                <a:spcPct val="75000"/>
              </a:lnSpc>
              <a:spcBef>
                <a:spcPct val="50000"/>
              </a:spcBef>
              <a:buClrTx/>
              <a:buSzTx/>
              <a:buFontTx/>
              <a:buChar char="-"/>
            </a:pPr>
            <a:r>
              <a:rPr lang="en-US" altLang="en-US" sz="1800">
                <a:solidFill>
                  <a:schemeClr val="tx1"/>
                </a:solidFill>
                <a:latin typeface="Arial" panose="020B0604020202020204" pitchFamily="34" charset="0"/>
              </a:rPr>
              <a:t>Psikologi</a:t>
            </a:r>
          </a:p>
        </p:txBody>
      </p:sp>
      <p:grpSp>
        <p:nvGrpSpPr>
          <p:cNvPr id="2" name="Group 10">
            <a:extLst>
              <a:ext uri="{FF2B5EF4-FFF2-40B4-BE49-F238E27FC236}">
                <a16:creationId xmlns:a16="http://schemas.microsoft.com/office/drawing/2014/main" id="{37B7F8F3-197B-8056-C89A-914CEEA458F3}"/>
              </a:ext>
            </a:extLst>
          </p:cNvPr>
          <p:cNvGrpSpPr>
            <a:grpSpLocks/>
          </p:cNvGrpSpPr>
          <p:nvPr/>
        </p:nvGrpSpPr>
        <p:grpSpPr bwMode="auto">
          <a:xfrm>
            <a:off x="3048000" y="1905000"/>
            <a:ext cx="2971800" cy="2133600"/>
            <a:chOff x="1584" y="1824"/>
            <a:chExt cx="2688" cy="1920"/>
          </a:xfrm>
        </p:grpSpPr>
        <p:sp>
          <p:nvSpPr>
            <p:cNvPr id="16394" name="AutoShape 11">
              <a:extLst>
                <a:ext uri="{FF2B5EF4-FFF2-40B4-BE49-F238E27FC236}">
                  <a16:creationId xmlns:a16="http://schemas.microsoft.com/office/drawing/2014/main" id="{F74F649F-62B1-3F8B-87AA-E3DE9E54834D}"/>
                </a:ext>
              </a:extLst>
            </p:cNvPr>
            <p:cNvSpPr>
              <a:spLocks noChangeArrowheads="1"/>
            </p:cNvSpPr>
            <p:nvPr/>
          </p:nvSpPr>
          <p:spPr bwMode="auto">
            <a:xfrm flipV="1">
              <a:off x="1584" y="1872"/>
              <a:ext cx="2688" cy="1872"/>
            </a:xfrm>
            <a:prstGeom prst="triangle">
              <a:avLst>
                <a:gd name="adj" fmla="val 50000"/>
              </a:avLst>
            </a:prstGeom>
            <a:solidFill>
              <a:srgbClr val="669900"/>
            </a:solidFill>
            <a:ln w="57150">
              <a:solidFill>
                <a:srgbClr val="FF0000"/>
              </a:solidFill>
              <a:miter lim="800000"/>
              <a:headEnd/>
              <a:tailEnd/>
            </a:ln>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pic>
          <p:nvPicPr>
            <p:cNvPr id="16395" name="Picture 12" descr="pe01561_">
              <a:extLst>
                <a:ext uri="{FF2B5EF4-FFF2-40B4-BE49-F238E27FC236}">
                  <a16:creationId xmlns:a16="http://schemas.microsoft.com/office/drawing/2014/main" id="{D45B1528-876D-D4BD-4437-A40BFE219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824"/>
              <a:ext cx="1679" cy="1206"/>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4957167-D83C-E45B-40EA-7A2F769DEF53}"/>
              </a:ext>
            </a:extLst>
          </p:cNvPr>
          <p:cNvSpPr>
            <a:spLocks noGrp="1"/>
          </p:cNvSpPr>
          <p:nvPr>
            <p:ph type="title"/>
          </p:nvPr>
        </p:nvSpPr>
        <p:spPr/>
        <p:txBody>
          <a:bodyPr/>
          <a:lstStyle/>
          <a:p>
            <a:pPr eaLnBrk="1" fontAlgn="auto" hangingPunct="1">
              <a:spcAft>
                <a:spcPts val="0"/>
              </a:spcAft>
              <a:defRPr/>
            </a:pPr>
            <a:r>
              <a:rPr lang="id-ID"/>
              <a:t>DASAR HUKUM</a:t>
            </a:r>
          </a:p>
        </p:txBody>
      </p:sp>
      <p:sp>
        <p:nvSpPr>
          <p:cNvPr id="4099" name="Content Placeholder 2">
            <a:extLst>
              <a:ext uri="{FF2B5EF4-FFF2-40B4-BE49-F238E27FC236}">
                <a16:creationId xmlns:a16="http://schemas.microsoft.com/office/drawing/2014/main" id="{7EEDBA5F-2D7E-63C0-A168-5265E8850DF3}"/>
              </a:ext>
            </a:extLst>
          </p:cNvPr>
          <p:cNvSpPr>
            <a:spLocks noGrp="1"/>
          </p:cNvSpPr>
          <p:nvPr>
            <p:ph idx="1"/>
          </p:nvPr>
        </p:nvSpPr>
        <p:spPr/>
        <p:txBody>
          <a:bodyPr>
            <a:normAutofit fontScale="85000" lnSpcReduction="20000"/>
          </a:bodyPr>
          <a:lstStyle/>
          <a:p>
            <a:pPr eaLnBrk="1" fontAlgn="auto" hangingPunct="1">
              <a:spcAft>
                <a:spcPts val="0"/>
              </a:spcAft>
              <a:buFont typeface="Arial" charset="0"/>
              <a:buNone/>
              <a:defRPr/>
            </a:pPr>
            <a:r>
              <a:rPr lang="id-ID" sz="2400" dirty="0">
                <a:latin typeface="Arial" charset="0"/>
                <a:cs typeface="Arial" charset="0"/>
              </a:rPr>
              <a:t>D</a:t>
            </a:r>
            <a:r>
              <a:rPr lang="fi-FI" sz="2400" dirty="0">
                <a:latin typeface="Arial" charset="0"/>
                <a:cs typeface="Arial" charset="0"/>
              </a:rPr>
              <a:t>asar hukum yang terkait dengan pelaksanaan K3</a:t>
            </a:r>
            <a:r>
              <a:rPr lang="id-ID" sz="2400" dirty="0">
                <a:latin typeface="Arial" charset="0"/>
                <a:cs typeface="Arial" charset="0"/>
              </a:rPr>
              <a:t> RS</a:t>
            </a:r>
            <a:r>
              <a:rPr lang="fi-FI" sz="2400" dirty="0">
                <a:latin typeface="Arial" charset="0"/>
                <a:cs typeface="Arial" charset="0"/>
              </a:rPr>
              <a:t> </a:t>
            </a:r>
            <a:r>
              <a:rPr lang="id-ID" sz="2400" dirty="0">
                <a:latin typeface="Arial" charset="0"/>
                <a:cs typeface="Arial" charset="0"/>
              </a:rPr>
              <a:t> :</a:t>
            </a:r>
          </a:p>
          <a:p>
            <a:pPr eaLnBrk="1" fontAlgn="auto" hangingPunct="1">
              <a:spcAft>
                <a:spcPts val="0"/>
              </a:spcAft>
              <a:buFont typeface="Wingdings" pitchFamily="2" charset="2"/>
              <a:buChar char="Ø"/>
              <a:defRPr/>
            </a:pPr>
            <a:r>
              <a:rPr lang="fi-FI" sz="2400" dirty="0">
                <a:latin typeface="Arial" charset="0"/>
                <a:cs typeface="Arial" charset="0"/>
              </a:rPr>
              <a:t>UU No.1 tahun 1970 Tentang Keselamatan </a:t>
            </a:r>
            <a:r>
              <a:rPr lang="id-ID" sz="2400" dirty="0">
                <a:latin typeface="Arial" charset="0"/>
                <a:cs typeface="Arial" charset="0"/>
              </a:rPr>
              <a:t>K</a:t>
            </a:r>
            <a:r>
              <a:rPr lang="fi-FI" sz="2400" dirty="0">
                <a:latin typeface="Arial" charset="0"/>
                <a:cs typeface="Arial" charset="0"/>
              </a:rPr>
              <a:t>erja</a:t>
            </a:r>
            <a:endParaRPr lang="id-ID" sz="2400" dirty="0">
              <a:latin typeface="Arial" charset="0"/>
              <a:cs typeface="Arial" charset="0"/>
            </a:endParaRPr>
          </a:p>
          <a:p>
            <a:pPr eaLnBrk="1" fontAlgn="auto" hangingPunct="1">
              <a:spcAft>
                <a:spcPts val="0"/>
              </a:spcAft>
              <a:buFont typeface="Wingdings" pitchFamily="2" charset="2"/>
              <a:buChar char="Ø"/>
              <a:defRPr/>
            </a:pPr>
            <a:r>
              <a:rPr lang="fi-FI" sz="2400" dirty="0">
                <a:latin typeface="Arial" charset="0"/>
                <a:cs typeface="Arial" charset="0"/>
              </a:rPr>
              <a:t>UU No.</a:t>
            </a:r>
            <a:r>
              <a:rPr lang="id-ID" sz="2400" dirty="0">
                <a:latin typeface="Arial" charset="0"/>
                <a:cs typeface="Arial" charset="0"/>
              </a:rPr>
              <a:t>36</a:t>
            </a:r>
            <a:r>
              <a:rPr lang="fi-FI" sz="2400" dirty="0">
                <a:latin typeface="Arial" charset="0"/>
                <a:cs typeface="Arial" charset="0"/>
              </a:rPr>
              <a:t> tahun </a:t>
            </a:r>
            <a:r>
              <a:rPr lang="id-ID" sz="2400" dirty="0">
                <a:latin typeface="Arial" charset="0"/>
                <a:cs typeface="Arial" charset="0"/>
              </a:rPr>
              <a:t>2009</a:t>
            </a:r>
            <a:r>
              <a:rPr lang="fi-FI" sz="2400" dirty="0">
                <a:latin typeface="Arial" charset="0"/>
                <a:cs typeface="Arial" charset="0"/>
              </a:rPr>
              <a:t> Tentang Kesehatan</a:t>
            </a:r>
            <a:r>
              <a:rPr lang="id-ID" sz="2400" dirty="0">
                <a:latin typeface="Arial" charset="0"/>
                <a:cs typeface="Arial" charset="0"/>
              </a:rPr>
              <a:t> </a:t>
            </a:r>
          </a:p>
          <a:p>
            <a:pPr eaLnBrk="1" fontAlgn="auto" hangingPunct="1">
              <a:spcAft>
                <a:spcPts val="0"/>
              </a:spcAft>
              <a:buFont typeface="Wingdings" pitchFamily="2" charset="2"/>
              <a:buChar char="Ø"/>
              <a:defRPr/>
            </a:pPr>
            <a:r>
              <a:rPr lang="id-ID" sz="2400" dirty="0">
                <a:latin typeface="Arial" charset="0"/>
                <a:cs typeface="Arial" charset="0"/>
              </a:rPr>
              <a:t>UU No 44 tahun 2009 tentang Rumah Sakit berisi akreditasi RS dan syarat fisik RS</a:t>
            </a:r>
          </a:p>
          <a:p>
            <a:pPr eaLnBrk="1" fontAlgn="auto" hangingPunct="1">
              <a:spcAft>
                <a:spcPts val="0"/>
              </a:spcAft>
              <a:buFont typeface="Wingdings" pitchFamily="2" charset="2"/>
              <a:buChar char="Ø"/>
              <a:defRPr/>
            </a:pPr>
            <a:r>
              <a:rPr lang="fi-FI" sz="2400" dirty="0">
                <a:latin typeface="Arial" charset="0"/>
                <a:cs typeface="Arial" charset="0"/>
              </a:rPr>
              <a:t>Undang-undang Nomor 13 Tahun 2003 tentang </a:t>
            </a:r>
            <a:r>
              <a:rPr lang="id-ID" sz="2400" dirty="0">
                <a:latin typeface="Arial" charset="0"/>
                <a:cs typeface="Arial" charset="0"/>
              </a:rPr>
              <a:t>k</a:t>
            </a:r>
            <a:r>
              <a:rPr lang="fi-FI" sz="2400" dirty="0">
                <a:latin typeface="Arial" charset="0"/>
                <a:cs typeface="Arial" charset="0"/>
              </a:rPr>
              <a:t>etenagakerjaan </a:t>
            </a:r>
            <a:endParaRPr lang="id-ID" sz="2400" dirty="0">
              <a:latin typeface="Arial" charset="0"/>
              <a:cs typeface="Arial" charset="0"/>
            </a:endParaRPr>
          </a:p>
          <a:p>
            <a:pPr eaLnBrk="1" fontAlgn="auto" hangingPunct="1">
              <a:spcAft>
                <a:spcPts val="0"/>
              </a:spcAft>
              <a:buFont typeface="Wingdings" pitchFamily="2" charset="2"/>
              <a:buChar char="Ø"/>
              <a:defRPr/>
            </a:pPr>
            <a:r>
              <a:rPr lang="id-ID" sz="2400" dirty="0">
                <a:latin typeface="Arial" charset="0"/>
                <a:cs typeface="Arial" charset="0"/>
              </a:rPr>
              <a:t>Permenaker Nomor 5/Men/1996 tentang SMK3</a:t>
            </a:r>
          </a:p>
          <a:p>
            <a:pPr eaLnBrk="1" fontAlgn="auto" hangingPunct="1">
              <a:spcAft>
                <a:spcPts val="0"/>
              </a:spcAft>
              <a:buFont typeface="Wingdings" pitchFamily="2" charset="2"/>
              <a:buChar char="Ø"/>
              <a:defRPr/>
            </a:pPr>
            <a:r>
              <a:rPr lang="id-ID" sz="2400" dirty="0">
                <a:latin typeface="Arial" charset="0"/>
                <a:cs typeface="Arial" charset="0"/>
              </a:rPr>
              <a:t>Permenkes Nomor 432/Menkes/ SK/IV/2007 tentang pedoman Manajemen K3 Rumah Sakit</a:t>
            </a:r>
          </a:p>
          <a:p>
            <a:pPr eaLnBrk="1" fontAlgn="auto" hangingPunct="1">
              <a:spcAft>
                <a:spcPts val="0"/>
              </a:spcAft>
              <a:buFont typeface="Wingdings" pitchFamily="2" charset="2"/>
              <a:buChar char="Ø"/>
              <a:defRPr/>
            </a:pPr>
            <a:r>
              <a:rPr lang="id-ID" sz="2400" dirty="0">
                <a:latin typeface="Arial" charset="0"/>
                <a:cs typeface="Arial" charset="0"/>
              </a:rPr>
              <a:t>Permenkes Nomor 432/Menkes/ SK/VIII/2010 tentang Standar K3 Rumah Sakit</a:t>
            </a:r>
          </a:p>
          <a:p>
            <a:pPr eaLnBrk="1" fontAlgn="auto" hangingPunct="1">
              <a:spcAft>
                <a:spcPts val="0"/>
              </a:spcAft>
              <a:buFont typeface="Wingdings" pitchFamily="2" charset="2"/>
              <a:buChar char="Ø"/>
              <a:defRPr/>
            </a:pPr>
            <a:endParaRPr lang="id-ID" sz="2400" dirty="0">
              <a:latin typeface="Arial" charset="0"/>
              <a:cs typeface="Arial" charset="0"/>
            </a:endParaRPr>
          </a:p>
          <a:p>
            <a:pPr eaLnBrk="1" fontAlgn="auto" hangingPunct="1">
              <a:spcAft>
                <a:spcPts val="0"/>
              </a:spcAft>
              <a:buFont typeface="Arial" charset="0"/>
              <a:buNone/>
              <a:defRPr/>
            </a:pPr>
            <a:br>
              <a:rPr lang="fi-FI" dirty="0"/>
            </a:b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F571-5E33-5AAA-895F-FBD2BB6AA632}"/>
              </a:ext>
            </a:extLst>
          </p:cNvPr>
          <p:cNvSpPr>
            <a:spLocks noGrp="1"/>
          </p:cNvSpPr>
          <p:nvPr>
            <p:ph type="title"/>
          </p:nvPr>
        </p:nvSpPr>
        <p:spPr/>
        <p:txBody>
          <a:bodyPr>
            <a:normAutofit fontScale="90000"/>
          </a:bodyPr>
          <a:lstStyle/>
          <a:p>
            <a:pPr algn="ctr">
              <a:defRPr/>
            </a:pPr>
            <a:r>
              <a:rPr lang="id-ID" b="1" dirty="0"/>
              <a:t>Kesehatan dan Keselamatan Kerja</a:t>
            </a:r>
            <a:br>
              <a:rPr lang="id-ID" dirty="0"/>
            </a:br>
            <a:endParaRPr lang="id-ID" dirty="0"/>
          </a:p>
        </p:txBody>
      </p:sp>
      <p:sp>
        <p:nvSpPr>
          <p:cNvPr id="18434" name="Content Placeholder 2">
            <a:extLst>
              <a:ext uri="{FF2B5EF4-FFF2-40B4-BE49-F238E27FC236}">
                <a16:creationId xmlns:a16="http://schemas.microsoft.com/office/drawing/2014/main" id="{96A50CAF-8AFF-41AB-0954-B8AFBE17FEE6}"/>
              </a:ext>
            </a:extLst>
          </p:cNvPr>
          <p:cNvSpPr>
            <a:spLocks noGrp="1" noChangeArrowheads="1"/>
          </p:cNvSpPr>
          <p:nvPr>
            <p:ph idx="1"/>
          </p:nvPr>
        </p:nvSpPr>
        <p:spPr/>
        <p:txBody>
          <a:bodyPr/>
          <a:lstStyle/>
          <a:p>
            <a:r>
              <a:rPr lang="id-ID" altLang="en-US"/>
              <a:t>Upaya untuk memberikan jaminan keselamatan dan meningkatkan derajat kesehatan para pekerja/buruh dengan cara pencegahan kecelakaan dan penyakit akibat kerja, pengendalian bahaya di tempat kerja, promosi kesehatan, pengobatan dan rehabilitasi.</a:t>
            </a:r>
          </a:p>
          <a:p>
            <a:endParaRPr lang="id-ID" altLang="en-US"/>
          </a:p>
        </p:txBody>
      </p:sp>
      <p:pic>
        <p:nvPicPr>
          <p:cNvPr id="18435" name="Picture 2053" descr="A:\k3r-logo.bmp">
            <a:extLst>
              <a:ext uri="{FF2B5EF4-FFF2-40B4-BE49-F238E27FC236}">
                <a16:creationId xmlns:a16="http://schemas.microsoft.com/office/drawing/2014/main" id="{50AD7FD1-C565-F25D-2F54-372936A15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013325"/>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4EAB-9616-0034-621A-6A7294FE9F21}"/>
              </a:ext>
            </a:extLst>
          </p:cNvPr>
          <p:cNvSpPr>
            <a:spLocks noGrp="1"/>
          </p:cNvSpPr>
          <p:nvPr>
            <p:ph type="title"/>
          </p:nvPr>
        </p:nvSpPr>
        <p:spPr>
          <a:xfrm>
            <a:off x="251520" y="548680"/>
            <a:ext cx="8686800" cy="1126232"/>
          </a:xfrm>
        </p:spPr>
        <p:txBody>
          <a:bodyPr>
            <a:normAutofit fontScale="90000"/>
          </a:bodyPr>
          <a:lstStyle/>
          <a:p>
            <a:pPr algn="ctr">
              <a:defRPr/>
            </a:pPr>
            <a:r>
              <a:rPr lang="id-ID" b="1" dirty="0">
                <a:latin typeface="Arial" pitchFamily="34" charset="0"/>
                <a:cs typeface="Arial" pitchFamily="34" charset="0"/>
              </a:rPr>
              <a:t>Isu K3 RS</a:t>
            </a:r>
            <a:br>
              <a:rPr lang="id-ID" dirty="0">
                <a:latin typeface="Arial" pitchFamily="34" charset="0"/>
                <a:cs typeface="Arial" pitchFamily="34" charset="0"/>
              </a:rPr>
            </a:br>
            <a:endParaRPr lang="id-ID" dirty="0">
              <a:latin typeface="Arial" pitchFamily="34" charset="0"/>
              <a:cs typeface="Arial" pitchFamily="34" charset="0"/>
            </a:endParaRPr>
          </a:p>
        </p:txBody>
      </p:sp>
      <p:sp>
        <p:nvSpPr>
          <p:cNvPr id="19458" name="Content Placeholder 2">
            <a:extLst>
              <a:ext uri="{FF2B5EF4-FFF2-40B4-BE49-F238E27FC236}">
                <a16:creationId xmlns:a16="http://schemas.microsoft.com/office/drawing/2014/main" id="{92B53F5C-CE68-F681-361B-2BA2DC54DAC3}"/>
              </a:ext>
            </a:extLst>
          </p:cNvPr>
          <p:cNvSpPr>
            <a:spLocks noGrp="1" noChangeArrowheads="1"/>
          </p:cNvSpPr>
          <p:nvPr>
            <p:ph idx="1"/>
          </p:nvPr>
        </p:nvSpPr>
        <p:spPr>
          <a:xfrm>
            <a:off x="304800" y="2060575"/>
            <a:ext cx="8686800" cy="4019550"/>
          </a:xfrm>
        </p:spPr>
        <p:txBody>
          <a:bodyPr/>
          <a:lstStyle/>
          <a:p>
            <a:pPr>
              <a:buFont typeface="Wingdings 2" pitchFamily="2" charset="2"/>
              <a:buNone/>
            </a:pPr>
            <a:r>
              <a:rPr lang="id-ID" altLang="en-US"/>
              <a:t>Beberapa isu K3 RS yang penting adalah :</a:t>
            </a:r>
          </a:p>
          <a:p>
            <a:r>
              <a:rPr lang="id-ID" altLang="en-US"/>
              <a:t>Keselamatan pasien dan pengunjung</a:t>
            </a:r>
          </a:p>
          <a:p>
            <a:r>
              <a:rPr lang="id-ID" altLang="en-US"/>
              <a:t>Keselamatan dan kesehatan petugas kesehatan</a:t>
            </a:r>
          </a:p>
          <a:p>
            <a:r>
              <a:rPr lang="id-ID" altLang="en-US"/>
              <a:t>Keselamatan bangunan</a:t>
            </a:r>
          </a:p>
          <a:p>
            <a:r>
              <a:rPr lang="id-ID" altLang="en-US"/>
              <a:t>Keselamatan lingkungan</a:t>
            </a:r>
          </a:p>
          <a:p>
            <a:pPr>
              <a:buFont typeface="Wingdings 2" pitchFamily="2" charset="2"/>
              <a:buNone/>
            </a:pPr>
            <a:endParaRPr lang="id-ID" altLang="en-US"/>
          </a:p>
        </p:txBody>
      </p:sp>
      <p:pic>
        <p:nvPicPr>
          <p:cNvPr id="19459" name="Picture 2053" descr="A:\k3r-logo.bmp">
            <a:extLst>
              <a:ext uri="{FF2B5EF4-FFF2-40B4-BE49-F238E27FC236}">
                <a16:creationId xmlns:a16="http://schemas.microsoft.com/office/drawing/2014/main" id="{D834A19B-C1DA-BB49-22BD-C74F5ECDF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013325"/>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76B7-0DEF-827C-1EFD-8F4EB3FF3C39}"/>
              </a:ext>
            </a:extLst>
          </p:cNvPr>
          <p:cNvSpPr>
            <a:spLocks noGrp="1"/>
          </p:cNvSpPr>
          <p:nvPr>
            <p:ph type="title"/>
          </p:nvPr>
        </p:nvSpPr>
        <p:spPr/>
        <p:txBody>
          <a:bodyPr/>
          <a:lstStyle/>
          <a:p>
            <a:pPr algn="ctr">
              <a:defRPr/>
            </a:pPr>
            <a:r>
              <a:rPr lang="id-ID" dirty="0"/>
              <a:t>Keselamatan pasien</a:t>
            </a:r>
          </a:p>
        </p:txBody>
      </p:sp>
      <p:sp>
        <p:nvSpPr>
          <p:cNvPr id="20482" name="Content Placeholder 2">
            <a:extLst>
              <a:ext uri="{FF2B5EF4-FFF2-40B4-BE49-F238E27FC236}">
                <a16:creationId xmlns:a16="http://schemas.microsoft.com/office/drawing/2014/main" id="{697CDBC5-6F74-3BEF-97F5-8235CF50E01F}"/>
              </a:ext>
            </a:extLst>
          </p:cNvPr>
          <p:cNvSpPr>
            <a:spLocks noGrp="1" noChangeArrowheads="1"/>
          </p:cNvSpPr>
          <p:nvPr>
            <p:ph sz="half" idx="1"/>
          </p:nvPr>
        </p:nvSpPr>
        <p:spPr/>
        <p:txBody>
          <a:bodyPr/>
          <a:lstStyle/>
          <a:p>
            <a:r>
              <a:rPr lang="id-ID" altLang="en-US" sz="2400">
                <a:latin typeface="Arial" panose="020B0604020202020204" pitchFamily="34" charset="0"/>
                <a:cs typeface="Arial" panose="020B0604020202020204" pitchFamily="34" charset="0"/>
              </a:rPr>
              <a:t>Suatu proses pelayanan pasien yang aman terdiri dari:</a:t>
            </a:r>
          </a:p>
          <a:p>
            <a:pPr>
              <a:buFont typeface="Wingdings 2" pitchFamily="2" charset="2"/>
              <a:buNone/>
            </a:pPr>
            <a:r>
              <a:rPr lang="id-ID" altLang="en-US" sz="2400">
                <a:latin typeface="Arial" panose="020B0604020202020204" pitchFamily="34" charset="0"/>
                <a:cs typeface="Arial" panose="020B0604020202020204" pitchFamily="34" charset="0"/>
              </a:rPr>
              <a:t>1. Asesmen risiko</a:t>
            </a:r>
          </a:p>
          <a:p>
            <a:pPr>
              <a:buFont typeface="Wingdings 2" pitchFamily="2" charset="2"/>
              <a:buNone/>
            </a:pPr>
            <a:r>
              <a:rPr lang="id-ID" altLang="en-US" sz="2400">
                <a:latin typeface="Arial" panose="020B0604020202020204" pitchFamily="34" charset="0"/>
                <a:cs typeface="Arial" panose="020B0604020202020204" pitchFamily="34" charset="0"/>
              </a:rPr>
              <a:t>2. Identifikasi dan manajemen risiko</a:t>
            </a:r>
          </a:p>
          <a:p>
            <a:pPr>
              <a:buFont typeface="Wingdings 2" pitchFamily="2" charset="2"/>
              <a:buNone/>
            </a:pPr>
            <a:r>
              <a:rPr lang="id-ID" altLang="en-US" sz="2400">
                <a:latin typeface="Arial" panose="020B0604020202020204" pitchFamily="34" charset="0"/>
                <a:cs typeface="Arial" panose="020B0604020202020204" pitchFamily="34" charset="0"/>
              </a:rPr>
              <a:t>3. Pelaporan dan analisis insiden</a:t>
            </a:r>
          </a:p>
          <a:p>
            <a:pPr>
              <a:buFont typeface="Wingdings 2" pitchFamily="2" charset="2"/>
              <a:buNone/>
            </a:pPr>
            <a:r>
              <a:rPr lang="id-ID" altLang="en-US" sz="2400">
                <a:latin typeface="Arial" panose="020B0604020202020204" pitchFamily="34" charset="0"/>
                <a:cs typeface="Arial" panose="020B0604020202020204" pitchFamily="34" charset="0"/>
              </a:rPr>
              <a:t>4. Tindak lanjut dan solusi untuk meminimalkan timbulnya risiko</a:t>
            </a:r>
          </a:p>
          <a:p>
            <a:endParaRPr lang="id-ID" altLang="en-US"/>
          </a:p>
          <a:p>
            <a:endParaRPr lang="id-ID" altLang="en-US"/>
          </a:p>
        </p:txBody>
      </p:sp>
      <p:sp>
        <p:nvSpPr>
          <p:cNvPr id="20483" name="Content Placeholder 3">
            <a:extLst>
              <a:ext uri="{FF2B5EF4-FFF2-40B4-BE49-F238E27FC236}">
                <a16:creationId xmlns:a16="http://schemas.microsoft.com/office/drawing/2014/main" id="{CF482BE2-5D37-7077-97E4-379AD76BA169}"/>
              </a:ext>
            </a:extLst>
          </p:cNvPr>
          <p:cNvSpPr>
            <a:spLocks noGrp="1" noChangeArrowheads="1"/>
          </p:cNvSpPr>
          <p:nvPr>
            <p:ph sz="half" idx="2"/>
          </p:nvPr>
        </p:nvSpPr>
        <p:spPr/>
        <p:txBody>
          <a:bodyPr/>
          <a:lstStyle/>
          <a:p>
            <a:r>
              <a:rPr lang="en-US" altLang="en-US"/>
              <a:t>is a new healthcare discipline that emphasizes the reporting, analysis, and prevention of </a:t>
            </a:r>
            <a:r>
              <a:rPr lang="en-US" altLang="en-US">
                <a:hlinkClick r:id="rId2" tooltip="Medical error"/>
              </a:rPr>
              <a:t>medical error</a:t>
            </a:r>
            <a:r>
              <a:rPr lang="en-US" altLang="en-US"/>
              <a:t> that often leads to </a:t>
            </a:r>
            <a:r>
              <a:rPr lang="en-US" altLang="en-US">
                <a:hlinkClick r:id="rId3" tooltip="Adverse effect (medicine)"/>
              </a:rPr>
              <a:t>adverse healthcare events</a:t>
            </a:r>
            <a:r>
              <a:rPr lang="en-US" altLang="en-US"/>
              <a:t>. </a:t>
            </a:r>
            <a:endParaRPr lang="id-ID"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79B7F42-7F08-D53D-19D7-2C81B501F4C5}"/>
              </a:ext>
            </a:extLst>
          </p:cNvPr>
          <p:cNvSpPr>
            <a:spLocks noGrp="1"/>
          </p:cNvSpPr>
          <p:nvPr>
            <p:ph type="title"/>
          </p:nvPr>
        </p:nvSpPr>
        <p:spPr/>
        <p:txBody>
          <a:bodyPr/>
          <a:lstStyle/>
          <a:p>
            <a:pPr algn="ctr" eaLnBrk="1" fontAlgn="auto" hangingPunct="1">
              <a:spcAft>
                <a:spcPts val="0"/>
              </a:spcAft>
              <a:defRPr/>
            </a:pPr>
            <a:r>
              <a:rPr lang="fi-FI" dirty="0"/>
              <a:t>Tujuan</a:t>
            </a:r>
            <a:r>
              <a:rPr lang="id-ID" dirty="0"/>
              <a:t> </a:t>
            </a:r>
            <a:r>
              <a:rPr lang="fi-FI" dirty="0"/>
              <a:t>K3 Rumah Sakit</a:t>
            </a:r>
            <a:endParaRPr lang="id-ID" dirty="0"/>
          </a:p>
        </p:txBody>
      </p:sp>
      <p:sp>
        <p:nvSpPr>
          <p:cNvPr id="21506" name="Content Placeholder 2">
            <a:extLst>
              <a:ext uri="{FF2B5EF4-FFF2-40B4-BE49-F238E27FC236}">
                <a16:creationId xmlns:a16="http://schemas.microsoft.com/office/drawing/2014/main" id="{D5C8F79A-12DA-D76B-00D0-E20CD371E073}"/>
              </a:ext>
            </a:extLst>
          </p:cNvPr>
          <p:cNvSpPr>
            <a:spLocks noGrp="1" noChangeArrowheads="1"/>
          </p:cNvSpPr>
          <p:nvPr>
            <p:ph idx="1"/>
          </p:nvPr>
        </p:nvSpPr>
        <p:spPr/>
        <p:txBody>
          <a:bodyPr/>
          <a:lstStyle/>
          <a:p>
            <a:pPr eaLnBrk="1" hangingPunct="1">
              <a:buFont typeface="Arial" panose="020B0604020202020204" pitchFamily="34" charset="0"/>
              <a:buNone/>
            </a:pPr>
            <a:r>
              <a:rPr lang="fi-FI" altLang="en-US">
                <a:latin typeface="Arial" panose="020B0604020202020204" pitchFamily="34" charset="0"/>
                <a:cs typeface="Arial" panose="020B0604020202020204" pitchFamily="34" charset="0"/>
              </a:rPr>
              <a:t>adalah terciptanya </a:t>
            </a:r>
            <a:r>
              <a:rPr lang="id-ID" altLang="en-US">
                <a:latin typeface="Arial" panose="020B0604020202020204" pitchFamily="34" charset="0"/>
                <a:cs typeface="Arial" panose="020B0604020202020204" pitchFamily="34" charset="0"/>
              </a:rPr>
              <a:t>:</a:t>
            </a:r>
          </a:p>
          <a:p>
            <a:pPr eaLnBrk="1" hangingPunct="1"/>
            <a:r>
              <a:rPr lang="fi-FI" altLang="en-US">
                <a:latin typeface="Arial" panose="020B0604020202020204" pitchFamily="34" charset="0"/>
                <a:cs typeface="Arial" panose="020B0604020202020204" pitchFamily="34" charset="0"/>
              </a:rPr>
              <a:t>cara kerja, </a:t>
            </a:r>
            <a:endParaRPr lang="id-ID" altLang="en-US">
              <a:latin typeface="Arial" panose="020B0604020202020204" pitchFamily="34" charset="0"/>
              <a:cs typeface="Arial" panose="020B0604020202020204" pitchFamily="34" charset="0"/>
            </a:endParaRPr>
          </a:p>
          <a:p>
            <a:pPr eaLnBrk="1" hangingPunct="1"/>
            <a:r>
              <a:rPr lang="fi-FI" altLang="en-US">
                <a:latin typeface="Arial" panose="020B0604020202020204" pitchFamily="34" charset="0"/>
                <a:cs typeface="Arial" panose="020B0604020202020204" pitchFamily="34" charset="0"/>
              </a:rPr>
              <a:t>lingkungan </a:t>
            </a:r>
            <a:r>
              <a:rPr lang="id-ID" altLang="en-US">
                <a:latin typeface="Arial" panose="020B0604020202020204" pitchFamily="34" charset="0"/>
                <a:cs typeface="Arial" panose="020B0604020202020204" pitchFamily="34" charset="0"/>
              </a:rPr>
              <a:t>k</a:t>
            </a:r>
            <a:r>
              <a:rPr lang="fi-FI" altLang="en-US">
                <a:latin typeface="Arial" panose="020B0604020202020204" pitchFamily="34" charset="0"/>
                <a:cs typeface="Arial" panose="020B0604020202020204" pitchFamily="34" charset="0"/>
              </a:rPr>
              <a:t>erja yang sehat, aman, nyaman, dan </a:t>
            </a:r>
            <a:endParaRPr lang="id-ID" altLang="en-US">
              <a:latin typeface="Arial" panose="020B0604020202020204" pitchFamily="34" charset="0"/>
              <a:cs typeface="Arial" panose="020B0604020202020204" pitchFamily="34" charset="0"/>
            </a:endParaRPr>
          </a:p>
          <a:p>
            <a:pPr eaLnBrk="1" hangingPunct="1"/>
            <a:r>
              <a:rPr lang="fi-FI" altLang="en-US">
                <a:latin typeface="Arial" panose="020B0604020202020204" pitchFamily="34" charset="0"/>
                <a:cs typeface="Arial" panose="020B0604020202020204" pitchFamily="34" charset="0"/>
              </a:rPr>
              <a:t>dalam rangka meningkatkan derajat kesehatan karyawan RS.</a:t>
            </a:r>
            <a:br>
              <a:rPr lang="fi-FI" altLang="en-US">
                <a:latin typeface="Arial" panose="020B0604020202020204" pitchFamily="34" charset="0"/>
                <a:cs typeface="Arial" panose="020B0604020202020204" pitchFamily="34" charset="0"/>
              </a:rPr>
            </a:br>
            <a:endParaRPr lang="id-ID" altLang="en-US">
              <a:latin typeface="Arial" panose="020B0604020202020204" pitchFamily="34" charset="0"/>
              <a:cs typeface="Arial" panose="020B0604020202020204" pitchFamily="34" charset="0"/>
            </a:endParaRPr>
          </a:p>
        </p:txBody>
      </p:sp>
      <p:pic>
        <p:nvPicPr>
          <p:cNvPr id="21507" name="Picture 2053" descr="A:\k3r-logo.bmp">
            <a:extLst>
              <a:ext uri="{FF2B5EF4-FFF2-40B4-BE49-F238E27FC236}">
                <a16:creationId xmlns:a16="http://schemas.microsoft.com/office/drawing/2014/main" id="{F5155ED1-7DA2-72B5-A026-F64459F05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5300663"/>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947E40F-D375-0606-6670-CB92949AB630}"/>
              </a:ext>
            </a:extLst>
          </p:cNvPr>
          <p:cNvSpPr>
            <a:spLocks noGrp="1"/>
          </p:cNvSpPr>
          <p:nvPr>
            <p:ph type="title"/>
          </p:nvPr>
        </p:nvSpPr>
        <p:spPr/>
        <p:txBody>
          <a:bodyPr/>
          <a:lstStyle/>
          <a:p>
            <a:pPr algn="ctr" eaLnBrk="1" fontAlgn="auto" hangingPunct="1">
              <a:spcAft>
                <a:spcPts val="0"/>
              </a:spcAft>
              <a:defRPr/>
            </a:pPr>
            <a:r>
              <a:rPr lang="id-ID" dirty="0">
                <a:latin typeface="Arial" charset="0"/>
                <a:cs typeface="Arial" charset="0"/>
              </a:rPr>
              <a:t>Manfaat</a:t>
            </a:r>
            <a:r>
              <a:rPr lang="fi-FI" dirty="0">
                <a:latin typeface="Arial" charset="0"/>
                <a:cs typeface="Arial" charset="0"/>
              </a:rPr>
              <a:t> K3 Rumah Sakit</a:t>
            </a:r>
            <a:r>
              <a:rPr lang="id-ID" dirty="0">
                <a:latin typeface="Arial" charset="0"/>
                <a:cs typeface="Arial" charset="0"/>
              </a:rPr>
              <a:t> </a:t>
            </a:r>
          </a:p>
        </p:txBody>
      </p:sp>
      <p:sp>
        <p:nvSpPr>
          <p:cNvPr id="22530" name="Content Placeholder 2">
            <a:extLst>
              <a:ext uri="{FF2B5EF4-FFF2-40B4-BE49-F238E27FC236}">
                <a16:creationId xmlns:a16="http://schemas.microsoft.com/office/drawing/2014/main" id="{B672BEB4-C1C2-CCB9-1F9A-D31B2B42FDF0}"/>
              </a:ext>
            </a:extLst>
          </p:cNvPr>
          <p:cNvSpPr>
            <a:spLocks noGrp="1" noChangeArrowheads="1"/>
          </p:cNvSpPr>
          <p:nvPr>
            <p:ph idx="1"/>
          </p:nvPr>
        </p:nvSpPr>
        <p:spPr>
          <a:xfrm>
            <a:off x="714375" y="1600200"/>
            <a:ext cx="7972425" cy="4525963"/>
          </a:xfrm>
        </p:spPr>
        <p:txBody>
          <a:bodyPr/>
          <a:lstStyle/>
          <a:p>
            <a:pPr eaLnBrk="1" hangingPunct="1">
              <a:buFont typeface="Arial" panose="020B0604020202020204" pitchFamily="34" charset="0"/>
              <a:buNone/>
            </a:pPr>
            <a:r>
              <a:rPr lang="id-ID" altLang="en-US" sz="2400" b="1">
                <a:latin typeface="Arial" panose="020B0604020202020204" pitchFamily="34" charset="0"/>
                <a:cs typeface="Arial" panose="020B0604020202020204" pitchFamily="34" charset="0"/>
              </a:rPr>
              <a:t>Bagi RS :</a:t>
            </a:r>
          </a:p>
          <a:p>
            <a:pPr eaLnBrk="1" hangingPunct="1">
              <a:buFont typeface="Arial" panose="020B0604020202020204" pitchFamily="34" charset="0"/>
              <a:buNone/>
            </a:pPr>
            <a:r>
              <a:rPr lang="id-ID" altLang="en-US" sz="2400">
                <a:latin typeface="Arial" panose="020B0604020202020204" pitchFamily="34" charset="0"/>
                <a:cs typeface="Arial" panose="020B0604020202020204" pitchFamily="34" charset="0"/>
              </a:rPr>
              <a:t>a. Meningkatkan mutu pelayanan</a:t>
            </a:r>
          </a:p>
          <a:p>
            <a:pPr eaLnBrk="1" hangingPunct="1">
              <a:buFont typeface="Arial" panose="020B0604020202020204" pitchFamily="34" charset="0"/>
              <a:buNone/>
            </a:pPr>
            <a:r>
              <a:rPr lang="id-ID" altLang="en-US" sz="2400">
                <a:latin typeface="Arial" panose="020B0604020202020204" pitchFamily="34" charset="0"/>
                <a:cs typeface="Arial" panose="020B0604020202020204" pitchFamily="34" charset="0"/>
              </a:rPr>
              <a:t>b. Mempertahankan kelangsungan operasional RS</a:t>
            </a:r>
          </a:p>
          <a:p>
            <a:pPr eaLnBrk="1" hangingPunct="1">
              <a:buFont typeface="Arial" panose="020B0604020202020204" pitchFamily="34" charset="0"/>
              <a:buNone/>
            </a:pPr>
            <a:r>
              <a:rPr lang="id-ID" altLang="en-US" sz="2400">
                <a:latin typeface="Arial" panose="020B0604020202020204" pitchFamily="34" charset="0"/>
                <a:cs typeface="Arial" panose="020B0604020202020204" pitchFamily="34" charset="0"/>
              </a:rPr>
              <a:t>c. Meningkatkan citra RS.</a:t>
            </a:r>
          </a:p>
          <a:p>
            <a:pPr eaLnBrk="1" hangingPunct="1">
              <a:buFont typeface="Arial" panose="020B0604020202020204" pitchFamily="34" charset="0"/>
              <a:buNone/>
            </a:pPr>
            <a:r>
              <a:rPr lang="id-ID" altLang="en-US" sz="2400" b="1">
                <a:latin typeface="Arial" panose="020B0604020202020204" pitchFamily="34" charset="0"/>
                <a:cs typeface="Arial" panose="020B0604020202020204" pitchFamily="34" charset="0"/>
              </a:rPr>
              <a:t>Bagi karyawan RS :</a:t>
            </a:r>
          </a:p>
          <a:p>
            <a:pPr eaLnBrk="1" hangingPunct="1">
              <a:buFont typeface="Arial" panose="020B0604020202020204" pitchFamily="34" charset="0"/>
              <a:buNone/>
            </a:pPr>
            <a:r>
              <a:rPr lang="id-ID" altLang="en-US" sz="2400">
                <a:latin typeface="Arial" panose="020B0604020202020204" pitchFamily="34" charset="0"/>
                <a:cs typeface="Arial" panose="020B0604020202020204" pitchFamily="34" charset="0"/>
              </a:rPr>
              <a:t>a. Melindungi karyawan dari Penyakit Akibat Kerja (PAK)</a:t>
            </a:r>
          </a:p>
          <a:p>
            <a:pPr eaLnBrk="1" hangingPunct="1">
              <a:buFont typeface="Arial" panose="020B0604020202020204" pitchFamily="34" charset="0"/>
              <a:buNone/>
            </a:pPr>
            <a:r>
              <a:rPr lang="id-ID" altLang="en-US" sz="2400">
                <a:latin typeface="Arial" panose="020B0604020202020204" pitchFamily="34" charset="0"/>
                <a:cs typeface="Arial" panose="020B0604020202020204" pitchFamily="34" charset="0"/>
              </a:rPr>
              <a:t>b. Mencegah terjadinya Kecelakaan Akibat Kerja (KAK)</a:t>
            </a:r>
          </a:p>
          <a:p>
            <a:pPr eaLnBrk="1" hangingPunct="1">
              <a:buFont typeface="Arial" panose="020B0604020202020204" pitchFamily="34" charset="0"/>
              <a:buNone/>
            </a:pPr>
            <a:r>
              <a:rPr lang="es-ES" altLang="en-US" sz="2400" b="1">
                <a:latin typeface="Arial" panose="020B0604020202020204" pitchFamily="34" charset="0"/>
                <a:cs typeface="Arial" panose="020B0604020202020204" pitchFamily="34" charset="0"/>
              </a:rPr>
              <a:t>Bagi pasien dan pengunjung :</a:t>
            </a:r>
          </a:p>
          <a:p>
            <a:pPr eaLnBrk="1" hangingPunct="1">
              <a:buFont typeface="Arial" panose="020B0604020202020204" pitchFamily="34" charset="0"/>
              <a:buNone/>
            </a:pPr>
            <a:r>
              <a:rPr lang="id-ID" altLang="en-US" sz="2400">
                <a:latin typeface="Arial" panose="020B0604020202020204" pitchFamily="34" charset="0"/>
                <a:cs typeface="Arial" panose="020B0604020202020204" pitchFamily="34" charset="0"/>
              </a:rPr>
              <a:t>a. Mutu layanan yang baik</a:t>
            </a:r>
          </a:p>
          <a:p>
            <a:pPr eaLnBrk="1" hangingPunct="1">
              <a:buFont typeface="Arial" panose="020B0604020202020204" pitchFamily="34" charset="0"/>
              <a:buNone/>
            </a:pPr>
            <a:r>
              <a:rPr lang="es-ES" altLang="en-US" sz="2400">
                <a:latin typeface="Arial" panose="020B0604020202020204" pitchFamily="34" charset="0"/>
                <a:cs typeface="Arial" panose="020B0604020202020204" pitchFamily="34" charset="0"/>
              </a:rPr>
              <a:t>b. Kepuasan pasien dan pengunjung</a:t>
            </a:r>
            <a:endParaRPr lang="id-ID" altLang="en-US" sz="2400">
              <a:latin typeface="Arial" panose="020B0604020202020204" pitchFamily="34" charset="0"/>
              <a:cs typeface="Arial" panose="020B0604020202020204" pitchFamily="34" charset="0"/>
            </a:endParaRPr>
          </a:p>
        </p:txBody>
      </p:sp>
      <p:pic>
        <p:nvPicPr>
          <p:cNvPr id="22531" name="Picture 2053" descr="A:\k3r-logo.bmp">
            <a:extLst>
              <a:ext uri="{FF2B5EF4-FFF2-40B4-BE49-F238E27FC236}">
                <a16:creationId xmlns:a16="http://schemas.microsoft.com/office/drawing/2014/main" id="{CD888925-EF99-BBBB-9F8E-D00DA5690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013325"/>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Freeform 2">
            <a:extLst>
              <a:ext uri="{FF2B5EF4-FFF2-40B4-BE49-F238E27FC236}">
                <a16:creationId xmlns:a16="http://schemas.microsoft.com/office/drawing/2014/main" id="{C2B2A869-E018-9239-63C9-4BF9F5CD6A0F}"/>
              </a:ext>
            </a:extLst>
          </p:cNvPr>
          <p:cNvSpPr>
            <a:spLocks/>
          </p:cNvSpPr>
          <p:nvPr/>
        </p:nvSpPr>
        <p:spPr bwMode="auto">
          <a:xfrm>
            <a:off x="1828800" y="3044825"/>
            <a:ext cx="5486400" cy="3048000"/>
          </a:xfrm>
          <a:custGeom>
            <a:avLst/>
            <a:gdLst>
              <a:gd name="T0" fmla="*/ 2147483646 w 6585"/>
              <a:gd name="T1" fmla="*/ 2147483646 h 2835"/>
              <a:gd name="T2" fmla="*/ 2147483646 w 6585"/>
              <a:gd name="T3" fmla="*/ 2147483646 h 2835"/>
              <a:gd name="T4" fmla="*/ 2147483646 w 6585"/>
              <a:gd name="T5" fmla="*/ 2147483646 h 2835"/>
              <a:gd name="T6" fmla="*/ 2147483646 w 6585"/>
              <a:gd name="T7" fmla="*/ 2147483646 h 2835"/>
              <a:gd name="T8" fmla="*/ 2147483646 w 6585"/>
              <a:gd name="T9" fmla="*/ 2147483646 h 2835"/>
              <a:gd name="T10" fmla="*/ 2147483646 w 6585"/>
              <a:gd name="T11" fmla="*/ 2147483646 h 2835"/>
              <a:gd name="T12" fmla="*/ 2147483646 w 6585"/>
              <a:gd name="T13" fmla="*/ 2147483646 h 2835"/>
              <a:gd name="T14" fmla="*/ 2147483646 w 6585"/>
              <a:gd name="T15" fmla="*/ 2147483646 h 2835"/>
              <a:gd name="T16" fmla="*/ 2147483646 w 6585"/>
              <a:gd name="T17" fmla="*/ 2147483646 h 2835"/>
              <a:gd name="T18" fmla="*/ 2147483646 w 6585"/>
              <a:gd name="T19" fmla="*/ 2147483646 h 2835"/>
              <a:gd name="T20" fmla="*/ 2147483646 w 6585"/>
              <a:gd name="T21" fmla="*/ 2147483646 h 2835"/>
              <a:gd name="T22" fmla="*/ 2147483646 w 6585"/>
              <a:gd name="T23" fmla="*/ 2147483646 h 2835"/>
              <a:gd name="T24" fmla="*/ 2147483646 w 6585"/>
              <a:gd name="T25" fmla="*/ 2147483646 h 2835"/>
              <a:gd name="T26" fmla="*/ 2147483646 w 6585"/>
              <a:gd name="T27" fmla="*/ 2147483646 h 2835"/>
              <a:gd name="T28" fmla="*/ 2147483646 w 6585"/>
              <a:gd name="T29" fmla="*/ 2147483646 h 2835"/>
              <a:gd name="T30" fmla="*/ 2147483646 w 6585"/>
              <a:gd name="T31" fmla="*/ 2147483646 h 2835"/>
              <a:gd name="T32" fmla="*/ 2147483646 w 6585"/>
              <a:gd name="T33" fmla="*/ 2147483646 h 2835"/>
              <a:gd name="T34" fmla="*/ 2147483646 w 6585"/>
              <a:gd name="T35" fmla="*/ 2147483646 h 2835"/>
              <a:gd name="T36" fmla="*/ 2147483646 w 6585"/>
              <a:gd name="T37" fmla="*/ 2147483646 h 2835"/>
              <a:gd name="T38" fmla="*/ 2147483646 w 6585"/>
              <a:gd name="T39" fmla="*/ 2147483646 h 2835"/>
              <a:gd name="T40" fmla="*/ 2147483646 w 6585"/>
              <a:gd name="T41" fmla="*/ 2147483646 h 2835"/>
              <a:gd name="T42" fmla="*/ 2147483646 w 6585"/>
              <a:gd name="T43" fmla="*/ 2147483646 h 2835"/>
              <a:gd name="T44" fmla="*/ 2147483646 w 6585"/>
              <a:gd name="T45" fmla="*/ 2147483646 h 2835"/>
              <a:gd name="T46" fmla="*/ 2147483646 w 6585"/>
              <a:gd name="T47" fmla="*/ 2147483646 h 2835"/>
              <a:gd name="T48" fmla="*/ 2147483646 w 6585"/>
              <a:gd name="T49" fmla="*/ 2147483646 h 2835"/>
              <a:gd name="T50" fmla="*/ 2147483646 w 6585"/>
              <a:gd name="T51" fmla="*/ 2147483646 h 2835"/>
              <a:gd name="T52" fmla="*/ 2147483646 w 6585"/>
              <a:gd name="T53" fmla="*/ 2147483646 h 2835"/>
              <a:gd name="T54" fmla="*/ 2147483646 w 6585"/>
              <a:gd name="T55" fmla="*/ 2147483646 h 2835"/>
              <a:gd name="T56" fmla="*/ 2147483646 w 6585"/>
              <a:gd name="T57" fmla="*/ 2147483646 h 2835"/>
              <a:gd name="T58" fmla="*/ 2147483646 w 6585"/>
              <a:gd name="T59" fmla="*/ 2147483646 h 2835"/>
              <a:gd name="T60" fmla="*/ 2147483646 w 6585"/>
              <a:gd name="T61" fmla="*/ 2147483646 h 2835"/>
              <a:gd name="T62" fmla="*/ 2147483646 w 6585"/>
              <a:gd name="T63" fmla="*/ 2147483646 h 2835"/>
              <a:gd name="T64" fmla="*/ 2147483646 w 6585"/>
              <a:gd name="T65" fmla="*/ 2147483646 h 2835"/>
              <a:gd name="T66" fmla="*/ 2147483646 w 6585"/>
              <a:gd name="T67" fmla="*/ 2147483646 h 2835"/>
              <a:gd name="T68" fmla="*/ 2147483646 w 6585"/>
              <a:gd name="T69" fmla="*/ 2147483646 h 2835"/>
              <a:gd name="T70" fmla="*/ 2147483646 w 6585"/>
              <a:gd name="T71" fmla="*/ 2147483646 h 2835"/>
              <a:gd name="T72" fmla="*/ 2147483646 w 6585"/>
              <a:gd name="T73" fmla="*/ 2147483646 h 2835"/>
              <a:gd name="T74" fmla="*/ 2147483646 w 6585"/>
              <a:gd name="T75" fmla="*/ 2147483646 h 2835"/>
              <a:gd name="T76" fmla="*/ 2147483646 w 6585"/>
              <a:gd name="T77" fmla="*/ 2147483646 h 2835"/>
              <a:gd name="T78" fmla="*/ 2147483646 w 6585"/>
              <a:gd name="T79" fmla="*/ 2147483646 h 2835"/>
              <a:gd name="T80" fmla="*/ 2147483646 w 6585"/>
              <a:gd name="T81" fmla="*/ 2147483646 h 2835"/>
              <a:gd name="T82" fmla="*/ 2147483646 w 6585"/>
              <a:gd name="T83" fmla="*/ 2147483646 h 2835"/>
              <a:gd name="T84" fmla="*/ 2147483646 w 6585"/>
              <a:gd name="T85" fmla="*/ 2147483646 h 2835"/>
              <a:gd name="T86" fmla="*/ 2147483646 w 6585"/>
              <a:gd name="T87" fmla="*/ 2147483646 h 2835"/>
              <a:gd name="T88" fmla="*/ 2147483646 w 6585"/>
              <a:gd name="T89" fmla="*/ 2147483646 h 2835"/>
              <a:gd name="T90" fmla="*/ 2147483646 w 6585"/>
              <a:gd name="T91" fmla="*/ 2147483646 h 2835"/>
              <a:gd name="T92" fmla="*/ 2147483646 w 6585"/>
              <a:gd name="T93" fmla="*/ 2147483646 h 2835"/>
              <a:gd name="T94" fmla="*/ 2147483646 w 6585"/>
              <a:gd name="T95" fmla="*/ 2147483646 h 2835"/>
              <a:gd name="T96" fmla="*/ 2147483646 w 6585"/>
              <a:gd name="T97" fmla="*/ 2147483646 h 2835"/>
              <a:gd name="T98" fmla="*/ 2147483646 w 6585"/>
              <a:gd name="T99" fmla="*/ 2147483646 h 2835"/>
              <a:gd name="T100" fmla="*/ 2147483646 w 6585"/>
              <a:gd name="T101" fmla="*/ 2147483646 h 2835"/>
              <a:gd name="T102" fmla="*/ 2147483646 w 6585"/>
              <a:gd name="T103" fmla="*/ 2147483646 h 2835"/>
              <a:gd name="T104" fmla="*/ 2147483646 w 6585"/>
              <a:gd name="T105" fmla="*/ 2147483646 h 2835"/>
              <a:gd name="T106" fmla="*/ 2147483646 w 6585"/>
              <a:gd name="T107" fmla="*/ 2147483646 h 2835"/>
              <a:gd name="T108" fmla="*/ 2147483646 w 6585"/>
              <a:gd name="T109" fmla="*/ 2147483646 h 2835"/>
              <a:gd name="T110" fmla="*/ 2147483646 w 6585"/>
              <a:gd name="T111" fmla="*/ 2147483646 h 2835"/>
              <a:gd name="T112" fmla="*/ 2147483646 w 6585"/>
              <a:gd name="T113" fmla="*/ 2147483646 h 2835"/>
              <a:gd name="T114" fmla="*/ 2147483646 w 6585"/>
              <a:gd name="T115" fmla="*/ 2147483646 h 28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85"/>
              <a:gd name="T175" fmla="*/ 0 h 2835"/>
              <a:gd name="T176" fmla="*/ 6585 w 6585"/>
              <a:gd name="T177" fmla="*/ 2835 h 28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85" h="2835">
                <a:moveTo>
                  <a:pt x="6178" y="74"/>
                </a:moveTo>
                <a:lnTo>
                  <a:pt x="6227" y="127"/>
                </a:lnTo>
                <a:lnTo>
                  <a:pt x="6273" y="179"/>
                </a:lnTo>
                <a:lnTo>
                  <a:pt x="6315" y="233"/>
                </a:lnTo>
                <a:lnTo>
                  <a:pt x="6354" y="287"/>
                </a:lnTo>
                <a:lnTo>
                  <a:pt x="6391" y="341"/>
                </a:lnTo>
                <a:lnTo>
                  <a:pt x="6425" y="397"/>
                </a:lnTo>
                <a:lnTo>
                  <a:pt x="6455" y="452"/>
                </a:lnTo>
                <a:lnTo>
                  <a:pt x="6482" y="508"/>
                </a:lnTo>
                <a:lnTo>
                  <a:pt x="6506" y="565"/>
                </a:lnTo>
                <a:lnTo>
                  <a:pt x="6526" y="623"/>
                </a:lnTo>
                <a:lnTo>
                  <a:pt x="6545" y="680"/>
                </a:lnTo>
                <a:lnTo>
                  <a:pt x="6560" y="738"/>
                </a:lnTo>
                <a:lnTo>
                  <a:pt x="6570" y="797"/>
                </a:lnTo>
                <a:lnTo>
                  <a:pt x="6578" y="854"/>
                </a:lnTo>
                <a:lnTo>
                  <a:pt x="6583" y="913"/>
                </a:lnTo>
                <a:lnTo>
                  <a:pt x="6585" y="972"/>
                </a:lnTo>
                <a:lnTo>
                  <a:pt x="6583" y="1021"/>
                </a:lnTo>
                <a:lnTo>
                  <a:pt x="6580" y="1068"/>
                </a:lnTo>
                <a:lnTo>
                  <a:pt x="6575" y="1116"/>
                </a:lnTo>
                <a:lnTo>
                  <a:pt x="6568" y="1163"/>
                </a:lnTo>
                <a:lnTo>
                  <a:pt x="6558" y="1210"/>
                </a:lnTo>
                <a:lnTo>
                  <a:pt x="6548" y="1256"/>
                </a:lnTo>
                <a:lnTo>
                  <a:pt x="6534" y="1303"/>
                </a:lnTo>
                <a:lnTo>
                  <a:pt x="6518" y="1348"/>
                </a:lnTo>
                <a:lnTo>
                  <a:pt x="6501" y="1392"/>
                </a:lnTo>
                <a:lnTo>
                  <a:pt x="6482" y="1438"/>
                </a:lnTo>
                <a:lnTo>
                  <a:pt x="6460" y="1482"/>
                </a:lnTo>
                <a:lnTo>
                  <a:pt x="6436" y="1526"/>
                </a:lnTo>
                <a:lnTo>
                  <a:pt x="6413" y="1569"/>
                </a:lnTo>
                <a:lnTo>
                  <a:pt x="6386" y="1613"/>
                </a:lnTo>
                <a:lnTo>
                  <a:pt x="6357" y="1656"/>
                </a:lnTo>
                <a:lnTo>
                  <a:pt x="6327" y="1698"/>
                </a:lnTo>
                <a:lnTo>
                  <a:pt x="6295" y="1738"/>
                </a:lnTo>
                <a:lnTo>
                  <a:pt x="6261" y="1780"/>
                </a:lnTo>
                <a:lnTo>
                  <a:pt x="6225" y="1821"/>
                </a:lnTo>
                <a:lnTo>
                  <a:pt x="6188" y="1860"/>
                </a:lnTo>
                <a:lnTo>
                  <a:pt x="6109" y="1939"/>
                </a:lnTo>
                <a:lnTo>
                  <a:pt x="6023" y="2013"/>
                </a:lnTo>
                <a:lnTo>
                  <a:pt x="5932" y="2087"/>
                </a:lnTo>
                <a:lnTo>
                  <a:pt x="5834" y="2157"/>
                </a:lnTo>
                <a:lnTo>
                  <a:pt x="5729" y="2224"/>
                </a:lnTo>
                <a:lnTo>
                  <a:pt x="5621" y="2290"/>
                </a:lnTo>
                <a:lnTo>
                  <a:pt x="5506" y="2351"/>
                </a:lnTo>
                <a:lnTo>
                  <a:pt x="5386" y="2410"/>
                </a:lnTo>
                <a:lnTo>
                  <a:pt x="5263" y="2465"/>
                </a:lnTo>
                <a:lnTo>
                  <a:pt x="5133" y="2518"/>
                </a:lnTo>
                <a:lnTo>
                  <a:pt x="5000" y="2565"/>
                </a:lnTo>
                <a:lnTo>
                  <a:pt x="4863" y="2611"/>
                </a:lnTo>
                <a:lnTo>
                  <a:pt x="4719" y="2651"/>
                </a:lnTo>
                <a:lnTo>
                  <a:pt x="4574" y="2688"/>
                </a:lnTo>
                <a:lnTo>
                  <a:pt x="4426" y="2722"/>
                </a:lnTo>
                <a:lnTo>
                  <a:pt x="4272" y="2751"/>
                </a:lnTo>
                <a:lnTo>
                  <a:pt x="4115" y="2776"/>
                </a:lnTo>
                <a:lnTo>
                  <a:pt x="3956" y="2798"/>
                </a:lnTo>
                <a:lnTo>
                  <a:pt x="3794" y="2813"/>
                </a:lnTo>
                <a:lnTo>
                  <a:pt x="3629" y="2825"/>
                </a:lnTo>
                <a:lnTo>
                  <a:pt x="3462" y="2833"/>
                </a:lnTo>
                <a:lnTo>
                  <a:pt x="3293" y="2835"/>
                </a:lnTo>
                <a:lnTo>
                  <a:pt x="3124" y="2833"/>
                </a:lnTo>
                <a:lnTo>
                  <a:pt x="2957" y="2825"/>
                </a:lnTo>
                <a:lnTo>
                  <a:pt x="2791" y="2813"/>
                </a:lnTo>
                <a:lnTo>
                  <a:pt x="2629" y="2798"/>
                </a:lnTo>
                <a:lnTo>
                  <a:pt x="2470" y="2776"/>
                </a:lnTo>
                <a:lnTo>
                  <a:pt x="2313" y="2751"/>
                </a:lnTo>
                <a:lnTo>
                  <a:pt x="2161" y="2722"/>
                </a:lnTo>
                <a:lnTo>
                  <a:pt x="2011" y="2688"/>
                </a:lnTo>
                <a:lnTo>
                  <a:pt x="1866" y="2651"/>
                </a:lnTo>
                <a:lnTo>
                  <a:pt x="1724" y="2611"/>
                </a:lnTo>
                <a:lnTo>
                  <a:pt x="1586" y="2565"/>
                </a:lnTo>
                <a:lnTo>
                  <a:pt x="1452" y="2518"/>
                </a:lnTo>
                <a:lnTo>
                  <a:pt x="1322" y="2465"/>
                </a:lnTo>
                <a:lnTo>
                  <a:pt x="1199" y="2410"/>
                </a:lnTo>
                <a:lnTo>
                  <a:pt x="1079" y="2351"/>
                </a:lnTo>
                <a:lnTo>
                  <a:pt x="964" y="2290"/>
                </a:lnTo>
                <a:lnTo>
                  <a:pt x="856" y="2224"/>
                </a:lnTo>
                <a:lnTo>
                  <a:pt x="752" y="2157"/>
                </a:lnTo>
                <a:lnTo>
                  <a:pt x="654" y="2087"/>
                </a:lnTo>
                <a:lnTo>
                  <a:pt x="563" y="2013"/>
                </a:lnTo>
                <a:lnTo>
                  <a:pt x="476" y="1939"/>
                </a:lnTo>
                <a:lnTo>
                  <a:pt x="397" y="1860"/>
                </a:lnTo>
                <a:lnTo>
                  <a:pt x="360" y="1821"/>
                </a:lnTo>
                <a:lnTo>
                  <a:pt x="325" y="1780"/>
                </a:lnTo>
                <a:lnTo>
                  <a:pt x="291" y="1738"/>
                </a:lnTo>
                <a:lnTo>
                  <a:pt x="259" y="1698"/>
                </a:lnTo>
                <a:lnTo>
                  <a:pt x="228" y="1656"/>
                </a:lnTo>
                <a:lnTo>
                  <a:pt x="200" y="1613"/>
                </a:lnTo>
                <a:lnTo>
                  <a:pt x="173" y="1569"/>
                </a:lnTo>
                <a:lnTo>
                  <a:pt x="149" y="1526"/>
                </a:lnTo>
                <a:lnTo>
                  <a:pt x="125" y="1482"/>
                </a:lnTo>
                <a:lnTo>
                  <a:pt x="103" y="1438"/>
                </a:lnTo>
                <a:lnTo>
                  <a:pt x="85" y="1392"/>
                </a:lnTo>
                <a:lnTo>
                  <a:pt x="68" y="1348"/>
                </a:lnTo>
                <a:lnTo>
                  <a:pt x="51" y="1303"/>
                </a:lnTo>
                <a:lnTo>
                  <a:pt x="38" y="1256"/>
                </a:lnTo>
                <a:lnTo>
                  <a:pt x="27" y="1210"/>
                </a:lnTo>
                <a:lnTo>
                  <a:pt x="17" y="1163"/>
                </a:lnTo>
                <a:lnTo>
                  <a:pt x="10" y="1116"/>
                </a:lnTo>
                <a:lnTo>
                  <a:pt x="5" y="1068"/>
                </a:lnTo>
                <a:lnTo>
                  <a:pt x="2" y="1021"/>
                </a:lnTo>
                <a:lnTo>
                  <a:pt x="0" y="972"/>
                </a:lnTo>
                <a:lnTo>
                  <a:pt x="2" y="908"/>
                </a:lnTo>
                <a:lnTo>
                  <a:pt x="9" y="844"/>
                </a:lnTo>
                <a:lnTo>
                  <a:pt x="17" y="780"/>
                </a:lnTo>
                <a:lnTo>
                  <a:pt x="31" y="717"/>
                </a:lnTo>
                <a:lnTo>
                  <a:pt x="49" y="653"/>
                </a:lnTo>
                <a:lnTo>
                  <a:pt x="70" y="591"/>
                </a:lnTo>
                <a:lnTo>
                  <a:pt x="95" y="528"/>
                </a:lnTo>
                <a:lnTo>
                  <a:pt x="124" y="468"/>
                </a:lnTo>
                <a:lnTo>
                  <a:pt x="156" y="407"/>
                </a:lnTo>
                <a:lnTo>
                  <a:pt x="191" y="346"/>
                </a:lnTo>
                <a:lnTo>
                  <a:pt x="232" y="285"/>
                </a:lnTo>
                <a:lnTo>
                  <a:pt x="274" y="226"/>
                </a:lnTo>
                <a:lnTo>
                  <a:pt x="321" y="169"/>
                </a:lnTo>
                <a:lnTo>
                  <a:pt x="372" y="111"/>
                </a:lnTo>
                <a:lnTo>
                  <a:pt x="426" y="56"/>
                </a:lnTo>
                <a:lnTo>
                  <a:pt x="483" y="0"/>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4" name="Freeform 3">
            <a:extLst>
              <a:ext uri="{FF2B5EF4-FFF2-40B4-BE49-F238E27FC236}">
                <a16:creationId xmlns:a16="http://schemas.microsoft.com/office/drawing/2014/main" id="{3EF65A72-0FF4-582A-0087-6D8ACC03D7F4}"/>
              </a:ext>
            </a:extLst>
          </p:cNvPr>
          <p:cNvSpPr>
            <a:spLocks/>
          </p:cNvSpPr>
          <p:nvPr/>
        </p:nvSpPr>
        <p:spPr bwMode="auto">
          <a:xfrm>
            <a:off x="1981200" y="2282825"/>
            <a:ext cx="1295400" cy="990600"/>
          </a:xfrm>
          <a:custGeom>
            <a:avLst/>
            <a:gdLst>
              <a:gd name="T0" fmla="*/ 0 w 1555"/>
              <a:gd name="T1" fmla="*/ 2147483646 h 1141"/>
              <a:gd name="T2" fmla="*/ 2147483646 w 1555"/>
              <a:gd name="T3" fmla="*/ 2147483646 h 1141"/>
              <a:gd name="T4" fmla="*/ 2147483646 w 1555"/>
              <a:gd name="T5" fmla="*/ 2147483646 h 1141"/>
              <a:gd name="T6" fmla="*/ 2147483646 w 1555"/>
              <a:gd name="T7" fmla="*/ 0 h 1141"/>
              <a:gd name="T8" fmla="*/ 0 w 1555"/>
              <a:gd name="T9" fmla="*/ 2147483646 h 1141"/>
              <a:gd name="T10" fmla="*/ 0 60000 65536"/>
              <a:gd name="T11" fmla="*/ 0 60000 65536"/>
              <a:gd name="T12" fmla="*/ 0 60000 65536"/>
              <a:gd name="T13" fmla="*/ 0 60000 65536"/>
              <a:gd name="T14" fmla="*/ 0 60000 65536"/>
              <a:gd name="T15" fmla="*/ 0 w 1555"/>
              <a:gd name="T16" fmla="*/ 0 h 1141"/>
              <a:gd name="T17" fmla="*/ 1555 w 1555"/>
              <a:gd name="T18" fmla="*/ 1141 h 1141"/>
            </a:gdLst>
            <a:ahLst/>
            <a:cxnLst>
              <a:cxn ang="T10">
                <a:pos x="T0" y="T1"/>
              </a:cxn>
              <a:cxn ang="T11">
                <a:pos x="T2" y="T3"/>
              </a:cxn>
              <a:cxn ang="T12">
                <a:pos x="T4" y="T5"/>
              </a:cxn>
              <a:cxn ang="T13">
                <a:pos x="T6" y="T7"/>
              </a:cxn>
              <a:cxn ang="T14">
                <a:pos x="T8" y="T9"/>
              </a:cxn>
            </a:cxnLst>
            <a:rect l="T15" t="T16" r="T17" b="T18"/>
            <a:pathLst>
              <a:path w="1555" h="1141">
                <a:moveTo>
                  <a:pt x="0" y="1053"/>
                </a:moveTo>
                <a:lnTo>
                  <a:pt x="63" y="1141"/>
                </a:lnTo>
                <a:lnTo>
                  <a:pt x="1555" y="88"/>
                </a:lnTo>
                <a:lnTo>
                  <a:pt x="1493" y="0"/>
                </a:lnTo>
                <a:lnTo>
                  <a:pt x="0" y="105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555" name="Group 4">
            <a:extLst>
              <a:ext uri="{FF2B5EF4-FFF2-40B4-BE49-F238E27FC236}">
                <a16:creationId xmlns:a16="http://schemas.microsoft.com/office/drawing/2014/main" id="{3BFC2E24-76D4-52A9-2002-85EC866ABC65}"/>
              </a:ext>
            </a:extLst>
          </p:cNvPr>
          <p:cNvGrpSpPr>
            <a:grpSpLocks/>
          </p:cNvGrpSpPr>
          <p:nvPr/>
        </p:nvGrpSpPr>
        <p:grpSpPr bwMode="auto">
          <a:xfrm rot="2134273">
            <a:off x="3048000" y="1673225"/>
            <a:ext cx="457200" cy="1143000"/>
            <a:chOff x="2345" y="1419"/>
            <a:chExt cx="306" cy="542"/>
          </a:xfrm>
        </p:grpSpPr>
        <p:sp>
          <p:nvSpPr>
            <p:cNvPr id="23609" name="Freeform 5">
              <a:extLst>
                <a:ext uri="{FF2B5EF4-FFF2-40B4-BE49-F238E27FC236}">
                  <a16:creationId xmlns:a16="http://schemas.microsoft.com/office/drawing/2014/main" id="{19408EF2-52F4-26D7-FB1A-80E984C2683F}"/>
                </a:ext>
              </a:extLst>
            </p:cNvPr>
            <p:cNvSpPr>
              <a:spLocks/>
            </p:cNvSpPr>
            <p:nvPr/>
          </p:nvSpPr>
          <p:spPr bwMode="auto">
            <a:xfrm>
              <a:off x="2375" y="1504"/>
              <a:ext cx="123" cy="457"/>
            </a:xfrm>
            <a:custGeom>
              <a:avLst/>
              <a:gdLst>
                <a:gd name="T0" fmla="*/ 0 w 247"/>
                <a:gd name="T1" fmla="*/ 1 h 913"/>
                <a:gd name="T2" fmla="*/ 0 w 247"/>
                <a:gd name="T3" fmla="*/ 1 h 913"/>
                <a:gd name="T4" fmla="*/ 0 w 247"/>
                <a:gd name="T5" fmla="*/ 1 h 913"/>
                <a:gd name="T6" fmla="*/ 0 w 247"/>
                <a:gd name="T7" fmla="*/ 1 h 913"/>
                <a:gd name="T8" fmla="*/ 0 w 247"/>
                <a:gd name="T9" fmla="*/ 1 h 913"/>
                <a:gd name="T10" fmla="*/ 0 w 247"/>
                <a:gd name="T11" fmla="*/ 1 h 913"/>
                <a:gd name="T12" fmla="*/ 0 w 247"/>
                <a:gd name="T13" fmla="*/ 1 h 913"/>
                <a:gd name="T14" fmla="*/ 0 w 247"/>
                <a:gd name="T15" fmla="*/ 1 h 913"/>
                <a:gd name="T16" fmla="*/ 0 w 247"/>
                <a:gd name="T17" fmla="*/ 1 h 913"/>
                <a:gd name="T18" fmla="*/ 0 w 247"/>
                <a:gd name="T19" fmla="*/ 1 h 913"/>
                <a:gd name="T20" fmla="*/ 0 w 247"/>
                <a:gd name="T21" fmla="*/ 1 h 913"/>
                <a:gd name="T22" fmla="*/ 0 w 247"/>
                <a:gd name="T23" fmla="*/ 1 h 913"/>
                <a:gd name="T24" fmla="*/ 0 w 247"/>
                <a:gd name="T25" fmla="*/ 1 h 913"/>
                <a:gd name="T26" fmla="*/ 0 w 247"/>
                <a:gd name="T27" fmla="*/ 1 h 913"/>
                <a:gd name="T28" fmla="*/ 0 w 247"/>
                <a:gd name="T29" fmla="*/ 1 h 913"/>
                <a:gd name="T30" fmla="*/ 0 w 247"/>
                <a:gd name="T31" fmla="*/ 1 h 913"/>
                <a:gd name="T32" fmla="*/ 0 w 247"/>
                <a:gd name="T33" fmla="*/ 1 h 913"/>
                <a:gd name="T34" fmla="*/ 0 w 247"/>
                <a:gd name="T35" fmla="*/ 1 h 913"/>
                <a:gd name="T36" fmla="*/ 0 w 247"/>
                <a:gd name="T37" fmla="*/ 1 h 913"/>
                <a:gd name="T38" fmla="*/ 0 w 247"/>
                <a:gd name="T39" fmla="*/ 1 h 913"/>
                <a:gd name="T40" fmla="*/ 0 w 247"/>
                <a:gd name="T41" fmla="*/ 1 h 913"/>
                <a:gd name="T42" fmla="*/ 0 w 247"/>
                <a:gd name="T43" fmla="*/ 1 h 913"/>
                <a:gd name="T44" fmla="*/ 0 w 247"/>
                <a:gd name="T45" fmla="*/ 0 h 9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913"/>
                <a:gd name="T71" fmla="*/ 247 w 247"/>
                <a:gd name="T72" fmla="*/ 913 h 9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913">
                  <a:moveTo>
                    <a:pt x="247" y="913"/>
                  </a:moveTo>
                  <a:lnTo>
                    <a:pt x="191" y="868"/>
                  </a:lnTo>
                  <a:lnTo>
                    <a:pt x="142" y="815"/>
                  </a:lnTo>
                  <a:lnTo>
                    <a:pt x="120" y="788"/>
                  </a:lnTo>
                  <a:lnTo>
                    <a:pt x="100" y="760"/>
                  </a:lnTo>
                  <a:lnTo>
                    <a:pt x="82" y="731"/>
                  </a:lnTo>
                  <a:lnTo>
                    <a:pt x="66" y="701"/>
                  </a:lnTo>
                  <a:lnTo>
                    <a:pt x="51" y="669"/>
                  </a:lnTo>
                  <a:lnTo>
                    <a:pt x="38" y="637"/>
                  </a:lnTo>
                  <a:lnTo>
                    <a:pt x="26" y="603"/>
                  </a:lnTo>
                  <a:lnTo>
                    <a:pt x="17" y="569"/>
                  </a:lnTo>
                  <a:lnTo>
                    <a:pt x="11" y="535"/>
                  </a:lnTo>
                  <a:lnTo>
                    <a:pt x="6" y="502"/>
                  </a:lnTo>
                  <a:lnTo>
                    <a:pt x="2" y="466"/>
                  </a:lnTo>
                  <a:lnTo>
                    <a:pt x="0" y="431"/>
                  </a:lnTo>
                  <a:lnTo>
                    <a:pt x="4" y="368"/>
                  </a:lnTo>
                  <a:lnTo>
                    <a:pt x="12" y="308"/>
                  </a:lnTo>
                  <a:lnTo>
                    <a:pt x="27" y="250"/>
                  </a:lnTo>
                  <a:lnTo>
                    <a:pt x="48" y="193"/>
                  </a:lnTo>
                  <a:lnTo>
                    <a:pt x="75" y="140"/>
                  </a:lnTo>
                  <a:lnTo>
                    <a:pt x="105" y="90"/>
                  </a:lnTo>
                  <a:lnTo>
                    <a:pt x="141" y="44"/>
                  </a:lnTo>
                  <a:lnTo>
                    <a:pt x="181" y="0"/>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10" name="Freeform 6">
              <a:extLst>
                <a:ext uri="{FF2B5EF4-FFF2-40B4-BE49-F238E27FC236}">
                  <a16:creationId xmlns:a16="http://schemas.microsoft.com/office/drawing/2014/main" id="{6D93C20A-D838-A7A6-F9E2-FDED79D445CC}"/>
                </a:ext>
              </a:extLst>
            </p:cNvPr>
            <p:cNvSpPr>
              <a:spLocks/>
            </p:cNvSpPr>
            <p:nvPr/>
          </p:nvSpPr>
          <p:spPr bwMode="auto">
            <a:xfrm>
              <a:off x="2345" y="1419"/>
              <a:ext cx="306" cy="203"/>
            </a:xfrm>
            <a:custGeom>
              <a:avLst/>
              <a:gdLst>
                <a:gd name="T0" fmla="*/ 1 w 612"/>
                <a:gd name="T1" fmla="*/ 0 h 407"/>
                <a:gd name="T2" fmla="*/ 1 w 612"/>
                <a:gd name="T3" fmla="*/ 0 h 407"/>
                <a:gd name="T4" fmla="*/ 0 w 612"/>
                <a:gd name="T5" fmla="*/ 0 h 407"/>
                <a:gd name="T6" fmla="*/ 1 w 612"/>
                <a:gd name="T7" fmla="*/ 0 h 407"/>
                <a:gd name="T8" fmla="*/ 1 w 612"/>
                <a:gd name="T9" fmla="*/ 0 h 407"/>
                <a:gd name="T10" fmla="*/ 0 60000 65536"/>
                <a:gd name="T11" fmla="*/ 0 60000 65536"/>
                <a:gd name="T12" fmla="*/ 0 60000 65536"/>
                <a:gd name="T13" fmla="*/ 0 60000 65536"/>
                <a:gd name="T14" fmla="*/ 0 60000 65536"/>
                <a:gd name="T15" fmla="*/ 0 w 612"/>
                <a:gd name="T16" fmla="*/ 0 h 407"/>
                <a:gd name="T17" fmla="*/ 612 w 612"/>
                <a:gd name="T18" fmla="*/ 407 h 407"/>
              </a:gdLst>
              <a:ahLst/>
              <a:cxnLst>
                <a:cxn ang="T10">
                  <a:pos x="T0" y="T1"/>
                </a:cxn>
                <a:cxn ang="T11">
                  <a:pos x="T2" y="T3"/>
                </a:cxn>
                <a:cxn ang="T12">
                  <a:pos x="T4" y="T5"/>
                </a:cxn>
                <a:cxn ang="T13">
                  <a:pos x="T6" y="T7"/>
                </a:cxn>
                <a:cxn ang="T14">
                  <a:pos x="T8" y="T9"/>
                </a:cxn>
              </a:cxnLst>
              <a:rect l="T15" t="T16" r="T17" b="T18"/>
              <a:pathLst>
                <a:path w="612" h="407">
                  <a:moveTo>
                    <a:pt x="147" y="407"/>
                  </a:moveTo>
                  <a:lnTo>
                    <a:pt x="612" y="0"/>
                  </a:lnTo>
                  <a:lnTo>
                    <a:pt x="0" y="89"/>
                  </a:lnTo>
                  <a:lnTo>
                    <a:pt x="242" y="170"/>
                  </a:lnTo>
                  <a:lnTo>
                    <a:pt x="147" y="40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56" name="Freeform 7">
            <a:extLst>
              <a:ext uri="{FF2B5EF4-FFF2-40B4-BE49-F238E27FC236}">
                <a16:creationId xmlns:a16="http://schemas.microsoft.com/office/drawing/2014/main" id="{8D90011B-00E2-29CA-0106-EC40ECD07EF2}"/>
              </a:ext>
            </a:extLst>
          </p:cNvPr>
          <p:cNvSpPr>
            <a:spLocks/>
          </p:cNvSpPr>
          <p:nvPr/>
        </p:nvSpPr>
        <p:spPr bwMode="auto">
          <a:xfrm>
            <a:off x="2971800" y="2054225"/>
            <a:ext cx="3124200" cy="1219200"/>
          </a:xfrm>
          <a:custGeom>
            <a:avLst/>
            <a:gdLst>
              <a:gd name="T0" fmla="*/ 2147483646 w 2554"/>
              <a:gd name="T1" fmla="*/ 2147483646 h 1053"/>
              <a:gd name="T2" fmla="*/ 2147483646 w 2554"/>
              <a:gd name="T3" fmla="*/ 2147483646 h 1053"/>
              <a:gd name="T4" fmla="*/ 2147483646 w 2554"/>
              <a:gd name="T5" fmla="*/ 2147483646 h 1053"/>
              <a:gd name="T6" fmla="*/ 2147483646 w 2554"/>
              <a:gd name="T7" fmla="*/ 2147483646 h 1053"/>
              <a:gd name="T8" fmla="*/ 2147483646 w 2554"/>
              <a:gd name="T9" fmla="*/ 2147483646 h 1053"/>
              <a:gd name="T10" fmla="*/ 2147483646 w 2554"/>
              <a:gd name="T11" fmla="*/ 2147483646 h 1053"/>
              <a:gd name="T12" fmla="*/ 2147483646 w 2554"/>
              <a:gd name="T13" fmla="*/ 2147483646 h 1053"/>
              <a:gd name="T14" fmla="*/ 2147483646 w 2554"/>
              <a:gd name="T15" fmla="*/ 2147483646 h 1053"/>
              <a:gd name="T16" fmla="*/ 2147483646 w 2554"/>
              <a:gd name="T17" fmla="*/ 2147483646 h 1053"/>
              <a:gd name="T18" fmla="*/ 2147483646 w 2554"/>
              <a:gd name="T19" fmla="*/ 2147483646 h 1053"/>
              <a:gd name="T20" fmla="*/ 2147483646 w 2554"/>
              <a:gd name="T21" fmla="*/ 2147483646 h 1053"/>
              <a:gd name="T22" fmla="*/ 2147483646 w 2554"/>
              <a:gd name="T23" fmla="*/ 2147483646 h 1053"/>
              <a:gd name="T24" fmla="*/ 2147483646 w 2554"/>
              <a:gd name="T25" fmla="*/ 2147483646 h 1053"/>
              <a:gd name="T26" fmla="*/ 2147483646 w 2554"/>
              <a:gd name="T27" fmla="*/ 2147483646 h 1053"/>
              <a:gd name="T28" fmla="*/ 2147483646 w 2554"/>
              <a:gd name="T29" fmla="*/ 2147483646 h 1053"/>
              <a:gd name="T30" fmla="*/ 2147483646 w 2554"/>
              <a:gd name="T31" fmla="*/ 2147483646 h 1053"/>
              <a:gd name="T32" fmla="*/ 2147483646 w 2554"/>
              <a:gd name="T33" fmla="*/ 2147483646 h 1053"/>
              <a:gd name="T34" fmla="*/ 2147483646 w 2554"/>
              <a:gd name="T35" fmla="*/ 2147483646 h 1053"/>
              <a:gd name="T36" fmla="*/ 2147483646 w 2554"/>
              <a:gd name="T37" fmla="*/ 2147483646 h 1053"/>
              <a:gd name="T38" fmla="*/ 2147483646 w 2554"/>
              <a:gd name="T39" fmla="*/ 2147483646 h 1053"/>
              <a:gd name="T40" fmla="*/ 2147483646 w 2554"/>
              <a:gd name="T41" fmla="*/ 2147483646 h 1053"/>
              <a:gd name="T42" fmla="*/ 2147483646 w 2554"/>
              <a:gd name="T43" fmla="*/ 2147483646 h 1053"/>
              <a:gd name="T44" fmla="*/ 2147483646 w 2554"/>
              <a:gd name="T45" fmla="*/ 2147483646 h 1053"/>
              <a:gd name="T46" fmla="*/ 2147483646 w 2554"/>
              <a:gd name="T47" fmla="*/ 2147483646 h 1053"/>
              <a:gd name="T48" fmla="*/ 2147483646 w 2554"/>
              <a:gd name="T49" fmla="*/ 2147483646 h 1053"/>
              <a:gd name="T50" fmla="*/ 2147483646 w 2554"/>
              <a:gd name="T51" fmla="*/ 2147483646 h 1053"/>
              <a:gd name="T52" fmla="*/ 2147483646 w 2554"/>
              <a:gd name="T53" fmla="*/ 2147483646 h 1053"/>
              <a:gd name="T54" fmla="*/ 2147483646 w 2554"/>
              <a:gd name="T55" fmla="*/ 2147483646 h 1053"/>
              <a:gd name="T56" fmla="*/ 2147483646 w 2554"/>
              <a:gd name="T57" fmla="*/ 2147483646 h 1053"/>
              <a:gd name="T58" fmla="*/ 2147483646 w 2554"/>
              <a:gd name="T59" fmla="*/ 2147483646 h 1053"/>
              <a:gd name="T60" fmla="*/ 2147483646 w 2554"/>
              <a:gd name="T61" fmla="*/ 2147483646 h 1053"/>
              <a:gd name="T62" fmla="*/ 2147483646 w 2554"/>
              <a:gd name="T63" fmla="*/ 2147483646 h 1053"/>
              <a:gd name="T64" fmla="*/ 2147483646 w 2554"/>
              <a:gd name="T65" fmla="*/ 2147483646 h 1053"/>
              <a:gd name="T66" fmla="*/ 2147483646 w 2554"/>
              <a:gd name="T67" fmla="*/ 2147483646 h 1053"/>
              <a:gd name="T68" fmla="*/ 2147483646 w 2554"/>
              <a:gd name="T69" fmla="*/ 2147483646 h 1053"/>
              <a:gd name="T70" fmla="*/ 2147483646 w 2554"/>
              <a:gd name="T71" fmla="*/ 2147483646 h 1053"/>
              <a:gd name="T72" fmla="*/ 2147483646 w 2554"/>
              <a:gd name="T73" fmla="*/ 2147483646 h 1053"/>
              <a:gd name="T74" fmla="*/ 2147483646 w 2554"/>
              <a:gd name="T75" fmla="*/ 2147483646 h 1053"/>
              <a:gd name="T76" fmla="*/ 2147483646 w 2554"/>
              <a:gd name="T77" fmla="*/ 2147483646 h 1053"/>
              <a:gd name="T78" fmla="*/ 2147483646 w 2554"/>
              <a:gd name="T79" fmla="*/ 2147483646 h 1053"/>
              <a:gd name="T80" fmla="*/ 2147483646 w 2554"/>
              <a:gd name="T81" fmla="*/ 2147483646 h 1053"/>
              <a:gd name="T82" fmla="*/ 2147483646 w 2554"/>
              <a:gd name="T83" fmla="*/ 2147483646 h 1053"/>
              <a:gd name="T84" fmla="*/ 2147483646 w 2554"/>
              <a:gd name="T85" fmla="*/ 2147483646 h 1053"/>
              <a:gd name="T86" fmla="*/ 2147483646 w 2554"/>
              <a:gd name="T87" fmla="*/ 2147483646 h 1053"/>
              <a:gd name="T88" fmla="*/ 2147483646 w 2554"/>
              <a:gd name="T89" fmla="*/ 2147483646 h 1053"/>
              <a:gd name="T90" fmla="*/ 2147483646 w 2554"/>
              <a:gd name="T91" fmla="*/ 2147483646 h 1053"/>
              <a:gd name="T92" fmla="*/ 2147483646 w 2554"/>
              <a:gd name="T93" fmla="*/ 2147483646 h 1053"/>
              <a:gd name="T94" fmla="*/ 2147483646 w 2554"/>
              <a:gd name="T95" fmla="*/ 2147483646 h 1053"/>
              <a:gd name="T96" fmla="*/ 0 w 2554"/>
              <a:gd name="T97" fmla="*/ 2147483646 h 10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4"/>
              <a:gd name="T148" fmla="*/ 0 h 1053"/>
              <a:gd name="T149" fmla="*/ 2554 w 2554"/>
              <a:gd name="T150" fmla="*/ 1053 h 10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4" h="1053">
                <a:moveTo>
                  <a:pt x="148" y="281"/>
                </a:moveTo>
                <a:lnTo>
                  <a:pt x="192" y="249"/>
                </a:lnTo>
                <a:lnTo>
                  <a:pt x="241" y="220"/>
                </a:lnTo>
                <a:lnTo>
                  <a:pt x="294" y="191"/>
                </a:lnTo>
                <a:lnTo>
                  <a:pt x="351" y="164"/>
                </a:lnTo>
                <a:lnTo>
                  <a:pt x="414" y="139"/>
                </a:lnTo>
                <a:lnTo>
                  <a:pt x="478" y="117"/>
                </a:lnTo>
                <a:lnTo>
                  <a:pt x="547" y="95"/>
                </a:lnTo>
                <a:lnTo>
                  <a:pt x="618" y="76"/>
                </a:lnTo>
                <a:lnTo>
                  <a:pt x="692" y="60"/>
                </a:lnTo>
                <a:lnTo>
                  <a:pt x="770" y="44"/>
                </a:lnTo>
                <a:lnTo>
                  <a:pt x="849" y="31"/>
                </a:lnTo>
                <a:lnTo>
                  <a:pt x="932" y="21"/>
                </a:lnTo>
                <a:lnTo>
                  <a:pt x="1016" y="12"/>
                </a:lnTo>
                <a:lnTo>
                  <a:pt x="1101" y="6"/>
                </a:lnTo>
                <a:lnTo>
                  <a:pt x="1188" y="2"/>
                </a:lnTo>
                <a:lnTo>
                  <a:pt x="1276" y="0"/>
                </a:lnTo>
                <a:lnTo>
                  <a:pt x="1406" y="4"/>
                </a:lnTo>
                <a:lnTo>
                  <a:pt x="1535" y="11"/>
                </a:lnTo>
                <a:lnTo>
                  <a:pt x="1656" y="24"/>
                </a:lnTo>
                <a:lnTo>
                  <a:pt x="1774" y="43"/>
                </a:lnTo>
                <a:lnTo>
                  <a:pt x="1886" y="65"/>
                </a:lnTo>
                <a:lnTo>
                  <a:pt x="1940" y="76"/>
                </a:lnTo>
                <a:lnTo>
                  <a:pt x="1990" y="90"/>
                </a:lnTo>
                <a:lnTo>
                  <a:pt x="2041" y="105"/>
                </a:lnTo>
                <a:lnTo>
                  <a:pt x="2090" y="120"/>
                </a:lnTo>
                <a:lnTo>
                  <a:pt x="2136" y="137"/>
                </a:lnTo>
                <a:lnTo>
                  <a:pt x="2180" y="156"/>
                </a:lnTo>
                <a:lnTo>
                  <a:pt x="2222" y="173"/>
                </a:lnTo>
                <a:lnTo>
                  <a:pt x="2262" y="193"/>
                </a:lnTo>
                <a:lnTo>
                  <a:pt x="2301" y="211"/>
                </a:lnTo>
                <a:lnTo>
                  <a:pt x="2337" y="233"/>
                </a:lnTo>
                <a:lnTo>
                  <a:pt x="2369" y="254"/>
                </a:lnTo>
                <a:lnTo>
                  <a:pt x="2401" y="276"/>
                </a:lnTo>
                <a:lnTo>
                  <a:pt x="2428" y="299"/>
                </a:lnTo>
                <a:lnTo>
                  <a:pt x="2455" y="323"/>
                </a:lnTo>
                <a:lnTo>
                  <a:pt x="2477" y="346"/>
                </a:lnTo>
                <a:lnTo>
                  <a:pt x="2497" y="370"/>
                </a:lnTo>
                <a:lnTo>
                  <a:pt x="2514" y="395"/>
                </a:lnTo>
                <a:lnTo>
                  <a:pt x="2529" y="421"/>
                </a:lnTo>
                <a:lnTo>
                  <a:pt x="2539" y="448"/>
                </a:lnTo>
                <a:lnTo>
                  <a:pt x="2548" y="473"/>
                </a:lnTo>
                <a:lnTo>
                  <a:pt x="2553" y="500"/>
                </a:lnTo>
                <a:lnTo>
                  <a:pt x="2554" y="527"/>
                </a:lnTo>
                <a:lnTo>
                  <a:pt x="2553" y="554"/>
                </a:lnTo>
                <a:lnTo>
                  <a:pt x="2548" y="581"/>
                </a:lnTo>
                <a:lnTo>
                  <a:pt x="2539" y="606"/>
                </a:lnTo>
                <a:lnTo>
                  <a:pt x="2529" y="633"/>
                </a:lnTo>
                <a:lnTo>
                  <a:pt x="2514" y="659"/>
                </a:lnTo>
                <a:lnTo>
                  <a:pt x="2497" y="684"/>
                </a:lnTo>
                <a:lnTo>
                  <a:pt x="2477" y="708"/>
                </a:lnTo>
                <a:lnTo>
                  <a:pt x="2455" y="731"/>
                </a:lnTo>
                <a:lnTo>
                  <a:pt x="2428" y="755"/>
                </a:lnTo>
                <a:lnTo>
                  <a:pt x="2401" y="778"/>
                </a:lnTo>
                <a:lnTo>
                  <a:pt x="2369" y="800"/>
                </a:lnTo>
                <a:lnTo>
                  <a:pt x="2337" y="821"/>
                </a:lnTo>
                <a:lnTo>
                  <a:pt x="2301" y="843"/>
                </a:lnTo>
                <a:lnTo>
                  <a:pt x="2262" y="861"/>
                </a:lnTo>
                <a:lnTo>
                  <a:pt x="2222" y="881"/>
                </a:lnTo>
                <a:lnTo>
                  <a:pt x="2180" y="900"/>
                </a:lnTo>
                <a:lnTo>
                  <a:pt x="2136" y="917"/>
                </a:lnTo>
                <a:lnTo>
                  <a:pt x="2090" y="934"/>
                </a:lnTo>
                <a:lnTo>
                  <a:pt x="2041" y="949"/>
                </a:lnTo>
                <a:lnTo>
                  <a:pt x="1990" y="964"/>
                </a:lnTo>
                <a:lnTo>
                  <a:pt x="1940" y="978"/>
                </a:lnTo>
                <a:lnTo>
                  <a:pt x="1886" y="989"/>
                </a:lnTo>
                <a:lnTo>
                  <a:pt x="1774" y="1011"/>
                </a:lnTo>
                <a:lnTo>
                  <a:pt x="1656" y="1030"/>
                </a:lnTo>
                <a:lnTo>
                  <a:pt x="1535" y="1043"/>
                </a:lnTo>
                <a:lnTo>
                  <a:pt x="1406" y="1050"/>
                </a:lnTo>
                <a:lnTo>
                  <a:pt x="1276" y="1053"/>
                </a:lnTo>
                <a:lnTo>
                  <a:pt x="1146" y="1050"/>
                </a:lnTo>
                <a:lnTo>
                  <a:pt x="1020" y="1043"/>
                </a:lnTo>
                <a:lnTo>
                  <a:pt x="896" y="1030"/>
                </a:lnTo>
                <a:lnTo>
                  <a:pt x="780" y="1011"/>
                </a:lnTo>
                <a:lnTo>
                  <a:pt x="668" y="989"/>
                </a:lnTo>
                <a:lnTo>
                  <a:pt x="614" y="978"/>
                </a:lnTo>
                <a:lnTo>
                  <a:pt x="564" y="964"/>
                </a:lnTo>
                <a:lnTo>
                  <a:pt x="513" y="949"/>
                </a:lnTo>
                <a:lnTo>
                  <a:pt x="464" y="934"/>
                </a:lnTo>
                <a:lnTo>
                  <a:pt x="419" y="917"/>
                </a:lnTo>
                <a:lnTo>
                  <a:pt x="375" y="900"/>
                </a:lnTo>
                <a:lnTo>
                  <a:pt x="332" y="881"/>
                </a:lnTo>
                <a:lnTo>
                  <a:pt x="292" y="861"/>
                </a:lnTo>
                <a:lnTo>
                  <a:pt x="253" y="843"/>
                </a:lnTo>
                <a:lnTo>
                  <a:pt x="218" y="821"/>
                </a:lnTo>
                <a:lnTo>
                  <a:pt x="186" y="800"/>
                </a:lnTo>
                <a:lnTo>
                  <a:pt x="153" y="778"/>
                </a:lnTo>
                <a:lnTo>
                  <a:pt x="126" y="755"/>
                </a:lnTo>
                <a:lnTo>
                  <a:pt x="101" y="731"/>
                </a:lnTo>
                <a:lnTo>
                  <a:pt x="78" y="708"/>
                </a:lnTo>
                <a:lnTo>
                  <a:pt x="57" y="684"/>
                </a:lnTo>
                <a:lnTo>
                  <a:pt x="40" y="659"/>
                </a:lnTo>
                <a:lnTo>
                  <a:pt x="25" y="633"/>
                </a:lnTo>
                <a:lnTo>
                  <a:pt x="15" y="606"/>
                </a:lnTo>
                <a:lnTo>
                  <a:pt x="7" y="581"/>
                </a:lnTo>
                <a:lnTo>
                  <a:pt x="2" y="554"/>
                </a:lnTo>
                <a:lnTo>
                  <a:pt x="0" y="527"/>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557" name="Group 8">
            <a:extLst>
              <a:ext uri="{FF2B5EF4-FFF2-40B4-BE49-F238E27FC236}">
                <a16:creationId xmlns:a16="http://schemas.microsoft.com/office/drawing/2014/main" id="{F99DDADC-EE0A-4790-D5BA-A25CBC29F993}"/>
              </a:ext>
            </a:extLst>
          </p:cNvPr>
          <p:cNvGrpSpPr>
            <a:grpSpLocks/>
          </p:cNvGrpSpPr>
          <p:nvPr/>
        </p:nvGrpSpPr>
        <p:grpSpPr bwMode="auto">
          <a:xfrm>
            <a:off x="5867400" y="2432050"/>
            <a:ext cx="2514600" cy="1301750"/>
            <a:chOff x="3563" y="1699"/>
            <a:chExt cx="1350" cy="722"/>
          </a:xfrm>
        </p:grpSpPr>
        <p:sp>
          <p:nvSpPr>
            <p:cNvPr id="80905" name="Freeform 9">
              <a:extLst>
                <a:ext uri="{FF2B5EF4-FFF2-40B4-BE49-F238E27FC236}">
                  <a16:creationId xmlns:a16="http://schemas.microsoft.com/office/drawing/2014/main" id="{3DF063A8-62AB-A379-9282-ACB9CDA801C8}"/>
                </a:ext>
              </a:extLst>
            </p:cNvPr>
            <p:cNvSpPr>
              <a:spLocks/>
            </p:cNvSpPr>
            <p:nvPr/>
          </p:nvSpPr>
          <p:spPr bwMode="auto">
            <a:xfrm>
              <a:off x="3603" y="1740"/>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06" name="Freeform 10">
              <a:extLst>
                <a:ext uri="{FF2B5EF4-FFF2-40B4-BE49-F238E27FC236}">
                  <a16:creationId xmlns:a16="http://schemas.microsoft.com/office/drawing/2014/main" id="{95AD2E18-98EC-0CC9-0C28-3FC4D0D2F2B1}"/>
                </a:ext>
              </a:extLst>
            </p:cNvPr>
            <p:cNvSpPr>
              <a:spLocks/>
            </p:cNvSpPr>
            <p:nvPr/>
          </p:nvSpPr>
          <p:spPr bwMode="auto">
            <a:xfrm>
              <a:off x="3563" y="1699"/>
              <a:ext cx="1310"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3558" name="Rectangle 11">
            <a:extLst>
              <a:ext uri="{FF2B5EF4-FFF2-40B4-BE49-F238E27FC236}">
                <a16:creationId xmlns:a16="http://schemas.microsoft.com/office/drawing/2014/main" id="{EB47A799-7062-CBD3-B68C-FD6DA671258F}"/>
              </a:ext>
            </a:extLst>
          </p:cNvPr>
          <p:cNvSpPr>
            <a:spLocks noChangeArrowheads="1"/>
          </p:cNvSpPr>
          <p:nvPr/>
        </p:nvSpPr>
        <p:spPr bwMode="auto">
          <a:xfrm>
            <a:off x="6357938" y="2443163"/>
            <a:ext cx="1431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08" name="Rectangle 12">
            <a:extLst>
              <a:ext uri="{FF2B5EF4-FFF2-40B4-BE49-F238E27FC236}">
                <a16:creationId xmlns:a16="http://schemas.microsoft.com/office/drawing/2014/main" id="{961F718D-0D53-08E6-AF6A-CECC117CEB41}"/>
              </a:ext>
            </a:extLst>
          </p:cNvPr>
          <p:cNvSpPr>
            <a:spLocks noChangeArrowheads="1"/>
          </p:cNvSpPr>
          <p:nvPr/>
        </p:nvSpPr>
        <p:spPr bwMode="auto">
          <a:xfrm>
            <a:off x="6440488" y="2493963"/>
            <a:ext cx="352425"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C0C0C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09" name="Rectangle 13">
            <a:extLst>
              <a:ext uri="{FF2B5EF4-FFF2-40B4-BE49-F238E27FC236}">
                <a16:creationId xmlns:a16="http://schemas.microsoft.com/office/drawing/2014/main" id="{09CFF6C0-5EF9-EFD3-28D1-0B86DAC74CC0}"/>
              </a:ext>
            </a:extLst>
          </p:cNvPr>
          <p:cNvSpPr>
            <a:spLocks noChangeArrowheads="1"/>
          </p:cNvSpPr>
          <p:nvPr/>
        </p:nvSpPr>
        <p:spPr bwMode="auto">
          <a:xfrm>
            <a:off x="6429375" y="2482850"/>
            <a:ext cx="352425" cy="27463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FFFFFF"/>
                </a:solidFill>
                <a:effectLst>
                  <a:outerShdw blurRad="38100" dist="38100" dir="2700000" algn="tl">
                    <a:srgbClr val="808080"/>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10" name="Rectangle 14">
            <a:extLst>
              <a:ext uri="{FF2B5EF4-FFF2-40B4-BE49-F238E27FC236}">
                <a16:creationId xmlns:a16="http://schemas.microsoft.com/office/drawing/2014/main" id="{4F46A0CC-D656-070F-F5F8-514A56C8F07B}"/>
              </a:ext>
            </a:extLst>
          </p:cNvPr>
          <p:cNvSpPr>
            <a:spLocks noChangeArrowheads="1"/>
          </p:cNvSpPr>
          <p:nvPr/>
        </p:nvSpPr>
        <p:spPr bwMode="auto">
          <a:xfrm>
            <a:off x="6362700" y="3230563"/>
            <a:ext cx="1028700"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Komitmen</a:t>
            </a:r>
            <a:endParaRPr lang="en-US" b="1">
              <a:effectLst>
                <a:outerShdw blurRad="38100" dist="38100" dir="2700000" algn="tl">
                  <a:srgbClr val="FFFFFF"/>
                </a:outerShdw>
              </a:effectLst>
              <a:latin typeface="Bradley Hand ITC" pitchFamily="66" charset="0"/>
              <a:cs typeface="Arial" charset="0"/>
            </a:endParaRPr>
          </a:p>
        </p:txBody>
      </p:sp>
      <p:sp>
        <p:nvSpPr>
          <p:cNvPr id="80911" name="Rectangle 15">
            <a:extLst>
              <a:ext uri="{FF2B5EF4-FFF2-40B4-BE49-F238E27FC236}">
                <a16:creationId xmlns:a16="http://schemas.microsoft.com/office/drawing/2014/main" id="{0DDC4F16-AD0F-AF08-2547-9F38E9A6BEB1}"/>
              </a:ext>
            </a:extLst>
          </p:cNvPr>
          <p:cNvSpPr>
            <a:spLocks noChangeArrowheads="1"/>
          </p:cNvSpPr>
          <p:nvPr/>
        </p:nvSpPr>
        <p:spPr bwMode="auto">
          <a:xfrm>
            <a:off x="6013450" y="3048000"/>
            <a:ext cx="1835150" cy="2746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    dan menjamin</a:t>
            </a:r>
            <a:endParaRPr lang="en-US" b="1">
              <a:effectLst>
                <a:outerShdw blurRad="38100" dist="38100" dir="2700000" algn="tl">
                  <a:srgbClr val="FFFFFF"/>
                </a:outerShdw>
              </a:effectLst>
              <a:latin typeface="Bradley Hand ITC" pitchFamily="66" charset="0"/>
              <a:cs typeface="Arial" charset="0"/>
            </a:endParaRPr>
          </a:p>
        </p:txBody>
      </p:sp>
      <p:sp>
        <p:nvSpPr>
          <p:cNvPr id="80912" name="Rectangle 16">
            <a:extLst>
              <a:ext uri="{FF2B5EF4-FFF2-40B4-BE49-F238E27FC236}">
                <a16:creationId xmlns:a16="http://schemas.microsoft.com/office/drawing/2014/main" id="{282FE9C0-CE39-5FB2-D842-10D237C1006A}"/>
              </a:ext>
            </a:extLst>
          </p:cNvPr>
          <p:cNvSpPr>
            <a:spLocks noChangeArrowheads="1"/>
          </p:cNvSpPr>
          <p:nvPr/>
        </p:nvSpPr>
        <p:spPr bwMode="auto">
          <a:xfrm>
            <a:off x="6629400" y="2514600"/>
            <a:ext cx="1346200" cy="54927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dirty="0">
                <a:solidFill>
                  <a:srgbClr val="000000"/>
                </a:solidFill>
                <a:effectLst>
                  <a:outerShdw blurRad="38100" dist="38100" dir="2700000" algn="tl">
                    <a:srgbClr val="FFFFFF"/>
                  </a:outerShdw>
                </a:effectLst>
                <a:latin typeface="Bradley Hand ITC" pitchFamily="66" charset="0"/>
                <a:cs typeface="Arial" charset="0"/>
              </a:rPr>
              <a:t>  </a:t>
            </a:r>
            <a:r>
              <a:rPr lang="en-US" b="1" dirty="0" err="1">
                <a:solidFill>
                  <a:srgbClr val="000000"/>
                </a:solidFill>
                <a:effectLst>
                  <a:outerShdw blurRad="38100" dist="38100" dir="2700000" algn="tl">
                    <a:srgbClr val="FFFFFF"/>
                  </a:outerShdw>
                </a:effectLst>
                <a:latin typeface="Bradley Hand ITC" pitchFamily="66" charset="0"/>
                <a:cs typeface="Arial" charset="0"/>
              </a:rPr>
              <a:t>Penetapan</a:t>
            </a:r>
            <a:r>
              <a:rPr lang="en-US" b="1" dirty="0">
                <a:solidFill>
                  <a:srgbClr val="000000"/>
                </a:solidFill>
                <a:effectLst>
                  <a:outerShdw blurRad="38100" dist="38100" dir="2700000" algn="tl">
                    <a:srgbClr val="FFFFFF"/>
                  </a:outerShdw>
                </a:effectLst>
                <a:latin typeface="Bradley Hand ITC" pitchFamily="66" charset="0"/>
                <a:cs typeface="Arial" charset="0"/>
              </a:rPr>
              <a:t> </a:t>
            </a:r>
          </a:p>
          <a:p>
            <a:pPr fontAlgn="auto">
              <a:spcBef>
                <a:spcPts val="0"/>
              </a:spcBef>
              <a:spcAft>
                <a:spcPts val="0"/>
              </a:spcAft>
              <a:defRPr/>
            </a:pPr>
            <a:r>
              <a:rPr lang="en-US" b="1" dirty="0" err="1">
                <a:solidFill>
                  <a:srgbClr val="000000"/>
                </a:solidFill>
                <a:effectLst>
                  <a:outerShdw blurRad="38100" dist="38100" dir="2700000" algn="tl">
                    <a:srgbClr val="FFFFFF"/>
                  </a:outerShdw>
                </a:effectLst>
                <a:latin typeface="Bradley Hand ITC" pitchFamily="66" charset="0"/>
                <a:cs typeface="Arial" charset="0"/>
              </a:rPr>
              <a:t>Kebijakan</a:t>
            </a:r>
            <a:r>
              <a:rPr lang="en-US" b="1" dirty="0">
                <a:solidFill>
                  <a:srgbClr val="000000"/>
                </a:solidFill>
                <a:effectLst>
                  <a:outerShdw blurRad="38100" dist="38100" dir="2700000" algn="tl">
                    <a:srgbClr val="FFFFFF"/>
                  </a:outerShdw>
                </a:effectLst>
                <a:latin typeface="Bradley Hand ITC" pitchFamily="66" charset="0"/>
                <a:cs typeface="Arial" charset="0"/>
              </a:rPr>
              <a:t> K3</a:t>
            </a:r>
            <a:endParaRPr lang="en-US" b="1" dirty="0">
              <a:effectLst>
                <a:outerShdw blurRad="38100" dist="38100" dir="2700000" algn="tl">
                  <a:srgbClr val="FFFFFF"/>
                </a:outerShdw>
              </a:effectLst>
              <a:latin typeface="Bradley Hand ITC" pitchFamily="66" charset="0"/>
              <a:cs typeface="Arial" charset="0"/>
            </a:endParaRPr>
          </a:p>
        </p:txBody>
      </p:sp>
      <p:grpSp>
        <p:nvGrpSpPr>
          <p:cNvPr id="23564" name="Group 17">
            <a:extLst>
              <a:ext uri="{FF2B5EF4-FFF2-40B4-BE49-F238E27FC236}">
                <a16:creationId xmlns:a16="http://schemas.microsoft.com/office/drawing/2014/main" id="{6BF622C1-F98E-4C43-1381-F9FD99A86788}"/>
              </a:ext>
            </a:extLst>
          </p:cNvPr>
          <p:cNvGrpSpPr>
            <a:grpSpLocks/>
          </p:cNvGrpSpPr>
          <p:nvPr/>
        </p:nvGrpSpPr>
        <p:grpSpPr bwMode="auto">
          <a:xfrm>
            <a:off x="5943600" y="4038600"/>
            <a:ext cx="2438400" cy="1292225"/>
            <a:chOff x="3958" y="2469"/>
            <a:chExt cx="1350" cy="722"/>
          </a:xfrm>
        </p:grpSpPr>
        <p:sp>
          <p:nvSpPr>
            <p:cNvPr id="80914" name="Freeform 18">
              <a:extLst>
                <a:ext uri="{FF2B5EF4-FFF2-40B4-BE49-F238E27FC236}">
                  <a16:creationId xmlns:a16="http://schemas.microsoft.com/office/drawing/2014/main" id="{EC9A3572-3B9E-F9A7-643A-545FCCA0BE4A}"/>
                </a:ext>
              </a:extLst>
            </p:cNvPr>
            <p:cNvSpPr>
              <a:spLocks/>
            </p:cNvSpPr>
            <p:nvPr/>
          </p:nvSpPr>
          <p:spPr bwMode="auto">
            <a:xfrm>
              <a:off x="3998" y="250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15" name="Freeform 19">
              <a:extLst>
                <a:ext uri="{FF2B5EF4-FFF2-40B4-BE49-F238E27FC236}">
                  <a16:creationId xmlns:a16="http://schemas.microsoft.com/office/drawing/2014/main" id="{0E3E2553-2435-D91A-7074-F7D33757F589}"/>
                </a:ext>
              </a:extLst>
            </p:cNvPr>
            <p:cNvSpPr>
              <a:spLocks/>
            </p:cNvSpPr>
            <p:nvPr/>
          </p:nvSpPr>
          <p:spPr bwMode="auto">
            <a:xfrm>
              <a:off x="3958" y="2469"/>
              <a:ext cx="1310" cy="681"/>
            </a:xfrm>
            <a:custGeom>
              <a:avLst/>
              <a:gdLst/>
              <a:ahLst/>
              <a:cxnLst>
                <a:cxn ang="0">
                  <a:pos x="655" y="0"/>
                </a:cxn>
                <a:cxn ang="0">
                  <a:pos x="0" y="1364"/>
                </a:cxn>
                <a:cxn ang="0">
                  <a:pos x="1965" y="1364"/>
                </a:cxn>
                <a:cxn ang="0">
                  <a:pos x="2621" y="0"/>
                </a:cxn>
                <a:cxn ang="0">
                  <a:pos x="655" y="0"/>
                </a:cxn>
              </a:cxnLst>
              <a:rect l="0" t="0" r="r" b="b"/>
              <a:pathLst>
                <a:path w="2621" h="1364">
                  <a:moveTo>
                    <a:pt x="655" y="0"/>
                  </a:moveTo>
                  <a:lnTo>
                    <a:pt x="0" y="1364"/>
                  </a:lnTo>
                  <a:lnTo>
                    <a:pt x="1965" y="1364"/>
                  </a:lnTo>
                  <a:lnTo>
                    <a:pt x="2621"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3565" name="Rectangle 20">
            <a:extLst>
              <a:ext uri="{FF2B5EF4-FFF2-40B4-BE49-F238E27FC236}">
                <a16:creationId xmlns:a16="http://schemas.microsoft.com/office/drawing/2014/main" id="{C03FDE82-D762-BFAA-F724-D7C87466B005}"/>
              </a:ext>
            </a:extLst>
          </p:cNvPr>
          <p:cNvSpPr>
            <a:spLocks noChangeArrowheads="1"/>
          </p:cNvSpPr>
          <p:nvPr/>
        </p:nvSpPr>
        <p:spPr bwMode="auto">
          <a:xfrm>
            <a:off x="6181725" y="4540250"/>
            <a:ext cx="1609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17" name="Rectangle 21">
            <a:extLst>
              <a:ext uri="{FF2B5EF4-FFF2-40B4-BE49-F238E27FC236}">
                <a16:creationId xmlns:a16="http://schemas.microsoft.com/office/drawing/2014/main" id="{9E97BCBB-ED15-6968-9A3A-684BC4C558AA}"/>
              </a:ext>
            </a:extLst>
          </p:cNvPr>
          <p:cNvSpPr>
            <a:spLocks noChangeArrowheads="1"/>
          </p:cNvSpPr>
          <p:nvPr/>
        </p:nvSpPr>
        <p:spPr bwMode="auto">
          <a:xfrm>
            <a:off x="6611938" y="4343400"/>
            <a:ext cx="1236662" cy="27463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Perencanaan</a:t>
            </a:r>
            <a:endParaRPr lang="en-US" b="1">
              <a:effectLst>
                <a:outerShdw blurRad="38100" dist="38100" dir="2700000" algn="tl">
                  <a:srgbClr val="FFFFFF"/>
                </a:outerShdw>
              </a:effectLst>
              <a:latin typeface="Bradley Hand ITC" pitchFamily="66" charset="0"/>
              <a:cs typeface="Arial" charset="0"/>
            </a:endParaRPr>
          </a:p>
        </p:txBody>
      </p:sp>
      <p:sp>
        <p:nvSpPr>
          <p:cNvPr id="80918" name="Rectangle 22">
            <a:extLst>
              <a:ext uri="{FF2B5EF4-FFF2-40B4-BE49-F238E27FC236}">
                <a16:creationId xmlns:a16="http://schemas.microsoft.com/office/drawing/2014/main" id="{7859CAC0-0BDB-E84B-E5D6-DA088AF1F796}"/>
              </a:ext>
            </a:extLst>
          </p:cNvPr>
          <p:cNvSpPr>
            <a:spLocks noChangeArrowheads="1"/>
          </p:cNvSpPr>
          <p:nvPr/>
        </p:nvSpPr>
        <p:spPr bwMode="auto">
          <a:xfrm>
            <a:off x="7018338" y="4678363"/>
            <a:ext cx="296862"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K3</a:t>
            </a:r>
            <a:endParaRPr lang="en-US" b="1">
              <a:effectLst>
                <a:outerShdw blurRad="38100" dist="38100" dir="2700000" algn="tl">
                  <a:srgbClr val="FFFFFF"/>
                </a:outerShdw>
              </a:effectLst>
              <a:latin typeface="Bradley Hand ITC" pitchFamily="66" charset="0"/>
              <a:cs typeface="Arial" charset="0"/>
            </a:endParaRPr>
          </a:p>
        </p:txBody>
      </p:sp>
      <p:grpSp>
        <p:nvGrpSpPr>
          <p:cNvPr id="23568" name="Group 23">
            <a:extLst>
              <a:ext uri="{FF2B5EF4-FFF2-40B4-BE49-F238E27FC236}">
                <a16:creationId xmlns:a16="http://schemas.microsoft.com/office/drawing/2014/main" id="{C1D8BCA8-36B9-8841-8A26-8ADCC313E2C3}"/>
              </a:ext>
            </a:extLst>
          </p:cNvPr>
          <p:cNvGrpSpPr>
            <a:grpSpLocks/>
          </p:cNvGrpSpPr>
          <p:nvPr/>
        </p:nvGrpSpPr>
        <p:grpSpPr bwMode="auto">
          <a:xfrm>
            <a:off x="3276600" y="5254625"/>
            <a:ext cx="2590800" cy="1146175"/>
            <a:chOff x="2833" y="3279"/>
            <a:chExt cx="1351" cy="722"/>
          </a:xfrm>
        </p:grpSpPr>
        <p:sp>
          <p:nvSpPr>
            <p:cNvPr id="80920" name="Freeform 24">
              <a:extLst>
                <a:ext uri="{FF2B5EF4-FFF2-40B4-BE49-F238E27FC236}">
                  <a16:creationId xmlns:a16="http://schemas.microsoft.com/office/drawing/2014/main" id="{05EF0A22-BB48-85F3-BD84-927C695CC283}"/>
                </a:ext>
              </a:extLst>
            </p:cNvPr>
            <p:cNvSpPr>
              <a:spLocks/>
            </p:cNvSpPr>
            <p:nvPr/>
          </p:nvSpPr>
          <p:spPr bwMode="auto">
            <a:xfrm>
              <a:off x="2874" y="331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21" name="Freeform 25">
              <a:extLst>
                <a:ext uri="{FF2B5EF4-FFF2-40B4-BE49-F238E27FC236}">
                  <a16:creationId xmlns:a16="http://schemas.microsoft.com/office/drawing/2014/main" id="{CE88D0AE-C90D-2FC7-C836-EFEB73DCAB35}"/>
                </a:ext>
              </a:extLst>
            </p:cNvPr>
            <p:cNvSpPr>
              <a:spLocks/>
            </p:cNvSpPr>
            <p:nvPr/>
          </p:nvSpPr>
          <p:spPr bwMode="auto">
            <a:xfrm>
              <a:off x="2833" y="3279"/>
              <a:ext cx="1310" cy="681"/>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3569" name="Rectangle 26">
            <a:extLst>
              <a:ext uri="{FF2B5EF4-FFF2-40B4-BE49-F238E27FC236}">
                <a16:creationId xmlns:a16="http://schemas.microsoft.com/office/drawing/2014/main" id="{C3D4B830-9245-23B1-163E-B55729F5225B}"/>
              </a:ext>
            </a:extLst>
          </p:cNvPr>
          <p:cNvSpPr>
            <a:spLocks noChangeArrowheads="1"/>
          </p:cNvSpPr>
          <p:nvPr/>
        </p:nvSpPr>
        <p:spPr bwMode="auto">
          <a:xfrm>
            <a:off x="4205288" y="5457825"/>
            <a:ext cx="1123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23" name="Rectangle 27">
            <a:extLst>
              <a:ext uri="{FF2B5EF4-FFF2-40B4-BE49-F238E27FC236}">
                <a16:creationId xmlns:a16="http://schemas.microsoft.com/office/drawing/2014/main" id="{B253D43C-EBA9-7C55-BDF3-0C17583B186F}"/>
              </a:ext>
            </a:extLst>
          </p:cNvPr>
          <p:cNvSpPr>
            <a:spLocks noChangeArrowheads="1"/>
          </p:cNvSpPr>
          <p:nvPr/>
        </p:nvSpPr>
        <p:spPr bwMode="auto">
          <a:xfrm>
            <a:off x="4114800" y="5497513"/>
            <a:ext cx="990600"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Penerapan</a:t>
            </a:r>
            <a:endParaRPr lang="en-US" b="1">
              <a:effectLst>
                <a:outerShdw blurRad="38100" dist="38100" dir="2700000" algn="tl">
                  <a:srgbClr val="FFFFFF"/>
                </a:outerShdw>
              </a:effectLst>
              <a:latin typeface="Bradley Hand ITC" pitchFamily="66" charset="0"/>
              <a:cs typeface="Arial" charset="0"/>
            </a:endParaRPr>
          </a:p>
        </p:txBody>
      </p:sp>
      <p:sp>
        <p:nvSpPr>
          <p:cNvPr id="80924" name="Rectangle 28">
            <a:extLst>
              <a:ext uri="{FF2B5EF4-FFF2-40B4-BE49-F238E27FC236}">
                <a16:creationId xmlns:a16="http://schemas.microsoft.com/office/drawing/2014/main" id="{1E06292C-6D8E-C78A-2B3D-170E58F0956F}"/>
              </a:ext>
            </a:extLst>
          </p:cNvPr>
          <p:cNvSpPr>
            <a:spLocks noChangeArrowheads="1"/>
          </p:cNvSpPr>
          <p:nvPr/>
        </p:nvSpPr>
        <p:spPr bwMode="auto">
          <a:xfrm>
            <a:off x="4252913" y="5745163"/>
            <a:ext cx="296862"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K3</a:t>
            </a:r>
            <a:endParaRPr lang="en-US" b="1">
              <a:effectLst>
                <a:outerShdw blurRad="38100" dist="38100" dir="2700000" algn="tl">
                  <a:srgbClr val="FFFFFF"/>
                </a:outerShdw>
              </a:effectLst>
              <a:latin typeface="Bradley Hand ITC" pitchFamily="66" charset="0"/>
              <a:cs typeface="Arial" charset="0"/>
            </a:endParaRPr>
          </a:p>
        </p:txBody>
      </p:sp>
      <p:grpSp>
        <p:nvGrpSpPr>
          <p:cNvPr id="23572" name="Group 29">
            <a:extLst>
              <a:ext uri="{FF2B5EF4-FFF2-40B4-BE49-F238E27FC236}">
                <a16:creationId xmlns:a16="http://schemas.microsoft.com/office/drawing/2014/main" id="{3C6CD262-E797-7EA3-5A52-EDE85DB69E59}"/>
              </a:ext>
            </a:extLst>
          </p:cNvPr>
          <p:cNvGrpSpPr>
            <a:grpSpLocks/>
          </p:cNvGrpSpPr>
          <p:nvPr/>
        </p:nvGrpSpPr>
        <p:grpSpPr bwMode="auto">
          <a:xfrm>
            <a:off x="990600" y="4829175"/>
            <a:ext cx="2590800" cy="1146175"/>
            <a:chOff x="1455" y="3076"/>
            <a:chExt cx="1351" cy="722"/>
          </a:xfrm>
        </p:grpSpPr>
        <p:sp>
          <p:nvSpPr>
            <p:cNvPr id="80926" name="Freeform 30">
              <a:extLst>
                <a:ext uri="{FF2B5EF4-FFF2-40B4-BE49-F238E27FC236}">
                  <a16:creationId xmlns:a16="http://schemas.microsoft.com/office/drawing/2014/main" id="{7D1860B7-10C0-143E-5C3A-E7718E180F53}"/>
                </a:ext>
              </a:extLst>
            </p:cNvPr>
            <p:cNvSpPr>
              <a:spLocks/>
            </p:cNvSpPr>
            <p:nvPr/>
          </p:nvSpPr>
          <p:spPr bwMode="auto">
            <a:xfrm>
              <a:off x="1496" y="3117"/>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27" name="Freeform 31">
              <a:extLst>
                <a:ext uri="{FF2B5EF4-FFF2-40B4-BE49-F238E27FC236}">
                  <a16:creationId xmlns:a16="http://schemas.microsoft.com/office/drawing/2014/main" id="{36A3637E-2595-71AA-2F84-2DFAE3F1EB73}"/>
                </a:ext>
              </a:extLst>
            </p:cNvPr>
            <p:cNvSpPr>
              <a:spLocks/>
            </p:cNvSpPr>
            <p:nvPr/>
          </p:nvSpPr>
          <p:spPr bwMode="auto">
            <a:xfrm>
              <a:off x="1455" y="3076"/>
              <a:ext cx="1311"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3573" name="Rectangle 32">
            <a:extLst>
              <a:ext uri="{FF2B5EF4-FFF2-40B4-BE49-F238E27FC236}">
                <a16:creationId xmlns:a16="http://schemas.microsoft.com/office/drawing/2014/main" id="{0F9859D9-853C-38B3-BF59-28561FB9ADCB}"/>
              </a:ext>
            </a:extLst>
          </p:cNvPr>
          <p:cNvSpPr>
            <a:spLocks noChangeArrowheads="1"/>
          </p:cNvSpPr>
          <p:nvPr/>
        </p:nvSpPr>
        <p:spPr bwMode="auto">
          <a:xfrm>
            <a:off x="1668463" y="4959350"/>
            <a:ext cx="14906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29" name="Rectangle 33">
            <a:extLst>
              <a:ext uri="{FF2B5EF4-FFF2-40B4-BE49-F238E27FC236}">
                <a16:creationId xmlns:a16="http://schemas.microsoft.com/office/drawing/2014/main" id="{95BF6A78-0FA6-4581-8DC5-861E48216FFC}"/>
              </a:ext>
            </a:extLst>
          </p:cNvPr>
          <p:cNvSpPr>
            <a:spLocks noChangeArrowheads="1"/>
          </p:cNvSpPr>
          <p:nvPr/>
        </p:nvSpPr>
        <p:spPr bwMode="auto">
          <a:xfrm>
            <a:off x="1751013" y="5008563"/>
            <a:ext cx="234950"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C0C0C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30" name="Rectangle 34">
            <a:extLst>
              <a:ext uri="{FF2B5EF4-FFF2-40B4-BE49-F238E27FC236}">
                <a16:creationId xmlns:a16="http://schemas.microsoft.com/office/drawing/2014/main" id="{81622FF3-AD16-70D5-2FFB-9ECF1AE3CAC5}"/>
              </a:ext>
            </a:extLst>
          </p:cNvPr>
          <p:cNvSpPr>
            <a:spLocks noChangeArrowheads="1"/>
          </p:cNvSpPr>
          <p:nvPr/>
        </p:nvSpPr>
        <p:spPr bwMode="auto">
          <a:xfrm>
            <a:off x="1739900" y="4999038"/>
            <a:ext cx="234950"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FFFFFF"/>
                </a:solidFill>
                <a:effectLst>
                  <a:outerShdw blurRad="38100" dist="38100" dir="2700000" algn="tl">
                    <a:srgbClr val="808080"/>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31" name="Rectangle 35">
            <a:extLst>
              <a:ext uri="{FF2B5EF4-FFF2-40B4-BE49-F238E27FC236}">
                <a16:creationId xmlns:a16="http://schemas.microsoft.com/office/drawing/2014/main" id="{14854263-8D60-6E67-71E2-712D623AEECA}"/>
              </a:ext>
            </a:extLst>
          </p:cNvPr>
          <p:cNvSpPr>
            <a:spLocks noChangeArrowheads="1"/>
          </p:cNvSpPr>
          <p:nvPr/>
        </p:nvSpPr>
        <p:spPr bwMode="auto">
          <a:xfrm>
            <a:off x="1752600" y="4999038"/>
            <a:ext cx="1222375"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Pengukuran</a:t>
            </a:r>
            <a:endParaRPr lang="en-US" b="1">
              <a:effectLst>
                <a:outerShdw blurRad="38100" dist="38100" dir="2700000" algn="tl">
                  <a:srgbClr val="FFFFFF"/>
                </a:outerShdw>
              </a:effectLst>
              <a:latin typeface="Bradley Hand ITC" pitchFamily="66" charset="0"/>
              <a:cs typeface="Arial" charset="0"/>
            </a:endParaRPr>
          </a:p>
        </p:txBody>
      </p:sp>
      <p:sp>
        <p:nvSpPr>
          <p:cNvPr id="80932" name="Rectangle 36">
            <a:extLst>
              <a:ext uri="{FF2B5EF4-FFF2-40B4-BE49-F238E27FC236}">
                <a16:creationId xmlns:a16="http://schemas.microsoft.com/office/drawing/2014/main" id="{02A5B010-581B-5751-4EDD-E099A48A9343}"/>
              </a:ext>
            </a:extLst>
          </p:cNvPr>
          <p:cNvSpPr>
            <a:spLocks noChangeArrowheads="1"/>
          </p:cNvSpPr>
          <p:nvPr/>
        </p:nvSpPr>
        <p:spPr bwMode="auto">
          <a:xfrm>
            <a:off x="1981200" y="5230813"/>
            <a:ext cx="498475"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  dan</a:t>
            </a:r>
            <a:endParaRPr lang="en-US" b="1">
              <a:effectLst>
                <a:outerShdw blurRad="38100" dist="38100" dir="2700000" algn="tl">
                  <a:srgbClr val="FFFFFF"/>
                </a:outerShdw>
              </a:effectLst>
              <a:latin typeface="Bradley Hand ITC" pitchFamily="66" charset="0"/>
              <a:cs typeface="Arial" charset="0"/>
            </a:endParaRPr>
          </a:p>
        </p:txBody>
      </p:sp>
      <p:sp>
        <p:nvSpPr>
          <p:cNvPr id="80933" name="Rectangle 37">
            <a:extLst>
              <a:ext uri="{FF2B5EF4-FFF2-40B4-BE49-F238E27FC236}">
                <a16:creationId xmlns:a16="http://schemas.microsoft.com/office/drawing/2014/main" id="{60F0EB76-6ADB-F13A-25F5-812E0D76F784}"/>
              </a:ext>
            </a:extLst>
          </p:cNvPr>
          <p:cNvSpPr>
            <a:spLocks noChangeArrowheads="1"/>
          </p:cNvSpPr>
          <p:nvPr/>
        </p:nvSpPr>
        <p:spPr bwMode="auto">
          <a:xfrm>
            <a:off x="1797050" y="5440363"/>
            <a:ext cx="839788"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Evaluasi</a:t>
            </a:r>
            <a:endParaRPr lang="en-US" b="1">
              <a:effectLst>
                <a:outerShdw blurRad="38100" dist="38100" dir="2700000" algn="tl">
                  <a:srgbClr val="FFFFFF"/>
                </a:outerShdw>
              </a:effectLst>
              <a:latin typeface="Bradley Hand ITC" pitchFamily="66" charset="0"/>
              <a:cs typeface="Arial" charset="0"/>
            </a:endParaRPr>
          </a:p>
        </p:txBody>
      </p:sp>
      <p:sp>
        <p:nvSpPr>
          <p:cNvPr id="23579" name="Rectangle 38">
            <a:extLst>
              <a:ext uri="{FF2B5EF4-FFF2-40B4-BE49-F238E27FC236}">
                <a16:creationId xmlns:a16="http://schemas.microsoft.com/office/drawing/2014/main" id="{4173E74D-325B-8647-5BFD-75519A2F01B6}"/>
              </a:ext>
            </a:extLst>
          </p:cNvPr>
          <p:cNvSpPr>
            <a:spLocks noChangeArrowheads="1"/>
          </p:cNvSpPr>
          <p:nvPr/>
        </p:nvSpPr>
        <p:spPr bwMode="auto">
          <a:xfrm>
            <a:off x="3744913" y="1677988"/>
            <a:ext cx="1439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23580" name="Rectangle 39">
            <a:extLst>
              <a:ext uri="{FF2B5EF4-FFF2-40B4-BE49-F238E27FC236}">
                <a16:creationId xmlns:a16="http://schemas.microsoft.com/office/drawing/2014/main" id="{8FDC750A-6FA1-6942-02EC-244178B1B32B}"/>
              </a:ext>
            </a:extLst>
          </p:cNvPr>
          <p:cNvSpPr>
            <a:spLocks noChangeArrowheads="1"/>
          </p:cNvSpPr>
          <p:nvPr/>
        </p:nvSpPr>
        <p:spPr bwMode="auto">
          <a:xfrm>
            <a:off x="3733800" y="2359025"/>
            <a:ext cx="1281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b="1">
                <a:solidFill>
                  <a:schemeClr val="bg1"/>
                </a:solidFill>
                <a:latin typeface="Bradley Hand ITC" panose="03070402050302030203" pitchFamily="66" charset="77"/>
              </a:rPr>
              <a:t>Peningkatan</a:t>
            </a:r>
          </a:p>
        </p:txBody>
      </p:sp>
      <p:sp>
        <p:nvSpPr>
          <p:cNvPr id="23581" name="Rectangle 40">
            <a:extLst>
              <a:ext uri="{FF2B5EF4-FFF2-40B4-BE49-F238E27FC236}">
                <a16:creationId xmlns:a16="http://schemas.microsoft.com/office/drawing/2014/main" id="{EE35DBB9-6AD8-C56F-A3B1-8DAC7E3F90C4}"/>
              </a:ext>
            </a:extLst>
          </p:cNvPr>
          <p:cNvSpPr>
            <a:spLocks noChangeArrowheads="1"/>
          </p:cNvSpPr>
          <p:nvPr/>
        </p:nvSpPr>
        <p:spPr bwMode="auto">
          <a:xfrm>
            <a:off x="3716338" y="2617788"/>
            <a:ext cx="1389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b="1">
                <a:solidFill>
                  <a:schemeClr val="bg1"/>
                </a:solidFill>
                <a:latin typeface="Bradley Hand ITC" panose="03070402050302030203" pitchFamily="66" charset="77"/>
              </a:rPr>
              <a:t>Berkelanjutan</a:t>
            </a:r>
          </a:p>
        </p:txBody>
      </p:sp>
      <p:sp>
        <p:nvSpPr>
          <p:cNvPr id="80937" name="Rectangle 41">
            <a:extLst>
              <a:ext uri="{FF2B5EF4-FFF2-40B4-BE49-F238E27FC236}">
                <a16:creationId xmlns:a16="http://schemas.microsoft.com/office/drawing/2014/main" id="{6D6E6AAA-18A2-D4A1-5359-F4E9B6AD5595}"/>
              </a:ext>
            </a:extLst>
          </p:cNvPr>
          <p:cNvSpPr>
            <a:spLocks noChangeArrowheads="1"/>
          </p:cNvSpPr>
          <p:nvPr/>
        </p:nvSpPr>
        <p:spPr bwMode="auto">
          <a:xfrm>
            <a:off x="1127125" y="3189288"/>
            <a:ext cx="411163"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38" name="Rectangle 42">
            <a:extLst>
              <a:ext uri="{FF2B5EF4-FFF2-40B4-BE49-F238E27FC236}">
                <a16:creationId xmlns:a16="http://schemas.microsoft.com/office/drawing/2014/main" id="{091C8D96-D16A-EDA2-F28A-DDC45C1817E6}"/>
              </a:ext>
            </a:extLst>
          </p:cNvPr>
          <p:cNvSpPr>
            <a:spLocks noChangeArrowheads="1"/>
          </p:cNvSpPr>
          <p:nvPr/>
        </p:nvSpPr>
        <p:spPr bwMode="auto">
          <a:xfrm>
            <a:off x="1508125" y="3189288"/>
            <a:ext cx="1120775"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Peninjauan</a:t>
            </a:r>
            <a:endParaRPr lang="en-US" b="1">
              <a:effectLst>
                <a:outerShdw blurRad="38100" dist="38100" dir="2700000" algn="tl">
                  <a:srgbClr val="FFFFFF"/>
                </a:outerShdw>
              </a:effectLst>
              <a:latin typeface="Bradley Hand ITC" pitchFamily="66" charset="0"/>
              <a:cs typeface="Arial" charset="0"/>
            </a:endParaRPr>
          </a:p>
        </p:txBody>
      </p:sp>
      <p:sp>
        <p:nvSpPr>
          <p:cNvPr id="80939" name="Rectangle 43">
            <a:extLst>
              <a:ext uri="{FF2B5EF4-FFF2-40B4-BE49-F238E27FC236}">
                <a16:creationId xmlns:a16="http://schemas.microsoft.com/office/drawing/2014/main" id="{838AC11C-398C-9C51-4AEC-6E636A8C82E6}"/>
              </a:ext>
            </a:extLst>
          </p:cNvPr>
          <p:cNvSpPr>
            <a:spLocks noChangeArrowheads="1"/>
          </p:cNvSpPr>
          <p:nvPr/>
        </p:nvSpPr>
        <p:spPr bwMode="auto">
          <a:xfrm>
            <a:off x="1127125" y="3471863"/>
            <a:ext cx="855663"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Ulang</a:t>
            </a:r>
            <a:endParaRPr lang="en-US" b="1">
              <a:effectLst>
                <a:outerShdw blurRad="38100" dist="38100" dir="2700000" algn="tl">
                  <a:srgbClr val="FFFFFF"/>
                </a:outerShdw>
              </a:effectLst>
              <a:latin typeface="Bradley Hand ITC" pitchFamily="66" charset="0"/>
              <a:cs typeface="Arial" charset="0"/>
            </a:endParaRPr>
          </a:p>
        </p:txBody>
      </p:sp>
      <p:sp>
        <p:nvSpPr>
          <p:cNvPr id="80940" name="Rectangle 44">
            <a:extLst>
              <a:ext uri="{FF2B5EF4-FFF2-40B4-BE49-F238E27FC236}">
                <a16:creationId xmlns:a16="http://schemas.microsoft.com/office/drawing/2014/main" id="{26057580-C673-A80C-098A-F0CC78CB645B}"/>
              </a:ext>
            </a:extLst>
          </p:cNvPr>
          <p:cNvSpPr>
            <a:spLocks noChangeArrowheads="1"/>
          </p:cNvSpPr>
          <p:nvPr/>
        </p:nvSpPr>
        <p:spPr bwMode="auto">
          <a:xfrm>
            <a:off x="1900238" y="3471863"/>
            <a:ext cx="192087"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&amp;</a:t>
            </a:r>
            <a:endParaRPr lang="en-US" b="1">
              <a:effectLst>
                <a:outerShdw blurRad="38100" dist="38100" dir="2700000" algn="tl">
                  <a:srgbClr val="FFFFFF"/>
                </a:outerShdw>
              </a:effectLst>
              <a:latin typeface="Bradley Hand ITC" pitchFamily="66" charset="0"/>
              <a:cs typeface="Arial" charset="0"/>
            </a:endParaRPr>
          </a:p>
        </p:txBody>
      </p:sp>
      <p:sp>
        <p:nvSpPr>
          <p:cNvPr id="80941" name="Rectangle 45">
            <a:extLst>
              <a:ext uri="{FF2B5EF4-FFF2-40B4-BE49-F238E27FC236}">
                <a16:creationId xmlns:a16="http://schemas.microsoft.com/office/drawing/2014/main" id="{0DFFEAD2-79D0-CCF1-E9D0-8DD136ADBAA7}"/>
              </a:ext>
            </a:extLst>
          </p:cNvPr>
          <p:cNvSpPr>
            <a:spLocks noChangeArrowheads="1"/>
          </p:cNvSpPr>
          <p:nvPr/>
        </p:nvSpPr>
        <p:spPr bwMode="auto">
          <a:xfrm>
            <a:off x="1127125" y="3754438"/>
            <a:ext cx="1398588"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Peningkatan</a:t>
            </a:r>
            <a:endParaRPr lang="en-US" b="1">
              <a:effectLst>
                <a:outerShdw blurRad="38100" dist="38100" dir="2700000" algn="tl">
                  <a:srgbClr val="FFFFFF"/>
                </a:outerShdw>
              </a:effectLst>
              <a:latin typeface="Bradley Hand ITC" pitchFamily="66" charset="0"/>
              <a:cs typeface="Arial" charset="0"/>
            </a:endParaRPr>
          </a:p>
        </p:txBody>
      </p:sp>
      <p:sp>
        <p:nvSpPr>
          <p:cNvPr id="80942" name="Rectangle 46">
            <a:extLst>
              <a:ext uri="{FF2B5EF4-FFF2-40B4-BE49-F238E27FC236}">
                <a16:creationId xmlns:a16="http://schemas.microsoft.com/office/drawing/2014/main" id="{E93DAE52-563C-529B-E3A2-DA4BCE447F24}"/>
              </a:ext>
            </a:extLst>
          </p:cNvPr>
          <p:cNvSpPr>
            <a:spLocks noChangeArrowheads="1"/>
          </p:cNvSpPr>
          <p:nvPr/>
        </p:nvSpPr>
        <p:spPr bwMode="auto">
          <a:xfrm>
            <a:off x="1127125" y="4037013"/>
            <a:ext cx="1550988"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oleh manajemen</a:t>
            </a:r>
            <a:endParaRPr lang="en-US" b="1">
              <a:effectLst>
                <a:outerShdw blurRad="38100" dist="38100" dir="2700000" algn="tl">
                  <a:srgbClr val="FFFFFF"/>
                </a:outerShdw>
              </a:effectLst>
              <a:latin typeface="Bradley Hand ITC" pitchFamily="66" charset="0"/>
              <a:cs typeface="Arial" charset="0"/>
            </a:endParaRPr>
          </a:p>
        </p:txBody>
      </p:sp>
      <p:sp>
        <p:nvSpPr>
          <p:cNvPr id="23588" name="Rectangle 47">
            <a:extLst>
              <a:ext uri="{FF2B5EF4-FFF2-40B4-BE49-F238E27FC236}">
                <a16:creationId xmlns:a16="http://schemas.microsoft.com/office/drawing/2014/main" id="{7574DF0F-0EEE-CDF3-1498-E6347E672F88}"/>
              </a:ext>
            </a:extLst>
          </p:cNvPr>
          <p:cNvSpPr>
            <a:spLocks noChangeArrowheads="1"/>
          </p:cNvSpPr>
          <p:nvPr/>
        </p:nvSpPr>
        <p:spPr bwMode="auto">
          <a:xfrm>
            <a:off x="762000" y="3141663"/>
            <a:ext cx="2133600" cy="12017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44" name="Rectangle 48">
            <a:extLst>
              <a:ext uri="{FF2B5EF4-FFF2-40B4-BE49-F238E27FC236}">
                <a16:creationId xmlns:a16="http://schemas.microsoft.com/office/drawing/2014/main" id="{C1F8A1F0-D69C-A5B2-F465-1CEDB4871909}"/>
              </a:ext>
            </a:extLst>
          </p:cNvPr>
          <p:cNvSpPr>
            <a:spLocks noChangeArrowheads="1"/>
          </p:cNvSpPr>
          <p:nvPr/>
        </p:nvSpPr>
        <p:spPr bwMode="auto">
          <a:xfrm>
            <a:off x="762000" y="3081338"/>
            <a:ext cx="2133600" cy="1217612"/>
          </a:xfrm>
          <a:prstGeom prst="rect">
            <a:avLst/>
          </a:prstGeom>
          <a:solidFill>
            <a:srgbClr val="FFFFFF"/>
          </a:solidFill>
          <a:ln w="7938">
            <a:solidFill>
              <a:srgbClr val="000000"/>
            </a:solidFill>
            <a:miter lim="800000"/>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45" name="Rectangle 49">
            <a:extLst>
              <a:ext uri="{FF2B5EF4-FFF2-40B4-BE49-F238E27FC236}">
                <a16:creationId xmlns:a16="http://schemas.microsoft.com/office/drawing/2014/main" id="{39D5E1CC-2C4D-30DB-D78A-804CDBC1C76B}"/>
              </a:ext>
            </a:extLst>
          </p:cNvPr>
          <p:cNvSpPr>
            <a:spLocks noChangeArrowheads="1"/>
          </p:cNvSpPr>
          <p:nvPr/>
        </p:nvSpPr>
        <p:spPr bwMode="auto">
          <a:xfrm>
            <a:off x="1073150" y="3133725"/>
            <a:ext cx="411163" cy="274638"/>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C0C0C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46" name="Rectangle 50">
            <a:extLst>
              <a:ext uri="{FF2B5EF4-FFF2-40B4-BE49-F238E27FC236}">
                <a16:creationId xmlns:a16="http://schemas.microsoft.com/office/drawing/2014/main" id="{BCF8A25E-9662-430A-E76B-D8BB2BD340DE}"/>
              </a:ext>
            </a:extLst>
          </p:cNvPr>
          <p:cNvSpPr>
            <a:spLocks noChangeArrowheads="1"/>
          </p:cNvSpPr>
          <p:nvPr/>
        </p:nvSpPr>
        <p:spPr bwMode="auto">
          <a:xfrm>
            <a:off x="1065213" y="3125788"/>
            <a:ext cx="411162"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FFFFFF"/>
                </a:solidFill>
                <a:effectLst>
                  <a:outerShdw blurRad="38100" dist="38100" dir="2700000" algn="tl">
                    <a:srgbClr val="808080"/>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47" name="Rectangle 51">
            <a:extLst>
              <a:ext uri="{FF2B5EF4-FFF2-40B4-BE49-F238E27FC236}">
                <a16:creationId xmlns:a16="http://schemas.microsoft.com/office/drawing/2014/main" id="{4458057B-3E1C-B5FF-06B9-238503689983}"/>
              </a:ext>
            </a:extLst>
          </p:cNvPr>
          <p:cNvSpPr>
            <a:spLocks noChangeArrowheads="1"/>
          </p:cNvSpPr>
          <p:nvPr/>
        </p:nvSpPr>
        <p:spPr bwMode="auto">
          <a:xfrm>
            <a:off x="923925" y="3154363"/>
            <a:ext cx="1120775"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dirty="0" err="1">
                <a:solidFill>
                  <a:srgbClr val="000000"/>
                </a:solidFill>
                <a:effectLst>
                  <a:outerShdw blurRad="38100" dist="38100" dir="2700000" algn="tl">
                    <a:srgbClr val="FFFFFF"/>
                  </a:outerShdw>
                </a:effectLst>
                <a:latin typeface="Bradley Hand ITC" pitchFamily="66" charset="0"/>
                <a:cs typeface="Arial" charset="0"/>
              </a:rPr>
              <a:t>Peninjauan</a:t>
            </a:r>
            <a:endParaRPr lang="en-US" b="1" dirty="0">
              <a:effectLst>
                <a:outerShdw blurRad="38100" dist="38100" dir="2700000" algn="tl">
                  <a:srgbClr val="FFFFFF"/>
                </a:outerShdw>
              </a:effectLst>
              <a:latin typeface="Bradley Hand ITC" pitchFamily="66" charset="0"/>
              <a:cs typeface="Arial" charset="0"/>
            </a:endParaRPr>
          </a:p>
        </p:txBody>
      </p:sp>
      <p:sp>
        <p:nvSpPr>
          <p:cNvPr id="80948" name="Rectangle 52">
            <a:extLst>
              <a:ext uri="{FF2B5EF4-FFF2-40B4-BE49-F238E27FC236}">
                <a16:creationId xmlns:a16="http://schemas.microsoft.com/office/drawing/2014/main" id="{A88CE6EF-B064-753E-7429-AA03D6EF07A0}"/>
              </a:ext>
            </a:extLst>
          </p:cNvPr>
          <p:cNvSpPr>
            <a:spLocks noChangeArrowheads="1"/>
          </p:cNvSpPr>
          <p:nvPr/>
        </p:nvSpPr>
        <p:spPr bwMode="auto">
          <a:xfrm>
            <a:off x="1914525" y="3154363"/>
            <a:ext cx="904875" cy="274637"/>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    Ulang</a:t>
            </a:r>
            <a:endParaRPr lang="en-US" b="1">
              <a:effectLst>
                <a:outerShdw blurRad="38100" dist="38100" dir="2700000" algn="tl">
                  <a:srgbClr val="FFFFFF"/>
                </a:outerShdw>
              </a:effectLst>
              <a:latin typeface="Bradley Hand ITC" pitchFamily="66" charset="0"/>
              <a:cs typeface="Arial" charset="0"/>
            </a:endParaRPr>
          </a:p>
        </p:txBody>
      </p:sp>
      <p:sp>
        <p:nvSpPr>
          <p:cNvPr id="80949" name="Rectangle 53">
            <a:extLst>
              <a:ext uri="{FF2B5EF4-FFF2-40B4-BE49-F238E27FC236}">
                <a16:creationId xmlns:a16="http://schemas.microsoft.com/office/drawing/2014/main" id="{8F422416-7D92-7B36-A171-87E7AF3F80C5}"/>
              </a:ext>
            </a:extLst>
          </p:cNvPr>
          <p:cNvSpPr>
            <a:spLocks noChangeArrowheads="1"/>
          </p:cNvSpPr>
          <p:nvPr/>
        </p:nvSpPr>
        <p:spPr bwMode="auto">
          <a:xfrm>
            <a:off x="923925" y="3408363"/>
            <a:ext cx="241300"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Georgia" pitchFamily="18" charset="0"/>
                <a:cs typeface="Arial" charset="0"/>
              </a:rPr>
              <a:t> &amp;</a:t>
            </a:r>
            <a:endParaRPr lang="en-US" b="1">
              <a:effectLst>
                <a:outerShdw blurRad="38100" dist="38100" dir="2700000" algn="tl">
                  <a:srgbClr val="FFFFFF"/>
                </a:outerShdw>
              </a:effectLst>
              <a:latin typeface="Georgia" pitchFamily="18" charset="0"/>
              <a:cs typeface="Arial" charset="0"/>
            </a:endParaRPr>
          </a:p>
        </p:txBody>
      </p:sp>
      <p:sp>
        <p:nvSpPr>
          <p:cNvPr id="80950" name="Rectangle 54">
            <a:extLst>
              <a:ext uri="{FF2B5EF4-FFF2-40B4-BE49-F238E27FC236}">
                <a16:creationId xmlns:a16="http://schemas.microsoft.com/office/drawing/2014/main" id="{AC44BB01-C777-5EE9-70E9-E0139BFD02BA}"/>
              </a:ext>
            </a:extLst>
          </p:cNvPr>
          <p:cNvSpPr>
            <a:spLocks noChangeArrowheads="1"/>
          </p:cNvSpPr>
          <p:nvPr/>
        </p:nvSpPr>
        <p:spPr bwMode="auto">
          <a:xfrm>
            <a:off x="1152525" y="3429000"/>
            <a:ext cx="1447800" cy="274638"/>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  Peningkatan</a:t>
            </a:r>
            <a:endParaRPr lang="en-US" b="1">
              <a:effectLst>
                <a:outerShdw blurRad="38100" dist="38100" dir="2700000" algn="tl">
                  <a:srgbClr val="FFFFFF"/>
                </a:outerShdw>
              </a:effectLst>
              <a:latin typeface="Bradley Hand ITC" pitchFamily="66" charset="0"/>
              <a:cs typeface="Arial" charset="0"/>
            </a:endParaRPr>
          </a:p>
        </p:txBody>
      </p:sp>
      <p:sp>
        <p:nvSpPr>
          <p:cNvPr id="80951" name="Rectangle 55">
            <a:extLst>
              <a:ext uri="{FF2B5EF4-FFF2-40B4-BE49-F238E27FC236}">
                <a16:creationId xmlns:a16="http://schemas.microsoft.com/office/drawing/2014/main" id="{29CB62D6-A554-5373-B46D-3B037960175E}"/>
              </a:ext>
            </a:extLst>
          </p:cNvPr>
          <p:cNvSpPr>
            <a:spLocks noChangeArrowheads="1"/>
          </p:cNvSpPr>
          <p:nvPr/>
        </p:nvSpPr>
        <p:spPr bwMode="auto">
          <a:xfrm>
            <a:off x="1000125" y="3962400"/>
            <a:ext cx="1127125" cy="274638"/>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Manajemen</a:t>
            </a:r>
            <a:endParaRPr lang="en-US" b="1">
              <a:effectLst>
                <a:outerShdw blurRad="38100" dist="38100" dir="2700000" algn="tl">
                  <a:srgbClr val="FFFFFF"/>
                </a:outerShdw>
              </a:effectLst>
              <a:latin typeface="Bradley Hand ITC" pitchFamily="66" charset="0"/>
              <a:cs typeface="Arial" charset="0"/>
            </a:endParaRPr>
          </a:p>
        </p:txBody>
      </p:sp>
      <p:sp>
        <p:nvSpPr>
          <p:cNvPr id="80952" name="Rectangle 56">
            <a:extLst>
              <a:ext uri="{FF2B5EF4-FFF2-40B4-BE49-F238E27FC236}">
                <a16:creationId xmlns:a16="http://schemas.microsoft.com/office/drawing/2014/main" id="{3E8BCE89-2818-C5CC-D6E4-C923CEFDDCF4}"/>
              </a:ext>
            </a:extLst>
          </p:cNvPr>
          <p:cNvSpPr>
            <a:spLocks noChangeArrowheads="1"/>
          </p:cNvSpPr>
          <p:nvPr/>
        </p:nvSpPr>
        <p:spPr bwMode="auto">
          <a:xfrm>
            <a:off x="228600" y="381000"/>
            <a:ext cx="8686800" cy="68580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3600" b="1">
                <a:solidFill>
                  <a:srgbClr val="FF9933"/>
                </a:solidFill>
                <a:latin typeface="Felix Titling" pitchFamily="82" charset="0"/>
                <a:cs typeface="+mn-cs"/>
              </a:rPr>
              <a:t>5 prinsip dasar </a:t>
            </a:r>
            <a:br>
              <a:rPr lang="en-US" sz="3600" b="1">
                <a:solidFill>
                  <a:srgbClr val="FF9933"/>
                </a:solidFill>
                <a:latin typeface="Felix Titling" pitchFamily="82" charset="0"/>
                <a:cs typeface="+mn-cs"/>
              </a:rPr>
            </a:br>
            <a:r>
              <a:rPr lang="en-US" sz="3600" b="1">
                <a:solidFill>
                  <a:srgbClr val="FF9933"/>
                </a:solidFill>
                <a:latin typeface="Felix Titling" pitchFamily="82" charset="0"/>
                <a:cs typeface="+mn-cs"/>
              </a:rPr>
              <a:t>dalam penerapan SMK3</a:t>
            </a:r>
            <a:endParaRPr lang="en-US" sz="3600" b="1">
              <a:solidFill>
                <a:srgbClr val="FF9933"/>
              </a:solidFill>
              <a:effectLst>
                <a:outerShdw blurRad="38100" dist="38100" dir="2700000" algn="tl">
                  <a:srgbClr val="FFFFFF"/>
                </a:outerShdw>
              </a:effectLst>
              <a:latin typeface="Felix Titling" pitchFamily="82" charset="0"/>
              <a:cs typeface="+mn-cs"/>
            </a:endParaRPr>
          </a:p>
        </p:txBody>
      </p:sp>
      <p:sp>
        <p:nvSpPr>
          <p:cNvPr id="23598" name="AutoShape 57">
            <a:extLst>
              <a:ext uri="{FF2B5EF4-FFF2-40B4-BE49-F238E27FC236}">
                <a16:creationId xmlns:a16="http://schemas.microsoft.com/office/drawing/2014/main" id="{7753B38B-C138-E1C6-320F-C1CD61247BD0}"/>
              </a:ext>
            </a:extLst>
          </p:cNvPr>
          <p:cNvSpPr>
            <a:spLocks noChangeArrowheads="1"/>
          </p:cNvSpPr>
          <p:nvPr/>
        </p:nvSpPr>
        <p:spPr bwMode="auto">
          <a:xfrm>
            <a:off x="428625" y="1357313"/>
            <a:ext cx="8382000" cy="5334000"/>
          </a:xfrm>
          <a:prstGeom prst="roundRect">
            <a:avLst>
              <a:gd name="adj" fmla="val 16667"/>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graphicFrame>
        <p:nvGraphicFramePr>
          <p:cNvPr id="23599" name="Object 2">
            <a:extLst>
              <a:ext uri="{FF2B5EF4-FFF2-40B4-BE49-F238E27FC236}">
                <a16:creationId xmlns:a16="http://schemas.microsoft.com/office/drawing/2014/main" id="{1CC860BC-537F-CA56-2A2A-89C76ECE521B}"/>
              </a:ext>
            </a:extLst>
          </p:cNvPr>
          <p:cNvGraphicFramePr>
            <a:graphicFrameLocks noChangeAspect="1"/>
          </p:cNvGraphicFramePr>
          <p:nvPr/>
        </p:nvGraphicFramePr>
        <p:xfrm>
          <a:off x="3986213" y="3581400"/>
          <a:ext cx="1271587" cy="1295400"/>
        </p:xfrm>
        <a:graphic>
          <a:graphicData uri="http://schemas.openxmlformats.org/presentationml/2006/ole">
            <mc:AlternateContent xmlns:mc="http://schemas.openxmlformats.org/markup-compatibility/2006">
              <mc:Choice xmlns:v="urn:schemas-microsoft-com:vml" Requires="v">
                <p:oleObj name="Bitmap Image" r:id="rId3" imgW="1854200" imgH="2063750" progId="PBrush">
                  <p:embed/>
                </p:oleObj>
              </mc:Choice>
              <mc:Fallback>
                <p:oleObj name="Bitmap Image" r:id="rId3" imgW="1854200" imgH="2063750"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3581400"/>
                        <a:ext cx="12715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57" name="Rectangle 61">
            <a:extLst>
              <a:ext uri="{FF2B5EF4-FFF2-40B4-BE49-F238E27FC236}">
                <a16:creationId xmlns:a16="http://schemas.microsoft.com/office/drawing/2014/main" id="{25B3E484-CD25-B2E6-E014-4A996F665927}"/>
              </a:ext>
            </a:extLst>
          </p:cNvPr>
          <p:cNvSpPr>
            <a:spLocks noChangeArrowheads="1"/>
          </p:cNvSpPr>
          <p:nvPr/>
        </p:nvSpPr>
        <p:spPr bwMode="auto">
          <a:xfrm>
            <a:off x="847725" y="3733800"/>
            <a:ext cx="1447800" cy="274638"/>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US" b="1">
                <a:solidFill>
                  <a:srgbClr val="000000"/>
                </a:solidFill>
                <a:effectLst>
                  <a:outerShdw blurRad="38100" dist="38100" dir="2700000" algn="tl">
                    <a:srgbClr val="FFFFFF"/>
                  </a:outerShdw>
                </a:effectLst>
                <a:latin typeface="Bradley Hand ITC" pitchFamily="66" charset="0"/>
                <a:cs typeface="Arial" charset="0"/>
              </a:rPr>
              <a:t>  SMK3 oleh </a:t>
            </a:r>
            <a:endParaRPr lang="en-US" b="1">
              <a:effectLst>
                <a:outerShdw blurRad="38100" dist="38100" dir="2700000" algn="tl">
                  <a:srgbClr val="FFFFFF"/>
                </a:outerShdw>
              </a:effectLst>
              <a:latin typeface="Bradley Hand ITC" pitchFamily="66"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FDFF0C7-9443-D635-0958-6EC4684AE9B3}"/>
              </a:ext>
            </a:extLst>
          </p:cNvPr>
          <p:cNvSpPr>
            <a:spLocks noGrp="1"/>
          </p:cNvSpPr>
          <p:nvPr>
            <p:ph type="title"/>
          </p:nvPr>
        </p:nvSpPr>
        <p:spPr/>
        <p:txBody>
          <a:bodyPr/>
          <a:lstStyle/>
          <a:p>
            <a:pPr algn="ctr" eaLnBrk="1" fontAlgn="auto" hangingPunct="1">
              <a:spcAft>
                <a:spcPts val="0"/>
              </a:spcAft>
              <a:defRPr/>
            </a:pPr>
            <a:r>
              <a:rPr lang="id-ID" dirty="0"/>
              <a:t>Identifikasi Potensi Bahaya</a:t>
            </a:r>
          </a:p>
        </p:txBody>
      </p:sp>
      <p:pic>
        <p:nvPicPr>
          <p:cNvPr id="25602" name="Picture 3">
            <a:extLst>
              <a:ext uri="{FF2B5EF4-FFF2-40B4-BE49-F238E27FC236}">
                <a16:creationId xmlns:a16="http://schemas.microsoft.com/office/drawing/2014/main" id="{75FDE954-2BB1-4DBD-A6B0-B93812F430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36663"/>
            <a:ext cx="9144000" cy="55626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C098307-7496-94FD-AFF5-DE312A7AC045}"/>
              </a:ext>
            </a:extLst>
          </p:cNvPr>
          <p:cNvSpPr>
            <a:spLocks noGrp="1"/>
          </p:cNvSpPr>
          <p:nvPr>
            <p:ph type="title"/>
          </p:nvPr>
        </p:nvSpPr>
        <p:spPr/>
        <p:txBody>
          <a:bodyPr/>
          <a:lstStyle/>
          <a:p>
            <a:pPr algn="ctr" eaLnBrk="1" fontAlgn="auto" hangingPunct="1">
              <a:spcAft>
                <a:spcPts val="0"/>
              </a:spcAft>
              <a:defRPr/>
            </a:pPr>
            <a:r>
              <a:rPr lang="id-ID" dirty="0"/>
              <a:t>Identifikasi Potensi Bahaya</a:t>
            </a:r>
          </a:p>
        </p:txBody>
      </p:sp>
      <p:pic>
        <p:nvPicPr>
          <p:cNvPr id="26626" name="Picture 2">
            <a:extLst>
              <a:ext uri="{FF2B5EF4-FFF2-40B4-BE49-F238E27FC236}">
                <a16:creationId xmlns:a16="http://schemas.microsoft.com/office/drawing/2014/main" id="{6FC30112-8990-0ACF-6953-65BAF43F23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68413"/>
            <a:ext cx="9144000" cy="55895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3000"/>
            </a:blip>
            <a:stretch>
              <a:fillRect t="-9277" b="-9277"/>
            </a:stretch>
          </a:blipFill>
        </p:spPr>
        <p:txBody>
          <a:bodyPr/>
          <a:lstStyle/>
          <a:p>
            <a:endParaRPr lang="en-US"/>
          </a:p>
        </p:txBody>
      </p:sp>
      <p:sp>
        <p:nvSpPr>
          <p:cNvPr id="3" name="Freeform 3"/>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514350" y="1371600"/>
            <a:ext cx="1263824" cy="12638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7" name="TextBox 7"/>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8" name="TextBox 8"/>
          <p:cNvSpPr txBox="1"/>
          <p:nvPr/>
        </p:nvSpPr>
        <p:spPr>
          <a:xfrm>
            <a:off x="922062" y="1513613"/>
            <a:ext cx="4494544" cy="986617"/>
          </a:xfrm>
          <a:prstGeom prst="rect">
            <a:avLst/>
          </a:prstGeom>
        </p:spPr>
        <p:txBody>
          <a:bodyPr lIns="0" tIns="0" rIns="0" bIns="0" rtlCol="0" anchor="t">
            <a:spAutoFit/>
          </a:bodyPr>
          <a:lstStyle/>
          <a:p>
            <a:pPr algn="ctr">
              <a:lnSpc>
                <a:spcPts val="8185"/>
              </a:lnSpc>
            </a:pPr>
            <a:r>
              <a:rPr lang="en-US" sz="5847">
                <a:solidFill>
                  <a:srgbClr val="000000"/>
                </a:solidFill>
                <a:latin typeface="Glacial Indifference Bold"/>
                <a:ea typeface="Glacial Indifference Bold"/>
                <a:cs typeface="Glacial Indifference Bold"/>
                <a:sym typeface="Glacial Indifference Bold"/>
              </a:rPr>
              <a:t>VISI FKUMM</a:t>
            </a:r>
          </a:p>
        </p:txBody>
      </p:sp>
      <p:grpSp>
        <p:nvGrpSpPr>
          <p:cNvPr id="9" name="Group 9"/>
          <p:cNvGrpSpPr/>
          <p:nvPr/>
        </p:nvGrpSpPr>
        <p:grpSpPr>
          <a:xfrm>
            <a:off x="7349454" y="1175128"/>
            <a:ext cx="1280197" cy="653835"/>
            <a:chOff x="0" y="0"/>
            <a:chExt cx="3413858" cy="1743559"/>
          </a:xfrm>
        </p:grpSpPr>
        <p:sp>
          <p:nvSpPr>
            <p:cNvPr id="10" name="Freeform 10"/>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1" name="Freeform 11"/>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2" name="Group 12"/>
          <p:cNvGrpSpPr/>
          <p:nvPr/>
        </p:nvGrpSpPr>
        <p:grpSpPr>
          <a:xfrm>
            <a:off x="718206" y="2705330"/>
            <a:ext cx="7707588" cy="2645922"/>
            <a:chOff x="0" y="0"/>
            <a:chExt cx="20553568" cy="7055791"/>
          </a:xfrm>
        </p:grpSpPr>
        <p:grpSp>
          <p:nvGrpSpPr>
            <p:cNvPr id="13" name="Group 13"/>
            <p:cNvGrpSpPr/>
            <p:nvPr/>
          </p:nvGrpSpPr>
          <p:grpSpPr>
            <a:xfrm>
              <a:off x="0" y="0"/>
              <a:ext cx="20553568" cy="7055791"/>
              <a:chOff x="0" y="0"/>
              <a:chExt cx="2989960" cy="1026417"/>
            </a:xfrm>
          </p:grpSpPr>
          <p:sp>
            <p:nvSpPr>
              <p:cNvPr id="14" name="Freeform 14"/>
              <p:cNvSpPr/>
              <p:nvPr/>
            </p:nvSpPr>
            <p:spPr>
              <a:xfrm>
                <a:off x="0" y="0"/>
                <a:ext cx="2989960" cy="1026417"/>
              </a:xfrm>
              <a:custGeom>
                <a:avLst/>
                <a:gdLst/>
                <a:ahLst/>
                <a:cxnLst/>
                <a:rect l="l" t="t" r="r" b="b"/>
                <a:pathLst>
                  <a:path w="2989960" h="1026417">
                    <a:moveTo>
                      <a:pt x="14321" y="0"/>
                    </a:moveTo>
                    <a:lnTo>
                      <a:pt x="2975639" y="0"/>
                    </a:lnTo>
                    <a:cubicBezTo>
                      <a:pt x="2983549" y="0"/>
                      <a:pt x="2989960" y="6412"/>
                      <a:pt x="2989960" y="14321"/>
                    </a:cubicBezTo>
                    <a:lnTo>
                      <a:pt x="2989960" y="1012096"/>
                    </a:lnTo>
                    <a:cubicBezTo>
                      <a:pt x="2989960" y="1015894"/>
                      <a:pt x="2988452" y="1019537"/>
                      <a:pt x="2985766" y="1022223"/>
                    </a:cubicBezTo>
                    <a:cubicBezTo>
                      <a:pt x="2983080" y="1024908"/>
                      <a:pt x="2979438" y="1026417"/>
                      <a:pt x="2975639" y="1026417"/>
                    </a:cubicBezTo>
                    <a:lnTo>
                      <a:pt x="14321" y="1026417"/>
                    </a:lnTo>
                    <a:cubicBezTo>
                      <a:pt x="6412" y="1026417"/>
                      <a:pt x="0" y="1020005"/>
                      <a:pt x="0" y="1012096"/>
                    </a:cubicBezTo>
                    <a:lnTo>
                      <a:pt x="0" y="14321"/>
                    </a:lnTo>
                    <a:cubicBezTo>
                      <a:pt x="0" y="6412"/>
                      <a:pt x="6412" y="0"/>
                      <a:pt x="14321"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5" name="TextBox 15"/>
              <p:cNvSpPr txBox="1"/>
              <p:nvPr/>
            </p:nvSpPr>
            <p:spPr>
              <a:xfrm>
                <a:off x="0" y="-38100"/>
                <a:ext cx="2989960" cy="1064517"/>
              </a:xfrm>
              <a:prstGeom prst="rect">
                <a:avLst/>
              </a:prstGeom>
            </p:spPr>
            <p:txBody>
              <a:bodyPr lIns="25400" tIns="25400" rIns="25400" bIns="25400" rtlCol="0" anchor="ctr"/>
              <a:lstStyle/>
              <a:p>
                <a:pPr algn="ctr">
                  <a:lnSpc>
                    <a:spcPts val="1050"/>
                  </a:lnSpc>
                </a:pPr>
                <a:endParaRPr/>
              </a:p>
            </p:txBody>
          </p:sp>
        </p:grpSp>
        <p:sp>
          <p:nvSpPr>
            <p:cNvPr id="16" name="TextBox 16"/>
            <p:cNvSpPr txBox="1"/>
            <p:nvPr/>
          </p:nvSpPr>
          <p:spPr>
            <a:xfrm>
              <a:off x="1114443" y="686269"/>
              <a:ext cx="18324683" cy="5642570"/>
            </a:xfrm>
            <a:prstGeom prst="rect">
              <a:avLst/>
            </a:prstGeom>
          </p:spPr>
          <p:txBody>
            <a:bodyPr lIns="0" tIns="0" rIns="0" bIns="0" rtlCol="0" anchor="t">
              <a:spAutoFit/>
            </a:bodyPr>
            <a:lstStyle/>
            <a:p>
              <a:pPr algn="ctr">
                <a:lnSpc>
                  <a:spcPts val="4200"/>
                </a:lnSpc>
              </a:pPr>
              <a:r>
                <a:rPr lang="en-US" sz="3000">
                  <a:solidFill>
                    <a:srgbClr val="000000"/>
                  </a:solidFill>
                  <a:latin typeface="Roboto"/>
                  <a:ea typeface="Roboto"/>
                  <a:cs typeface="Roboto"/>
                  <a:sym typeface="Roboto"/>
                </a:rPr>
                <a:t>Pada tahun 2026, menjadi Fakultas Kedokteran terkemuka berbasis IPTEKS dan menghasilkan lulusan yang professional dan islami.</a:t>
              </a:r>
            </a:p>
          </p:txBody>
        </p:sp>
        <p:sp>
          <p:nvSpPr>
            <p:cNvPr id="17" name="TextBox 17"/>
            <p:cNvSpPr txBox="1"/>
            <p:nvPr/>
          </p:nvSpPr>
          <p:spPr>
            <a:xfrm>
              <a:off x="6278576" y="6603815"/>
              <a:ext cx="93232" cy="451064"/>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C33F9F1-513C-D3EF-6D34-71432FF136F3}"/>
              </a:ext>
            </a:extLst>
          </p:cNvPr>
          <p:cNvSpPr>
            <a:spLocks noGrp="1"/>
          </p:cNvSpPr>
          <p:nvPr>
            <p:ph type="title"/>
          </p:nvPr>
        </p:nvSpPr>
        <p:spPr/>
        <p:txBody>
          <a:bodyPr/>
          <a:lstStyle/>
          <a:p>
            <a:pPr eaLnBrk="1" fontAlgn="auto" hangingPunct="1">
              <a:spcAft>
                <a:spcPts val="0"/>
              </a:spcAft>
              <a:defRPr/>
            </a:pPr>
            <a:r>
              <a:rPr lang="id-ID"/>
              <a:t>Identifikasi Potensi Bahaya</a:t>
            </a:r>
          </a:p>
        </p:txBody>
      </p:sp>
      <p:pic>
        <p:nvPicPr>
          <p:cNvPr id="27650" name="Picture 2">
            <a:extLst>
              <a:ext uri="{FF2B5EF4-FFF2-40B4-BE49-F238E27FC236}">
                <a16:creationId xmlns:a16="http://schemas.microsoft.com/office/drawing/2014/main" id="{91446D71-734B-71F6-5D7A-1AD58F0304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2000250"/>
            <a:ext cx="8143875" cy="4525963"/>
          </a:xfrm>
        </p:spPr>
      </p:pic>
      <p:pic>
        <p:nvPicPr>
          <p:cNvPr id="27651" name="Picture 3">
            <a:extLst>
              <a:ext uri="{FF2B5EF4-FFF2-40B4-BE49-F238E27FC236}">
                <a16:creationId xmlns:a16="http://schemas.microsoft.com/office/drawing/2014/main" id="{DE1FF968-6F43-B3A9-B1A2-61C53E590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8143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Freeform 2">
            <a:extLst>
              <a:ext uri="{FF2B5EF4-FFF2-40B4-BE49-F238E27FC236}">
                <a16:creationId xmlns:a16="http://schemas.microsoft.com/office/drawing/2014/main" id="{783ED0D1-9BBC-B471-1FDF-AA5C20BF1D3F}"/>
              </a:ext>
            </a:extLst>
          </p:cNvPr>
          <p:cNvSpPr>
            <a:spLocks/>
          </p:cNvSpPr>
          <p:nvPr/>
        </p:nvSpPr>
        <p:spPr bwMode="auto">
          <a:xfrm>
            <a:off x="1828800" y="3044825"/>
            <a:ext cx="5486400" cy="3048000"/>
          </a:xfrm>
          <a:custGeom>
            <a:avLst/>
            <a:gdLst>
              <a:gd name="T0" fmla="*/ 2147483646 w 6585"/>
              <a:gd name="T1" fmla="*/ 2147483646 h 2835"/>
              <a:gd name="T2" fmla="*/ 2147483646 w 6585"/>
              <a:gd name="T3" fmla="*/ 2147483646 h 2835"/>
              <a:gd name="T4" fmla="*/ 2147483646 w 6585"/>
              <a:gd name="T5" fmla="*/ 2147483646 h 2835"/>
              <a:gd name="T6" fmla="*/ 2147483646 w 6585"/>
              <a:gd name="T7" fmla="*/ 2147483646 h 2835"/>
              <a:gd name="T8" fmla="*/ 2147483646 w 6585"/>
              <a:gd name="T9" fmla="*/ 2147483646 h 2835"/>
              <a:gd name="T10" fmla="*/ 2147483646 w 6585"/>
              <a:gd name="T11" fmla="*/ 2147483646 h 2835"/>
              <a:gd name="T12" fmla="*/ 2147483646 w 6585"/>
              <a:gd name="T13" fmla="*/ 2147483646 h 2835"/>
              <a:gd name="T14" fmla="*/ 2147483646 w 6585"/>
              <a:gd name="T15" fmla="*/ 2147483646 h 2835"/>
              <a:gd name="T16" fmla="*/ 2147483646 w 6585"/>
              <a:gd name="T17" fmla="*/ 2147483646 h 2835"/>
              <a:gd name="T18" fmla="*/ 2147483646 w 6585"/>
              <a:gd name="T19" fmla="*/ 2147483646 h 2835"/>
              <a:gd name="T20" fmla="*/ 2147483646 w 6585"/>
              <a:gd name="T21" fmla="*/ 2147483646 h 2835"/>
              <a:gd name="T22" fmla="*/ 2147483646 w 6585"/>
              <a:gd name="T23" fmla="*/ 2147483646 h 2835"/>
              <a:gd name="T24" fmla="*/ 2147483646 w 6585"/>
              <a:gd name="T25" fmla="*/ 2147483646 h 2835"/>
              <a:gd name="T26" fmla="*/ 2147483646 w 6585"/>
              <a:gd name="T27" fmla="*/ 2147483646 h 2835"/>
              <a:gd name="T28" fmla="*/ 2147483646 w 6585"/>
              <a:gd name="T29" fmla="*/ 2147483646 h 2835"/>
              <a:gd name="T30" fmla="*/ 2147483646 w 6585"/>
              <a:gd name="T31" fmla="*/ 2147483646 h 2835"/>
              <a:gd name="T32" fmla="*/ 2147483646 w 6585"/>
              <a:gd name="T33" fmla="*/ 2147483646 h 2835"/>
              <a:gd name="T34" fmla="*/ 2147483646 w 6585"/>
              <a:gd name="T35" fmla="*/ 2147483646 h 2835"/>
              <a:gd name="T36" fmla="*/ 2147483646 w 6585"/>
              <a:gd name="T37" fmla="*/ 2147483646 h 2835"/>
              <a:gd name="T38" fmla="*/ 2147483646 w 6585"/>
              <a:gd name="T39" fmla="*/ 2147483646 h 2835"/>
              <a:gd name="T40" fmla="*/ 2147483646 w 6585"/>
              <a:gd name="T41" fmla="*/ 2147483646 h 2835"/>
              <a:gd name="T42" fmla="*/ 2147483646 w 6585"/>
              <a:gd name="T43" fmla="*/ 2147483646 h 2835"/>
              <a:gd name="T44" fmla="*/ 2147483646 w 6585"/>
              <a:gd name="T45" fmla="*/ 2147483646 h 2835"/>
              <a:gd name="T46" fmla="*/ 2147483646 w 6585"/>
              <a:gd name="T47" fmla="*/ 2147483646 h 2835"/>
              <a:gd name="T48" fmla="*/ 2147483646 w 6585"/>
              <a:gd name="T49" fmla="*/ 2147483646 h 2835"/>
              <a:gd name="T50" fmla="*/ 2147483646 w 6585"/>
              <a:gd name="T51" fmla="*/ 2147483646 h 2835"/>
              <a:gd name="T52" fmla="*/ 2147483646 w 6585"/>
              <a:gd name="T53" fmla="*/ 2147483646 h 2835"/>
              <a:gd name="T54" fmla="*/ 2147483646 w 6585"/>
              <a:gd name="T55" fmla="*/ 2147483646 h 2835"/>
              <a:gd name="T56" fmla="*/ 2147483646 w 6585"/>
              <a:gd name="T57" fmla="*/ 2147483646 h 2835"/>
              <a:gd name="T58" fmla="*/ 2147483646 w 6585"/>
              <a:gd name="T59" fmla="*/ 2147483646 h 2835"/>
              <a:gd name="T60" fmla="*/ 2147483646 w 6585"/>
              <a:gd name="T61" fmla="*/ 2147483646 h 2835"/>
              <a:gd name="T62" fmla="*/ 2147483646 w 6585"/>
              <a:gd name="T63" fmla="*/ 2147483646 h 2835"/>
              <a:gd name="T64" fmla="*/ 2147483646 w 6585"/>
              <a:gd name="T65" fmla="*/ 2147483646 h 2835"/>
              <a:gd name="T66" fmla="*/ 2147483646 w 6585"/>
              <a:gd name="T67" fmla="*/ 2147483646 h 2835"/>
              <a:gd name="T68" fmla="*/ 2147483646 w 6585"/>
              <a:gd name="T69" fmla="*/ 2147483646 h 2835"/>
              <a:gd name="T70" fmla="*/ 2147483646 w 6585"/>
              <a:gd name="T71" fmla="*/ 2147483646 h 2835"/>
              <a:gd name="T72" fmla="*/ 2147483646 w 6585"/>
              <a:gd name="T73" fmla="*/ 2147483646 h 2835"/>
              <a:gd name="T74" fmla="*/ 2147483646 w 6585"/>
              <a:gd name="T75" fmla="*/ 2147483646 h 2835"/>
              <a:gd name="T76" fmla="*/ 2147483646 w 6585"/>
              <a:gd name="T77" fmla="*/ 2147483646 h 2835"/>
              <a:gd name="T78" fmla="*/ 2147483646 w 6585"/>
              <a:gd name="T79" fmla="*/ 2147483646 h 2835"/>
              <a:gd name="T80" fmla="*/ 2147483646 w 6585"/>
              <a:gd name="T81" fmla="*/ 2147483646 h 2835"/>
              <a:gd name="T82" fmla="*/ 2147483646 w 6585"/>
              <a:gd name="T83" fmla="*/ 2147483646 h 2835"/>
              <a:gd name="T84" fmla="*/ 2147483646 w 6585"/>
              <a:gd name="T85" fmla="*/ 2147483646 h 2835"/>
              <a:gd name="T86" fmla="*/ 2147483646 w 6585"/>
              <a:gd name="T87" fmla="*/ 2147483646 h 2835"/>
              <a:gd name="T88" fmla="*/ 2147483646 w 6585"/>
              <a:gd name="T89" fmla="*/ 2147483646 h 2835"/>
              <a:gd name="T90" fmla="*/ 2147483646 w 6585"/>
              <a:gd name="T91" fmla="*/ 2147483646 h 2835"/>
              <a:gd name="T92" fmla="*/ 2147483646 w 6585"/>
              <a:gd name="T93" fmla="*/ 2147483646 h 2835"/>
              <a:gd name="T94" fmla="*/ 2147483646 w 6585"/>
              <a:gd name="T95" fmla="*/ 2147483646 h 2835"/>
              <a:gd name="T96" fmla="*/ 2147483646 w 6585"/>
              <a:gd name="T97" fmla="*/ 2147483646 h 2835"/>
              <a:gd name="T98" fmla="*/ 2147483646 w 6585"/>
              <a:gd name="T99" fmla="*/ 2147483646 h 2835"/>
              <a:gd name="T100" fmla="*/ 2147483646 w 6585"/>
              <a:gd name="T101" fmla="*/ 2147483646 h 2835"/>
              <a:gd name="T102" fmla="*/ 2147483646 w 6585"/>
              <a:gd name="T103" fmla="*/ 2147483646 h 2835"/>
              <a:gd name="T104" fmla="*/ 2147483646 w 6585"/>
              <a:gd name="T105" fmla="*/ 2147483646 h 2835"/>
              <a:gd name="T106" fmla="*/ 2147483646 w 6585"/>
              <a:gd name="T107" fmla="*/ 2147483646 h 2835"/>
              <a:gd name="T108" fmla="*/ 2147483646 w 6585"/>
              <a:gd name="T109" fmla="*/ 2147483646 h 2835"/>
              <a:gd name="T110" fmla="*/ 2147483646 w 6585"/>
              <a:gd name="T111" fmla="*/ 2147483646 h 2835"/>
              <a:gd name="T112" fmla="*/ 2147483646 w 6585"/>
              <a:gd name="T113" fmla="*/ 2147483646 h 2835"/>
              <a:gd name="T114" fmla="*/ 2147483646 w 6585"/>
              <a:gd name="T115" fmla="*/ 2147483646 h 28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85"/>
              <a:gd name="T175" fmla="*/ 0 h 2835"/>
              <a:gd name="T176" fmla="*/ 6585 w 6585"/>
              <a:gd name="T177" fmla="*/ 2835 h 28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85" h="2835">
                <a:moveTo>
                  <a:pt x="6178" y="74"/>
                </a:moveTo>
                <a:lnTo>
                  <a:pt x="6227" y="127"/>
                </a:lnTo>
                <a:lnTo>
                  <a:pt x="6273" y="179"/>
                </a:lnTo>
                <a:lnTo>
                  <a:pt x="6315" y="233"/>
                </a:lnTo>
                <a:lnTo>
                  <a:pt x="6354" y="287"/>
                </a:lnTo>
                <a:lnTo>
                  <a:pt x="6391" y="341"/>
                </a:lnTo>
                <a:lnTo>
                  <a:pt x="6425" y="397"/>
                </a:lnTo>
                <a:lnTo>
                  <a:pt x="6455" y="452"/>
                </a:lnTo>
                <a:lnTo>
                  <a:pt x="6482" y="508"/>
                </a:lnTo>
                <a:lnTo>
                  <a:pt x="6506" y="565"/>
                </a:lnTo>
                <a:lnTo>
                  <a:pt x="6526" y="623"/>
                </a:lnTo>
                <a:lnTo>
                  <a:pt x="6545" y="680"/>
                </a:lnTo>
                <a:lnTo>
                  <a:pt x="6560" y="738"/>
                </a:lnTo>
                <a:lnTo>
                  <a:pt x="6570" y="797"/>
                </a:lnTo>
                <a:lnTo>
                  <a:pt x="6578" y="854"/>
                </a:lnTo>
                <a:lnTo>
                  <a:pt x="6583" y="913"/>
                </a:lnTo>
                <a:lnTo>
                  <a:pt x="6585" y="972"/>
                </a:lnTo>
                <a:lnTo>
                  <a:pt x="6583" y="1021"/>
                </a:lnTo>
                <a:lnTo>
                  <a:pt x="6580" y="1068"/>
                </a:lnTo>
                <a:lnTo>
                  <a:pt x="6575" y="1116"/>
                </a:lnTo>
                <a:lnTo>
                  <a:pt x="6568" y="1163"/>
                </a:lnTo>
                <a:lnTo>
                  <a:pt x="6558" y="1210"/>
                </a:lnTo>
                <a:lnTo>
                  <a:pt x="6548" y="1256"/>
                </a:lnTo>
                <a:lnTo>
                  <a:pt x="6534" y="1303"/>
                </a:lnTo>
                <a:lnTo>
                  <a:pt x="6518" y="1348"/>
                </a:lnTo>
                <a:lnTo>
                  <a:pt x="6501" y="1392"/>
                </a:lnTo>
                <a:lnTo>
                  <a:pt x="6482" y="1438"/>
                </a:lnTo>
                <a:lnTo>
                  <a:pt x="6460" y="1482"/>
                </a:lnTo>
                <a:lnTo>
                  <a:pt x="6436" y="1526"/>
                </a:lnTo>
                <a:lnTo>
                  <a:pt x="6413" y="1569"/>
                </a:lnTo>
                <a:lnTo>
                  <a:pt x="6386" y="1613"/>
                </a:lnTo>
                <a:lnTo>
                  <a:pt x="6357" y="1656"/>
                </a:lnTo>
                <a:lnTo>
                  <a:pt x="6327" y="1698"/>
                </a:lnTo>
                <a:lnTo>
                  <a:pt x="6295" y="1738"/>
                </a:lnTo>
                <a:lnTo>
                  <a:pt x="6261" y="1780"/>
                </a:lnTo>
                <a:lnTo>
                  <a:pt x="6225" y="1821"/>
                </a:lnTo>
                <a:lnTo>
                  <a:pt x="6188" y="1860"/>
                </a:lnTo>
                <a:lnTo>
                  <a:pt x="6109" y="1939"/>
                </a:lnTo>
                <a:lnTo>
                  <a:pt x="6023" y="2013"/>
                </a:lnTo>
                <a:lnTo>
                  <a:pt x="5932" y="2087"/>
                </a:lnTo>
                <a:lnTo>
                  <a:pt x="5834" y="2157"/>
                </a:lnTo>
                <a:lnTo>
                  <a:pt x="5729" y="2224"/>
                </a:lnTo>
                <a:lnTo>
                  <a:pt x="5621" y="2290"/>
                </a:lnTo>
                <a:lnTo>
                  <a:pt x="5506" y="2351"/>
                </a:lnTo>
                <a:lnTo>
                  <a:pt x="5386" y="2410"/>
                </a:lnTo>
                <a:lnTo>
                  <a:pt x="5263" y="2465"/>
                </a:lnTo>
                <a:lnTo>
                  <a:pt x="5133" y="2518"/>
                </a:lnTo>
                <a:lnTo>
                  <a:pt x="5000" y="2565"/>
                </a:lnTo>
                <a:lnTo>
                  <a:pt x="4863" y="2611"/>
                </a:lnTo>
                <a:lnTo>
                  <a:pt x="4719" y="2651"/>
                </a:lnTo>
                <a:lnTo>
                  <a:pt x="4574" y="2688"/>
                </a:lnTo>
                <a:lnTo>
                  <a:pt x="4426" y="2722"/>
                </a:lnTo>
                <a:lnTo>
                  <a:pt x="4272" y="2751"/>
                </a:lnTo>
                <a:lnTo>
                  <a:pt x="4115" y="2776"/>
                </a:lnTo>
                <a:lnTo>
                  <a:pt x="3956" y="2798"/>
                </a:lnTo>
                <a:lnTo>
                  <a:pt x="3794" y="2813"/>
                </a:lnTo>
                <a:lnTo>
                  <a:pt x="3629" y="2825"/>
                </a:lnTo>
                <a:lnTo>
                  <a:pt x="3462" y="2833"/>
                </a:lnTo>
                <a:lnTo>
                  <a:pt x="3293" y="2835"/>
                </a:lnTo>
                <a:lnTo>
                  <a:pt x="3124" y="2833"/>
                </a:lnTo>
                <a:lnTo>
                  <a:pt x="2957" y="2825"/>
                </a:lnTo>
                <a:lnTo>
                  <a:pt x="2791" y="2813"/>
                </a:lnTo>
                <a:lnTo>
                  <a:pt x="2629" y="2798"/>
                </a:lnTo>
                <a:lnTo>
                  <a:pt x="2470" y="2776"/>
                </a:lnTo>
                <a:lnTo>
                  <a:pt x="2313" y="2751"/>
                </a:lnTo>
                <a:lnTo>
                  <a:pt x="2161" y="2722"/>
                </a:lnTo>
                <a:lnTo>
                  <a:pt x="2011" y="2688"/>
                </a:lnTo>
                <a:lnTo>
                  <a:pt x="1866" y="2651"/>
                </a:lnTo>
                <a:lnTo>
                  <a:pt x="1724" y="2611"/>
                </a:lnTo>
                <a:lnTo>
                  <a:pt x="1586" y="2565"/>
                </a:lnTo>
                <a:lnTo>
                  <a:pt x="1452" y="2518"/>
                </a:lnTo>
                <a:lnTo>
                  <a:pt x="1322" y="2465"/>
                </a:lnTo>
                <a:lnTo>
                  <a:pt x="1199" y="2410"/>
                </a:lnTo>
                <a:lnTo>
                  <a:pt x="1079" y="2351"/>
                </a:lnTo>
                <a:lnTo>
                  <a:pt x="964" y="2290"/>
                </a:lnTo>
                <a:lnTo>
                  <a:pt x="856" y="2224"/>
                </a:lnTo>
                <a:lnTo>
                  <a:pt x="752" y="2157"/>
                </a:lnTo>
                <a:lnTo>
                  <a:pt x="654" y="2087"/>
                </a:lnTo>
                <a:lnTo>
                  <a:pt x="563" y="2013"/>
                </a:lnTo>
                <a:lnTo>
                  <a:pt x="476" y="1939"/>
                </a:lnTo>
                <a:lnTo>
                  <a:pt x="397" y="1860"/>
                </a:lnTo>
                <a:lnTo>
                  <a:pt x="360" y="1821"/>
                </a:lnTo>
                <a:lnTo>
                  <a:pt x="325" y="1780"/>
                </a:lnTo>
                <a:lnTo>
                  <a:pt x="291" y="1738"/>
                </a:lnTo>
                <a:lnTo>
                  <a:pt x="259" y="1698"/>
                </a:lnTo>
                <a:lnTo>
                  <a:pt x="228" y="1656"/>
                </a:lnTo>
                <a:lnTo>
                  <a:pt x="200" y="1613"/>
                </a:lnTo>
                <a:lnTo>
                  <a:pt x="173" y="1569"/>
                </a:lnTo>
                <a:lnTo>
                  <a:pt x="149" y="1526"/>
                </a:lnTo>
                <a:lnTo>
                  <a:pt x="125" y="1482"/>
                </a:lnTo>
                <a:lnTo>
                  <a:pt x="103" y="1438"/>
                </a:lnTo>
                <a:lnTo>
                  <a:pt x="85" y="1392"/>
                </a:lnTo>
                <a:lnTo>
                  <a:pt x="68" y="1348"/>
                </a:lnTo>
                <a:lnTo>
                  <a:pt x="51" y="1303"/>
                </a:lnTo>
                <a:lnTo>
                  <a:pt x="38" y="1256"/>
                </a:lnTo>
                <a:lnTo>
                  <a:pt x="27" y="1210"/>
                </a:lnTo>
                <a:lnTo>
                  <a:pt x="17" y="1163"/>
                </a:lnTo>
                <a:lnTo>
                  <a:pt x="10" y="1116"/>
                </a:lnTo>
                <a:lnTo>
                  <a:pt x="5" y="1068"/>
                </a:lnTo>
                <a:lnTo>
                  <a:pt x="2" y="1021"/>
                </a:lnTo>
                <a:lnTo>
                  <a:pt x="0" y="972"/>
                </a:lnTo>
                <a:lnTo>
                  <a:pt x="2" y="908"/>
                </a:lnTo>
                <a:lnTo>
                  <a:pt x="9" y="844"/>
                </a:lnTo>
                <a:lnTo>
                  <a:pt x="17" y="780"/>
                </a:lnTo>
                <a:lnTo>
                  <a:pt x="31" y="717"/>
                </a:lnTo>
                <a:lnTo>
                  <a:pt x="49" y="653"/>
                </a:lnTo>
                <a:lnTo>
                  <a:pt x="70" y="591"/>
                </a:lnTo>
                <a:lnTo>
                  <a:pt x="95" y="528"/>
                </a:lnTo>
                <a:lnTo>
                  <a:pt x="124" y="468"/>
                </a:lnTo>
                <a:lnTo>
                  <a:pt x="156" y="407"/>
                </a:lnTo>
                <a:lnTo>
                  <a:pt x="191" y="346"/>
                </a:lnTo>
                <a:lnTo>
                  <a:pt x="232" y="285"/>
                </a:lnTo>
                <a:lnTo>
                  <a:pt x="274" y="226"/>
                </a:lnTo>
                <a:lnTo>
                  <a:pt x="321" y="169"/>
                </a:lnTo>
                <a:lnTo>
                  <a:pt x="372" y="111"/>
                </a:lnTo>
                <a:lnTo>
                  <a:pt x="426" y="56"/>
                </a:lnTo>
                <a:lnTo>
                  <a:pt x="483" y="0"/>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4" name="Freeform 3">
            <a:extLst>
              <a:ext uri="{FF2B5EF4-FFF2-40B4-BE49-F238E27FC236}">
                <a16:creationId xmlns:a16="http://schemas.microsoft.com/office/drawing/2014/main" id="{AB8F3C8C-E97C-1A24-EA5C-8E0F385193FA}"/>
              </a:ext>
            </a:extLst>
          </p:cNvPr>
          <p:cNvSpPr>
            <a:spLocks/>
          </p:cNvSpPr>
          <p:nvPr/>
        </p:nvSpPr>
        <p:spPr bwMode="auto">
          <a:xfrm>
            <a:off x="1981200" y="2282825"/>
            <a:ext cx="1295400" cy="990600"/>
          </a:xfrm>
          <a:custGeom>
            <a:avLst/>
            <a:gdLst>
              <a:gd name="T0" fmla="*/ 0 w 1555"/>
              <a:gd name="T1" fmla="*/ 2147483646 h 1141"/>
              <a:gd name="T2" fmla="*/ 2147483646 w 1555"/>
              <a:gd name="T3" fmla="*/ 2147483646 h 1141"/>
              <a:gd name="T4" fmla="*/ 2147483646 w 1555"/>
              <a:gd name="T5" fmla="*/ 2147483646 h 1141"/>
              <a:gd name="T6" fmla="*/ 2147483646 w 1555"/>
              <a:gd name="T7" fmla="*/ 0 h 1141"/>
              <a:gd name="T8" fmla="*/ 0 w 1555"/>
              <a:gd name="T9" fmla="*/ 2147483646 h 1141"/>
              <a:gd name="T10" fmla="*/ 0 60000 65536"/>
              <a:gd name="T11" fmla="*/ 0 60000 65536"/>
              <a:gd name="T12" fmla="*/ 0 60000 65536"/>
              <a:gd name="T13" fmla="*/ 0 60000 65536"/>
              <a:gd name="T14" fmla="*/ 0 60000 65536"/>
              <a:gd name="T15" fmla="*/ 0 w 1555"/>
              <a:gd name="T16" fmla="*/ 0 h 1141"/>
              <a:gd name="T17" fmla="*/ 1555 w 1555"/>
              <a:gd name="T18" fmla="*/ 1141 h 1141"/>
            </a:gdLst>
            <a:ahLst/>
            <a:cxnLst>
              <a:cxn ang="T10">
                <a:pos x="T0" y="T1"/>
              </a:cxn>
              <a:cxn ang="T11">
                <a:pos x="T2" y="T3"/>
              </a:cxn>
              <a:cxn ang="T12">
                <a:pos x="T4" y="T5"/>
              </a:cxn>
              <a:cxn ang="T13">
                <a:pos x="T6" y="T7"/>
              </a:cxn>
              <a:cxn ang="T14">
                <a:pos x="T8" y="T9"/>
              </a:cxn>
            </a:cxnLst>
            <a:rect l="T15" t="T16" r="T17" b="T18"/>
            <a:pathLst>
              <a:path w="1555" h="1141">
                <a:moveTo>
                  <a:pt x="0" y="1053"/>
                </a:moveTo>
                <a:lnTo>
                  <a:pt x="63" y="1141"/>
                </a:lnTo>
                <a:lnTo>
                  <a:pt x="1555" y="88"/>
                </a:lnTo>
                <a:lnTo>
                  <a:pt x="1493" y="0"/>
                </a:lnTo>
                <a:lnTo>
                  <a:pt x="0" y="105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75" name="Group 4">
            <a:extLst>
              <a:ext uri="{FF2B5EF4-FFF2-40B4-BE49-F238E27FC236}">
                <a16:creationId xmlns:a16="http://schemas.microsoft.com/office/drawing/2014/main" id="{6632E143-47E8-C509-0B54-7CD11EB79C92}"/>
              </a:ext>
            </a:extLst>
          </p:cNvPr>
          <p:cNvGrpSpPr>
            <a:grpSpLocks/>
          </p:cNvGrpSpPr>
          <p:nvPr/>
        </p:nvGrpSpPr>
        <p:grpSpPr bwMode="auto">
          <a:xfrm rot="2134273">
            <a:off x="3048000" y="1673225"/>
            <a:ext cx="457200" cy="1143000"/>
            <a:chOff x="2345" y="1419"/>
            <a:chExt cx="306" cy="542"/>
          </a:xfrm>
        </p:grpSpPr>
        <p:sp>
          <p:nvSpPr>
            <p:cNvPr id="28720" name="Freeform 5">
              <a:extLst>
                <a:ext uri="{FF2B5EF4-FFF2-40B4-BE49-F238E27FC236}">
                  <a16:creationId xmlns:a16="http://schemas.microsoft.com/office/drawing/2014/main" id="{D176B6A7-D707-C718-B3E3-D67F2AC53B30}"/>
                </a:ext>
              </a:extLst>
            </p:cNvPr>
            <p:cNvSpPr>
              <a:spLocks/>
            </p:cNvSpPr>
            <p:nvPr/>
          </p:nvSpPr>
          <p:spPr bwMode="auto">
            <a:xfrm>
              <a:off x="2375" y="1504"/>
              <a:ext cx="123" cy="457"/>
            </a:xfrm>
            <a:custGeom>
              <a:avLst/>
              <a:gdLst>
                <a:gd name="T0" fmla="*/ 0 w 247"/>
                <a:gd name="T1" fmla="*/ 1 h 913"/>
                <a:gd name="T2" fmla="*/ 0 w 247"/>
                <a:gd name="T3" fmla="*/ 1 h 913"/>
                <a:gd name="T4" fmla="*/ 0 w 247"/>
                <a:gd name="T5" fmla="*/ 1 h 913"/>
                <a:gd name="T6" fmla="*/ 0 w 247"/>
                <a:gd name="T7" fmla="*/ 1 h 913"/>
                <a:gd name="T8" fmla="*/ 0 w 247"/>
                <a:gd name="T9" fmla="*/ 1 h 913"/>
                <a:gd name="T10" fmla="*/ 0 w 247"/>
                <a:gd name="T11" fmla="*/ 1 h 913"/>
                <a:gd name="T12" fmla="*/ 0 w 247"/>
                <a:gd name="T13" fmla="*/ 1 h 913"/>
                <a:gd name="T14" fmla="*/ 0 w 247"/>
                <a:gd name="T15" fmla="*/ 1 h 913"/>
                <a:gd name="T16" fmla="*/ 0 w 247"/>
                <a:gd name="T17" fmla="*/ 1 h 913"/>
                <a:gd name="T18" fmla="*/ 0 w 247"/>
                <a:gd name="T19" fmla="*/ 1 h 913"/>
                <a:gd name="T20" fmla="*/ 0 w 247"/>
                <a:gd name="T21" fmla="*/ 1 h 913"/>
                <a:gd name="T22" fmla="*/ 0 w 247"/>
                <a:gd name="T23" fmla="*/ 1 h 913"/>
                <a:gd name="T24" fmla="*/ 0 w 247"/>
                <a:gd name="T25" fmla="*/ 1 h 913"/>
                <a:gd name="T26" fmla="*/ 0 w 247"/>
                <a:gd name="T27" fmla="*/ 1 h 913"/>
                <a:gd name="T28" fmla="*/ 0 w 247"/>
                <a:gd name="T29" fmla="*/ 1 h 913"/>
                <a:gd name="T30" fmla="*/ 0 w 247"/>
                <a:gd name="T31" fmla="*/ 1 h 913"/>
                <a:gd name="T32" fmla="*/ 0 w 247"/>
                <a:gd name="T33" fmla="*/ 1 h 913"/>
                <a:gd name="T34" fmla="*/ 0 w 247"/>
                <a:gd name="T35" fmla="*/ 1 h 913"/>
                <a:gd name="T36" fmla="*/ 0 w 247"/>
                <a:gd name="T37" fmla="*/ 1 h 913"/>
                <a:gd name="T38" fmla="*/ 0 w 247"/>
                <a:gd name="T39" fmla="*/ 1 h 913"/>
                <a:gd name="T40" fmla="*/ 0 w 247"/>
                <a:gd name="T41" fmla="*/ 1 h 913"/>
                <a:gd name="T42" fmla="*/ 0 w 247"/>
                <a:gd name="T43" fmla="*/ 1 h 913"/>
                <a:gd name="T44" fmla="*/ 0 w 247"/>
                <a:gd name="T45" fmla="*/ 0 h 9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913"/>
                <a:gd name="T71" fmla="*/ 247 w 247"/>
                <a:gd name="T72" fmla="*/ 913 h 9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913">
                  <a:moveTo>
                    <a:pt x="247" y="913"/>
                  </a:moveTo>
                  <a:lnTo>
                    <a:pt x="191" y="868"/>
                  </a:lnTo>
                  <a:lnTo>
                    <a:pt x="142" y="815"/>
                  </a:lnTo>
                  <a:lnTo>
                    <a:pt x="120" y="788"/>
                  </a:lnTo>
                  <a:lnTo>
                    <a:pt x="100" y="760"/>
                  </a:lnTo>
                  <a:lnTo>
                    <a:pt x="82" y="731"/>
                  </a:lnTo>
                  <a:lnTo>
                    <a:pt x="66" y="701"/>
                  </a:lnTo>
                  <a:lnTo>
                    <a:pt x="51" y="669"/>
                  </a:lnTo>
                  <a:lnTo>
                    <a:pt x="38" y="637"/>
                  </a:lnTo>
                  <a:lnTo>
                    <a:pt x="26" y="603"/>
                  </a:lnTo>
                  <a:lnTo>
                    <a:pt x="17" y="569"/>
                  </a:lnTo>
                  <a:lnTo>
                    <a:pt x="11" y="535"/>
                  </a:lnTo>
                  <a:lnTo>
                    <a:pt x="6" y="502"/>
                  </a:lnTo>
                  <a:lnTo>
                    <a:pt x="2" y="466"/>
                  </a:lnTo>
                  <a:lnTo>
                    <a:pt x="0" y="431"/>
                  </a:lnTo>
                  <a:lnTo>
                    <a:pt x="4" y="368"/>
                  </a:lnTo>
                  <a:lnTo>
                    <a:pt x="12" y="308"/>
                  </a:lnTo>
                  <a:lnTo>
                    <a:pt x="27" y="250"/>
                  </a:lnTo>
                  <a:lnTo>
                    <a:pt x="48" y="193"/>
                  </a:lnTo>
                  <a:lnTo>
                    <a:pt x="75" y="140"/>
                  </a:lnTo>
                  <a:lnTo>
                    <a:pt x="105" y="90"/>
                  </a:lnTo>
                  <a:lnTo>
                    <a:pt x="141" y="44"/>
                  </a:lnTo>
                  <a:lnTo>
                    <a:pt x="181" y="0"/>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1" name="Freeform 6">
              <a:extLst>
                <a:ext uri="{FF2B5EF4-FFF2-40B4-BE49-F238E27FC236}">
                  <a16:creationId xmlns:a16="http://schemas.microsoft.com/office/drawing/2014/main" id="{B5B6C28F-6482-A561-7B7C-A42AA3A00807}"/>
                </a:ext>
              </a:extLst>
            </p:cNvPr>
            <p:cNvSpPr>
              <a:spLocks/>
            </p:cNvSpPr>
            <p:nvPr/>
          </p:nvSpPr>
          <p:spPr bwMode="auto">
            <a:xfrm>
              <a:off x="2345" y="1419"/>
              <a:ext cx="306" cy="203"/>
            </a:xfrm>
            <a:custGeom>
              <a:avLst/>
              <a:gdLst>
                <a:gd name="T0" fmla="*/ 1 w 612"/>
                <a:gd name="T1" fmla="*/ 0 h 407"/>
                <a:gd name="T2" fmla="*/ 1 w 612"/>
                <a:gd name="T3" fmla="*/ 0 h 407"/>
                <a:gd name="T4" fmla="*/ 0 w 612"/>
                <a:gd name="T5" fmla="*/ 0 h 407"/>
                <a:gd name="T6" fmla="*/ 1 w 612"/>
                <a:gd name="T7" fmla="*/ 0 h 407"/>
                <a:gd name="T8" fmla="*/ 1 w 612"/>
                <a:gd name="T9" fmla="*/ 0 h 407"/>
                <a:gd name="T10" fmla="*/ 0 60000 65536"/>
                <a:gd name="T11" fmla="*/ 0 60000 65536"/>
                <a:gd name="T12" fmla="*/ 0 60000 65536"/>
                <a:gd name="T13" fmla="*/ 0 60000 65536"/>
                <a:gd name="T14" fmla="*/ 0 60000 65536"/>
                <a:gd name="T15" fmla="*/ 0 w 612"/>
                <a:gd name="T16" fmla="*/ 0 h 407"/>
                <a:gd name="T17" fmla="*/ 612 w 612"/>
                <a:gd name="T18" fmla="*/ 407 h 407"/>
              </a:gdLst>
              <a:ahLst/>
              <a:cxnLst>
                <a:cxn ang="T10">
                  <a:pos x="T0" y="T1"/>
                </a:cxn>
                <a:cxn ang="T11">
                  <a:pos x="T2" y="T3"/>
                </a:cxn>
                <a:cxn ang="T12">
                  <a:pos x="T4" y="T5"/>
                </a:cxn>
                <a:cxn ang="T13">
                  <a:pos x="T6" y="T7"/>
                </a:cxn>
                <a:cxn ang="T14">
                  <a:pos x="T8" y="T9"/>
                </a:cxn>
              </a:cxnLst>
              <a:rect l="T15" t="T16" r="T17" b="T18"/>
              <a:pathLst>
                <a:path w="612" h="407">
                  <a:moveTo>
                    <a:pt x="147" y="407"/>
                  </a:moveTo>
                  <a:lnTo>
                    <a:pt x="612" y="0"/>
                  </a:lnTo>
                  <a:lnTo>
                    <a:pt x="0" y="89"/>
                  </a:lnTo>
                  <a:lnTo>
                    <a:pt x="242" y="170"/>
                  </a:lnTo>
                  <a:lnTo>
                    <a:pt x="147" y="40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6" name="Freeform 7">
            <a:extLst>
              <a:ext uri="{FF2B5EF4-FFF2-40B4-BE49-F238E27FC236}">
                <a16:creationId xmlns:a16="http://schemas.microsoft.com/office/drawing/2014/main" id="{7CF74C6C-C31E-D9F3-6D53-F4DC1F8F60E6}"/>
              </a:ext>
            </a:extLst>
          </p:cNvPr>
          <p:cNvSpPr>
            <a:spLocks/>
          </p:cNvSpPr>
          <p:nvPr/>
        </p:nvSpPr>
        <p:spPr bwMode="auto">
          <a:xfrm>
            <a:off x="2971800" y="2054225"/>
            <a:ext cx="3124200" cy="1219200"/>
          </a:xfrm>
          <a:custGeom>
            <a:avLst/>
            <a:gdLst>
              <a:gd name="T0" fmla="*/ 2147483646 w 2554"/>
              <a:gd name="T1" fmla="*/ 2147483646 h 1053"/>
              <a:gd name="T2" fmla="*/ 2147483646 w 2554"/>
              <a:gd name="T3" fmla="*/ 2147483646 h 1053"/>
              <a:gd name="T4" fmla="*/ 2147483646 w 2554"/>
              <a:gd name="T5" fmla="*/ 2147483646 h 1053"/>
              <a:gd name="T6" fmla="*/ 2147483646 w 2554"/>
              <a:gd name="T7" fmla="*/ 2147483646 h 1053"/>
              <a:gd name="T8" fmla="*/ 2147483646 w 2554"/>
              <a:gd name="T9" fmla="*/ 2147483646 h 1053"/>
              <a:gd name="T10" fmla="*/ 2147483646 w 2554"/>
              <a:gd name="T11" fmla="*/ 2147483646 h 1053"/>
              <a:gd name="T12" fmla="*/ 2147483646 w 2554"/>
              <a:gd name="T13" fmla="*/ 2147483646 h 1053"/>
              <a:gd name="T14" fmla="*/ 2147483646 w 2554"/>
              <a:gd name="T15" fmla="*/ 2147483646 h 1053"/>
              <a:gd name="T16" fmla="*/ 2147483646 w 2554"/>
              <a:gd name="T17" fmla="*/ 2147483646 h 1053"/>
              <a:gd name="T18" fmla="*/ 2147483646 w 2554"/>
              <a:gd name="T19" fmla="*/ 2147483646 h 1053"/>
              <a:gd name="T20" fmla="*/ 2147483646 w 2554"/>
              <a:gd name="T21" fmla="*/ 2147483646 h 1053"/>
              <a:gd name="T22" fmla="*/ 2147483646 w 2554"/>
              <a:gd name="T23" fmla="*/ 2147483646 h 1053"/>
              <a:gd name="T24" fmla="*/ 2147483646 w 2554"/>
              <a:gd name="T25" fmla="*/ 2147483646 h 1053"/>
              <a:gd name="T26" fmla="*/ 2147483646 w 2554"/>
              <a:gd name="T27" fmla="*/ 2147483646 h 1053"/>
              <a:gd name="T28" fmla="*/ 2147483646 w 2554"/>
              <a:gd name="T29" fmla="*/ 2147483646 h 1053"/>
              <a:gd name="T30" fmla="*/ 2147483646 w 2554"/>
              <a:gd name="T31" fmla="*/ 2147483646 h 1053"/>
              <a:gd name="T32" fmla="*/ 2147483646 w 2554"/>
              <a:gd name="T33" fmla="*/ 2147483646 h 1053"/>
              <a:gd name="T34" fmla="*/ 2147483646 w 2554"/>
              <a:gd name="T35" fmla="*/ 2147483646 h 1053"/>
              <a:gd name="T36" fmla="*/ 2147483646 w 2554"/>
              <a:gd name="T37" fmla="*/ 2147483646 h 1053"/>
              <a:gd name="T38" fmla="*/ 2147483646 w 2554"/>
              <a:gd name="T39" fmla="*/ 2147483646 h 1053"/>
              <a:gd name="T40" fmla="*/ 2147483646 w 2554"/>
              <a:gd name="T41" fmla="*/ 2147483646 h 1053"/>
              <a:gd name="T42" fmla="*/ 2147483646 w 2554"/>
              <a:gd name="T43" fmla="*/ 2147483646 h 1053"/>
              <a:gd name="T44" fmla="*/ 2147483646 w 2554"/>
              <a:gd name="T45" fmla="*/ 2147483646 h 1053"/>
              <a:gd name="T46" fmla="*/ 2147483646 w 2554"/>
              <a:gd name="T47" fmla="*/ 2147483646 h 1053"/>
              <a:gd name="T48" fmla="*/ 2147483646 w 2554"/>
              <a:gd name="T49" fmla="*/ 2147483646 h 1053"/>
              <a:gd name="T50" fmla="*/ 2147483646 w 2554"/>
              <a:gd name="T51" fmla="*/ 2147483646 h 1053"/>
              <a:gd name="T52" fmla="*/ 2147483646 w 2554"/>
              <a:gd name="T53" fmla="*/ 2147483646 h 1053"/>
              <a:gd name="T54" fmla="*/ 2147483646 w 2554"/>
              <a:gd name="T55" fmla="*/ 2147483646 h 1053"/>
              <a:gd name="T56" fmla="*/ 2147483646 w 2554"/>
              <a:gd name="T57" fmla="*/ 2147483646 h 1053"/>
              <a:gd name="T58" fmla="*/ 2147483646 w 2554"/>
              <a:gd name="T59" fmla="*/ 2147483646 h 1053"/>
              <a:gd name="T60" fmla="*/ 2147483646 w 2554"/>
              <a:gd name="T61" fmla="*/ 2147483646 h 1053"/>
              <a:gd name="T62" fmla="*/ 2147483646 w 2554"/>
              <a:gd name="T63" fmla="*/ 2147483646 h 1053"/>
              <a:gd name="T64" fmla="*/ 2147483646 w 2554"/>
              <a:gd name="T65" fmla="*/ 2147483646 h 1053"/>
              <a:gd name="T66" fmla="*/ 2147483646 w 2554"/>
              <a:gd name="T67" fmla="*/ 2147483646 h 1053"/>
              <a:gd name="T68" fmla="*/ 2147483646 w 2554"/>
              <a:gd name="T69" fmla="*/ 2147483646 h 1053"/>
              <a:gd name="T70" fmla="*/ 2147483646 w 2554"/>
              <a:gd name="T71" fmla="*/ 2147483646 h 1053"/>
              <a:gd name="T72" fmla="*/ 2147483646 w 2554"/>
              <a:gd name="T73" fmla="*/ 2147483646 h 1053"/>
              <a:gd name="T74" fmla="*/ 2147483646 w 2554"/>
              <a:gd name="T75" fmla="*/ 2147483646 h 1053"/>
              <a:gd name="T76" fmla="*/ 2147483646 w 2554"/>
              <a:gd name="T77" fmla="*/ 2147483646 h 1053"/>
              <a:gd name="T78" fmla="*/ 2147483646 w 2554"/>
              <a:gd name="T79" fmla="*/ 2147483646 h 1053"/>
              <a:gd name="T80" fmla="*/ 2147483646 w 2554"/>
              <a:gd name="T81" fmla="*/ 2147483646 h 1053"/>
              <a:gd name="T82" fmla="*/ 2147483646 w 2554"/>
              <a:gd name="T83" fmla="*/ 2147483646 h 1053"/>
              <a:gd name="T84" fmla="*/ 2147483646 w 2554"/>
              <a:gd name="T85" fmla="*/ 2147483646 h 1053"/>
              <a:gd name="T86" fmla="*/ 2147483646 w 2554"/>
              <a:gd name="T87" fmla="*/ 2147483646 h 1053"/>
              <a:gd name="T88" fmla="*/ 2147483646 w 2554"/>
              <a:gd name="T89" fmla="*/ 2147483646 h 1053"/>
              <a:gd name="T90" fmla="*/ 2147483646 w 2554"/>
              <a:gd name="T91" fmla="*/ 2147483646 h 1053"/>
              <a:gd name="T92" fmla="*/ 2147483646 w 2554"/>
              <a:gd name="T93" fmla="*/ 2147483646 h 1053"/>
              <a:gd name="T94" fmla="*/ 2147483646 w 2554"/>
              <a:gd name="T95" fmla="*/ 2147483646 h 1053"/>
              <a:gd name="T96" fmla="*/ 0 w 2554"/>
              <a:gd name="T97" fmla="*/ 2147483646 h 10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4"/>
              <a:gd name="T148" fmla="*/ 0 h 1053"/>
              <a:gd name="T149" fmla="*/ 2554 w 2554"/>
              <a:gd name="T150" fmla="*/ 1053 h 10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4" h="1053">
                <a:moveTo>
                  <a:pt x="148" y="281"/>
                </a:moveTo>
                <a:lnTo>
                  <a:pt x="192" y="249"/>
                </a:lnTo>
                <a:lnTo>
                  <a:pt x="241" y="220"/>
                </a:lnTo>
                <a:lnTo>
                  <a:pt x="294" y="191"/>
                </a:lnTo>
                <a:lnTo>
                  <a:pt x="351" y="164"/>
                </a:lnTo>
                <a:lnTo>
                  <a:pt x="414" y="139"/>
                </a:lnTo>
                <a:lnTo>
                  <a:pt x="478" y="117"/>
                </a:lnTo>
                <a:lnTo>
                  <a:pt x="547" y="95"/>
                </a:lnTo>
                <a:lnTo>
                  <a:pt x="618" y="76"/>
                </a:lnTo>
                <a:lnTo>
                  <a:pt x="692" y="60"/>
                </a:lnTo>
                <a:lnTo>
                  <a:pt x="770" y="44"/>
                </a:lnTo>
                <a:lnTo>
                  <a:pt x="849" y="31"/>
                </a:lnTo>
                <a:lnTo>
                  <a:pt x="932" y="21"/>
                </a:lnTo>
                <a:lnTo>
                  <a:pt x="1016" y="12"/>
                </a:lnTo>
                <a:lnTo>
                  <a:pt x="1101" y="6"/>
                </a:lnTo>
                <a:lnTo>
                  <a:pt x="1188" y="2"/>
                </a:lnTo>
                <a:lnTo>
                  <a:pt x="1276" y="0"/>
                </a:lnTo>
                <a:lnTo>
                  <a:pt x="1406" y="4"/>
                </a:lnTo>
                <a:lnTo>
                  <a:pt x="1535" y="11"/>
                </a:lnTo>
                <a:lnTo>
                  <a:pt x="1656" y="24"/>
                </a:lnTo>
                <a:lnTo>
                  <a:pt x="1774" y="43"/>
                </a:lnTo>
                <a:lnTo>
                  <a:pt x="1886" y="65"/>
                </a:lnTo>
                <a:lnTo>
                  <a:pt x="1940" y="76"/>
                </a:lnTo>
                <a:lnTo>
                  <a:pt x="1990" y="90"/>
                </a:lnTo>
                <a:lnTo>
                  <a:pt x="2041" y="105"/>
                </a:lnTo>
                <a:lnTo>
                  <a:pt x="2090" y="120"/>
                </a:lnTo>
                <a:lnTo>
                  <a:pt x="2136" y="137"/>
                </a:lnTo>
                <a:lnTo>
                  <a:pt x="2180" y="156"/>
                </a:lnTo>
                <a:lnTo>
                  <a:pt x="2222" y="173"/>
                </a:lnTo>
                <a:lnTo>
                  <a:pt x="2262" y="193"/>
                </a:lnTo>
                <a:lnTo>
                  <a:pt x="2301" y="211"/>
                </a:lnTo>
                <a:lnTo>
                  <a:pt x="2337" y="233"/>
                </a:lnTo>
                <a:lnTo>
                  <a:pt x="2369" y="254"/>
                </a:lnTo>
                <a:lnTo>
                  <a:pt x="2401" y="276"/>
                </a:lnTo>
                <a:lnTo>
                  <a:pt x="2428" y="299"/>
                </a:lnTo>
                <a:lnTo>
                  <a:pt x="2455" y="323"/>
                </a:lnTo>
                <a:lnTo>
                  <a:pt x="2477" y="346"/>
                </a:lnTo>
                <a:lnTo>
                  <a:pt x="2497" y="370"/>
                </a:lnTo>
                <a:lnTo>
                  <a:pt x="2514" y="395"/>
                </a:lnTo>
                <a:lnTo>
                  <a:pt x="2529" y="421"/>
                </a:lnTo>
                <a:lnTo>
                  <a:pt x="2539" y="448"/>
                </a:lnTo>
                <a:lnTo>
                  <a:pt x="2548" y="473"/>
                </a:lnTo>
                <a:lnTo>
                  <a:pt x="2553" y="500"/>
                </a:lnTo>
                <a:lnTo>
                  <a:pt x="2554" y="527"/>
                </a:lnTo>
                <a:lnTo>
                  <a:pt x="2553" y="554"/>
                </a:lnTo>
                <a:lnTo>
                  <a:pt x="2548" y="581"/>
                </a:lnTo>
                <a:lnTo>
                  <a:pt x="2539" y="606"/>
                </a:lnTo>
                <a:lnTo>
                  <a:pt x="2529" y="633"/>
                </a:lnTo>
                <a:lnTo>
                  <a:pt x="2514" y="659"/>
                </a:lnTo>
                <a:lnTo>
                  <a:pt x="2497" y="684"/>
                </a:lnTo>
                <a:lnTo>
                  <a:pt x="2477" y="708"/>
                </a:lnTo>
                <a:lnTo>
                  <a:pt x="2455" y="731"/>
                </a:lnTo>
                <a:lnTo>
                  <a:pt x="2428" y="755"/>
                </a:lnTo>
                <a:lnTo>
                  <a:pt x="2401" y="778"/>
                </a:lnTo>
                <a:lnTo>
                  <a:pt x="2369" y="800"/>
                </a:lnTo>
                <a:lnTo>
                  <a:pt x="2337" y="821"/>
                </a:lnTo>
                <a:lnTo>
                  <a:pt x="2301" y="843"/>
                </a:lnTo>
                <a:lnTo>
                  <a:pt x="2262" y="861"/>
                </a:lnTo>
                <a:lnTo>
                  <a:pt x="2222" y="881"/>
                </a:lnTo>
                <a:lnTo>
                  <a:pt x="2180" y="900"/>
                </a:lnTo>
                <a:lnTo>
                  <a:pt x="2136" y="917"/>
                </a:lnTo>
                <a:lnTo>
                  <a:pt x="2090" y="934"/>
                </a:lnTo>
                <a:lnTo>
                  <a:pt x="2041" y="949"/>
                </a:lnTo>
                <a:lnTo>
                  <a:pt x="1990" y="964"/>
                </a:lnTo>
                <a:lnTo>
                  <a:pt x="1940" y="978"/>
                </a:lnTo>
                <a:lnTo>
                  <a:pt x="1886" y="989"/>
                </a:lnTo>
                <a:lnTo>
                  <a:pt x="1774" y="1011"/>
                </a:lnTo>
                <a:lnTo>
                  <a:pt x="1656" y="1030"/>
                </a:lnTo>
                <a:lnTo>
                  <a:pt x="1535" y="1043"/>
                </a:lnTo>
                <a:lnTo>
                  <a:pt x="1406" y="1050"/>
                </a:lnTo>
                <a:lnTo>
                  <a:pt x="1276" y="1053"/>
                </a:lnTo>
                <a:lnTo>
                  <a:pt x="1146" y="1050"/>
                </a:lnTo>
                <a:lnTo>
                  <a:pt x="1020" y="1043"/>
                </a:lnTo>
                <a:lnTo>
                  <a:pt x="896" y="1030"/>
                </a:lnTo>
                <a:lnTo>
                  <a:pt x="780" y="1011"/>
                </a:lnTo>
                <a:lnTo>
                  <a:pt x="668" y="989"/>
                </a:lnTo>
                <a:lnTo>
                  <a:pt x="614" y="978"/>
                </a:lnTo>
                <a:lnTo>
                  <a:pt x="564" y="964"/>
                </a:lnTo>
                <a:lnTo>
                  <a:pt x="513" y="949"/>
                </a:lnTo>
                <a:lnTo>
                  <a:pt x="464" y="934"/>
                </a:lnTo>
                <a:lnTo>
                  <a:pt x="419" y="917"/>
                </a:lnTo>
                <a:lnTo>
                  <a:pt x="375" y="900"/>
                </a:lnTo>
                <a:lnTo>
                  <a:pt x="332" y="881"/>
                </a:lnTo>
                <a:lnTo>
                  <a:pt x="292" y="861"/>
                </a:lnTo>
                <a:lnTo>
                  <a:pt x="253" y="843"/>
                </a:lnTo>
                <a:lnTo>
                  <a:pt x="218" y="821"/>
                </a:lnTo>
                <a:lnTo>
                  <a:pt x="186" y="800"/>
                </a:lnTo>
                <a:lnTo>
                  <a:pt x="153" y="778"/>
                </a:lnTo>
                <a:lnTo>
                  <a:pt x="126" y="755"/>
                </a:lnTo>
                <a:lnTo>
                  <a:pt x="101" y="731"/>
                </a:lnTo>
                <a:lnTo>
                  <a:pt x="78" y="708"/>
                </a:lnTo>
                <a:lnTo>
                  <a:pt x="57" y="684"/>
                </a:lnTo>
                <a:lnTo>
                  <a:pt x="40" y="659"/>
                </a:lnTo>
                <a:lnTo>
                  <a:pt x="25" y="633"/>
                </a:lnTo>
                <a:lnTo>
                  <a:pt x="15" y="606"/>
                </a:lnTo>
                <a:lnTo>
                  <a:pt x="7" y="581"/>
                </a:lnTo>
                <a:lnTo>
                  <a:pt x="2" y="554"/>
                </a:lnTo>
                <a:lnTo>
                  <a:pt x="0" y="527"/>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77" name="Group 8">
            <a:extLst>
              <a:ext uri="{FF2B5EF4-FFF2-40B4-BE49-F238E27FC236}">
                <a16:creationId xmlns:a16="http://schemas.microsoft.com/office/drawing/2014/main" id="{F01DAED2-5EF5-06CA-8B40-050699BCBDD2}"/>
              </a:ext>
            </a:extLst>
          </p:cNvPr>
          <p:cNvGrpSpPr>
            <a:grpSpLocks/>
          </p:cNvGrpSpPr>
          <p:nvPr/>
        </p:nvGrpSpPr>
        <p:grpSpPr bwMode="auto">
          <a:xfrm>
            <a:off x="5867400" y="2432050"/>
            <a:ext cx="2514600" cy="1301750"/>
            <a:chOff x="3563" y="1699"/>
            <a:chExt cx="1350" cy="722"/>
          </a:xfrm>
        </p:grpSpPr>
        <p:sp>
          <p:nvSpPr>
            <p:cNvPr id="80905" name="Freeform 9">
              <a:extLst>
                <a:ext uri="{FF2B5EF4-FFF2-40B4-BE49-F238E27FC236}">
                  <a16:creationId xmlns:a16="http://schemas.microsoft.com/office/drawing/2014/main" id="{08B62AA6-11C4-D40D-3A88-D2FF5CC891C9}"/>
                </a:ext>
              </a:extLst>
            </p:cNvPr>
            <p:cNvSpPr>
              <a:spLocks/>
            </p:cNvSpPr>
            <p:nvPr/>
          </p:nvSpPr>
          <p:spPr bwMode="auto">
            <a:xfrm>
              <a:off x="3603" y="1740"/>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06" name="Freeform 10">
              <a:extLst>
                <a:ext uri="{FF2B5EF4-FFF2-40B4-BE49-F238E27FC236}">
                  <a16:creationId xmlns:a16="http://schemas.microsoft.com/office/drawing/2014/main" id="{1E223852-245A-4B0E-6B60-C1A62FE55A6E}"/>
                </a:ext>
              </a:extLst>
            </p:cNvPr>
            <p:cNvSpPr>
              <a:spLocks/>
            </p:cNvSpPr>
            <p:nvPr/>
          </p:nvSpPr>
          <p:spPr bwMode="auto">
            <a:xfrm>
              <a:off x="3563" y="1699"/>
              <a:ext cx="1310"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8678" name="Rectangle 11">
            <a:extLst>
              <a:ext uri="{FF2B5EF4-FFF2-40B4-BE49-F238E27FC236}">
                <a16:creationId xmlns:a16="http://schemas.microsoft.com/office/drawing/2014/main" id="{55887CD3-5D1E-801D-7EFA-5CE5A3322962}"/>
              </a:ext>
            </a:extLst>
          </p:cNvPr>
          <p:cNvSpPr>
            <a:spLocks noChangeArrowheads="1"/>
          </p:cNvSpPr>
          <p:nvPr/>
        </p:nvSpPr>
        <p:spPr bwMode="auto">
          <a:xfrm>
            <a:off x="6357938" y="2443163"/>
            <a:ext cx="1431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08" name="Rectangle 12">
            <a:extLst>
              <a:ext uri="{FF2B5EF4-FFF2-40B4-BE49-F238E27FC236}">
                <a16:creationId xmlns:a16="http://schemas.microsoft.com/office/drawing/2014/main" id="{0E786611-7F24-9569-3903-5DC738B698E5}"/>
              </a:ext>
            </a:extLst>
          </p:cNvPr>
          <p:cNvSpPr>
            <a:spLocks noChangeArrowheads="1"/>
          </p:cNvSpPr>
          <p:nvPr/>
        </p:nvSpPr>
        <p:spPr bwMode="auto">
          <a:xfrm>
            <a:off x="6440488" y="2493963"/>
            <a:ext cx="352425"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C0C0C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09" name="Rectangle 13">
            <a:extLst>
              <a:ext uri="{FF2B5EF4-FFF2-40B4-BE49-F238E27FC236}">
                <a16:creationId xmlns:a16="http://schemas.microsoft.com/office/drawing/2014/main" id="{35851CA6-D198-7430-9A40-BC729885E3F5}"/>
              </a:ext>
            </a:extLst>
          </p:cNvPr>
          <p:cNvSpPr>
            <a:spLocks noChangeArrowheads="1"/>
          </p:cNvSpPr>
          <p:nvPr/>
        </p:nvSpPr>
        <p:spPr bwMode="auto">
          <a:xfrm>
            <a:off x="6429375" y="2482850"/>
            <a:ext cx="352425" cy="274638"/>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FFFFFF"/>
                </a:solidFill>
                <a:effectLst>
                  <a:outerShdw blurRad="38100" dist="38100" dir="2700000" algn="tl">
                    <a:srgbClr val="808080"/>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11" name="Rectangle 15">
            <a:extLst>
              <a:ext uri="{FF2B5EF4-FFF2-40B4-BE49-F238E27FC236}">
                <a16:creationId xmlns:a16="http://schemas.microsoft.com/office/drawing/2014/main" id="{DEA6A419-DEB3-B43D-DA49-44C331D3A78A}"/>
              </a:ext>
            </a:extLst>
          </p:cNvPr>
          <p:cNvSpPr>
            <a:spLocks noChangeArrowheads="1"/>
          </p:cNvSpPr>
          <p:nvPr/>
        </p:nvSpPr>
        <p:spPr bwMode="auto">
          <a:xfrm>
            <a:off x="5929313" y="3357563"/>
            <a:ext cx="1835150" cy="274637"/>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b="1" dirty="0">
                <a:solidFill>
                  <a:srgbClr val="000000"/>
                </a:solidFill>
                <a:effectLst>
                  <a:outerShdw blurRad="38100" dist="38100" dir="2700000" algn="tl">
                    <a:srgbClr val="FFFFFF"/>
                  </a:outerShdw>
                </a:effectLst>
                <a:latin typeface="Bradley Hand ITC" pitchFamily="66" charset="0"/>
                <a:cs typeface="Arial" charset="0"/>
              </a:rPr>
              <a:t>    </a:t>
            </a:r>
            <a:endParaRPr lang="en-US" b="1" dirty="0">
              <a:effectLst>
                <a:outerShdw blurRad="38100" dist="38100" dir="2700000" algn="tl">
                  <a:srgbClr val="FFFFFF"/>
                </a:outerShdw>
              </a:effectLst>
              <a:latin typeface="Bradley Hand ITC" pitchFamily="66" charset="0"/>
              <a:cs typeface="Arial" charset="0"/>
            </a:endParaRPr>
          </a:p>
        </p:txBody>
      </p:sp>
      <p:sp>
        <p:nvSpPr>
          <p:cNvPr id="80912" name="Rectangle 16">
            <a:extLst>
              <a:ext uri="{FF2B5EF4-FFF2-40B4-BE49-F238E27FC236}">
                <a16:creationId xmlns:a16="http://schemas.microsoft.com/office/drawing/2014/main" id="{9C39B51B-2AD4-30B2-E857-FAAC94DBA552}"/>
              </a:ext>
            </a:extLst>
          </p:cNvPr>
          <p:cNvSpPr>
            <a:spLocks noChangeArrowheads="1"/>
          </p:cNvSpPr>
          <p:nvPr/>
        </p:nvSpPr>
        <p:spPr bwMode="auto">
          <a:xfrm>
            <a:off x="6429375" y="2514600"/>
            <a:ext cx="1593850" cy="830263"/>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b="1" dirty="0">
                <a:solidFill>
                  <a:srgbClr val="000000"/>
                </a:solidFill>
                <a:effectLst>
                  <a:outerShdw blurRad="38100" dist="38100" dir="2700000" algn="tl">
                    <a:srgbClr val="FFFFFF"/>
                  </a:outerShdw>
                </a:effectLst>
                <a:latin typeface="Bradley Hand ITC" pitchFamily="66" charset="0"/>
                <a:cs typeface="Arial" charset="0"/>
              </a:rPr>
              <a:t>  </a:t>
            </a:r>
            <a:r>
              <a:rPr lang="id-ID" b="1" dirty="0">
                <a:solidFill>
                  <a:srgbClr val="000000"/>
                </a:solidFill>
                <a:effectLst>
                  <a:outerShdw blurRad="38100" dist="38100" dir="2700000" algn="tl">
                    <a:srgbClr val="FFFFFF"/>
                  </a:outerShdw>
                </a:effectLst>
                <a:latin typeface="Bradley Hand ITC" pitchFamily="66" charset="0"/>
                <a:cs typeface="Arial" charset="0"/>
              </a:rPr>
              <a:t>Ketua</a:t>
            </a:r>
            <a:r>
              <a:rPr lang="en-US" b="1" dirty="0">
                <a:solidFill>
                  <a:srgbClr val="000000"/>
                </a:solidFill>
                <a:effectLst>
                  <a:outerShdw blurRad="38100" dist="38100" dir="2700000" algn="tl">
                    <a:srgbClr val="FFFFFF"/>
                  </a:outerShdw>
                </a:effectLst>
                <a:latin typeface="Bradley Hand ITC" pitchFamily="66" charset="0"/>
                <a:cs typeface="Arial" charset="0"/>
              </a:rPr>
              <a:t> </a:t>
            </a:r>
            <a:r>
              <a:rPr lang="id-ID" b="1" dirty="0">
                <a:solidFill>
                  <a:srgbClr val="000000"/>
                </a:solidFill>
                <a:effectLst>
                  <a:outerShdw blurRad="38100" dist="38100" dir="2700000" algn="tl">
                    <a:srgbClr val="FFFFFF"/>
                  </a:outerShdw>
                </a:effectLst>
                <a:latin typeface="Bradley Hand ITC" pitchFamily="66" charset="0"/>
                <a:cs typeface="Arial" charset="0"/>
              </a:rPr>
              <a:t> : pimpin &amp; koord kegiatan org</a:t>
            </a:r>
            <a:endParaRPr lang="en-US" b="1" dirty="0">
              <a:effectLst>
                <a:outerShdw blurRad="38100" dist="38100" dir="2700000" algn="tl">
                  <a:srgbClr val="FFFFFF"/>
                </a:outerShdw>
              </a:effectLst>
              <a:latin typeface="Bradley Hand ITC" pitchFamily="66" charset="0"/>
              <a:cs typeface="Arial" charset="0"/>
            </a:endParaRPr>
          </a:p>
        </p:txBody>
      </p:sp>
      <p:grpSp>
        <p:nvGrpSpPr>
          <p:cNvPr id="28683" name="Group 17">
            <a:extLst>
              <a:ext uri="{FF2B5EF4-FFF2-40B4-BE49-F238E27FC236}">
                <a16:creationId xmlns:a16="http://schemas.microsoft.com/office/drawing/2014/main" id="{647CE0C3-5721-FC0B-CF31-54D9B74F215D}"/>
              </a:ext>
            </a:extLst>
          </p:cNvPr>
          <p:cNvGrpSpPr>
            <a:grpSpLocks/>
          </p:cNvGrpSpPr>
          <p:nvPr/>
        </p:nvGrpSpPr>
        <p:grpSpPr bwMode="auto">
          <a:xfrm>
            <a:off x="5929313" y="4000500"/>
            <a:ext cx="2438400" cy="1292225"/>
            <a:chOff x="3958" y="2469"/>
            <a:chExt cx="1350" cy="722"/>
          </a:xfrm>
        </p:grpSpPr>
        <p:sp>
          <p:nvSpPr>
            <p:cNvPr id="80914" name="Freeform 18">
              <a:extLst>
                <a:ext uri="{FF2B5EF4-FFF2-40B4-BE49-F238E27FC236}">
                  <a16:creationId xmlns:a16="http://schemas.microsoft.com/office/drawing/2014/main" id="{1965ADDF-12EF-2C5A-62A2-52043E331602}"/>
                </a:ext>
              </a:extLst>
            </p:cNvPr>
            <p:cNvSpPr>
              <a:spLocks/>
            </p:cNvSpPr>
            <p:nvPr/>
          </p:nvSpPr>
          <p:spPr bwMode="auto">
            <a:xfrm>
              <a:off x="3998" y="250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15" name="Freeform 19">
              <a:extLst>
                <a:ext uri="{FF2B5EF4-FFF2-40B4-BE49-F238E27FC236}">
                  <a16:creationId xmlns:a16="http://schemas.microsoft.com/office/drawing/2014/main" id="{404EB1CB-5247-DD0E-3313-FD4CC14DDDB7}"/>
                </a:ext>
              </a:extLst>
            </p:cNvPr>
            <p:cNvSpPr>
              <a:spLocks/>
            </p:cNvSpPr>
            <p:nvPr/>
          </p:nvSpPr>
          <p:spPr bwMode="auto">
            <a:xfrm>
              <a:off x="3958" y="2469"/>
              <a:ext cx="1310" cy="681"/>
            </a:xfrm>
            <a:custGeom>
              <a:avLst/>
              <a:gdLst/>
              <a:ahLst/>
              <a:cxnLst>
                <a:cxn ang="0">
                  <a:pos x="655" y="0"/>
                </a:cxn>
                <a:cxn ang="0">
                  <a:pos x="0" y="1364"/>
                </a:cxn>
                <a:cxn ang="0">
                  <a:pos x="1965" y="1364"/>
                </a:cxn>
                <a:cxn ang="0">
                  <a:pos x="2621" y="0"/>
                </a:cxn>
                <a:cxn ang="0">
                  <a:pos x="655" y="0"/>
                </a:cxn>
              </a:cxnLst>
              <a:rect l="0" t="0" r="r" b="b"/>
              <a:pathLst>
                <a:path w="2621" h="1364">
                  <a:moveTo>
                    <a:pt x="655" y="0"/>
                  </a:moveTo>
                  <a:lnTo>
                    <a:pt x="0" y="1364"/>
                  </a:lnTo>
                  <a:lnTo>
                    <a:pt x="1965" y="1364"/>
                  </a:lnTo>
                  <a:lnTo>
                    <a:pt x="2621"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8684" name="Rectangle 20">
            <a:extLst>
              <a:ext uri="{FF2B5EF4-FFF2-40B4-BE49-F238E27FC236}">
                <a16:creationId xmlns:a16="http://schemas.microsoft.com/office/drawing/2014/main" id="{57294923-2505-4ECD-9C61-1837D026EA3A}"/>
              </a:ext>
            </a:extLst>
          </p:cNvPr>
          <p:cNvSpPr>
            <a:spLocks noChangeArrowheads="1"/>
          </p:cNvSpPr>
          <p:nvPr/>
        </p:nvSpPr>
        <p:spPr bwMode="auto">
          <a:xfrm>
            <a:off x="6181725" y="4540250"/>
            <a:ext cx="1609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17" name="Rectangle 21">
            <a:extLst>
              <a:ext uri="{FF2B5EF4-FFF2-40B4-BE49-F238E27FC236}">
                <a16:creationId xmlns:a16="http://schemas.microsoft.com/office/drawing/2014/main" id="{1F787A0F-F8F9-E176-704A-F997FD54C3C3}"/>
              </a:ext>
            </a:extLst>
          </p:cNvPr>
          <p:cNvSpPr>
            <a:spLocks noChangeArrowheads="1"/>
          </p:cNvSpPr>
          <p:nvPr/>
        </p:nvSpPr>
        <p:spPr bwMode="auto">
          <a:xfrm>
            <a:off x="6429375" y="4071938"/>
            <a:ext cx="1571625" cy="830262"/>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id-ID" b="1" dirty="0">
                <a:solidFill>
                  <a:srgbClr val="000000"/>
                </a:solidFill>
                <a:effectLst>
                  <a:outerShdw blurRad="38100" dist="38100" dir="2700000" algn="tl">
                    <a:srgbClr val="FFFFFF"/>
                  </a:outerShdw>
                </a:effectLst>
                <a:latin typeface="Bradley Hand ITC" pitchFamily="66" charset="0"/>
                <a:cs typeface="Arial" charset="0"/>
              </a:rPr>
              <a:t>Sekretaris :  pimpin &amp; koord kesekretariatan</a:t>
            </a:r>
            <a:endParaRPr lang="en-US" b="1" dirty="0">
              <a:effectLst>
                <a:outerShdw blurRad="38100" dist="38100" dir="2700000" algn="tl">
                  <a:srgbClr val="FFFFFF"/>
                </a:outerShdw>
              </a:effectLst>
              <a:latin typeface="Bradley Hand ITC" pitchFamily="66" charset="0"/>
              <a:cs typeface="Arial" charset="0"/>
            </a:endParaRPr>
          </a:p>
        </p:txBody>
      </p:sp>
      <p:grpSp>
        <p:nvGrpSpPr>
          <p:cNvPr id="28686" name="Group 23">
            <a:extLst>
              <a:ext uri="{FF2B5EF4-FFF2-40B4-BE49-F238E27FC236}">
                <a16:creationId xmlns:a16="http://schemas.microsoft.com/office/drawing/2014/main" id="{30338DAE-D0B3-3A7F-EA72-508C14B0ABB9}"/>
              </a:ext>
            </a:extLst>
          </p:cNvPr>
          <p:cNvGrpSpPr>
            <a:grpSpLocks/>
          </p:cNvGrpSpPr>
          <p:nvPr/>
        </p:nvGrpSpPr>
        <p:grpSpPr bwMode="auto">
          <a:xfrm>
            <a:off x="3276600" y="5254625"/>
            <a:ext cx="2590800" cy="1146175"/>
            <a:chOff x="2833" y="3279"/>
            <a:chExt cx="1351" cy="722"/>
          </a:xfrm>
        </p:grpSpPr>
        <p:sp>
          <p:nvSpPr>
            <p:cNvPr id="80920" name="Freeform 24">
              <a:extLst>
                <a:ext uri="{FF2B5EF4-FFF2-40B4-BE49-F238E27FC236}">
                  <a16:creationId xmlns:a16="http://schemas.microsoft.com/office/drawing/2014/main" id="{90A22A1B-ADD5-03F2-5913-26EB35C83C7E}"/>
                </a:ext>
              </a:extLst>
            </p:cNvPr>
            <p:cNvSpPr>
              <a:spLocks/>
            </p:cNvSpPr>
            <p:nvPr/>
          </p:nvSpPr>
          <p:spPr bwMode="auto">
            <a:xfrm>
              <a:off x="2874" y="3319"/>
              <a:ext cx="1310" cy="682"/>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21" name="Freeform 25">
              <a:extLst>
                <a:ext uri="{FF2B5EF4-FFF2-40B4-BE49-F238E27FC236}">
                  <a16:creationId xmlns:a16="http://schemas.microsoft.com/office/drawing/2014/main" id="{A5C620CF-2086-1080-9F41-77F1E1DADD33}"/>
                </a:ext>
              </a:extLst>
            </p:cNvPr>
            <p:cNvSpPr>
              <a:spLocks/>
            </p:cNvSpPr>
            <p:nvPr/>
          </p:nvSpPr>
          <p:spPr bwMode="auto">
            <a:xfrm>
              <a:off x="2833" y="3279"/>
              <a:ext cx="1310" cy="681"/>
            </a:xfrm>
            <a:custGeom>
              <a:avLst/>
              <a:gdLst/>
              <a:ahLst/>
              <a:cxnLst>
                <a:cxn ang="0">
                  <a:pos x="655" y="0"/>
                </a:cxn>
                <a:cxn ang="0">
                  <a:pos x="0" y="1364"/>
                </a:cxn>
                <a:cxn ang="0">
                  <a:pos x="1966" y="1364"/>
                </a:cxn>
                <a:cxn ang="0">
                  <a:pos x="2621" y="0"/>
                </a:cxn>
                <a:cxn ang="0">
                  <a:pos x="655" y="0"/>
                </a:cxn>
              </a:cxnLst>
              <a:rect l="0" t="0" r="r" b="b"/>
              <a:pathLst>
                <a:path w="2621" h="1364">
                  <a:moveTo>
                    <a:pt x="655" y="0"/>
                  </a:moveTo>
                  <a:lnTo>
                    <a:pt x="0" y="1364"/>
                  </a:lnTo>
                  <a:lnTo>
                    <a:pt x="1966" y="1364"/>
                  </a:lnTo>
                  <a:lnTo>
                    <a:pt x="2621"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8687" name="Rectangle 26">
            <a:extLst>
              <a:ext uri="{FF2B5EF4-FFF2-40B4-BE49-F238E27FC236}">
                <a16:creationId xmlns:a16="http://schemas.microsoft.com/office/drawing/2014/main" id="{5AFEC95C-DD84-A72C-6ECC-B7B0CC41664E}"/>
              </a:ext>
            </a:extLst>
          </p:cNvPr>
          <p:cNvSpPr>
            <a:spLocks noChangeArrowheads="1"/>
          </p:cNvSpPr>
          <p:nvPr/>
        </p:nvSpPr>
        <p:spPr bwMode="auto">
          <a:xfrm>
            <a:off x="4205288" y="5457825"/>
            <a:ext cx="1123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23" name="Rectangle 27">
            <a:extLst>
              <a:ext uri="{FF2B5EF4-FFF2-40B4-BE49-F238E27FC236}">
                <a16:creationId xmlns:a16="http://schemas.microsoft.com/office/drawing/2014/main" id="{F6836456-AF0D-F7D2-201B-AD320D2C92AB}"/>
              </a:ext>
            </a:extLst>
          </p:cNvPr>
          <p:cNvSpPr>
            <a:spLocks noChangeArrowheads="1"/>
          </p:cNvSpPr>
          <p:nvPr/>
        </p:nvSpPr>
        <p:spPr bwMode="auto">
          <a:xfrm>
            <a:off x="3857625" y="5357813"/>
            <a:ext cx="2230438" cy="646112"/>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id-ID" sz="1400" b="1" dirty="0">
                <a:solidFill>
                  <a:srgbClr val="000000"/>
                </a:solidFill>
                <a:effectLst>
                  <a:outerShdw blurRad="38100" dist="38100" dir="2700000" algn="tl">
                    <a:srgbClr val="FFFFFF"/>
                  </a:outerShdw>
                </a:effectLst>
                <a:latin typeface="Bradley Hand ITC" pitchFamily="66" charset="0"/>
                <a:cs typeface="Arial" charset="0"/>
              </a:rPr>
              <a:t>Anggota: laksanakan </a:t>
            </a:r>
          </a:p>
          <a:p>
            <a:pPr fontAlgn="auto">
              <a:spcBef>
                <a:spcPts val="0"/>
              </a:spcBef>
              <a:spcAft>
                <a:spcPts val="0"/>
              </a:spcAft>
              <a:defRPr/>
            </a:pPr>
            <a:r>
              <a:rPr lang="id-ID" sz="1400" b="1" dirty="0">
                <a:solidFill>
                  <a:srgbClr val="000000"/>
                </a:solidFill>
                <a:effectLst>
                  <a:outerShdw blurRad="38100" dist="38100" dir="2700000" algn="tl">
                    <a:srgbClr val="FFFFFF"/>
                  </a:outerShdw>
                </a:effectLst>
                <a:latin typeface="Bradley Hand ITC" pitchFamily="66" charset="0"/>
                <a:cs typeface="Arial" charset="0"/>
              </a:rPr>
              <a:t>tugas  org &amp; rapat</a:t>
            </a:r>
          </a:p>
          <a:p>
            <a:pPr fontAlgn="auto">
              <a:spcBef>
                <a:spcPts val="0"/>
              </a:spcBef>
              <a:spcAft>
                <a:spcPts val="0"/>
              </a:spcAft>
              <a:defRPr/>
            </a:pPr>
            <a:r>
              <a:rPr lang="id-ID" sz="1400" b="1" dirty="0">
                <a:solidFill>
                  <a:srgbClr val="000000"/>
                </a:solidFill>
                <a:effectLst>
                  <a:outerShdw blurRad="38100" dist="38100" dir="2700000" algn="tl">
                    <a:srgbClr val="FFFFFF"/>
                  </a:outerShdw>
                </a:effectLst>
                <a:latin typeface="Bradley Hand ITC" pitchFamily="66" charset="0"/>
                <a:cs typeface="Arial" charset="0"/>
              </a:rPr>
              <a:t>Bahas masalah k3</a:t>
            </a:r>
            <a:endParaRPr lang="en-US" sz="1400" b="1" dirty="0">
              <a:effectLst>
                <a:outerShdw blurRad="38100" dist="38100" dir="2700000" algn="tl">
                  <a:srgbClr val="FFFFFF"/>
                </a:outerShdw>
              </a:effectLst>
              <a:latin typeface="Bradley Hand ITC" pitchFamily="66" charset="0"/>
              <a:cs typeface="Arial" charset="0"/>
            </a:endParaRPr>
          </a:p>
        </p:txBody>
      </p:sp>
      <p:grpSp>
        <p:nvGrpSpPr>
          <p:cNvPr id="28689" name="Group 29">
            <a:extLst>
              <a:ext uri="{FF2B5EF4-FFF2-40B4-BE49-F238E27FC236}">
                <a16:creationId xmlns:a16="http://schemas.microsoft.com/office/drawing/2014/main" id="{29645DC4-6CDB-9724-C04D-80CE7FC29F72}"/>
              </a:ext>
            </a:extLst>
          </p:cNvPr>
          <p:cNvGrpSpPr>
            <a:grpSpLocks/>
          </p:cNvGrpSpPr>
          <p:nvPr/>
        </p:nvGrpSpPr>
        <p:grpSpPr bwMode="auto">
          <a:xfrm>
            <a:off x="990600" y="4829175"/>
            <a:ext cx="2590800" cy="1146175"/>
            <a:chOff x="1455" y="3076"/>
            <a:chExt cx="1351" cy="722"/>
          </a:xfrm>
        </p:grpSpPr>
        <p:sp>
          <p:nvSpPr>
            <p:cNvPr id="80926" name="Freeform 30">
              <a:extLst>
                <a:ext uri="{FF2B5EF4-FFF2-40B4-BE49-F238E27FC236}">
                  <a16:creationId xmlns:a16="http://schemas.microsoft.com/office/drawing/2014/main" id="{C7100BD6-B7DB-12D8-DEC6-5C6E8C76C493}"/>
                </a:ext>
              </a:extLst>
            </p:cNvPr>
            <p:cNvSpPr>
              <a:spLocks/>
            </p:cNvSpPr>
            <p:nvPr/>
          </p:nvSpPr>
          <p:spPr bwMode="auto">
            <a:xfrm>
              <a:off x="1496" y="3117"/>
              <a:ext cx="1310" cy="681"/>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000000"/>
            </a:solidFill>
            <a:ln w="9525">
              <a:noFill/>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27" name="Freeform 31">
              <a:extLst>
                <a:ext uri="{FF2B5EF4-FFF2-40B4-BE49-F238E27FC236}">
                  <a16:creationId xmlns:a16="http://schemas.microsoft.com/office/drawing/2014/main" id="{755632DD-C3BA-F468-2EF9-61E832A68BD2}"/>
                </a:ext>
              </a:extLst>
            </p:cNvPr>
            <p:cNvSpPr>
              <a:spLocks/>
            </p:cNvSpPr>
            <p:nvPr/>
          </p:nvSpPr>
          <p:spPr bwMode="auto">
            <a:xfrm>
              <a:off x="1455" y="3076"/>
              <a:ext cx="1311" cy="682"/>
            </a:xfrm>
            <a:custGeom>
              <a:avLst/>
              <a:gdLst/>
              <a:ahLst/>
              <a:cxnLst>
                <a:cxn ang="0">
                  <a:pos x="655" y="0"/>
                </a:cxn>
                <a:cxn ang="0">
                  <a:pos x="0" y="1364"/>
                </a:cxn>
                <a:cxn ang="0">
                  <a:pos x="1965" y="1364"/>
                </a:cxn>
                <a:cxn ang="0">
                  <a:pos x="2620" y="0"/>
                </a:cxn>
                <a:cxn ang="0">
                  <a:pos x="655" y="0"/>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grpSp>
      <p:sp>
        <p:nvSpPr>
          <p:cNvPr id="28690" name="Rectangle 32">
            <a:extLst>
              <a:ext uri="{FF2B5EF4-FFF2-40B4-BE49-F238E27FC236}">
                <a16:creationId xmlns:a16="http://schemas.microsoft.com/office/drawing/2014/main" id="{37AF441B-9AC2-C696-42ED-A7417FFCA333}"/>
              </a:ext>
            </a:extLst>
          </p:cNvPr>
          <p:cNvSpPr>
            <a:spLocks noChangeArrowheads="1"/>
          </p:cNvSpPr>
          <p:nvPr/>
        </p:nvSpPr>
        <p:spPr bwMode="auto">
          <a:xfrm>
            <a:off x="1668463" y="4959350"/>
            <a:ext cx="14906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29" name="Rectangle 33">
            <a:extLst>
              <a:ext uri="{FF2B5EF4-FFF2-40B4-BE49-F238E27FC236}">
                <a16:creationId xmlns:a16="http://schemas.microsoft.com/office/drawing/2014/main" id="{905D18CB-A221-FCF4-753E-7959CF96A504}"/>
              </a:ext>
            </a:extLst>
          </p:cNvPr>
          <p:cNvSpPr>
            <a:spLocks noChangeArrowheads="1"/>
          </p:cNvSpPr>
          <p:nvPr/>
        </p:nvSpPr>
        <p:spPr bwMode="auto">
          <a:xfrm>
            <a:off x="1751013" y="5008563"/>
            <a:ext cx="234950"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C0C0C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30" name="Rectangle 34">
            <a:extLst>
              <a:ext uri="{FF2B5EF4-FFF2-40B4-BE49-F238E27FC236}">
                <a16:creationId xmlns:a16="http://schemas.microsoft.com/office/drawing/2014/main" id="{3F5DE1D3-8519-713D-2963-518703232551}"/>
              </a:ext>
            </a:extLst>
          </p:cNvPr>
          <p:cNvSpPr>
            <a:spLocks noChangeArrowheads="1"/>
          </p:cNvSpPr>
          <p:nvPr/>
        </p:nvSpPr>
        <p:spPr bwMode="auto">
          <a:xfrm>
            <a:off x="1739900" y="4999038"/>
            <a:ext cx="234950" cy="27463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b="1">
                <a:solidFill>
                  <a:srgbClr val="FFFFFF"/>
                </a:solidFill>
                <a:effectLst>
                  <a:outerShdw blurRad="38100" dist="38100" dir="2700000" algn="tl">
                    <a:srgbClr val="808080"/>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31" name="Rectangle 35">
            <a:extLst>
              <a:ext uri="{FF2B5EF4-FFF2-40B4-BE49-F238E27FC236}">
                <a16:creationId xmlns:a16="http://schemas.microsoft.com/office/drawing/2014/main" id="{8232BF1D-73AE-D5DD-3A7F-01E2EF3C9A02}"/>
              </a:ext>
            </a:extLst>
          </p:cNvPr>
          <p:cNvSpPr>
            <a:spLocks noChangeArrowheads="1"/>
          </p:cNvSpPr>
          <p:nvPr/>
        </p:nvSpPr>
        <p:spPr bwMode="auto">
          <a:xfrm>
            <a:off x="1500188" y="4929188"/>
            <a:ext cx="1870075" cy="73818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id-ID" sz="1600" b="1" dirty="0">
                <a:solidFill>
                  <a:srgbClr val="000000"/>
                </a:solidFill>
                <a:effectLst>
                  <a:outerShdw blurRad="38100" dist="38100" dir="2700000" algn="tl">
                    <a:srgbClr val="FFFFFF"/>
                  </a:outerShdw>
                </a:effectLst>
                <a:latin typeface="Bradley Hand ITC" pitchFamily="66" charset="0"/>
                <a:cs typeface="Arial" charset="0"/>
              </a:rPr>
              <a:t>Rumusan pemecahan</a:t>
            </a:r>
          </a:p>
          <a:p>
            <a:pPr fontAlgn="auto">
              <a:spcBef>
                <a:spcPts val="0"/>
              </a:spcBef>
              <a:spcAft>
                <a:spcPts val="0"/>
              </a:spcAft>
              <a:defRPr/>
            </a:pPr>
            <a:r>
              <a:rPr lang="id-ID" sz="1600" b="1" dirty="0">
                <a:solidFill>
                  <a:srgbClr val="000000"/>
                </a:solidFill>
                <a:effectLst>
                  <a:outerShdw blurRad="38100" dist="38100" dir="2700000" algn="tl">
                    <a:srgbClr val="FFFFFF"/>
                  </a:outerShdw>
                </a:effectLst>
                <a:latin typeface="Bradley Hand ITC" pitchFamily="66" charset="0"/>
                <a:cs typeface="Arial" charset="0"/>
              </a:rPr>
              <a:t>Masalah berdasar </a:t>
            </a:r>
          </a:p>
          <a:p>
            <a:pPr fontAlgn="auto">
              <a:spcBef>
                <a:spcPts val="0"/>
              </a:spcBef>
              <a:spcAft>
                <a:spcPts val="0"/>
              </a:spcAft>
              <a:defRPr/>
            </a:pPr>
            <a:r>
              <a:rPr lang="id-ID" sz="1600" b="1" dirty="0">
                <a:solidFill>
                  <a:srgbClr val="000000"/>
                </a:solidFill>
                <a:effectLst>
                  <a:outerShdw blurRad="38100" dist="38100" dir="2700000" algn="tl">
                    <a:srgbClr val="FFFFFF"/>
                  </a:outerShdw>
                </a:effectLst>
                <a:latin typeface="Bradley Hand ITC" pitchFamily="66" charset="0"/>
                <a:cs typeface="Arial" charset="0"/>
              </a:rPr>
              <a:t>Data &amp;info berupa</a:t>
            </a:r>
            <a:endParaRPr lang="en-US" sz="1600" b="1" dirty="0">
              <a:effectLst>
                <a:outerShdw blurRad="38100" dist="38100" dir="2700000" algn="tl">
                  <a:srgbClr val="FFFFFF"/>
                </a:outerShdw>
              </a:effectLst>
              <a:latin typeface="Bradley Hand ITC" pitchFamily="66" charset="0"/>
              <a:cs typeface="Arial" charset="0"/>
            </a:endParaRPr>
          </a:p>
        </p:txBody>
      </p:sp>
      <p:sp>
        <p:nvSpPr>
          <p:cNvPr id="80933" name="Rectangle 37">
            <a:extLst>
              <a:ext uri="{FF2B5EF4-FFF2-40B4-BE49-F238E27FC236}">
                <a16:creationId xmlns:a16="http://schemas.microsoft.com/office/drawing/2014/main" id="{E84CC896-299D-3B8B-99F4-EE9C28388DB5}"/>
              </a:ext>
            </a:extLst>
          </p:cNvPr>
          <p:cNvSpPr>
            <a:spLocks noChangeArrowheads="1"/>
          </p:cNvSpPr>
          <p:nvPr/>
        </p:nvSpPr>
        <p:spPr bwMode="auto">
          <a:xfrm>
            <a:off x="1214438" y="5643563"/>
            <a:ext cx="1325562" cy="2762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id-ID" b="1" dirty="0">
                <a:solidFill>
                  <a:srgbClr val="000000"/>
                </a:solidFill>
                <a:effectLst>
                  <a:outerShdw blurRad="38100" dist="38100" dir="2700000" algn="tl">
                    <a:srgbClr val="FFFFFF"/>
                  </a:outerShdw>
                </a:effectLst>
                <a:latin typeface="Bradley Hand ITC" pitchFamily="66" charset="0"/>
                <a:cs typeface="Arial" charset="0"/>
              </a:rPr>
              <a:t>Rekomendas</a:t>
            </a:r>
            <a:r>
              <a:rPr lang="en-US" b="1" dirty="0" err="1">
                <a:solidFill>
                  <a:srgbClr val="000000"/>
                </a:solidFill>
                <a:effectLst>
                  <a:outerShdw blurRad="38100" dist="38100" dir="2700000" algn="tl">
                    <a:srgbClr val="FFFFFF"/>
                  </a:outerShdw>
                </a:effectLst>
                <a:latin typeface="Bradley Hand ITC" pitchFamily="66" charset="0"/>
                <a:cs typeface="Arial" charset="0"/>
              </a:rPr>
              <a:t>i</a:t>
            </a:r>
            <a:endParaRPr lang="en-US" b="1" dirty="0">
              <a:effectLst>
                <a:outerShdw blurRad="38100" dist="38100" dir="2700000" algn="tl">
                  <a:srgbClr val="FFFFFF"/>
                </a:outerShdw>
              </a:effectLst>
              <a:latin typeface="Bradley Hand ITC" pitchFamily="66" charset="0"/>
              <a:cs typeface="Arial" charset="0"/>
            </a:endParaRPr>
          </a:p>
        </p:txBody>
      </p:sp>
      <p:sp>
        <p:nvSpPr>
          <p:cNvPr id="28695" name="Rectangle 38">
            <a:extLst>
              <a:ext uri="{FF2B5EF4-FFF2-40B4-BE49-F238E27FC236}">
                <a16:creationId xmlns:a16="http://schemas.microsoft.com/office/drawing/2014/main" id="{63368643-3E82-8E5C-8916-B4CCD23A91EE}"/>
              </a:ext>
            </a:extLst>
          </p:cNvPr>
          <p:cNvSpPr>
            <a:spLocks noChangeArrowheads="1"/>
          </p:cNvSpPr>
          <p:nvPr/>
        </p:nvSpPr>
        <p:spPr bwMode="auto">
          <a:xfrm>
            <a:off x="3744913" y="1677988"/>
            <a:ext cx="1439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37" name="Rectangle 41">
            <a:extLst>
              <a:ext uri="{FF2B5EF4-FFF2-40B4-BE49-F238E27FC236}">
                <a16:creationId xmlns:a16="http://schemas.microsoft.com/office/drawing/2014/main" id="{249D33DC-E691-1BA0-0250-5EBC9FE1FACC}"/>
              </a:ext>
            </a:extLst>
          </p:cNvPr>
          <p:cNvSpPr>
            <a:spLocks noChangeArrowheads="1"/>
          </p:cNvSpPr>
          <p:nvPr/>
        </p:nvSpPr>
        <p:spPr bwMode="auto">
          <a:xfrm>
            <a:off x="1127125" y="3189288"/>
            <a:ext cx="411163"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38" name="Rectangle 42">
            <a:extLst>
              <a:ext uri="{FF2B5EF4-FFF2-40B4-BE49-F238E27FC236}">
                <a16:creationId xmlns:a16="http://schemas.microsoft.com/office/drawing/2014/main" id="{8698257B-3EA8-39F2-4A25-5BD492099931}"/>
              </a:ext>
            </a:extLst>
          </p:cNvPr>
          <p:cNvSpPr>
            <a:spLocks noChangeArrowheads="1"/>
          </p:cNvSpPr>
          <p:nvPr/>
        </p:nvSpPr>
        <p:spPr bwMode="auto">
          <a:xfrm>
            <a:off x="1508125" y="3189288"/>
            <a:ext cx="1120775"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Peninjauan</a:t>
            </a:r>
            <a:endParaRPr lang="en-US" b="1">
              <a:effectLst>
                <a:outerShdw blurRad="38100" dist="38100" dir="2700000" algn="tl">
                  <a:srgbClr val="FFFFFF"/>
                </a:outerShdw>
              </a:effectLst>
              <a:latin typeface="Bradley Hand ITC" pitchFamily="66" charset="0"/>
              <a:cs typeface="Arial" charset="0"/>
            </a:endParaRPr>
          </a:p>
        </p:txBody>
      </p:sp>
      <p:sp>
        <p:nvSpPr>
          <p:cNvPr id="80939" name="Rectangle 43">
            <a:extLst>
              <a:ext uri="{FF2B5EF4-FFF2-40B4-BE49-F238E27FC236}">
                <a16:creationId xmlns:a16="http://schemas.microsoft.com/office/drawing/2014/main" id="{2EFE2A9F-E123-EE87-5FBE-33C6B3B83509}"/>
              </a:ext>
            </a:extLst>
          </p:cNvPr>
          <p:cNvSpPr>
            <a:spLocks noChangeArrowheads="1"/>
          </p:cNvSpPr>
          <p:nvPr/>
        </p:nvSpPr>
        <p:spPr bwMode="auto">
          <a:xfrm>
            <a:off x="1127125" y="3471863"/>
            <a:ext cx="855663"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Ulang</a:t>
            </a:r>
            <a:endParaRPr lang="en-US" b="1">
              <a:effectLst>
                <a:outerShdw blurRad="38100" dist="38100" dir="2700000" algn="tl">
                  <a:srgbClr val="FFFFFF"/>
                </a:outerShdw>
              </a:effectLst>
              <a:latin typeface="Bradley Hand ITC" pitchFamily="66" charset="0"/>
              <a:cs typeface="Arial" charset="0"/>
            </a:endParaRPr>
          </a:p>
        </p:txBody>
      </p:sp>
      <p:sp>
        <p:nvSpPr>
          <p:cNvPr id="80940" name="Rectangle 44">
            <a:extLst>
              <a:ext uri="{FF2B5EF4-FFF2-40B4-BE49-F238E27FC236}">
                <a16:creationId xmlns:a16="http://schemas.microsoft.com/office/drawing/2014/main" id="{608F7150-8337-B8B5-20F3-DE79557E34BF}"/>
              </a:ext>
            </a:extLst>
          </p:cNvPr>
          <p:cNvSpPr>
            <a:spLocks noChangeArrowheads="1"/>
          </p:cNvSpPr>
          <p:nvPr/>
        </p:nvSpPr>
        <p:spPr bwMode="auto">
          <a:xfrm>
            <a:off x="1900238" y="3471863"/>
            <a:ext cx="192087"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&amp;</a:t>
            </a:r>
            <a:endParaRPr lang="en-US" b="1">
              <a:effectLst>
                <a:outerShdw blurRad="38100" dist="38100" dir="2700000" algn="tl">
                  <a:srgbClr val="FFFFFF"/>
                </a:outerShdw>
              </a:effectLst>
              <a:latin typeface="Bradley Hand ITC" pitchFamily="66" charset="0"/>
              <a:cs typeface="Arial" charset="0"/>
            </a:endParaRPr>
          </a:p>
        </p:txBody>
      </p:sp>
      <p:sp>
        <p:nvSpPr>
          <p:cNvPr id="80941" name="Rectangle 45">
            <a:extLst>
              <a:ext uri="{FF2B5EF4-FFF2-40B4-BE49-F238E27FC236}">
                <a16:creationId xmlns:a16="http://schemas.microsoft.com/office/drawing/2014/main" id="{8ED00253-8A38-244D-97F3-8D3910DF01F0}"/>
              </a:ext>
            </a:extLst>
          </p:cNvPr>
          <p:cNvSpPr>
            <a:spLocks noChangeArrowheads="1"/>
          </p:cNvSpPr>
          <p:nvPr/>
        </p:nvSpPr>
        <p:spPr bwMode="auto">
          <a:xfrm>
            <a:off x="1127125" y="3754438"/>
            <a:ext cx="1398588"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  Peningkatan</a:t>
            </a:r>
            <a:endParaRPr lang="en-US" b="1">
              <a:effectLst>
                <a:outerShdw blurRad="38100" dist="38100" dir="2700000" algn="tl">
                  <a:srgbClr val="FFFFFF"/>
                </a:outerShdw>
              </a:effectLst>
              <a:latin typeface="Bradley Hand ITC" pitchFamily="66" charset="0"/>
              <a:cs typeface="Arial" charset="0"/>
            </a:endParaRPr>
          </a:p>
        </p:txBody>
      </p:sp>
      <p:sp>
        <p:nvSpPr>
          <p:cNvPr id="80942" name="Rectangle 46">
            <a:extLst>
              <a:ext uri="{FF2B5EF4-FFF2-40B4-BE49-F238E27FC236}">
                <a16:creationId xmlns:a16="http://schemas.microsoft.com/office/drawing/2014/main" id="{3DA9A2B9-F2ED-DF17-2424-340F6B944ACF}"/>
              </a:ext>
            </a:extLst>
          </p:cNvPr>
          <p:cNvSpPr>
            <a:spLocks noChangeArrowheads="1"/>
          </p:cNvSpPr>
          <p:nvPr/>
        </p:nvSpPr>
        <p:spPr bwMode="auto">
          <a:xfrm>
            <a:off x="1127125" y="4037013"/>
            <a:ext cx="1550988"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808080"/>
                </a:solidFill>
                <a:effectLst>
                  <a:outerShdw blurRad="38100" dist="38100" dir="2700000" algn="tl">
                    <a:srgbClr val="FFFFFF"/>
                  </a:outerShdw>
                </a:effectLst>
                <a:latin typeface="Bradley Hand ITC" pitchFamily="66" charset="0"/>
                <a:cs typeface="Arial" charset="0"/>
              </a:rPr>
              <a:t>oleh manajemen</a:t>
            </a:r>
            <a:endParaRPr lang="en-US" b="1">
              <a:effectLst>
                <a:outerShdw blurRad="38100" dist="38100" dir="2700000" algn="tl">
                  <a:srgbClr val="FFFFFF"/>
                </a:outerShdw>
              </a:effectLst>
              <a:latin typeface="Bradley Hand ITC" pitchFamily="66" charset="0"/>
              <a:cs typeface="Arial" charset="0"/>
            </a:endParaRPr>
          </a:p>
        </p:txBody>
      </p:sp>
      <p:sp>
        <p:nvSpPr>
          <p:cNvPr id="28702" name="Rectangle 47">
            <a:extLst>
              <a:ext uri="{FF2B5EF4-FFF2-40B4-BE49-F238E27FC236}">
                <a16:creationId xmlns:a16="http://schemas.microsoft.com/office/drawing/2014/main" id="{87BA3201-D2BB-E3FE-B59B-C51BDCD79014}"/>
              </a:ext>
            </a:extLst>
          </p:cNvPr>
          <p:cNvSpPr>
            <a:spLocks noChangeArrowheads="1"/>
          </p:cNvSpPr>
          <p:nvPr/>
        </p:nvSpPr>
        <p:spPr bwMode="auto">
          <a:xfrm>
            <a:off x="762000" y="3141663"/>
            <a:ext cx="2133600" cy="12017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80944" name="Rectangle 48">
            <a:extLst>
              <a:ext uri="{FF2B5EF4-FFF2-40B4-BE49-F238E27FC236}">
                <a16:creationId xmlns:a16="http://schemas.microsoft.com/office/drawing/2014/main" id="{D0018F1C-4780-B3B6-AF97-7495B646FE9B}"/>
              </a:ext>
            </a:extLst>
          </p:cNvPr>
          <p:cNvSpPr>
            <a:spLocks noChangeArrowheads="1"/>
          </p:cNvSpPr>
          <p:nvPr/>
        </p:nvSpPr>
        <p:spPr bwMode="auto">
          <a:xfrm>
            <a:off x="571500" y="3081338"/>
            <a:ext cx="2714625" cy="1217612"/>
          </a:xfrm>
          <a:prstGeom prst="rect">
            <a:avLst/>
          </a:prstGeom>
          <a:solidFill>
            <a:srgbClr val="FFFFFF"/>
          </a:solidFill>
          <a:ln w="7938">
            <a:solidFill>
              <a:srgbClr val="000000"/>
            </a:solidFill>
            <a:miter lim="800000"/>
            <a:headEnd/>
            <a:tailEnd/>
          </a:ln>
          <a:effectLst>
            <a:outerShdw dist="107763" dir="2700000" algn="ctr" rotWithShape="0">
              <a:srgbClr val="808080">
                <a:alpha val="50000"/>
              </a:srgbClr>
            </a:outerShdw>
          </a:effectLst>
        </p:spPr>
        <p:txBody>
          <a:bodyPr/>
          <a:lstStyle/>
          <a:p>
            <a:pPr eaLnBrk="1" fontAlgn="auto" hangingPunct="1">
              <a:spcBef>
                <a:spcPts val="0"/>
              </a:spcBef>
              <a:spcAft>
                <a:spcPts val="0"/>
              </a:spcAft>
              <a:defRPr/>
            </a:pPr>
            <a:endParaRPr lang="id-ID">
              <a:latin typeface="+mn-lt"/>
              <a:cs typeface="+mn-cs"/>
            </a:endParaRPr>
          </a:p>
        </p:txBody>
      </p:sp>
      <p:sp>
        <p:nvSpPr>
          <p:cNvPr id="80945" name="Rectangle 49">
            <a:extLst>
              <a:ext uri="{FF2B5EF4-FFF2-40B4-BE49-F238E27FC236}">
                <a16:creationId xmlns:a16="http://schemas.microsoft.com/office/drawing/2014/main" id="{4D9437C9-66E2-C467-E6C0-91CBA30EA334}"/>
              </a:ext>
            </a:extLst>
          </p:cNvPr>
          <p:cNvSpPr>
            <a:spLocks noChangeArrowheads="1"/>
          </p:cNvSpPr>
          <p:nvPr/>
        </p:nvSpPr>
        <p:spPr bwMode="auto">
          <a:xfrm>
            <a:off x="1073150" y="3133725"/>
            <a:ext cx="411163" cy="274638"/>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C0C0C0"/>
                </a:solidFill>
                <a:effectLst>
                  <a:outerShdw blurRad="38100" dist="38100" dir="2700000" algn="tl">
                    <a:srgbClr val="FFFFFF"/>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46" name="Rectangle 50">
            <a:extLst>
              <a:ext uri="{FF2B5EF4-FFF2-40B4-BE49-F238E27FC236}">
                <a16:creationId xmlns:a16="http://schemas.microsoft.com/office/drawing/2014/main" id="{FE92C550-C3CA-C021-F654-2C35FA235F91}"/>
              </a:ext>
            </a:extLst>
          </p:cNvPr>
          <p:cNvSpPr>
            <a:spLocks noChangeArrowheads="1"/>
          </p:cNvSpPr>
          <p:nvPr/>
        </p:nvSpPr>
        <p:spPr bwMode="auto">
          <a:xfrm>
            <a:off x="1065213" y="3125788"/>
            <a:ext cx="411162" cy="274637"/>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US" b="1">
                <a:solidFill>
                  <a:srgbClr val="FFFFFF"/>
                </a:solidFill>
                <a:effectLst>
                  <a:outerShdw blurRad="38100" dist="38100" dir="2700000" algn="tl">
                    <a:srgbClr val="808080"/>
                  </a:outerShdw>
                </a:effectLst>
                <a:latin typeface="Bradley Hand ITC" pitchFamily="66" charset="0"/>
                <a:cs typeface="Arial" charset="0"/>
              </a:rPr>
              <a:t>       </a:t>
            </a:r>
            <a:endParaRPr lang="en-US" b="1">
              <a:effectLst>
                <a:outerShdw blurRad="38100" dist="38100" dir="2700000" algn="tl">
                  <a:srgbClr val="FFFFFF"/>
                </a:outerShdw>
              </a:effectLst>
              <a:latin typeface="Bradley Hand ITC" pitchFamily="66" charset="0"/>
              <a:cs typeface="Arial" charset="0"/>
            </a:endParaRPr>
          </a:p>
        </p:txBody>
      </p:sp>
      <p:sp>
        <p:nvSpPr>
          <p:cNvPr id="80947" name="Rectangle 51">
            <a:extLst>
              <a:ext uri="{FF2B5EF4-FFF2-40B4-BE49-F238E27FC236}">
                <a16:creationId xmlns:a16="http://schemas.microsoft.com/office/drawing/2014/main" id="{58BB3212-25E9-1C1E-8194-CC5F9BBDFBEE}"/>
              </a:ext>
            </a:extLst>
          </p:cNvPr>
          <p:cNvSpPr>
            <a:spLocks noChangeArrowheads="1"/>
          </p:cNvSpPr>
          <p:nvPr/>
        </p:nvSpPr>
        <p:spPr bwMode="auto">
          <a:xfrm>
            <a:off x="714375" y="3143250"/>
            <a:ext cx="2252663" cy="4921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id-ID" sz="1600" b="1" dirty="0">
                <a:solidFill>
                  <a:srgbClr val="000000"/>
                </a:solidFill>
                <a:effectLst>
                  <a:outerShdw blurRad="38100" dist="38100" dir="2700000" algn="tl">
                    <a:srgbClr val="FFFFFF"/>
                  </a:outerShdw>
                </a:effectLst>
                <a:latin typeface="Bradley Hand ITC" pitchFamily="66" charset="0"/>
                <a:cs typeface="Arial" charset="0"/>
              </a:rPr>
              <a:t>Komunikasi rekomendasi</a:t>
            </a:r>
          </a:p>
          <a:p>
            <a:pPr fontAlgn="auto">
              <a:spcBef>
                <a:spcPts val="0"/>
              </a:spcBef>
              <a:spcAft>
                <a:spcPts val="0"/>
              </a:spcAft>
              <a:defRPr/>
            </a:pPr>
            <a:r>
              <a:rPr lang="id-ID" sz="1600" b="1" dirty="0">
                <a:solidFill>
                  <a:srgbClr val="000000"/>
                </a:solidFill>
                <a:effectLst>
                  <a:outerShdw blurRad="38100" dist="38100" dir="2700000" algn="tl">
                    <a:srgbClr val="FFFFFF"/>
                  </a:outerShdw>
                </a:effectLst>
                <a:latin typeface="Bradley Hand ITC" pitchFamily="66" charset="0"/>
                <a:cs typeface="Arial" charset="0"/>
              </a:rPr>
              <a:t>Pada Direktur</a:t>
            </a:r>
            <a:endParaRPr lang="en-US" sz="1600" b="1" dirty="0">
              <a:effectLst>
                <a:outerShdw blurRad="38100" dist="38100" dir="2700000" algn="tl">
                  <a:srgbClr val="FFFFFF"/>
                </a:outerShdw>
              </a:effectLst>
              <a:latin typeface="Bradley Hand ITC" pitchFamily="66" charset="0"/>
              <a:cs typeface="Arial" charset="0"/>
            </a:endParaRPr>
          </a:p>
        </p:txBody>
      </p:sp>
      <p:sp>
        <p:nvSpPr>
          <p:cNvPr id="80952" name="Rectangle 56">
            <a:extLst>
              <a:ext uri="{FF2B5EF4-FFF2-40B4-BE49-F238E27FC236}">
                <a16:creationId xmlns:a16="http://schemas.microsoft.com/office/drawing/2014/main" id="{D1D25D0D-2702-4216-266A-31C66756E830}"/>
              </a:ext>
            </a:extLst>
          </p:cNvPr>
          <p:cNvSpPr>
            <a:spLocks noChangeArrowheads="1"/>
          </p:cNvSpPr>
          <p:nvPr/>
        </p:nvSpPr>
        <p:spPr bwMode="auto">
          <a:xfrm>
            <a:off x="228600" y="357188"/>
            <a:ext cx="8686800" cy="68580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id-ID" sz="3600" b="1" dirty="0">
                <a:latin typeface="Felix Titling" pitchFamily="82" charset="0"/>
                <a:cs typeface="+mn-cs"/>
              </a:rPr>
              <a:t>Mekanisme kerja pelaksana </a:t>
            </a:r>
            <a:r>
              <a:rPr lang="en-US" sz="3600" b="1" dirty="0">
                <a:latin typeface="Felix Titling" pitchFamily="82" charset="0"/>
                <a:cs typeface="+mn-cs"/>
              </a:rPr>
              <a:t>K3</a:t>
            </a:r>
            <a:endParaRPr lang="en-US" sz="3600" b="1" dirty="0">
              <a:effectLst>
                <a:outerShdw blurRad="38100" dist="38100" dir="2700000" algn="tl">
                  <a:srgbClr val="FFFFFF"/>
                </a:outerShdw>
              </a:effectLst>
              <a:latin typeface="Felix Titling" pitchFamily="82" charset="0"/>
              <a:cs typeface="+mn-cs"/>
            </a:endParaRPr>
          </a:p>
        </p:txBody>
      </p:sp>
      <p:sp>
        <p:nvSpPr>
          <p:cNvPr id="28708" name="AutoShape 57">
            <a:extLst>
              <a:ext uri="{FF2B5EF4-FFF2-40B4-BE49-F238E27FC236}">
                <a16:creationId xmlns:a16="http://schemas.microsoft.com/office/drawing/2014/main" id="{22F0BA85-6F1F-BEF1-3BF1-DAF558920909}"/>
              </a:ext>
            </a:extLst>
          </p:cNvPr>
          <p:cNvSpPr>
            <a:spLocks noChangeArrowheads="1"/>
          </p:cNvSpPr>
          <p:nvPr/>
        </p:nvSpPr>
        <p:spPr bwMode="auto">
          <a:xfrm>
            <a:off x="457200" y="1371600"/>
            <a:ext cx="8382000" cy="5334000"/>
          </a:xfrm>
          <a:prstGeom prst="roundRect">
            <a:avLst>
              <a:gd name="adj" fmla="val 16667"/>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graphicFrame>
        <p:nvGraphicFramePr>
          <p:cNvPr id="28709" name="Object 2">
            <a:extLst>
              <a:ext uri="{FF2B5EF4-FFF2-40B4-BE49-F238E27FC236}">
                <a16:creationId xmlns:a16="http://schemas.microsoft.com/office/drawing/2014/main" id="{5C695752-1A7C-2BF8-24B1-885D22B669FD}"/>
              </a:ext>
            </a:extLst>
          </p:cNvPr>
          <p:cNvGraphicFramePr>
            <a:graphicFrameLocks noChangeAspect="1"/>
          </p:cNvGraphicFramePr>
          <p:nvPr/>
        </p:nvGraphicFramePr>
        <p:xfrm>
          <a:off x="3986213" y="3581400"/>
          <a:ext cx="1271587" cy="1295400"/>
        </p:xfrm>
        <a:graphic>
          <a:graphicData uri="http://schemas.openxmlformats.org/presentationml/2006/ole">
            <mc:AlternateContent xmlns:mc="http://schemas.openxmlformats.org/markup-compatibility/2006">
              <mc:Choice xmlns:v="urn:schemas-microsoft-com:vml" Requires="v">
                <p:oleObj name="Bitmap Image" r:id="rId3" imgW="1854200" imgH="2063750" progId="PBrush">
                  <p:embed/>
                </p:oleObj>
              </mc:Choice>
              <mc:Fallback>
                <p:oleObj name="Bitmap Image" r:id="rId3" imgW="1854200" imgH="2063750"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3581400"/>
                        <a:ext cx="12715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57" name="Rectangle 61">
            <a:extLst>
              <a:ext uri="{FF2B5EF4-FFF2-40B4-BE49-F238E27FC236}">
                <a16:creationId xmlns:a16="http://schemas.microsoft.com/office/drawing/2014/main" id="{97A7F54D-2331-7FA0-51C0-AE8BC60F7805}"/>
              </a:ext>
            </a:extLst>
          </p:cNvPr>
          <p:cNvSpPr>
            <a:spLocks noChangeArrowheads="1"/>
          </p:cNvSpPr>
          <p:nvPr/>
        </p:nvSpPr>
        <p:spPr bwMode="auto">
          <a:xfrm>
            <a:off x="714375" y="3571875"/>
            <a:ext cx="2571750" cy="769938"/>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US" b="1" dirty="0">
                <a:solidFill>
                  <a:srgbClr val="000000"/>
                </a:solidFill>
                <a:effectLst>
                  <a:outerShdw blurRad="38100" dist="38100" dir="2700000" algn="tl">
                    <a:srgbClr val="FFFFFF"/>
                  </a:outerShdw>
                </a:effectLst>
                <a:latin typeface="Bradley Hand ITC" pitchFamily="66" charset="0"/>
                <a:cs typeface="Arial" charset="0"/>
              </a:rPr>
              <a:t> </a:t>
            </a:r>
            <a:r>
              <a:rPr lang="id-ID" sz="1600" b="1" dirty="0">
                <a:solidFill>
                  <a:srgbClr val="000000"/>
                </a:solidFill>
                <a:effectLst>
                  <a:outerShdw blurRad="38100" dist="38100" dir="2700000" algn="tl">
                    <a:srgbClr val="FFFFFF"/>
                  </a:outerShdw>
                </a:effectLst>
                <a:latin typeface="Bradley Hand ITC" pitchFamily="66" charset="0"/>
                <a:cs typeface="Arial" charset="0"/>
              </a:rPr>
              <a:t>Komunikasi pencegahan KAK &amp; PAK pd pekerja, pasien,  pengunjung</a:t>
            </a:r>
            <a:endParaRPr lang="en-US" sz="1600" b="1" dirty="0">
              <a:effectLst>
                <a:outerShdw blurRad="38100" dist="38100" dir="2700000" algn="tl">
                  <a:srgbClr val="FFFFFF"/>
                </a:outerShdw>
              </a:effectLst>
              <a:latin typeface="Bradley Hand ITC" pitchFamily="66" charset="0"/>
              <a:cs typeface="Arial" charset="0"/>
            </a:endParaRPr>
          </a:p>
        </p:txBody>
      </p:sp>
      <p:graphicFrame>
        <p:nvGraphicFramePr>
          <p:cNvPr id="28711" name="Object 50">
            <a:extLst>
              <a:ext uri="{FF2B5EF4-FFF2-40B4-BE49-F238E27FC236}">
                <a16:creationId xmlns:a16="http://schemas.microsoft.com/office/drawing/2014/main" id="{31E3DC99-32FA-48E4-BB02-C690E3DF7143}"/>
              </a:ext>
            </a:extLst>
          </p:cNvPr>
          <p:cNvGraphicFramePr>
            <a:graphicFrameLocks noChangeAspect="1"/>
          </p:cNvGraphicFramePr>
          <p:nvPr/>
        </p:nvGraphicFramePr>
        <p:xfrm>
          <a:off x="3500438" y="1357313"/>
          <a:ext cx="2357437" cy="2000250"/>
        </p:xfrm>
        <a:graphic>
          <a:graphicData uri="http://schemas.openxmlformats.org/presentationml/2006/ole">
            <mc:AlternateContent xmlns:mc="http://schemas.openxmlformats.org/markup-compatibility/2006">
              <mc:Choice xmlns:v="urn:schemas-microsoft-com:vml" Requires="v">
                <p:oleObj name="Clip" r:id="rId5" imgW="19291300" imgH="14871700" progId="">
                  <p:embed/>
                </p:oleObj>
              </mc:Choice>
              <mc:Fallback>
                <p:oleObj name="Clip" r:id="rId5" imgW="19291300" imgH="14871700" progId="">
                  <p:embed/>
                  <p:pic>
                    <p:nvPicPr>
                      <p:cNvPr id="0" name="Object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357313"/>
                        <a:ext cx="23574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A3B5-FBF7-2937-0F3F-11AD3ED9C222}"/>
              </a:ext>
            </a:extLst>
          </p:cNvPr>
          <p:cNvSpPr>
            <a:spLocks noGrp="1"/>
          </p:cNvSpPr>
          <p:nvPr>
            <p:ph type="title"/>
          </p:nvPr>
        </p:nvSpPr>
        <p:spPr/>
        <p:txBody>
          <a:bodyPr>
            <a:normAutofit fontScale="90000"/>
          </a:bodyPr>
          <a:lstStyle/>
          <a:p>
            <a:pPr algn="ctr">
              <a:defRPr/>
            </a:pPr>
            <a:r>
              <a:rPr lang="id-ID" b="1" dirty="0"/>
              <a:t>Keselamatan Kerja di Rumah Sakit</a:t>
            </a:r>
            <a:br>
              <a:rPr lang="id-ID" dirty="0"/>
            </a:br>
            <a:endParaRPr lang="id-ID" dirty="0"/>
          </a:p>
        </p:txBody>
      </p:sp>
      <p:sp>
        <p:nvSpPr>
          <p:cNvPr id="30722" name="Content Placeholder 2">
            <a:extLst>
              <a:ext uri="{FF2B5EF4-FFF2-40B4-BE49-F238E27FC236}">
                <a16:creationId xmlns:a16="http://schemas.microsoft.com/office/drawing/2014/main" id="{1241B3EF-73F7-5F80-12AB-F48E3C2F2453}"/>
              </a:ext>
            </a:extLst>
          </p:cNvPr>
          <p:cNvSpPr>
            <a:spLocks noGrp="1" noChangeArrowheads="1"/>
          </p:cNvSpPr>
          <p:nvPr>
            <p:ph idx="1"/>
          </p:nvPr>
        </p:nvSpPr>
        <p:spPr/>
        <p:txBody>
          <a:bodyPr/>
          <a:lstStyle/>
          <a:p>
            <a:pPr>
              <a:buFont typeface="Wingdings 2" pitchFamily="2" charset="2"/>
              <a:buNone/>
            </a:pPr>
            <a:r>
              <a:rPr lang="id-ID" altLang="en-US" sz="2400" b="1"/>
              <a:t>Kecelakaan Kerja</a:t>
            </a:r>
            <a:endParaRPr lang="id-ID" altLang="en-US" sz="2400"/>
          </a:p>
          <a:p>
            <a:r>
              <a:rPr lang="id-ID" altLang="en-US" sz="2400"/>
              <a:t>Kecelakaan kerja adalah kejadian yang tidak terduga dan tidak diharapkan. Biasanya kecelakaan menyebabkan, kerugian material dan penderitaan dari yang paling ringan sampai kepada yang paling berat.</a:t>
            </a:r>
          </a:p>
          <a:p>
            <a:pPr>
              <a:buFont typeface="Wingdings 2" pitchFamily="2" charset="2"/>
              <a:buNone/>
            </a:pPr>
            <a:endParaRPr lang="id-ID" altLang="en-US" sz="2400"/>
          </a:p>
          <a:p>
            <a:pPr>
              <a:buFont typeface="Wingdings 2" pitchFamily="2" charset="2"/>
              <a:buNone/>
            </a:pPr>
            <a:r>
              <a:rPr lang="id-ID" altLang="en-US" sz="2400"/>
              <a:t>Kecelakaan di laboratorium dapat berbentuk 2 jenis yaitu :</a:t>
            </a:r>
          </a:p>
          <a:p>
            <a:pPr>
              <a:buFont typeface="Wingdings 2" pitchFamily="2" charset="2"/>
              <a:buNone/>
            </a:pPr>
            <a:r>
              <a:rPr lang="id-ID" altLang="en-US" sz="2400"/>
              <a:t>1. Kecelakaan medis, jika yang menjadi korban pasien</a:t>
            </a:r>
          </a:p>
          <a:p>
            <a:pPr>
              <a:buFont typeface="Wingdings 2" pitchFamily="2" charset="2"/>
              <a:buNone/>
            </a:pPr>
            <a:r>
              <a:rPr lang="id-ID" altLang="en-US" sz="2400"/>
              <a:t>2. Kecelakaan kerja, jika yang menjadi korban petugas laboratorium itu sendiri.</a:t>
            </a:r>
          </a:p>
          <a:p>
            <a:endParaRPr lang="id-ID"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4C87-1A6A-8BDE-6DDC-FEC735980F18}"/>
              </a:ext>
            </a:extLst>
          </p:cNvPr>
          <p:cNvSpPr>
            <a:spLocks noGrp="1"/>
          </p:cNvSpPr>
          <p:nvPr>
            <p:ph type="title"/>
          </p:nvPr>
        </p:nvSpPr>
        <p:spPr/>
        <p:txBody>
          <a:bodyPr/>
          <a:lstStyle/>
          <a:p>
            <a:pPr algn="ctr">
              <a:defRPr/>
            </a:pPr>
            <a:r>
              <a:rPr lang="id-ID" dirty="0"/>
              <a:t> Alat kesehatan </a:t>
            </a:r>
          </a:p>
        </p:txBody>
      </p:sp>
      <p:sp>
        <p:nvSpPr>
          <p:cNvPr id="31746" name="Content Placeholder 2">
            <a:extLst>
              <a:ext uri="{FF2B5EF4-FFF2-40B4-BE49-F238E27FC236}">
                <a16:creationId xmlns:a16="http://schemas.microsoft.com/office/drawing/2014/main" id="{3D333579-5B64-E947-D103-3901D673AF97}"/>
              </a:ext>
            </a:extLst>
          </p:cNvPr>
          <p:cNvSpPr>
            <a:spLocks noGrp="1" noChangeArrowheads="1"/>
          </p:cNvSpPr>
          <p:nvPr>
            <p:ph idx="1"/>
          </p:nvPr>
        </p:nvSpPr>
        <p:spPr/>
        <p:txBody>
          <a:bodyPr/>
          <a:lstStyle/>
          <a:p>
            <a:r>
              <a:rPr lang="id-ID" altLang="en-US"/>
              <a:t>adalah instrumen, aparatus, mesin dan atau implan yang tidak mengandung obat yang digunakan untuk mencegah, mendiagnosis, menyembuhkan, meringankan penyakit dan merawat orang sakit.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42E4-B021-AF1E-CA78-C9E65171FEDF}"/>
              </a:ext>
            </a:extLst>
          </p:cNvPr>
          <p:cNvSpPr>
            <a:spLocks noGrp="1"/>
          </p:cNvSpPr>
          <p:nvPr>
            <p:ph type="title"/>
          </p:nvPr>
        </p:nvSpPr>
        <p:spPr/>
        <p:txBody>
          <a:bodyPr/>
          <a:lstStyle/>
          <a:p>
            <a:pPr algn="ctr">
              <a:defRPr/>
            </a:pPr>
            <a:r>
              <a:rPr lang="id-ID" dirty="0"/>
              <a:t>ALAT KESELAMATAN</a:t>
            </a:r>
          </a:p>
        </p:txBody>
      </p:sp>
      <p:sp>
        <p:nvSpPr>
          <p:cNvPr id="32770" name="Content Placeholder 2">
            <a:extLst>
              <a:ext uri="{FF2B5EF4-FFF2-40B4-BE49-F238E27FC236}">
                <a16:creationId xmlns:a16="http://schemas.microsoft.com/office/drawing/2014/main" id="{D2E52C67-099C-DA6E-2E8F-75FC03343681}"/>
              </a:ext>
            </a:extLst>
          </p:cNvPr>
          <p:cNvSpPr>
            <a:spLocks noGrp="1" noChangeArrowheads="1"/>
          </p:cNvSpPr>
          <p:nvPr>
            <p:ph idx="1"/>
          </p:nvPr>
        </p:nvSpPr>
        <p:spPr/>
        <p:txBody>
          <a:bodyPr/>
          <a:lstStyle/>
          <a:p>
            <a:r>
              <a:rPr lang="id-ID" altLang="en-US"/>
              <a:t>Beberapa sarana Keselamatan kerja yang perlu diawasi antara lain bejana tekan uap, penangkal petir, sistem pemadaman kebakaran, sistem jaringan gas medis. Sarana tesebut perlu mendapat pemeliharaan dan pengawasan sehingga aman dalam pengoperasiannya.</a:t>
            </a:r>
          </a:p>
          <a:p>
            <a:endParaRPr lang="id-ID"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0F36-7144-7224-3DFC-7F3F956EEE0D}"/>
              </a:ext>
            </a:extLst>
          </p:cNvPr>
          <p:cNvSpPr>
            <a:spLocks noGrp="1"/>
          </p:cNvSpPr>
          <p:nvPr>
            <p:ph type="title"/>
          </p:nvPr>
        </p:nvSpPr>
        <p:spPr/>
        <p:txBody>
          <a:bodyPr>
            <a:normAutofit fontScale="90000"/>
          </a:bodyPr>
          <a:lstStyle/>
          <a:p>
            <a:pPr algn="ctr">
              <a:defRPr/>
            </a:pPr>
            <a:r>
              <a:rPr lang="id-ID" b="1" dirty="0">
                <a:latin typeface="Arial" pitchFamily="34" charset="0"/>
                <a:cs typeface="Arial" pitchFamily="34" charset="0"/>
              </a:rPr>
              <a:t>Kebakaran</a:t>
            </a:r>
            <a:br>
              <a:rPr lang="id-ID" dirty="0">
                <a:latin typeface="Arial" pitchFamily="34" charset="0"/>
                <a:cs typeface="Arial" pitchFamily="34" charset="0"/>
              </a:rPr>
            </a:br>
            <a:endParaRPr lang="id-ID" dirty="0">
              <a:latin typeface="Arial" pitchFamily="34" charset="0"/>
              <a:cs typeface="Arial" pitchFamily="34" charset="0"/>
            </a:endParaRPr>
          </a:p>
        </p:txBody>
      </p:sp>
      <p:sp>
        <p:nvSpPr>
          <p:cNvPr id="33794" name="Content Placeholder 2">
            <a:extLst>
              <a:ext uri="{FF2B5EF4-FFF2-40B4-BE49-F238E27FC236}">
                <a16:creationId xmlns:a16="http://schemas.microsoft.com/office/drawing/2014/main" id="{2E1279AF-F0B6-8C11-B0F0-ACDD25359550}"/>
              </a:ext>
            </a:extLst>
          </p:cNvPr>
          <p:cNvSpPr>
            <a:spLocks noGrp="1" noChangeArrowheads="1"/>
          </p:cNvSpPr>
          <p:nvPr>
            <p:ph idx="1"/>
          </p:nvPr>
        </p:nvSpPr>
        <p:spPr/>
        <p:txBody>
          <a:bodyPr/>
          <a:lstStyle/>
          <a:p>
            <a:r>
              <a:rPr lang="id-ID" altLang="en-US"/>
              <a:t>	</a:t>
            </a:r>
            <a:r>
              <a:rPr lang="id-ID" altLang="en-US" sz="2800"/>
              <a:t>Kebakaran terjadi apabila terdapat tiga unsur bersama-sama. Unsur-unsur tersebut adalah adalah oksigen, panas dan bahan yang mudah terbakar. Bahan yang mudah terbakar di Rumah Sakit antara lain ethyl eter, ethylene oxide dan ethyl alcohol.</a:t>
            </a:r>
          </a:p>
          <a:p>
            <a:r>
              <a:rPr lang="id-ID" altLang="en-US" sz="2800"/>
              <a:t>	Sebagai tempat layanan umum perlu disediakan peralatan pemadaman kebakaran mulai dari APAR, Hydran hingga sistem pemadaman Otomatis. Jalur evakuasi juga perlu dipasang.</a:t>
            </a:r>
          </a:p>
          <a:p>
            <a:endParaRPr lang="id-ID"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CFBE-014F-B127-CC71-CEF3ED7D2A7E}"/>
              </a:ext>
            </a:extLst>
          </p:cNvPr>
          <p:cNvSpPr>
            <a:spLocks noGrp="1"/>
          </p:cNvSpPr>
          <p:nvPr>
            <p:ph type="title"/>
          </p:nvPr>
        </p:nvSpPr>
        <p:spPr/>
        <p:txBody>
          <a:bodyPr/>
          <a:lstStyle/>
          <a:p>
            <a:pPr algn="ctr">
              <a:defRPr/>
            </a:pPr>
            <a:r>
              <a:rPr lang="id-ID" dirty="0"/>
              <a:t>Kegawatdaruratan</a:t>
            </a:r>
          </a:p>
        </p:txBody>
      </p:sp>
      <p:sp>
        <p:nvSpPr>
          <p:cNvPr id="34818" name="Content Placeholder 2">
            <a:extLst>
              <a:ext uri="{FF2B5EF4-FFF2-40B4-BE49-F238E27FC236}">
                <a16:creationId xmlns:a16="http://schemas.microsoft.com/office/drawing/2014/main" id="{B2C7521F-17B4-D46E-BB66-C1C78DE499AA}"/>
              </a:ext>
            </a:extLst>
          </p:cNvPr>
          <p:cNvSpPr>
            <a:spLocks noGrp="1" noChangeArrowheads="1"/>
          </p:cNvSpPr>
          <p:nvPr>
            <p:ph idx="1"/>
          </p:nvPr>
        </p:nvSpPr>
        <p:spPr/>
        <p:txBody>
          <a:bodyPr/>
          <a:lstStyle/>
          <a:p>
            <a:r>
              <a:rPr lang="id-ID" altLang="en-US" sz="2800"/>
              <a:t>Kegawatdaruratan merupakan suatu kejadian yang dapat menimbulkan kematian atau luka serius bagi pekerja, pengunjung ataupun masyarakat atau dapat menutup kegiatan usaha, mengganggu operasi, menyebabkan kerusakan fisik lingkungan ataupun mengancam finansial dan citra RS.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B83D-8AD7-A248-68ED-228C0605DF24}"/>
              </a:ext>
            </a:extLst>
          </p:cNvPr>
          <p:cNvSpPr>
            <a:spLocks noGrp="1"/>
          </p:cNvSpPr>
          <p:nvPr>
            <p:ph type="title"/>
          </p:nvPr>
        </p:nvSpPr>
        <p:spPr>
          <a:xfrm>
            <a:off x="0" y="2924944"/>
            <a:ext cx="9144000" cy="841248"/>
          </a:xfrm>
        </p:spPr>
        <p:txBody>
          <a:bodyPr/>
          <a:lstStyle/>
          <a:p>
            <a:pPr algn="ctr">
              <a:defRPr/>
            </a:pPr>
            <a:r>
              <a:rPr lang="id-ID" sz="4800" dirty="0"/>
              <a:t>AUDIT K3 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5D0DE50-84CD-46A4-4A25-49BC49200228}"/>
              </a:ext>
            </a:extLst>
          </p:cNvPr>
          <p:cNvGraphicFramePr/>
          <p:nvPr/>
        </p:nvGraphicFramePr>
        <p:xfrm>
          <a:off x="1524000" y="304800"/>
          <a:ext cx="6096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1A40EC0-3EE6-DE9B-3997-277AC4857C59}"/>
              </a:ext>
            </a:extLst>
          </p:cNvPr>
          <p:cNvSpPr/>
          <p:nvPr/>
        </p:nvSpPr>
        <p:spPr>
          <a:xfrm>
            <a:off x="1295400" y="3886200"/>
            <a:ext cx="6781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400" dirty="0" err="1"/>
              <a:t>Organisasi</a:t>
            </a:r>
            <a:r>
              <a:rPr lang="en-US" sz="2400" dirty="0"/>
              <a:t> </a:t>
            </a:r>
            <a:r>
              <a:rPr lang="en-US" sz="2400" dirty="0" err="1"/>
              <a:t>memerlukan</a:t>
            </a:r>
            <a:r>
              <a:rPr lang="en-US" sz="2400" dirty="0"/>
              <a:t> </a:t>
            </a:r>
            <a:r>
              <a:rPr lang="en-US" sz="2400" dirty="0" err="1"/>
              <a:t>alat</a:t>
            </a:r>
            <a:r>
              <a:rPr lang="en-US" sz="2400" dirty="0"/>
              <a:t> </a:t>
            </a:r>
            <a:r>
              <a:rPr lang="en-US" sz="2400" dirty="0" err="1"/>
              <a:t>atau</a:t>
            </a:r>
            <a:r>
              <a:rPr lang="en-US" sz="2400" dirty="0"/>
              <a:t> </a:t>
            </a:r>
            <a:r>
              <a:rPr lang="en-US" sz="2400" dirty="0" err="1"/>
              <a:t>cara</a:t>
            </a:r>
            <a:r>
              <a:rPr lang="en-US" sz="2400" dirty="0"/>
              <a:t> </a:t>
            </a:r>
            <a:r>
              <a:rPr lang="en-US" sz="2400" dirty="0" err="1"/>
              <a:t>untuk</a:t>
            </a:r>
            <a:r>
              <a:rPr lang="en-US" sz="2400" dirty="0"/>
              <a:t> </a:t>
            </a:r>
            <a:r>
              <a:rPr lang="en-US" sz="2400" dirty="0" err="1"/>
              <a:t>menilai</a:t>
            </a:r>
            <a:r>
              <a:rPr lang="en-US" sz="2400" dirty="0"/>
              <a:t> </a:t>
            </a:r>
            <a:r>
              <a:rPr lang="en-US" sz="2400" dirty="0" err="1"/>
              <a:t>apakah</a:t>
            </a:r>
            <a:r>
              <a:rPr lang="en-US" sz="2400" dirty="0"/>
              <a:t> </a:t>
            </a:r>
            <a:r>
              <a:rPr lang="en-US" sz="2400" dirty="0" err="1"/>
              <a:t>pelaksanaan</a:t>
            </a:r>
            <a:r>
              <a:rPr lang="en-US" sz="2400" dirty="0"/>
              <a:t> K3 </a:t>
            </a:r>
            <a:r>
              <a:rPr lang="en-US" sz="2400" dirty="0" err="1"/>
              <a:t>telah</a:t>
            </a:r>
            <a:r>
              <a:rPr lang="en-US" sz="2400" dirty="0"/>
              <a:t> </a:t>
            </a:r>
            <a:r>
              <a:rPr lang="en-US" sz="2400" dirty="0" err="1"/>
              <a:t>berhasil</a:t>
            </a:r>
            <a:r>
              <a:rPr lang="en-US" sz="2400" dirty="0"/>
              <a:t> </a:t>
            </a:r>
            <a:r>
              <a:rPr lang="en-US" sz="2400" dirty="0" err="1"/>
              <a:t>atau</a:t>
            </a:r>
            <a:r>
              <a:rPr lang="en-US" sz="2400" dirty="0"/>
              <a:t> </a:t>
            </a:r>
            <a:r>
              <a:rPr lang="en-US" sz="2400" dirty="0" err="1"/>
              <a:t>tidak</a:t>
            </a:r>
            <a:r>
              <a:rPr lang="en-US" sz="2400" dirty="0"/>
              <a:t>.  Salah </a:t>
            </a:r>
            <a:r>
              <a:rPr lang="en-US" sz="2400" dirty="0" err="1"/>
              <a:t>satu</a:t>
            </a:r>
            <a:r>
              <a:rPr lang="en-US" sz="2400" dirty="0"/>
              <a:t> </a:t>
            </a:r>
            <a:r>
              <a:rPr lang="en-US" sz="2400" dirty="0" err="1"/>
              <a:t>cara</a:t>
            </a:r>
            <a:r>
              <a:rPr lang="en-US" sz="2400" dirty="0"/>
              <a:t> </a:t>
            </a:r>
            <a:r>
              <a:rPr lang="en-US" sz="2400" dirty="0" err="1"/>
              <a:t>penilaian</a:t>
            </a:r>
            <a:r>
              <a:rPr lang="en-US" sz="2400" dirty="0"/>
              <a:t> </a:t>
            </a:r>
            <a:r>
              <a:rPr lang="en-US" sz="2400" dirty="0" err="1"/>
              <a:t>adalah</a:t>
            </a:r>
            <a:r>
              <a:rPr lang="en-US" sz="2400" dirty="0"/>
              <a:t> </a:t>
            </a:r>
            <a:r>
              <a:rPr lang="en-US" sz="2400" dirty="0" err="1"/>
              <a:t>dengan</a:t>
            </a:r>
            <a:r>
              <a:rPr lang="en-US" sz="2400" dirty="0"/>
              <a:t> </a:t>
            </a:r>
            <a:r>
              <a:rPr lang="en-US" sz="2400" dirty="0" err="1"/>
              <a:t>melakukan</a:t>
            </a:r>
            <a:r>
              <a:rPr lang="en-US" sz="2400" dirty="0"/>
              <a:t> Audit K3 </a:t>
            </a:r>
            <a:r>
              <a:rPr lang="en-US" sz="2400" dirty="0" err="1"/>
              <a:t>sebagai</a:t>
            </a:r>
            <a:r>
              <a:rPr lang="en-US" sz="2400" dirty="0"/>
              <a:t> </a:t>
            </a:r>
            <a:r>
              <a:rPr lang="en-US" sz="2400" dirty="0" err="1"/>
              <a:t>bagian</a:t>
            </a:r>
            <a:r>
              <a:rPr lang="en-US" sz="2400" dirty="0"/>
              <a:t> </a:t>
            </a:r>
            <a:r>
              <a:rPr lang="en-US" sz="2400" dirty="0" err="1"/>
              <a:t>dari</a:t>
            </a:r>
            <a:r>
              <a:rPr lang="en-US" sz="2400" dirty="0"/>
              <a:t> </a:t>
            </a:r>
            <a:r>
              <a:rPr lang="en-US" sz="2400" dirty="0" err="1"/>
              <a:t>siklus</a:t>
            </a:r>
            <a:r>
              <a:rPr lang="en-US" sz="2400" dirty="0"/>
              <a:t> Plan – Do -  Check – Action </a:t>
            </a:r>
            <a:r>
              <a:rPr lang="en-US" sz="2400" dirty="0" err="1"/>
              <a:t>seperti</a:t>
            </a:r>
            <a:r>
              <a:rPr lang="en-US" sz="2400" dirty="0"/>
              <a:t> di</a:t>
            </a:r>
            <a:r>
              <a:rPr lang="id-ID" sz="2400" dirty="0"/>
              <a:t> ata</a:t>
            </a:r>
            <a:r>
              <a:rPr lang="en-US" sz="2400" dirty="0"/>
              <a: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47D6-3CAF-69D0-8170-32284028EA8E}"/>
              </a:ext>
            </a:extLst>
          </p:cNvPr>
          <p:cNvSpPr>
            <a:spLocks noGrp="1"/>
          </p:cNvSpPr>
          <p:nvPr>
            <p:ph type="title"/>
          </p:nvPr>
        </p:nvSpPr>
        <p:spPr/>
        <p:txBody>
          <a:bodyPr/>
          <a:lstStyle/>
          <a:p>
            <a:pPr>
              <a:defRPr/>
            </a:pPr>
            <a:r>
              <a:rPr lang="en-US" dirty="0" err="1"/>
              <a:t>Tujuan</a:t>
            </a:r>
            <a:r>
              <a:rPr lang="en-US" dirty="0"/>
              <a:t> Audit</a:t>
            </a:r>
          </a:p>
        </p:txBody>
      </p:sp>
      <p:sp>
        <p:nvSpPr>
          <p:cNvPr id="37890" name="Content Placeholder 2">
            <a:extLst>
              <a:ext uri="{FF2B5EF4-FFF2-40B4-BE49-F238E27FC236}">
                <a16:creationId xmlns:a16="http://schemas.microsoft.com/office/drawing/2014/main" id="{38061D94-E603-0641-846F-EFD1D98CE7D7}"/>
              </a:ext>
            </a:extLst>
          </p:cNvPr>
          <p:cNvSpPr>
            <a:spLocks noGrp="1" noChangeArrowheads="1"/>
          </p:cNvSpPr>
          <p:nvPr>
            <p:ph idx="1"/>
          </p:nvPr>
        </p:nvSpPr>
        <p:spPr/>
        <p:txBody>
          <a:bodyPr/>
          <a:lstStyle/>
          <a:p>
            <a:pPr marL="514350" indent="-514350">
              <a:buFont typeface="Franklin Gothic Medium" panose="020B0603020102020204" pitchFamily="34" charset="0"/>
              <a:buAutoNum type="arabicPeriod"/>
            </a:pPr>
            <a:r>
              <a:rPr lang="en-US" altLang="en-US"/>
              <a:t>Memastikan apakah Sistem Manajemen K3 yang dijalankan telah memenuhi prosedur </a:t>
            </a:r>
          </a:p>
          <a:p>
            <a:pPr marL="514350" indent="-514350">
              <a:buFont typeface="Franklin Gothic Medium" panose="020B0603020102020204" pitchFamily="34" charset="0"/>
              <a:buAutoNum type="arabicPeriod"/>
            </a:pPr>
            <a:r>
              <a:rPr lang="en-US" altLang="en-US"/>
              <a:t>Mengetahui apakah Sistem Manajemen K3 telah berjalan di seluruh jajaran sesuai dengan lingkupnya.</a:t>
            </a:r>
          </a:p>
          <a:p>
            <a:pPr marL="514350" indent="-514350">
              <a:buFont typeface="Franklin Gothic Medium" panose="020B0603020102020204" pitchFamily="34" charset="0"/>
              <a:buAutoNum type="arabicPeriod"/>
            </a:pPr>
            <a:r>
              <a:rPr lang="en-US" altLang="en-US"/>
              <a:t>Memastikan apakah Sistem Manajemen K3 telah efektif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3000"/>
            </a:blip>
            <a:stretch>
              <a:fillRect t="-9277" b="-9277"/>
            </a:stretch>
          </a:blipFill>
        </p:spPr>
        <p:txBody>
          <a:bodyPr/>
          <a:lstStyle/>
          <a:p>
            <a:endParaRPr lang="en-US"/>
          </a:p>
        </p:txBody>
      </p:sp>
      <p:sp>
        <p:nvSpPr>
          <p:cNvPr id="3" name="Freeform 3"/>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514350" y="1371600"/>
            <a:ext cx="1263824" cy="12638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7" name="TextBox 7"/>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8" name="TextBox 8"/>
          <p:cNvSpPr txBox="1"/>
          <p:nvPr/>
        </p:nvSpPr>
        <p:spPr>
          <a:xfrm>
            <a:off x="922062" y="1513613"/>
            <a:ext cx="5652165" cy="938014"/>
          </a:xfrm>
          <a:prstGeom prst="rect">
            <a:avLst/>
          </a:prstGeom>
        </p:spPr>
        <p:txBody>
          <a:bodyPr lIns="0" tIns="0" rIns="0" bIns="0" rtlCol="0" anchor="t">
            <a:spAutoFit/>
          </a:bodyPr>
          <a:lstStyle/>
          <a:p>
            <a:pPr algn="ctr">
              <a:lnSpc>
                <a:spcPts val="7766"/>
              </a:lnSpc>
            </a:pPr>
            <a:r>
              <a:rPr lang="en-US" sz="5547">
                <a:solidFill>
                  <a:srgbClr val="000000"/>
                </a:solidFill>
                <a:latin typeface="Glacial Indifference Bold"/>
                <a:ea typeface="Glacial Indifference Bold"/>
                <a:cs typeface="Glacial Indifference Bold"/>
                <a:sym typeface="Glacial Indifference Bold"/>
              </a:rPr>
              <a:t>VISI PPD FKUMM</a:t>
            </a:r>
          </a:p>
        </p:txBody>
      </p:sp>
      <p:grpSp>
        <p:nvGrpSpPr>
          <p:cNvPr id="9" name="Group 9"/>
          <p:cNvGrpSpPr/>
          <p:nvPr/>
        </p:nvGrpSpPr>
        <p:grpSpPr>
          <a:xfrm>
            <a:off x="7349454" y="1175128"/>
            <a:ext cx="1280197" cy="653835"/>
            <a:chOff x="0" y="0"/>
            <a:chExt cx="3413858" cy="1743559"/>
          </a:xfrm>
        </p:grpSpPr>
        <p:sp>
          <p:nvSpPr>
            <p:cNvPr id="10" name="Freeform 10"/>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1" name="Freeform 11"/>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2" name="Group 12"/>
          <p:cNvGrpSpPr/>
          <p:nvPr/>
        </p:nvGrpSpPr>
        <p:grpSpPr>
          <a:xfrm>
            <a:off x="718206" y="2705330"/>
            <a:ext cx="7707588" cy="2793559"/>
            <a:chOff x="0" y="0"/>
            <a:chExt cx="20553568" cy="7449489"/>
          </a:xfrm>
        </p:grpSpPr>
        <p:grpSp>
          <p:nvGrpSpPr>
            <p:cNvPr id="13" name="Group 13"/>
            <p:cNvGrpSpPr/>
            <p:nvPr/>
          </p:nvGrpSpPr>
          <p:grpSpPr>
            <a:xfrm>
              <a:off x="0" y="0"/>
              <a:ext cx="20553568" cy="7449489"/>
              <a:chOff x="0" y="0"/>
              <a:chExt cx="2989960" cy="1083689"/>
            </a:xfrm>
          </p:grpSpPr>
          <p:sp>
            <p:nvSpPr>
              <p:cNvPr id="14" name="Freeform 14"/>
              <p:cNvSpPr/>
              <p:nvPr/>
            </p:nvSpPr>
            <p:spPr>
              <a:xfrm>
                <a:off x="0" y="0"/>
                <a:ext cx="2989960" cy="1083689"/>
              </a:xfrm>
              <a:custGeom>
                <a:avLst/>
                <a:gdLst/>
                <a:ahLst/>
                <a:cxnLst/>
                <a:rect l="l" t="t" r="r" b="b"/>
                <a:pathLst>
                  <a:path w="2989960" h="1083689">
                    <a:moveTo>
                      <a:pt x="14321" y="0"/>
                    </a:moveTo>
                    <a:lnTo>
                      <a:pt x="2975639" y="0"/>
                    </a:lnTo>
                    <a:cubicBezTo>
                      <a:pt x="2983549" y="0"/>
                      <a:pt x="2989960" y="6412"/>
                      <a:pt x="2989960" y="14321"/>
                    </a:cubicBezTo>
                    <a:lnTo>
                      <a:pt x="2989960" y="1069368"/>
                    </a:lnTo>
                    <a:cubicBezTo>
                      <a:pt x="2989960" y="1077277"/>
                      <a:pt x="2983549" y="1083689"/>
                      <a:pt x="2975639" y="1083689"/>
                    </a:cubicBezTo>
                    <a:lnTo>
                      <a:pt x="14321" y="1083689"/>
                    </a:lnTo>
                    <a:cubicBezTo>
                      <a:pt x="6412" y="1083689"/>
                      <a:pt x="0" y="1077277"/>
                      <a:pt x="0" y="1069368"/>
                    </a:cubicBezTo>
                    <a:lnTo>
                      <a:pt x="0" y="14321"/>
                    </a:lnTo>
                    <a:cubicBezTo>
                      <a:pt x="0" y="6412"/>
                      <a:pt x="6412" y="0"/>
                      <a:pt x="14321"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5" name="TextBox 15"/>
              <p:cNvSpPr txBox="1"/>
              <p:nvPr/>
            </p:nvSpPr>
            <p:spPr>
              <a:xfrm>
                <a:off x="0" y="-38100"/>
                <a:ext cx="2989960" cy="1121789"/>
              </a:xfrm>
              <a:prstGeom prst="rect">
                <a:avLst/>
              </a:prstGeom>
            </p:spPr>
            <p:txBody>
              <a:bodyPr lIns="25400" tIns="25400" rIns="25400" bIns="25400" rtlCol="0" anchor="ctr"/>
              <a:lstStyle/>
              <a:p>
                <a:pPr algn="ctr">
                  <a:lnSpc>
                    <a:spcPts val="1050"/>
                  </a:lnSpc>
                </a:pPr>
                <a:endParaRPr/>
              </a:p>
            </p:txBody>
          </p:sp>
        </p:grpSp>
        <p:sp>
          <p:nvSpPr>
            <p:cNvPr id="16" name="TextBox 16"/>
            <p:cNvSpPr txBox="1"/>
            <p:nvPr/>
          </p:nvSpPr>
          <p:spPr>
            <a:xfrm>
              <a:off x="1114443" y="829144"/>
              <a:ext cx="18324683" cy="5813556"/>
            </a:xfrm>
            <a:prstGeom prst="rect">
              <a:avLst/>
            </a:prstGeom>
          </p:spPr>
          <p:txBody>
            <a:bodyPr lIns="0" tIns="0" rIns="0" bIns="0" rtlCol="0" anchor="t">
              <a:spAutoFit/>
            </a:bodyPr>
            <a:lstStyle/>
            <a:p>
              <a:pPr algn="ctr">
                <a:lnSpc>
                  <a:spcPts val="3449"/>
                </a:lnSpc>
              </a:pPr>
              <a:r>
                <a:rPr lang="en-US" sz="3000">
                  <a:solidFill>
                    <a:srgbClr val="000000"/>
                  </a:solidFill>
                  <a:latin typeface="Roboto"/>
                  <a:ea typeface="Roboto"/>
                  <a:cs typeface="Roboto"/>
                  <a:sym typeface="Roboto"/>
                </a:rPr>
                <a:t>Pada Tahun 2026, menjadi Program Studi Pendidikan Dokter terkemuka berbasis IPTEKS dan menghasilkan lulusan yang profesional, Islami dan unggul di bidang kedokteran industri</a:t>
              </a:r>
            </a:p>
          </p:txBody>
        </p:sp>
        <p:sp>
          <p:nvSpPr>
            <p:cNvPr id="17" name="TextBox 17"/>
            <p:cNvSpPr txBox="1"/>
            <p:nvPr/>
          </p:nvSpPr>
          <p:spPr>
            <a:xfrm>
              <a:off x="6278576" y="6997513"/>
              <a:ext cx="93232" cy="451064"/>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B57B-72F0-B37A-CBDD-047CEA2B5AD4}"/>
              </a:ext>
            </a:extLst>
          </p:cNvPr>
          <p:cNvSpPr>
            <a:spLocks noGrp="1"/>
          </p:cNvSpPr>
          <p:nvPr>
            <p:ph type="title"/>
          </p:nvPr>
        </p:nvSpPr>
        <p:spPr/>
        <p:txBody>
          <a:bodyPr/>
          <a:lstStyle/>
          <a:p>
            <a:pPr>
              <a:defRPr/>
            </a:pPr>
            <a:r>
              <a:rPr lang="en-US" dirty="0" err="1"/>
              <a:t>Macam</a:t>
            </a:r>
            <a:r>
              <a:rPr lang="en-US" dirty="0"/>
              <a:t> Audit</a:t>
            </a:r>
          </a:p>
        </p:txBody>
      </p:sp>
      <p:sp>
        <p:nvSpPr>
          <p:cNvPr id="38914" name="Content Placeholder 2">
            <a:extLst>
              <a:ext uri="{FF2B5EF4-FFF2-40B4-BE49-F238E27FC236}">
                <a16:creationId xmlns:a16="http://schemas.microsoft.com/office/drawing/2014/main" id="{490D76FB-8739-BF26-E1D1-AF2B9115C4F1}"/>
              </a:ext>
            </a:extLst>
          </p:cNvPr>
          <p:cNvSpPr>
            <a:spLocks noGrp="1" noChangeArrowheads="1"/>
          </p:cNvSpPr>
          <p:nvPr>
            <p:ph idx="1"/>
          </p:nvPr>
        </p:nvSpPr>
        <p:spPr/>
        <p:txBody>
          <a:bodyPr/>
          <a:lstStyle/>
          <a:p>
            <a:r>
              <a:rPr lang="en-US" altLang="en-US"/>
              <a:t>Internal Audit : dilakukan oleh auditor dari dalam organisasi sendiri setelah mendapat tugas dari pimpinan</a:t>
            </a:r>
          </a:p>
          <a:p>
            <a:r>
              <a:rPr lang="en-US" altLang="en-US"/>
              <a:t>External Audit : dilakukan oleh auditor dari luar organisasi yang telah mendapat  tugas dari badan auditing baik pemerintah maupun swasta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5677-D740-F852-0B81-C1AE4EA730EE}"/>
              </a:ext>
            </a:extLst>
          </p:cNvPr>
          <p:cNvSpPr>
            <a:spLocks noGrp="1"/>
          </p:cNvSpPr>
          <p:nvPr>
            <p:ph type="title"/>
          </p:nvPr>
        </p:nvSpPr>
        <p:spPr/>
        <p:txBody>
          <a:bodyPr/>
          <a:lstStyle/>
          <a:p>
            <a:pPr>
              <a:defRPr/>
            </a:pPr>
            <a:r>
              <a:rPr lang="en-US" dirty="0" err="1"/>
              <a:t>Karakteristik</a:t>
            </a:r>
            <a:r>
              <a:rPr lang="en-US" dirty="0"/>
              <a:t> internal audit</a:t>
            </a:r>
          </a:p>
        </p:txBody>
      </p:sp>
      <p:sp>
        <p:nvSpPr>
          <p:cNvPr id="39938" name="Content Placeholder 2">
            <a:extLst>
              <a:ext uri="{FF2B5EF4-FFF2-40B4-BE49-F238E27FC236}">
                <a16:creationId xmlns:a16="http://schemas.microsoft.com/office/drawing/2014/main" id="{0BD04A9F-95A0-1308-69B4-1C6231B9C3A6}"/>
              </a:ext>
            </a:extLst>
          </p:cNvPr>
          <p:cNvSpPr>
            <a:spLocks noGrp="1" noChangeArrowheads="1"/>
          </p:cNvSpPr>
          <p:nvPr>
            <p:ph idx="1"/>
          </p:nvPr>
        </p:nvSpPr>
        <p:spPr/>
        <p:txBody>
          <a:bodyPr/>
          <a:lstStyle/>
          <a:p>
            <a:r>
              <a:rPr lang="en-US" altLang="en-US"/>
              <a:t>Dilakukan secara berkala</a:t>
            </a:r>
          </a:p>
          <a:p>
            <a:r>
              <a:rPr lang="en-US" altLang="en-US"/>
              <a:t>Tim audit bersifat independen</a:t>
            </a:r>
          </a:p>
          <a:p>
            <a:r>
              <a:rPr lang="en-US" altLang="en-US"/>
              <a:t>Tim audit memiliki kompetensi melakukan audit</a:t>
            </a:r>
          </a:p>
          <a:p>
            <a:r>
              <a:rPr lang="en-US" altLang="en-US"/>
              <a:t>Mendapat tugas dari pimpinan organisasi</a:t>
            </a:r>
          </a:p>
          <a:p>
            <a:r>
              <a:rPr lang="en-US" altLang="en-US"/>
              <a:t>Melaporkan hasilnya kepada manajemen dengan rekomendasi yang membangun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CC9-1543-D754-A0C1-94664CBA88A4}"/>
              </a:ext>
            </a:extLst>
          </p:cNvPr>
          <p:cNvSpPr>
            <a:spLocks noGrp="1"/>
          </p:cNvSpPr>
          <p:nvPr>
            <p:ph type="title"/>
          </p:nvPr>
        </p:nvSpPr>
        <p:spPr/>
        <p:txBody>
          <a:bodyPr/>
          <a:lstStyle/>
          <a:p>
            <a:pPr>
              <a:defRPr/>
            </a:pPr>
            <a:r>
              <a:rPr lang="en-US" dirty="0" err="1"/>
              <a:t>Tahapan</a:t>
            </a:r>
            <a:r>
              <a:rPr lang="en-US" dirty="0"/>
              <a:t> Audit K3</a:t>
            </a:r>
          </a:p>
        </p:txBody>
      </p:sp>
      <p:sp>
        <p:nvSpPr>
          <p:cNvPr id="40962" name="Content Placeholder 2">
            <a:extLst>
              <a:ext uri="{FF2B5EF4-FFF2-40B4-BE49-F238E27FC236}">
                <a16:creationId xmlns:a16="http://schemas.microsoft.com/office/drawing/2014/main" id="{7A9B6E42-52AC-3FE0-8C81-B9E9B2ADCC51}"/>
              </a:ext>
            </a:extLst>
          </p:cNvPr>
          <p:cNvSpPr>
            <a:spLocks noGrp="1" noChangeArrowheads="1"/>
          </p:cNvSpPr>
          <p:nvPr>
            <p:ph idx="1"/>
          </p:nvPr>
        </p:nvSpPr>
        <p:spPr>
          <a:xfrm>
            <a:off x="457200" y="1524000"/>
            <a:ext cx="8229600" cy="4525963"/>
          </a:xfrm>
        </p:spPr>
        <p:txBody>
          <a:bodyPr/>
          <a:lstStyle/>
          <a:p>
            <a:pPr marL="514350" indent="-514350">
              <a:buFont typeface="Franklin Gothic Medium" panose="020B0603020102020204" pitchFamily="34" charset="0"/>
              <a:buAutoNum type="arabicPeriod"/>
            </a:pPr>
            <a:r>
              <a:rPr lang="en-US" altLang="en-US"/>
              <a:t>Persiapan : menetapkan ruang lingkup, lokasi, jadwal, pemberitahuan kepada yg akan diaudit</a:t>
            </a:r>
          </a:p>
          <a:p>
            <a:pPr marL="514350" indent="-514350">
              <a:buFont typeface="Franklin Gothic Medium" panose="020B0603020102020204" pitchFamily="34" charset="0"/>
              <a:buAutoNum type="arabicPeriod"/>
            </a:pPr>
            <a:r>
              <a:rPr lang="en-US" altLang="en-US"/>
              <a:t>Menyiapkan perlengkapan yg perlu</a:t>
            </a:r>
          </a:p>
          <a:p>
            <a:pPr marL="514350" indent="-514350">
              <a:buFont typeface="Franklin Gothic Medium" panose="020B0603020102020204" pitchFamily="34" charset="0"/>
              <a:buAutoNum type="arabicPeriod"/>
            </a:pPr>
            <a:r>
              <a:rPr lang="en-US" altLang="en-US"/>
              <a:t>Presentasi pembukaan ; perkenalan, maksud dan tujuan, dasar dan pedoman audit</a:t>
            </a:r>
          </a:p>
          <a:p>
            <a:pPr marL="514350" indent="-514350">
              <a:buFont typeface="Franklin Gothic Medium" panose="020B0603020102020204" pitchFamily="34" charset="0"/>
              <a:buAutoNum type="arabicPeriod"/>
            </a:pPr>
            <a:r>
              <a:rPr lang="en-US" altLang="en-US"/>
              <a:t>Koordinasi tim audit; internal tim audit membuat check list, wawancara.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1994-1ECB-664D-65C1-A7FBF9C8FB23}"/>
              </a:ext>
            </a:extLst>
          </p:cNvPr>
          <p:cNvSpPr>
            <a:spLocks noGrp="1"/>
          </p:cNvSpPr>
          <p:nvPr>
            <p:ph type="title"/>
          </p:nvPr>
        </p:nvSpPr>
        <p:spPr>
          <a:xfrm>
            <a:off x="457200" y="274638"/>
            <a:ext cx="8229600" cy="639762"/>
          </a:xfrm>
        </p:spPr>
        <p:txBody>
          <a:bodyPr>
            <a:normAutofit fontScale="90000"/>
          </a:bodyPr>
          <a:lstStyle/>
          <a:p>
            <a:pPr>
              <a:defRPr/>
            </a:pPr>
            <a:r>
              <a:rPr lang="en-US" dirty="0"/>
              <a:t>Tim Audit</a:t>
            </a:r>
          </a:p>
        </p:txBody>
      </p:sp>
      <p:sp>
        <p:nvSpPr>
          <p:cNvPr id="3" name="Content Placeholder 2">
            <a:extLst>
              <a:ext uri="{FF2B5EF4-FFF2-40B4-BE49-F238E27FC236}">
                <a16:creationId xmlns:a16="http://schemas.microsoft.com/office/drawing/2014/main" id="{2B5D4095-62D5-8DD7-6561-1A79DD09EE44}"/>
              </a:ext>
            </a:extLst>
          </p:cNvPr>
          <p:cNvSpPr>
            <a:spLocks noGrp="1"/>
          </p:cNvSpPr>
          <p:nvPr>
            <p:ph idx="1"/>
          </p:nvPr>
        </p:nvSpPr>
        <p:spPr>
          <a:xfrm>
            <a:off x="457200" y="990600"/>
            <a:ext cx="8305800" cy="5638800"/>
          </a:xfrm>
        </p:spPr>
        <p:txBody>
          <a:bodyPr>
            <a:normAutofit lnSpcReduction="10000"/>
          </a:bodyPr>
          <a:lstStyle/>
          <a:p>
            <a:pPr>
              <a:buFont typeface="Wingdings 2" pitchFamily="18" charset="2"/>
              <a:buChar char=""/>
              <a:defRPr/>
            </a:pPr>
            <a:r>
              <a:rPr lang="en-US" sz="2800" dirty="0" err="1"/>
              <a:t>Terdiri</a:t>
            </a:r>
            <a:r>
              <a:rPr lang="en-US" sz="2800" dirty="0"/>
              <a:t> </a:t>
            </a:r>
            <a:r>
              <a:rPr lang="en-US" sz="2800" dirty="0" err="1"/>
              <a:t>dari</a:t>
            </a:r>
            <a:r>
              <a:rPr lang="en-US" sz="2800" dirty="0"/>
              <a:t> </a:t>
            </a:r>
            <a:r>
              <a:rPr lang="en-US" sz="2800" dirty="0" err="1"/>
              <a:t>berbagai</a:t>
            </a:r>
            <a:r>
              <a:rPr lang="en-US" sz="2800" dirty="0"/>
              <a:t>  </a:t>
            </a:r>
            <a:r>
              <a:rPr lang="en-US" sz="2800" dirty="0" err="1"/>
              <a:t>disiplin</a:t>
            </a:r>
            <a:r>
              <a:rPr lang="en-US" sz="2800" dirty="0"/>
              <a:t> </a:t>
            </a:r>
            <a:r>
              <a:rPr lang="en-US" sz="2800" dirty="0" err="1"/>
              <a:t>atau</a:t>
            </a:r>
            <a:r>
              <a:rPr lang="en-US" sz="2800" dirty="0"/>
              <a:t> </a:t>
            </a:r>
            <a:r>
              <a:rPr lang="en-US" sz="2800" dirty="0" err="1"/>
              <a:t>fungsi</a:t>
            </a:r>
            <a:r>
              <a:rPr lang="en-US" sz="2800" dirty="0"/>
              <a:t> </a:t>
            </a:r>
            <a:r>
              <a:rPr lang="en-US" sz="2800" dirty="0" err="1"/>
              <a:t>dalam</a:t>
            </a:r>
            <a:r>
              <a:rPr lang="en-US" sz="2800" dirty="0"/>
              <a:t> </a:t>
            </a:r>
            <a:r>
              <a:rPr lang="en-US" sz="2800" dirty="0" err="1"/>
              <a:t>organisasi</a:t>
            </a:r>
            <a:r>
              <a:rPr lang="en-US" sz="2800" dirty="0"/>
              <a:t>  RS  </a:t>
            </a:r>
          </a:p>
          <a:p>
            <a:pPr>
              <a:buFont typeface="Wingdings 2" pitchFamily="18" charset="2"/>
              <a:buChar char=""/>
              <a:defRPr/>
            </a:pPr>
            <a:r>
              <a:rPr lang="en-US" sz="2800" dirty="0" err="1"/>
              <a:t>Tetapkan</a:t>
            </a:r>
            <a:r>
              <a:rPr lang="en-US" sz="2800" dirty="0"/>
              <a:t> </a:t>
            </a:r>
            <a:r>
              <a:rPr lang="en-US" sz="2800" dirty="0" err="1"/>
              <a:t>ketua</a:t>
            </a:r>
            <a:r>
              <a:rPr lang="en-US" sz="2800" dirty="0"/>
              <a:t>,  </a:t>
            </a:r>
            <a:r>
              <a:rPr lang="en-US" sz="2800" dirty="0" err="1"/>
              <a:t>sekretaris</a:t>
            </a:r>
            <a:r>
              <a:rPr lang="en-US" sz="2800" dirty="0"/>
              <a:t>, </a:t>
            </a:r>
            <a:r>
              <a:rPr lang="en-US" sz="2800" dirty="0" err="1"/>
              <a:t>dan</a:t>
            </a:r>
            <a:r>
              <a:rPr lang="en-US" sz="2800" dirty="0"/>
              <a:t> </a:t>
            </a:r>
            <a:r>
              <a:rPr lang="en-US" sz="2800" dirty="0" err="1"/>
              <a:t>anggota</a:t>
            </a:r>
            <a:r>
              <a:rPr lang="en-US" sz="2800" dirty="0"/>
              <a:t> . </a:t>
            </a:r>
          </a:p>
          <a:p>
            <a:pPr>
              <a:buFont typeface="Wingdings 2" pitchFamily="18" charset="2"/>
              <a:buChar char=""/>
              <a:defRPr/>
            </a:pPr>
            <a:r>
              <a:rPr lang="en-US" sz="2800" dirty="0" err="1"/>
              <a:t>Tugas</a:t>
            </a:r>
            <a:r>
              <a:rPr lang="en-US" sz="2800" dirty="0"/>
              <a:t> </a:t>
            </a:r>
            <a:r>
              <a:rPr lang="en-US" sz="2800" dirty="0" err="1"/>
              <a:t>dan</a:t>
            </a:r>
            <a:r>
              <a:rPr lang="en-US" sz="2800" dirty="0"/>
              <a:t> </a:t>
            </a:r>
            <a:r>
              <a:rPr lang="en-US" sz="2800" dirty="0" err="1"/>
              <a:t>tanggung</a:t>
            </a:r>
            <a:r>
              <a:rPr lang="en-US" sz="2800" dirty="0"/>
              <a:t> </a:t>
            </a:r>
            <a:r>
              <a:rPr lang="en-US" sz="2800" dirty="0" err="1"/>
              <a:t>jawab</a:t>
            </a:r>
            <a:r>
              <a:rPr lang="en-US" sz="2800" dirty="0"/>
              <a:t> :</a:t>
            </a:r>
          </a:p>
          <a:p>
            <a:pPr marL="514350" indent="-514350">
              <a:buFont typeface="+mj-lt"/>
              <a:buAutoNum type="arabicPeriod"/>
              <a:defRPr/>
            </a:pPr>
            <a:r>
              <a:rPr lang="en-US" sz="2800" dirty="0" err="1"/>
              <a:t>Menentukan</a:t>
            </a:r>
            <a:r>
              <a:rPr lang="en-US" sz="2800" dirty="0"/>
              <a:t> </a:t>
            </a:r>
            <a:r>
              <a:rPr lang="en-US" sz="2800" dirty="0" err="1"/>
              <a:t>sasaran</a:t>
            </a:r>
            <a:r>
              <a:rPr lang="en-US" sz="2800" dirty="0"/>
              <a:t>, </a:t>
            </a:r>
            <a:r>
              <a:rPr lang="en-US" sz="2800" dirty="0" err="1"/>
              <a:t>cakupan</a:t>
            </a:r>
            <a:r>
              <a:rPr lang="en-US" sz="2800" dirty="0"/>
              <a:t>, </a:t>
            </a:r>
            <a:r>
              <a:rPr lang="en-US" sz="2800" dirty="0" err="1"/>
              <a:t>kekerapan</a:t>
            </a:r>
            <a:r>
              <a:rPr lang="en-US" sz="2800" dirty="0"/>
              <a:t>, </a:t>
            </a:r>
            <a:r>
              <a:rPr lang="en-US" sz="2800" dirty="0" err="1"/>
              <a:t>dan</a:t>
            </a:r>
            <a:r>
              <a:rPr lang="en-US" sz="2800" dirty="0"/>
              <a:t> </a:t>
            </a:r>
            <a:r>
              <a:rPr lang="en-US" sz="2800" dirty="0" err="1"/>
              <a:t>metoda</a:t>
            </a:r>
            <a:r>
              <a:rPr lang="en-US" sz="2800" dirty="0"/>
              <a:t> audit, </a:t>
            </a:r>
            <a:r>
              <a:rPr lang="en-US" sz="2800" dirty="0" err="1"/>
              <a:t>menyusun</a:t>
            </a:r>
            <a:r>
              <a:rPr lang="en-US" sz="2800" dirty="0"/>
              <a:t> </a:t>
            </a:r>
            <a:r>
              <a:rPr lang="en-US" sz="2800" dirty="0" err="1"/>
              <a:t>rencana</a:t>
            </a:r>
            <a:r>
              <a:rPr lang="en-US" sz="2800" dirty="0"/>
              <a:t> </a:t>
            </a:r>
            <a:r>
              <a:rPr lang="en-US" sz="2800" dirty="0" err="1"/>
              <a:t>kerja</a:t>
            </a:r>
            <a:r>
              <a:rPr lang="en-US" sz="2800" dirty="0"/>
              <a:t> </a:t>
            </a:r>
            <a:r>
              <a:rPr lang="en-US" sz="2800" dirty="0" err="1"/>
              <a:t>dan</a:t>
            </a:r>
            <a:r>
              <a:rPr lang="en-US" sz="2800" dirty="0"/>
              <a:t> </a:t>
            </a:r>
            <a:r>
              <a:rPr lang="en-US" sz="2800" dirty="0" err="1"/>
              <a:t>daftar</a:t>
            </a:r>
            <a:r>
              <a:rPr lang="en-US" sz="2800" dirty="0"/>
              <a:t> </a:t>
            </a:r>
            <a:r>
              <a:rPr lang="en-US" sz="2800" dirty="0" err="1"/>
              <a:t>pelaksanaan</a:t>
            </a:r>
            <a:endParaRPr lang="en-US" sz="2800" dirty="0"/>
          </a:p>
          <a:p>
            <a:pPr marL="514350" indent="-514350">
              <a:buFont typeface="+mj-lt"/>
              <a:buAutoNum type="arabicPeriod"/>
              <a:defRPr/>
            </a:pPr>
            <a:r>
              <a:rPr lang="en-US" sz="2800" dirty="0" err="1"/>
              <a:t>Mengembangkan</a:t>
            </a:r>
            <a:r>
              <a:rPr lang="en-US" sz="2800" dirty="0"/>
              <a:t> </a:t>
            </a:r>
            <a:r>
              <a:rPr lang="en-US" sz="2800" dirty="0" err="1"/>
              <a:t>daftar</a:t>
            </a:r>
            <a:r>
              <a:rPr lang="en-US" sz="2800" dirty="0"/>
              <a:t> </a:t>
            </a:r>
            <a:r>
              <a:rPr lang="en-US" sz="2800" dirty="0" err="1"/>
              <a:t>periksa</a:t>
            </a:r>
            <a:r>
              <a:rPr lang="en-US" sz="2800" dirty="0"/>
              <a:t> </a:t>
            </a:r>
            <a:r>
              <a:rPr lang="en-US" sz="2800" dirty="0" err="1"/>
              <a:t>dan</a:t>
            </a:r>
            <a:r>
              <a:rPr lang="en-US" sz="2800" dirty="0"/>
              <a:t> </a:t>
            </a:r>
            <a:r>
              <a:rPr lang="en-US" sz="2800" dirty="0" err="1"/>
              <a:t>standar</a:t>
            </a:r>
            <a:r>
              <a:rPr lang="en-US" sz="2800" dirty="0"/>
              <a:t> </a:t>
            </a:r>
            <a:r>
              <a:rPr lang="en-US" sz="2800" dirty="0" err="1"/>
              <a:t>penilaian</a:t>
            </a:r>
            <a:endParaRPr lang="en-US" sz="2800" dirty="0"/>
          </a:p>
          <a:p>
            <a:pPr marL="514350" indent="-514350">
              <a:buFont typeface="+mj-lt"/>
              <a:buAutoNum type="arabicPeriod"/>
              <a:defRPr/>
            </a:pPr>
            <a:r>
              <a:rPr lang="en-US" sz="2800" dirty="0" err="1"/>
              <a:t>Pemeriksaan</a:t>
            </a:r>
            <a:r>
              <a:rPr lang="en-US" sz="2800" dirty="0"/>
              <a:t> </a:t>
            </a:r>
            <a:r>
              <a:rPr lang="en-US" sz="2800" dirty="0" err="1"/>
              <a:t>tempat</a:t>
            </a:r>
            <a:r>
              <a:rPr lang="en-US" sz="2800" dirty="0"/>
              <a:t> </a:t>
            </a:r>
            <a:r>
              <a:rPr lang="en-US" sz="2800" dirty="0" err="1"/>
              <a:t>kerja</a:t>
            </a:r>
            <a:r>
              <a:rPr lang="en-US" sz="2800" dirty="0"/>
              <a:t>, </a:t>
            </a:r>
            <a:r>
              <a:rPr lang="en-US" sz="2800" dirty="0" err="1"/>
              <a:t>pelaksanaan</a:t>
            </a:r>
            <a:r>
              <a:rPr lang="en-US" sz="2800" dirty="0"/>
              <a:t> </a:t>
            </a:r>
            <a:r>
              <a:rPr lang="en-US" sz="2800" dirty="0" err="1"/>
              <a:t>prosedur</a:t>
            </a:r>
            <a:r>
              <a:rPr lang="en-US" sz="2800" dirty="0"/>
              <a:t> </a:t>
            </a:r>
            <a:r>
              <a:rPr lang="en-US" sz="2800" dirty="0" err="1"/>
              <a:t>dan</a:t>
            </a:r>
            <a:r>
              <a:rPr lang="en-US" sz="2800" dirty="0"/>
              <a:t> </a:t>
            </a:r>
            <a:r>
              <a:rPr lang="en-US" sz="2800" dirty="0" err="1"/>
              <a:t>wawancara</a:t>
            </a:r>
            <a:r>
              <a:rPr lang="en-US" sz="2800" dirty="0"/>
              <a:t> </a:t>
            </a:r>
            <a:r>
              <a:rPr lang="en-US" sz="2800" dirty="0" err="1"/>
              <a:t>untuk</a:t>
            </a:r>
            <a:r>
              <a:rPr lang="en-US" sz="2800" dirty="0"/>
              <a:t> </a:t>
            </a:r>
            <a:r>
              <a:rPr lang="en-US" sz="2800" dirty="0" err="1"/>
              <a:t>verifikasi</a:t>
            </a:r>
            <a:r>
              <a:rPr lang="en-US" sz="2800" dirty="0"/>
              <a:t>.</a:t>
            </a:r>
          </a:p>
          <a:p>
            <a:pPr marL="514350" indent="-514350">
              <a:buFont typeface="+mj-lt"/>
              <a:buAutoNum type="arabicPeriod"/>
              <a:defRPr/>
            </a:pPr>
            <a:r>
              <a:rPr lang="en-US" sz="2800" dirty="0" err="1"/>
              <a:t>Laporan</a:t>
            </a:r>
            <a:r>
              <a:rPr lang="en-US" sz="2800" dirty="0"/>
              <a:t> audit </a:t>
            </a:r>
            <a:r>
              <a:rPr lang="en-US" sz="2800" dirty="0" err="1"/>
              <a:t>dan</a:t>
            </a:r>
            <a:r>
              <a:rPr lang="en-US" sz="2800" dirty="0"/>
              <a:t> saran </a:t>
            </a:r>
            <a:r>
              <a:rPr lang="en-US" sz="2800" dirty="0" err="1"/>
              <a:t>perbaikan</a:t>
            </a:r>
            <a:r>
              <a:rPr lang="en-US" sz="28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E377-3CA9-1C46-B9F7-A3648D59904C}"/>
              </a:ext>
            </a:extLst>
          </p:cNvPr>
          <p:cNvSpPr>
            <a:spLocks noGrp="1"/>
          </p:cNvSpPr>
          <p:nvPr>
            <p:ph type="title"/>
          </p:nvPr>
        </p:nvSpPr>
        <p:spPr/>
        <p:txBody>
          <a:bodyPr/>
          <a:lstStyle/>
          <a:p>
            <a:pPr>
              <a:defRPr/>
            </a:pPr>
            <a:r>
              <a:rPr lang="en-US" dirty="0" err="1"/>
              <a:t>Lingkup</a:t>
            </a:r>
            <a:r>
              <a:rPr lang="en-US" dirty="0"/>
              <a:t> audit internal</a:t>
            </a:r>
          </a:p>
        </p:txBody>
      </p:sp>
      <p:sp>
        <p:nvSpPr>
          <p:cNvPr id="3" name="Content Placeholder 2">
            <a:extLst>
              <a:ext uri="{FF2B5EF4-FFF2-40B4-BE49-F238E27FC236}">
                <a16:creationId xmlns:a16="http://schemas.microsoft.com/office/drawing/2014/main" id="{1FDFFC49-1C59-9FD7-7382-1EE5F10E3D8B}"/>
              </a:ext>
            </a:extLst>
          </p:cNvPr>
          <p:cNvSpPr>
            <a:spLocks noGrp="1"/>
          </p:cNvSpPr>
          <p:nvPr>
            <p:ph idx="1"/>
          </p:nvPr>
        </p:nvSpPr>
        <p:spPr>
          <a:xfrm>
            <a:off x="457200" y="1295400"/>
            <a:ext cx="8229600" cy="4830763"/>
          </a:xfrm>
        </p:spPr>
        <p:txBody>
          <a:bodyPr>
            <a:normAutofit fontScale="77500" lnSpcReduction="20000"/>
          </a:bodyPr>
          <a:lstStyle/>
          <a:p>
            <a:pPr marL="514350" indent="-514350">
              <a:buFont typeface="+mj-lt"/>
              <a:buAutoNum type="arabicPeriod"/>
              <a:defRPr/>
            </a:pPr>
            <a:r>
              <a:rPr lang="en-US" dirty="0" err="1"/>
              <a:t>Dokumentasi</a:t>
            </a:r>
            <a:r>
              <a:rPr lang="en-US" dirty="0"/>
              <a:t> </a:t>
            </a:r>
            <a:r>
              <a:rPr lang="en-US" dirty="0" err="1"/>
              <a:t>sistem</a:t>
            </a:r>
            <a:r>
              <a:rPr lang="en-US" dirty="0"/>
              <a:t> </a:t>
            </a:r>
            <a:r>
              <a:rPr lang="en-US" dirty="0" err="1"/>
              <a:t>manajemen</a:t>
            </a:r>
            <a:r>
              <a:rPr lang="en-US" dirty="0"/>
              <a:t> K3</a:t>
            </a:r>
          </a:p>
          <a:p>
            <a:pPr marL="514350" indent="-514350">
              <a:buFont typeface="+mj-lt"/>
              <a:buAutoNum type="arabicPeriod"/>
              <a:defRPr/>
            </a:pPr>
            <a:r>
              <a:rPr lang="en-US" dirty="0" err="1"/>
              <a:t>Kebijakan</a:t>
            </a:r>
            <a:r>
              <a:rPr lang="en-US" dirty="0"/>
              <a:t> K3</a:t>
            </a:r>
          </a:p>
          <a:p>
            <a:pPr marL="514350" indent="-514350">
              <a:buFont typeface="+mj-lt"/>
              <a:buAutoNum type="arabicPeriod"/>
              <a:defRPr/>
            </a:pPr>
            <a:r>
              <a:rPr lang="en-US" dirty="0" err="1"/>
              <a:t>Tujuan</a:t>
            </a:r>
            <a:r>
              <a:rPr lang="en-US" dirty="0"/>
              <a:t> </a:t>
            </a:r>
            <a:r>
              <a:rPr lang="en-US" dirty="0" err="1"/>
              <a:t>dan</a:t>
            </a:r>
            <a:r>
              <a:rPr lang="en-US" dirty="0"/>
              <a:t> </a:t>
            </a:r>
            <a:r>
              <a:rPr lang="en-US" dirty="0" err="1"/>
              <a:t>Sasaran</a:t>
            </a:r>
            <a:r>
              <a:rPr lang="en-US" dirty="0"/>
              <a:t> K3</a:t>
            </a:r>
          </a:p>
          <a:p>
            <a:pPr marL="514350" indent="-514350">
              <a:buFont typeface="+mj-lt"/>
              <a:buAutoNum type="arabicPeriod"/>
              <a:defRPr/>
            </a:pPr>
            <a:r>
              <a:rPr lang="en-US" dirty="0" err="1"/>
              <a:t>Prosedur</a:t>
            </a:r>
            <a:r>
              <a:rPr lang="en-US" dirty="0"/>
              <a:t> </a:t>
            </a:r>
            <a:r>
              <a:rPr lang="en-US" dirty="0" err="1"/>
              <a:t>dan</a:t>
            </a:r>
            <a:r>
              <a:rPr lang="en-US" dirty="0"/>
              <a:t> </a:t>
            </a:r>
            <a:r>
              <a:rPr lang="en-US" dirty="0" err="1"/>
              <a:t>instruksi</a:t>
            </a:r>
            <a:r>
              <a:rPr lang="en-US" dirty="0"/>
              <a:t> </a:t>
            </a:r>
            <a:r>
              <a:rPr lang="en-US" dirty="0" err="1"/>
              <a:t>kerja</a:t>
            </a:r>
            <a:r>
              <a:rPr lang="en-US" dirty="0"/>
              <a:t> K3</a:t>
            </a:r>
          </a:p>
          <a:p>
            <a:pPr marL="514350" indent="-514350">
              <a:buFont typeface="+mj-lt"/>
              <a:buAutoNum type="arabicPeriod"/>
              <a:defRPr/>
            </a:pPr>
            <a:r>
              <a:rPr lang="en-US" dirty="0" err="1"/>
              <a:t>Hasil</a:t>
            </a:r>
            <a:r>
              <a:rPr lang="en-US" dirty="0"/>
              <a:t> </a:t>
            </a:r>
            <a:r>
              <a:rPr lang="en-US" dirty="0" err="1"/>
              <a:t>identifikasi</a:t>
            </a:r>
            <a:r>
              <a:rPr lang="en-US" dirty="0"/>
              <a:t> </a:t>
            </a:r>
            <a:r>
              <a:rPr lang="en-US" dirty="0" err="1"/>
              <a:t>bahaya</a:t>
            </a:r>
            <a:r>
              <a:rPr lang="en-US" dirty="0"/>
              <a:t>, </a:t>
            </a:r>
            <a:r>
              <a:rPr lang="en-US" dirty="0" err="1"/>
              <a:t>penilaian</a:t>
            </a:r>
            <a:r>
              <a:rPr lang="en-US" dirty="0"/>
              <a:t>, </a:t>
            </a:r>
            <a:r>
              <a:rPr lang="en-US" dirty="0" err="1"/>
              <a:t>dan</a:t>
            </a:r>
            <a:r>
              <a:rPr lang="en-US" dirty="0"/>
              <a:t> </a:t>
            </a:r>
            <a:r>
              <a:rPr lang="en-US" dirty="0" err="1"/>
              <a:t>pengendalian</a:t>
            </a:r>
            <a:r>
              <a:rPr lang="en-US" dirty="0"/>
              <a:t> </a:t>
            </a:r>
            <a:r>
              <a:rPr lang="en-US" dirty="0" err="1"/>
              <a:t>risiko</a:t>
            </a:r>
            <a:endParaRPr lang="en-US" dirty="0"/>
          </a:p>
          <a:p>
            <a:pPr marL="514350" indent="-514350">
              <a:buFont typeface="+mj-lt"/>
              <a:buAutoNum type="arabicPeriod"/>
              <a:defRPr/>
            </a:pPr>
            <a:r>
              <a:rPr lang="en-US" dirty="0" err="1"/>
              <a:t>Peraturan</a:t>
            </a:r>
            <a:r>
              <a:rPr lang="en-US" dirty="0"/>
              <a:t> </a:t>
            </a:r>
            <a:r>
              <a:rPr lang="en-US" dirty="0" err="1"/>
              <a:t>terkait</a:t>
            </a:r>
            <a:r>
              <a:rPr lang="en-US" dirty="0"/>
              <a:t>, </a:t>
            </a:r>
            <a:r>
              <a:rPr lang="en-US" dirty="0" err="1"/>
              <a:t>ijin</a:t>
            </a:r>
            <a:r>
              <a:rPr lang="en-US" dirty="0"/>
              <a:t>, </a:t>
            </a:r>
            <a:r>
              <a:rPr lang="en-US" dirty="0" err="1"/>
              <a:t>sertifikat</a:t>
            </a:r>
            <a:r>
              <a:rPr lang="en-US" dirty="0"/>
              <a:t>, </a:t>
            </a:r>
            <a:r>
              <a:rPr lang="en-US" dirty="0" err="1"/>
              <a:t>hasil</a:t>
            </a:r>
            <a:r>
              <a:rPr lang="en-US" dirty="0"/>
              <a:t> </a:t>
            </a:r>
            <a:r>
              <a:rPr lang="en-US" dirty="0" err="1"/>
              <a:t>pemeriksaan</a:t>
            </a:r>
            <a:endParaRPr lang="en-US" dirty="0"/>
          </a:p>
          <a:p>
            <a:pPr marL="514350" indent="-514350">
              <a:buFont typeface="+mj-lt"/>
              <a:buAutoNum type="arabicPeriod"/>
              <a:defRPr/>
            </a:pPr>
            <a:r>
              <a:rPr lang="en-US" dirty="0" err="1"/>
              <a:t>Laporan</a:t>
            </a:r>
            <a:r>
              <a:rPr lang="en-US" dirty="0"/>
              <a:t> </a:t>
            </a:r>
            <a:r>
              <a:rPr lang="en-US" dirty="0" err="1"/>
              <a:t>ketidaksesuaian</a:t>
            </a:r>
            <a:endParaRPr lang="en-US" dirty="0"/>
          </a:p>
          <a:p>
            <a:pPr marL="514350" indent="-514350">
              <a:buFont typeface="+mj-lt"/>
              <a:buAutoNum type="arabicPeriod"/>
              <a:defRPr/>
            </a:pPr>
            <a:r>
              <a:rPr lang="en-US" dirty="0" err="1"/>
              <a:t>Prosedur</a:t>
            </a:r>
            <a:r>
              <a:rPr lang="en-US" dirty="0"/>
              <a:t> audit</a:t>
            </a:r>
          </a:p>
          <a:p>
            <a:pPr marL="514350" indent="-514350">
              <a:buFont typeface="+mj-lt"/>
              <a:buAutoNum type="arabicPeriod"/>
              <a:defRPr/>
            </a:pPr>
            <a:r>
              <a:rPr lang="en-US" dirty="0" err="1"/>
              <a:t>Prosedur</a:t>
            </a:r>
            <a:r>
              <a:rPr lang="en-US" dirty="0"/>
              <a:t> </a:t>
            </a:r>
            <a:r>
              <a:rPr lang="en-US" dirty="0" err="1"/>
              <a:t>ketidaksesuaian</a:t>
            </a:r>
            <a:r>
              <a:rPr lang="en-US" dirty="0"/>
              <a:t> </a:t>
            </a:r>
            <a:r>
              <a:rPr lang="en-US" dirty="0" err="1"/>
              <a:t>dari</a:t>
            </a:r>
            <a:r>
              <a:rPr lang="en-US" dirty="0"/>
              <a:t> </a:t>
            </a:r>
            <a:r>
              <a:rPr lang="en-US" dirty="0" err="1"/>
              <a:t>hasil</a:t>
            </a:r>
            <a:r>
              <a:rPr lang="en-US" dirty="0"/>
              <a:t> audit </a:t>
            </a:r>
            <a:r>
              <a:rPr lang="en-US" dirty="0" err="1"/>
              <a:t>sebelumnya</a:t>
            </a:r>
            <a:endParaRPr lang="en-US" dirty="0"/>
          </a:p>
          <a:p>
            <a:pPr marL="514350" indent="-514350">
              <a:buFont typeface="+mj-lt"/>
              <a:buAutoNum type="arabicPeriod"/>
              <a:defRPr/>
            </a:pPr>
            <a:r>
              <a:rPr lang="en-US" dirty="0"/>
              <a:t> </a:t>
            </a:r>
            <a:r>
              <a:rPr lang="en-US" dirty="0" err="1"/>
              <a:t>hasil</a:t>
            </a:r>
            <a:r>
              <a:rPr lang="en-US" dirty="0"/>
              <a:t> </a:t>
            </a:r>
            <a:r>
              <a:rPr lang="en-US" dirty="0" err="1"/>
              <a:t>tinjauan</a:t>
            </a:r>
            <a:r>
              <a:rPr lang="en-US" dirty="0"/>
              <a:t> </a:t>
            </a:r>
            <a:r>
              <a:rPr lang="en-US" dirty="0" err="1"/>
              <a:t>ulang</a:t>
            </a:r>
            <a:r>
              <a:rPr lang="en-US" dirty="0"/>
              <a:t> </a:t>
            </a:r>
            <a:r>
              <a:rPr lang="en-US" dirty="0" err="1"/>
              <a:t>manajemen</a:t>
            </a:r>
            <a:r>
              <a:rPr lang="en-US" dirty="0"/>
              <a:t> </a:t>
            </a:r>
            <a:r>
              <a:rPr lang="en-US" dirty="0" err="1"/>
              <a:t>dan</a:t>
            </a:r>
            <a:r>
              <a:rPr lang="en-US" dirty="0"/>
              <a:t> </a:t>
            </a:r>
            <a:r>
              <a:rPr lang="en-US" dirty="0" err="1"/>
              <a:t>tindak</a:t>
            </a:r>
            <a:r>
              <a:rPr lang="en-US" dirty="0"/>
              <a:t> </a:t>
            </a:r>
            <a:r>
              <a:rPr lang="en-US" dirty="0" err="1"/>
              <a:t>lanjutnya</a:t>
            </a:r>
            <a:r>
              <a:rPr lang="en-US"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51B8-7E72-8054-E274-7AD9E34E7CEC}"/>
              </a:ext>
            </a:extLst>
          </p:cNvPr>
          <p:cNvSpPr>
            <a:spLocks noGrp="1"/>
          </p:cNvSpPr>
          <p:nvPr>
            <p:ph type="title"/>
          </p:nvPr>
        </p:nvSpPr>
        <p:spPr>
          <a:xfrm>
            <a:off x="457200" y="0"/>
            <a:ext cx="8229600" cy="609600"/>
          </a:xfrm>
        </p:spPr>
        <p:txBody>
          <a:bodyPr>
            <a:normAutofit fontScale="90000"/>
          </a:bodyPr>
          <a:lstStyle/>
          <a:p>
            <a:pPr>
              <a:defRPr/>
            </a:pPr>
            <a:r>
              <a:rPr lang="en-US" dirty="0" err="1"/>
              <a:t>Daftar</a:t>
            </a:r>
            <a:r>
              <a:rPr lang="en-US" dirty="0"/>
              <a:t> </a:t>
            </a:r>
            <a:r>
              <a:rPr lang="en-US" dirty="0" err="1"/>
              <a:t>periksa</a:t>
            </a:r>
            <a:r>
              <a:rPr lang="en-US" dirty="0"/>
              <a:t> Audit </a:t>
            </a:r>
          </a:p>
        </p:txBody>
      </p:sp>
      <p:graphicFrame>
        <p:nvGraphicFramePr>
          <p:cNvPr id="4" name="Content Placeholder 3">
            <a:extLst>
              <a:ext uri="{FF2B5EF4-FFF2-40B4-BE49-F238E27FC236}">
                <a16:creationId xmlns:a16="http://schemas.microsoft.com/office/drawing/2014/main" id="{9A4EF2CB-E748-408E-7D00-C8B0A4B84E8D}"/>
              </a:ext>
            </a:extLst>
          </p:cNvPr>
          <p:cNvGraphicFramePr>
            <a:graphicFrameLocks noGrp="1"/>
          </p:cNvGraphicFramePr>
          <p:nvPr>
            <p:ph idx="1"/>
          </p:nvPr>
        </p:nvGraphicFramePr>
        <p:xfrm>
          <a:off x="304800" y="685800"/>
          <a:ext cx="8382000" cy="6173792"/>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475123">
                <a:tc>
                  <a:txBody>
                    <a:bodyPr/>
                    <a:lstStyle/>
                    <a:p>
                      <a:pPr algn="ctr"/>
                      <a:r>
                        <a:rPr lang="en-US" sz="2400" dirty="0" err="1"/>
                        <a:t>Pertanyaan</a:t>
                      </a:r>
                      <a:endParaRPr lang="en-US" sz="2400" dirty="0"/>
                    </a:p>
                  </a:txBody>
                  <a:tcPr marT="45715" marB="45715"/>
                </a:tc>
                <a:tc gridSpan="3">
                  <a:txBody>
                    <a:bodyPr/>
                    <a:lstStyle/>
                    <a:p>
                      <a:pPr algn="ctr"/>
                      <a:r>
                        <a:rPr lang="en-US" sz="2400" dirty="0" err="1"/>
                        <a:t>Temuan</a:t>
                      </a:r>
                      <a:endParaRPr lang="en-US" sz="2400" dirty="0"/>
                    </a:p>
                  </a:txBody>
                  <a:tcPr marT="45715" marB="4571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4116">
                <a:tc>
                  <a:txBody>
                    <a:bodyPr/>
                    <a:lstStyle/>
                    <a:p>
                      <a:r>
                        <a:rPr lang="en-US" sz="1800" dirty="0"/>
                        <a:t>          </a:t>
                      </a:r>
                      <a:r>
                        <a:rPr lang="en-US" sz="1800" dirty="0" err="1"/>
                        <a:t>Elemen</a:t>
                      </a:r>
                      <a:endParaRPr lang="en-US" sz="1800" dirty="0"/>
                    </a:p>
                  </a:txBody>
                  <a:tcPr marT="45715" marB="45715"/>
                </a:tc>
                <a:tc>
                  <a:txBody>
                    <a:bodyPr/>
                    <a:lstStyle/>
                    <a:p>
                      <a:pPr algn="ctr"/>
                      <a:r>
                        <a:rPr lang="en-US" sz="2000" dirty="0" err="1"/>
                        <a:t>Tidak</a:t>
                      </a:r>
                      <a:endParaRPr lang="en-US" sz="2000" dirty="0"/>
                    </a:p>
                  </a:txBody>
                  <a:tcPr marT="45715" marB="45715"/>
                </a:tc>
                <a:tc>
                  <a:txBody>
                    <a:bodyPr/>
                    <a:lstStyle/>
                    <a:p>
                      <a:pPr algn="ctr"/>
                      <a:r>
                        <a:rPr lang="en-US" sz="2000" dirty="0"/>
                        <a:t>Partial</a:t>
                      </a:r>
                    </a:p>
                  </a:txBody>
                  <a:tcPr marT="45715" marB="45715"/>
                </a:tc>
                <a:tc>
                  <a:txBody>
                    <a:bodyPr/>
                    <a:lstStyle/>
                    <a:p>
                      <a:pPr algn="ctr"/>
                      <a:r>
                        <a:rPr lang="en-US" sz="2000" dirty="0" err="1"/>
                        <a:t>Ya</a:t>
                      </a:r>
                      <a:endParaRPr lang="en-US" sz="2000" dirty="0"/>
                    </a:p>
                  </a:txBody>
                  <a:tcPr marT="45715" marB="45715"/>
                </a:tc>
                <a:extLst>
                  <a:ext uri="{0D108BD9-81ED-4DB2-BD59-A6C34878D82A}">
                    <a16:rowId xmlns:a16="http://schemas.microsoft.com/office/drawing/2014/main" val="10001"/>
                  </a:ext>
                </a:extLst>
              </a:tr>
              <a:tr h="640070">
                <a:tc>
                  <a:txBody>
                    <a:bodyPr/>
                    <a:lstStyle/>
                    <a:p>
                      <a:pPr marL="342900" indent="-342900">
                        <a:buAutoNum type="arabicPeriod"/>
                      </a:pPr>
                      <a:r>
                        <a:rPr lang="en-US" sz="1800" dirty="0"/>
                        <a:t>Pembangunan</a:t>
                      </a:r>
                      <a:r>
                        <a:rPr lang="en-US" sz="1800" baseline="0" dirty="0"/>
                        <a:t> </a:t>
                      </a:r>
                      <a:r>
                        <a:rPr lang="en-US" sz="1800" baseline="0" dirty="0" err="1"/>
                        <a:t>dan</a:t>
                      </a:r>
                      <a:r>
                        <a:rPr lang="en-US" sz="1800" baseline="0" dirty="0"/>
                        <a:t> </a:t>
                      </a:r>
                      <a:r>
                        <a:rPr lang="en-US" sz="1800" baseline="0" dirty="0" err="1"/>
                        <a:t>pemeliharaan</a:t>
                      </a:r>
                      <a:r>
                        <a:rPr lang="en-US" sz="1800" baseline="0" dirty="0"/>
                        <a:t>  </a:t>
                      </a:r>
                      <a:r>
                        <a:rPr lang="en-US" sz="1800" baseline="0" dirty="0" err="1"/>
                        <a:t>komitmen</a:t>
                      </a:r>
                      <a:endParaRPr lang="en-US" sz="1800" baseline="0" dirty="0"/>
                    </a:p>
                  </a:txBody>
                  <a:tcPr marT="45715" marB="45715"/>
                </a:tc>
                <a:tc>
                  <a:txBody>
                    <a:bodyPr/>
                    <a:lstStyle/>
                    <a:p>
                      <a:pPr algn="ctr"/>
                      <a:endParaRPr lang="en-US" sz="1800" dirty="0"/>
                    </a:p>
                  </a:txBody>
                  <a:tcPr marT="45715" marB="45715"/>
                </a:tc>
                <a:tc>
                  <a:txBody>
                    <a:bodyPr/>
                    <a:lstStyle/>
                    <a:p>
                      <a:pPr algn="ctr"/>
                      <a:endParaRPr lang="en-US" sz="20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2"/>
                  </a:ext>
                </a:extLst>
              </a:tr>
              <a:tr h="396931">
                <a:tc>
                  <a:txBody>
                    <a:bodyPr/>
                    <a:lstStyle/>
                    <a:p>
                      <a:r>
                        <a:rPr lang="en-US" sz="1800" dirty="0"/>
                        <a:t>2.   </a:t>
                      </a:r>
                      <a:r>
                        <a:rPr lang="en-US" sz="1800" dirty="0" err="1"/>
                        <a:t>Strategi</a:t>
                      </a:r>
                      <a:r>
                        <a:rPr lang="en-US" sz="1800" dirty="0"/>
                        <a:t> </a:t>
                      </a:r>
                      <a:r>
                        <a:rPr lang="en-US" sz="1800" dirty="0" err="1"/>
                        <a:t>pendokumentasian</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3"/>
                  </a:ext>
                </a:extLst>
              </a:tr>
              <a:tr h="396931">
                <a:tc>
                  <a:txBody>
                    <a:bodyPr/>
                    <a:lstStyle/>
                    <a:p>
                      <a:r>
                        <a:rPr lang="en-US" sz="1800" dirty="0"/>
                        <a:t>3.</a:t>
                      </a:r>
                      <a:r>
                        <a:rPr lang="en-US" sz="1800" baseline="0" dirty="0"/>
                        <a:t>   </a:t>
                      </a:r>
                      <a:r>
                        <a:rPr lang="en-US" sz="1800" baseline="0" dirty="0" err="1"/>
                        <a:t>Peninjauan</a:t>
                      </a:r>
                      <a:r>
                        <a:rPr lang="en-US" sz="1800" baseline="0" dirty="0"/>
                        <a:t> </a:t>
                      </a:r>
                      <a:r>
                        <a:rPr lang="en-US" sz="1800" baseline="0" dirty="0" err="1"/>
                        <a:t>ulang</a:t>
                      </a:r>
                      <a:r>
                        <a:rPr lang="en-US" sz="1800" baseline="0" dirty="0"/>
                        <a:t> </a:t>
                      </a:r>
                      <a:r>
                        <a:rPr lang="en-US" sz="1800" baseline="0" dirty="0" err="1"/>
                        <a:t>desain</a:t>
                      </a:r>
                      <a:r>
                        <a:rPr lang="en-US" sz="1800" baseline="0" dirty="0"/>
                        <a:t> &amp; </a:t>
                      </a:r>
                      <a:r>
                        <a:rPr lang="en-US" sz="1800" baseline="0" dirty="0" err="1"/>
                        <a:t>kontrak</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4"/>
                  </a:ext>
                </a:extLst>
              </a:tr>
              <a:tr h="396931">
                <a:tc>
                  <a:txBody>
                    <a:bodyPr/>
                    <a:lstStyle/>
                    <a:p>
                      <a:r>
                        <a:rPr lang="en-US" sz="1800" dirty="0"/>
                        <a:t>4.   </a:t>
                      </a:r>
                      <a:r>
                        <a:rPr lang="en-US" sz="1800" dirty="0" err="1"/>
                        <a:t>Pengendalian</a:t>
                      </a:r>
                      <a:r>
                        <a:rPr lang="en-US" sz="1800" dirty="0"/>
                        <a:t> </a:t>
                      </a:r>
                      <a:r>
                        <a:rPr lang="en-US" sz="1800" dirty="0" err="1"/>
                        <a:t>dokumen</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5"/>
                  </a:ext>
                </a:extLst>
              </a:tr>
              <a:tr h="396931">
                <a:tc>
                  <a:txBody>
                    <a:bodyPr/>
                    <a:lstStyle/>
                    <a:p>
                      <a:pPr marL="342900" indent="-342900">
                        <a:buAutoNum type="arabicPeriod" startAt="5"/>
                      </a:pPr>
                      <a:r>
                        <a:rPr lang="en-US" sz="1800" dirty="0" err="1"/>
                        <a:t>Pembelian</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6"/>
                  </a:ext>
                </a:extLst>
              </a:tr>
              <a:tr h="396931">
                <a:tc>
                  <a:txBody>
                    <a:bodyPr/>
                    <a:lstStyle/>
                    <a:p>
                      <a:r>
                        <a:rPr lang="en-US" sz="1800" dirty="0"/>
                        <a:t>6.   </a:t>
                      </a:r>
                      <a:r>
                        <a:rPr lang="en-US" sz="1800" dirty="0" err="1"/>
                        <a:t>Keamanan</a:t>
                      </a:r>
                      <a:r>
                        <a:rPr lang="en-US" sz="1800" baseline="0" dirty="0"/>
                        <a:t> </a:t>
                      </a:r>
                      <a:r>
                        <a:rPr lang="en-US" sz="1800" baseline="0" dirty="0" err="1"/>
                        <a:t>bekerja</a:t>
                      </a:r>
                      <a:r>
                        <a:rPr lang="en-US" sz="1800" baseline="0" dirty="0"/>
                        <a:t>  </a:t>
                      </a:r>
                      <a:r>
                        <a:rPr lang="en-US" sz="1800" baseline="0" dirty="0" err="1"/>
                        <a:t>berdasar</a:t>
                      </a:r>
                      <a:r>
                        <a:rPr lang="en-US" sz="1800" baseline="0" dirty="0"/>
                        <a:t> SMK3</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7"/>
                  </a:ext>
                </a:extLst>
              </a:tr>
              <a:tr h="396931">
                <a:tc>
                  <a:txBody>
                    <a:bodyPr/>
                    <a:lstStyle/>
                    <a:p>
                      <a:r>
                        <a:rPr lang="en-US" sz="1800" dirty="0"/>
                        <a:t>7.   </a:t>
                      </a:r>
                      <a:r>
                        <a:rPr lang="en-US" sz="1800" dirty="0" err="1"/>
                        <a:t>Standar</a:t>
                      </a:r>
                      <a:r>
                        <a:rPr lang="en-US" sz="1800" dirty="0"/>
                        <a:t> </a:t>
                      </a:r>
                      <a:r>
                        <a:rPr lang="en-US" sz="1800" dirty="0" err="1"/>
                        <a:t>pemantauan</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8"/>
                  </a:ext>
                </a:extLst>
              </a:tr>
              <a:tr h="396931">
                <a:tc>
                  <a:txBody>
                    <a:bodyPr/>
                    <a:lstStyle/>
                    <a:p>
                      <a:r>
                        <a:rPr lang="en-US" sz="1800" dirty="0"/>
                        <a:t>8.   </a:t>
                      </a:r>
                      <a:r>
                        <a:rPr lang="en-US" sz="1800" dirty="0" err="1"/>
                        <a:t>Pelaporan</a:t>
                      </a:r>
                      <a:r>
                        <a:rPr lang="en-US" sz="1800" dirty="0"/>
                        <a:t> </a:t>
                      </a:r>
                      <a:r>
                        <a:rPr lang="en-US" sz="1800" dirty="0" err="1"/>
                        <a:t>dan</a:t>
                      </a:r>
                      <a:r>
                        <a:rPr lang="en-US" sz="1800" dirty="0"/>
                        <a:t> </a:t>
                      </a:r>
                      <a:r>
                        <a:rPr lang="en-US" sz="1800" dirty="0" err="1"/>
                        <a:t>perbaiikan</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09"/>
                  </a:ext>
                </a:extLst>
              </a:tr>
              <a:tr h="396931">
                <a:tc>
                  <a:txBody>
                    <a:bodyPr/>
                    <a:lstStyle/>
                    <a:p>
                      <a:r>
                        <a:rPr lang="en-US" sz="1800" dirty="0"/>
                        <a:t>9.   </a:t>
                      </a:r>
                      <a:r>
                        <a:rPr lang="en-US" sz="1800" dirty="0" err="1"/>
                        <a:t>Pengelolaan</a:t>
                      </a:r>
                      <a:r>
                        <a:rPr lang="en-US" sz="1800" dirty="0"/>
                        <a:t> material </a:t>
                      </a:r>
                      <a:r>
                        <a:rPr lang="en-US" sz="1800" dirty="0" err="1"/>
                        <a:t>dan</a:t>
                      </a:r>
                      <a:r>
                        <a:rPr lang="en-US" sz="1800" dirty="0"/>
                        <a:t> </a:t>
                      </a:r>
                      <a:r>
                        <a:rPr lang="en-US" sz="1800" dirty="0" err="1"/>
                        <a:t>perpindahannya</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10"/>
                  </a:ext>
                </a:extLst>
              </a:tr>
              <a:tr h="396931">
                <a:tc>
                  <a:txBody>
                    <a:bodyPr/>
                    <a:lstStyle/>
                    <a:p>
                      <a:r>
                        <a:rPr lang="en-US" sz="1800" dirty="0"/>
                        <a:t>10. </a:t>
                      </a:r>
                      <a:r>
                        <a:rPr lang="en-US" sz="1800" dirty="0" err="1"/>
                        <a:t>Pengumpulan</a:t>
                      </a:r>
                      <a:r>
                        <a:rPr lang="en-US" sz="1800" dirty="0"/>
                        <a:t> </a:t>
                      </a:r>
                      <a:r>
                        <a:rPr lang="en-US" sz="1800" dirty="0" err="1"/>
                        <a:t>dan</a:t>
                      </a:r>
                      <a:r>
                        <a:rPr lang="en-US" sz="1800" dirty="0"/>
                        <a:t> </a:t>
                      </a:r>
                      <a:r>
                        <a:rPr lang="en-US" sz="1800" dirty="0" err="1"/>
                        <a:t>penggunaan</a:t>
                      </a:r>
                      <a:r>
                        <a:rPr lang="en-US" sz="1800" dirty="0"/>
                        <a:t> data</a:t>
                      </a:r>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11"/>
                  </a:ext>
                </a:extLst>
              </a:tr>
              <a:tr h="396931">
                <a:tc>
                  <a:txBody>
                    <a:bodyPr/>
                    <a:lstStyle/>
                    <a:p>
                      <a:r>
                        <a:rPr lang="en-US" sz="1800" dirty="0"/>
                        <a:t>11.  Audit SMK3</a:t>
                      </a:r>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12"/>
                  </a:ext>
                </a:extLst>
              </a:tr>
              <a:tr h="665173">
                <a:tc>
                  <a:txBody>
                    <a:bodyPr/>
                    <a:lstStyle/>
                    <a:p>
                      <a:r>
                        <a:rPr lang="en-US" sz="1800" dirty="0"/>
                        <a:t>12.Pengembangan </a:t>
                      </a:r>
                      <a:r>
                        <a:rPr lang="en-US" sz="1800" dirty="0" err="1"/>
                        <a:t>ketrampilan</a:t>
                      </a:r>
                      <a:r>
                        <a:rPr lang="en-US" sz="1800" dirty="0"/>
                        <a:t> </a:t>
                      </a:r>
                      <a:r>
                        <a:rPr lang="en-US" sz="1800" dirty="0" err="1"/>
                        <a:t>dan</a:t>
                      </a:r>
                      <a:r>
                        <a:rPr lang="en-US" sz="1800" dirty="0"/>
                        <a:t> </a:t>
                      </a:r>
                      <a:r>
                        <a:rPr lang="en-US" sz="1800" dirty="0" err="1"/>
                        <a:t>kemampuan</a:t>
                      </a: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tc>
                  <a:txBody>
                    <a:bodyPr/>
                    <a:lstStyle/>
                    <a:p>
                      <a:pPr algn="ctr"/>
                      <a:endParaRPr lang="en-US" sz="1800" dirty="0"/>
                    </a:p>
                  </a:txBody>
                  <a:tcPr marT="45715" marB="45715"/>
                </a:tc>
                <a:extLst>
                  <a:ext uri="{0D108BD9-81ED-4DB2-BD59-A6C34878D82A}">
                    <a16:rowId xmlns:a16="http://schemas.microsoft.com/office/drawing/2014/main" val="1001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47B4-3C1D-EADB-DC79-2EAA992C3324}"/>
              </a:ext>
            </a:extLst>
          </p:cNvPr>
          <p:cNvSpPr>
            <a:spLocks noGrp="1"/>
          </p:cNvSpPr>
          <p:nvPr>
            <p:ph type="title"/>
          </p:nvPr>
        </p:nvSpPr>
        <p:spPr>
          <a:xfrm>
            <a:off x="457200" y="274638"/>
            <a:ext cx="8229600" cy="792162"/>
          </a:xfrm>
        </p:spPr>
        <p:txBody>
          <a:bodyPr/>
          <a:lstStyle/>
          <a:p>
            <a:pPr>
              <a:defRPr/>
            </a:pPr>
            <a:r>
              <a:rPr lang="en-US" dirty="0" err="1"/>
              <a:t>Daftar</a:t>
            </a:r>
            <a:r>
              <a:rPr lang="en-US" dirty="0"/>
              <a:t> </a:t>
            </a:r>
            <a:r>
              <a:rPr lang="en-US" dirty="0" err="1"/>
              <a:t>Periksa</a:t>
            </a:r>
            <a:endParaRPr lang="en-US" dirty="0"/>
          </a:p>
        </p:txBody>
      </p:sp>
      <p:graphicFrame>
        <p:nvGraphicFramePr>
          <p:cNvPr id="4" name="Content Placeholder 3">
            <a:extLst>
              <a:ext uri="{FF2B5EF4-FFF2-40B4-BE49-F238E27FC236}">
                <a16:creationId xmlns:a16="http://schemas.microsoft.com/office/drawing/2014/main" id="{499C03B6-23B3-A78D-3CD0-6DC263F8894E}"/>
              </a:ext>
            </a:extLst>
          </p:cNvPr>
          <p:cNvGraphicFramePr>
            <a:graphicFrameLocks noGrp="1"/>
          </p:cNvGraphicFramePr>
          <p:nvPr>
            <p:ph idx="1"/>
          </p:nvPr>
        </p:nvGraphicFramePr>
        <p:xfrm>
          <a:off x="457200" y="1600200"/>
          <a:ext cx="8229600" cy="451643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0866">
                <a:tc>
                  <a:txBody>
                    <a:bodyPr/>
                    <a:lstStyle/>
                    <a:p>
                      <a:pPr algn="ctr"/>
                      <a:r>
                        <a:rPr lang="en-US" sz="1800" dirty="0"/>
                        <a:t>PERTANYAAN</a:t>
                      </a:r>
                    </a:p>
                  </a:txBody>
                  <a:tcPr marT="45723" marB="45723"/>
                </a:tc>
                <a:tc gridSpan="3">
                  <a:txBody>
                    <a:bodyPr/>
                    <a:lstStyle/>
                    <a:p>
                      <a:pPr algn="ctr"/>
                      <a:r>
                        <a:rPr lang="en-US" sz="1800" dirty="0"/>
                        <a:t>TEMUAN</a:t>
                      </a:r>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66">
                <a:tc>
                  <a:txBody>
                    <a:bodyPr/>
                    <a:lstStyle/>
                    <a:p>
                      <a:r>
                        <a:rPr lang="en-US" sz="1800" dirty="0"/>
                        <a:t>ELEMEN</a:t>
                      </a:r>
                      <a:r>
                        <a:rPr lang="en-US" sz="1800" baseline="0" dirty="0"/>
                        <a:t> 1:  PEMBANGUNAN KEBIJAKAN </a:t>
                      </a:r>
                      <a:endParaRPr lang="en-US" sz="1800" dirty="0"/>
                    </a:p>
                  </a:txBody>
                  <a:tcPr marT="45723" marB="45723"/>
                </a:tc>
                <a:tc>
                  <a:txBody>
                    <a:bodyPr/>
                    <a:lstStyle/>
                    <a:p>
                      <a:pPr algn="ctr"/>
                      <a:r>
                        <a:rPr lang="en-US" sz="1800" dirty="0"/>
                        <a:t>TIDAK</a:t>
                      </a:r>
                    </a:p>
                  </a:txBody>
                  <a:tcPr marT="45723" marB="45723"/>
                </a:tc>
                <a:tc>
                  <a:txBody>
                    <a:bodyPr/>
                    <a:lstStyle/>
                    <a:p>
                      <a:pPr algn="ctr"/>
                      <a:r>
                        <a:rPr lang="en-US" sz="1800" dirty="0"/>
                        <a:t>PARTIAL</a:t>
                      </a:r>
                    </a:p>
                  </a:txBody>
                  <a:tcPr marT="45723" marB="45723"/>
                </a:tc>
                <a:tc>
                  <a:txBody>
                    <a:bodyPr/>
                    <a:lstStyle/>
                    <a:p>
                      <a:pPr algn="ctr"/>
                      <a:r>
                        <a:rPr lang="en-US" sz="1800" dirty="0"/>
                        <a:t>YA</a:t>
                      </a:r>
                    </a:p>
                  </a:txBody>
                  <a:tcPr marT="45723" marB="45723"/>
                </a:tc>
                <a:extLst>
                  <a:ext uri="{0D108BD9-81ED-4DB2-BD59-A6C34878D82A}">
                    <a16:rowId xmlns:a16="http://schemas.microsoft.com/office/drawing/2014/main" val="10001"/>
                  </a:ext>
                </a:extLst>
              </a:tr>
              <a:tr h="370866">
                <a:tc>
                  <a:txBody>
                    <a:bodyPr/>
                    <a:lstStyle/>
                    <a:p>
                      <a:r>
                        <a:rPr lang="en-US" sz="1800" dirty="0" err="1"/>
                        <a:t>Butir</a:t>
                      </a:r>
                      <a:r>
                        <a:rPr lang="en-US" sz="1800" dirty="0"/>
                        <a:t>  1.1 : KEBIJAKAN</a:t>
                      </a:r>
                      <a:r>
                        <a:rPr lang="en-US" sz="1800" baseline="0" dirty="0"/>
                        <a:t> K3</a:t>
                      </a: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extLst>
                  <a:ext uri="{0D108BD9-81ED-4DB2-BD59-A6C34878D82A}">
                    <a16:rowId xmlns:a16="http://schemas.microsoft.com/office/drawing/2014/main" val="10002"/>
                  </a:ext>
                </a:extLst>
              </a:tr>
              <a:tr h="370866">
                <a:tc>
                  <a:txBody>
                    <a:bodyPr/>
                    <a:lstStyle/>
                    <a:p>
                      <a:r>
                        <a:rPr lang="en-US" sz="1800" dirty="0"/>
                        <a:t>1.1.1 ADA KEBIJAKAN</a:t>
                      </a:r>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40125">
                <a:tc>
                  <a:txBody>
                    <a:bodyPr/>
                    <a:lstStyle/>
                    <a:p>
                      <a:r>
                        <a:rPr lang="en-US" sz="1800" dirty="0"/>
                        <a:t>1.1.2 KEBIJAKAN DITANDATANGANI PIMP</a:t>
                      </a:r>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866">
                <a:tc>
                  <a:txBody>
                    <a:bodyPr/>
                    <a:lstStyle/>
                    <a:p>
                      <a:r>
                        <a:rPr lang="en-US" sz="1800" dirty="0"/>
                        <a:t>1.1.3 KEBIJAKAN  DISUSUN BERSAMA </a:t>
                      </a:r>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0866">
                <a:tc>
                  <a:txBody>
                    <a:bodyPr/>
                    <a:lstStyle/>
                    <a:p>
                      <a:r>
                        <a:rPr lang="en-US" sz="1800" dirty="0"/>
                        <a:t>1.1.4 </a:t>
                      </a:r>
                      <a:r>
                        <a:rPr lang="en-US" sz="1800" baseline="0" dirty="0"/>
                        <a:t> KEBIJAKAN DI KOMUNIKASIKAN</a:t>
                      </a:r>
                      <a:endParaRPr lang="en-US" sz="1800" dirty="0"/>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0125">
                <a:tc>
                  <a:txBody>
                    <a:bodyPr/>
                    <a:lstStyle/>
                    <a:p>
                      <a:r>
                        <a:rPr lang="en-US" sz="1800" dirty="0"/>
                        <a:t>1.1.5  ADA  KEBIJAKAN</a:t>
                      </a:r>
                      <a:r>
                        <a:rPr lang="en-US" sz="1800" baseline="0" dirty="0"/>
                        <a:t> YANG BERSIFAT </a:t>
                      </a:r>
                    </a:p>
                    <a:p>
                      <a:r>
                        <a:rPr lang="en-US" sz="1800" baseline="0" dirty="0"/>
                        <a:t>             KHUSUS</a:t>
                      </a:r>
                      <a:endParaRPr lang="en-US" sz="1800" dirty="0"/>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40125">
                <a:tc>
                  <a:txBody>
                    <a:bodyPr/>
                    <a:lstStyle/>
                    <a:p>
                      <a:r>
                        <a:rPr lang="en-US" sz="1800" dirty="0"/>
                        <a:t>1.1.6  KEBIJAKAN DITINJAU ULANG SECARA BERKALA</a:t>
                      </a:r>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0866">
                <a:tc>
                  <a:txBody>
                    <a:bodyPr/>
                    <a:lstStyle/>
                    <a:p>
                      <a:endParaRPr lang="en-US" sz="1800"/>
                    </a:p>
                  </a:txBody>
                  <a:tcPr marT="45723" marB="45723"/>
                </a:tc>
                <a:tc gridSpan="3">
                  <a:txBody>
                    <a:bodyPr/>
                    <a:lstStyle/>
                    <a:p>
                      <a:endParaRPr lang="en-US" sz="1800" dirty="0"/>
                    </a:p>
                  </a:txBody>
                  <a:tcPr marT="45723" marB="4572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0F46-64FC-1402-407D-70C6F51224A0}"/>
              </a:ext>
            </a:extLst>
          </p:cNvPr>
          <p:cNvSpPr>
            <a:spLocks noGrp="1"/>
          </p:cNvSpPr>
          <p:nvPr>
            <p:ph type="title"/>
          </p:nvPr>
        </p:nvSpPr>
        <p:spPr>
          <a:xfrm>
            <a:off x="457200" y="274638"/>
            <a:ext cx="8229600" cy="792162"/>
          </a:xfrm>
        </p:spPr>
        <p:txBody>
          <a:bodyPr/>
          <a:lstStyle/>
          <a:p>
            <a:pPr>
              <a:defRPr/>
            </a:pPr>
            <a:r>
              <a:rPr lang="en-US" dirty="0" err="1"/>
              <a:t>Daftar</a:t>
            </a:r>
            <a:r>
              <a:rPr lang="en-US" dirty="0"/>
              <a:t> </a:t>
            </a:r>
            <a:r>
              <a:rPr lang="en-US" dirty="0" err="1"/>
              <a:t>Periksa</a:t>
            </a:r>
            <a:endParaRPr lang="en-US" dirty="0"/>
          </a:p>
        </p:txBody>
      </p:sp>
      <p:graphicFrame>
        <p:nvGraphicFramePr>
          <p:cNvPr id="4" name="Content Placeholder 3">
            <a:extLst>
              <a:ext uri="{FF2B5EF4-FFF2-40B4-BE49-F238E27FC236}">
                <a16:creationId xmlns:a16="http://schemas.microsoft.com/office/drawing/2014/main" id="{466DB654-A664-B8A6-E5A1-A95BD6D13D98}"/>
              </a:ext>
            </a:extLst>
          </p:cNvPr>
          <p:cNvGraphicFramePr>
            <a:graphicFrameLocks noGrp="1"/>
          </p:cNvGraphicFramePr>
          <p:nvPr>
            <p:ph idx="1"/>
          </p:nvPr>
        </p:nvGraphicFramePr>
        <p:xfrm>
          <a:off x="457200" y="1600200"/>
          <a:ext cx="8229600" cy="494347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370888">
                <a:tc>
                  <a:txBody>
                    <a:bodyPr/>
                    <a:lstStyle/>
                    <a:p>
                      <a:pPr algn="ctr"/>
                      <a:r>
                        <a:rPr lang="en-US" sz="1800" dirty="0"/>
                        <a:t>PERTANYAAN</a:t>
                      </a:r>
                    </a:p>
                  </a:txBody>
                  <a:tcPr marT="45726" marB="45726"/>
                </a:tc>
                <a:tc gridSpan="3">
                  <a:txBody>
                    <a:bodyPr/>
                    <a:lstStyle/>
                    <a:p>
                      <a:pPr algn="ctr"/>
                      <a:r>
                        <a:rPr lang="en-US" sz="1800" dirty="0"/>
                        <a:t>TEMUAN</a:t>
                      </a:r>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6049">
                <a:tc>
                  <a:txBody>
                    <a:bodyPr/>
                    <a:lstStyle/>
                    <a:p>
                      <a:r>
                        <a:rPr lang="en-US" sz="1800" dirty="0"/>
                        <a:t>ELEMEN</a:t>
                      </a:r>
                      <a:r>
                        <a:rPr lang="en-US" sz="1800" baseline="0" dirty="0"/>
                        <a:t> 1.2:  TANGGUNG JAWAB DAN  </a:t>
                      </a:r>
                    </a:p>
                    <a:p>
                      <a:r>
                        <a:rPr lang="en-US" sz="1800" baseline="0" dirty="0"/>
                        <a:t>                     WEWENANG</a:t>
                      </a:r>
                    </a:p>
                  </a:txBody>
                  <a:tcPr marT="45726" marB="45726"/>
                </a:tc>
                <a:tc>
                  <a:txBody>
                    <a:bodyPr/>
                    <a:lstStyle/>
                    <a:p>
                      <a:pPr algn="ctr"/>
                      <a:r>
                        <a:rPr lang="en-US" sz="1800" dirty="0"/>
                        <a:t>TIDAK</a:t>
                      </a:r>
                    </a:p>
                  </a:txBody>
                  <a:tcPr marT="45726" marB="45726"/>
                </a:tc>
                <a:tc>
                  <a:txBody>
                    <a:bodyPr/>
                    <a:lstStyle/>
                    <a:p>
                      <a:pPr algn="ctr"/>
                      <a:r>
                        <a:rPr lang="en-US" sz="1800" dirty="0"/>
                        <a:t>PARTIAL</a:t>
                      </a:r>
                    </a:p>
                  </a:txBody>
                  <a:tcPr marT="45726" marB="45726"/>
                </a:tc>
                <a:tc>
                  <a:txBody>
                    <a:bodyPr/>
                    <a:lstStyle/>
                    <a:p>
                      <a:pPr algn="ctr"/>
                      <a:r>
                        <a:rPr lang="en-US" sz="1800" dirty="0"/>
                        <a:t>YA</a:t>
                      </a:r>
                    </a:p>
                  </a:txBody>
                  <a:tcPr marT="45726" marB="45726"/>
                </a:tc>
                <a:extLst>
                  <a:ext uri="{0D108BD9-81ED-4DB2-BD59-A6C34878D82A}">
                    <a16:rowId xmlns:a16="http://schemas.microsoft.com/office/drawing/2014/main" val="10001"/>
                  </a:ext>
                </a:extLst>
              </a:tr>
              <a:tr h="370888">
                <a:tc>
                  <a:txBody>
                    <a:bodyPr/>
                    <a:lstStyle/>
                    <a:p>
                      <a:r>
                        <a:rPr lang="en-US" sz="1800" dirty="0"/>
                        <a:t>1.2.1  UNTUK MENGAMBIL TINDAKAN</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88">
                <a:tc>
                  <a:txBody>
                    <a:bodyPr/>
                    <a:lstStyle/>
                    <a:p>
                      <a:r>
                        <a:rPr lang="en-US" sz="1800" dirty="0"/>
                        <a:t>1.2.2 </a:t>
                      </a:r>
                      <a:r>
                        <a:rPr lang="en-US" sz="1800" baseline="0" dirty="0"/>
                        <a:t> PENUNJUKAN SESUAI ATURAN</a:t>
                      </a:r>
                      <a:endParaRPr lang="en-US" sz="1800" dirty="0"/>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88">
                <a:tc>
                  <a:txBody>
                    <a:bodyPr/>
                    <a:lstStyle/>
                    <a:p>
                      <a:r>
                        <a:rPr lang="en-US" sz="1800" dirty="0"/>
                        <a:t>1.2.3 </a:t>
                      </a:r>
                      <a:r>
                        <a:rPr lang="en-US" sz="1800" baseline="0" dirty="0"/>
                        <a:t> PIMPINAN UNIT KERJA BERTANGGUNG JAWAB</a:t>
                      </a:r>
                      <a:r>
                        <a:rPr lang="en-US" sz="1800" dirty="0"/>
                        <a:t> </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888">
                <a:tc>
                  <a:txBody>
                    <a:bodyPr/>
                    <a:lstStyle/>
                    <a:p>
                      <a:r>
                        <a:rPr lang="en-US" sz="1800" dirty="0"/>
                        <a:t>1.2.4 </a:t>
                      </a:r>
                      <a:r>
                        <a:rPr lang="en-US" sz="1800" baseline="0" dirty="0"/>
                        <a:t> ADA  SARAN DARI AHLI K3</a:t>
                      </a:r>
                      <a:endParaRPr lang="en-US" sz="1800" dirty="0"/>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0888">
                <a:tc>
                  <a:txBody>
                    <a:bodyPr/>
                    <a:lstStyle/>
                    <a:p>
                      <a:r>
                        <a:rPr lang="en-US" sz="1800" dirty="0"/>
                        <a:t>1.2.5  </a:t>
                      </a:r>
                      <a:r>
                        <a:rPr lang="en-US" sz="1800" baseline="0" dirty="0"/>
                        <a:t> ADA PELATIHAN BAGI PETUGAS EMERGENCY</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0162">
                <a:tc>
                  <a:txBody>
                    <a:bodyPr/>
                    <a:lstStyle/>
                    <a:p>
                      <a:r>
                        <a:rPr lang="en-US" sz="1800" dirty="0"/>
                        <a:t>1.2.6   KINERJA  K3 MASUK DLM LAPORAN TAHUNAN</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40162">
                <a:tc>
                  <a:txBody>
                    <a:bodyPr/>
                    <a:lstStyle/>
                    <a:p>
                      <a:r>
                        <a:rPr lang="en-US" sz="1800" dirty="0"/>
                        <a:t>1.2.7  PIMPINAN MENDAPAT INFO TTG. TANGGUNG </a:t>
                      </a:r>
                    </a:p>
                    <a:p>
                      <a:r>
                        <a:rPr lang="en-US" sz="1800" dirty="0"/>
                        <a:t>            JWB</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0888">
                <a:tc>
                  <a:txBody>
                    <a:bodyPr/>
                    <a:lstStyle/>
                    <a:p>
                      <a:r>
                        <a:rPr lang="en-US" sz="1800" dirty="0"/>
                        <a:t>1.2.8. DISTRIBUSI INFO TERBARU K3</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70888">
                <a:tc>
                  <a:txBody>
                    <a:bodyPr/>
                    <a:lstStyle/>
                    <a:p>
                      <a:r>
                        <a:rPr lang="en-US" sz="1800" dirty="0"/>
                        <a:t>1.2.9.JAMINAN TERLAKSANANYA SISTEM SMK3</a:t>
                      </a:r>
                    </a:p>
                  </a:txBody>
                  <a:tcPr marT="45726" marB="45726"/>
                </a:tc>
                <a:tc gridSpan="3">
                  <a:txBody>
                    <a:bodyPr/>
                    <a:lstStyle/>
                    <a:p>
                      <a:endParaRPr lang="en-US" sz="1800" dirty="0"/>
                    </a:p>
                  </a:txBody>
                  <a:tcPr marT="45726" marB="45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D58F-8CA6-DFE7-510A-FA3D431252F9}"/>
              </a:ext>
            </a:extLst>
          </p:cNvPr>
          <p:cNvSpPr>
            <a:spLocks noGrp="1"/>
          </p:cNvSpPr>
          <p:nvPr>
            <p:ph type="title"/>
          </p:nvPr>
        </p:nvSpPr>
        <p:spPr>
          <a:xfrm>
            <a:off x="457200" y="274638"/>
            <a:ext cx="8229600" cy="792162"/>
          </a:xfrm>
        </p:spPr>
        <p:txBody>
          <a:bodyPr/>
          <a:lstStyle/>
          <a:p>
            <a:pPr>
              <a:defRPr/>
            </a:pPr>
            <a:r>
              <a:rPr lang="en-US" dirty="0" err="1"/>
              <a:t>Daftar</a:t>
            </a:r>
            <a:r>
              <a:rPr lang="en-US" dirty="0"/>
              <a:t> </a:t>
            </a:r>
            <a:r>
              <a:rPr lang="en-US" dirty="0" err="1"/>
              <a:t>Periksa</a:t>
            </a:r>
            <a:endParaRPr lang="en-US" dirty="0"/>
          </a:p>
        </p:txBody>
      </p:sp>
      <p:graphicFrame>
        <p:nvGraphicFramePr>
          <p:cNvPr id="4" name="Content Placeholder 3">
            <a:extLst>
              <a:ext uri="{FF2B5EF4-FFF2-40B4-BE49-F238E27FC236}">
                <a16:creationId xmlns:a16="http://schemas.microsoft.com/office/drawing/2014/main" id="{9455D8DE-578E-AA27-48F5-6B080EEC70A7}"/>
              </a:ext>
            </a:extLst>
          </p:cNvPr>
          <p:cNvGraphicFramePr>
            <a:graphicFrameLocks noGrp="1"/>
          </p:cNvGraphicFramePr>
          <p:nvPr>
            <p:ph idx="1"/>
          </p:nvPr>
        </p:nvGraphicFramePr>
        <p:xfrm>
          <a:off x="457200" y="1600200"/>
          <a:ext cx="8229600" cy="2717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370840">
                <a:tc>
                  <a:txBody>
                    <a:bodyPr/>
                    <a:lstStyle/>
                    <a:p>
                      <a:pPr algn="ctr"/>
                      <a:r>
                        <a:rPr lang="en-US" dirty="0"/>
                        <a:t>PERTANYAAN</a:t>
                      </a:r>
                    </a:p>
                  </a:txBody>
                  <a:tcPr/>
                </a:tc>
                <a:tc gridSpan="3">
                  <a:txBody>
                    <a:bodyPr/>
                    <a:lstStyle/>
                    <a:p>
                      <a:pPr algn="ctr"/>
                      <a:r>
                        <a:rPr lang="en-US" dirty="0"/>
                        <a:t>TEMUAN</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5960">
                <a:tc>
                  <a:txBody>
                    <a:bodyPr/>
                    <a:lstStyle/>
                    <a:p>
                      <a:r>
                        <a:rPr lang="en-US" dirty="0"/>
                        <a:t>ELEMEN</a:t>
                      </a:r>
                      <a:r>
                        <a:rPr lang="en-US" baseline="0" dirty="0"/>
                        <a:t> 1.3: TINJAUAN ULANG DAN EVALUASI </a:t>
                      </a:r>
                    </a:p>
                  </a:txBody>
                  <a:tcPr/>
                </a:tc>
                <a:tc>
                  <a:txBody>
                    <a:bodyPr/>
                    <a:lstStyle/>
                    <a:p>
                      <a:pPr algn="ctr"/>
                      <a:r>
                        <a:rPr lang="en-US" dirty="0"/>
                        <a:t>TIDAK</a:t>
                      </a:r>
                    </a:p>
                  </a:txBody>
                  <a:tcPr/>
                </a:tc>
                <a:tc>
                  <a:txBody>
                    <a:bodyPr/>
                    <a:lstStyle/>
                    <a:p>
                      <a:pPr algn="ctr"/>
                      <a:r>
                        <a:rPr lang="en-US" dirty="0"/>
                        <a:t>PARTIAL</a:t>
                      </a:r>
                    </a:p>
                  </a:txBody>
                  <a:tcPr/>
                </a:tc>
                <a:tc>
                  <a:txBody>
                    <a:bodyPr/>
                    <a:lstStyle/>
                    <a:p>
                      <a:pPr algn="ctr"/>
                      <a:r>
                        <a:rPr lang="en-US" dirty="0"/>
                        <a:t>YA</a:t>
                      </a:r>
                    </a:p>
                  </a:txBody>
                  <a:tcPr/>
                </a:tc>
                <a:extLst>
                  <a:ext uri="{0D108BD9-81ED-4DB2-BD59-A6C34878D82A}">
                    <a16:rowId xmlns:a16="http://schemas.microsoft.com/office/drawing/2014/main" val="10001"/>
                  </a:ext>
                </a:extLst>
              </a:tr>
              <a:tr h="370840">
                <a:tc>
                  <a:txBody>
                    <a:bodyPr/>
                    <a:lstStyle/>
                    <a:p>
                      <a:r>
                        <a:rPr lang="en-US" dirty="0"/>
                        <a:t>1.3.1  HASIL TINJAUAN ULANG DIDOKUMENTASI</a:t>
                      </a:r>
                    </a:p>
                  </a:txBody>
                  <a:tcPr/>
                </a:tc>
                <a:tc gridSpan="3">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1.3.2</a:t>
                      </a:r>
                      <a:r>
                        <a:rPr lang="en-US" baseline="0" dirty="0"/>
                        <a:t>  HASIL TINJAUAN ULANG MASUK PERENCANAAN</a:t>
                      </a:r>
                      <a:endParaRPr lang="en-US" dirty="0"/>
                    </a:p>
                  </a:txBody>
                  <a:tcPr/>
                </a:tc>
                <a:tc gridSpan="3">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1.3.3 </a:t>
                      </a:r>
                      <a:r>
                        <a:rPr lang="en-US" baseline="0" dirty="0"/>
                        <a:t> PIMPINAN MENINJAU  ULANG PELAKSANAAN </a:t>
                      </a:r>
                    </a:p>
                    <a:p>
                      <a:r>
                        <a:rPr lang="en-US" baseline="0" dirty="0"/>
                        <a:t>            SMK3 SECARA BERKALA</a:t>
                      </a:r>
                      <a:r>
                        <a:rPr lang="en-US" dirty="0"/>
                        <a:t> </a:t>
                      </a:r>
                    </a:p>
                  </a:txBody>
                  <a:tcPr/>
                </a:tc>
                <a:tc gridSpan="3">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2814-3984-0255-3170-41B382CBED07}"/>
              </a:ext>
            </a:extLst>
          </p:cNvPr>
          <p:cNvSpPr>
            <a:spLocks noGrp="1"/>
          </p:cNvSpPr>
          <p:nvPr>
            <p:ph type="title"/>
          </p:nvPr>
        </p:nvSpPr>
        <p:spPr>
          <a:xfrm>
            <a:off x="457200" y="274638"/>
            <a:ext cx="8229600" cy="792162"/>
          </a:xfrm>
        </p:spPr>
        <p:txBody>
          <a:bodyPr/>
          <a:lstStyle/>
          <a:p>
            <a:pPr>
              <a:defRPr/>
            </a:pPr>
            <a:r>
              <a:rPr lang="en-US" dirty="0" err="1"/>
              <a:t>Daftar</a:t>
            </a:r>
            <a:r>
              <a:rPr lang="en-US" dirty="0"/>
              <a:t> </a:t>
            </a:r>
            <a:r>
              <a:rPr lang="en-US" dirty="0" err="1"/>
              <a:t>Periksa</a:t>
            </a:r>
            <a:endParaRPr lang="en-US" dirty="0"/>
          </a:p>
        </p:txBody>
      </p:sp>
      <p:graphicFrame>
        <p:nvGraphicFramePr>
          <p:cNvPr id="4" name="Content Placeholder 3">
            <a:extLst>
              <a:ext uri="{FF2B5EF4-FFF2-40B4-BE49-F238E27FC236}">
                <a16:creationId xmlns:a16="http://schemas.microsoft.com/office/drawing/2014/main" id="{1DFCF298-CA56-C04D-FA02-40B63680DF42}"/>
              </a:ext>
            </a:extLst>
          </p:cNvPr>
          <p:cNvGraphicFramePr>
            <a:graphicFrameLocks noGrp="1"/>
          </p:cNvGraphicFramePr>
          <p:nvPr>
            <p:ph idx="1"/>
          </p:nvPr>
        </p:nvGraphicFramePr>
        <p:xfrm>
          <a:off x="457200" y="1295400"/>
          <a:ext cx="8229600" cy="544354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377860">
                <a:tc>
                  <a:txBody>
                    <a:bodyPr/>
                    <a:lstStyle/>
                    <a:p>
                      <a:pPr algn="ctr"/>
                      <a:r>
                        <a:rPr lang="en-US" sz="1800" dirty="0"/>
                        <a:t>PERTANYAAN</a:t>
                      </a:r>
                    </a:p>
                  </a:txBody>
                  <a:tcPr marT="45718" marB="45718"/>
                </a:tc>
                <a:tc gridSpan="3">
                  <a:txBody>
                    <a:bodyPr/>
                    <a:lstStyle/>
                    <a:p>
                      <a:pPr algn="ctr"/>
                      <a:r>
                        <a:rPr lang="en-US" sz="1800" dirty="0"/>
                        <a:t>TEMUAN</a:t>
                      </a:r>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6208">
                <a:tc>
                  <a:txBody>
                    <a:bodyPr/>
                    <a:lstStyle/>
                    <a:p>
                      <a:r>
                        <a:rPr lang="en-US" sz="1800" dirty="0"/>
                        <a:t>ELEMEN</a:t>
                      </a:r>
                      <a:r>
                        <a:rPr lang="en-US" sz="1800" baseline="0" dirty="0"/>
                        <a:t> 1.4:  KETERLIBATAN DAN KONSULTASI</a:t>
                      </a:r>
                    </a:p>
                  </a:txBody>
                  <a:tcPr marT="45718" marB="45718"/>
                </a:tc>
                <a:tc>
                  <a:txBody>
                    <a:bodyPr/>
                    <a:lstStyle/>
                    <a:p>
                      <a:pPr algn="ctr"/>
                      <a:r>
                        <a:rPr lang="en-US" sz="1800" dirty="0"/>
                        <a:t>TIDAK</a:t>
                      </a:r>
                    </a:p>
                  </a:txBody>
                  <a:tcPr marT="45718" marB="45718"/>
                </a:tc>
                <a:tc>
                  <a:txBody>
                    <a:bodyPr/>
                    <a:lstStyle/>
                    <a:p>
                      <a:pPr algn="ctr"/>
                      <a:r>
                        <a:rPr lang="en-US" sz="1800" dirty="0"/>
                        <a:t>PARTIAL</a:t>
                      </a:r>
                    </a:p>
                  </a:txBody>
                  <a:tcPr marT="45718" marB="45718"/>
                </a:tc>
                <a:tc>
                  <a:txBody>
                    <a:bodyPr/>
                    <a:lstStyle/>
                    <a:p>
                      <a:pPr algn="ctr"/>
                      <a:r>
                        <a:rPr lang="en-US" sz="1800" dirty="0"/>
                        <a:t>YA</a:t>
                      </a:r>
                    </a:p>
                  </a:txBody>
                  <a:tcPr marT="45718" marB="45718"/>
                </a:tc>
                <a:extLst>
                  <a:ext uri="{0D108BD9-81ED-4DB2-BD59-A6C34878D82A}">
                    <a16:rowId xmlns:a16="http://schemas.microsoft.com/office/drawing/2014/main" val="10001"/>
                  </a:ext>
                </a:extLst>
              </a:tr>
              <a:tr h="652197">
                <a:tc>
                  <a:txBody>
                    <a:bodyPr/>
                    <a:lstStyle/>
                    <a:p>
                      <a:r>
                        <a:rPr lang="en-US" sz="1800" dirty="0"/>
                        <a:t>1.4.1  ADA KETERLIBATAN KARYAWAN DAN  </a:t>
                      </a:r>
                    </a:p>
                    <a:p>
                      <a:r>
                        <a:rPr lang="en-US" sz="1800" dirty="0"/>
                        <a:t>            KONSULTASI</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7860">
                <a:tc>
                  <a:txBody>
                    <a:bodyPr/>
                    <a:lstStyle/>
                    <a:p>
                      <a:r>
                        <a:rPr lang="en-US" sz="1800" dirty="0"/>
                        <a:t>1.4.2 </a:t>
                      </a:r>
                      <a:r>
                        <a:rPr lang="en-US" sz="1800" baseline="0" dirty="0"/>
                        <a:t> ADA PROSEDUR KEMUDAHAN KONSULTASI</a:t>
                      </a:r>
                      <a:endParaRPr lang="en-US" sz="1800" dirty="0"/>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7860">
                <a:tc>
                  <a:txBody>
                    <a:bodyPr/>
                    <a:lstStyle/>
                    <a:p>
                      <a:r>
                        <a:rPr lang="en-US" sz="1800" dirty="0"/>
                        <a:t>1.4.3 </a:t>
                      </a:r>
                      <a:r>
                        <a:rPr lang="en-US" sz="1800" baseline="0" dirty="0"/>
                        <a:t> TELAH DIBENTUK KOMITE K3RS</a:t>
                      </a:r>
                      <a:r>
                        <a:rPr lang="en-US" sz="1800" dirty="0"/>
                        <a:t> </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7860">
                <a:tc>
                  <a:txBody>
                    <a:bodyPr/>
                    <a:lstStyle/>
                    <a:p>
                      <a:r>
                        <a:rPr lang="en-US" sz="1800" dirty="0"/>
                        <a:t>1.4.4 </a:t>
                      </a:r>
                      <a:r>
                        <a:rPr lang="en-US" sz="1800" baseline="0" dirty="0"/>
                        <a:t> KETUA  KOMITE K3RS  UNSUR PIMPINAN</a:t>
                      </a:r>
                      <a:endParaRPr lang="en-US" sz="1800" dirty="0"/>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7860">
                <a:tc>
                  <a:txBody>
                    <a:bodyPr/>
                    <a:lstStyle/>
                    <a:p>
                      <a:r>
                        <a:rPr lang="en-US" sz="1800" dirty="0"/>
                        <a:t>1.4.5  </a:t>
                      </a:r>
                      <a:r>
                        <a:rPr lang="en-US" sz="1800" baseline="0" dirty="0"/>
                        <a:t> SEKRETARIS KOMITE  K3RS  AHLI K3</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914395">
                <a:tc>
                  <a:txBody>
                    <a:bodyPr/>
                    <a:lstStyle/>
                    <a:p>
                      <a:r>
                        <a:rPr lang="en-US" sz="1800" dirty="0"/>
                        <a:t>1.4.6  KOMTE K3RS MENGEMBANGKAN EBIJAKAN DAN </a:t>
                      </a:r>
                    </a:p>
                    <a:p>
                      <a:r>
                        <a:rPr lang="en-US" sz="1800" dirty="0"/>
                        <a:t>            PROSEDUR MENGENDALIKAN RISIKO</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7860">
                <a:tc>
                  <a:txBody>
                    <a:bodyPr/>
                    <a:lstStyle/>
                    <a:p>
                      <a:r>
                        <a:rPr lang="en-US" sz="1800" dirty="0"/>
                        <a:t>1.4.7  ADA PERTEMUAN TERATUR KOMITE K3RS</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7860">
                <a:tc>
                  <a:txBody>
                    <a:bodyPr/>
                    <a:lstStyle/>
                    <a:p>
                      <a:r>
                        <a:rPr lang="en-US" sz="1800" dirty="0"/>
                        <a:t>1.4.8. ADA</a:t>
                      </a:r>
                      <a:r>
                        <a:rPr lang="en-US" sz="1800" baseline="0" dirty="0"/>
                        <a:t>  LAPORAN KOMITE K3 RS TERATUR</a:t>
                      </a:r>
                      <a:endParaRPr lang="en-US" sz="1800" dirty="0"/>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77860">
                <a:tc>
                  <a:txBody>
                    <a:bodyPr/>
                    <a:lstStyle/>
                    <a:p>
                      <a:r>
                        <a:rPr lang="en-US" sz="1800" dirty="0"/>
                        <a:t>1.4.9. ADA KELOMPOK KERJA D AN DILATIH</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77860">
                <a:tc>
                  <a:txBody>
                    <a:bodyPr/>
                    <a:lstStyle/>
                    <a:p>
                      <a:r>
                        <a:rPr lang="en-US" sz="1800" dirty="0"/>
                        <a:t>1.4.10. SOSIALISASI KELOMPOK KERJA </a:t>
                      </a:r>
                    </a:p>
                  </a:txBody>
                  <a:tcPr marT="45718" marB="45718"/>
                </a:tc>
                <a:tc gridSpan="3">
                  <a:txBody>
                    <a:bodyPr/>
                    <a:lstStyle/>
                    <a:p>
                      <a:endParaRPr lang="en-US" sz="1800" dirty="0"/>
                    </a:p>
                  </a:txBody>
                  <a:tcPr marT="45718" marB="4571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3000"/>
            </a:blip>
            <a:stretch>
              <a:fillRect t="-9277" b="-9277"/>
            </a:stretch>
          </a:blipFill>
        </p:spPr>
        <p:txBody>
          <a:bodyPr/>
          <a:lstStyle/>
          <a:p>
            <a:endParaRPr lang="en-US"/>
          </a:p>
        </p:txBody>
      </p:sp>
      <p:sp>
        <p:nvSpPr>
          <p:cNvPr id="3" name="Freeform 3"/>
          <p:cNvSpPr/>
          <p:nvPr/>
        </p:nvSpPr>
        <p:spPr>
          <a:xfrm>
            <a:off x="7523298" y="4830402"/>
            <a:ext cx="3414772" cy="2057400"/>
          </a:xfrm>
          <a:custGeom>
            <a:avLst/>
            <a:gdLst/>
            <a:ahLst/>
            <a:cxnLst/>
            <a:rect l="l" t="t" r="r" b="b"/>
            <a:pathLst>
              <a:path w="6829544" h="4114800">
                <a:moveTo>
                  <a:pt x="0" y="0"/>
                </a:moveTo>
                <a:lnTo>
                  <a:pt x="6829544" y="0"/>
                </a:lnTo>
                <a:lnTo>
                  <a:pt x="68295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514350" y="1371600"/>
            <a:ext cx="1263824" cy="12638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7" name="TextBox 7"/>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8" name="TextBox 8"/>
          <p:cNvSpPr txBox="1"/>
          <p:nvPr/>
        </p:nvSpPr>
        <p:spPr>
          <a:xfrm>
            <a:off x="922062" y="1518375"/>
            <a:ext cx="5652165" cy="902363"/>
          </a:xfrm>
          <a:prstGeom prst="rect">
            <a:avLst/>
          </a:prstGeom>
        </p:spPr>
        <p:txBody>
          <a:bodyPr lIns="0" tIns="0" rIns="0" bIns="0" rtlCol="0" anchor="t">
            <a:spAutoFit/>
          </a:bodyPr>
          <a:lstStyle/>
          <a:p>
            <a:pPr algn="ctr">
              <a:lnSpc>
                <a:spcPts val="7486"/>
              </a:lnSpc>
            </a:pPr>
            <a:r>
              <a:rPr lang="en-US" sz="5347">
                <a:solidFill>
                  <a:srgbClr val="000000"/>
                </a:solidFill>
                <a:latin typeface="Glacial Indifference Bold"/>
                <a:ea typeface="Glacial Indifference Bold"/>
                <a:cs typeface="Glacial Indifference Bold"/>
                <a:sym typeface="Glacial Indifference Bold"/>
              </a:rPr>
              <a:t>VISI PSPD FKUMM</a:t>
            </a:r>
          </a:p>
        </p:txBody>
      </p:sp>
      <p:grpSp>
        <p:nvGrpSpPr>
          <p:cNvPr id="9" name="Group 9"/>
          <p:cNvGrpSpPr/>
          <p:nvPr/>
        </p:nvGrpSpPr>
        <p:grpSpPr>
          <a:xfrm>
            <a:off x="7349454" y="1175128"/>
            <a:ext cx="1280197" cy="653835"/>
            <a:chOff x="0" y="0"/>
            <a:chExt cx="3413858" cy="1743559"/>
          </a:xfrm>
        </p:grpSpPr>
        <p:sp>
          <p:nvSpPr>
            <p:cNvPr id="10" name="Freeform 10"/>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1" name="Freeform 11"/>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2" name="Group 12"/>
          <p:cNvGrpSpPr/>
          <p:nvPr/>
        </p:nvGrpSpPr>
        <p:grpSpPr>
          <a:xfrm>
            <a:off x="718206" y="2705330"/>
            <a:ext cx="7707588" cy="2793559"/>
            <a:chOff x="0" y="0"/>
            <a:chExt cx="20553568" cy="7449489"/>
          </a:xfrm>
        </p:grpSpPr>
        <p:grpSp>
          <p:nvGrpSpPr>
            <p:cNvPr id="13" name="Group 13"/>
            <p:cNvGrpSpPr/>
            <p:nvPr/>
          </p:nvGrpSpPr>
          <p:grpSpPr>
            <a:xfrm>
              <a:off x="0" y="0"/>
              <a:ext cx="20553568" cy="7449489"/>
              <a:chOff x="0" y="0"/>
              <a:chExt cx="2989960" cy="1083689"/>
            </a:xfrm>
          </p:grpSpPr>
          <p:sp>
            <p:nvSpPr>
              <p:cNvPr id="14" name="Freeform 14"/>
              <p:cNvSpPr/>
              <p:nvPr/>
            </p:nvSpPr>
            <p:spPr>
              <a:xfrm>
                <a:off x="0" y="0"/>
                <a:ext cx="2989960" cy="1083689"/>
              </a:xfrm>
              <a:custGeom>
                <a:avLst/>
                <a:gdLst/>
                <a:ahLst/>
                <a:cxnLst/>
                <a:rect l="l" t="t" r="r" b="b"/>
                <a:pathLst>
                  <a:path w="2989960" h="1083689">
                    <a:moveTo>
                      <a:pt x="14321" y="0"/>
                    </a:moveTo>
                    <a:lnTo>
                      <a:pt x="2975639" y="0"/>
                    </a:lnTo>
                    <a:cubicBezTo>
                      <a:pt x="2983549" y="0"/>
                      <a:pt x="2989960" y="6412"/>
                      <a:pt x="2989960" y="14321"/>
                    </a:cubicBezTo>
                    <a:lnTo>
                      <a:pt x="2989960" y="1069368"/>
                    </a:lnTo>
                    <a:cubicBezTo>
                      <a:pt x="2989960" y="1077277"/>
                      <a:pt x="2983549" y="1083689"/>
                      <a:pt x="2975639" y="1083689"/>
                    </a:cubicBezTo>
                    <a:lnTo>
                      <a:pt x="14321" y="1083689"/>
                    </a:lnTo>
                    <a:cubicBezTo>
                      <a:pt x="6412" y="1083689"/>
                      <a:pt x="0" y="1077277"/>
                      <a:pt x="0" y="1069368"/>
                    </a:cubicBezTo>
                    <a:lnTo>
                      <a:pt x="0" y="14321"/>
                    </a:lnTo>
                    <a:cubicBezTo>
                      <a:pt x="0" y="6412"/>
                      <a:pt x="6412" y="0"/>
                      <a:pt x="14321"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15" name="TextBox 15"/>
              <p:cNvSpPr txBox="1"/>
              <p:nvPr/>
            </p:nvSpPr>
            <p:spPr>
              <a:xfrm>
                <a:off x="0" y="-38100"/>
                <a:ext cx="2989960" cy="1121789"/>
              </a:xfrm>
              <a:prstGeom prst="rect">
                <a:avLst/>
              </a:prstGeom>
            </p:spPr>
            <p:txBody>
              <a:bodyPr lIns="25400" tIns="25400" rIns="25400" bIns="25400" rtlCol="0" anchor="ctr"/>
              <a:lstStyle/>
              <a:p>
                <a:pPr algn="ctr">
                  <a:lnSpc>
                    <a:spcPts val="1050"/>
                  </a:lnSpc>
                </a:pPr>
                <a:endParaRPr/>
              </a:p>
            </p:txBody>
          </p:sp>
        </p:grpSp>
        <p:sp>
          <p:nvSpPr>
            <p:cNvPr id="16" name="TextBox 16"/>
            <p:cNvSpPr txBox="1"/>
            <p:nvPr/>
          </p:nvSpPr>
          <p:spPr>
            <a:xfrm>
              <a:off x="1114443" y="829144"/>
              <a:ext cx="18324683" cy="5813556"/>
            </a:xfrm>
            <a:prstGeom prst="rect">
              <a:avLst/>
            </a:prstGeom>
          </p:spPr>
          <p:txBody>
            <a:bodyPr lIns="0" tIns="0" rIns="0" bIns="0" rtlCol="0" anchor="t">
              <a:spAutoFit/>
            </a:bodyPr>
            <a:lstStyle/>
            <a:p>
              <a:pPr algn="ctr">
                <a:lnSpc>
                  <a:spcPts val="3449"/>
                </a:lnSpc>
              </a:pPr>
              <a:r>
                <a:rPr lang="en-US" sz="3000">
                  <a:solidFill>
                    <a:srgbClr val="000000"/>
                  </a:solidFill>
                  <a:latin typeface="Roboto"/>
                  <a:ea typeface="Roboto"/>
                  <a:cs typeface="Roboto"/>
                  <a:sym typeface="Roboto"/>
                </a:rPr>
                <a:t>Pada Tahun 2026, menjadi Program Studi Profesi Dokter terkemuka berbasis IPTEKS dan menghasilkan lulusan yang profesional, Islami dan unggul di bidang kedokteran industri</a:t>
              </a:r>
            </a:p>
          </p:txBody>
        </p:sp>
        <p:sp>
          <p:nvSpPr>
            <p:cNvPr id="17" name="TextBox 17"/>
            <p:cNvSpPr txBox="1"/>
            <p:nvPr/>
          </p:nvSpPr>
          <p:spPr>
            <a:xfrm>
              <a:off x="6278576" y="6997513"/>
              <a:ext cx="93232" cy="451064"/>
            </a:xfrm>
            <a:prstGeom prst="rect">
              <a:avLst/>
            </a:prstGeom>
          </p:spPr>
          <p:txBody>
            <a:bodyPr lIns="0" tIns="0" rIns="0" bIns="0" rtlCol="0" anchor="t">
              <a:spAutoFit/>
            </a:bodyPr>
            <a:lstStyle/>
            <a:p>
              <a:pPr algn="ctr">
                <a:lnSpc>
                  <a:spcPts val="1426"/>
                </a:lnSpc>
              </a:pPr>
              <a:r>
                <a:rPr lang="en-US" sz="1018">
                  <a:solidFill>
                    <a:srgbClr val="FF3131"/>
                  </a:solidFill>
                  <a:latin typeface="Glacial Indifference"/>
                  <a:ea typeface="Glacial Indifference"/>
                  <a:cs typeface="Glacial Indifference"/>
                  <a:sym typeface="Glacial Indifference"/>
                </a:rPr>
                <a:t> </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7ADD4B3-258B-F166-5D99-8BB2A7EC35B9}"/>
              </a:ext>
            </a:extLst>
          </p:cNvPr>
          <p:cNvSpPr>
            <a:spLocks noGrp="1"/>
          </p:cNvSpPr>
          <p:nvPr>
            <p:ph type="title"/>
          </p:nvPr>
        </p:nvSpPr>
        <p:spPr/>
        <p:txBody>
          <a:bodyPr/>
          <a:lstStyle/>
          <a:p>
            <a:pPr eaLnBrk="1" fontAlgn="auto" hangingPunct="1">
              <a:spcAft>
                <a:spcPts val="0"/>
              </a:spcAft>
              <a:defRPr/>
            </a:pPr>
            <a:r>
              <a:rPr lang="id-ID" dirty="0"/>
              <a:t>KESIMPULAN</a:t>
            </a:r>
          </a:p>
        </p:txBody>
      </p:sp>
      <p:sp>
        <p:nvSpPr>
          <p:cNvPr id="49154" name="Content Placeholder 2">
            <a:extLst>
              <a:ext uri="{FF2B5EF4-FFF2-40B4-BE49-F238E27FC236}">
                <a16:creationId xmlns:a16="http://schemas.microsoft.com/office/drawing/2014/main" id="{CB83F3FF-C2EC-BA67-72C1-FA2F2E5E069D}"/>
              </a:ext>
            </a:extLst>
          </p:cNvPr>
          <p:cNvSpPr>
            <a:spLocks noGrp="1" noChangeArrowheads="1"/>
          </p:cNvSpPr>
          <p:nvPr>
            <p:ph idx="1"/>
          </p:nvPr>
        </p:nvSpPr>
        <p:spPr>
          <a:xfrm>
            <a:off x="457200" y="1357313"/>
            <a:ext cx="8229600" cy="4768850"/>
          </a:xfrm>
        </p:spPr>
        <p:txBody>
          <a:bodyPr/>
          <a:lstStyle/>
          <a:p>
            <a:pPr eaLnBrk="1" hangingPunct="1">
              <a:buFont typeface="Wingdings" pitchFamily="2" charset="2"/>
              <a:buChar char="ü"/>
            </a:pPr>
            <a:r>
              <a:rPr lang="id-ID" altLang="en-US" sz="2800"/>
              <a:t>SMK3 RS: lingkungan kerja aman, sehat dan nyaman baik bagi karyawan, pasien, pengunjung ataupun masyarakat di sekitar RS. </a:t>
            </a:r>
          </a:p>
          <a:p>
            <a:pPr eaLnBrk="1" hangingPunct="1">
              <a:buFont typeface="Wingdings" pitchFamily="2" charset="2"/>
              <a:buChar char="ü"/>
            </a:pPr>
            <a:r>
              <a:rPr lang="id-ID" altLang="en-US" sz="2800"/>
              <a:t>Pengelolaan K3 di RS dapat berjalan dengan baik bila ada komitmen pimpinan puncak/Direktur RS.</a:t>
            </a:r>
          </a:p>
          <a:p>
            <a:pPr eaLnBrk="1" hangingPunct="1">
              <a:buFont typeface="Wingdings" pitchFamily="2" charset="2"/>
              <a:buChar char="ü"/>
            </a:pPr>
            <a:r>
              <a:rPr lang="id-ID" altLang="en-US" sz="2800"/>
              <a:t>Perlu pemahaman, kesadaran dan perhatian yang penuh dari segala pihak yang terlibat di RS, sehingga apa yang diharapkan bisa tercapai.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90775"/>
            <a:ext cx="4800061" cy="600897"/>
            <a:chOff x="0" y="0"/>
            <a:chExt cx="2949644" cy="369252"/>
          </a:xfrm>
        </p:grpSpPr>
        <p:sp>
          <p:nvSpPr>
            <p:cNvPr id="3" name="Freeform 3"/>
            <p:cNvSpPr/>
            <p:nvPr/>
          </p:nvSpPr>
          <p:spPr>
            <a:xfrm>
              <a:off x="0" y="0"/>
              <a:ext cx="2949644" cy="369252"/>
            </a:xfrm>
            <a:custGeom>
              <a:avLst/>
              <a:gdLst/>
              <a:ahLst/>
              <a:cxnLst/>
              <a:rect l="l" t="t" r="r" b="b"/>
              <a:pathLst>
                <a:path w="2949644" h="369252">
                  <a:moveTo>
                    <a:pt x="0" y="0"/>
                  </a:moveTo>
                  <a:lnTo>
                    <a:pt x="2949644" y="0"/>
                  </a:lnTo>
                  <a:lnTo>
                    <a:pt x="2949644" y="369252"/>
                  </a:lnTo>
                  <a:lnTo>
                    <a:pt x="0" y="369252"/>
                  </a:lnTo>
                  <a:close/>
                </a:path>
              </a:pathLst>
            </a:custGeom>
            <a:solidFill>
              <a:srgbClr val="0F2939"/>
            </a:solidFill>
          </p:spPr>
          <p:txBody>
            <a:bodyPr/>
            <a:lstStyle/>
            <a:p>
              <a:endParaRPr lang="en-US"/>
            </a:p>
          </p:txBody>
        </p:sp>
        <p:sp>
          <p:nvSpPr>
            <p:cNvPr id="4" name="TextBox 4"/>
            <p:cNvSpPr txBox="1"/>
            <p:nvPr/>
          </p:nvSpPr>
          <p:spPr>
            <a:xfrm>
              <a:off x="0" y="-66675"/>
              <a:ext cx="2949644" cy="435927"/>
            </a:xfrm>
            <a:prstGeom prst="rect">
              <a:avLst/>
            </a:prstGeom>
          </p:spPr>
          <p:txBody>
            <a:bodyPr lIns="29627" tIns="29627" rIns="29627" bIns="29627" rtlCol="0" anchor="ctr"/>
            <a:lstStyle/>
            <a:p>
              <a:pPr algn="ctr">
                <a:lnSpc>
                  <a:spcPts val="800"/>
                </a:lnSpc>
              </a:pPr>
              <a:endParaRPr/>
            </a:p>
          </p:txBody>
        </p:sp>
      </p:grpSp>
      <p:grpSp>
        <p:nvGrpSpPr>
          <p:cNvPr id="5" name="Group 5"/>
          <p:cNvGrpSpPr/>
          <p:nvPr/>
        </p:nvGrpSpPr>
        <p:grpSpPr>
          <a:xfrm>
            <a:off x="5051869" y="793631"/>
            <a:ext cx="6086620" cy="5270739"/>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27614" r="-2238"/>
              </a:stretch>
            </a:blipFill>
          </p:spPr>
          <p:txBody>
            <a:bodyPr/>
            <a:lstStyle/>
            <a:p>
              <a:endParaRPr lang="en-US"/>
            </a:p>
          </p:txBody>
        </p:sp>
      </p:grpSp>
      <p:grpSp>
        <p:nvGrpSpPr>
          <p:cNvPr id="7" name="Group 7"/>
          <p:cNvGrpSpPr/>
          <p:nvPr/>
        </p:nvGrpSpPr>
        <p:grpSpPr>
          <a:xfrm rot="2332430">
            <a:off x="5180584" y="-476638"/>
            <a:ext cx="166850" cy="3974203"/>
            <a:chOff x="0" y="0"/>
            <a:chExt cx="87888" cy="2093407"/>
          </a:xfrm>
        </p:grpSpPr>
        <p:sp>
          <p:nvSpPr>
            <p:cNvPr id="8" name="Freeform 8"/>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a:p>
          </p:txBody>
        </p:sp>
        <p:sp>
          <p:nvSpPr>
            <p:cNvPr id="9" name="TextBox 9"/>
            <p:cNvSpPr txBox="1"/>
            <p:nvPr/>
          </p:nvSpPr>
          <p:spPr>
            <a:xfrm>
              <a:off x="0" y="-38100"/>
              <a:ext cx="87888" cy="2131507"/>
            </a:xfrm>
            <a:prstGeom prst="rect">
              <a:avLst/>
            </a:prstGeom>
          </p:spPr>
          <p:txBody>
            <a:bodyPr lIns="25400" tIns="25400" rIns="25400" bIns="25400" rtlCol="0" anchor="ctr"/>
            <a:lstStyle/>
            <a:p>
              <a:pPr algn="ctr">
                <a:lnSpc>
                  <a:spcPts val="1330"/>
                </a:lnSpc>
              </a:pPr>
              <a:endParaRPr/>
            </a:p>
          </p:txBody>
        </p:sp>
      </p:grpSp>
      <p:sp>
        <p:nvSpPr>
          <p:cNvPr id="10" name="Freeform 10"/>
          <p:cNvSpPr/>
          <p:nvPr/>
        </p:nvSpPr>
        <p:spPr>
          <a:xfrm rot="3328133">
            <a:off x="4669382" y="4604528"/>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a:p>
        </p:txBody>
      </p:sp>
      <p:grpSp>
        <p:nvGrpSpPr>
          <p:cNvPr id="11" name="Group 11"/>
          <p:cNvGrpSpPr/>
          <p:nvPr/>
        </p:nvGrpSpPr>
        <p:grpSpPr>
          <a:xfrm rot="-1982695">
            <a:off x="5757596" y="3356048"/>
            <a:ext cx="636442" cy="3974203"/>
            <a:chOff x="0" y="0"/>
            <a:chExt cx="335245" cy="2093407"/>
          </a:xfrm>
        </p:grpSpPr>
        <p:sp>
          <p:nvSpPr>
            <p:cNvPr id="12" name="Freeform 12"/>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13" name="TextBox 13"/>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sp>
        <p:nvSpPr>
          <p:cNvPr id="14" name="Freeform 14"/>
          <p:cNvSpPr/>
          <p:nvPr/>
        </p:nvSpPr>
        <p:spPr>
          <a:xfrm rot="8100000">
            <a:off x="3749026" y="3982739"/>
            <a:ext cx="2550411" cy="537406"/>
          </a:xfrm>
          <a:custGeom>
            <a:avLst/>
            <a:gdLst/>
            <a:ahLst/>
            <a:cxnLst/>
            <a:rect l="l" t="t" r="r" b="b"/>
            <a:pathLst>
              <a:path w="5100822" h="1074812">
                <a:moveTo>
                  <a:pt x="0" y="0"/>
                </a:moveTo>
                <a:lnTo>
                  <a:pt x="5100822" y="0"/>
                </a:lnTo>
                <a:lnTo>
                  <a:pt x="5100822" y="1074812"/>
                </a:lnTo>
                <a:lnTo>
                  <a:pt x="0" y="1074812"/>
                </a:lnTo>
                <a:lnTo>
                  <a:pt x="0" y="0"/>
                </a:lnTo>
                <a:close/>
              </a:path>
            </a:pathLst>
          </a:custGeom>
          <a:blipFill>
            <a:blip r:embed="rId3">
              <a:extLst>
                <a:ext uri="{96DAC541-7B7A-43D3-8B79-37D633B846F1}">
                  <asvg:svgBlip xmlns:asvg="http://schemas.microsoft.com/office/drawing/2016/SVG/main" r:embed="rId4"/>
                </a:ext>
              </a:extLst>
            </a:blip>
            <a:stretch>
              <a:fillRect l="-35827" t="-201649" r="-7213" b="-81189"/>
            </a:stretch>
          </a:blipFill>
        </p:spPr>
        <p:txBody>
          <a:bodyPr/>
          <a:lstStyle/>
          <a:p>
            <a:endParaRPr lang="en-US"/>
          </a:p>
        </p:txBody>
      </p:sp>
      <p:sp>
        <p:nvSpPr>
          <p:cNvPr id="15" name="Freeform 15"/>
          <p:cNvSpPr/>
          <p:nvPr/>
        </p:nvSpPr>
        <p:spPr>
          <a:xfrm rot="7883962">
            <a:off x="4713912" y="1411459"/>
            <a:ext cx="3648132" cy="819830"/>
          </a:xfrm>
          <a:custGeom>
            <a:avLst/>
            <a:gdLst/>
            <a:ahLst/>
            <a:cxnLst/>
            <a:rect l="l" t="t" r="r" b="b"/>
            <a:pathLst>
              <a:path w="7296263" h="1639659">
                <a:moveTo>
                  <a:pt x="0" y="0"/>
                </a:moveTo>
                <a:lnTo>
                  <a:pt x="7296263" y="0"/>
                </a:lnTo>
                <a:lnTo>
                  <a:pt x="7296263" y="1639659"/>
                </a:lnTo>
                <a:lnTo>
                  <a:pt x="0" y="1639659"/>
                </a:lnTo>
                <a:lnTo>
                  <a:pt x="0" y="0"/>
                </a:lnTo>
                <a:close/>
              </a:path>
            </a:pathLst>
          </a:custGeom>
          <a:blipFill>
            <a:blip r:embed="rId3">
              <a:extLst>
                <a:ext uri="{96DAC541-7B7A-43D3-8B79-37D633B846F1}">
                  <asvg:svgBlip xmlns:asvg="http://schemas.microsoft.com/office/drawing/2016/SVG/main" r:embed="rId4"/>
                </a:ext>
              </a:extLst>
            </a:blip>
            <a:stretch>
              <a:fillRect t="-103242" b="-47711"/>
            </a:stretch>
          </a:blipFill>
        </p:spPr>
        <p:txBody>
          <a:bodyPr/>
          <a:lstStyle/>
          <a:p>
            <a:endParaRPr lang="en-US"/>
          </a:p>
        </p:txBody>
      </p:sp>
      <p:grpSp>
        <p:nvGrpSpPr>
          <p:cNvPr id="16" name="Group 16"/>
          <p:cNvGrpSpPr/>
          <p:nvPr/>
        </p:nvGrpSpPr>
        <p:grpSpPr>
          <a:xfrm rot="2348597">
            <a:off x="6045716" y="-758142"/>
            <a:ext cx="636442" cy="3974203"/>
            <a:chOff x="0" y="0"/>
            <a:chExt cx="335245" cy="2093407"/>
          </a:xfrm>
        </p:grpSpPr>
        <p:sp>
          <p:nvSpPr>
            <p:cNvPr id="17" name="Freeform 17"/>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18" name="TextBox 18"/>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grpSp>
        <p:nvGrpSpPr>
          <p:cNvPr id="19" name="Group 19"/>
          <p:cNvGrpSpPr/>
          <p:nvPr/>
        </p:nvGrpSpPr>
        <p:grpSpPr>
          <a:xfrm rot="-1982695">
            <a:off x="4447724" y="3685800"/>
            <a:ext cx="636442" cy="3974203"/>
            <a:chOff x="0" y="0"/>
            <a:chExt cx="335245" cy="2093407"/>
          </a:xfrm>
        </p:grpSpPr>
        <p:sp>
          <p:nvSpPr>
            <p:cNvPr id="20" name="Freeform 20"/>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21" name="TextBox 21"/>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grpSp>
        <p:nvGrpSpPr>
          <p:cNvPr id="22" name="Group 22"/>
          <p:cNvGrpSpPr/>
          <p:nvPr/>
        </p:nvGrpSpPr>
        <p:grpSpPr>
          <a:xfrm rot="-1982695">
            <a:off x="5301063" y="3557766"/>
            <a:ext cx="166850" cy="3974203"/>
            <a:chOff x="0" y="0"/>
            <a:chExt cx="87888" cy="2093407"/>
          </a:xfrm>
        </p:grpSpPr>
        <p:sp>
          <p:nvSpPr>
            <p:cNvPr id="23" name="Freeform 23"/>
            <p:cNvSpPr/>
            <p:nvPr/>
          </p:nvSpPr>
          <p:spPr>
            <a:xfrm>
              <a:off x="0" y="0"/>
              <a:ext cx="87888" cy="2093407"/>
            </a:xfrm>
            <a:custGeom>
              <a:avLst/>
              <a:gdLst/>
              <a:ahLst/>
              <a:cxnLst/>
              <a:rect l="l" t="t" r="r" b="b"/>
              <a:pathLst>
                <a:path w="87888" h="2093407">
                  <a:moveTo>
                    <a:pt x="0" y="0"/>
                  </a:moveTo>
                  <a:lnTo>
                    <a:pt x="87888" y="0"/>
                  </a:lnTo>
                  <a:lnTo>
                    <a:pt x="87888" y="2093407"/>
                  </a:lnTo>
                  <a:lnTo>
                    <a:pt x="0" y="2093407"/>
                  </a:lnTo>
                  <a:close/>
                </a:path>
              </a:pathLst>
            </a:custGeom>
            <a:solidFill>
              <a:srgbClr val="FFDE59"/>
            </a:solidFill>
          </p:spPr>
          <p:txBody>
            <a:bodyPr/>
            <a:lstStyle/>
            <a:p>
              <a:endParaRPr lang="en-US"/>
            </a:p>
          </p:txBody>
        </p:sp>
        <p:sp>
          <p:nvSpPr>
            <p:cNvPr id="24" name="TextBox 24"/>
            <p:cNvSpPr txBox="1"/>
            <p:nvPr/>
          </p:nvSpPr>
          <p:spPr>
            <a:xfrm>
              <a:off x="0" y="-38100"/>
              <a:ext cx="87888" cy="2131507"/>
            </a:xfrm>
            <a:prstGeom prst="rect">
              <a:avLst/>
            </a:prstGeom>
          </p:spPr>
          <p:txBody>
            <a:bodyPr lIns="25400" tIns="25400" rIns="25400" bIns="25400" rtlCol="0" anchor="ctr"/>
            <a:lstStyle/>
            <a:p>
              <a:pPr algn="ctr">
                <a:lnSpc>
                  <a:spcPts val="1330"/>
                </a:lnSpc>
              </a:pPr>
              <a:endParaRPr/>
            </a:p>
          </p:txBody>
        </p:sp>
      </p:grpSp>
      <p:sp>
        <p:nvSpPr>
          <p:cNvPr id="25" name="AutoShape 25"/>
          <p:cNvSpPr/>
          <p:nvPr/>
        </p:nvSpPr>
        <p:spPr>
          <a:xfrm rot="-7385849">
            <a:off x="4323085" y="5447925"/>
            <a:ext cx="3246120" cy="0"/>
          </a:xfrm>
          <a:prstGeom prst="line">
            <a:avLst/>
          </a:prstGeom>
          <a:ln w="38100" cap="flat">
            <a:solidFill>
              <a:srgbClr val="FFFFFF"/>
            </a:solidFill>
            <a:prstDash val="solid"/>
            <a:headEnd type="none" w="sm" len="sm"/>
            <a:tailEnd type="none" w="sm" len="sm"/>
          </a:ln>
        </p:spPr>
        <p:txBody>
          <a:bodyPr/>
          <a:lstStyle/>
          <a:p>
            <a:endParaRPr lang="en-US"/>
          </a:p>
        </p:txBody>
      </p:sp>
      <p:sp>
        <p:nvSpPr>
          <p:cNvPr id="26" name="Freeform 26"/>
          <p:cNvSpPr/>
          <p:nvPr/>
        </p:nvSpPr>
        <p:spPr>
          <a:xfrm rot="2700000">
            <a:off x="4201645" y="2272472"/>
            <a:ext cx="1983819" cy="511598"/>
          </a:xfrm>
          <a:custGeom>
            <a:avLst/>
            <a:gdLst/>
            <a:ahLst/>
            <a:cxnLst/>
            <a:rect l="l" t="t" r="r" b="b"/>
            <a:pathLst>
              <a:path w="3967638" h="1023195">
                <a:moveTo>
                  <a:pt x="0" y="0"/>
                </a:moveTo>
                <a:lnTo>
                  <a:pt x="3967638" y="0"/>
                </a:lnTo>
                <a:lnTo>
                  <a:pt x="3967638" y="1023195"/>
                </a:lnTo>
                <a:lnTo>
                  <a:pt x="0" y="1023195"/>
                </a:lnTo>
                <a:lnTo>
                  <a:pt x="0" y="0"/>
                </a:lnTo>
                <a:close/>
              </a:path>
            </a:pathLst>
          </a:custGeom>
          <a:blipFill>
            <a:blip r:embed="rId3">
              <a:extLst>
                <a:ext uri="{96DAC541-7B7A-43D3-8B79-37D633B846F1}">
                  <asvg:svgBlip xmlns:asvg="http://schemas.microsoft.com/office/drawing/2016/SVG/main" r:embed="rId4"/>
                </a:ext>
              </a:extLst>
            </a:blip>
            <a:stretch>
              <a:fillRect l="-74620" t="-211822" r="-9273" b="-90329"/>
            </a:stretch>
          </a:blipFill>
        </p:spPr>
        <p:txBody>
          <a:bodyPr/>
          <a:lstStyle/>
          <a:p>
            <a:endParaRPr lang="en-US"/>
          </a:p>
        </p:txBody>
      </p:sp>
      <p:grpSp>
        <p:nvGrpSpPr>
          <p:cNvPr id="27" name="Group 27"/>
          <p:cNvGrpSpPr/>
          <p:nvPr/>
        </p:nvGrpSpPr>
        <p:grpSpPr>
          <a:xfrm>
            <a:off x="3421831" y="2060920"/>
            <a:ext cx="2436925" cy="243692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820202"/>
            </a:solidFill>
          </p:spPr>
          <p:txBody>
            <a:bodyPr/>
            <a:lstStyle/>
            <a:p>
              <a:endParaRPr lang="en-US"/>
            </a:p>
          </p:txBody>
        </p:sp>
        <p:sp>
          <p:nvSpPr>
            <p:cNvPr id="29" name="TextBox 29"/>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a:p>
          </p:txBody>
        </p:sp>
      </p:grpSp>
      <p:grpSp>
        <p:nvGrpSpPr>
          <p:cNvPr id="30" name="Group 30"/>
          <p:cNvGrpSpPr/>
          <p:nvPr/>
        </p:nvGrpSpPr>
        <p:grpSpPr>
          <a:xfrm rot="2348597">
            <a:off x="4718572" y="-1129852"/>
            <a:ext cx="636442" cy="3974203"/>
            <a:chOff x="0" y="0"/>
            <a:chExt cx="335245" cy="2093407"/>
          </a:xfrm>
        </p:grpSpPr>
        <p:sp>
          <p:nvSpPr>
            <p:cNvPr id="31" name="Freeform 31"/>
            <p:cNvSpPr/>
            <p:nvPr/>
          </p:nvSpPr>
          <p:spPr>
            <a:xfrm>
              <a:off x="0" y="0"/>
              <a:ext cx="335245" cy="2093407"/>
            </a:xfrm>
            <a:custGeom>
              <a:avLst/>
              <a:gdLst/>
              <a:ahLst/>
              <a:cxnLst/>
              <a:rect l="l" t="t" r="r" b="b"/>
              <a:pathLst>
                <a:path w="335245" h="2093407">
                  <a:moveTo>
                    <a:pt x="0" y="0"/>
                  </a:moveTo>
                  <a:lnTo>
                    <a:pt x="335245" y="0"/>
                  </a:lnTo>
                  <a:lnTo>
                    <a:pt x="335245" y="2093407"/>
                  </a:lnTo>
                  <a:lnTo>
                    <a:pt x="0" y="2093407"/>
                  </a:lnTo>
                  <a:close/>
                </a:path>
              </a:pathLst>
            </a:custGeom>
            <a:solidFill>
              <a:srgbClr val="820202"/>
            </a:solidFill>
          </p:spPr>
          <p:txBody>
            <a:bodyPr/>
            <a:lstStyle/>
            <a:p>
              <a:endParaRPr lang="en-US"/>
            </a:p>
          </p:txBody>
        </p:sp>
        <p:sp>
          <p:nvSpPr>
            <p:cNvPr id="32" name="TextBox 32"/>
            <p:cNvSpPr txBox="1"/>
            <p:nvPr/>
          </p:nvSpPr>
          <p:spPr>
            <a:xfrm>
              <a:off x="0" y="-38100"/>
              <a:ext cx="335245" cy="2131507"/>
            </a:xfrm>
            <a:prstGeom prst="rect">
              <a:avLst/>
            </a:prstGeom>
          </p:spPr>
          <p:txBody>
            <a:bodyPr lIns="25400" tIns="25400" rIns="25400" bIns="25400" rtlCol="0" anchor="ctr"/>
            <a:lstStyle/>
            <a:p>
              <a:pPr algn="ctr">
                <a:lnSpc>
                  <a:spcPts val="1330"/>
                </a:lnSpc>
              </a:pPr>
              <a:endParaRPr/>
            </a:p>
          </p:txBody>
        </p:sp>
      </p:grpSp>
      <p:sp>
        <p:nvSpPr>
          <p:cNvPr id="33" name="AutoShape 33"/>
          <p:cNvSpPr/>
          <p:nvPr/>
        </p:nvSpPr>
        <p:spPr>
          <a:xfrm rot="-3022058">
            <a:off x="3239693" y="847725"/>
            <a:ext cx="3246120"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34" name="Group 34"/>
          <p:cNvGrpSpPr/>
          <p:nvPr/>
        </p:nvGrpSpPr>
        <p:grpSpPr>
          <a:xfrm>
            <a:off x="-1047501" y="2060920"/>
            <a:ext cx="5687794" cy="2436925"/>
            <a:chOff x="0" y="0"/>
            <a:chExt cx="2996039" cy="1283647"/>
          </a:xfrm>
        </p:grpSpPr>
        <p:sp>
          <p:nvSpPr>
            <p:cNvPr id="35" name="Freeform 35"/>
            <p:cNvSpPr/>
            <p:nvPr/>
          </p:nvSpPr>
          <p:spPr>
            <a:xfrm>
              <a:off x="0" y="0"/>
              <a:ext cx="2996040" cy="1283647"/>
            </a:xfrm>
            <a:custGeom>
              <a:avLst/>
              <a:gdLst/>
              <a:ahLst/>
              <a:cxnLst/>
              <a:rect l="l" t="t" r="r" b="b"/>
              <a:pathLst>
                <a:path w="2996040" h="1283647">
                  <a:moveTo>
                    <a:pt x="0" y="0"/>
                  </a:moveTo>
                  <a:lnTo>
                    <a:pt x="2996040" y="0"/>
                  </a:lnTo>
                  <a:lnTo>
                    <a:pt x="2996040" y="1283647"/>
                  </a:lnTo>
                  <a:lnTo>
                    <a:pt x="0" y="1283647"/>
                  </a:lnTo>
                  <a:close/>
                </a:path>
              </a:pathLst>
            </a:custGeom>
            <a:solidFill>
              <a:srgbClr val="820202"/>
            </a:solidFill>
          </p:spPr>
          <p:txBody>
            <a:bodyPr/>
            <a:lstStyle/>
            <a:p>
              <a:endParaRPr lang="en-US"/>
            </a:p>
          </p:txBody>
        </p:sp>
        <p:sp>
          <p:nvSpPr>
            <p:cNvPr id="36" name="TextBox 36"/>
            <p:cNvSpPr txBox="1"/>
            <p:nvPr/>
          </p:nvSpPr>
          <p:spPr>
            <a:xfrm>
              <a:off x="0" y="-38100"/>
              <a:ext cx="2996039" cy="1321747"/>
            </a:xfrm>
            <a:prstGeom prst="rect">
              <a:avLst/>
            </a:prstGeom>
          </p:spPr>
          <p:txBody>
            <a:bodyPr lIns="25400" tIns="25400" rIns="25400" bIns="25400" rtlCol="0" anchor="ctr"/>
            <a:lstStyle/>
            <a:p>
              <a:pPr algn="ctr">
                <a:lnSpc>
                  <a:spcPts val="1330"/>
                </a:lnSpc>
              </a:pPr>
              <a:endParaRPr/>
            </a:p>
          </p:txBody>
        </p:sp>
      </p:grpSp>
      <p:sp>
        <p:nvSpPr>
          <p:cNvPr id="37" name="Freeform 37"/>
          <p:cNvSpPr/>
          <p:nvPr/>
        </p:nvSpPr>
        <p:spPr>
          <a:xfrm>
            <a:off x="251232" y="926962"/>
            <a:ext cx="1067284" cy="1067284"/>
          </a:xfrm>
          <a:custGeom>
            <a:avLst/>
            <a:gdLst/>
            <a:ahLst/>
            <a:cxnLst/>
            <a:rect l="l" t="t" r="r" b="b"/>
            <a:pathLst>
              <a:path w="2134567" h="2134567">
                <a:moveTo>
                  <a:pt x="0" y="0"/>
                </a:moveTo>
                <a:lnTo>
                  <a:pt x="2134567" y="0"/>
                </a:lnTo>
                <a:lnTo>
                  <a:pt x="2134567" y="2134567"/>
                </a:lnTo>
                <a:lnTo>
                  <a:pt x="0" y="2134567"/>
                </a:lnTo>
                <a:lnTo>
                  <a:pt x="0" y="0"/>
                </a:lnTo>
                <a:close/>
              </a:path>
            </a:pathLst>
          </a:custGeom>
          <a:blipFill>
            <a:blip r:embed="rId5"/>
            <a:stretch>
              <a:fillRect/>
            </a:stretch>
          </a:blipFill>
        </p:spPr>
        <p:txBody>
          <a:bodyPr/>
          <a:lstStyle/>
          <a:p>
            <a:endParaRPr lang="en-US"/>
          </a:p>
        </p:txBody>
      </p:sp>
      <p:sp>
        <p:nvSpPr>
          <p:cNvPr id="38" name="Freeform 38"/>
          <p:cNvSpPr/>
          <p:nvPr/>
        </p:nvSpPr>
        <p:spPr>
          <a:xfrm>
            <a:off x="1318515" y="888475"/>
            <a:ext cx="1105771" cy="1105771"/>
          </a:xfrm>
          <a:custGeom>
            <a:avLst/>
            <a:gdLst/>
            <a:ahLst/>
            <a:cxnLst/>
            <a:rect l="l" t="t" r="r" b="b"/>
            <a:pathLst>
              <a:path w="2211541" h="2211541">
                <a:moveTo>
                  <a:pt x="0" y="0"/>
                </a:moveTo>
                <a:lnTo>
                  <a:pt x="2211541" y="0"/>
                </a:lnTo>
                <a:lnTo>
                  <a:pt x="2211541" y="2211541"/>
                </a:lnTo>
                <a:lnTo>
                  <a:pt x="0" y="2211541"/>
                </a:lnTo>
                <a:lnTo>
                  <a:pt x="0" y="0"/>
                </a:lnTo>
                <a:close/>
              </a:path>
            </a:pathLst>
          </a:custGeom>
          <a:blipFill>
            <a:blip r:embed="rId6"/>
            <a:stretch>
              <a:fillRect/>
            </a:stretch>
          </a:blipFill>
        </p:spPr>
        <p:txBody>
          <a:bodyPr/>
          <a:lstStyle/>
          <a:p>
            <a:endParaRPr lang="en-US"/>
          </a:p>
        </p:txBody>
      </p:sp>
      <p:sp>
        <p:nvSpPr>
          <p:cNvPr id="39" name="TextBox 39"/>
          <p:cNvSpPr txBox="1"/>
          <p:nvPr/>
        </p:nvSpPr>
        <p:spPr>
          <a:xfrm>
            <a:off x="-291813" y="2934101"/>
            <a:ext cx="5383687" cy="608372"/>
          </a:xfrm>
          <a:prstGeom prst="rect">
            <a:avLst/>
          </a:prstGeom>
        </p:spPr>
        <p:txBody>
          <a:bodyPr lIns="0" tIns="0" rIns="0" bIns="0" rtlCol="0" anchor="t">
            <a:spAutoFit/>
          </a:bodyPr>
          <a:lstStyle/>
          <a:p>
            <a:pPr algn="ctr">
              <a:lnSpc>
                <a:spcPts val="4860"/>
              </a:lnSpc>
            </a:pPr>
            <a:r>
              <a:rPr lang="en-US" sz="4050">
                <a:solidFill>
                  <a:srgbClr val="FFFFFF"/>
                </a:solidFill>
                <a:latin typeface="Poppins Bold"/>
                <a:ea typeface="Poppins Bold"/>
                <a:cs typeface="Poppins Bold"/>
                <a:sym typeface="Poppins Bold"/>
              </a:rPr>
              <a:t>TERIMA KASIH</a:t>
            </a:r>
          </a:p>
        </p:txBody>
      </p:sp>
      <p:grpSp>
        <p:nvGrpSpPr>
          <p:cNvPr id="40" name="Group 40"/>
          <p:cNvGrpSpPr/>
          <p:nvPr/>
        </p:nvGrpSpPr>
        <p:grpSpPr>
          <a:xfrm>
            <a:off x="101980" y="5455937"/>
            <a:ext cx="2101446" cy="473478"/>
            <a:chOff x="0" y="0"/>
            <a:chExt cx="5603855" cy="1262607"/>
          </a:xfrm>
        </p:grpSpPr>
        <p:sp>
          <p:nvSpPr>
            <p:cNvPr id="41" name="Freeform 41"/>
            <p:cNvSpPr/>
            <p:nvPr/>
          </p:nvSpPr>
          <p:spPr>
            <a:xfrm>
              <a:off x="0" y="1038959"/>
              <a:ext cx="215513" cy="176182"/>
            </a:xfrm>
            <a:custGeom>
              <a:avLst/>
              <a:gdLst/>
              <a:ahLst/>
              <a:cxnLst/>
              <a:rect l="l" t="t" r="r" b="b"/>
              <a:pathLst>
                <a:path w="215513" h="176182">
                  <a:moveTo>
                    <a:pt x="0" y="0"/>
                  </a:moveTo>
                  <a:lnTo>
                    <a:pt x="215513" y="0"/>
                  </a:lnTo>
                  <a:lnTo>
                    <a:pt x="215513" y="176182"/>
                  </a:lnTo>
                  <a:lnTo>
                    <a:pt x="0" y="17618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42" name="Freeform 42"/>
            <p:cNvSpPr/>
            <p:nvPr/>
          </p:nvSpPr>
          <p:spPr>
            <a:xfrm>
              <a:off x="972" y="534058"/>
              <a:ext cx="214541" cy="214541"/>
            </a:xfrm>
            <a:custGeom>
              <a:avLst/>
              <a:gdLst/>
              <a:ahLst/>
              <a:cxnLst/>
              <a:rect l="l" t="t" r="r" b="b"/>
              <a:pathLst>
                <a:path w="214541" h="214541">
                  <a:moveTo>
                    <a:pt x="0" y="0"/>
                  </a:moveTo>
                  <a:lnTo>
                    <a:pt x="214541" y="0"/>
                  </a:lnTo>
                  <a:lnTo>
                    <a:pt x="214541" y="214541"/>
                  </a:lnTo>
                  <a:lnTo>
                    <a:pt x="0" y="21454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43" name="Freeform 43"/>
            <p:cNvSpPr/>
            <p:nvPr/>
          </p:nvSpPr>
          <p:spPr>
            <a:xfrm>
              <a:off x="5485" y="47550"/>
              <a:ext cx="210029" cy="260501"/>
            </a:xfrm>
            <a:custGeom>
              <a:avLst/>
              <a:gdLst/>
              <a:ahLst/>
              <a:cxnLst/>
              <a:rect l="l" t="t" r="r" b="b"/>
              <a:pathLst>
                <a:path w="210029" h="260501">
                  <a:moveTo>
                    <a:pt x="0" y="0"/>
                  </a:moveTo>
                  <a:lnTo>
                    <a:pt x="210028" y="0"/>
                  </a:lnTo>
                  <a:lnTo>
                    <a:pt x="210028" y="260500"/>
                  </a:lnTo>
                  <a:lnTo>
                    <a:pt x="0" y="2605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44" name="TextBox 44"/>
            <p:cNvSpPr txBox="1"/>
            <p:nvPr/>
          </p:nvSpPr>
          <p:spPr>
            <a:xfrm>
              <a:off x="314989" y="0"/>
              <a:ext cx="5288866" cy="363349"/>
            </a:xfrm>
            <a:prstGeom prst="rect">
              <a:avLst/>
            </a:prstGeom>
          </p:spPr>
          <p:txBody>
            <a:bodyPr lIns="0" tIns="0" rIns="0" bIns="0" rtlCol="0" anchor="t">
              <a:spAutoFit/>
            </a:bodyPr>
            <a:lstStyle/>
            <a:p>
              <a:pPr>
                <a:lnSpc>
                  <a:spcPts val="1080"/>
                </a:lnSpc>
              </a:pPr>
              <a:r>
                <a:rPr lang="en-US" sz="899">
                  <a:solidFill>
                    <a:srgbClr val="FFFFFF"/>
                  </a:solidFill>
                  <a:latin typeface="Neue Einstellung"/>
                  <a:ea typeface="Neue Einstellung"/>
                  <a:cs typeface="Neue Einstellung"/>
                  <a:sym typeface="Neue Einstellung"/>
                </a:rPr>
                <a:t>Fakultas Kedokteran UMM</a:t>
              </a:r>
            </a:p>
          </p:txBody>
        </p:sp>
        <p:sp>
          <p:nvSpPr>
            <p:cNvPr id="45" name="TextBox 45"/>
            <p:cNvSpPr txBox="1"/>
            <p:nvPr/>
          </p:nvSpPr>
          <p:spPr>
            <a:xfrm>
              <a:off x="302288" y="414088"/>
              <a:ext cx="4462319" cy="363349"/>
            </a:xfrm>
            <a:prstGeom prst="rect">
              <a:avLst/>
            </a:prstGeom>
          </p:spPr>
          <p:txBody>
            <a:bodyPr lIns="0" tIns="0" rIns="0" bIns="0" rtlCol="0" anchor="t">
              <a:spAutoFit/>
            </a:bodyPr>
            <a:lstStyle/>
            <a:p>
              <a:pPr>
                <a:lnSpc>
                  <a:spcPts val="1080"/>
                </a:lnSpc>
              </a:pPr>
              <a:r>
                <a:rPr lang="en-US" sz="899" u="sng">
                  <a:solidFill>
                    <a:srgbClr val="FFFFFF"/>
                  </a:solidFill>
                  <a:latin typeface="Neue Einstellung"/>
                  <a:ea typeface="Neue Einstellung"/>
                  <a:cs typeface="Neue Einstellung"/>
                  <a:sym typeface="Neue Einstellung"/>
                  <a:hlinkClick r:id="rId13" tooltip="http://kedokteran.umm.ac.id"/>
                </a:rPr>
                <a:t>https://kedokteran.umm.ac.id</a:t>
              </a:r>
            </a:p>
          </p:txBody>
        </p:sp>
        <p:sp>
          <p:nvSpPr>
            <p:cNvPr id="46" name="TextBox 46"/>
            <p:cNvSpPr txBox="1"/>
            <p:nvPr/>
          </p:nvSpPr>
          <p:spPr>
            <a:xfrm>
              <a:off x="314989" y="899258"/>
              <a:ext cx="3675946" cy="363349"/>
            </a:xfrm>
            <a:prstGeom prst="rect">
              <a:avLst/>
            </a:prstGeom>
          </p:spPr>
          <p:txBody>
            <a:bodyPr lIns="0" tIns="0" rIns="0" bIns="0" rtlCol="0" anchor="t">
              <a:spAutoFit/>
            </a:bodyPr>
            <a:lstStyle/>
            <a:p>
              <a:pPr>
                <a:lnSpc>
                  <a:spcPts val="1080"/>
                </a:lnSpc>
              </a:pPr>
              <a:r>
                <a:rPr lang="en-US" sz="899">
                  <a:solidFill>
                    <a:srgbClr val="FFFFFF"/>
                  </a:solidFill>
                  <a:latin typeface="Neue Einstellung"/>
                  <a:ea typeface="Neue Einstellung"/>
                  <a:cs typeface="Neue Einstellung"/>
                  <a:sym typeface="Neue Einstellung"/>
                </a:rPr>
                <a:t>kedokteran@umm.ac.id</a:t>
              </a:r>
            </a:p>
          </p:txBody>
        </p:sp>
      </p:grpSp>
    </p:spTree>
    <p:extLst>
      <p:ext uri="{BB962C8B-B14F-4D97-AF65-F5344CB8AC3E}">
        <p14:creationId xmlns:p14="http://schemas.microsoft.com/office/powerpoint/2010/main" val="120935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176180" y="1171034"/>
            <a:ext cx="5652165" cy="902363"/>
          </a:xfrm>
          <a:prstGeom prst="rect">
            <a:avLst/>
          </a:prstGeom>
        </p:spPr>
        <p:txBody>
          <a:bodyPr lIns="0" tIns="0" rIns="0" bIns="0" rtlCol="0" anchor="t">
            <a:spAutoFit/>
          </a:bodyPr>
          <a:lstStyle/>
          <a:p>
            <a:pPr algn="ctr">
              <a:lnSpc>
                <a:spcPts val="7486"/>
              </a:lnSpc>
            </a:pPr>
            <a:r>
              <a:rPr lang="en-US" sz="5347">
                <a:solidFill>
                  <a:srgbClr val="000000"/>
                </a:solidFill>
                <a:latin typeface="Glacial Indifference Bold"/>
                <a:ea typeface="Glacial Indifference Bold"/>
                <a:cs typeface="Glacial Indifference Bold"/>
                <a:sym typeface="Glacial Indifference Bold"/>
              </a:rPr>
              <a:t>MISI  FKUMM</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sp>
          <p:nvSpPr>
            <p:cNvPr id="23" name="TextBox 23"/>
            <p:cNvSpPr txBox="1"/>
            <p:nvPr/>
          </p:nvSpPr>
          <p:spPr>
            <a:xfrm>
              <a:off x="2151349" y="567016"/>
              <a:ext cx="5124877" cy="447816"/>
            </a:xfrm>
            <a:prstGeom prst="rect">
              <a:avLst/>
            </a:prstGeom>
          </p:spPr>
          <p:txBody>
            <a:bodyPr lIns="0" tIns="0" rIns="0" bIns="0" rtlCol="0" anchor="t">
              <a:spAutoFit/>
            </a:bodyPr>
            <a:lstStyle/>
            <a:p>
              <a:pPr algn="just">
                <a:lnSpc>
                  <a:spcPts val="1160"/>
                </a:lnSpc>
              </a:pPr>
              <a:endParaRPr/>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297186"/>
            <a:ext cx="3533015" cy="906274"/>
          </a:xfrm>
          <a:prstGeom prst="rect">
            <a:avLst/>
          </a:prstGeom>
        </p:spPr>
        <p:txBody>
          <a:bodyPr lIns="0" tIns="0" rIns="0" bIns="0" rtlCol="0" anchor="t">
            <a:spAutoFit/>
          </a:bodyPr>
          <a:lstStyle/>
          <a:p>
            <a:pPr>
              <a:lnSpc>
                <a:spcPts val="1788"/>
              </a:lnSpc>
            </a:pPr>
            <a:r>
              <a:rPr lang="en-US" sz="1200">
                <a:solidFill>
                  <a:srgbClr val="000000"/>
                </a:solidFill>
                <a:latin typeface="DM Sans Bold"/>
                <a:ea typeface="DM Sans Bold"/>
                <a:cs typeface="DM Sans Bold"/>
                <a:sym typeface="DM Sans Bold"/>
              </a:rPr>
              <a:t>Menyelenggarakan kegiatan yang profesional dalam pendidikan akademik dan pendidikan profesi, yang terkemuka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Menyelenggarakan penelitian di bidang kedokteran dan Kedokteran Industri yang berlandaskan nilai-nilai islam</a:t>
            </a:r>
          </a:p>
        </p:txBody>
      </p:sp>
      <p:sp>
        <p:nvSpPr>
          <p:cNvPr id="62" name="TextBox 62"/>
          <p:cNvSpPr txBox="1"/>
          <p:nvPr/>
        </p:nvSpPr>
        <p:spPr>
          <a:xfrm>
            <a:off x="940627" y="4762993"/>
            <a:ext cx="3533015" cy="956031"/>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Menyelenggarakan pengabdian kepada masyarakat dalam bidang ilmu kedokteran dan kedokteran industri dengan teknologi tepat guna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Menyelenggarakan pembinaan dan pengembangan civitas akademik di FK UMM berlandaskan nilai-nilai Al-Islam dan Kemuhammadiyahan</a:t>
            </a:r>
          </a:p>
        </p:txBody>
      </p:sp>
      <p:sp>
        <p:nvSpPr>
          <p:cNvPr id="65" name="TextBox 65"/>
          <p:cNvSpPr txBox="1"/>
          <p:nvPr/>
        </p:nvSpPr>
        <p:spPr>
          <a:xfrm>
            <a:off x="4650683" y="4762993"/>
            <a:ext cx="3533015" cy="751039"/>
          </a:xfrm>
          <a:prstGeom prst="rect">
            <a:avLst/>
          </a:prstGeom>
        </p:spPr>
        <p:txBody>
          <a:bodyPr lIns="0" tIns="0" rIns="0" bIns="0" rtlCol="0" anchor="t">
            <a:spAutoFit/>
          </a:bodyPr>
          <a:lstStyle/>
          <a:p>
            <a:pPr algn="r">
              <a:lnSpc>
                <a:spcPts val="2011"/>
              </a:lnSpc>
            </a:pPr>
            <a:r>
              <a:rPr lang="en-US" sz="1350">
                <a:solidFill>
                  <a:srgbClr val="000000"/>
                </a:solidFill>
                <a:latin typeface="DM Sans Bold"/>
                <a:ea typeface="DM Sans Bold"/>
                <a:cs typeface="DM Sans Bold"/>
                <a:sym typeface="DM Sans Bold"/>
              </a:rPr>
              <a:t>Menyelenggarakan tata kelola fakultas yang profesional berdasarkan Standar Penjaminan Mutu Internal dan dilandasi nilai-nilai Islam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328089" y="1195255"/>
            <a:ext cx="5652165" cy="902363"/>
          </a:xfrm>
          <a:prstGeom prst="rect">
            <a:avLst/>
          </a:prstGeom>
        </p:spPr>
        <p:txBody>
          <a:bodyPr lIns="0" tIns="0" rIns="0" bIns="0" rtlCol="0" anchor="t">
            <a:spAutoFit/>
          </a:bodyPr>
          <a:lstStyle/>
          <a:p>
            <a:pPr algn="ctr">
              <a:lnSpc>
                <a:spcPts val="7486"/>
              </a:lnSpc>
            </a:pPr>
            <a:r>
              <a:rPr lang="en-US" sz="5347">
                <a:solidFill>
                  <a:srgbClr val="000000"/>
                </a:solidFill>
                <a:latin typeface="Glacial Indifference Bold"/>
                <a:ea typeface="Glacial Indifference Bold"/>
                <a:cs typeface="Glacial Indifference Bold"/>
                <a:sym typeface="Glacial Indifference Bold"/>
              </a:rPr>
              <a:t>MISI PPD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sp>
          <p:nvSpPr>
            <p:cNvPr id="23" name="TextBox 23"/>
            <p:cNvSpPr txBox="1"/>
            <p:nvPr/>
          </p:nvSpPr>
          <p:spPr>
            <a:xfrm>
              <a:off x="2151349" y="567016"/>
              <a:ext cx="5124877" cy="447816"/>
            </a:xfrm>
            <a:prstGeom prst="rect">
              <a:avLst/>
            </a:prstGeom>
          </p:spPr>
          <p:txBody>
            <a:bodyPr lIns="0" tIns="0" rIns="0" bIns="0" rtlCol="0" anchor="t">
              <a:spAutoFit/>
            </a:bodyPr>
            <a:lstStyle/>
            <a:p>
              <a:pPr algn="just">
                <a:lnSpc>
                  <a:spcPts val="1160"/>
                </a:lnSpc>
              </a:pPr>
              <a:endParaRPr/>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54997"/>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Menyelenggarakan kegiatan pendidikan akademik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Menyelenggarakan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Menyelenggarakan pengabdian kepada masyarakat dalam bidang ilmu kedokteran dan kedokteran industri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Menyelenggarakan pembinaan dan pengembangan civitas akademik di FK UMM berlandaskan nilai-nilai Al-Islam dan Kemuhammadiyahan</a:t>
            </a:r>
          </a:p>
        </p:txBody>
      </p:sp>
      <p:sp>
        <p:nvSpPr>
          <p:cNvPr id="65" name="TextBox 65"/>
          <p:cNvSpPr txBox="1"/>
          <p:nvPr/>
        </p:nvSpPr>
        <p:spPr>
          <a:xfrm>
            <a:off x="4485487" y="4822585"/>
            <a:ext cx="3698211" cy="856453"/>
          </a:xfrm>
          <a:prstGeom prst="rect">
            <a:avLst/>
          </a:prstGeom>
        </p:spPr>
        <p:txBody>
          <a:bodyPr lIns="0" tIns="0" rIns="0" bIns="0" rtlCol="0" anchor="t">
            <a:spAutoFit/>
          </a:bodyPr>
          <a:lstStyle/>
          <a:p>
            <a:pPr algn="r">
              <a:lnSpc>
                <a:spcPts val="1714"/>
              </a:lnSpc>
            </a:pPr>
            <a:r>
              <a:rPr lang="en-US" sz="1150">
                <a:solidFill>
                  <a:srgbClr val="000000"/>
                </a:solidFill>
                <a:latin typeface="DM Sans Bold"/>
                <a:ea typeface="DM Sans Bold"/>
                <a:cs typeface="DM Sans Bold"/>
                <a:sym typeface="DM Sans Bold"/>
              </a:rPr>
              <a:t>Menyelenggarakan tata kelola program studi Pendidikan dokter yang profesional berdasarkan berdasarkan Standar Penjaminan Mutu Internal Kedokteran dan dilandasi nilai-nilai Islam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328089" y="1195255"/>
            <a:ext cx="5652165" cy="902363"/>
          </a:xfrm>
          <a:prstGeom prst="rect">
            <a:avLst/>
          </a:prstGeom>
        </p:spPr>
        <p:txBody>
          <a:bodyPr lIns="0" tIns="0" rIns="0" bIns="0" rtlCol="0" anchor="t">
            <a:spAutoFit/>
          </a:bodyPr>
          <a:lstStyle/>
          <a:p>
            <a:pPr algn="ctr">
              <a:lnSpc>
                <a:spcPts val="7486"/>
              </a:lnSpc>
            </a:pPr>
            <a:r>
              <a:rPr lang="en-US" sz="5347">
                <a:solidFill>
                  <a:srgbClr val="000000"/>
                </a:solidFill>
                <a:latin typeface="Glacial Indifference Bold"/>
                <a:ea typeface="Glacial Indifference Bold"/>
                <a:cs typeface="Glacial Indifference Bold"/>
                <a:sym typeface="Glacial Indifference Bold"/>
              </a:rPr>
              <a:t>MISI PSPD</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sp>
          <p:nvSpPr>
            <p:cNvPr id="23" name="TextBox 23"/>
            <p:cNvSpPr txBox="1"/>
            <p:nvPr/>
          </p:nvSpPr>
          <p:spPr>
            <a:xfrm>
              <a:off x="2151349" y="567016"/>
              <a:ext cx="5124877" cy="447816"/>
            </a:xfrm>
            <a:prstGeom prst="rect">
              <a:avLst/>
            </a:prstGeom>
          </p:spPr>
          <p:txBody>
            <a:bodyPr lIns="0" tIns="0" rIns="0" bIns="0" rtlCol="0" anchor="t">
              <a:spAutoFit/>
            </a:bodyPr>
            <a:lstStyle/>
            <a:p>
              <a:pPr algn="just">
                <a:lnSpc>
                  <a:spcPts val="1160"/>
                </a:lnSpc>
              </a:pPr>
              <a:endParaRPr/>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354997"/>
            <a:ext cx="3533015" cy="751039"/>
          </a:xfrm>
          <a:prstGeom prst="rect">
            <a:avLst/>
          </a:prstGeom>
        </p:spPr>
        <p:txBody>
          <a:bodyPr lIns="0" tIns="0" rIns="0" bIns="0" rtlCol="0" anchor="t">
            <a:spAutoFit/>
          </a:bodyPr>
          <a:lstStyle/>
          <a:p>
            <a:pPr>
              <a:lnSpc>
                <a:spcPts val="2011"/>
              </a:lnSpc>
            </a:pPr>
            <a:r>
              <a:rPr lang="en-US" sz="1350">
                <a:solidFill>
                  <a:srgbClr val="000000"/>
                </a:solidFill>
                <a:latin typeface="DM Sans Bold"/>
                <a:ea typeface="DM Sans Bold"/>
                <a:cs typeface="DM Sans Bold"/>
                <a:sym typeface="DM Sans Bold"/>
              </a:rPr>
              <a:t>Menyelenggarakan kegiatan pendidikan profesi yang unggul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Menyelenggarakan penelitian di bidang kedokteran dan Kedokteran Industri yang berlandaskan nilai-nilai islam</a:t>
            </a:r>
          </a:p>
        </p:txBody>
      </p:sp>
      <p:sp>
        <p:nvSpPr>
          <p:cNvPr id="62" name="TextBox 62"/>
          <p:cNvSpPr txBox="1"/>
          <p:nvPr/>
        </p:nvSpPr>
        <p:spPr>
          <a:xfrm>
            <a:off x="940627" y="4762993"/>
            <a:ext cx="3533015" cy="712375"/>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Menyelenggarakan pengabdian kepada masyarakat dalam bidang ilmu kedokteran dan kedokteran industri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Menyelenggarakan pembinaan dan pengembangan civitas akademik di FK UMM berlandaskan nilai-nilai Al-Islam dan Kemuhammadiyahan</a:t>
            </a:r>
          </a:p>
        </p:txBody>
      </p:sp>
      <p:sp>
        <p:nvSpPr>
          <p:cNvPr id="65" name="TextBox 65"/>
          <p:cNvSpPr txBox="1"/>
          <p:nvPr/>
        </p:nvSpPr>
        <p:spPr>
          <a:xfrm>
            <a:off x="4711173" y="4717210"/>
            <a:ext cx="3472525" cy="906274"/>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Menyelenggarakan tata kelola program studi Pendidikan profesi dokter yang profesional berdasarkan berdasarkan Standar Penjaminan Mutu Internal Kedokteran dan dilandasi nilai-nilai Islam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t="-9277" b="-9277"/>
            </a:stretch>
          </a:blipFill>
        </p:spPr>
        <p:txBody>
          <a:bodyPr/>
          <a:lstStyle/>
          <a:p>
            <a:endParaRPr lang="en-US"/>
          </a:p>
        </p:txBody>
      </p:sp>
      <p:sp>
        <p:nvSpPr>
          <p:cNvPr id="3" name="Freeform 3"/>
          <p:cNvSpPr/>
          <p:nvPr/>
        </p:nvSpPr>
        <p:spPr>
          <a:xfrm rot="-3146093" flipV="1">
            <a:off x="-1070008" y="-526241"/>
            <a:ext cx="3623831" cy="2183359"/>
          </a:xfrm>
          <a:custGeom>
            <a:avLst/>
            <a:gdLst/>
            <a:ahLst/>
            <a:cxnLst/>
            <a:rect l="l" t="t" r="r" b="b"/>
            <a:pathLst>
              <a:path w="7247662" h="4366717">
                <a:moveTo>
                  <a:pt x="0" y="4366716"/>
                </a:moveTo>
                <a:lnTo>
                  <a:pt x="7247662" y="4366716"/>
                </a:lnTo>
                <a:lnTo>
                  <a:pt x="7247662" y="0"/>
                </a:lnTo>
                <a:lnTo>
                  <a:pt x="0" y="0"/>
                </a:lnTo>
                <a:lnTo>
                  <a:pt x="0" y="436671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91382" y="1176613"/>
            <a:ext cx="1068286" cy="106828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US"/>
            </a:p>
          </p:txBody>
        </p:sp>
        <p:sp>
          <p:nvSpPr>
            <p:cNvPr id="6" name="TextBox 6"/>
            <p:cNvSpPr txBox="1"/>
            <p:nvPr/>
          </p:nvSpPr>
          <p:spPr>
            <a:xfrm>
              <a:off x="76200" y="38100"/>
              <a:ext cx="660400" cy="698500"/>
            </a:xfrm>
            <a:prstGeom prst="rect">
              <a:avLst/>
            </a:prstGeom>
          </p:spPr>
          <p:txBody>
            <a:bodyPr lIns="25400" tIns="25400" rIns="25400" bIns="25400" rtlCol="0" anchor="ctr"/>
            <a:lstStyle/>
            <a:p>
              <a:pPr algn="ctr">
                <a:lnSpc>
                  <a:spcPts val="1050"/>
                </a:lnSpc>
              </a:pPr>
              <a:endParaRPr/>
            </a:p>
          </p:txBody>
        </p:sp>
      </p:grpSp>
      <p:sp>
        <p:nvSpPr>
          <p:cNvPr id="7" name="TextBox 7"/>
          <p:cNvSpPr txBox="1"/>
          <p:nvPr/>
        </p:nvSpPr>
        <p:spPr>
          <a:xfrm>
            <a:off x="514350" y="1242230"/>
            <a:ext cx="5652165" cy="853760"/>
          </a:xfrm>
          <a:prstGeom prst="rect">
            <a:avLst/>
          </a:prstGeom>
        </p:spPr>
        <p:txBody>
          <a:bodyPr lIns="0" tIns="0" rIns="0" bIns="0" rtlCol="0" anchor="t">
            <a:spAutoFit/>
          </a:bodyPr>
          <a:lstStyle/>
          <a:p>
            <a:pPr algn="ctr">
              <a:lnSpc>
                <a:spcPts val="7066"/>
              </a:lnSpc>
            </a:pPr>
            <a:r>
              <a:rPr lang="en-US" sz="5047">
                <a:solidFill>
                  <a:srgbClr val="000000"/>
                </a:solidFill>
                <a:latin typeface="Glacial Indifference Bold"/>
                <a:ea typeface="Glacial Indifference Bold"/>
                <a:cs typeface="Glacial Indifference Bold"/>
                <a:sym typeface="Glacial Indifference Bold"/>
              </a:rPr>
              <a:t>TUJUAN  FKUMM</a:t>
            </a:r>
          </a:p>
        </p:txBody>
      </p:sp>
      <p:grpSp>
        <p:nvGrpSpPr>
          <p:cNvPr id="8" name="Group 8"/>
          <p:cNvGrpSpPr/>
          <p:nvPr/>
        </p:nvGrpSpPr>
        <p:grpSpPr>
          <a:xfrm>
            <a:off x="7349454" y="1275809"/>
            <a:ext cx="1280197" cy="653835"/>
            <a:chOff x="0" y="0"/>
            <a:chExt cx="3413858" cy="1743559"/>
          </a:xfrm>
        </p:grpSpPr>
        <p:sp>
          <p:nvSpPr>
            <p:cNvPr id="9" name="Freeform 9"/>
            <p:cNvSpPr/>
            <p:nvPr/>
          </p:nvSpPr>
          <p:spPr>
            <a:xfrm>
              <a:off x="0" y="0"/>
              <a:ext cx="1743559" cy="1743559"/>
            </a:xfrm>
            <a:custGeom>
              <a:avLst/>
              <a:gdLst/>
              <a:ahLst/>
              <a:cxnLst/>
              <a:rect l="l" t="t" r="r" b="b"/>
              <a:pathLst>
                <a:path w="1743559" h="1743559">
                  <a:moveTo>
                    <a:pt x="0" y="0"/>
                  </a:moveTo>
                  <a:lnTo>
                    <a:pt x="1743559" y="0"/>
                  </a:lnTo>
                  <a:lnTo>
                    <a:pt x="1743559" y="1743559"/>
                  </a:lnTo>
                  <a:lnTo>
                    <a:pt x="0" y="1743559"/>
                  </a:lnTo>
                  <a:lnTo>
                    <a:pt x="0" y="0"/>
                  </a:lnTo>
                  <a:close/>
                </a:path>
              </a:pathLst>
            </a:custGeom>
            <a:blipFill>
              <a:blip r:embed="rId5"/>
              <a:stretch>
                <a:fillRect/>
              </a:stretch>
            </a:blipFill>
          </p:spPr>
          <p:txBody>
            <a:bodyPr/>
            <a:lstStyle/>
            <a:p>
              <a:endParaRPr lang="en-US"/>
            </a:p>
          </p:txBody>
        </p:sp>
        <p:sp>
          <p:nvSpPr>
            <p:cNvPr id="10" name="Freeform 10"/>
            <p:cNvSpPr/>
            <p:nvPr/>
          </p:nvSpPr>
          <p:spPr>
            <a:xfrm>
              <a:off x="1743559" y="36630"/>
              <a:ext cx="1670299" cy="1670299"/>
            </a:xfrm>
            <a:custGeom>
              <a:avLst/>
              <a:gdLst/>
              <a:ahLst/>
              <a:cxnLst/>
              <a:rect l="l" t="t" r="r" b="b"/>
              <a:pathLst>
                <a:path w="1670299" h="1670299">
                  <a:moveTo>
                    <a:pt x="0" y="0"/>
                  </a:moveTo>
                  <a:lnTo>
                    <a:pt x="1670299" y="0"/>
                  </a:lnTo>
                  <a:lnTo>
                    <a:pt x="1670299" y="1670299"/>
                  </a:lnTo>
                  <a:lnTo>
                    <a:pt x="0" y="1670299"/>
                  </a:lnTo>
                  <a:lnTo>
                    <a:pt x="0" y="0"/>
                  </a:lnTo>
                  <a:close/>
                </a:path>
              </a:pathLst>
            </a:custGeom>
            <a:blipFill>
              <a:blip r:embed="rId6"/>
              <a:stretch>
                <a:fillRect/>
              </a:stretch>
            </a:blipFill>
          </p:spPr>
          <p:txBody>
            <a:bodyPr/>
            <a:lstStyle/>
            <a:p>
              <a:endParaRPr lang="en-US"/>
            </a:p>
          </p:txBody>
        </p:sp>
      </p:grpSp>
      <p:grpSp>
        <p:nvGrpSpPr>
          <p:cNvPr id="11" name="Group 11"/>
          <p:cNvGrpSpPr/>
          <p:nvPr/>
        </p:nvGrpSpPr>
        <p:grpSpPr>
          <a:xfrm>
            <a:off x="111670" y="2295138"/>
            <a:ext cx="4460330" cy="1133863"/>
            <a:chOff x="0" y="0"/>
            <a:chExt cx="11894213" cy="3023633"/>
          </a:xfrm>
        </p:grpSpPr>
        <p:grpSp>
          <p:nvGrpSpPr>
            <p:cNvPr id="12" name="Group 12"/>
            <p:cNvGrpSpPr/>
            <p:nvPr/>
          </p:nvGrpSpPr>
          <p:grpSpPr>
            <a:xfrm>
              <a:off x="924677" y="0"/>
              <a:ext cx="10969536" cy="3023633"/>
              <a:chOff x="0" y="0"/>
              <a:chExt cx="2002589" cy="551992"/>
            </a:xfrm>
          </p:grpSpPr>
          <p:sp>
            <p:nvSpPr>
              <p:cNvPr id="13" name="Freeform 13"/>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14" name="TextBox 14"/>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15" name="Group 15"/>
            <p:cNvGrpSpPr/>
            <p:nvPr/>
          </p:nvGrpSpPr>
          <p:grpSpPr>
            <a:xfrm>
              <a:off x="0" y="524895"/>
              <a:ext cx="2050684" cy="20506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17" name="TextBox 17"/>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18" name="TextBox 18"/>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1</a:t>
              </a:r>
            </a:p>
          </p:txBody>
        </p:sp>
      </p:grpSp>
      <p:grpSp>
        <p:nvGrpSpPr>
          <p:cNvPr id="19" name="Group 19"/>
          <p:cNvGrpSpPr/>
          <p:nvPr/>
        </p:nvGrpSpPr>
        <p:grpSpPr>
          <a:xfrm>
            <a:off x="111670" y="3510189"/>
            <a:ext cx="4460330" cy="1133863"/>
            <a:chOff x="0" y="0"/>
            <a:chExt cx="11894213" cy="3023633"/>
          </a:xfrm>
        </p:grpSpPr>
        <p:grpSp>
          <p:nvGrpSpPr>
            <p:cNvPr id="20" name="Group 20"/>
            <p:cNvGrpSpPr/>
            <p:nvPr/>
          </p:nvGrpSpPr>
          <p:grpSpPr>
            <a:xfrm>
              <a:off x="924677" y="0"/>
              <a:ext cx="10969536" cy="3023633"/>
              <a:chOff x="0" y="0"/>
              <a:chExt cx="2002589" cy="551992"/>
            </a:xfrm>
          </p:grpSpPr>
          <p:sp>
            <p:nvSpPr>
              <p:cNvPr id="21" name="Freeform 21"/>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22" name="TextBox 22"/>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sp>
          <p:nvSpPr>
            <p:cNvPr id="23" name="TextBox 23"/>
            <p:cNvSpPr txBox="1"/>
            <p:nvPr/>
          </p:nvSpPr>
          <p:spPr>
            <a:xfrm>
              <a:off x="2151349" y="567016"/>
              <a:ext cx="5124877" cy="447816"/>
            </a:xfrm>
            <a:prstGeom prst="rect">
              <a:avLst/>
            </a:prstGeom>
          </p:spPr>
          <p:txBody>
            <a:bodyPr lIns="0" tIns="0" rIns="0" bIns="0" rtlCol="0" anchor="t">
              <a:spAutoFit/>
            </a:bodyPr>
            <a:lstStyle/>
            <a:p>
              <a:pPr algn="just">
                <a:lnSpc>
                  <a:spcPts val="1160"/>
                </a:lnSpc>
              </a:pPr>
              <a:endParaRPr/>
            </a:p>
          </p:txBody>
        </p:sp>
        <p:grpSp>
          <p:nvGrpSpPr>
            <p:cNvPr id="24" name="Group 24"/>
            <p:cNvGrpSpPr/>
            <p:nvPr/>
          </p:nvGrpSpPr>
          <p:grpSpPr>
            <a:xfrm>
              <a:off x="0" y="524895"/>
              <a:ext cx="2050684" cy="20506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26" name="TextBox 26"/>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27" name="TextBox 27"/>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2</a:t>
              </a:r>
            </a:p>
          </p:txBody>
        </p:sp>
      </p:grpSp>
      <p:grpSp>
        <p:nvGrpSpPr>
          <p:cNvPr id="28" name="Group 28"/>
          <p:cNvGrpSpPr/>
          <p:nvPr/>
        </p:nvGrpSpPr>
        <p:grpSpPr>
          <a:xfrm>
            <a:off x="111670" y="4696439"/>
            <a:ext cx="4460330" cy="1133863"/>
            <a:chOff x="0" y="0"/>
            <a:chExt cx="11894213" cy="3023633"/>
          </a:xfrm>
        </p:grpSpPr>
        <p:grpSp>
          <p:nvGrpSpPr>
            <p:cNvPr id="29" name="Group 29"/>
            <p:cNvGrpSpPr/>
            <p:nvPr/>
          </p:nvGrpSpPr>
          <p:grpSpPr>
            <a:xfrm>
              <a:off x="924677" y="0"/>
              <a:ext cx="10969536" cy="3023633"/>
              <a:chOff x="0" y="0"/>
              <a:chExt cx="2002589" cy="551992"/>
            </a:xfrm>
          </p:grpSpPr>
          <p:sp>
            <p:nvSpPr>
              <p:cNvPr id="30" name="Freeform 30"/>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1" name="TextBox 31"/>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32" name="Group 32"/>
            <p:cNvGrpSpPr/>
            <p:nvPr/>
          </p:nvGrpSpPr>
          <p:grpSpPr>
            <a:xfrm>
              <a:off x="0" y="524895"/>
              <a:ext cx="2050684" cy="205068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34" name="TextBox 34"/>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35" name="TextBox 35"/>
            <p:cNvSpPr txBox="1"/>
            <p:nvPr/>
          </p:nvSpPr>
          <p:spPr>
            <a:xfrm>
              <a:off x="334091" y="793272"/>
              <a:ext cx="1272883"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3</a:t>
              </a:r>
            </a:p>
          </p:txBody>
        </p:sp>
      </p:grpSp>
      <p:grpSp>
        <p:nvGrpSpPr>
          <p:cNvPr id="36" name="Group 36"/>
          <p:cNvGrpSpPr/>
          <p:nvPr/>
        </p:nvGrpSpPr>
        <p:grpSpPr>
          <a:xfrm>
            <a:off x="4650683" y="2295138"/>
            <a:ext cx="4383066" cy="1133863"/>
            <a:chOff x="0" y="0"/>
            <a:chExt cx="11688174" cy="3023633"/>
          </a:xfrm>
        </p:grpSpPr>
        <p:grpSp>
          <p:nvGrpSpPr>
            <p:cNvPr id="37" name="Group 37"/>
            <p:cNvGrpSpPr/>
            <p:nvPr/>
          </p:nvGrpSpPr>
          <p:grpSpPr>
            <a:xfrm>
              <a:off x="0" y="0"/>
              <a:ext cx="10969536" cy="3023633"/>
              <a:chOff x="0" y="0"/>
              <a:chExt cx="2002589" cy="551992"/>
            </a:xfrm>
          </p:grpSpPr>
          <p:sp>
            <p:nvSpPr>
              <p:cNvPr id="38" name="Freeform 38"/>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39" name="TextBox 39"/>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0" name="Group 40"/>
            <p:cNvGrpSpPr/>
            <p:nvPr/>
          </p:nvGrpSpPr>
          <p:grpSpPr>
            <a:xfrm>
              <a:off x="9637490" y="463726"/>
              <a:ext cx="2050684" cy="205068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42" name="TextBox 42"/>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43" name="TextBox 43"/>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4</a:t>
              </a:r>
            </a:p>
          </p:txBody>
        </p:sp>
      </p:grpSp>
      <p:grpSp>
        <p:nvGrpSpPr>
          <p:cNvPr id="44" name="Group 44"/>
          <p:cNvGrpSpPr/>
          <p:nvPr/>
        </p:nvGrpSpPr>
        <p:grpSpPr>
          <a:xfrm>
            <a:off x="4650683" y="3510189"/>
            <a:ext cx="4383066" cy="1133863"/>
            <a:chOff x="0" y="0"/>
            <a:chExt cx="11688174" cy="3023633"/>
          </a:xfrm>
        </p:grpSpPr>
        <p:grpSp>
          <p:nvGrpSpPr>
            <p:cNvPr id="45" name="Group 45"/>
            <p:cNvGrpSpPr/>
            <p:nvPr/>
          </p:nvGrpSpPr>
          <p:grpSpPr>
            <a:xfrm>
              <a:off x="0" y="0"/>
              <a:ext cx="10969536" cy="3023633"/>
              <a:chOff x="0" y="0"/>
              <a:chExt cx="2002589" cy="551992"/>
            </a:xfrm>
          </p:grpSpPr>
          <p:sp>
            <p:nvSpPr>
              <p:cNvPr id="46" name="Freeform 46"/>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47" name="TextBox 47"/>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48" name="Group 48"/>
            <p:cNvGrpSpPr/>
            <p:nvPr/>
          </p:nvGrpSpPr>
          <p:grpSpPr>
            <a:xfrm>
              <a:off x="9637490" y="463726"/>
              <a:ext cx="2050684" cy="205068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0" name="TextBox 50"/>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1" name="TextBox 51"/>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5</a:t>
              </a:r>
            </a:p>
          </p:txBody>
        </p:sp>
      </p:grpSp>
      <p:grpSp>
        <p:nvGrpSpPr>
          <p:cNvPr id="52" name="Group 52"/>
          <p:cNvGrpSpPr/>
          <p:nvPr/>
        </p:nvGrpSpPr>
        <p:grpSpPr>
          <a:xfrm>
            <a:off x="4650683" y="4725014"/>
            <a:ext cx="4383066" cy="1133863"/>
            <a:chOff x="0" y="0"/>
            <a:chExt cx="11688174" cy="3023633"/>
          </a:xfrm>
        </p:grpSpPr>
        <p:grpSp>
          <p:nvGrpSpPr>
            <p:cNvPr id="53" name="Group 53"/>
            <p:cNvGrpSpPr/>
            <p:nvPr/>
          </p:nvGrpSpPr>
          <p:grpSpPr>
            <a:xfrm>
              <a:off x="0" y="0"/>
              <a:ext cx="10969536" cy="3023633"/>
              <a:chOff x="0" y="0"/>
              <a:chExt cx="2002589" cy="551992"/>
            </a:xfrm>
          </p:grpSpPr>
          <p:sp>
            <p:nvSpPr>
              <p:cNvPr id="54" name="Freeform 54"/>
              <p:cNvSpPr/>
              <p:nvPr/>
            </p:nvSpPr>
            <p:spPr>
              <a:xfrm>
                <a:off x="0" y="0"/>
                <a:ext cx="2002589" cy="551992"/>
              </a:xfrm>
              <a:custGeom>
                <a:avLst/>
                <a:gdLst/>
                <a:ahLst/>
                <a:cxnLst/>
                <a:rect l="l" t="t" r="r" b="b"/>
                <a:pathLst>
                  <a:path w="2002589" h="551992">
                    <a:moveTo>
                      <a:pt x="29172" y="0"/>
                    </a:moveTo>
                    <a:lnTo>
                      <a:pt x="1973417" y="0"/>
                    </a:lnTo>
                    <a:cubicBezTo>
                      <a:pt x="1981154" y="0"/>
                      <a:pt x="1988574" y="3073"/>
                      <a:pt x="1994044" y="8544"/>
                    </a:cubicBezTo>
                    <a:cubicBezTo>
                      <a:pt x="1999515" y="14015"/>
                      <a:pt x="2002589" y="21435"/>
                      <a:pt x="2002589" y="29172"/>
                    </a:cubicBezTo>
                    <a:lnTo>
                      <a:pt x="2002589" y="522820"/>
                    </a:lnTo>
                    <a:cubicBezTo>
                      <a:pt x="2002589" y="538931"/>
                      <a:pt x="1989528" y="551992"/>
                      <a:pt x="1973417" y="551992"/>
                    </a:cubicBezTo>
                    <a:lnTo>
                      <a:pt x="29172" y="551992"/>
                    </a:lnTo>
                    <a:cubicBezTo>
                      <a:pt x="13061" y="551992"/>
                      <a:pt x="0" y="538931"/>
                      <a:pt x="0" y="522820"/>
                    </a:cubicBezTo>
                    <a:lnTo>
                      <a:pt x="0" y="29172"/>
                    </a:lnTo>
                    <a:cubicBezTo>
                      <a:pt x="0" y="13061"/>
                      <a:pt x="13061" y="0"/>
                      <a:pt x="29172" y="0"/>
                    </a:cubicBezTo>
                    <a:close/>
                  </a:path>
                </a:pathLst>
              </a:custGeom>
              <a:solidFill>
                <a:srgbClr val="000000">
                  <a:alpha val="0"/>
                </a:srgbClr>
              </a:solidFill>
              <a:ln w="85725" cap="rnd">
                <a:solidFill>
                  <a:srgbClr val="000000"/>
                </a:solidFill>
                <a:prstDash val="solid"/>
                <a:round/>
              </a:ln>
            </p:spPr>
            <p:txBody>
              <a:bodyPr/>
              <a:lstStyle/>
              <a:p>
                <a:endParaRPr lang="en-US"/>
              </a:p>
            </p:txBody>
          </p:sp>
          <p:sp>
            <p:nvSpPr>
              <p:cNvPr id="55" name="TextBox 55"/>
              <p:cNvSpPr txBox="1"/>
              <p:nvPr/>
            </p:nvSpPr>
            <p:spPr>
              <a:xfrm>
                <a:off x="0" y="-38100"/>
                <a:ext cx="2002589" cy="590092"/>
              </a:xfrm>
              <a:prstGeom prst="rect">
                <a:avLst/>
              </a:prstGeom>
            </p:spPr>
            <p:txBody>
              <a:bodyPr lIns="35061" tIns="35061" rIns="35061" bIns="35061" rtlCol="0" anchor="ctr"/>
              <a:lstStyle/>
              <a:p>
                <a:pPr algn="ctr">
                  <a:lnSpc>
                    <a:spcPts val="1330"/>
                  </a:lnSpc>
                </a:pPr>
                <a:endParaRPr/>
              </a:p>
            </p:txBody>
          </p:sp>
        </p:grpSp>
        <p:grpSp>
          <p:nvGrpSpPr>
            <p:cNvPr id="56" name="Group 56"/>
            <p:cNvGrpSpPr/>
            <p:nvPr/>
          </p:nvGrpSpPr>
          <p:grpSpPr>
            <a:xfrm>
              <a:off x="9637490" y="463726"/>
              <a:ext cx="2050684" cy="205068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0202"/>
              </a:solidFill>
            </p:spPr>
            <p:txBody>
              <a:bodyPr/>
              <a:lstStyle/>
              <a:p>
                <a:endParaRPr lang="en-US"/>
              </a:p>
            </p:txBody>
          </p:sp>
          <p:sp>
            <p:nvSpPr>
              <p:cNvPr id="58" name="TextBox 58"/>
              <p:cNvSpPr txBox="1"/>
              <p:nvPr/>
            </p:nvSpPr>
            <p:spPr>
              <a:xfrm>
                <a:off x="76200" y="38100"/>
                <a:ext cx="660400" cy="698500"/>
              </a:xfrm>
              <a:prstGeom prst="rect">
                <a:avLst/>
              </a:prstGeom>
            </p:spPr>
            <p:txBody>
              <a:bodyPr lIns="35061" tIns="35061" rIns="35061" bIns="35061" rtlCol="0" anchor="ctr"/>
              <a:lstStyle/>
              <a:p>
                <a:pPr algn="ctr">
                  <a:lnSpc>
                    <a:spcPts val="1330"/>
                  </a:lnSpc>
                </a:pPr>
                <a:endParaRPr/>
              </a:p>
            </p:txBody>
          </p:sp>
        </p:grpSp>
        <p:sp>
          <p:nvSpPr>
            <p:cNvPr id="59" name="TextBox 59"/>
            <p:cNvSpPr txBox="1"/>
            <p:nvPr/>
          </p:nvSpPr>
          <p:spPr>
            <a:xfrm>
              <a:off x="9971582" y="732104"/>
              <a:ext cx="1272882" cy="1348917"/>
            </a:xfrm>
            <a:prstGeom prst="rect">
              <a:avLst/>
            </a:prstGeom>
          </p:spPr>
          <p:txBody>
            <a:bodyPr lIns="0" tIns="0" rIns="0" bIns="0" rtlCol="0" anchor="t">
              <a:spAutoFit/>
            </a:bodyPr>
            <a:lstStyle/>
            <a:p>
              <a:pPr algn="ctr">
                <a:lnSpc>
                  <a:spcPts val="4058"/>
                </a:lnSpc>
              </a:pPr>
              <a:r>
                <a:rPr lang="en-US" sz="2899">
                  <a:solidFill>
                    <a:srgbClr val="FFFFFF"/>
                  </a:solidFill>
                  <a:latin typeface="Poppins"/>
                  <a:ea typeface="Poppins"/>
                  <a:cs typeface="Poppins"/>
                  <a:sym typeface="Poppins"/>
                </a:rPr>
                <a:t>6</a:t>
              </a:r>
            </a:p>
          </p:txBody>
        </p:sp>
      </p:grpSp>
      <p:sp>
        <p:nvSpPr>
          <p:cNvPr id="60" name="TextBox 60"/>
          <p:cNvSpPr txBox="1"/>
          <p:nvPr/>
        </p:nvSpPr>
        <p:spPr>
          <a:xfrm>
            <a:off x="940627" y="2297186"/>
            <a:ext cx="3533015" cy="906274"/>
          </a:xfrm>
          <a:prstGeom prst="rect">
            <a:avLst/>
          </a:prstGeom>
        </p:spPr>
        <p:txBody>
          <a:bodyPr lIns="0" tIns="0" rIns="0" bIns="0" rtlCol="0" anchor="t">
            <a:spAutoFit/>
          </a:bodyPr>
          <a:lstStyle/>
          <a:p>
            <a:pPr>
              <a:lnSpc>
                <a:spcPts val="1788"/>
              </a:lnSpc>
            </a:pPr>
            <a:r>
              <a:rPr lang="en-US" sz="1200">
                <a:solidFill>
                  <a:srgbClr val="000000"/>
                </a:solidFill>
                <a:latin typeface="DM Sans Bold"/>
                <a:ea typeface="DM Sans Bold"/>
                <a:cs typeface="DM Sans Bold"/>
                <a:sym typeface="DM Sans Bold"/>
              </a:rPr>
              <a:t>Terselenggaranya kegiatan yang profesional dalam pendidikan akademik dan pendidikan profesi, yang terkemuka di bidang kedokteran dan kedokteran industri yang dilandasi nilai-nilai islam</a:t>
            </a:r>
          </a:p>
        </p:txBody>
      </p:sp>
      <p:sp>
        <p:nvSpPr>
          <p:cNvPr id="61" name="TextBox 61"/>
          <p:cNvSpPr txBox="1"/>
          <p:nvPr/>
        </p:nvSpPr>
        <p:spPr>
          <a:xfrm>
            <a:off x="940627" y="3652838"/>
            <a:ext cx="3533015" cy="787973"/>
          </a:xfrm>
          <a:prstGeom prst="rect">
            <a:avLst/>
          </a:prstGeom>
        </p:spPr>
        <p:txBody>
          <a:bodyPr lIns="0" tIns="0" rIns="0" bIns="0" rtlCol="0" anchor="t">
            <a:spAutoFit/>
          </a:bodyPr>
          <a:lstStyle/>
          <a:p>
            <a:pPr>
              <a:lnSpc>
                <a:spcPts val="2086"/>
              </a:lnSpc>
            </a:pPr>
            <a:r>
              <a:rPr lang="en-US" sz="1400">
                <a:solidFill>
                  <a:srgbClr val="000000"/>
                </a:solidFill>
                <a:latin typeface="DM Sans Bold"/>
                <a:ea typeface="DM Sans Bold"/>
                <a:cs typeface="DM Sans Bold"/>
                <a:sym typeface="DM Sans Bold"/>
              </a:rPr>
              <a:t>Terselenggaranya penelitian di bidang kedokteran dan Kedokteran Industri yang berlandaskan nilai-nilai islam</a:t>
            </a:r>
          </a:p>
        </p:txBody>
      </p:sp>
      <p:sp>
        <p:nvSpPr>
          <p:cNvPr id="62" name="TextBox 62"/>
          <p:cNvSpPr txBox="1"/>
          <p:nvPr/>
        </p:nvSpPr>
        <p:spPr>
          <a:xfrm>
            <a:off x="940627" y="4762993"/>
            <a:ext cx="3533015" cy="956031"/>
          </a:xfrm>
          <a:prstGeom prst="rect">
            <a:avLst/>
          </a:prstGeom>
        </p:spPr>
        <p:txBody>
          <a:bodyPr lIns="0" tIns="0" rIns="0" bIns="0" rtlCol="0" anchor="t">
            <a:spAutoFit/>
          </a:bodyPr>
          <a:lstStyle/>
          <a:p>
            <a:pPr>
              <a:lnSpc>
                <a:spcPts val="1862"/>
              </a:lnSpc>
            </a:pPr>
            <a:r>
              <a:rPr lang="en-US" sz="1250">
                <a:solidFill>
                  <a:srgbClr val="000000"/>
                </a:solidFill>
                <a:latin typeface="DM Sans Bold"/>
                <a:ea typeface="DM Sans Bold"/>
                <a:cs typeface="DM Sans Bold"/>
                <a:sym typeface="DM Sans Bold"/>
              </a:rPr>
              <a:t>Terselenggaranya pengabdian kepada masyarakat dalam bidang ilmu kedokteran dan kedokteran industri dengan teknologi tepat guna yang dilandasi nilai-nilai islam</a:t>
            </a:r>
          </a:p>
        </p:txBody>
      </p:sp>
      <p:sp>
        <p:nvSpPr>
          <p:cNvPr id="63" name="TextBox 63"/>
          <p:cNvSpPr txBox="1"/>
          <p:nvPr/>
        </p:nvSpPr>
        <p:spPr>
          <a:xfrm>
            <a:off x="4650683" y="2370364"/>
            <a:ext cx="3533015" cy="675441"/>
          </a:xfrm>
          <a:prstGeom prst="rect">
            <a:avLst/>
          </a:prstGeom>
        </p:spPr>
        <p:txBody>
          <a:bodyPr lIns="0" tIns="0" rIns="0" bIns="0" rtlCol="0" anchor="t">
            <a:spAutoFit/>
          </a:bodyPr>
          <a:lstStyle/>
          <a:p>
            <a:pPr algn="r">
              <a:lnSpc>
                <a:spcPts val="1788"/>
              </a:lnSpc>
            </a:pPr>
            <a:r>
              <a:rPr lang="en-US" sz="1200">
                <a:solidFill>
                  <a:srgbClr val="000000"/>
                </a:solidFill>
                <a:latin typeface="DM Sans Bold"/>
                <a:ea typeface="DM Sans Bold"/>
                <a:cs typeface="DM Sans Bold"/>
                <a:sym typeface="DM Sans Bold"/>
              </a:rPr>
              <a:t>Terselenggaranya kerjasama nasional dan internasional untuk meningkatkan ilmu pengetahuan dan teknologi kedokteran serta kelembagaan dengan berbagai pihak</a:t>
            </a:r>
          </a:p>
        </p:txBody>
      </p:sp>
      <p:sp>
        <p:nvSpPr>
          <p:cNvPr id="64" name="TextBox 64"/>
          <p:cNvSpPr txBox="1"/>
          <p:nvPr/>
        </p:nvSpPr>
        <p:spPr>
          <a:xfrm>
            <a:off x="4650683" y="3577185"/>
            <a:ext cx="3533015" cy="712375"/>
          </a:xfrm>
          <a:prstGeom prst="rect">
            <a:avLst/>
          </a:prstGeom>
        </p:spPr>
        <p:txBody>
          <a:bodyPr lIns="0" tIns="0" rIns="0" bIns="0" rtlCol="0" anchor="t">
            <a:spAutoFit/>
          </a:bodyPr>
          <a:lstStyle/>
          <a:p>
            <a:pPr algn="r">
              <a:lnSpc>
                <a:spcPts val="1862"/>
              </a:lnSpc>
            </a:pPr>
            <a:r>
              <a:rPr lang="en-US" sz="1250">
                <a:solidFill>
                  <a:srgbClr val="000000"/>
                </a:solidFill>
                <a:latin typeface="DM Sans Bold"/>
                <a:ea typeface="DM Sans Bold"/>
                <a:cs typeface="DM Sans Bold"/>
                <a:sym typeface="DM Sans Bold"/>
              </a:rPr>
              <a:t>Terselenggaranya pembinaan dan pengembangan civitas akademika yang memiliki perilaku yang sesuai nilai-nilai Al-Islam Kemuhammadiyahan</a:t>
            </a:r>
          </a:p>
        </p:txBody>
      </p:sp>
      <p:sp>
        <p:nvSpPr>
          <p:cNvPr id="65" name="TextBox 65"/>
          <p:cNvSpPr txBox="1"/>
          <p:nvPr/>
        </p:nvSpPr>
        <p:spPr>
          <a:xfrm>
            <a:off x="4650683" y="4762993"/>
            <a:ext cx="3533015" cy="751039"/>
          </a:xfrm>
          <a:prstGeom prst="rect">
            <a:avLst/>
          </a:prstGeom>
        </p:spPr>
        <p:txBody>
          <a:bodyPr lIns="0" tIns="0" rIns="0" bIns="0" rtlCol="0" anchor="t">
            <a:spAutoFit/>
          </a:bodyPr>
          <a:lstStyle/>
          <a:p>
            <a:pPr algn="r">
              <a:lnSpc>
                <a:spcPts val="2011"/>
              </a:lnSpc>
            </a:pPr>
            <a:r>
              <a:rPr lang="en-US" sz="1350">
                <a:solidFill>
                  <a:srgbClr val="000000"/>
                </a:solidFill>
                <a:latin typeface="DM Sans Bold"/>
                <a:ea typeface="DM Sans Bold"/>
                <a:cs typeface="DM Sans Bold"/>
                <a:sym typeface="DM Sans Bold"/>
              </a:rPr>
              <a:t>Terselenggaranya tata kelola fakultas yang profesional berdasarkan Standar Penjaminan Mutu Internal dan dilandasi nilai-nilai Islam</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1534</TotalTime>
  <Words>2987</Words>
  <Application>Microsoft Macintosh PowerPoint</Application>
  <PresentationFormat>On-screen Show (4:3)</PresentationFormat>
  <Paragraphs>471</Paragraphs>
  <Slides>51</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7" baseType="lpstr">
      <vt:lpstr>Arial</vt:lpstr>
      <vt:lpstr>Franklin Gothic Medium</vt:lpstr>
      <vt:lpstr>Franklin Gothic Book</vt:lpstr>
      <vt:lpstr>Wingdings 2</vt:lpstr>
      <vt:lpstr>Calibri</vt:lpstr>
      <vt:lpstr>Comic Sans MS</vt:lpstr>
      <vt:lpstr>Tw Cen MT</vt:lpstr>
      <vt:lpstr>Times New Roman</vt:lpstr>
      <vt:lpstr>Verdana</vt:lpstr>
      <vt:lpstr>Wingdings</vt:lpstr>
      <vt:lpstr>Bradley Hand ITC</vt:lpstr>
      <vt:lpstr>Georgia</vt:lpstr>
      <vt:lpstr>Felix Titling</vt:lpstr>
      <vt:lpstr>Trek</vt:lpstr>
      <vt:lpstr>Bitmap Image</vt:lpstr>
      <vt:lpstr>Clip</vt:lpstr>
      <vt:lpstr>KESEHATAN &amp; KESELAMATAN KERJA RUMAH SAKIT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Komponen Kesehatan Dan Keselamatan Kerja </vt:lpstr>
      <vt:lpstr>PowerPoint Presentation</vt:lpstr>
      <vt:lpstr>DASAR HUKUM</vt:lpstr>
      <vt:lpstr>Kesehatan dan Keselamatan Kerja </vt:lpstr>
      <vt:lpstr>Isu K3 RS </vt:lpstr>
      <vt:lpstr>Keselamatan pasien</vt:lpstr>
      <vt:lpstr>Tujuan K3 Rumah Sakit</vt:lpstr>
      <vt:lpstr>Manfaat K3 Rumah Sakit </vt:lpstr>
      <vt:lpstr>PowerPoint Presentation</vt:lpstr>
      <vt:lpstr>Identifikasi Potensi Bahaya</vt:lpstr>
      <vt:lpstr>Identifikasi Potensi Bahaya</vt:lpstr>
      <vt:lpstr>Identifikasi Potensi Bahaya</vt:lpstr>
      <vt:lpstr>PowerPoint Presentation</vt:lpstr>
      <vt:lpstr>Keselamatan Kerja di Rumah Sakit </vt:lpstr>
      <vt:lpstr> Alat kesehatan </vt:lpstr>
      <vt:lpstr>ALAT KESELAMATAN</vt:lpstr>
      <vt:lpstr>Kebakaran </vt:lpstr>
      <vt:lpstr>Kegawatdaruratan</vt:lpstr>
      <vt:lpstr>AUDIT K3 RS</vt:lpstr>
      <vt:lpstr>PowerPoint Presentation</vt:lpstr>
      <vt:lpstr>Tujuan Audit</vt:lpstr>
      <vt:lpstr>Macam Audit</vt:lpstr>
      <vt:lpstr>Karakteristik internal audit</vt:lpstr>
      <vt:lpstr>Tahapan Audit K3</vt:lpstr>
      <vt:lpstr>Tim Audit</vt:lpstr>
      <vt:lpstr>Lingkup audit internal</vt:lpstr>
      <vt:lpstr>Daftar periksa Audit </vt:lpstr>
      <vt:lpstr>Daftar Periksa</vt:lpstr>
      <vt:lpstr>Daftar Periksa</vt:lpstr>
      <vt:lpstr>Daftar Periksa</vt:lpstr>
      <vt:lpstr>Daftar Periksa</vt:lpstr>
      <vt:lpstr>KESIMPULAN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MANAJEMEN KESELAMATAN KESEHATAN KERJA RUMAH SAKIT</dc:title>
  <dc:creator>TOSHIBA</dc:creator>
  <cp:lastModifiedBy>rubayat indradi</cp:lastModifiedBy>
  <cp:revision>125</cp:revision>
  <dcterms:created xsi:type="dcterms:W3CDTF">2011-07-24T01:42:06Z</dcterms:created>
  <dcterms:modified xsi:type="dcterms:W3CDTF">2024-09-17T14:01:49Z</dcterms:modified>
</cp:coreProperties>
</file>