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9" r:id="rId10"/>
    <p:sldId id="263" r:id="rId11"/>
    <p:sldId id="264" r:id="rId12"/>
    <p:sldId id="265" r:id="rId13"/>
    <p:sldId id="266" r:id="rId14"/>
    <p:sldId id="270" r:id="rId15"/>
    <p:sldId id="271" r:id="rId16"/>
    <p:sldId id="268"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rcRect b="3795"/>
          <a:stretch>
            <a:fillRect/>
          </a:stretch>
        </p:blipFill>
        <p:spPr>
          <a:xfrm>
            <a:off x="0" y="260350"/>
            <a:ext cx="12192000" cy="6597650"/>
          </a:xfrm>
          <a:prstGeom prst="rect">
            <a:avLst/>
          </a:prstGeom>
          <a:noFill/>
          <a:ln w="9525">
            <a:noFill/>
          </a:ln>
        </p:spPr>
      </p:pic>
      <p:sp>
        <p:nvSpPr>
          <p:cNvPr id="2051" name="Rectangle 3"/>
          <p:cNvSpPr>
            <a:spLocks noGrp="1" noChangeArrowheads="1"/>
          </p:cNvSpPr>
          <p:nvPr>
            <p:ph type="ctrTitle"/>
          </p:nvPr>
        </p:nvSpPr>
        <p:spPr>
          <a:xfrm>
            <a:off x="624417" y="620713"/>
            <a:ext cx="10943167" cy="1082675"/>
          </a:xfrm>
        </p:spPr>
        <p:txBody>
          <a:bodyPr/>
          <a:lstStyle>
            <a:lvl1pPr>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626533" y="1843088"/>
            <a:ext cx="10949517" cy="981075"/>
          </a:xfrm>
        </p:spPr>
        <p:txBody>
          <a:bodyPr/>
          <a:lstStyle>
            <a:lvl1pPr marL="0" indent="0">
              <a:buFontTx/>
              <a:buNone/>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3A1C593-65D0-4073-BCC9-577B9352EA97}"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B618960-8005-486C-9A75-10CB2AAC16F9}"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2"/>
          <p:cNvPicPr>
            <a:picLocks noChangeAspect="1"/>
          </p:cNvPicPr>
          <p:nvPr/>
        </p:nvPicPr>
        <p:blipFill>
          <a:blip r:embed="rId12"/>
          <a:stretch>
            <a:fillRect/>
          </a:stretch>
        </p:blipFill>
        <p:spPr>
          <a:xfrm>
            <a:off x="0" y="0"/>
            <a:ext cx="12192000"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3A1C593-65D0-4073-BCC9-577B9352EA97}"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1770"/>
            <a:ext cx="9144000" cy="1594485"/>
          </a:xfrm>
        </p:spPr>
        <p:txBody>
          <a:bodyPr>
            <a:normAutofit/>
          </a:bodyPr>
          <a:lstStyle/>
          <a:p>
            <a:r>
              <a:rPr lang="en-US" sz="4890" dirty="0">
                <a:latin typeface="Algerian" panose="04020705040A02060702" charset="0"/>
                <a:cs typeface="Algerian" panose="04020705040A02060702" charset="0"/>
              </a:rPr>
              <a:t>Muqaddimah Anggaran Dasar Muhammadiyah</a:t>
            </a:r>
            <a:endParaRPr lang="en-US" sz="4890" dirty="0">
              <a:latin typeface="Algerian" panose="04020705040A02060702" charset="0"/>
              <a:cs typeface="Algerian" panose="04020705040A02060702" charset="0"/>
            </a:endParaRPr>
          </a:p>
        </p:txBody>
      </p:sp>
      <p:sp>
        <p:nvSpPr>
          <p:cNvPr id="3" name="Subtitle 2"/>
          <p:cNvSpPr>
            <a:spLocks noGrp="1"/>
          </p:cNvSpPr>
          <p:nvPr>
            <p:ph type="subTitle" idx="1"/>
          </p:nvPr>
        </p:nvSpPr>
        <p:spPr>
          <a:xfrm>
            <a:off x="1524000" y="2165985"/>
            <a:ext cx="9144000" cy="4336415"/>
          </a:xfrm>
        </p:spPr>
        <p:txBody>
          <a:bodyPr>
            <a:normAutofit fontScale="90000" lnSpcReduction="20000"/>
          </a:bodyPr>
          <a:lstStyle/>
          <a:p>
            <a:endParaRPr lang="en-US"/>
          </a:p>
          <a:p>
            <a:pPr algn="l"/>
            <a:r>
              <a:rPr lang="en-US"/>
              <a:t>KELOMPOK 3:</a:t>
            </a:r>
            <a:endParaRPr lang="en-US"/>
          </a:p>
          <a:p>
            <a:pPr algn="l"/>
            <a:endParaRPr lang="en-US"/>
          </a:p>
          <a:p>
            <a:pPr algn="l"/>
            <a:endParaRPr lang="en-US"/>
          </a:p>
          <a:p>
            <a:pPr algn="l"/>
            <a:r>
              <a:rPr lang="en-US"/>
              <a:t>1. ALFIN IRSAD ARIEFTA 	201910340311280</a:t>
            </a:r>
            <a:endParaRPr lang="en-US"/>
          </a:p>
          <a:p>
            <a:pPr algn="l"/>
            <a:r>
              <a:rPr lang="en-US"/>
              <a:t>2. FARAH RAFIFAH		201910340311283</a:t>
            </a:r>
            <a:endParaRPr lang="en-US"/>
          </a:p>
          <a:p>
            <a:pPr algn="l"/>
            <a:r>
              <a:rPr lang="en-US"/>
              <a:t>3. TIANA SURYANING P	201910340311275</a:t>
            </a:r>
            <a:endParaRPr lang="en-US"/>
          </a:p>
          <a:p>
            <a:pPr algn="l"/>
            <a:endParaRPr lang="en-US"/>
          </a:p>
          <a:p>
            <a:pPr algn="l"/>
            <a:r>
              <a:rPr lang="en-US"/>
              <a:t>   </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262890"/>
            <a:ext cx="10515600" cy="6367145"/>
          </a:xfrm>
        </p:spPr>
        <p:txBody>
          <a:bodyPr/>
          <a:p>
            <a:pPr marL="0" indent="0">
              <a:buNone/>
            </a:pPr>
            <a:r>
              <a:rPr lang="en-US"/>
              <a:t>3. Muhammadiyah sebagai Gerakan Tajdid</a:t>
            </a:r>
            <a:endParaRPr lang="en-US"/>
          </a:p>
          <a:p>
            <a:pPr marL="0" indent="0">
              <a:buNone/>
            </a:pPr>
            <a:r>
              <a:rPr lang="en-US"/>
              <a:t>	Perserikatan Muhammadiyah disebut sebagai Gerakan Tajdid(pembaharuan) karena:a.Muhammadiyah  selalu  melakukan  koreksi  dan  penafsiran  ulang  terhadap  berbagai persoalan pemikiran dan pengamalan yang terkait dengan muamalah keagamaan, yang disebabkan oleh perubahan situasi dan kondisi serta perkembangan ilmu pengetahuan dan  teknologi  untuk  disesuaikan  dengan  nilai-nilai  Al-Qur’an dan As-Sunnah  serta tidak bertentangan dengan nilai-nilai keduanya.</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949325"/>
          </a:xfrm>
        </p:spPr>
        <p:txBody>
          <a:bodyPr/>
          <a:p>
            <a:r>
              <a:rPr lang="en-US"/>
              <a:t>C.KEANGGOTAAN MUHAMMADIYAH</a:t>
            </a:r>
            <a:endParaRPr lang="en-US"/>
          </a:p>
        </p:txBody>
      </p:sp>
      <p:sp>
        <p:nvSpPr>
          <p:cNvPr id="3" name="Content Placeholder 2"/>
          <p:cNvSpPr>
            <a:spLocks noGrp="1"/>
          </p:cNvSpPr>
          <p:nvPr>
            <p:ph idx="1"/>
          </p:nvPr>
        </p:nvSpPr>
        <p:spPr>
          <a:xfrm>
            <a:off x="838200" y="1125855"/>
            <a:ext cx="10515600" cy="5460365"/>
          </a:xfrm>
        </p:spPr>
        <p:txBody>
          <a:bodyPr>
            <a:normAutofit/>
          </a:bodyPr>
          <a:p>
            <a:pPr marL="0" indent="0">
              <a:buNone/>
            </a:pPr>
            <a:r>
              <a:rPr lang="en-US"/>
              <a:t> </a:t>
            </a:r>
            <a:r>
              <a:rPr lang="en-US" sz="2000"/>
              <a:t>Keanggotaan</a:t>
            </a:r>
            <a:endParaRPr lang="en-US" sz="2000"/>
          </a:p>
          <a:p>
            <a:pPr marL="0" indent="0">
              <a:buNone/>
            </a:pPr>
            <a:r>
              <a:rPr lang="en-US" sz="2000"/>
              <a:t>Anggota Muhammadiyah terdiri atas:</a:t>
            </a:r>
            <a:endParaRPr lang="en-US" sz="2000"/>
          </a:p>
          <a:p>
            <a:pPr marL="0" indent="0">
              <a:buNone/>
            </a:pPr>
            <a:r>
              <a:rPr lang="en-US" sz="2000"/>
              <a:t>1.Anggota Biasa ialah warga negara indonesia beragama islam</a:t>
            </a:r>
            <a:endParaRPr lang="en-US" sz="2000"/>
          </a:p>
          <a:p>
            <a:pPr marL="0" indent="0">
              <a:buNone/>
            </a:pPr>
            <a:r>
              <a:rPr lang="en-US" sz="2000"/>
              <a:t>2.Anggota Luar Biasa ialah orang islam bukan warga negara indonesia</a:t>
            </a:r>
            <a:endParaRPr lang="en-US" sz="2000"/>
          </a:p>
          <a:p>
            <a:pPr marL="0" indent="0">
              <a:buNone/>
            </a:pPr>
            <a:r>
              <a:rPr lang="en-US" sz="2000"/>
              <a:t>3.Anggota Kehormatan ialah perorangan beragama islam yang berjasa terhadap </a:t>
            </a:r>
            <a:endParaRPr lang="en-US" sz="2000"/>
          </a:p>
          <a:p>
            <a:pPr marL="0" indent="0">
              <a:buNone/>
            </a:pPr>
            <a:endParaRPr lang="en-US" sz="2000"/>
          </a:p>
          <a:p>
            <a:pPr marL="0" indent="0">
              <a:buNone/>
            </a:pPr>
            <a:r>
              <a:rPr lang="en-US" sz="2000"/>
              <a:t>Muhammadiyah dan atau karena kewibawaan dan keahliannya bersedia membantu Muhammadiyah.</a:t>
            </a:r>
            <a:endParaRPr lang="en-US" sz="2000"/>
          </a:p>
          <a:p>
            <a:pPr marL="0" indent="0">
              <a:buNone/>
            </a:pPr>
            <a:r>
              <a:rPr lang="en-US" sz="2000"/>
              <a:t>1.Anggota Biasa harus memenuhi persyaratan sebagai berikut:</a:t>
            </a:r>
            <a:endParaRPr lang="en-US" sz="2000"/>
          </a:p>
          <a:p>
            <a:pPr marL="0" indent="0">
              <a:buNone/>
            </a:pPr>
            <a:r>
              <a:rPr lang="en-US" sz="2000"/>
              <a:t>a)Warga negara Indonesia beragama Islam</a:t>
            </a:r>
            <a:endParaRPr lang="en-US" sz="2000"/>
          </a:p>
          <a:p>
            <a:pPr marL="0" indent="0">
              <a:buNone/>
            </a:pPr>
            <a:r>
              <a:rPr lang="en-US" sz="2000"/>
              <a:t>b)Laki-laki atau perempuan berumur 17 tahun atau sudah menikah</a:t>
            </a:r>
            <a:endParaRPr lang="en-US" sz="2000"/>
          </a:p>
          <a:p>
            <a:pPr marL="0" indent="0">
              <a:buNone/>
            </a:pPr>
            <a:r>
              <a:rPr lang="en-US" sz="2000"/>
              <a:t>c)Menyetujui maksud dan tujuan Muhammadiyah</a:t>
            </a:r>
            <a:endParaRPr lang="en-US" sz="2000"/>
          </a:p>
          <a:p>
            <a:pPr marL="0" indent="0">
              <a:buNone/>
            </a:pPr>
            <a:r>
              <a:rPr lang="en-US" sz="2000"/>
              <a:t>d)Bersedia mendukung dan melaksanakan usaha-usaha Muhammadiyah</a:t>
            </a:r>
            <a:endParaRPr lang="en-US" sz="2000"/>
          </a:p>
          <a:p>
            <a:pPr marL="0" indent="0">
              <a:buNone/>
            </a:pPr>
            <a:r>
              <a:rPr lang="en-US" sz="2000"/>
              <a:t>e)Mendaftarkan diri dan membayar uang pangkal</a:t>
            </a:r>
            <a:endParaRPr lang="en-US" sz="2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694055"/>
            <a:ext cx="10515600" cy="5871210"/>
          </a:xfrm>
        </p:spPr>
        <p:txBody>
          <a:bodyPr>
            <a:normAutofit/>
          </a:bodyPr>
          <a:p>
            <a:pPr marL="0" indent="0">
              <a:buNone/>
            </a:pPr>
            <a:r>
              <a:rPr lang="en-US" sz="2400"/>
              <a:t>2.Anggota Luar Biasa ialah seorang bukan warga negara indonesia, beragama islam, setuju dengan maksud dan tujuan Muhammadiyah serta bersedia amal usahanya.</a:t>
            </a:r>
            <a:endParaRPr lang="en-US" sz="2400"/>
          </a:p>
          <a:p>
            <a:pPr marL="0" indent="0">
              <a:buNone/>
            </a:pPr>
            <a:endParaRPr lang="en-US" sz="2400"/>
          </a:p>
          <a:p>
            <a:pPr marL="0" indent="0">
              <a:buNone/>
            </a:pPr>
            <a:r>
              <a:rPr lang="en-US" sz="2400"/>
              <a:t>3.Anggota Kehormatan ialah seseorang beragama Islam, berjasa terhadap Muhammadiyah dan atau karena kewibawaan dan keahliannya diperlukan atau bersedia membantu Muhammadiyah.</a:t>
            </a:r>
            <a:endParaRPr lang="en-US" sz="2400"/>
          </a:p>
          <a:p>
            <a:pPr marL="0" indent="0">
              <a:buNone/>
            </a:pPr>
            <a:endParaRPr lang="en-US" sz="2400"/>
          </a:p>
          <a:p>
            <a:pPr marL="0" indent="0">
              <a:buNone/>
            </a:pPr>
            <a:r>
              <a:rPr lang="en-US" sz="2400"/>
              <a:t> Hak Anggota:</a:t>
            </a:r>
            <a:endParaRPr lang="en-US" sz="2400"/>
          </a:p>
          <a:p>
            <a:pPr marL="0" indent="0">
              <a:buNone/>
            </a:pPr>
            <a:r>
              <a:rPr lang="en-US" sz="2400"/>
              <a:t>a.    Anggota Biasa</a:t>
            </a:r>
            <a:endParaRPr lang="en-US" sz="2400"/>
          </a:p>
          <a:p>
            <a:pPr marL="0" indent="0">
              <a:buNone/>
            </a:pPr>
            <a:r>
              <a:rPr lang="en-US" sz="2400"/>
              <a:t>1.    Menyatakan pendapat didalam maupun diluar permusyawaratan.</a:t>
            </a:r>
            <a:endParaRPr lang="en-US" sz="2400"/>
          </a:p>
          <a:p>
            <a:pPr marL="0" indent="0">
              <a:buNone/>
            </a:pPr>
            <a:r>
              <a:rPr lang="en-US" sz="2400"/>
              <a:t>2.    Memilih dan pilihan dalam permusyawaratan</a:t>
            </a:r>
            <a:endParaRPr lang="en-US" sz="2400"/>
          </a:p>
          <a:p>
            <a:pPr marL="0" indent="0">
              <a:buNone/>
            </a:pPr>
            <a:r>
              <a:rPr lang="en-US" sz="2400"/>
              <a:t>b.    Anggota Luar Biasa dan Anggota Kehormatan mempunyai hak menyatakan pendapat.</a:t>
            </a:r>
            <a:endParaRPr lang="en-US" sz="2400"/>
          </a:p>
          <a:p>
            <a:pPr marL="0" indent="0">
              <a:buNone/>
            </a:pPr>
            <a:endParaRPr lang="en-US" sz="2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1034415"/>
          </a:xfrm>
        </p:spPr>
        <p:txBody>
          <a:bodyPr/>
          <a:p>
            <a:r>
              <a:rPr lang="en-US"/>
              <a:t>D.KEORGANISASIAN MUHAMMADIYAH</a:t>
            </a:r>
            <a:endParaRPr lang="en-US"/>
          </a:p>
        </p:txBody>
      </p:sp>
      <p:sp>
        <p:nvSpPr>
          <p:cNvPr id="3" name="Content Placeholder 2"/>
          <p:cNvSpPr>
            <a:spLocks noGrp="1"/>
          </p:cNvSpPr>
          <p:nvPr>
            <p:ph idx="1"/>
          </p:nvPr>
        </p:nvSpPr>
        <p:spPr>
          <a:xfrm>
            <a:off x="838200" y="1265555"/>
            <a:ext cx="10515600" cy="5310505"/>
          </a:xfrm>
        </p:spPr>
        <p:txBody>
          <a:bodyPr>
            <a:normAutofit lnSpcReduction="10000"/>
          </a:bodyPr>
          <a:p>
            <a:pPr marL="0" indent="0">
              <a:buNone/>
            </a:pPr>
            <a:r>
              <a:rPr lang="en-US"/>
              <a:t>	</a:t>
            </a:r>
            <a:r>
              <a:rPr lang="en-US" sz="2400"/>
              <a:t>Muhammadiyah adalah sebuah organisasi yang sempurna secara kelengkapannya, ada sekelompok orang sebagai sumber daya manusianya yang mereka mempunyai tujuan bersama bahkan pemahaman terhadap nilai-nilai yang disepakati bersama. Ada pembagian kerja, tugas dan wewenang yang jelas, ada struktur organisasinya dari tingkat tertinggi hingga terendah.</a:t>
            </a:r>
            <a:endParaRPr lang="en-US" sz="2400"/>
          </a:p>
          <a:p>
            <a:pPr marL="0" indent="0">
              <a:buNone/>
            </a:pPr>
            <a:r>
              <a:rPr lang="en-US" sz="2400"/>
              <a:t>	Organisasi berfungsi sebagai alat untuk mencapai tujuan bersama yang telah dicita-citakan oleh para pendirinya. Terbentuknya organisasi memudahkan manusia dalam melakukan banyak pekerjaan karena dalam organisasi, manusia bahu-membahu saling bekerja sama untuk melakukan berbagai hal terutama untuk mencapai tujuan-tujuan bersama. Tanpa organisasi atau jika manusia hanya sendiri melakukan banyak hal, tentu itu akan sangat sulit bahkan mustahil dilakukan karena keterbatasan manusia sendiri.</a:t>
            </a:r>
            <a:endParaRPr lang="en-US"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60045"/>
            <a:ext cx="10515600" cy="6236970"/>
          </a:xfrm>
        </p:spPr>
        <p:txBody>
          <a:bodyPr/>
          <a:p>
            <a:pPr marL="0" indent="0">
              <a:buNone/>
            </a:pPr>
            <a:r>
              <a:rPr lang="en-US"/>
              <a:t>Organisasi Muhammadiyah</a:t>
            </a:r>
            <a:endParaRPr lang="en-US"/>
          </a:p>
          <a:p>
            <a:pPr marL="0" indent="0" algn="just">
              <a:buNone/>
            </a:pPr>
            <a:r>
              <a:rPr lang="en-US" sz="2400"/>
              <a:t>Muhammadiyah adalah gerakan Islam yang berlandaskan Al Qur’an dan Sunnah, melaksanakan dakwah amar ma’ruf nahi mungkar guna menegakkan serta menjunjung tinggi Agama Islam sehingga terwujud masyarakat Islam yang sebenar-benarnya. Secara bahasa kata Muhammadiyah berarti pengikut Muhammad (Nabi Muhammad SAW).</a:t>
            </a:r>
            <a:endParaRPr lang="en-US" sz="2400"/>
          </a:p>
          <a:p>
            <a:pPr marL="0" indent="0">
              <a:buNone/>
            </a:pPr>
            <a:endParaRPr lang="en-US" sz="2400"/>
          </a:p>
          <a:p>
            <a:pPr marL="0" indent="0" algn="just">
              <a:buNone/>
            </a:pPr>
            <a:r>
              <a:rPr lang="en-US" sz="2400"/>
              <a:t>Hal-hal mendasar dari Muhammadiyah sebagai organisasi tercantum dalam Anggaran Dasar dan Anggaran Rumah Tangga (AD/ART) Muhammadiyah. Dalam AD/ART tersebut tercantum mulai dari nama, kedudukan hingga pembubaran organisasi Muhammadiyah. Selengkapnya bisa dibaca dalam artikel Anggaran Dasar dan Anggaran Rumah Tangga Muhammadiyah.</a:t>
            </a:r>
            <a:endParaRPr lang="en-US" sz="2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295275"/>
            <a:ext cx="10515600" cy="6259195"/>
          </a:xfrm>
        </p:spPr>
        <p:txBody>
          <a:bodyPr>
            <a:normAutofit/>
          </a:bodyPr>
          <a:p>
            <a:pPr marL="0" indent="0">
              <a:buNone/>
            </a:pPr>
            <a:r>
              <a:rPr lang="en-US" sz="2400"/>
              <a:t>Kepemimpinan dan Struktur Organisasi Muhammadiyah</a:t>
            </a:r>
            <a:endParaRPr lang="en-US" sz="2400"/>
          </a:p>
          <a:p>
            <a:pPr marL="0" indent="0" algn="just">
              <a:buNone/>
            </a:pPr>
            <a:r>
              <a:rPr lang="en-US" sz="2400"/>
              <a:t>Dalam organisasi ada dua corak kepemimpinan yang biasanya dijalankan yaitu bersifat individual/tunggal dan kolektif kolegial, mana yang diberlakukan tergantung kesepakatan. Kepemimpinan tunggal adalah semua tanggung jawab dan kewenangan organisasi terletak pada satu orang saja. Sementara kolektif kolegial adalah tanggung jawab dan kewenangan dibagi bersama dalam satu kelompok pimpinan.</a:t>
            </a:r>
            <a:endParaRPr lang="en-US" sz="2400"/>
          </a:p>
          <a:p>
            <a:pPr marL="0" indent="0" algn="just">
              <a:buNone/>
            </a:pPr>
            <a:endParaRPr lang="en-US" sz="2400"/>
          </a:p>
          <a:p>
            <a:pPr marL="0" indent="0" algn="just">
              <a:buNone/>
            </a:pPr>
            <a:r>
              <a:rPr lang="en-US" sz="2400"/>
              <a:t>Di Muhammadiyah memberlakukan kepemimpinan kolektif kolegial, meskipun di tingkat pusat, Muhammadiyah dipimpin oleh seorang Ketua Umum (Ketum), namun dalam pengambilan keputusan organisasi harus melalui mekanisme musyawarah yang melibatkan jajaran pemimpin secara bersama-sama. Keputusan tidak boleh diambil berdasarkan pertimbangan satu orang ketua saja tanpa melibatkan jajaran pimpinan yang lainnya.</a:t>
            </a:r>
            <a:endParaRPr lang="en-US" sz="2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609600" y="236855"/>
            <a:ext cx="10972800" cy="5890895"/>
          </a:xfrm>
        </p:spPr>
        <p:txBody>
          <a:bodyPr/>
          <a:p>
            <a:pPr marL="0" indent="0" algn="ctr">
              <a:buNone/>
            </a:pPr>
            <a:endParaRPr lang="en-US"/>
          </a:p>
          <a:p>
            <a:pPr marL="0" indent="0" algn="ctr">
              <a:buNone/>
            </a:pPr>
            <a:endParaRPr lang="en-US"/>
          </a:p>
          <a:p>
            <a:pPr marL="0" indent="0" algn="ctr">
              <a:buNone/>
            </a:pPr>
            <a:endParaRPr lang="en-US"/>
          </a:p>
          <a:p>
            <a:pPr marL="0" indent="0" algn="ctr">
              <a:buNone/>
            </a:pPr>
            <a:r>
              <a:rPr lang="en-US" sz="6000">
                <a:latin typeface="Algerian" panose="04020705040A02060702" charset="0"/>
                <a:cs typeface="Algerian" panose="04020705040A02060702" charset="0"/>
              </a:rPr>
              <a:t>TERIMA KASIH</a:t>
            </a:r>
            <a:endParaRPr lang="en-US" sz="6000">
              <a:latin typeface="Algerian" panose="04020705040A02060702" charset="0"/>
              <a:cs typeface="Algerian" panose="04020705040A0206070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840740"/>
          </a:xfrm>
        </p:spPr>
        <p:txBody>
          <a:bodyPr>
            <a:normAutofit/>
          </a:bodyPr>
          <a:p>
            <a:r>
              <a:rPr lang="en-US"/>
              <a:t>LATAR BELAKANG</a:t>
            </a:r>
            <a:endParaRPr lang="en-US"/>
          </a:p>
        </p:txBody>
      </p:sp>
      <p:sp>
        <p:nvSpPr>
          <p:cNvPr id="3" name="Content Placeholder 2"/>
          <p:cNvSpPr>
            <a:spLocks noGrp="1"/>
          </p:cNvSpPr>
          <p:nvPr>
            <p:ph idx="1"/>
          </p:nvPr>
        </p:nvSpPr>
        <p:spPr>
          <a:xfrm>
            <a:off x="838200" y="1114425"/>
            <a:ext cx="10515600" cy="5579745"/>
          </a:xfrm>
        </p:spPr>
        <p:txBody>
          <a:bodyPr>
            <a:normAutofit fontScale="75000"/>
          </a:bodyPr>
          <a:p>
            <a:pPr marL="0" indent="0">
              <a:buNone/>
            </a:pPr>
            <a:r>
              <a:rPr lang="en-US"/>
              <a:t>	Perumusan Mukadimah Anggaran Dasar Muhammadiyah</a:t>
            </a:r>
            <a:endParaRPr lang="en-US"/>
          </a:p>
          <a:p>
            <a:pPr marL="0" indent="0">
              <a:buNone/>
            </a:pPr>
            <a:r>
              <a:rPr lang="en-US"/>
              <a:t>1. Belum ada kepastian rumusan tentang cita-cita dan dasar perjuangan Muhammadiyah</a:t>
            </a:r>
            <a:endParaRPr lang="en-US"/>
          </a:p>
          <a:p>
            <a:pPr marL="0" indent="0">
              <a:buNone/>
            </a:pPr>
            <a:r>
              <a:rPr lang="en-US"/>
              <a:t>2. Ahmad Dahlan mendirikan Muhammadiyah tidak berdasarkan teori-teori tapi pemahaman dan praktek keagamaan secara langsung, sehingga yang dilakukan adalah amal nyata berdasarkan Al Qur’an dan Sunnah.</a:t>
            </a:r>
            <a:endParaRPr lang="en-US"/>
          </a:p>
          <a:p>
            <a:pPr marL="0" indent="0">
              <a:buNone/>
            </a:pPr>
            <a:r>
              <a:rPr lang="en-US"/>
              <a:t>	Semangat KH. Ahmad Dahlan juga didasarkan pada prinsip bahwa Islam adalah agama amal, sehingga diterjemahkan dalam langkah-langkah kongkrit seperti contohnya menyantuni yatim piatu lewat panti asuhan dan mendirikan madrasah Diniyah Islam.</a:t>
            </a:r>
            <a:endParaRPr lang="en-US"/>
          </a:p>
          <a:p>
            <a:pPr marL="0" indent="0">
              <a:buNone/>
            </a:pPr>
            <a:r>
              <a:rPr lang="en-US"/>
              <a:t>3. Kehidupan ruhani warga Muhammadiyah menampakkan gejala menurun</a:t>
            </a:r>
            <a:endParaRPr lang="en-US"/>
          </a:p>
          <a:p>
            <a:pPr marL="0" indent="0">
              <a:buNone/>
            </a:pPr>
            <a:r>
              <a:rPr lang="en-US"/>
              <a:t>	Karena perkembangan iptek, kehidupan manusia semakin maju dan memungkinkan pengaruh budaya dari berbagai belahan dunia saling mempengaruhi baik yang positif maupun negatif.</a:t>
            </a:r>
            <a:endParaRPr lang="en-US"/>
          </a:p>
          <a:p>
            <a:pPr marL="0" indent="0">
              <a:buNone/>
            </a:pPr>
            <a:r>
              <a:rPr lang="en-US"/>
              <a:t>	</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1034415"/>
          </a:xfrm>
        </p:spPr>
        <p:txBody>
          <a:bodyPr>
            <a:normAutofit fontScale="90000"/>
          </a:bodyPr>
          <a:p>
            <a:r>
              <a:rPr lang="en-US"/>
              <a:t>A. MUKADDIMAH ANGGARAN DASAR MUHAMMADIYAH</a:t>
            </a:r>
            <a:endParaRPr lang="en-US"/>
          </a:p>
        </p:txBody>
      </p:sp>
      <p:sp>
        <p:nvSpPr>
          <p:cNvPr id="3" name="Content Placeholder 2"/>
          <p:cNvSpPr>
            <a:spLocks noGrp="1"/>
          </p:cNvSpPr>
          <p:nvPr>
            <p:ph idx="1"/>
          </p:nvPr>
        </p:nvSpPr>
        <p:spPr>
          <a:xfrm>
            <a:off x="838200" y="1398905"/>
            <a:ext cx="10515600" cy="4778375"/>
          </a:xfrm>
        </p:spPr>
        <p:txBody>
          <a:bodyPr>
            <a:normAutofit fontScale="70000"/>
          </a:bodyPr>
          <a:p>
            <a:pPr marL="0" indent="0">
              <a:buNone/>
            </a:pPr>
            <a:r>
              <a:rPr lang="en-US"/>
              <a:t>  </a:t>
            </a:r>
            <a:endParaRPr lang="en-US"/>
          </a:p>
          <a:p>
            <a:pPr marL="0" indent="0">
              <a:buNone/>
            </a:pPr>
            <a:r>
              <a:rPr lang="en-US"/>
              <a:t>A. Pengertian dan Sejarah Perumusan MADM</a:t>
            </a:r>
            <a:endParaRPr lang="en-US"/>
          </a:p>
          <a:p>
            <a:pPr marL="0" indent="0">
              <a:buNone/>
            </a:pPr>
            <a:r>
              <a:rPr lang="en-US"/>
              <a:t>1. Pengertian Muqaddimah Anggaran Dasar Muhammadiyah (MADM). </a:t>
            </a:r>
            <a:endParaRPr lang="en-US"/>
          </a:p>
          <a:p>
            <a:pPr marL="0" indent="0">
              <a:buNone/>
            </a:pPr>
            <a:r>
              <a:rPr lang="en-US"/>
              <a:t>	Muqaddimah Anggaran Dasar Muhammadiyah ialah uraian pembukaan anggaran dasar, yang berisi uraian tentang tujuan pokok yang diperjuangkan oleh persyarikatan Muhammadiyah.</a:t>
            </a:r>
            <a:endParaRPr lang="en-US"/>
          </a:p>
          <a:p>
            <a:pPr marL="0" indent="0">
              <a:buNone/>
            </a:pPr>
            <a:r>
              <a:rPr lang="en-US"/>
              <a:t>	Muqaddimah anggaran dasar memuat pokok-pokok yang sangat fundamental. Di dalamnya tertuang pandangan hidup, tujuan hidup, serta cara dan alat untuk mencapai tujuan. </a:t>
            </a:r>
            <a:endParaRPr lang="en-US"/>
          </a:p>
          <a:p>
            <a:pPr marL="0" indent="0">
              <a:buNone/>
            </a:pPr>
            <a:r>
              <a:rPr lang="en-US"/>
              <a:t> 2. Sejarah Perumusan Muqaddimah Anggaran Dasar Muhammadiyah </a:t>
            </a:r>
            <a:endParaRPr lang="en-US"/>
          </a:p>
          <a:p>
            <a:pPr marL="0" indent="0">
              <a:buNone/>
            </a:pPr>
            <a:r>
              <a:rPr lang="en-US"/>
              <a:t>	Muqaddimah anggaran dasar Muhammadiyah disusun dan dirumuskan oleh Ki Bagus Hadi Kusumo sebagai hasil pengungkapan kembali terhadap pokok pikiran yang dijadikan dasar amal usaha dan perjuangan K.H. Ahmad Dahlan dengan menggunakan wadah persyarikatan.</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70840"/>
            <a:ext cx="10515600" cy="5806440"/>
          </a:xfrm>
        </p:spPr>
        <p:txBody>
          <a:bodyPr/>
          <a:p>
            <a:pPr marL="0" indent="0">
              <a:buNone/>
            </a:pPr>
            <a:r>
              <a:rPr lang="en-US"/>
              <a:t>Susunan muqaddimah anggaran dasar Muhammadiyah dilatarbelakangi beberapa faktor sebagai berikut: </a:t>
            </a:r>
            <a:endParaRPr lang="en-US"/>
          </a:p>
          <a:p>
            <a:pPr marL="0" indent="0">
              <a:buNone/>
            </a:pPr>
            <a:r>
              <a:rPr lang="en-US"/>
              <a:t>a. Belum adanya rumusan formal tentang dasar dan cita- cita perjuangan Muhammadiyah. </a:t>
            </a:r>
            <a:endParaRPr lang="en-US"/>
          </a:p>
          <a:p>
            <a:pPr marL="0" indent="0">
              <a:buNone/>
            </a:pPr>
            <a:r>
              <a:rPr lang="en-US"/>
              <a:t>b. Kehidupan rohani keluarga muhammadiyah menampakkan gejala menurun, akibat terlalu berat mengejar kehidupan duniawi. </a:t>
            </a:r>
            <a:endParaRPr lang="en-US"/>
          </a:p>
          <a:p>
            <a:pPr marL="0" indent="0">
              <a:buNone/>
            </a:pPr>
            <a:r>
              <a:rPr lang="en-US"/>
              <a:t>c. Semakin kuatnya berbagai pengaruh alam pikiran dari luar, yang langsung atau tidak langsung berhadapan dengan paham dan keyakinan hidup Muhammadiyah </a:t>
            </a:r>
            <a:endParaRPr lang="en-US"/>
          </a:p>
          <a:p>
            <a:pPr marL="0" indent="0">
              <a:buNone/>
            </a:pPr>
            <a:r>
              <a:rPr lang="en-US"/>
              <a:t>d. Dorongan disusunnya pembukaan Undang-Undang Dasar RI Tahun 1945</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927100"/>
          </a:xfrm>
        </p:spPr>
        <p:txBody>
          <a:bodyPr>
            <a:normAutofit fontScale="90000"/>
          </a:bodyPr>
          <a:p>
            <a:r>
              <a:rPr lang="en-US"/>
              <a:t>Fungsi dan Hakikat Muqaddimah AD/ART Muhammadiyah </a:t>
            </a:r>
            <a:endParaRPr lang="en-US"/>
          </a:p>
        </p:txBody>
      </p:sp>
      <p:sp>
        <p:nvSpPr>
          <p:cNvPr id="3" name="Content Placeholder 2"/>
          <p:cNvSpPr>
            <a:spLocks noGrp="1"/>
          </p:cNvSpPr>
          <p:nvPr>
            <p:ph idx="1"/>
          </p:nvPr>
        </p:nvSpPr>
        <p:spPr>
          <a:xfrm>
            <a:off x="838200" y="1405890"/>
            <a:ext cx="10515600" cy="5245100"/>
          </a:xfrm>
        </p:spPr>
        <p:txBody>
          <a:bodyPr>
            <a:normAutofit fontScale="60000"/>
          </a:bodyPr>
          <a:p>
            <a:endParaRPr lang="en-US"/>
          </a:p>
          <a:p>
            <a:pPr marL="0" indent="0">
              <a:buNone/>
            </a:pPr>
            <a:r>
              <a:rPr lang="en-US"/>
              <a:t>	Muqaddimah anggaran dasar Muhammadiyah memiliki fungsi dan hakikat yang sangat penting bagi persyarikatan Muhammadiyah sebagai berikut: </a:t>
            </a:r>
            <a:endParaRPr lang="en-US"/>
          </a:p>
          <a:p>
            <a:pPr marL="0" indent="0">
              <a:buNone/>
            </a:pPr>
            <a:r>
              <a:rPr lang="en-US"/>
              <a:t>1. Fungsi Muqaddimah anggaran dasar Muhammadiyah </a:t>
            </a:r>
            <a:endParaRPr lang="en-US"/>
          </a:p>
          <a:p>
            <a:pPr marL="0" indent="0">
              <a:buNone/>
            </a:pPr>
            <a:r>
              <a:rPr lang="en-US"/>
              <a:t>	Muqaddimah anggaran dasar Muhammadiyah memiliki 2 fungsi yaitu sebagai pedoman dasar persyarikatan dalam melaksanakan amal usahanya dan merupakan ruh perjuangan dan semangat pengabdian bagi persyarikatan Muhammadiyah dari masa ke masa. </a:t>
            </a:r>
            <a:endParaRPr lang="en-US"/>
          </a:p>
          <a:p>
            <a:pPr marL="0" indent="0">
              <a:buNone/>
            </a:pPr>
            <a:r>
              <a:rPr lang="en-US"/>
              <a:t>2. Hakikat Muqaddimah anggaran dasar Muhammadiyah </a:t>
            </a:r>
            <a:endParaRPr lang="en-US"/>
          </a:p>
          <a:p>
            <a:pPr marL="0" indent="0">
              <a:buNone/>
            </a:pPr>
            <a:r>
              <a:rPr lang="en-US"/>
              <a:t>	Muqaddimah anggaran dasar Muhammadiyah pada hakikatnya merupakan kesimpulan dari perintah dan ajaran Al Qur’an dan As Sunnah. Isinya tentang pengabdian manusia kepada Allah SWT, amal dan perjuangan bagi setiap muslim. </a:t>
            </a:r>
            <a:endParaRPr lang="en-US"/>
          </a:p>
          <a:p>
            <a:r>
              <a:rPr lang="en-US"/>
              <a:t>Muqaddimah anggaran dasar Muhammadiyah memiliki susunan sistematika perumusan sebagai berikut: </a:t>
            </a:r>
            <a:endParaRPr lang="en-US"/>
          </a:p>
          <a:p>
            <a:r>
              <a:rPr lang="en-US"/>
              <a:t>Matan Keyakinan dan Cita-Cita Hidup Muhammadiyah (MKCHM)</a:t>
            </a:r>
            <a:endParaRPr lang="en-US"/>
          </a:p>
          <a:p>
            <a:r>
              <a:rPr lang="en-US"/>
              <a:t>Soal Isian Materi Muhammadiyah Dari Masa ke Masa</a:t>
            </a:r>
            <a:endParaRPr lang="en-US"/>
          </a:p>
          <a:p>
            <a:r>
              <a:rPr lang="en-US"/>
              <a:t>Soal Materi Muhammadiyah Dari Masa Ke masa</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208915"/>
            <a:ext cx="10515600" cy="6539230"/>
          </a:xfrm>
        </p:spPr>
        <p:txBody>
          <a:bodyPr>
            <a:normAutofit fontScale="50000"/>
          </a:bodyPr>
          <a:p>
            <a:pPr marL="0" indent="0">
              <a:buNone/>
            </a:pPr>
            <a:r>
              <a:rPr lang="en-US"/>
              <a:t>a. Susunan urutan rumusan Muqaddimah anggaran dasar Muhammadiyah terdiri atas: </a:t>
            </a:r>
            <a:endParaRPr lang="en-US"/>
          </a:p>
          <a:p>
            <a:pPr marL="0" indent="0">
              <a:buNone/>
            </a:pPr>
            <a:r>
              <a:rPr lang="en-US"/>
              <a:t>1)Surat Al Fatihah </a:t>
            </a:r>
            <a:endParaRPr lang="en-US"/>
          </a:p>
          <a:p>
            <a:pPr marL="0" indent="0">
              <a:buNone/>
            </a:pPr>
            <a:r>
              <a:rPr lang="en-US"/>
              <a:t>2)Pernyataan diri atau ikrar Radhitu Billaahi Rabban wa bil islami diinan wa bimuhammadin nabiyyan wa rosuulan</a:t>
            </a:r>
            <a:endParaRPr lang="en-US"/>
          </a:p>
          <a:p>
            <a:pPr marL="0" indent="0">
              <a:buNone/>
            </a:pPr>
            <a:r>
              <a:rPr lang="en-US"/>
              <a:t>3)Diktum matan atau materi Muqaddimah anggaran dasar Muhammadiyah. </a:t>
            </a:r>
            <a:endParaRPr lang="en-US"/>
          </a:p>
          <a:p>
            <a:pPr marL="0" indent="0">
              <a:buNone/>
            </a:pPr>
            <a:r>
              <a:rPr lang="en-US"/>
              <a:t>b. Diktum matan atau materi Muqaddimah anggaran dasar Muhammadiyah </a:t>
            </a:r>
            <a:endParaRPr lang="en-US"/>
          </a:p>
          <a:p>
            <a:pPr marL="0" indent="0">
              <a:buNone/>
            </a:pPr>
            <a:r>
              <a:rPr lang="en-US"/>
              <a:t>ALFAMAN</a:t>
            </a:r>
            <a:endParaRPr lang="en-US"/>
          </a:p>
          <a:p>
            <a:pPr marL="0" indent="0">
              <a:buNone/>
            </a:pPr>
            <a:r>
              <a:rPr lang="en-US"/>
              <a:t>Materi tersebut terdiri atas 7 paragraf yang berisi satu pokok pikiran dalam 1 paragraf tersebut sebagaimana tercantum berikut ini: </a:t>
            </a:r>
            <a:endParaRPr lang="en-US"/>
          </a:p>
          <a:p>
            <a:pPr marL="0" indent="0">
              <a:buNone/>
            </a:pPr>
            <a:endParaRPr lang="en-US"/>
          </a:p>
          <a:p>
            <a:pPr marL="0" indent="0">
              <a:buNone/>
            </a:pPr>
            <a:r>
              <a:rPr lang="en-US"/>
              <a:t>Pertama : Hidup manusia harus berdasarkan “Tauhid”. Tauhid berarti meng-Esakan Allah, bertuhan, beribadah dan patuh atau taat hanya kepada Allah semata. </a:t>
            </a:r>
            <a:endParaRPr lang="en-US"/>
          </a:p>
          <a:p>
            <a:pPr marL="0" indent="0">
              <a:buNone/>
            </a:pPr>
            <a:r>
              <a:rPr lang="en-US"/>
              <a:t>Kedua : Hidup manusia bermasyarakat </a:t>
            </a:r>
            <a:endParaRPr lang="en-US"/>
          </a:p>
          <a:p>
            <a:pPr marL="0" indent="0">
              <a:buNone/>
            </a:pPr>
            <a:r>
              <a:rPr lang="en-US"/>
              <a:t>Ketiga : Hanya ajaran Islam satu-satunya ajaran hidup yang dapat dijadikan sendi pembentuk pribadi utama dan mengatur ketertiban hidup bersama. Dalam kehidupan bermasyarakat menuju hidup bahagia sejahtera yang hakiki dunia dan akhirat </a:t>
            </a:r>
            <a:endParaRPr lang="en-US"/>
          </a:p>
          <a:p>
            <a:pPr marL="0" indent="0">
              <a:buNone/>
            </a:pPr>
            <a:r>
              <a:rPr lang="en-US"/>
              <a:t>Keempat : Berjuang menegakkan dan menjunjung tinggi ajaran agama Islam untuk mewujudkan masyarakat utama, adil dan makmur yang diridloi Allah SWT. Perjuangan tersebut adalah wajib sebagai ibadah kepada Allah SWT dan berbuat ihsan kepada sesama manusia </a:t>
            </a:r>
            <a:endParaRPr lang="en-US"/>
          </a:p>
          <a:p>
            <a:pPr marL="0" indent="0">
              <a:buNone/>
            </a:pPr>
            <a:r>
              <a:rPr lang="en-US"/>
              <a:t>Kelima : Perjuangan menegakkan dan menjunjung tinggi agama Islam hanyalah akan berhasil bila dengan mengikuti jejak (ittiba’) perjuangan para Nabi terutama perjuangan Nabi Muhammad SAW </a:t>
            </a:r>
            <a:endParaRPr lang="en-US"/>
          </a:p>
          <a:p>
            <a:pPr marL="0" indent="0">
              <a:buNone/>
            </a:pPr>
            <a:r>
              <a:rPr lang="en-US"/>
              <a:t>Keenam : Perjuangan mewujudkan pokok-pokok pikiran seperti di atas hanya dapat dilaksanakan dengan sebaik-baiknya dan akan berhasil bila dengan cara berorganisasi </a:t>
            </a:r>
            <a:endParaRPr lang="en-US"/>
          </a:p>
          <a:p>
            <a:pPr marL="0" indent="0">
              <a:buNone/>
            </a:pPr>
            <a:r>
              <a:rPr lang="en-US"/>
              <a:t>Ketujuh : Seluruh perjuangan diarahkan kepada tercapainya tujuan Muhammadiyah. Tujuan tersebut adalah terwujudnya masyarakat utama, adil dan makmur yang diridloi Allah SWT. </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306070"/>
            <a:ext cx="10515600" cy="6409055"/>
          </a:xfrm>
        </p:spPr>
        <p:txBody>
          <a:bodyPr/>
          <a:p>
            <a:pPr marL="0" indent="0">
              <a:buNone/>
            </a:pPr>
            <a:r>
              <a:rPr lang="en-US"/>
              <a:t>Ketujuh pokok pikiran tersebut masing-masing menegaskan suatu pernyataan bahwa:</a:t>
            </a:r>
            <a:endParaRPr lang="en-US"/>
          </a:p>
          <a:p>
            <a:pPr marL="0" indent="0">
              <a:buNone/>
            </a:pPr>
            <a:r>
              <a:rPr lang="en-US"/>
              <a:t>1. Manusia adalah Makhluk Tuhan (Homo Divinan)</a:t>
            </a:r>
            <a:endParaRPr lang="en-US"/>
          </a:p>
          <a:p>
            <a:pPr marL="0" indent="0">
              <a:buNone/>
            </a:pPr>
            <a:r>
              <a:rPr lang="en-US"/>
              <a:t>2. Manusia adalah Makhluk Sosial (Homo Socius)</a:t>
            </a:r>
            <a:endParaRPr lang="en-US"/>
          </a:p>
          <a:p>
            <a:pPr marL="0" indent="0">
              <a:buNone/>
            </a:pPr>
            <a:r>
              <a:rPr lang="en-US"/>
              <a:t>3. Pilihan Alternatif</a:t>
            </a:r>
            <a:endParaRPr lang="en-US"/>
          </a:p>
          <a:p>
            <a:pPr marL="0" indent="0">
              <a:buNone/>
            </a:pPr>
            <a:r>
              <a:rPr lang="en-US"/>
              <a:t>4. Konskuensi dari plihan alternatif. </a:t>
            </a:r>
            <a:endParaRPr lang="en-US"/>
          </a:p>
          <a:p>
            <a:pPr marL="0" indent="0">
              <a:buNone/>
            </a:pPr>
            <a:r>
              <a:rPr lang="en-US"/>
              <a:t>5. Etika dan Metode memperjuangkan pilihan alternatif. </a:t>
            </a:r>
            <a:endParaRPr lang="en-US"/>
          </a:p>
          <a:p>
            <a:pPr marL="0" indent="0">
              <a:buNone/>
            </a:pPr>
            <a:r>
              <a:rPr lang="en-US"/>
              <a:t>6. Alat perjuangan menegakkan pilihan alternatif. </a:t>
            </a:r>
            <a:endParaRPr lang="en-US"/>
          </a:p>
          <a:p>
            <a:pPr marL="0" indent="0">
              <a:buNone/>
            </a:pPr>
            <a:r>
              <a:rPr lang="en-US"/>
              <a:t>7. Tujuan perjuangan menegakkan pilihan alternatif.</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365125"/>
            <a:ext cx="10515600" cy="1056005"/>
          </a:xfrm>
        </p:spPr>
        <p:txBody>
          <a:bodyPr/>
          <a:p>
            <a:r>
              <a:rPr lang="en-US"/>
              <a:t>B.IDENTITAS DAN ASAS MUHAMMADIYAH</a:t>
            </a:r>
            <a:endParaRPr lang="en-US"/>
          </a:p>
        </p:txBody>
      </p:sp>
      <p:sp>
        <p:nvSpPr>
          <p:cNvPr id="3" name="Content Placeholder 2"/>
          <p:cNvSpPr>
            <a:spLocks noGrp="1"/>
          </p:cNvSpPr>
          <p:nvPr>
            <p:ph idx="1"/>
          </p:nvPr>
        </p:nvSpPr>
        <p:spPr>
          <a:xfrm>
            <a:off x="838200" y="1223010"/>
            <a:ext cx="10515600" cy="7673340"/>
          </a:xfrm>
        </p:spPr>
        <p:txBody>
          <a:bodyPr/>
          <a:p>
            <a:pPr marL="0" indent="0">
              <a:buNone/>
            </a:pPr>
            <a:endParaRPr lang="en-US"/>
          </a:p>
          <a:p>
            <a:pPr marL="0" indent="0">
              <a:buNone/>
            </a:pPr>
            <a:r>
              <a:rPr lang="en-US"/>
              <a:t>	</a:t>
            </a:r>
            <a:r>
              <a:rPr lang="en-US" sz="2400"/>
              <a:t>Hakikat  Muhammadiyah  adalah  gerakan  islam,  dakwah amar ma’ruf nahi munkar  dan  tajdid,  bersumber pada Al Qur’an dan Sunnah. Agama yang dibawa oleh Nabi Muhammad   adalah   Islam, sedangkan   maksud   dan   tujuannya   adalah   menegakkan   dan menjunjung tinggi agama Islam. Dalam mencapai maksud dan tujuan serta mewujudkan misi yang  ideal  tersebut  Muhammadiyah  melakukan  usaha-usaha  yang  bersifat  pokok, yang kemudian diwujudkan dalam amal usaha, program dan kegiatan. </a:t>
            </a:r>
            <a:endParaRPr lang="en-US" sz="2400"/>
          </a:p>
          <a:p>
            <a:pPr marL="0" indent="0">
              <a:buNone/>
            </a:pPr>
            <a:r>
              <a:rPr lang="en-US" sz="2400"/>
              <a:t>Maka secara singkat identitas Muhammadiyah  dapat  diidentifikasi  sebagai  gerakan  Islam,  Dakwah  dan  Tajdid,  sebagaiberikut:</a:t>
            </a:r>
            <a:endParaRPr lang="en-US"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838200" y="198120"/>
            <a:ext cx="10515600" cy="7792085"/>
          </a:xfrm>
        </p:spPr>
        <p:txBody>
          <a:bodyPr>
            <a:normAutofit fontScale="70000"/>
          </a:bodyPr>
          <a:p>
            <a:pPr marL="0" indent="0">
              <a:buNone/>
            </a:pPr>
            <a:r>
              <a:rPr lang="en-US"/>
              <a:t>1. Muhammadiyah sebagai gerakan Islam</a:t>
            </a:r>
            <a:endParaRPr lang="en-US"/>
          </a:p>
          <a:p>
            <a:pPr marL="0" indent="0">
              <a:buNone/>
            </a:pPr>
            <a:r>
              <a:rPr lang="en-US"/>
              <a:t>	Islam telah memberikan  inspirasi dan orientasi  yang mendasar bagi pendirinya, K.H. Ahmad   Dahlan   untuk   mewujudkan   cita-cita   dan   keyakinan   hidupnya.   Karena   itu, Muhammadiyah   yang   didirikannya   didasarkan   pada   prinsip-prinsip   ajaran   Islam   yang terkandung dalam Al-Qur’an dan As-Sunnah serta diyakini kebenarannya.Keyakinan  terhadap  agama  Islam  sebagai  agama  yang  diridhai  Allah  (QS.  Al-Maidah/5:3  atau  Ali  Imran/3:19),  dan  keharusan  moral  untuk  mengimplementasikan  ideal-ideal Islam ke dalam konteks yang praksis, baik pada tataran individual maupun kolektif, telah menimbulkan upaya-upaya yang sistematis dan terorganisisr (ummah) (QS. Ali Imran/3:104).</a:t>
            </a:r>
            <a:endParaRPr lang="en-US"/>
          </a:p>
          <a:p>
            <a:pPr marL="0" indent="0">
              <a:buNone/>
            </a:pPr>
            <a:r>
              <a:rPr lang="en-US"/>
              <a:t>2. Muhammadiyah sebagai Gerakan Da’wah</a:t>
            </a:r>
            <a:endParaRPr lang="en-US"/>
          </a:p>
          <a:p>
            <a:pPr marL="0" indent="0">
              <a:buNone/>
            </a:pPr>
            <a:r>
              <a:rPr lang="en-US"/>
              <a:t> 	Da’wah  menjadi  tanggung  jawab  moral  baik  personal  maupun  kolektif. Muhammadiyah  sebagai  otganisasi da’wah menjadikan sasaran da’wahnya bersifat personal dan kolektif, baik internal maupun eksternal umat. Sasaran da’wah yang bersifat eksternal diajukan  pada  non-Islam  agar  mereka  dapat  memeluk  agama  Islam,  sehingga  terhindar  dari ketersesatandalam mencapai kebaikan hidup manusia di dunia dan di akhirat.</a:t>
            </a:r>
            <a:endParaRPr lang="en-US"/>
          </a:p>
        </p:txBody>
      </p:sp>
    </p:spTree>
  </p:cSld>
  <p:clrMapOvr>
    <a:masterClrMapping/>
  </p:clrMapOvr>
</p:sld>
</file>

<file path=ppt/theme/theme1.xml><?xml version="1.0" encoding="utf-8"?>
<a:theme xmlns:a="http://schemas.openxmlformats.org/drawingml/2006/main" name="Orange Waves">
  <a:themeElements>
    <a:clrScheme name="Orange Waves 13">
      <a:dk1>
        <a:srgbClr val="000000"/>
      </a:dk1>
      <a:lt1>
        <a:srgbClr val="FFFFFF"/>
      </a:lt1>
      <a:dk2>
        <a:srgbClr val="000000"/>
      </a:dk2>
      <a:lt2>
        <a:srgbClr val="969696"/>
      </a:lt2>
      <a:accent1>
        <a:srgbClr val="C73109"/>
      </a:accent1>
      <a:accent2>
        <a:srgbClr val="FF5050"/>
      </a:accent2>
      <a:accent3>
        <a:srgbClr val="FFFFFF"/>
      </a:accent3>
      <a:accent4>
        <a:srgbClr val="000000"/>
      </a:accent4>
      <a:accent5>
        <a:srgbClr val="E0ADAA"/>
      </a:accent5>
      <a:accent6>
        <a:srgbClr val="E74848"/>
      </a:accent6>
      <a:hlink>
        <a:srgbClr val="4D4D4D"/>
      </a:hlink>
      <a:folHlink>
        <a:srgbClr val="777777"/>
      </a:folHlink>
    </a:clrScheme>
    <a:fontScheme name="Orang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Orang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rang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rang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rang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rang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rang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ang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rang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rang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rang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rang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rang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Orange Waves 13">
        <a:dk1>
          <a:srgbClr val="000000"/>
        </a:dk1>
        <a:lt1>
          <a:srgbClr val="FFFFFF"/>
        </a:lt1>
        <a:dk2>
          <a:srgbClr val="000000"/>
        </a:dk2>
        <a:lt2>
          <a:srgbClr val="969696"/>
        </a:lt2>
        <a:accent1>
          <a:srgbClr val="C73109"/>
        </a:accent1>
        <a:accent2>
          <a:srgbClr val="FF5050"/>
        </a:accent2>
        <a:accent3>
          <a:srgbClr val="FFFFFF"/>
        </a:accent3>
        <a:accent4>
          <a:srgbClr val="000000"/>
        </a:accent4>
        <a:accent5>
          <a:srgbClr val="E0ADAA"/>
        </a:accent5>
        <a:accent6>
          <a:srgbClr val="E74848"/>
        </a:accent6>
        <a:hlink>
          <a:srgbClr val="4D4D4D"/>
        </a:hlink>
        <a:folHlink>
          <a:srgbClr val="77777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11301</Words>
  <Application>WPS Presentation</Application>
  <PresentationFormat>Widescreen</PresentationFormat>
  <Paragraphs>133</Paragraphs>
  <Slides>16</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16</vt:i4>
      </vt:variant>
    </vt:vector>
  </HeadingPairs>
  <TitlesOfParts>
    <vt:vector size="26" baseType="lpstr">
      <vt:lpstr>Arial</vt:lpstr>
      <vt:lpstr>SimSun</vt:lpstr>
      <vt:lpstr>Wingdings</vt:lpstr>
      <vt:lpstr>Calibri Light</vt:lpstr>
      <vt:lpstr>Calibri</vt:lpstr>
      <vt:lpstr>Microsoft YaHei</vt:lpstr>
      <vt:lpstr>Arial Unicode MS</vt:lpstr>
      <vt:lpstr>Agency FB</vt:lpstr>
      <vt:lpstr>Algerian</vt:lpstr>
      <vt:lpstr>Orange Waves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Muqaddimah Anggaran Dasar Muhammadiyah</dc:title>
  <dc:creator/>
  <cp:lastModifiedBy>User</cp:lastModifiedBy>
  <cp:revision>1</cp:revision>
  <dcterms:created xsi:type="dcterms:W3CDTF">2021-11-02T08:42:30Z</dcterms:created>
  <dcterms:modified xsi:type="dcterms:W3CDTF">2021-11-02T08:42:30Z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8B5F174B4C144157BDDCCB4953A900DA</vt:lpwstr>
  </property>
  <property fmtid="{D5CDD505-2E9C-101B-9397-08002B2CF9AE}" pid="3" name="KSOProductBuildVer">
    <vt:lpwstr>1033-11.2.0.10351</vt:lpwstr>
  </property>
</Properties>
</file>