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  <p14:section name="Design, Morph, Annotate, Work Together, Tell Me" id="{B9B51309-D148-4332-87C2-07BE32FBCA3B}">
          <p14:sldIdLst/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462F"/>
    <a:srgbClr val="404040"/>
    <a:srgbClr val="D24726"/>
    <a:srgbClr val="FF9B45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41" autoAdjust="0"/>
  </p:normalViewPr>
  <p:slideViewPr>
    <p:cSldViewPr snapToGrid="0">
      <p:cViewPr varScale="1">
        <p:scale>
          <a:sx n="93" d="100"/>
          <a:sy n="93" d="100"/>
        </p:scale>
        <p:origin x="259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8/5/2021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8/5/2021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101" y="-123568"/>
            <a:ext cx="8106780" cy="1079898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PROSPEK BISNIS UNGGAS KE DEPAN</a:t>
            </a:r>
            <a:endParaRPr lang="en-US" sz="32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621874" y="817445"/>
            <a:ext cx="11133520" cy="3977640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>
              <a:solidFill>
                <a:srgbClr val="C00000"/>
              </a:solidFill>
            </a:endParaRPr>
          </a:p>
          <a:p>
            <a:pPr algn="ctr"/>
            <a:r>
              <a:rPr lang="en-US" dirty="0" err="1" smtClean="0">
                <a:solidFill>
                  <a:srgbClr val="C00000"/>
                </a:solidFill>
              </a:rPr>
              <a:t>Oleh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Prof.DR.Sujono,M.Kes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  <a:p>
            <a:pPr algn="ctr"/>
            <a:r>
              <a:rPr lang="en-US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Program MBKM –KMMI</a:t>
            </a:r>
          </a:p>
          <a:p>
            <a:pPr algn="ctr"/>
            <a:r>
              <a:rPr lang="en-US" sz="28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Analisa</a:t>
            </a:r>
            <a:r>
              <a:rPr lang="en-US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Ekonomi</a:t>
            </a:r>
            <a:r>
              <a:rPr lang="en-US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Ayam</a:t>
            </a:r>
            <a:r>
              <a:rPr lang="en-US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Petelur</a:t>
            </a:r>
            <a:r>
              <a:rPr lang="en-US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dan</a:t>
            </a:r>
            <a:r>
              <a:rPr lang="en-US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Broiler </a:t>
            </a:r>
            <a:r>
              <a:rPr lang="en-US" sz="28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Kandang</a:t>
            </a:r>
            <a:r>
              <a:rPr lang="en-US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CLOSE HOUSE</a:t>
            </a:r>
            <a:endParaRPr lang="en-US" sz="28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76" y="1435608"/>
            <a:ext cx="3235951" cy="1999570"/>
          </a:xfrm>
          <a:prstGeom prst="rect">
            <a:avLst/>
          </a:prstGeom>
        </p:spPr>
      </p:pic>
      <p:pic>
        <p:nvPicPr>
          <p:cNvPr id="5122" name="Picture 2" descr="10 Jenis Ayam Hias Terpopuler yang Cocok Dipelihara di Ruma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863" y="4795085"/>
            <a:ext cx="1696419" cy="195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Apa Saja Jenis Ayam Hias yang Sering Dibudidayakan di Indonesia? -  Daftarhewan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616" y="4803072"/>
            <a:ext cx="2957384" cy="2178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84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7" y="90616"/>
            <a:ext cx="6877119" cy="99752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Algerian" panose="04020705040A02060702" pitchFamily="82" charset="0"/>
              </a:rPr>
              <a:t>Bahan</a:t>
            </a:r>
            <a:r>
              <a:rPr lang="en-US" b="1" dirty="0" smtClean="0">
                <a:latin typeface="Algerian" panose="04020705040A02060702" pitchFamily="82" charset="0"/>
              </a:rPr>
              <a:t>  </a:t>
            </a:r>
            <a:r>
              <a:rPr lang="en-US" b="1" dirty="0" err="1">
                <a:latin typeface="Algerian" panose="04020705040A02060702" pitchFamily="82" charset="0"/>
              </a:rPr>
              <a:t>Diskusi</a:t>
            </a:r>
            <a:r>
              <a:rPr lang="en-US" b="1" dirty="0">
                <a:latin typeface="Algerian" panose="04020705040A02060702" pitchFamily="82" charset="0"/>
              </a:rPr>
              <a:t> </a:t>
            </a:r>
            <a:r>
              <a:rPr lang="en-US" dirty="0">
                <a:latin typeface="Algerian" panose="04020705040A02060702" pitchFamily="82" charset="0"/>
              </a:rPr>
              <a:t/>
            </a:r>
            <a:br>
              <a:rPr lang="en-US" dirty="0">
                <a:latin typeface="Algerian" panose="04020705040A02060702" pitchFamily="82" charset="0"/>
              </a:rPr>
            </a:b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0902861" cy="5558316"/>
          </a:xfrm>
        </p:spPr>
        <p:txBody>
          <a:bodyPr>
            <a:noAutofit/>
          </a:bodyPr>
          <a:lstStyle/>
          <a:p>
            <a:r>
              <a:rPr lang="sv-SE" sz="1400" dirty="0" smtClean="0">
                <a:latin typeface="Arial Black" panose="020B0A04020102020204" pitchFamily="34" charset="0"/>
              </a:rPr>
              <a:t>Pak </a:t>
            </a:r>
            <a:r>
              <a:rPr lang="sv-SE" sz="1400" dirty="0">
                <a:latin typeface="Arial Black" panose="020B0A04020102020204" pitchFamily="34" charset="0"/>
              </a:rPr>
              <a:t>Joko mempunyai ayam petelur 10.000 ekor. Coba lakukan perhitungan analisa ekonominya. Catatan recording sbb : </a:t>
            </a:r>
          </a:p>
          <a:p>
            <a:r>
              <a:rPr lang="nn-NO" sz="1400" dirty="0">
                <a:latin typeface="Arial Black" panose="020B0A04020102020204" pitchFamily="34" charset="0"/>
              </a:rPr>
              <a:t>Data komponen usaha ayam layer dg kandang CH </a:t>
            </a:r>
          </a:p>
          <a:p>
            <a:r>
              <a:rPr lang="en-US" sz="1400" dirty="0">
                <a:latin typeface="Arial Black" panose="020B0A04020102020204" pitchFamily="34" charset="0"/>
              </a:rPr>
              <a:t>a) </a:t>
            </a:r>
            <a:r>
              <a:rPr lang="en-US" sz="1400" dirty="0" err="1">
                <a:latin typeface="Arial Black" panose="020B0A04020102020204" pitchFamily="34" charset="0"/>
              </a:rPr>
              <a:t>Kandang</a:t>
            </a:r>
            <a:r>
              <a:rPr lang="en-US" sz="1400" dirty="0">
                <a:latin typeface="Arial Black" panose="020B0A04020102020204" pitchFamily="34" charset="0"/>
              </a:rPr>
              <a:t> CH : </a:t>
            </a:r>
            <a:r>
              <a:rPr lang="en-US" sz="1400" dirty="0" err="1">
                <a:latin typeface="Arial Black" panose="020B0A04020102020204" pitchFamily="34" charset="0"/>
              </a:rPr>
              <a:t>Rp</a:t>
            </a:r>
            <a:r>
              <a:rPr lang="en-US" sz="1400" dirty="0">
                <a:latin typeface="Arial Black" panose="020B0A04020102020204" pitchFamily="34" charset="0"/>
              </a:rPr>
              <a:t>. 2.700.000.000,- (</a:t>
            </a:r>
            <a:r>
              <a:rPr lang="en-US" sz="1400" dirty="0" err="1">
                <a:latin typeface="Arial Black" panose="020B0A04020102020204" pitchFamily="34" charset="0"/>
              </a:rPr>
              <a:t>daya</a:t>
            </a:r>
            <a:r>
              <a:rPr lang="en-US" sz="1400" dirty="0">
                <a:latin typeface="Arial Black" panose="020B0A04020102020204" pitchFamily="34" charset="0"/>
              </a:rPr>
              <a:t> </a:t>
            </a:r>
            <a:r>
              <a:rPr lang="en-US" sz="1400" dirty="0" err="1">
                <a:latin typeface="Arial Black" panose="020B0A04020102020204" pitchFamily="34" charset="0"/>
              </a:rPr>
              <a:t>tahan</a:t>
            </a:r>
            <a:r>
              <a:rPr lang="en-US" sz="1400" dirty="0">
                <a:latin typeface="Arial Black" panose="020B0A04020102020204" pitchFamily="34" charset="0"/>
              </a:rPr>
              <a:t> 15 </a:t>
            </a:r>
            <a:r>
              <a:rPr lang="en-US" sz="1400" dirty="0" err="1">
                <a:latin typeface="Arial Black" panose="020B0A04020102020204" pitchFamily="34" charset="0"/>
              </a:rPr>
              <a:t>thn</a:t>
            </a:r>
            <a:r>
              <a:rPr lang="en-US" sz="1400" dirty="0">
                <a:latin typeface="Arial Black" panose="020B0A04020102020204" pitchFamily="34" charset="0"/>
              </a:rPr>
              <a:t>) </a:t>
            </a:r>
          </a:p>
          <a:p>
            <a:r>
              <a:rPr lang="en-US" sz="1400" dirty="0">
                <a:latin typeface="Arial Black" panose="020B0A04020102020204" pitchFamily="34" charset="0"/>
              </a:rPr>
              <a:t>b) Pullet : </a:t>
            </a:r>
            <a:r>
              <a:rPr lang="en-US" sz="1400" dirty="0" err="1">
                <a:latin typeface="Arial Black" panose="020B0A04020102020204" pitchFamily="34" charset="0"/>
              </a:rPr>
              <a:t>Rp</a:t>
            </a:r>
            <a:r>
              <a:rPr lang="en-US" sz="1400" dirty="0">
                <a:latin typeface="Arial Black" panose="020B0A04020102020204" pitchFamily="34" charset="0"/>
              </a:rPr>
              <a:t>. 70.000/</a:t>
            </a:r>
            <a:r>
              <a:rPr lang="en-US" sz="1400" dirty="0" err="1">
                <a:latin typeface="Arial Black" panose="020B0A04020102020204" pitchFamily="34" charset="0"/>
              </a:rPr>
              <a:t>ek</a:t>
            </a:r>
            <a:r>
              <a:rPr lang="en-US" sz="1400" dirty="0">
                <a:latin typeface="Arial Black" panose="020B0A04020102020204" pitchFamily="34" charset="0"/>
              </a:rPr>
              <a:t> </a:t>
            </a:r>
          </a:p>
          <a:p>
            <a:r>
              <a:rPr lang="en-US" sz="1400" dirty="0">
                <a:latin typeface="Arial Black" panose="020B0A04020102020204" pitchFamily="34" charset="0"/>
              </a:rPr>
              <a:t>c) </a:t>
            </a:r>
            <a:r>
              <a:rPr lang="en-US" sz="1400" dirty="0" err="1">
                <a:latin typeface="Arial Black" panose="020B0A04020102020204" pitchFamily="34" charset="0"/>
              </a:rPr>
              <a:t>Pakan</a:t>
            </a:r>
            <a:r>
              <a:rPr lang="en-US" sz="1400" dirty="0">
                <a:latin typeface="Arial Black" panose="020B0A04020102020204" pitchFamily="34" charset="0"/>
              </a:rPr>
              <a:t> : </a:t>
            </a:r>
            <a:r>
              <a:rPr lang="en-US" sz="1400" dirty="0" err="1">
                <a:latin typeface="Arial Black" panose="020B0A04020102020204" pitchFamily="34" charset="0"/>
              </a:rPr>
              <a:t>Rp</a:t>
            </a:r>
            <a:r>
              <a:rPr lang="en-US" sz="1400" dirty="0">
                <a:latin typeface="Arial Black" panose="020B0A04020102020204" pitchFamily="34" charset="0"/>
              </a:rPr>
              <a:t>. 5.300/kg </a:t>
            </a:r>
          </a:p>
          <a:p>
            <a:r>
              <a:rPr lang="en-US" sz="1400" dirty="0">
                <a:latin typeface="Arial Black" panose="020B0A04020102020204" pitchFamily="34" charset="0"/>
              </a:rPr>
              <a:t>d) </a:t>
            </a:r>
            <a:r>
              <a:rPr lang="en-US" sz="1400" dirty="0" err="1">
                <a:latin typeface="Arial Black" panose="020B0A04020102020204" pitchFamily="34" charset="0"/>
              </a:rPr>
              <a:t>Telur</a:t>
            </a:r>
            <a:r>
              <a:rPr lang="en-US" sz="1400" dirty="0">
                <a:latin typeface="Arial Black" panose="020B0A04020102020204" pitchFamily="34" charset="0"/>
              </a:rPr>
              <a:t> : </a:t>
            </a:r>
            <a:r>
              <a:rPr lang="en-US" sz="1400" dirty="0" err="1">
                <a:latin typeface="Arial Black" panose="020B0A04020102020204" pitchFamily="34" charset="0"/>
              </a:rPr>
              <a:t>Rp</a:t>
            </a:r>
            <a:r>
              <a:rPr lang="en-US" sz="1400" dirty="0">
                <a:latin typeface="Arial Black" panose="020B0A04020102020204" pitchFamily="34" charset="0"/>
              </a:rPr>
              <a:t>. 18.500/kg </a:t>
            </a:r>
          </a:p>
          <a:p>
            <a:r>
              <a:rPr lang="en-US" sz="1400" dirty="0">
                <a:latin typeface="Arial Black" panose="020B0A04020102020204" pitchFamily="34" charset="0"/>
              </a:rPr>
              <a:t>e) HDP ; 80% </a:t>
            </a:r>
          </a:p>
          <a:p>
            <a:r>
              <a:rPr lang="en-US" sz="1400" dirty="0">
                <a:latin typeface="Arial Black" panose="020B0A04020102020204" pitchFamily="34" charset="0"/>
              </a:rPr>
              <a:t>f) 1 kg </a:t>
            </a:r>
            <a:r>
              <a:rPr lang="en-US" sz="1400" dirty="0" err="1">
                <a:latin typeface="Arial Black" panose="020B0A04020102020204" pitchFamily="34" charset="0"/>
              </a:rPr>
              <a:t>telur</a:t>
            </a:r>
            <a:r>
              <a:rPr lang="en-US" sz="1400" dirty="0">
                <a:latin typeface="Arial Black" panose="020B0A04020102020204" pitchFamily="34" charset="0"/>
              </a:rPr>
              <a:t> : 16 </a:t>
            </a:r>
            <a:r>
              <a:rPr lang="en-US" sz="1400" dirty="0" err="1">
                <a:latin typeface="Arial Black" panose="020B0A04020102020204" pitchFamily="34" charset="0"/>
              </a:rPr>
              <a:t>butir</a:t>
            </a:r>
            <a:r>
              <a:rPr lang="en-US" sz="1400" dirty="0">
                <a:latin typeface="Arial Black" panose="020B0A04020102020204" pitchFamily="34" charset="0"/>
              </a:rPr>
              <a:t> </a:t>
            </a:r>
          </a:p>
          <a:p>
            <a:r>
              <a:rPr lang="en-US" sz="1400" dirty="0">
                <a:latin typeface="Arial Black" panose="020B0A04020102020204" pitchFamily="34" charset="0"/>
              </a:rPr>
              <a:t>g) </a:t>
            </a:r>
            <a:r>
              <a:rPr lang="en-US" sz="1400" dirty="0" err="1">
                <a:latin typeface="Arial Black" panose="020B0A04020102020204" pitchFamily="34" charset="0"/>
              </a:rPr>
              <a:t>Ayam</a:t>
            </a:r>
            <a:r>
              <a:rPr lang="en-US" sz="1400" dirty="0">
                <a:latin typeface="Arial Black" panose="020B0A04020102020204" pitchFamily="34" charset="0"/>
              </a:rPr>
              <a:t> </a:t>
            </a:r>
            <a:r>
              <a:rPr lang="en-US" sz="1400" dirty="0" err="1">
                <a:latin typeface="Arial Black" panose="020B0A04020102020204" pitchFamily="34" charset="0"/>
              </a:rPr>
              <a:t>afkir</a:t>
            </a:r>
            <a:r>
              <a:rPr lang="en-US" sz="1400" dirty="0">
                <a:latin typeface="Arial Black" panose="020B0A04020102020204" pitchFamily="34" charset="0"/>
              </a:rPr>
              <a:t> : 55% </a:t>
            </a:r>
            <a:r>
              <a:rPr lang="en-US" sz="1400" dirty="0" err="1">
                <a:latin typeface="Arial Black" panose="020B0A04020102020204" pitchFamily="34" charset="0"/>
              </a:rPr>
              <a:t>harga</a:t>
            </a:r>
            <a:r>
              <a:rPr lang="en-US" sz="1400" dirty="0">
                <a:latin typeface="Arial Black" panose="020B0A04020102020204" pitchFamily="34" charset="0"/>
              </a:rPr>
              <a:t> pullet </a:t>
            </a:r>
          </a:p>
          <a:p>
            <a:r>
              <a:rPr lang="pt-BR" sz="1400" dirty="0">
                <a:latin typeface="Arial Black" panose="020B0A04020102020204" pitchFamily="34" charset="0"/>
              </a:rPr>
              <a:t>h) Mortalitas : 5% selama pemeliharaan </a:t>
            </a:r>
          </a:p>
        </p:txBody>
      </p:sp>
    </p:spTree>
    <p:extLst>
      <p:ext uri="{BB962C8B-B14F-4D97-AF65-F5344CB8AC3E}">
        <p14:creationId xmlns:p14="http://schemas.microsoft.com/office/powerpoint/2010/main" val="2528821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9617758" cy="3977640"/>
          </a:xfrm>
        </p:spPr>
        <p:txBody>
          <a:bodyPr>
            <a:normAutofit/>
          </a:bodyPr>
          <a:lstStyle/>
          <a:p>
            <a:r>
              <a:rPr lang="en-US" sz="2200" dirty="0" err="1">
                <a:latin typeface="Arial Black" panose="020B0A04020102020204" pitchFamily="34" charset="0"/>
              </a:rPr>
              <a:t>Hitunglah</a:t>
            </a:r>
            <a:r>
              <a:rPr lang="en-US" sz="2200" dirty="0">
                <a:latin typeface="Arial Black" panose="020B0A04020102020204" pitchFamily="34" charset="0"/>
              </a:rPr>
              <a:t> : </a:t>
            </a:r>
            <a:endParaRPr lang="sv-SE" sz="2200" dirty="0" smtClean="0">
              <a:latin typeface="Arial Black" panose="020B0A04020102020204" pitchFamily="34" charset="0"/>
            </a:endParaRPr>
          </a:p>
          <a:p>
            <a:r>
              <a:rPr lang="sv-SE" sz="2200" dirty="0" smtClean="0">
                <a:latin typeface="Arial Black" panose="020B0A04020102020204" pitchFamily="34" charset="0"/>
              </a:rPr>
              <a:t>a. Lakukan </a:t>
            </a:r>
            <a:r>
              <a:rPr lang="sv-SE" sz="2200" dirty="0">
                <a:latin typeface="Arial Black" panose="020B0A04020102020204" pitchFamily="34" charset="0"/>
              </a:rPr>
              <a:t>hitungan analisa ekonominya, untung atau rugi </a:t>
            </a:r>
          </a:p>
          <a:p>
            <a:r>
              <a:rPr lang="en-US" sz="2200" dirty="0">
                <a:latin typeface="Arial Black" panose="020B0A04020102020204" pitchFamily="34" charset="0"/>
              </a:rPr>
              <a:t>b. </a:t>
            </a:r>
            <a:r>
              <a:rPr lang="en-US" sz="2200" dirty="0" err="1">
                <a:latin typeface="Arial Black" panose="020B0A04020102020204" pitchFamily="34" charset="0"/>
              </a:rPr>
              <a:t>Berapa</a:t>
            </a:r>
            <a:r>
              <a:rPr lang="en-US" sz="2200" dirty="0">
                <a:latin typeface="Arial Black" panose="020B0A04020102020204" pitchFamily="34" charset="0"/>
              </a:rPr>
              <a:t> BEP </a:t>
            </a:r>
            <a:r>
              <a:rPr lang="en-US" sz="2200" dirty="0" err="1">
                <a:latin typeface="Arial Black" panose="020B0A04020102020204" pitchFamily="34" charset="0"/>
              </a:rPr>
              <a:t>nya</a:t>
            </a:r>
            <a:r>
              <a:rPr lang="en-US" sz="2200" dirty="0">
                <a:latin typeface="Arial Black" panose="020B0A04020102020204" pitchFamily="34" charset="0"/>
              </a:rPr>
              <a:t> </a:t>
            </a:r>
          </a:p>
          <a:p>
            <a:r>
              <a:rPr lang="en-US" sz="2200" dirty="0">
                <a:latin typeface="Arial Black" panose="020B0A04020102020204" pitchFamily="34" charset="0"/>
              </a:rPr>
              <a:t>c. </a:t>
            </a:r>
            <a:r>
              <a:rPr lang="en-US" sz="2200" dirty="0" err="1">
                <a:latin typeface="Arial Black" panose="020B0A04020102020204" pitchFamily="34" charset="0"/>
              </a:rPr>
              <a:t>Berapa</a:t>
            </a:r>
            <a:r>
              <a:rPr lang="en-US" sz="2200" dirty="0">
                <a:latin typeface="Arial Black" panose="020B0A04020102020204" pitchFamily="34" charset="0"/>
              </a:rPr>
              <a:t> B/C </a:t>
            </a:r>
            <a:r>
              <a:rPr lang="en-US" sz="2200" dirty="0" err="1">
                <a:latin typeface="Arial Black" panose="020B0A04020102020204" pitchFamily="34" charset="0"/>
              </a:rPr>
              <a:t>nya</a:t>
            </a:r>
            <a:r>
              <a:rPr lang="en-US" sz="2200" dirty="0">
                <a:latin typeface="Arial Black" panose="020B0A04020102020204" pitchFamily="34" charset="0"/>
              </a:rPr>
              <a:t> </a:t>
            </a:r>
          </a:p>
          <a:p>
            <a:r>
              <a:rPr lang="en-US" sz="2200" dirty="0">
                <a:latin typeface="Arial Black" panose="020B0A04020102020204" pitchFamily="34" charset="0"/>
              </a:rPr>
              <a:t>d. </a:t>
            </a:r>
            <a:r>
              <a:rPr lang="en-US" sz="2200" dirty="0" err="1">
                <a:latin typeface="Arial Black" panose="020B0A04020102020204" pitchFamily="34" charset="0"/>
              </a:rPr>
              <a:t>Berapa</a:t>
            </a:r>
            <a:r>
              <a:rPr lang="en-US" sz="2200" dirty="0">
                <a:latin typeface="Arial Black" panose="020B0A04020102020204" pitchFamily="34" charset="0"/>
              </a:rPr>
              <a:t> ROI </a:t>
            </a:r>
            <a:r>
              <a:rPr lang="en-US" sz="2200" dirty="0" err="1">
                <a:latin typeface="Arial Black" panose="020B0A04020102020204" pitchFamily="34" charset="0"/>
              </a:rPr>
              <a:t>nya</a:t>
            </a:r>
            <a:r>
              <a:rPr lang="en-US" sz="2200" dirty="0">
                <a:latin typeface="Arial Black" panose="020B0A04020102020204" pitchFamily="34" charset="0"/>
              </a:rPr>
              <a:t> </a:t>
            </a:r>
          </a:p>
          <a:p>
            <a:endParaRPr lang="en-US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067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826" y="-107092"/>
            <a:ext cx="6877119" cy="12296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000" dirty="0" err="1">
                <a:latin typeface="Algerian" panose="04020705040A02060702" pitchFamily="82" charset="0"/>
              </a:rPr>
              <a:t>Manajemen</a:t>
            </a:r>
            <a:r>
              <a:rPr lang="en-US" sz="4000" dirty="0">
                <a:latin typeface="Algerian" panose="04020705040A02060702" pitchFamily="82" charset="0"/>
              </a:rPr>
              <a:t> Recording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122571"/>
            <a:ext cx="10935812" cy="620910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80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Melakukan</a:t>
            </a:r>
            <a:r>
              <a:rPr lang="en-US" sz="8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Arial Black" panose="020B0A04020102020204" pitchFamily="34" charset="0"/>
              </a:rPr>
              <a:t>pencatatan</a:t>
            </a:r>
            <a:r>
              <a:rPr lang="en-US" sz="80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Arial Black" panose="020B0A04020102020204" pitchFamily="34" charset="0"/>
              </a:rPr>
              <a:t>buku</a:t>
            </a:r>
            <a:r>
              <a:rPr lang="en-US" sz="8000" dirty="0">
                <a:solidFill>
                  <a:srgbClr val="FF0000"/>
                </a:solidFill>
                <a:latin typeface="Arial Black" panose="020B0A04020102020204" pitchFamily="34" charset="0"/>
              </a:rPr>
              <a:t> recording </a:t>
            </a:r>
            <a:r>
              <a:rPr lang="en-US" sz="8000" dirty="0" err="1">
                <a:solidFill>
                  <a:srgbClr val="FF0000"/>
                </a:solidFill>
                <a:latin typeface="Arial Black" panose="020B0A04020102020204" pitchFamily="34" charset="0"/>
              </a:rPr>
              <a:t>atau</a:t>
            </a:r>
            <a:r>
              <a:rPr lang="en-US" sz="80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Arial Black" panose="020B0A04020102020204" pitchFamily="34" charset="0"/>
              </a:rPr>
              <a:t>buku</a:t>
            </a:r>
            <a:r>
              <a:rPr lang="en-US" sz="80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Arial Black" panose="020B0A04020102020204" pitchFamily="34" charset="0"/>
              </a:rPr>
              <a:t>catatan</a:t>
            </a:r>
            <a:r>
              <a:rPr lang="en-US" sz="80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Arial Black" panose="020B0A04020102020204" pitchFamily="34" charset="0"/>
              </a:rPr>
              <a:t>kegiatan</a:t>
            </a:r>
            <a:r>
              <a:rPr lang="en-US" sz="80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operasional</a:t>
            </a:r>
            <a:r>
              <a:rPr lang="en-US" sz="80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80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meliputi</a:t>
            </a:r>
            <a:r>
              <a:rPr lang="en-US" sz="8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:</a:t>
            </a:r>
          </a:p>
          <a:p>
            <a:pPr marL="228600" indent="-228600">
              <a:lnSpc>
                <a:spcPct val="120000"/>
              </a:lnSpc>
              <a:buFont typeface="+mj-lt"/>
              <a:buAutoNum type="arabicPeriod"/>
            </a:pPr>
            <a:r>
              <a:rPr lang="sv-SE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Rataan </a:t>
            </a:r>
            <a:r>
              <a:rPr lang="sv-SE" sz="4800" dirty="0">
                <a:latin typeface="Arial" panose="020B0604020202020204" pitchFamily="34" charset="0"/>
                <a:cs typeface="Arial" panose="020B0604020202020204" pitchFamily="34" charset="0"/>
              </a:rPr>
              <a:t>konsumsi pakan per ekor harian, mingguan, atau bulanan dan pakan komulatif yang dihabiskan. </a:t>
            </a:r>
          </a:p>
          <a:p>
            <a:pPr marL="228600" indent="-228600">
              <a:lnSpc>
                <a:spcPct val="120000"/>
              </a:lnSpc>
              <a:buFont typeface="+mj-lt"/>
              <a:buAutoNum type="arabicPeriod"/>
            </a:pP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Rataan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pertambahan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bobot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badan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ekor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harian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mingguan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bulanan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bobot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badan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akhir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unggas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tipe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pedaging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228600" indent="-228600">
              <a:lnSpc>
                <a:spcPct val="120000"/>
              </a:lnSpc>
              <a:buFont typeface="+mj-lt"/>
              <a:buAutoNum type="arabicPeriod"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Rataan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produksi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telur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harian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mingguan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bulanan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butir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kilogram. </a:t>
            </a:r>
          </a:p>
          <a:p>
            <a:pPr marL="228600" indent="-228600">
              <a:lnSpc>
                <a:spcPct val="120000"/>
              </a:lnSpc>
              <a:buFont typeface="+mj-lt"/>
              <a:buAutoNum type="arabicPeriod"/>
            </a:pP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angka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mortalitas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mingguan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komulatip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28600" indent="-228600">
              <a:lnSpc>
                <a:spcPct val="120000"/>
              </a:lnSpc>
              <a:buFont typeface="+mj-lt"/>
              <a:buAutoNum type="arabicPeriod"/>
            </a:pPr>
            <a:r>
              <a:rPr lang="nl-NL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4800" dirty="0">
                <a:latin typeface="Arial" panose="020B0604020202020204" pitchFamily="34" charset="0"/>
                <a:cs typeface="Arial" panose="020B0604020202020204" pitchFamily="34" charset="0"/>
              </a:rPr>
              <a:t>Konversi pakan mingguan dan komulatip. </a:t>
            </a:r>
            <a:endParaRPr lang="nl-NL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20000"/>
              </a:lnSpc>
              <a:buFont typeface="+mj-lt"/>
              <a:buAutoNum type="arabicPeriod"/>
            </a:pP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Daftar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sarana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prasarana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dipergunakan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produksi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28600" indent="-228600">
              <a:lnSpc>
                <a:spcPct val="120000"/>
              </a:lnSpc>
              <a:buFont typeface="+mj-lt"/>
              <a:buAutoNum type="arabicPeriod"/>
            </a:pPr>
            <a:r>
              <a:rPr lang="nn-NO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Harga </a:t>
            </a:r>
            <a:r>
              <a:rPr lang="nn-NO" sz="4800" dirty="0">
                <a:latin typeface="Arial" panose="020B0604020202020204" pitchFamily="34" charset="0"/>
                <a:cs typeface="Arial" panose="020B0604020202020204" pitchFamily="34" charset="0"/>
              </a:rPr>
              <a:t>semua sarana produksi yang dipergunakan dalam kegiatan produksi </a:t>
            </a:r>
          </a:p>
          <a:p>
            <a:pPr marL="228600" indent="-228600">
              <a:lnSpc>
                <a:spcPct val="120000"/>
              </a:lnSpc>
              <a:buFont typeface="+mj-lt"/>
              <a:buAutoNum type="arabicPeriod"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Tenaga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terlibat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tetap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maupun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harian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28600" indent="-228600">
              <a:lnSpc>
                <a:spcPct val="120000"/>
              </a:lnSpc>
              <a:buFont typeface="+mj-lt"/>
              <a:buAutoNum type="arabicPeriod"/>
            </a:pP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daging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telur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jual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28600" indent="-228600">
              <a:lnSpc>
                <a:spcPct val="120000"/>
              </a:lnSpc>
              <a:buFont typeface="+mj-lt"/>
              <a:buAutoNum type="arabicPeriod"/>
            </a:pP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sampingan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karung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pupuk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kandang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jual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28600" indent="-228600">
              <a:lnSpc>
                <a:spcPct val="120000"/>
              </a:lnSpc>
              <a:buFont typeface="+mj-lt"/>
              <a:buAutoNum type="arabicPeriod"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Prakiraan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harga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penyusutan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sarana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produksi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habis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pakai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kandang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gudang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tempat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pakan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tempat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minum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endParaRPr lang="nl-NL" sz="1600" dirty="0">
              <a:latin typeface="Arial Black" panose="020B0A04020102020204" pitchFamily="34" charset="0"/>
            </a:endParaRPr>
          </a:p>
          <a:p>
            <a:pPr marL="228600" indent="-228600">
              <a:buFont typeface="+mj-lt"/>
              <a:buAutoNum type="arabicPeriod"/>
            </a:pPr>
            <a:endParaRPr lang="en-US" sz="1600" dirty="0">
              <a:latin typeface="Arial Black" panose="020B0A040201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0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 err="1">
                <a:solidFill>
                  <a:srgbClr val="FF0000"/>
                </a:solidFill>
                <a:latin typeface="Algerian" panose="04020705040A02060702" pitchFamily="82" charset="0"/>
              </a:rPr>
              <a:t>Istilah</a:t>
            </a:r>
            <a:r>
              <a:rPr lang="en-US" b="1" dirty="0">
                <a:solidFill>
                  <a:srgbClr val="FF0000"/>
                </a:solidFill>
                <a:latin typeface="Algerian" panose="04020705040A02060702" pitchFamily="8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lgerian" panose="04020705040A02060702" pitchFamily="82" charset="0"/>
              </a:rPr>
              <a:t>Pada</a:t>
            </a:r>
            <a:r>
              <a:rPr lang="en-US" b="1" dirty="0">
                <a:solidFill>
                  <a:srgbClr val="FF0000"/>
                </a:solidFill>
                <a:latin typeface="Algerian" panose="04020705040A02060702" pitchFamily="8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lgerian" panose="04020705040A02060702" pitchFamily="82" charset="0"/>
              </a:rPr>
              <a:t>Analisis</a:t>
            </a:r>
            <a:r>
              <a:rPr lang="en-US" b="1" dirty="0">
                <a:solidFill>
                  <a:srgbClr val="FF0000"/>
                </a:solidFill>
                <a:latin typeface="Algerian" panose="04020705040A02060702" pitchFamily="8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lgerian" panose="04020705040A02060702" pitchFamily="82" charset="0"/>
              </a:rPr>
              <a:t>Ekonomi</a:t>
            </a:r>
            <a:r>
              <a:rPr lang="en-US" b="1" dirty="0">
                <a:solidFill>
                  <a:srgbClr val="FF0000"/>
                </a:solidFill>
                <a:latin typeface="Algerian" panose="04020705040A02060702" pitchFamily="82" charset="0"/>
              </a:rPr>
              <a:t> </a:t>
            </a:r>
            <a:endParaRPr lang="en-US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5" y="1435607"/>
            <a:ext cx="10968763" cy="522880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1. </a:t>
            </a:r>
            <a:r>
              <a:rPr lang="en-US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Biaya</a:t>
            </a:r>
            <a:r>
              <a:rPr lang="en-US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investasi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: 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modal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pertama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yang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dipergunakan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(</a:t>
            </a:r>
            <a:r>
              <a:rPr lang="en-US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biaya</a:t>
            </a:r>
            <a:r>
              <a:rPr lang="en-US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untuk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bangunan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biaya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peralatan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yang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tahan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lama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dan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biaya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bibit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)</a:t>
            </a:r>
          </a:p>
          <a:p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Biaya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investasi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=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Nilai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bangunan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+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nilai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peralatan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+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nilai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bibit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endParaRPr lang="en-US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2. </a:t>
            </a:r>
            <a:r>
              <a:rPr lang="en-US" sz="1600" dirty="0" err="1" smtClean="0">
                <a:solidFill>
                  <a:schemeClr val="tx1"/>
                </a:solidFill>
                <a:latin typeface="Britannic Bold" panose="020B0903060703020204" pitchFamily="34" charset="0"/>
              </a:rPr>
              <a:t>Biaya</a:t>
            </a:r>
            <a:r>
              <a:rPr lang="en-US" sz="16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Britannic Bold" panose="020B0903060703020204" pitchFamily="34" charset="0"/>
              </a:rPr>
              <a:t>operasional</a:t>
            </a:r>
            <a:r>
              <a:rPr lang="en-US" sz="1600" dirty="0">
                <a:solidFill>
                  <a:schemeClr val="tx1"/>
                </a:solidFill>
                <a:latin typeface="Britannic Bold" panose="020B0903060703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Britannic Bold" panose="020B0903060703020204" pitchFamily="34" charset="0"/>
              </a:rPr>
              <a:t>atau</a:t>
            </a:r>
            <a:r>
              <a:rPr lang="en-US" sz="1600" dirty="0">
                <a:solidFill>
                  <a:schemeClr val="tx1"/>
                </a:solidFill>
                <a:latin typeface="Britannic Bold" panose="020B0903060703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Britannic Bold" panose="020B0903060703020204" pitchFamily="34" charset="0"/>
              </a:rPr>
              <a:t>tidak</a:t>
            </a:r>
            <a:r>
              <a:rPr lang="en-US" sz="1600" dirty="0">
                <a:solidFill>
                  <a:schemeClr val="tx1"/>
                </a:solidFill>
                <a:latin typeface="Britannic Bold" panose="020B0903060703020204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Britannic Bold" panose="020B0903060703020204" pitchFamily="34" charset="0"/>
              </a:rPr>
              <a:t>tetap</a:t>
            </a:r>
            <a:r>
              <a:rPr lang="en-US" sz="1600" dirty="0">
                <a:solidFill>
                  <a:schemeClr val="tx1"/>
                </a:solidFill>
                <a:latin typeface="Britannic Bold" panose="020B0903060703020204" pitchFamily="34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:  </a:t>
            </a:r>
            <a:r>
              <a:rPr lang="en-US" sz="1600" dirty="0" err="1" smtClean="0">
                <a:solidFill>
                  <a:schemeClr val="tx1"/>
                </a:solidFill>
                <a:latin typeface="Britannic Bold" panose="020B0903060703020204" pitchFamily="34" charset="0"/>
              </a:rPr>
              <a:t>biaya</a:t>
            </a:r>
            <a:r>
              <a:rPr lang="en-US" sz="16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Britannic Bold" panose="020B0903060703020204" pitchFamily="34" charset="0"/>
              </a:rPr>
              <a:t>yang </a:t>
            </a:r>
            <a:r>
              <a:rPr lang="en-US" sz="1600" dirty="0" err="1">
                <a:solidFill>
                  <a:schemeClr val="tx1"/>
                </a:solidFill>
                <a:latin typeface="Britannic Bold" panose="020B0903060703020204" pitchFamily="34" charset="0"/>
              </a:rPr>
              <a:t>dikeluarkan</a:t>
            </a:r>
            <a:r>
              <a:rPr lang="en-US" sz="1600" dirty="0">
                <a:solidFill>
                  <a:schemeClr val="tx1"/>
                </a:solidFill>
                <a:latin typeface="Britannic Bold" panose="020B0903060703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Britannic Bold" panose="020B0903060703020204" pitchFamily="34" charset="0"/>
              </a:rPr>
              <a:t>untuk</a:t>
            </a:r>
            <a:r>
              <a:rPr lang="en-US" sz="1600" dirty="0">
                <a:solidFill>
                  <a:schemeClr val="tx1"/>
                </a:solidFill>
                <a:latin typeface="Britannic Bold" panose="020B0903060703020204" pitchFamily="34" charset="0"/>
              </a:rPr>
              <a:t> proses </a:t>
            </a:r>
            <a:r>
              <a:rPr lang="en-US" sz="1600" dirty="0" err="1" smtClean="0">
                <a:solidFill>
                  <a:schemeClr val="tx1"/>
                </a:solidFill>
                <a:latin typeface="Britannic Bold" panose="020B0903060703020204" pitchFamily="34" charset="0"/>
              </a:rPr>
              <a:t>produksi</a:t>
            </a:r>
            <a:r>
              <a:rPr lang="en-US" sz="1600" dirty="0">
                <a:solidFill>
                  <a:schemeClr val="tx1"/>
                </a:solidFill>
                <a:latin typeface="Britannic Bold" panose="020B0903060703020204" pitchFamily="34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( </a:t>
            </a:r>
            <a:r>
              <a:rPr lang="sv-SE" sz="16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pakan</a:t>
            </a:r>
            <a:r>
              <a:rPr lang="sv-SE" sz="1600" dirty="0">
                <a:solidFill>
                  <a:schemeClr val="tx1"/>
                </a:solidFill>
                <a:latin typeface="Britannic Bold" panose="020B0903060703020204" pitchFamily="34" charset="0"/>
              </a:rPr>
              <a:t>, obat-obatan, tenaga harian dan lainnya </a:t>
            </a:r>
            <a:r>
              <a:rPr lang="sv-SE" sz="16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), </a:t>
            </a:r>
            <a:r>
              <a:rPr lang="en-US" sz="1600" dirty="0" err="1" smtClean="0">
                <a:solidFill>
                  <a:schemeClr val="tx1"/>
                </a:solidFill>
                <a:latin typeface="Britannic Bold" panose="020B0903060703020204" pitchFamily="34" charset="0"/>
              </a:rPr>
              <a:t>tergantung</a:t>
            </a:r>
            <a:r>
              <a:rPr lang="en-US" sz="16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Britannic Bold" panose="020B0903060703020204" pitchFamily="34" charset="0"/>
              </a:rPr>
              <a:t>pada</a:t>
            </a:r>
            <a:r>
              <a:rPr lang="en-US" sz="1600" dirty="0">
                <a:solidFill>
                  <a:schemeClr val="tx1"/>
                </a:solidFill>
                <a:latin typeface="Britannic Bold" panose="020B0903060703020204" pitchFamily="34" charset="0"/>
              </a:rPr>
              <a:t> volume </a:t>
            </a:r>
            <a:r>
              <a:rPr lang="en-US" sz="1600" dirty="0" err="1">
                <a:solidFill>
                  <a:schemeClr val="tx1"/>
                </a:solidFill>
                <a:latin typeface="Britannic Bold" panose="020B0903060703020204" pitchFamily="34" charset="0"/>
              </a:rPr>
              <a:t>usaha</a:t>
            </a:r>
            <a:r>
              <a:rPr lang="en-US" sz="1600" dirty="0">
                <a:solidFill>
                  <a:schemeClr val="tx1"/>
                </a:solidFill>
                <a:latin typeface="Britannic Bold" panose="020B0903060703020204" pitchFamily="34" charset="0"/>
              </a:rPr>
              <a:t>. </a:t>
            </a:r>
            <a:endParaRPr lang="en-US" sz="1600" dirty="0" smtClean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3. </a:t>
            </a:r>
            <a:r>
              <a:rPr lang="en-US" sz="1600" dirty="0" err="1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Biaya</a:t>
            </a:r>
            <a:r>
              <a:rPr lang="en-US" sz="16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tetap</a:t>
            </a:r>
            <a:r>
              <a:rPr lang="en-U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, </a:t>
            </a:r>
            <a:r>
              <a:rPr lang="en-US" sz="16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merupakan</a:t>
            </a:r>
            <a:r>
              <a:rPr lang="en-U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biaya</a:t>
            </a:r>
            <a:r>
              <a:rPr lang="en-U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yang </a:t>
            </a:r>
            <a:r>
              <a:rPr lang="en-US" sz="16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harus</a:t>
            </a:r>
            <a:r>
              <a:rPr lang="en-U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dikeluarkan</a:t>
            </a:r>
            <a:r>
              <a:rPr lang="en-U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untuk</a:t>
            </a:r>
            <a:r>
              <a:rPr lang="en-U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setiap</a:t>
            </a:r>
            <a:r>
              <a:rPr lang="en-U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proses </a:t>
            </a:r>
            <a:r>
              <a:rPr lang="en-US" sz="16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produksi</a:t>
            </a:r>
            <a:r>
              <a:rPr lang="en-U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karena</a:t>
            </a:r>
            <a:r>
              <a:rPr lang="en-U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dikeluarkan</a:t>
            </a:r>
            <a:r>
              <a:rPr lang="en-U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pada</a:t>
            </a:r>
            <a:r>
              <a:rPr lang="en-U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saat</a:t>
            </a:r>
            <a:r>
              <a:rPr lang="en-U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produksi</a:t>
            </a:r>
            <a:r>
              <a:rPr lang="en-U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(</a:t>
            </a:r>
            <a:r>
              <a:rPr lang="en-US" sz="16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penyusutan</a:t>
            </a:r>
            <a:r>
              <a:rPr lang="en-U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,</a:t>
            </a:r>
            <a:r>
              <a:rPr lang="sv-SE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bunga modal usaha, upah tenaga kerja tetap dan sewa/pajak </a:t>
            </a:r>
            <a:r>
              <a:rPr lang="sv-SE" sz="16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tanah), tidak </a:t>
            </a:r>
            <a:r>
              <a:rPr lang="en-US" sz="1600" dirty="0" err="1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tergantung</a:t>
            </a:r>
            <a:r>
              <a:rPr lang="en-US" sz="16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pada</a:t>
            </a:r>
            <a:r>
              <a:rPr lang="en-U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volume </a:t>
            </a:r>
            <a:r>
              <a:rPr lang="en-US" sz="16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usaha</a:t>
            </a:r>
            <a:r>
              <a:rPr lang="en-US" sz="1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. </a:t>
            </a:r>
          </a:p>
          <a:p>
            <a:r>
              <a:rPr lang="en-US" sz="16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4. Total </a:t>
            </a:r>
            <a:r>
              <a:rPr lang="en-US" sz="1600" dirty="0" err="1">
                <a:solidFill>
                  <a:srgbClr val="00B050"/>
                </a:solidFill>
                <a:latin typeface="Algerian" panose="04020705040A02060702" pitchFamily="82" charset="0"/>
              </a:rPr>
              <a:t>biaya</a:t>
            </a:r>
            <a:r>
              <a:rPr lang="en-US" sz="16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Algerian" panose="04020705040A02060702" pitchFamily="82" charset="0"/>
              </a:rPr>
              <a:t>atau</a:t>
            </a:r>
            <a:r>
              <a:rPr lang="en-US" sz="16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Algerian" panose="04020705040A02060702" pitchFamily="82" charset="0"/>
              </a:rPr>
              <a:t>biaya</a:t>
            </a:r>
            <a:r>
              <a:rPr lang="en-US" sz="16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Algerian" panose="04020705040A02060702" pitchFamily="82" charset="0"/>
              </a:rPr>
              <a:t>kotor</a:t>
            </a:r>
            <a:r>
              <a:rPr lang="en-US" sz="1600" dirty="0">
                <a:solidFill>
                  <a:srgbClr val="00B050"/>
                </a:solidFill>
                <a:latin typeface="Algerian" panose="04020705040A02060702" pitchFamily="82" charset="0"/>
              </a:rPr>
              <a:t>, </a:t>
            </a:r>
            <a:r>
              <a:rPr lang="en-US" sz="1600" dirty="0" err="1">
                <a:solidFill>
                  <a:srgbClr val="00B050"/>
                </a:solidFill>
                <a:latin typeface="Algerian" panose="04020705040A02060702" pitchFamily="82" charset="0"/>
              </a:rPr>
              <a:t>disebut</a:t>
            </a:r>
            <a:r>
              <a:rPr lang="en-US" sz="16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Algerian" panose="04020705040A02060702" pitchFamily="82" charset="0"/>
              </a:rPr>
              <a:t>juga</a:t>
            </a:r>
            <a:r>
              <a:rPr lang="en-US" sz="16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Algerian" panose="04020705040A02060702" pitchFamily="82" charset="0"/>
              </a:rPr>
              <a:t>dengan</a:t>
            </a:r>
            <a:r>
              <a:rPr lang="en-US" sz="1600" dirty="0">
                <a:solidFill>
                  <a:srgbClr val="00B050"/>
                </a:solidFill>
                <a:latin typeface="Algerian" panose="04020705040A02060702" pitchFamily="82" charset="0"/>
              </a:rPr>
              <a:t> input, </a:t>
            </a:r>
            <a:r>
              <a:rPr lang="en-US" sz="1600" dirty="0" err="1">
                <a:solidFill>
                  <a:srgbClr val="00B050"/>
                </a:solidFill>
                <a:latin typeface="Algerian" panose="04020705040A02060702" pitchFamily="82" charset="0"/>
              </a:rPr>
              <a:t>merupakan</a:t>
            </a:r>
            <a:r>
              <a:rPr lang="en-US" sz="16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Algerian" panose="04020705040A02060702" pitchFamily="82" charset="0"/>
              </a:rPr>
              <a:t>gabungan</a:t>
            </a:r>
            <a:r>
              <a:rPr lang="en-US" sz="16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Algerian" panose="04020705040A02060702" pitchFamily="82" charset="0"/>
              </a:rPr>
              <a:t>dari</a:t>
            </a:r>
            <a:r>
              <a:rPr lang="en-US" sz="16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Algerian" panose="04020705040A02060702" pitchFamily="82" charset="0"/>
              </a:rPr>
              <a:t>biaya</a:t>
            </a:r>
            <a:r>
              <a:rPr lang="en-US" sz="16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Algerian" panose="04020705040A02060702" pitchFamily="82" charset="0"/>
              </a:rPr>
              <a:t>tidak</a:t>
            </a:r>
            <a:r>
              <a:rPr lang="en-US" sz="16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Algerian" panose="04020705040A02060702" pitchFamily="82" charset="0"/>
              </a:rPr>
              <a:t>tetap</a:t>
            </a:r>
            <a:r>
              <a:rPr lang="en-US" sz="16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Algerian" panose="04020705040A02060702" pitchFamily="82" charset="0"/>
              </a:rPr>
              <a:t>dengan</a:t>
            </a:r>
            <a:r>
              <a:rPr lang="en-US" sz="16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Algerian" panose="04020705040A02060702" pitchFamily="82" charset="0"/>
              </a:rPr>
              <a:t>biaya</a:t>
            </a:r>
            <a:r>
              <a:rPr lang="en-US" sz="16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Algerian" panose="04020705040A02060702" pitchFamily="82" charset="0"/>
              </a:rPr>
              <a:t>tetap</a:t>
            </a:r>
            <a:r>
              <a:rPr lang="en-US" sz="1600" dirty="0">
                <a:solidFill>
                  <a:srgbClr val="00B050"/>
                </a:solidFill>
                <a:latin typeface="Algerian" panose="04020705040A02060702" pitchFamily="82" charset="0"/>
              </a:rPr>
              <a:t>. </a:t>
            </a:r>
            <a:endParaRPr lang="en-US" sz="1600" dirty="0" smtClean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5. </a:t>
            </a:r>
            <a:r>
              <a:rPr lang="en-US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Biaya</a:t>
            </a:r>
            <a: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bersih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,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merupakan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jumlah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biaya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 yang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telah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dikeluarkan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dikurangi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hasil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sampingan</a:t>
            </a:r>
            <a: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 ( </a:t>
            </a:r>
            <a:r>
              <a:rPr lang="en-US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berupa</a:t>
            </a:r>
            <a: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kotoran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,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karung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pakan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,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unggas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afkir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anose="020B0502040204020203" pitchFamily="34" charset="0"/>
              </a:rPr>
              <a:t> </a:t>
            </a:r>
          </a:p>
          <a:p>
            <a:endParaRPr lang="en-US" sz="1600" b="1" dirty="0">
              <a:latin typeface="Bahnschrift" panose="020B0502040204020203" pitchFamily="34" charset="0"/>
            </a:endParaRPr>
          </a:p>
          <a:p>
            <a:endParaRPr lang="en-US" sz="1600" dirty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endParaRPr lang="en-US" sz="16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endParaRPr lang="en-US" sz="1600" dirty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endParaRPr lang="sv-SE" dirty="0"/>
          </a:p>
          <a:p>
            <a:endParaRPr lang="en-US" dirty="0"/>
          </a:p>
          <a:p>
            <a:endParaRPr lang="en-US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endParaRPr lang="en-US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790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1042904" cy="5566554"/>
          </a:xfrm>
        </p:spPr>
        <p:txBody>
          <a:bodyPr>
            <a:normAutofit fontScale="92500" lnSpcReduction="20000"/>
          </a:bodyPr>
          <a:lstStyle/>
          <a:p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6. </a:t>
            </a:r>
            <a:r>
              <a:rPr lang="en-US" sz="1600" dirty="0" err="1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Hasil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atau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produk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(output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) : </a:t>
            </a:r>
            <a:r>
              <a:rPr lang="en-US" sz="1600" dirty="0" err="1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keluaran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/</a:t>
            </a:r>
            <a:r>
              <a:rPr lang="en-US" sz="1600" dirty="0" err="1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hasil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yang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diperoleh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dari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proses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usaha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peternakan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unggas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.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Terdiri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dari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output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utama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seperti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daging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atau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telur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.</a:t>
            </a:r>
          </a:p>
          <a:p>
            <a:r>
              <a:rPr lang="en-US" sz="1600" dirty="0" smtClean="0">
                <a:latin typeface="Arial Rounded MT Bold" panose="020F0704030504030204" pitchFamily="34" charset="0"/>
              </a:rPr>
              <a:t>7.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Harga</a:t>
            </a:r>
            <a:r>
              <a:rPr lang="en-US" sz="1600" dirty="0" smtClean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pokok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atau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titik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impas</a:t>
            </a:r>
            <a:r>
              <a:rPr lang="en-US" sz="1600" dirty="0">
                <a:latin typeface="Arial Rounded MT Bold" panose="020F0704030504030204" pitchFamily="34" charset="0"/>
              </a:rPr>
              <a:t>, </a:t>
            </a:r>
            <a:r>
              <a:rPr lang="en-US" sz="1600" dirty="0" err="1">
                <a:latin typeface="Arial Rounded MT Bold" panose="020F0704030504030204" pitchFamily="34" charset="0"/>
              </a:rPr>
              <a:t>merupakan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kondisi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usaha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dimana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nilai</a:t>
            </a:r>
            <a:r>
              <a:rPr lang="en-US" sz="1600" dirty="0">
                <a:latin typeface="Arial Rounded MT Bold" panose="020F0704030504030204" pitchFamily="34" charset="0"/>
              </a:rPr>
              <a:t> input </a:t>
            </a:r>
            <a:r>
              <a:rPr lang="en-US" sz="1600" dirty="0" err="1">
                <a:latin typeface="Arial Rounded MT Bold" panose="020F0704030504030204" pitchFamily="34" charset="0"/>
              </a:rPr>
              <a:t>bersih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dan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nilai</a:t>
            </a:r>
            <a:r>
              <a:rPr lang="en-US" sz="1600" dirty="0">
                <a:latin typeface="Arial Rounded MT Bold" panose="020F0704030504030204" pitchFamily="34" charset="0"/>
              </a:rPr>
              <a:t> output </a:t>
            </a:r>
            <a:r>
              <a:rPr lang="en-US" sz="1600" dirty="0" err="1">
                <a:latin typeface="Arial Rounded MT Bold" panose="020F0704030504030204" pitchFamily="34" charset="0"/>
              </a:rPr>
              <a:t>utama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jumlahnya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sama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besar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</a:p>
          <a:p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Harga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pokok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 =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biaya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/input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bersih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 (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Rp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) </a:t>
            </a:r>
          </a:p>
          <a:p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                          </a:t>
            </a:r>
            <a:r>
              <a:rPr lang="en-US" sz="1600" dirty="0" err="1" smtClea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Hasil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utama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natura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 (kg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atau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ekor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) </a:t>
            </a:r>
            <a:endParaRPr lang="en-US" sz="1600" dirty="0" smtClean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8.Keuntungan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margin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merupakan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keuntungan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kotor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,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karena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itu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sifatnya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masih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semu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.</a:t>
            </a:r>
          </a:p>
          <a:p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    </a:t>
            </a:r>
            <a:r>
              <a:rPr lang="en-US" sz="1600" dirty="0" err="1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Keuntungan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margin =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nilai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total output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–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biaya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tidak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tetap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9.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Pendapat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atau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income,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merupakan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selisih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antara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jumlah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penerimaan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/ output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dengan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semua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biaya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yang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dikeluarkan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. </a:t>
            </a:r>
          </a:p>
          <a:p>
            <a:r>
              <a:rPr lang="fr-FR" sz="16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Pendapatan</a:t>
            </a:r>
            <a:r>
              <a:rPr lang="fr-FR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= </a:t>
            </a:r>
            <a:r>
              <a:rPr lang="fr-FR" sz="16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nilai</a:t>
            </a:r>
            <a:r>
              <a:rPr lang="fr-FR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total output – </a:t>
            </a:r>
            <a:r>
              <a:rPr lang="fr-FR" sz="16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nilai</a:t>
            </a:r>
            <a:r>
              <a:rPr lang="fr-FR" sz="1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total input</a:t>
            </a:r>
            <a:r>
              <a:rPr lang="fr-FR" sz="1600" dirty="0"/>
              <a:t> </a:t>
            </a:r>
            <a:endParaRPr lang="en-US" sz="160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endParaRPr lang="en-US" sz="160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075936" y="3962399"/>
            <a:ext cx="2809102" cy="329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6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7" y="197708"/>
            <a:ext cx="6877119" cy="12379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err="1">
                <a:solidFill>
                  <a:schemeClr val="tx2"/>
                </a:solidFill>
                <a:latin typeface="Algerian" panose="04020705040A02060702" pitchFamily="82" charset="0"/>
              </a:rPr>
              <a:t>Contoh</a:t>
            </a:r>
            <a:r>
              <a:rPr lang="en-US" dirty="0">
                <a:solidFill>
                  <a:schemeClr val="tx2"/>
                </a:solidFill>
                <a:latin typeface="Algerian" panose="04020705040A02060702" pitchFamily="82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lgerian" panose="04020705040A02060702" pitchFamily="82" charset="0"/>
              </a:rPr>
              <a:t>perhitungan</a:t>
            </a:r>
            <a:r>
              <a:rPr lang="en-US" dirty="0">
                <a:solidFill>
                  <a:schemeClr val="tx2"/>
                </a:solidFill>
                <a:latin typeface="Algerian" panose="04020705040A02060702" pitchFamily="82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lgerian" panose="04020705040A02060702" pitchFamily="82" charset="0"/>
              </a:rPr>
              <a:t>analisa</a:t>
            </a:r>
            <a:r>
              <a:rPr lang="en-US" dirty="0">
                <a:solidFill>
                  <a:schemeClr val="tx2"/>
                </a:solidFill>
                <a:latin typeface="Algerian" panose="04020705040A02060702" pitchFamily="82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lgerian" panose="04020705040A02060702" pitchFamily="82" charset="0"/>
              </a:rPr>
              <a:t>Ekonomi</a:t>
            </a:r>
            <a:r>
              <a:rPr lang="en-US" dirty="0">
                <a:solidFill>
                  <a:schemeClr val="tx2"/>
                </a:solidFill>
                <a:latin typeface="Algerian" panose="04020705040A02060702" pitchFamily="82" charset="0"/>
              </a:rPr>
              <a:t> </a:t>
            </a:r>
            <a:br>
              <a:rPr lang="en-US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endParaRPr lang="en-US" dirty="0">
              <a:solidFill>
                <a:schemeClr val="tx2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5" y="1435607"/>
            <a:ext cx="11100569" cy="5344133"/>
          </a:xfrm>
        </p:spPr>
        <p:txBody>
          <a:bodyPr>
            <a:normAutofit fontScale="32500" lnSpcReduction="20000"/>
          </a:bodyPr>
          <a:lstStyle/>
          <a:p>
            <a:r>
              <a:rPr lang="en-US" sz="4900" b="1" dirty="0" err="1">
                <a:latin typeface="Britannic Bold" panose="020B0903060703020204" pitchFamily="34" charset="0"/>
              </a:rPr>
              <a:t>Perhitungan</a:t>
            </a:r>
            <a:r>
              <a:rPr lang="en-US" sz="4900" b="1" dirty="0">
                <a:latin typeface="Britannic Bold" panose="020B0903060703020204" pitchFamily="34" charset="0"/>
              </a:rPr>
              <a:t> </a:t>
            </a:r>
            <a:r>
              <a:rPr lang="en-US" sz="4900" b="1" dirty="0" err="1">
                <a:latin typeface="Britannic Bold" panose="020B0903060703020204" pitchFamily="34" charset="0"/>
              </a:rPr>
              <a:t>Untung</a:t>
            </a:r>
            <a:r>
              <a:rPr lang="en-US" sz="4900" b="1" dirty="0">
                <a:latin typeface="Britannic Bold" panose="020B0903060703020204" pitchFamily="34" charset="0"/>
              </a:rPr>
              <a:t> </a:t>
            </a:r>
            <a:r>
              <a:rPr lang="en-US" sz="4900" b="1" dirty="0" err="1">
                <a:latin typeface="Britannic Bold" panose="020B0903060703020204" pitchFamily="34" charset="0"/>
              </a:rPr>
              <a:t>Rugi</a:t>
            </a:r>
            <a:r>
              <a:rPr lang="en-US" sz="4900" b="1" dirty="0">
                <a:latin typeface="Britannic Bold" panose="020B0903060703020204" pitchFamily="34" charset="0"/>
              </a:rPr>
              <a:t> Usaha </a:t>
            </a:r>
            <a:r>
              <a:rPr lang="en-US" sz="4900" b="1" dirty="0" err="1">
                <a:latin typeface="Britannic Bold" panose="020B0903060703020204" pitchFamily="34" charset="0"/>
              </a:rPr>
              <a:t>Ayam</a:t>
            </a:r>
            <a:r>
              <a:rPr lang="en-US" sz="4900" b="1" dirty="0">
                <a:latin typeface="Britannic Bold" panose="020B0903060703020204" pitchFamily="34" charset="0"/>
              </a:rPr>
              <a:t> </a:t>
            </a:r>
            <a:r>
              <a:rPr lang="en-US" sz="4900" b="1" dirty="0" err="1">
                <a:latin typeface="Britannic Bold" panose="020B0903060703020204" pitchFamily="34" charset="0"/>
              </a:rPr>
              <a:t>Petelur</a:t>
            </a:r>
            <a:r>
              <a:rPr lang="en-US" sz="4900" b="1" dirty="0">
                <a:latin typeface="Britannic Bold" panose="020B0903060703020204" pitchFamily="34" charset="0"/>
              </a:rPr>
              <a:t> system closed </a:t>
            </a:r>
            <a:r>
              <a:rPr lang="en-US" sz="4900" b="1" dirty="0" smtClean="0">
                <a:latin typeface="Britannic Bold" panose="020B0903060703020204" pitchFamily="34" charset="0"/>
              </a:rPr>
              <a:t>house (20.000 </a:t>
            </a:r>
            <a:r>
              <a:rPr lang="en-US" sz="4900" b="1" dirty="0" err="1" smtClean="0">
                <a:latin typeface="Britannic Bold" panose="020B0903060703020204" pitchFamily="34" charset="0"/>
              </a:rPr>
              <a:t>ekor</a:t>
            </a:r>
            <a:r>
              <a:rPr lang="en-US" sz="4900" b="1" dirty="0" smtClean="0">
                <a:latin typeface="Britannic Bold" panose="020B0903060703020204" pitchFamily="34" charset="0"/>
              </a:rPr>
              <a:t>).</a:t>
            </a:r>
          </a:p>
          <a:p>
            <a:r>
              <a:rPr lang="en-US" sz="4900" dirty="0" smtClean="0">
                <a:latin typeface="Britannic Bold" panose="020B0903060703020204" pitchFamily="34" charset="0"/>
              </a:rPr>
              <a:t>a) </a:t>
            </a:r>
            <a:r>
              <a:rPr lang="en-US" sz="4900" dirty="0" err="1" smtClean="0">
                <a:latin typeface="Britannic Bold" panose="020B0903060703020204" pitchFamily="34" charset="0"/>
              </a:rPr>
              <a:t>Kandang</a:t>
            </a:r>
            <a:r>
              <a:rPr lang="en-US" sz="4900" dirty="0" smtClean="0">
                <a:latin typeface="Britannic Bold" panose="020B0903060703020204" pitchFamily="34" charset="0"/>
              </a:rPr>
              <a:t> </a:t>
            </a:r>
            <a:r>
              <a:rPr lang="en-US" sz="4900" dirty="0">
                <a:latin typeface="Britannic Bold" panose="020B0903060703020204" pitchFamily="34" charset="0"/>
              </a:rPr>
              <a:t>CH : </a:t>
            </a:r>
            <a:r>
              <a:rPr lang="en-US" sz="4900" dirty="0" err="1">
                <a:latin typeface="Britannic Bold" panose="020B0903060703020204" pitchFamily="34" charset="0"/>
              </a:rPr>
              <a:t>Rp</a:t>
            </a:r>
            <a:r>
              <a:rPr lang="en-US" sz="4900" dirty="0">
                <a:latin typeface="Britannic Bold" panose="020B0903060703020204" pitchFamily="34" charset="0"/>
              </a:rPr>
              <a:t>. 2.700.000.000,- (</a:t>
            </a:r>
            <a:r>
              <a:rPr lang="en-US" sz="4900" dirty="0" err="1">
                <a:latin typeface="Britannic Bold" panose="020B0903060703020204" pitchFamily="34" charset="0"/>
              </a:rPr>
              <a:t>daya</a:t>
            </a:r>
            <a:r>
              <a:rPr lang="en-US" sz="4900" dirty="0">
                <a:latin typeface="Britannic Bold" panose="020B0903060703020204" pitchFamily="34" charset="0"/>
              </a:rPr>
              <a:t> </a:t>
            </a:r>
            <a:r>
              <a:rPr lang="en-US" sz="4900" dirty="0" err="1">
                <a:latin typeface="Britannic Bold" panose="020B0903060703020204" pitchFamily="34" charset="0"/>
              </a:rPr>
              <a:t>tahan</a:t>
            </a:r>
            <a:r>
              <a:rPr lang="en-US" sz="4900" dirty="0">
                <a:latin typeface="Britannic Bold" panose="020B0903060703020204" pitchFamily="34" charset="0"/>
              </a:rPr>
              <a:t> 15 </a:t>
            </a:r>
            <a:r>
              <a:rPr lang="en-US" sz="4900" dirty="0" err="1">
                <a:latin typeface="Britannic Bold" panose="020B0903060703020204" pitchFamily="34" charset="0"/>
              </a:rPr>
              <a:t>thn</a:t>
            </a:r>
            <a:r>
              <a:rPr lang="en-US" sz="4900" dirty="0">
                <a:latin typeface="Britannic Bold" panose="020B0903060703020204" pitchFamily="34" charset="0"/>
              </a:rPr>
              <a:t>) </a:t>
            </a:r>
          </a:p>
          <a:p>
            <a:r>
              <a:rPr lang="en-US" sz="4900" dirty="0">
                <a:latin typeface="Britannic Bold" panose="020B0903060703020204" pitchFamily="34" charset="0"/>
              </a:rPr>
              <a:t>b) Pullet : </a:t>
            </a:r>
            <a:r>
              <a:rPr lang="en-US" sz="4900" dirty="0" err="1">
                <a:latin typeface="Britannic Bold" panose="020B0903060703020204" pitchFamily="34" charset="0"/>
              </a:rPr>
              <a:t>Rp</a:t>
            </a:r>
            <a:r>
              <a:rPr lang="en-US" sz="4900" dirty="0">
                <a:latin typeface="Britannic Bold" panose="020B0903060703020204" pitchFamily="34" charset="0"/>
              </a:rPr>
              <a:t>. 70.000/</a:t>
            </a:r>
            <a:r>
              <a:rPr lang="en-US" sz="4900" dirty="0" err="1">
                <a:latin typeface="Britannic Bold" panose="020B0903060703020204" pitchFamily="34" charset="0"/>
              </a:rPr>
              <a:t>ek</a:t>
            </a:r>
            <a:r>
              <a:rPr lang="en-US" sz="4900" dirty="0">
                <a:latin typeface="Britannic Bold" panose="020B0903060703020204" pitchFamily="34" charset="0"/>
              </a:rPr>
              <a:t> </a:t>
            </a:r>
          </a:p>
          <a:p>
            <a:r>
              <a:rPr lang="en-US" sz="4900" dirty="0">
                <a:latin typeface="Britannic Bold" panose="020B0903060703020204" pitchFamily="34" charset="0"/>
              </a:rPr>
              <a:t>c) </a:t>
            </a:r>
            <a:r>
              <a:rPr lang="en-US" sz="4900" dirty="0" err="1">
                <a:latin typeface="Britannic Bold" panose="020B0903060703020204" pitchFamily="34" charset="0"/>
              </a:rPr>
              <a:t>Pakan</a:t>
            </a:r>
            <a:r>
              <a:rPr lang="en-US" sz="4900" dirty="0">
                <a:latin typeface="Britannic Bold" panose="020B0903060703020204" pitchFamily="34" charset="0"/>
              </a:rPr>
              <a:t> : </a:t>
            </a:r>
            <a:r>
              <a:rPr lang="en-US" sz="4900" dirty="0" err="1">
                <a:latin typeface="Britannic Bold" panose="020B0903060703020204" pitchFamily="34" charset="0"/>
              </a:rPr>
              <a:t>Rp</a:t>
            </a:r>
            <a:r>
              <a:rPr lang="en-US" sz="4900" dirty="0">
                <a:latin typeface="Britannic Bold" panose="020B0903060703020204" pitchFamily="34" charset="0"/>
              </a:rPr>
              <a:t>. 5.300/kg </a:t>
            </a:r>
          </a:p>
          <a:p>
            <a:r>
              <a:rPr lang="en-US" sz="4900" dirty="0">
                <a:latin typeface="Britannic Bold" panose="020B0903060703020204" pitchFamily="34" charset="0"/>
              </a:rPr>
              <a:t>d) </a:t>
            </a:r>
            <a:r>
              <a:rPr lang="en-US" sz="4900" dirty="0" err="1">
                <a:latin typeface="Britannic Bold" panose="020B0903060703020204" pitchFamily="34" charset="0"/>
              </a:rPr>
              <a:t>Telur</a:t>
            </a:r>
            <a:r>
              <a:rPr lang="en-US" sz="4900" dirty="0">
                <a:latin typeface="Britannic Bold" panose="020B0903060703020204" pitchFamily="34" charset="0"/>
              </a:rPr>
              <a:t> : </a:t>
            </a:r>
            <a:r>
              <a:rPr lang="en-US" sz="4900" dirty="0" err="1">
                <a:latin typeface="Britannic Bold" panose="020B0903060703020204" pitchFamily="34" charset="0"/>
              </a:rPr>
              <a:t>Rp</a:t>
            </a:r>
            <a:r>
              <a:rPr lang="en-US" sz="4900" dirty="0">
                <a:latin typeface="Britannic Bold" panose="020B0903060703020204" pitchFamily="34" charset="0"/>
              </a:rPr>
              <a:t>. 18.500/kg </a:t>
            </a:r>
          </a:p>
          <a:p>
            <a:r>
              <a:rPr lang="en-US" sz="4900" dirty="0">
                <a:latin typeface="Britannic Bold" panose="020B0903060703020204" pitchFamily="34" charset="0"/>
              </a:rPr>
              <a:t>e) HDP ; 80% </a:t>
            </a:r>
          </a:p>
          <a:p>
            <a:r>
              <a:rPr lang="en-US" sz="4900" dirty="0">
                <a:latin typeface="Britannic Bold" panose="020B0903060703020204" pitchFamily="34" charset="0"/>
              </a:rPr>
              <a:t>f) 1 kg </a:t>
            </a:r>
            <a:r>
              <a:rPr lang="en-US" sz="4900" dirty="0" err="1">
                <a:latin typeface="Britannic Bold" panose="020B0903060703020204" pitchFamily="34" charset="0"/>
              </a:rPr>
              <a:t>telur</a:t>
            </a:r>
            <a:r>
              <a:rPr lang="en-US" sz="4900" dirty="0">
                <a:latin typeface="Britannic Bold" panose="020B0903060703020204" pitchFamily="34" charset="0"/>
              </a:rPr>
              <a:t> : 16 </a:t>
            </a:r>
            <a:r>
              <a:rPr lang="en-US" sz="4900" dirty="0" err="1">
                <a:latin typeface="Britannic Bold" panose="020B0903060703020204" pitchFamily="34" charset="0"/>
              </a:rPr>
              <a:t>butir</a:t>
            </a:r>
            <a:r>
              <a:rPr lang="en-US" sz="4900" dirty="0">
                <a:latin typeface="Britannic Bold" panose="020B0903060703020204" pitchFamily="34" charset="0"/>
              </a:rPr>
              <a:t> </a:t>
            </a:r>
          </a:p>
          <a:p>
            <a:r>
              <a:rPr lang="en-US" sz="4900" dirty="0">
                <a:latin typeface="Britannic Bold" panose="020B0903060703020204" pitchFamily="34" charset="0"/>
              </a:rPr>
              <a:t>g) </a:t>
            </a:r>
            <a:r>
              <a:rPr lang="en-US" sz="4900" dirty="0" err="1">
                <a:latin typeface="Britannic Bold" panose="020B0903060703020204" pitchFamily="34" charset="0"/>
              </a:rPr>
              <a:t>Ayam</a:t>
            </a:r>
            <a:r>
              <a:rPr lang="en-US" sz="4900" dirty="0">
                <a:latin typeface="Britannic Bold" panose="020B0903060703020204" pitchFamily="34" charset="0"/>
              </a:rPr>
              <a:t> </a:t>
            </a:r>
            <a:r>
              <a:rPr lang="en-US" sz="4900" dirty="0" err="1">
                <a:latin typeface="Britannic Bold" panose="020B0903060703020204" pitchFamily="34" charset="0"/>
              </a:rPr>
              <a:t>afkir</a:t>
            </a:r>
            <a:r>
              <a:rPr lang="en-US" sz="4900" dirty="0">
                <a:latin typeface="Britannic Bold" panose="020B0903060703020204" pitchFamily="34" charset="0"/>
              </a:rPr>
              <a:t> : 55% </a:t>
            </a:r>
            <a:r>
              <a:rPr lang="en-US" sz="4900" dirty="0" err="1">
                <a:latin typeface="Britannic Bold" panose="020B0903060703020204" pitchFamily="34" charset="0"/>
              </a:rPr>
              <a:t>harga</a:t>
            </a:r>
            <a:r>
              <a:rPr lang="en-US" sz="4900" dirty="0">
                <a:latin typeface="Britannic Bold" panose="020B0903060703020204" pitchFamily="34" charset="0"/>
              </a:rPr>
              <a:t> pullet </a:t>
            </a:r>
          </a:p>
          <a:p>
            <a:r>
              <a:rPr lang="pt-BR" sz="4900" dirty="0">
                <a:latin typeface="Britannic Bold" panose="020B0903060703020204" pitchFamily="34" charset="0"/>
              </a:rPr>
              <a:t>h) Mortalitas : 5% selama pemeliharaan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224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1. </a:t>
            </a:r>
            <a:r>
              <a:rPr lang="en-US" dirty="0" err="1" smtClean="0">
                <a:latin typeface="Algerian" panose="04020705040A02060702" pitchFamily="82" charset="0"/>
              </a:rPr>
              <a:t>Pengeluaran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1034666" cy="535237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1.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Bibit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Pullet (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Ayam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umur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16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mgg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) </a:t>
            </a:r>
          </a:p>
          <a:p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20.000 X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Rp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. 70.000,- =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Rp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. 1.400.000.000,- </a:t>
            </a:r>
          </a:p>
          <a:p>
            <a:r>
              <a:rPr lang="en-US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2.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Biaya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Pakan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sv-SE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Konsumsi </a:t>
            </a:r>
            <a:r>
              <a:rPr lang="sv-SE" dirty="0">
                <a:solidFill>
                  <a:srgbClr val="0070C0"/>
                </a:solidFill>
                <a:latin typeface="Arial Black" panose="020B0A04020102020204" pitchFamily="34" charset="0"/>
              </a:rPr>
              <a:t>pakan rata-rata 115 gram / ekor / hari, harga Rp. 5.300,-/kg bila diperkirakan mortalitas selama produksi sebesar 5%, maka sisa populasi pada produksi = 20.000 – (5% x 20.000) = 19.000 ekor </a:t>
            </a:r>
            <a:endParaRPr lang="sv-SE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r>
              <a:rPr lang="en-US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Jadi</a:t>
            </a:r>
            <a:r>
              <a:rPr lang="en-US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biaya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pakan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 490 x 0,115 (kg) x 5,300, x 19.000 =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</a:rPr>
              <a:t>Rp</a:t>
            </a:r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. 5.674.445.000,- </a:t>
            </a:r>
            <a:endParaRPr lang="en-US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3.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Penyusutan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kandang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dan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peralatan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Untuk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20.000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ekor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diperkirakan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diperlukan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kandang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seharga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Rp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. 2.700.000.000,-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dapat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dipakai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11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siklus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, </a:t>
            </a:r>
            <a:endParaRPr lang="en-US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en-US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jadi</a:t>
            </a:r>
            <a:r>
              <a:rPr lang="en-US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biaya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selama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masa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produksi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adalah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Rp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. 2.700.000.000 /</a:t>
            </a:r>
            <a:r>
              <a:rPr lang="en-US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11 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= </a:t>
            </a:r>
            <a:r>
              <a:rPr lang="en-US" dirty="0" err="1">
                <a:solidFill>
                  <a:srgbClr val="FF0000"/>
                </a:solidFill>
                <a:latin typeface="Arial Black" panose="020B0A04020102020204" pitchFamily="34" charset="0"/>
              </a:rPr>
              <a:t>Rp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. 245.454.545,- </a:t>
            </a:r>
          </a:p>
        </p:txBody>
      </p:sp>
    </p:spTree>
    <p:extLst>
      <p:ext uri="{BB962C8B-B14F-4D97-AF65-F5344CB8AC3E}">
        <p14:creationId xmlns:p14="http://schemas.microsoft.com/office/powerpoint/2010/main" val="2780495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5" y="1435607"/>
            <a:ext cx="11191185" cy="5204089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Arial Rounded MT Bold" panose="020F0704030504030204" pitchFamily="34" charset="0"/>
              </a:rPr>
              <a:t>4. </a:t>
            </a:r>
            <a:r>
              <a:rPr lang="en-US" sz="1600" dirty="0" err="1" smtClean="0">
                <a:latin typeface="Arial Rounded MT Bold" panose="020F0704030504030204" pitchFamily="34" charset="0"/>
              </a:rPr>
              <a:t>Biaya</a:t>
            </a:r>
            <a:r>
              <a:rPr lang="en-US" sz="1600" dirty="0" smtClean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tenaga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kerja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</a:p>
          <a:p>
            <a:r>
              <a:rPr lang="en-US" sz="1600" dirty="0">
                <a:latin typeface="Arial Rounded MT Bold" panose="020F0704030504030204" pitchFamily="34" charset="0"/>
              </a:rPr>
              <a:t>Tenaga </a:t>
            </a:r>
            <a:r>
              <a:rPr lang="en-US" sz="1600" dirty="0" err="1">
                <a:latin typeface="Arial Rounded MT Bold" panose="020F0704030504030204" pitchFamily="34" charset="0"/>
              </a:rPr>
              <a:t>kerja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cukup</a:t>
            </a:r>
            <a:r>
              <a:rPr lang="en-US" sz="1600" dirty="0">
                <a:latin typeface="Arial Rounded MT Bold" panose="020F0704030504030204" pitchFamily="34" charset="0"/>
              </a:rPr>
              <a:t> 4 orang </a:t>
            </a:r>
            <a:r>
              <a:rPr lang="en-US" sz="1600" dirty="0" err="1">
                <a:latin typeface="Arial Rounded MT Bold" panose="020F0704030504030204" pitchFamily="34" charset="0"/>
              </a:rPr>
              <a:t>terdiri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dari</a:t>
            </a:r>
            <a:r>
              <a:rPr lang="en-US" sz="1600" dirty="0">
                <a:latin typeface="Arial Rounded MT Bold" panose="020F0704030504030204" pitchFamily="34" charset="0"/>
              </a:rPr>
              <a:t> 1 </a:t>
            </a:r>
            <a:r>
              <a:rPr lang="en-US" sz="1600" dirty="0" err="1">
                <a:latin typeface="Arial Rounded MT Bold" panose="020F0704030504030204" pitchFamily="34" charset="0"/>
              </a:rPr>
              <a:t>kepala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kandang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dan</a:t>
            </a:r>
            <a:r>
              <a:rPr lang="en-US" sz="1600" dirty="0">
                <a:latin typeface="Arial Rounded MT Bold" panose="020F0704030504030204" pitchFamily="34" charset="0"/>
              </a:rPr>
              <a:t> 2 </a:t>
            </a:r>
            <a:r>
              <a:rPr lang="en-US" sz="1600" dirty="0" err="1">
                <a:latin typeface="Arial Rounded MT Bold" panose="020F0704030504030204" pitchFamily="34" charset="0"/>
              </a:rPr>
              <a:t>karyawan</a:t>
            </a:r>
            <a:r>
              <a:rPr lang="en-US" sz="1600" dirty="0">
                <a:latin typeface="Arial Rounded MT Bold" panose="020F0704030504030204" pitchFamily="34" charset="0"/>
              </a:rPr>
              <a:t> kandang.an total </a:t>
            </a:r>
            <a:r>
              <a:rPr lang="en-US" sz="1600" dirty="0" err="1">
                <a:latin typeface="Arial Rounded MT Bold" panose="020F0704030504030204" pitchFamily="34" charset="0"/>
              </a:rPr>
              <a:t>gaji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Rp</a:t>
            </a:r>
            <a:r>
              <a:rPr lang="en-US" sz="1600" dirty="0">
                <a:latin typeface="Arial Rounded MT Bold" panose="020F0704030504030204" pitchFamily="34" charset="0"/>
              </a:rPr>
              <a:t>. 10.000.000/</a:t>
            </a:r>
            <a:r>
              <a:rPr lang="en-US" sz="1600" dirty="0" err="1">
                <a:latin typeface="Arial Rounded MT Bold" panose="020F0704030504030204" pitchFamily="34" charset="0"/>
              </a:rPr>
              <a:t>bulan</a:t>
            </a:r>
            <a:r>
              <a:rPr lang="en-US" sz="1600" dirty="0">
                <a:latin typeface="Arial Rounded MT Bold" panose="020F0704030504030204" pitchFamily="34" charset="0"/>
              </a:rPr>
              <a:t>. </a:t>
            </a:r>
            <a:r>
              <a:rPr lang="en-US" sz="1600" dirty="0" err="1">
                <a:latin typeface="Arial Rounded MT Bold" panose="020F0704030504030204" pitchFamily="34" charset="0"/>
              </a:rPr>
              <a:t>Jadi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upah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tenaga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kerja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selama</a:t>
            </a:r>
            <a:r>
              <a:rPr lang="en-US" sz="1600" dirty="0">
                <a:latin typeface="Arial Rounded MT Bold" panose="020F0704030504030204" pitchFamily="34" charset="0"/>
              </a:rPr>
              <a:t> </a:t>
            </a:r>
            <a:r>
              <a:rPr lang="en-US" sz="1600" dirty="0" err="1">
                <a:latin typeface="Arial Rounded MT Bold" panose="020F0704030504030204" pitchFamily="34" charset="0"/>
              </a:rPr>
              <a:t>produksi</a:t>
            </a:r>
            <a:r>
              <a:rPr lang="en-US" sz="1600" dirty="0">
                <a:latin typeface="Arial Rounded MT Bold" panose="020F0704030504030204" pitchFamily="34" charset="0"/>
              </a:rPr>
              <a:t> = 16 x </a:t>
            </a:r>
            <a:r>
              <a:rPr lang="en-US" sz="1600" dirty="0" err="1">
                <a:latin typeface="Arial Rounded MT Bold" panose="020F0704030504030204" pitchFamily="34" charset="0"/>
              </a:rPr>
              <a:t>Rp</a:t>
            </a:r>
            <a:r>
              <a:rPr lang="en-US" sz="1600" dirty="0">
                <a:latin typeface="Arial Rounded MT Bold" panose="020F0704030504030204" pitchFamily="34" charset="0"/>
              </a:rPr>
              <a:t>. </a:t>
            </a:r>
            <a:r>
              <a:rPr lang="en-US" sz="1600" dirty="0" smtClean="0">
                <a:latin typeface="Arial Rounded MT Bold" panose="020F0704030504030204" pitchFamily="34" charset="0"/>
              </a:rPr>
              <a:t>10.000.000</a:t>
            </a:r>
            <a:r>
              <a:rPr lang="en-US" sz="1600" dirty="0">
                <a:latin typeface="Arial Rounded MT Bold" panose="020F0704030504030204" pitchFamily="34" charset="0"/>
              </a:rPr>
              <a:t>,- = Rp.160.000.000,- </a:t>
            </a:r>
            <a:endParaRPr lang="en-US" sz="1600" dirty="0" smtClean="0">
              <a:latin typeface="Arial Rounded MT Bold" panose="020F0704030504030204" pitchFamily="34" charset="0"/>
            </a:endParaRPr>
          </a:p>
          <a:p>
            <a:r>
              <a:rPr lang="en-US" sz="1600" b="1" dirty="0" smtClean="0">
                <a:solidFill>
                  <a:srgbClr val="FF0000"/>
                </a:solidFill>
              </a:rPr>
              <a:t>5. </a:t>
            </a:r>
            <a:r>
              <a:rPr lang="en-US" sz="1600" b="1" dirty="0" err="1" smtClean="0">
                <a:solidFill>
                  <a:srgbClr val="FF0000"/>
                </a:solidFill>
              </a:rPr>
              <a:t>Obat-obatan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dan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Vaksin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, </a:t>
            </a:r>
            <a:r>
              <a:rPr lang="en-US" sz="1600" b="1" dirty="0" err="1" smtClean="0">
                <a:solidFill>
                  <a:srgbClr val="FF0000"/>
                </a:solidFill>
              </a:rPr>
              <a:t>Selama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± 70 </a:t>
            </a:r>
            <a:r>
              <a:rPr lang="en-US" sz="1600" b="1" dirty="0" err="1">
                <a:solidFill>
                  <a:srgbClr val="FF0000"/>
                </a:solidFill>
              </a:rPr>
              <a:t>minggu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berproduksi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ayam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memerlukan</a:t>
            </a:r>
            <a:r>
              <a:rPr lang="en-US" sz="1600" b="1" dirty="0">
                <a:solidFill>
                  <a:srgbClr val="FF0000"/>
                </a:solidFill>
              </a:rPr>
              <a:t> 7 x </a:t>
            </a:r>
            <a:r>
              <a:rPr lang="en-US" sz="1600" b="1" dirty="0" err="1">
                <a:solidFill>
                  <a:srgbClr val="FF0000"/>
                </a:solidFill>
              </a:rPr>
              <a:t>vaksinasi</a:t>
            </a:r>
            <a:r>
              <a:rPr lang="en-US" sz="1600" b="1" dirty="0">
                <a:solidFill>
                  <a:srgbClr val="FF0000"/>
                </a:solidFill>
              </a:rPr>
              <a:t> ND </a:t>
            </a:r>
            <a:r>
              <a:rPr lang="en-US" sz="1600" b="1" dirty="0" err="1">
                <a:solidFill>
                  <a:srgbClr val="FF0000"/>
                </a:solidFill>
              </a:rPr>
              <a:t>dengan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harga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vaksin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Rp</a:t>
            </a:r>
            <a:r>
              <a:rPr lang="en-US" sz="1600" b="1" dirty="0">
                <a:solidFill>
                  <a:srgbClr val="FF0000"/>
                </a:solidFill>
              </a:rPr>
              <a:t>. 50.000/1000 </a:t>
            </a:r>
            <a:r>
              <a:rPr lang="en-US" sz="1600" b="1" dirty="0" err="1">
                <a:solidFill>
                  <a:srgbClr val="FF0000"/>
                </a:solidFill>
              </a:rPr>
              <a:t>dosis</a:t>
            </a:r>
            <a:r>
              <a:rPr lang="en-US" sz="1600" b="1" dirty="0">
                <a:solidFill>
                  <a:srgbClr val="FF0000"/>
                </a:solidFill>
              </a:rPr>
              <a:t>, </a:t>
            </a:r>
            <a:r>
              <a:rPr lang="en-US" sz="1600" b="1" dirty="0" err="1">
                <a:solidFill>
                  <a:srgbClr val="FF0000"/>
                </a:solidFill>
              </a:rPr>
              <a:t>sedangkan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pembelian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obat-obat</a:t>
            </a:r>
            <a:r>
              <a:rPr lang="en-US" sz="1600" b="1" dirty="0">
                <a:solidFill>
                  <a:srgbClr val="FF0000"/>
                </a:solidFill>
              </a:rPr>
              <a:t> di </a:t>
            </a:r>
            <a:r>
              <a:rPr lang="en-US" sz="1600" b="1" dirty="0" err="1">
                <a:solidFill>
                  <a:srgbClr val="FF0000"/>
                </a:solidFill>
              </a:rPr>
              <a:t>luar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vaksin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diperkirakan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Rp</a:t>
            </a:r>
            <a:r>
              <a:rPr lang="en-US" sz="1600" b="1" dirty="0">
                <a:solidFill>
                  <a:srgbClr val="FF0000"/>
                </a:solidFill>
              </a:rPr>
              <a:t>. 1.000.000,-/</a:t>
            </a:r>
            <a:r>
              <a:rPr lang="en-US" sz="1600" b="1" dirty="0" err="1">
                <a:solidFill>
                  <a:srgbClr val="FF0000"/>
                </a:solidFill>
              </a:rPr>
              <a:t>bulan</a:t>
            </a:r>
            <a:r>
              <a:rPr lang="en-US" sz="1600" b="1" dirty="0">
                <a:solidFill>
                  <a:srgbClr val="FF0000"/>
                </a:solidFill>
              </a:rPr>
              <a:t>. </a:t>
            </a:r>
          </a:p>
          <a:p>
            <a:r>
              <a:rPr lang="en-US" sz="1600" b="1" dirty="0" err="1">
                <a:solidFill>
                  <a:srgbClr val="FF0000"/>
                </a:solidFill>
              </a:rPr>
              <a:t>Jadi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biaya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keseluruhan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untuk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obat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dan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vaksin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= (</a:t>
            </a:r>
            <a:r>
              <a:rPr lang="en-US" sz="1600" b="1" dirty="0">
                <a:solidFill>
                  <a:srgbClr val="FF0000"/>
                </a:solidFill>
              </a:rPr>
              <a:t>7 x </a:t>
            </a:r>
            <a:r>
              <a:rPr lang="en-US" sz="1600" b="1" dirty="0" err="1">
                <a:solidFill>
                  <a:srgbClr val="FF0000"/>
                </a:solidFill>
              </a:rPr>
              <a:t>Rp</a:t>
            </a:r>
            <a:r>
              <a:rPr lang="en-US" sz="1600" b="1" dirty="0">
                <a:solidFill>
                  <a:srgbClr val="FF0000"/>
                </a:solidFill>
              </a:rPr>
              <a:t>. 50.000,- 20) + (16 x </a:t>
            </a:r>
            <a:r>
              <a:rPr lang="en-US" sz="1600" b="1" dirty="0" err="1" smtClean="0">
                <a:solidFill>
                  <a:srgbClr val="FF0000"/>
                </a:solidFill>
              </a:rPr>
              <a:t>Rp</a:t>
            </a:r>
            <a:r>
              <a:rPr lang="en-US" sz="1600" b="1" dirty="0">
                <a:solidFill>
                  <a:srgbClr val="FF0000"/>
                </a:solidFill>
              </a:rPr>
              <a:t>. 1.000.000,-) = </a:t>
            </a:r>
            <a:r>
              <a:rPr lang="en-US" sz="1600" b="1" dirty="0" err="1">
                <a:solidFill>
                  <a:srgbClr val="FF0000"/>
                </a:solidFill>
              </a:rPr>
              <a:t>Rp</a:t>
            </a:r>
            <a:r>
              <a:rPr lang="en-US" sz="1600" b="1" dirty="0">
                <a:solidFill>
                  <a:srgbClr val="FF0000"/>
                </a:solidFill>
              </a:rPr>
              <a:t>. 23.000.000,- 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6.Biaya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listrik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dan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 lain-lain </a:t>
            </a:r>
            <a:r>
              <a:rPr lang="en-US" sz="1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: </a:t>
            </a:r>
            <a:r>
              <a:rPr lang="en-US" sz="16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Biaya</a:t>
            </a:r>
            <a:r>
              <a:rPr lang="en-US" sz="1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ini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diperkirakan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Rp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. 5.000.000,-/</a:t>
            </a:r>
            <a:r>
              <a:rPr lang="en-US" sz="16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bulan</a:t>
            </a:r>
            <a:r>
              <a:rPr lang="en-US" sz="1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. </a:t>
            </a:r>
            <a:r>
              <a:rPr lang="fi-FI" sz="1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Jadi </a:t>
            </a:r>
            <a:r>
              <a:rPr lang="fi-FI" sz="1600" dirty="0">
                <a:solidFill>
                  <a:srgbClr val="0070C0"/>
                </a:solidFill>
                <a:latin typeface="Arial Black" panose="020B0A04020102020204" pitchFamily="34" charset="0"/>
              </a:rPr>
              <a:t>biaya lain-lain selama masa produksi Rp. 16,- x Rp. 5.000.000,- = Rp. 80.000.000,- </a:t>
            </a:r>
            <a:endParaRPr lang="fi-FI" sz="16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r>
              <a:rPr lang="en-US" sz="1600" dirty="0" smtClean="0">
                <a:latin typeface="Arial Black" panose="020B0A04020102020204" pitchFamily="34" charset="0"/>
              </a:rPr>
              <a:t>7. </a:t>
            </a:r>
            <a:r>
              <a:rPr lang="en-US" sz="1600" dirty="0" err="1">
                <a:latin typeface="Arial Black" panose="020B0A04020102020204" pitchFamily="34" charset="0"/>
              </a:rPr>
              <a:t>Jadi</a:t>
            </a:r>
            <a:r>
              <a:rPr lang="en-US" sz="1600" dirty="0">
                <a:latin typeface="Arial Black" panose="020B0A04020102020204" pitchFamily="34" charset="0"/>
              </a:rPr>
              <a:t> total </a:t>
            </a:r>
            <a:r>
              <a:rPr lang="en-US" sz="1600" dirty="0" err="1">
                <a:latin typeface="Arial Black" panose="020B0A04020102020204" pitchFamily="34" charset="0"/>
              </a:rPr>
              <a:t>pengeluaran</a:t>
            </a:r>
            <a:r>
              <a:rPr lang="en-US" sz="1600" dirty="0"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latin typeface="Arial Black" panose="020B0A04020102020204" pitchFamily="34" charset="0"/>
              </a:rPr>
              <a:t>pada</a:t>
            </a:r>
            <a:r>
              <a:rPr lang="en-US" sz="1600" dirty="0">
                <a:latin typeface="Arial Black" panose="020B0A04020102020204" pitchFamily="34" charset="0"/>
              </a:rPr>
              <a:t> masa </a:t>
            </a:r>
            <a:r>
              <a:rPr lang="en-US" sz="1600" dirty="0" err="1">
                <a:latin typeface="Arial Black" panose="020B0A04020102020204" pitchFamily="34" charset="0"/>
              </a:rPr>
              <a:t>produksi</a:t>
            </a:r>
            <a:r>
              <a:rPr lang="en-US" sz="1600" dirty="0">
                <a:latin typeface="Arial Black" panose="020B0A04020102020204" pitchFamily="34" charset="0"/>
              </a:rPr>
              <a:t> </a:t>
            </a:r>
            <a:r>
              <a:rPr lang="en-US" sz="1600" dirty="0" smtClean="0">
                <a:latin typeface="Arial Black" panose="020B0A04020102020204" pitchFamily="34" charset="0"/>
              </a:rPr>
              <a:t> : </a:t>
            </a:r>
            <a:r>
              <a:rPr lang="en-US" sz="1600" dirty="0" err="1" smtClean="0">
                <a:latin typeface="Arial Black" panose="020B0A04020102020204" pitchFamily="34" charset="0"/>
              </a:rPr>
              <a:t>Rp</a:t>
            </a:r>
            <a:r>
              <a:rPr lang="en-US" sz="1600" dirty="0">
                <a:latin typeface="Arial Black" panose="020B0A04020102020204" pitchFamily="34" charset="0"/>
              </a:rPr>
              <a:t>. 1.400.000.000,- + 5.674.445.000, + </a:t>
            </a:r>
            <a:r>
              <a:rPr lang="en-US" sz="1600" dirty="0" err="1">
                <a:latin typeface="Arial Black" panose="020B0A04020102020204" pitchFamily="34" charset="0"/>
              </a:rPr>
              <a:t>Rp</a:t>
            </a:r>
            <a:r>
              <a:rPr lang="en-US" sz="1600" dirty="0">
                <a:latin typeface="Arial Black" panose="020B0A04020102020204" pitchFamily="34" charset="0"/>
              </a:rPr>
              <a:t>. 245.454.545,- + </a:t>
            </a:r>
            <a:r>
              <a:rPr lang="en-US" sz="1600" dirty="0" err="1">
                <a:latin typeface="Arial Black" panose="020B0A04020102020204" pitchFamily="34" charset="0"/>
              </a:rPr>
              <a:t>Rp</a:t>
            </a:r>
            <a:r>
              <a:rPr lang="en-US" sz="1600" dirty="0">
                <a:latin typeface="Arial Black" panose="020B0A04020102020204" pitchFamily="34" charset="0"/>
              </a:rPr>
              <a:t>. 160.000.000 + Rp.23.000.000,- + </a:t>
            </a:r>
            <a:r>
              <a:rPr lang="en-US" sz="1600" dirty="0" err="1">
                <a:latin typeface="Arial Black" panose="020B0A04020102020204" pitchFamily="34" charset="0"/>
              </a:rPr>
              <a:t>Rp</a:t>
            </a:r>
            <a:r>
              <a:rPr lang="en-US" sz="1600" dirty="0">
                <a:latin typeface="Arial Black" panose="020B0A04020102020204" pitchFamily="34" charset="0"/>
              </a:rPr>
              <a:t>. 80.000.000,- = </a:t>
            </a:r>
            <a:r>
              <a:rPr lang="en-US" sz="1600" dirty="0" err="1">
                <a:latin typeface="Arial Black" panose="020B0A04020102020204" pitchFamily="34" charset="0"/>
              </a:rPr>
              <a:t>Rp</a:t>
            </a:r>
            <a:r>
              <a:rPr lang="en-US" sz="1600" dirty="0">
                <a:latin typeface="Arial Black" panose="020B0A04020102020204" pitchFamily="34" charset="0"/>
              </a:rPr>
              <a:t>. 7.582.899.545,- </a:t>
            </a:r>
            <a:endParaRPr lang="en-US" sz="16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919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II. PEMASUKAN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646588" y="1351005"/>
            <a:ext cx="11034666" cy="5306156"/>
          </a:xfrm>
        </p:spPr>
        <p:txBody>
          <a:bodyPr/>
          <a:lstStyle/>
          <a:p>
            <a:r>
              <a:rPr lang="en-US" sz="1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.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Penjual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telur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: </a:t>
            </a:r>
            <a:r>
              <a:rPr lang="en-US" sz="16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Produksi</a:t>
            </a:r>
            <a:r>
              <a:rPr lang="en-US" sz="1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telur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 rata-rata per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hari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 80%,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satu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 kg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isi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 16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butir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dan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harga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telur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 18.500/kg </a:t>
            </a:r>
            <a:r>
              <a:rPr lang="en-US" sz="1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= 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(20.000 x 80% x 490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hr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/16) X (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Rp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. 18.500) </a:t>
            </a:r>
            <a:r>
              <a:rPr lang="en-US" sz="1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= </a:t>
            </a:r>
            <a:r>
              <a:rPr lang="en-US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Rp</a:t>
            </a:r>
            <a:r>
              <a:rPr lang="en-US" sz="1600" dirty="0">
                <a:solidFill>
                  <a:srgbClr val="0070C0"/>
                </a:solidFill>
                <a:latin typeface="Arial Black" panose="020B0A04020102020204" pitchFamily="34" charset="0"/>
              </a:rPr>
              <a:t>. 9.065.000.000 </a:t>
            </a:r>
            <a:endParaRPr lang="en-US" sz="16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r>
              <a:rPr lang="en-US" sz="1600" b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2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</a:rPr>
              <a:t>. </a:t>
            </a:r>
            <a:r>
              <a:rPr lang="en-US" sz="1600" b="1" dirty="0" err="1">
                <a:solidFill>
                  <a:srgbClr val="C00000"/>
                </a:solidFill>
                <a:latin typeface="Bahnschrift" panose="020B0502040204020203" pitchFamily="34" charset="0"/>
              </a:rPr>
              <a:t>Penjualan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Bahnschrift" panose="020B0502040204020203" pitchFamily="34" charset="0"/>
              </a:rPr>
              <a:t>ayam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Bahnschrift" panose="020B0502040204020203" pitchFamily="34" charset="0"/>
              </a:rPr>
              <a:t>afkiran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: </a:t>
            </a:r>
            <a:r>
              <a:rPr lang="en-US" sz="1600" b="1" dirty="0" err="1" smtClean="0">
                <a:solidFill>
                  <a:srgbClr val="C00000"/>
                </a:solidFill>
                <a:latin typeface="Bahnschrift" panose="020B0502040204020203" pitchFamily="34" charset="0"/>
              </a:rPr>
              <a:t>Harga</a:t>
            </a:r>
            <a:r>
              <a:rPr lang="en-US" sz="1600" b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Bahnschrift" panose="020B0502040204020203" pitchFamily="34" charset="0"/>
              </a:rPr>
              <a:t>ayam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Bahnschrift" panose="020B0502040204020203" pitchFamily="34" charset="0"/>
              </a:rPr>
              <a:t>afkir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</a:rPr>
              <a:t> 50% </a:t>
            </a:r>
            <a:r>
              <a:rPr lang="en-US" sz="1600" b="1" dirty="0" err="1">
                <a:solidFill>
                  <a:srgbClr val="C00000"/>
                </a:solidFill>
                <a:latin typeface="Bahnschrift" panose="020B0502040204020203" pitchFamily="34" charset="0"/>
              </a:rPr>
              <a:t>ayam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</a:rPr>
              <a:t> pullet </a:t>
            </a:r>
            <a:r>
              <a:rPr lang="nn-NO" sz="1600" b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= </a:t>
            </a:r>
            <a:r>
              <a:rPr lang="nn-NO" sz="1600" b="1" dirty="0">
                <a:solidFill>
                  <a:srgbClr val="C00000"/>
                </a:solidFill>
                <a:latin typeface="Bahnschrift" panose="020B0502040204020203" pitchFamily="34" charset="0"/>
              </a:rPr>
              <a:t>Rp 70.000 x 50% = Rp. 35.000/ek </a:t>
            </a:r>
          </a:p>
          <a:p>
            <a:r>
              <a:rPr lang="en-US" sz="1600" b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    = 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</a:rPr>
              <a:t>19.000 x </a:t>
            </a:r>
            <a:r>
              <a:rPr lang="en-US" sz="1600" b="1" dirty="0" err="1">
                <a:solidFill>
                  <a:srgbClr val="C00000"/>
                </a:solidFill>
                <a:latin typeface="Bahnschrift" panose="020B0502040204020203" pitchFamily="34" charset="0"/>
              </a:rPr>
              <a:t>Rp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</a:rPr>
              <a:t>. 35.000,- = Rp.665.000.000,- </a:t>
            </a:r>
            <a:endParaRPr lang="en-US" sz="1600" b="1" dirty="0" smtClean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r>
              <a:rPr lang="sv-SE" sz="1600" dirty="0" smtClean="0">
                <a:latin typeface="Arial Black" panose="020B0A04020102020204" pitchFamily="34" charset="0"/>
              </a:rPr>
              <a:t>3</a:t>
            </a:r>
            <a:r>
              <a:rPr lang="sv-SE" sz="1600" dirty="0">
                <a:latin typeface="Arial Black" panose="020B0A04020102020204" pitchFamily="34" charset="0"/>
              </a:rPr>
              <a:t>. Penjualan karang bekas </a:t>
            </a:r>
            <a:r>
              <a:rPr lang="sv-SE" sz="1600" dirty="0" smtClean="0">
                <a:latin typeface="Arial Black" panose="020B0A04020102020204" pitchFamily="34" charset="0"/>
              </a:rPr>
              <a:t> :n</a:t>
            </a:r>
            <a:r>
              <a:rPr lang="en-US" sz="1600" dirty="0" err="1" smtClean="0">
                <a:latin typeface="Arial Black" panose="020B0A04020102020204" pitchFamily="34" charset="0"/>
              </a:rPr>
              <a:t>Diperkirakan</a:t>
            </a:r>
            <a:r>
              <a:rPr lang="en-US" sz="1600" dirty="0" smtClean="0"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latin typeface="Arial Black" panose="020B0A04020102020204" pitchFamily="34" charset="0"/>
              </a:rPr>
              <a:t>terkumpul</a:t>
            </a:r>
            <a:r>
              <a:rPr lang="en-US" sz="1600" dirty="0">
                <a:latin typeface="Arial Black" panose="020B0A04020102020204" pitchFamily="34" charset="0"/>
              </a:rPr>
              <a:t> 22.609 </a:t>
            </a:r>
            <a:r>
              <a:rPr lang="en-US" sz="1600" dirty="0" err="1">
                <a:latin typeface="Arial Black" panose="020B0A04020102020204" pitchFamily="34" charset="0"/>
              </a:rPr>
              <a:t>lembar</a:t>
            </a:r>
            <a:r>
              <a:rPr lang="en-US" sz="1600" dirty="0"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latin typeface="Arial Black" panose="020B0A04020102020204" pitchFamily="34" charset="0"/>
              </a:rPr>
              <a:t>dengan</a:t>
            </a:r>
            <a:r>
              <a:rPr lang="en-US" sz="1600" dirty="0"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latin typeface="Arial Black" panose="020B0A04020102020204" pitchFamily="34" charset="0"/>
              </a:rPr>
              <a:t>harga</a:t>
            </a:r>
            <a:r>
              <a:rPr lang="en-US" sz="1600" dirty="0">
                <a:latin typeface="Arial Black" panose="020B0A04020102020204" pitchFamily="34" charset="0"/>
              </a:rPr>
              <a:t> </a:t>
            </a:r>
            <a:r>
              <a:rPr lang="en-US" sz="1600" dirty="0" smtClean="0">
                <a:latin typeface="Arial Black" panose="020B0A04020102020204" pitchFamily="34" charset="0"/>
              </a:rPr>
              <a:t>             Rp.1500</a:t>
            </a:r>
            <a:r>
              <a:rPr lang="en-US" sz="1600" dirty="0">
                <a:latin typeface="Arial Black" panose="020B0A04020102020204" pitchFamily="34" charset="0"/>
              </a:rPr>
              <a:t>,-/</a:t>
            </a:r>
            <a:r>
              <a:rPr lang="en-US" sz="1600" dirty="0" err="1">
                <a:latin typeface="Arial Black" panose="020B0A04020102020204" pitchFamily="34" charset="0"/>
              </a:rPr>
              <a:t>lembar</a:t>
            </a:r>
            <a:r>
              <a:rPr lang="en-US" sz="1600" dirty="0">
                <a:latin typeface="Arial Black" panose="020B0A04020102020204" pitchFamily="34" charset="0"/>
              </a:rPr>
              <a:t>. </a:t>
            </a:r>
            <a:r>
              <a:rPr lang="en-US" sz="1600" dirty="0" err="1">
                <a:latin typeface="Arial Black" panose="020B0A04020102020204" pitchFamily="34" charset="0"/>
              </a:rPr>
              <a:t>Jadi</a:t>
            </a:r>
            <a:r>
              <a:rPr lang="en-US" sz="1600" dirty="0"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latin typeface="Arial Black" panose="020B0A04020102020204" pitchFamily="34" charset="0"/>
              </a:rPr>
              <a:t>hasil</a:t>
            </a:r>
            <a:r>
              <a:rPr lang="en-US" sz="1600" dirty="0"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latin typeface="Arial Black" panose="020B0A04020102020204" pitchFamily="34" charset="0"/>
              </a:rPr>
              <a:t>penjualan</a:t>
            </a:r>
            <a:r>
              <a:rPr lang="en-US" sz="1600" dirty="0"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latin typeface="Arial Black" panose="020B0A04020102020204" pitchFamily="34" charset="0"/>
              </a:rPr>
              <a:t>glangsing</a:t>
            </a:r>
            <a:r>
              <a:rPr lang="en-US" sz="1600" dirty="0">
                <a:latin typeface="Arial Black" panose="020B0A04020102020204" pitchFamily="34" charset="0"/>
              </a:rPr>
              <a:t> = 22.609 x </a:t>
            </a:r>
            <a:r>
              <a:rPr lang="en-US" sz="1600" dirty="0" err="1">
                <a:latin typeface="Arial Black" panose="020B0A04020102020204" pitchFamily="34" charset="0"/>
              </a:rPr>
              <a:t>Rp</a:t>
            </a:r>
            <a:r>
              <a:rPr lang="en-US" sz="1600" dirty="0">
                <a:latin typeface="Arial Black" panose="020B0A04020102020204" pitchFamily="34" charset="0"/>
              </a:rPr>
              <a:t>. 1.500,- = </a:t>
            </a:r>
            <a:r>
              <a:rPr lang="en-US" sz="1600" dirty="0" err="1">
                <a:latin typeface="Arial Black" panose="020B0A04020102020204" pitchFamily="34" charset="0"/>
              </a:rPr>
              <a:t>Rp</a:t>
            </a:r>
            <a:r>
              <a:rPr lang="en-US" sz="1600" dirty="0">
                <a:latin typeface="Arial Black" panose="020B0A04020102020204" pitchFamily="34" charset="0"/>
              </a:rPr>
              <a:t>. 33.914.352,- </a:t>
            </a:r>
          </a:p>
          <a:p>
            <a:pPr algn="ctr"/>
            <a:r>
              <a:rPr lang="en-US" sz="1600" dirty="0">
                <a:solidFill>
                  <a:srgbClr val="DD462F"/>
                </a:solidFill>
                <a:latin typeface="Algerian" panose="04020705040A02060702" pitchFamily="82" charset="0"/>
              </a:rPr>
              <a:t>Total </a:t>
            </a:r>
            <a:r>
              <a:rPr lang="en-US" sz="1600" dirty="0" err="1">
                <a:solidFill>
                  <a:srgbClr val="DD462F"/>
                </a:solidFill>
                <a:latin typeface="Algerian" panose="04020705040A02060702" pitchFamily="82" charset="0"/>
              </a:rPr>
              <a:t>pemasukan</a:t>
            </a:r>
            <a:r>
              <a:rPr lang="en-US" sz="1600" dirty="0">
                <a:solidFill>
                  <a:srgbClr val="DD462F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DD462F"/>
                </a:solidFill>
                <a:latin typeface="Algerian" panose="04020705040A02060702" pitchFamily="82" charset="0"/>
              </a:rPr>
              <a:t>dari</a:t>
            </a:r>
            <a:r>
              <a:rPr lang="en-US" sz="1600" dirty="0">
                <a:solidFill>
                  <a:srgbClr val="DD462F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DD462F"/>
                </a:solidFill>
                <a:latin typeface="Algerian" panose="04020705040A02060702" pitchFamily="82" charset="0"/>
              </a:rPr>
              <a:t>hasil</a:t>
            </a:r>
            <a:r>
              <a:rPr lang="en-US" sz="1600" dirty="0">
                <a:solidFill>
                  <a:srgbClr val="DD462F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DD462F"/>
                </a:solidFill>
                <a:latin typeface="Algerian" panose="04020705040A02060702" pitchFamily="82" charset="0"/>
              </a:rPr>
              <a:t>penjualan</a:t>
            </a:r>
            <a:r>
              <a:rPr lang="en-US" sz="1600" dirty="0">
                <a:solidFill>
                  <a:srgbClr val="DD462F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DD462F"/>
                </a:solidFill>
                <a:latin typeface="Algerian" panose="04020705040A02060702" pitchFamily="82" charset="0"/>
              </a:rPr>
              <a:t>telur</a:t>
            </a:r>
            <a:r>
              <a:rPr lang="en-US" sz="1600" dirty="0">
                <a:solidFill>
                  <a:srgbClr val="DD462F"/>
                </a:solidFill>
                <a:latin typeface="Algerian" panose="04020705040A02060702" pitchFamily="82" charset="0"/>
              </a:rPr>
              <a:t>, </a:t>
            </a:r>
            <a:r>
              <a:rPr lang="en-US" sz="1600" dirty="0" err="1">
                <a:solidFill>
                  <a:srgbClr val="DD462F"/>
                </a:solidFill>
                <a:latin typeface="Algerian" panose="04020705040A02060702" pitchFamily="82" charset="0"/>
              </a:rPr>
              <a:t>ayam</a:t>
            </a:r>
            <a:r>
              <a:rPr lang="en-US" sz="1600" dirty="0">
                <a:solidFill>
                  <a:srgbClr val="DD462F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DD462F"/>
                </a:solidFill>
                <a:latin typeface="Algerian" panose="04020705040A02060702" pitchFamily="82" charset="0"/>
              </a:rPr>
              <a:t>afkiran</a:t>
            </a:r>
            <a:r>
              <a:rPr lang="en-US" sz="1600" dirty="0">
                <a:solidFill>
                  <a:srgbClr val="DD462F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DD462F"/>
                </a:solidFill>
                <a:latin typeface="Algerian" panose="04020705040A02060702" pitchFamily="82" charset="0"/>
              </a:rPr>
              <a:t>dan</a:t>
            </a:r>
            <a:r>
              <a:rPr lang="en-US" sz="1600" dirty="0">
                <a:solidFill>
                  <a:srgbClr val="DD462F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DD462F"/>
                </a:solidFill>
                <a:latin typeface="Algerian" panose="04020705040A02060702" pitchFamily="82" charset="0"/>
              </a:rPr>
              <a:t>penjualan</a:t>
            </a:r>
            <a:r>
              <a:rPr lang="en-US" sz="1600" dirty="0">
                <a:solidFill>
                  <a:srgbClr val="DD462F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 err="1">
                <a:solidFill>
                  <a:srgbClr val="DD462F"/>
                </a:solidFill>
                <a:latin typeface="Algerian" panose="04020705040A02060702" pitchFamily="82" charset="0"/>
              </a:rPr>
              <a:t>glangsing</a:t>
            </a:r>
            <a:r>
              <a:rPr lang="en-US" sz="1600" dirty="0">
                <a:solidFill>
                  <a:srgbClr val="DD462F"/>
                </a:solidFill>
                <a:latin typeface="Algerian" panose="04020705040A02060702" pitchFamily="82" charset="0"/>
              </a:rPr>
              <a:t> = </a:t>
            </a:r>
            <a:r>
              <a:rPr lang="en-US" sz="1600" dirty="0" err="1">
                <a:solidFill>
                  <a:srgbClr val="DD462F"/>
                </a:solidFill>
                <a:latin typeface="Algerian" panose="04020705040A02060702" pitchFamily="82" charset="0"/>
              </a:rPr>
              <a:t>Rp</a:t>
            </a:r>
            <a:r>
              <a:rPr lang="en-US" sz="1600" dirty="0">
                <a:solidFill>
                  <a:srgbClr val="DD462F"/>
                </a:solidFill>
                <a:latin typeface="Algerian" panose="04020705040A02060702" pitchFamily="82" charset="0"/>
              </a:rPr>
              <a:t>. 9.065.000.000+ 665.000.000 + 33.914.352,- </a:t>
            </a:r>
            <a:r>
              <a:rPr lang="en-US" sz="1600" dirty="0" smtClean="0">
                <a:solidFill>
                  <a:srgbClr val="DD462F"/>
                </a:solidFill>
                <a:latin typeface="Algerian" panose="04020705040A02060702" pitchFamily="82" charset="0"/>
              </a:rPr>
              <a:t>= </a:t>
            </a:r>
            <a:r>
              <a:rPr lang="en-US" sz="1600" dirty="0" err="1" smtClean="0">
                <a:solidFill>
                  <a:srgbClr val="DD462F"/>
                </a:solidFill>
                <a:latin typeface="Algerian" panose="04020705040A02060702" pitchFamily="82" charset="0"/>
              </a:rPr>
              <a:t>Rp</a:t>
            </a:r>
            <a:r>
              <a:rPr lang="en-US" sz="1600" dirty="0" smtClean="0">
                <a:solidFill>
                  <a:srgbClr val="DD462F"/>
                </a:solidFill>
                <a:latin typeface="Algerian" panose="04020705040A02060702" pitchFamily="82" charset="0"/>
              </a:rPr>
              <a:t> </a:t>
            </a:r>
            <a:r>
              <a:rPr lang="en-US" sz="1600" dirty="0">
                <a:solidFill>
                  <a:srgbClr val="DD462F"/>
                </a:solidFill>
                <a:latin typeface="Algerian" panose="04020705040A02060702" pitchFamily="82" charset="0"/>
              </a:rPr>
              <a:t>9.763.914.352,- </a:t>
            </a:r>
            <a:endParaRPr lang="en-US" sz="1600" dirty="0" smtClean="0">
              <a:solidFill>
                <a:srgbClr val="DD462F"/>
              </a:solidFill>
              <a:latin typeface="Algerian" panose="04020705040A02060702" pitchFamily="82" charset="0"/>
            </a:endParaRPr>
          </a:p>
          <a:p>
            <a:pPr algn="ctr"/>
            <a:endParaRPr lang="en-US" sz="1600" b="1" dirty="0">
              <a:solidFill>
                <a:srgbClr val="DD462F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433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2000" b="1" dirty="0">
                <a:solidFill>
                  <a:srgbClr val="DD462F"/>
                </a:solidFill>
                <a:latin typeface="Algerian" panose="04020705040A02060702" pitchFamily="82" charset="0"/>
              </a:rPr>
              <a:t>III. SELISIH HASIL USAHA (setelah + 82 minggu) </a:t>
            </a:r>
            <a:endParaRPr lang="en-US" sz="2000" dirty="0">
              <a:solidFill>
                <a:srgbClr val="DD462F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1051142" cy="5422392"/>
          </a:xfrm>
        </p:spPr>
        <p:txBody>
          <a:bodyPr/>
          <a:lstStyle/>
          <a:p>
            <a:r>
              <a:rPr lang="en-US" sz="1600" dirty="0" err="1">
                <a:latin typeface="Arial Black" panose="020B0A04020102020204" pitchFamily="34" charset="0"/>
              </a:rPr>
              <a:t>Keuntungan</a:t>
            </a:r>
            <a:r>
              <a:rPr lang="en-US" sz="1600" dirty="0">
                <a:latin typeface="Arial Black" panose="020B0A04020102020204" pitchFamily="34" charset="0"/>
              </a:rPr>
              <a:t> = </a:t>
            </a:r>
            <a:r>
              <a:rPr lang="en-US" sz="1600" dirty="0" smtClean="0"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latin typeface="Arial Black" panose="020B0A04020102020204" pitchFamily="34" charset="0"/>
              </a:rPr>
              <a:t>Pemasukan</a:t>
            </a:r>
            <a:r>
              <a:rPr lang="en-US" sz="1600" dirty="0">
                <a:latin typeface="Arial Black" panose="020B0A04020102020204" pitchFamily="34" charset="0"/>
              </a:rPr>
              <a:t> - </a:t>
            </a:r>
            <a:r>
              <a:rPr lang="en-US" sz="1600" dirty="0" err="1">
                <a:latin typeface="Arial Black" panose="020B0A04020102020204" pitchFamily="34" charset="0"/>
              </a:rPr>
              <a:t>pengeluaran</a:t>
            </a:r>
            <a:r>
              <a:rPr lang="en-US" sz="1600" dirty="0">
                <a:latin typeface="Arial Black" panose="020B0A04020102020204" pitchFamily="34" charset="0"/>
              </a:rPr>
              <a:t> </a:t>
            </a:r>
            <a:r>
              <a:rPr lang="en-US" sz="1600" dirty="0" smtClean="0">
                <a:latin typeface="Arial Black" panose="020B0A04020102020204" pitchFamily="34" charset="0"/>
              </a:rPr>
              <a:t>= </a:t>
            </a:r>
            <a:r>
              <a:rPr lang="en-US" sz="1600" dirty="0" err="1">
                <a:latin typeface="Arial Black" panose="020B0A04020102020204" pitchFamily="34" charset="0"/>
              </a:rPr>
              <a:t>Rp</a:t>
            </a:r>
            <a:r>
              <a:rPr lang="en-US" sz="1600" dirty="0">
                <a:latin typeface="Arial Black" panose="020B0A04020102020204" pitchFamily="34" charset="0"/>
              </a:rPr>
              <a:t>. 9.763.914.352,- – </a:t>
            </a:r>
            <a:r>
              <a:rPr lang="en-US" sz="1600" dirty="0" err="1">
                <a:latin typeface="Arial Black" panose="020B0A04020102020204" pitchFamily="34" charset="0"/>
              </a:rPr>
              <a:t>Rp</a:t>
            </a:r>
            <a:r>
              <a:rPr lang="en-US" sz="1600" dirty="0">
                <a:latin typeface="Arial Black" panose="020B0A04020102020204" pitchFamily="34" charset="0"/>
              </a:rPr>
              <a:t>. 7.582.899.545</a:t>
            </a:r>
            <a:r>
              <a:rPr lang="en-US" sz="1600" dirty="0" smtClean="0">
                <a:latin typeface="Arial Black" panose="020B0A04020102020204" pitchFamily="34" charset="0"/>
              </a:rPr>
              <a:t>,-</a:t>
            </a:r>
          </a:p>
          <a:p>
            <a:r>
              <a:rPr lang="en-US" sz="1600" dirty="0" smtClean="0">
                <a:latin typeface="Arial Black" panose="020B0A04020102020204" pitchFamily="34" charset="0"/>
              </a:rPr>
              <a:t> = </a:t>
            </a:r>
            <a:r>
              <a:rPr lang="en-US" sz="1600" dirty="0" err="1">
                <a:latin typeface="Arial Black" panose="020B0A04020102020204" pitchFamily="34" charset="0"/>
              </a:rPr>
              <a:t>Rp</a:t>
            </a:r>
            <a:r>
              <a:rPr lang="en-US" sz="1600" dirty="0">
                <a:latin typeface="Arial Black" panose="020B0A04020102020204" pitchFamily="34" charset="0"/>
              </a:rPr>
              <a:t>. 2.181.014.807,- </a:t>
            </a:r>
          </a:p>
          <a:p>
            <a:r>
              <a:rPr lang="en-US" sz="16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1. B/C 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= </a:t>
            </a:r>
            <a:r>
              <a:rPr lang="en-US" sz="1600" dirty="0" err="1">
                <a:solidFill>
                  <a:srgbClr val="FFC000"/>
                </a:solidFill>
                <a:latin typeface="Arial Black" panose="020B0A04020102020204" pitchFamily="34" charset="0"/>
              </a:rPr>
              <a:t>Pemasukan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/</a:t>
            </a:r>
            <a:r>
              <a:rPr lang="en-US" sz="1600" dirty="0" err="1">
                <a:solidFill>
                  <a:srgbClr val="FFC000"/>
                </a:solidFill>
                <a:latin typeface="Arial Black" panose="020B0A04020102020204" pitchFamily="34" charset="0"/>
              </a:rPr>
              <a:t>pengeluaran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= 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9.763.914.352,- </a:t>
            </a:r>
            <a:r>
              <a:rPr lang="en-US" sz="16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/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7.582.899.545,-       = 1,3</a:t>
            </a:r>
          </a:p>
          <a:p>
            <a:r>
              <a:rPr lang="en-US" sz="1600" dirty="0" err="1" smtClean="0">
                <a:solidFill>
                  <a:srgbClr val="FFC000"/>
                </a:solidFill>
                <a:latin typeface="Arial Black" panose="020B0A04020102020204" pitchFamily="34" charset="0"/>
              </a:rPr>
              <a:t>Artinya</a:t>
            </a:r>
            <a:r>
              <a:rPr lang="en-US" sz="16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FFC000"/>
                </a:solidFill>
                <a:latin typeface="Arial Black" panose="020B0A04020102020204" pitchFamily="34" charset="0"/>
              </a:rPr>
              <a:t>usaha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FFC000"/>
                </a:solidFill>
                <a:latin typeface="Arial Black" panose="020B0A04020102020204" pitchFamily="34" charset="0"/>
              </a:rPr>
              <a:t>ini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FFC000"/>
                </a:solidFill>
                <a:latin typeface="Arial Black" panose="020B0A04020102020204" pitchFamily="34" charset="0"/>
              </a:rPr>
              <a:t>sangat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FFC000"/>
                </a:solidFill>
                <a:latin typeface="Arial Black" panose="020B0A04020102020204" pitchFamily="34" charset="0"/>
              </a:rPr>
              <a:t>layak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FFC000"/>
                </a:solidFill>
                <a:latin typeface="Arial Black" panose="020B0A04020102020204" pitchFamily="34" charset="0"/>
              </a:rPr>
              <a:t>karena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FFC000"/>
                </a:solidFill>
                <a:latin typeface="Arial Black" panose="020B0A04020102020204" pitchFamily="34" charset="0"/>
              </a:rPr>
              <a:t>satu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 rupiah </a:t>
            </a:r>
            <a:r>
              <a:rPr lang="en-US" sz="1600" dirty="0" err="1">
                <a:solidFill>
                  <a:srgbClr val="FFC000"/>
                </a:solidFill>
                <a:latin typeface="Arial Black" panose="020B0A04020102020204" pitchFamily="34" charset="0"/>
              </a:rPr>
              <a:t>dapat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FFC000"/>
                </a:solidFill>
                <a:latin typeface="Arial Black" panose="020B0A04020102020204" pitchFamily="34" charset="0"/>
              </a:rPr>
              <a:t>menghasilkan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rupiah 1,3 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( </a:t>
            </a:r>
            <a:r>
              <a:rPr lang="en-US" sz="1600" dirty="0" err="1">
                <a:solidFill>
                  <a:srgbClr val="FFC000"/>
                </a:solidFill>
                <a:latin typeface="Arial Black" panose="020B0A04020102020204" pitchFamily="34" charset="0"/>
              </a:rPr>
              <a:t>lebih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FFC000"/>
                </a:solidFill>
                <a:latin typeface="Arial Black" panose="020B0A04020102020204" pitchFamily="34" charset="0"/>
              </a:rPr>
              <a:t>besar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FFC000"/>
                </a:solidFill>
                <a:latin typeface="Arial Black" panose="020B0A04020102020204" pitchFamily="34" charset="0"/>
              </a:rPr>
              <a:t>dari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 </a:t>
            </a:r>
            <a:r>
              <a:rPr lang="en-US" sz="1600" dirty="0" err="1">
                <a:solidFill>
                  <a:srgbClr val="FFC000"/>
                </a:solidFill>
                <a:latin typeface="Arial Black" panose="020B0A04020102020204" pitchFamily="34" charset="0"/>
              </a:rPr>
              <a:t>satu</a:t>
            </a:r>
            <a:r>
              <a:rPr lang="en-US" sz="1600" dirty="0">
                <a:solidFill>
                  <a:srgbClr val="FFC000"/>
                </a:solidFill>
                <a:latin typeface="Arial Black" panose="020B0A04020102020204" pitchFamily="34" charset="0"/>
              </a:rPr>
              <a:t>) </a:t>
            </a:r>
            <a:r>
              <a:rPr lang="en-US" sz="16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.</a:t>
            </a:r>
          </a:p>
          <a:p>
            <a:r>
              <a:rPr lang="en-US" sz="1600" dirty="0" smtClean="0">
                <a:solidFill>
                  <a:srgbClr val="00B050"/>
                </a:solidFill>
                <a:latin typeface="Bodoni MT Black" panose="02070A03080606020203" pitchFamily="18" charset="0"/>
              </a:rPr>
              <a:t>2. ROI </a:t>
            </a:r>
            <a:r>
              <a:rPr lang="en-US" sz="1600" dirty="0">
                <a:solidFill>
                  <a:srgbClr val="00B050"/>
                </a:solidFill>
                <a:latin typeface="Bodoni MT Black" panose="02070A03080606020203" pitchFamily="18" charset="0"/>
              </a:rPr>
              <a:t>= </a:t>
            </a:r>
            <a:r>
              <a:rPr lang="en-US" sz="1600" dirty="0" smtClean="0">
                <a:solidFill>
                  <a:srgbClr val="00B050"/>
                </a:solidFill>
                <a:latin typeface="Bodoni MT Black" panose="02070A03080606020203" pitchFamily="18" charset="0"/>
              </a:rPr>
              <a:t>(</a:t>
            </a:r>
            <a:r>
              <a:rPr lang="en-US" sz="1600" dirty="0" err="1" smtClean="0">
                <a:solidFill>
                  <a:srgbClr val="00B050"/>
                </a:solidFill>
                <a:latin typeface="Bodoni MT Black" panose="02070A03080606020203" pitchFamily="18" charset="0"/>
              </a:rPr>
              <a:t>Keuntungan</a:t>
            </a:r>
            <a:r>
              <a:rPr lang="en-US" sz="1600" dirty="0" smtClean="0">
                <a:solidFill>
                  <a:srgbClr val="00B050"/>
                </a:solidFill>
                <a:latin typeface="Bodoni MT Black" panose="02070A03080606020203" pitchFamily="18" charset="0"/>
              </a:rPr>
              <a:t>/</a:t>
            </a:r>
            <a:r>
              <a:rPr lang="en-US" sz="1600" dirty="0" err="1" smtClean="0">
                <a:solidFill>
                  <a:srgbClr val="00B050"/>
                </a:solidFill>
                <a:latin typeface="Bodoni MT Black" panose="02070A03080606020203" pitchFamily="18" charset="0"/>
              </a:rPr>
              <a:t>Investasi</a:t>
            </a:r>
            <a:r>
              <a:rPr lang="en-US" sz="1600" dirty="0" smtClean="0">
                <a:solidFill>
                  <a:srgbClr val="00B050"/>
                </a:solidFill>
                <a:latin typeface="Bodoni MT Black" panose="02070A03080606020203" pitchFamily="18" charset="0"/>
              </a:rPr>
              <a:t> )x100</a:t>
            </a:r>
            <a:r>
              <a:rPr lang="en-US" sz="1600" dirty="0">
                <a:solidFill>
                  <a:srgbClr val="00B050"/>
                </a:solidFill>
                <a:latin typeface="Bodoni MT Black" panose="02070A03080606020203" pitchFamily="18" charset="0"/>
              </a:rPr>
              <a:t>% </a:t>
            </a:r>
            <a:r>
              <a:rPr lang="en-US" sz="1600" dirty="0" smtClean="0">
                <a:solidFill>
                  <a:srgbClr val="00B050"/>
                </a:solidFill>
                <a:latin typeface="Bodoni MT Black" panose="02070A03080606020203" pitchFamily="18" charset="0"/>
              </a:rPr>
              <a:t>= (2.181.014.807,</a:t>
            </a:r>
            <a:r>
              <a:rPr lang="en-US" sz="1600" b="1" dirty="0" smtClean="0">
                <a:solidFill>
                  <a:srgbClr val="00B050"/>
                </a:solidFill>
                <a:latin typeface="Bodoni MT Black" panose="02070A03080606020203" pitchFamily="18" charset="0"/>
              </a:rPr>
              <a:t>-/ </a:t>
            </a:r>
            <a:r>
              <a:rPr lang="en-US" sz="1600" dirty="0">
                <a:solidFill>
                  <a:srgbClr val="00B050"/>
                </a:solidFill>
                <a:latin typeface="Bodoni MT Black" panose="02070A03080606020203" pitchFamily="18" charset="0"/>
              </a:rPr>
              <a:t>7.582.899.545,- </a:t>
            </a:r>
            <a:r>
              <a:rPr lang="en-US" sz="1600" dirty="0" smtClean="0">
                <a:solidFill>
                  <a:srgbClr val="00B050"/>
                </a:solidFill>
                <a:latin typeface="Bodoni MT Black" panose="02070A03080606020203" pitchFamily="18" charset="0"/>
              </a:rPr>
              <a:t>) X </a:t>
            </a:r>
            <a:r>
              <a:rPr lang="en-US" sz="1600" dirty="0">
                <a:solidFill>
                  <a:srgbClr val="00B050"/>
                </a:solidFill>
                <a:latin typeface="Bodoni MT Black" panose="02070A03080606020203" pitchFamily="18" charset="0"/>
              </a:rPr>
              <a:t>100% = 0,29 X 100% </a:t>
            </a:r>
            <a:r>
              <a:rPr lang="en-US" sz="1600" dirty="0" smtClean="0">
                <a:solidFill>
                  <a:srgbClr val="00B050"/>
                </a:solidFill>
                <a:latin typeface="Bodoni MT Black" panose="02070A03080606020203" pitchFamily="18" charset="0"/>
              </a:rPr>
              <a:t>= </a:t>
            </a:r>
            <a:r>
              <a:rPr lang="en-US" sz="1600" dirty="0">
                <a:solidFill>
                  <a:srgbClr val="00B050"/>
                </a:solidFill>
                <a:latin typeface="Bodoni MT Black" panose="02070A03080606020203" pitchFamily="18" charset="0"/>
              </a:rPr>
              <a:t>29% </a:t>
            </a:r>
            <a:r>
              <a:rPr lang="en-US" sz="1600" dirty="0" smtClean="0">
                <a:solidFill>
                  <a:srgbClr val="00B050"/>
                </a:solidFill>
                <a:latin typeface="Bodoni MT Black" panose="02070A03080606020203" pitchFamily="18" charset="0"/>
              </a:rPr>
              <a:t>.</a:t>
            </a:r>
            <a:r>
              <a:rPr lang="en-US" sz="1600" dirty="0" err="1" smtClean="0">
                <a:solidFill>
                  <a:srgbClr val="00B050"/>
                </a:solidFill>
                <a:latin typeface="Bodoni MT Black" panose="02070A03080606020203" pitchFamily="18" charset="0"/>
              </a:rPr>
              <a:t>Ini</a:t>
            </a:r>
            <a:r>
              <a:rPr lang="en-US" sz="1600" dirty="0" smtClean="0">
                <a:solidFill>
                  <a:srgbClr val="00B050"/>
                </a:solidFill>
                <a:latin typeface="Bodoni MT Black" panose="02070A03080606020203" pitchFamily="18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Bodoni MT Black" panose="02070A03080606020203" pitchFamily="18" charset="0"/>
              </a:rPr>
              <a:t>berarti</a:t>
            </a:r>
            <a:r>
              <a:rPr lang="en-US" sz="1600" dirty="0">
                <a:solidFill>
                  <a:srgbClr val="00B050"/>
                </a:solidFill>
                <a:latin typeface="Bodoni MT Black" panose="02070A03080606020203" pitchFamily="18" charset="0"/>
              </a:rPr>
              <a:t> 3 kali </a:t>
            </a:r>
            <a:r>
              <a:rPr lang="en-US" sz="1600" dirty="0" err="1">
                <a:solidFill>
                  <a:srgbClr val="00B050"/>
                </a:solidFill>
                <a:latin typeface="Bodoni MT Black" panose="02070A03080606020203" pitchFamily="18" charset="0"/>
              </a:rPr>
              <a:t>pemeliharaan</a:t>
            </a:r>
            <a:r>
              <a:rPr lang="en-US" sz="1600" dirty="0">
                <a:solidFill>
                  <a:srgbClr val="00B050"/>
                </a:solidFill>
                <a:latin typeface="Bodoni MT Black" panose="02070A03080606020203" pitchFamily="18" charset="0"/>
              </a:rPr>
              <a:t> (4,5 </a:t>
            </a:r>
            <a:r>
              <a:rPr lang="en-US" sz="1600" dirty="0" err="1">
                <a:solidFill>
                  <a:srgbClr val="00B050"/>
                </a:solidFill>
                <a:latin typeface="Bodoni MT Black" panose="02070A03080606020203" pitchFamily="18" charset="0"/>
              </a:rPr>
              <a:t>tahun</a:t>
            </a:r>
            <a:r>
              <a:rPr lang="en-US" sz="1600" dirty="0">
                <a:solidFill>
                  <a:srgbClr val="00B050"/>
                </a:solidFill>
                <a:latin typeface="Bodoni MT Black" panose="02070A03080606020203" pitchFamily="18" charset="0"/>
              </a:rPr>
              <a:t>) </a:t>
            </a:r>
            <a:r>
              <a:rPr lang="en-US" sz="1600" dirty="0" err="1">
                <a:solidFill>
                  <a:srgbClr val="00B050"/>
                </a:solidFill>
                <a:latin typeface="Bodoni MT Black" panose="02070A03080606020203" pitchFamily="18" charset="0"/>
              </a:rPr>
              <a:t>ayam</a:t>
            </a:r>
            <a:r>
              <a:rPr lang="en-US" sz="1600" dirty="0">
                <a:solidFill>
                  <a:srgbClr val="00B050"/>
                </a:solidFill>
                <a:latin typeface="Bodoni MT Black" panose="02070A03080606020203" pitchFamily="18" charset="0"/>
              </a:rPr>
              <a:t> layer, </a:t>
            </a:r>
            <a:r>
              <a:rPr lang="en-US" sz="1600" dirty="0" err="1">
                <a:solidFill>
                  <a:srgbClr val="00B050"/>
                </a:solidFill>
                <a:latin typeface="Bodoni MT Black" panose="02070A03080606020203" pitchFamily="18" charset="0"/>
              </a:rPr>
              <a:t>investasi</a:t>
            </a:r>
            <a:r>
              <a:rPr lang="en-US" sz="1600" dirty="0">
                <a:solidFill>
                  <a:srgbClr val="00B050"/>
                </a:solidFill>
                <a:latin typeface="Bodoni MT Black" panose="02070A03080606020203" pitchFamily="18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Bodoni MT Black" panose="02070A03080606020203" pitchFamily="18" charset="0"/>
              </a:rPr>
              <a:t>sudah</a:t>
            </a:r>
            <a:r>
              <a:rPr lang="en-US" sz="1600" dirty="0">
                <a:solidFill>
                  <a:srgbClr val="00B050"/>
                </a:solidFill>
                <a:latin typeface="Bodoni MT Black" panose="02070A03080606020203" pitchFamily="18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Bodoni MT Black" panose="02070A03080606020203" pitchFamily="18" charset="0"/>
              </a:rPr>
              <a:t>kembali</a:t>
            </a:r>
            <a:r>
              <a:rPr lang="en-US" sz="1600" dirty="0">
                <a:solidFill>
                  <a:srgbClr val="00B050"/>
                </a:solidFill>
                <a:latin typeface="Bodoni MT Black" panose="02070A03080606020203" pitchFamily="18" charset="0"/>
              </a:rPr>
              <a:t>. </a:t>
            </a:r>
            <a:endParaRPr lang="en-US" sz="1600" dirty="0" smtClean="0">
              <a:solidFill>
                <a:srgbClr val="00B050"/>
              </a:solidFill>
              <a:latin typeface="Bodoni MT Black" panose="02070A03080606020203" pitchFamily="18" charset="0"/>
            </a:endParaRPr>
          </a:p>
          <a:p>
            <a:endParaRPr lang="en-US" sz="1600" dirty="0">
              <a:solidFill>
                <a:srgbClr val="00B050"/>
              </a:solidFill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18759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elcome to Powerpoint 2016_CLR_v2" id="{CAB9082A-965C-42BE-8170-C940D3319B60}" vid="{82B84162-888A-4FD2-BEC9-B29B6DB2C7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0</TotalTime>
  <Words>1198</Words>
  <Application>Microsoft Office PowerPoint</Application>
  <PresentationFormat>Widescreen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Algerian</vt:lpstr>
      <vt:lpstr>Arial</vt:lpstr>
      <vt:lpstr>Arial Black</vt:lpstr>
      <vt:lpstr>Arial Rounded MT Bold</vt:lpstr>
      <vt:lpstr>Bahnschrift</vt:lpstr>
      <vt:lpstr>Bodoni MT Black</vt:lpstr>
      <vt:lpstr>Britannic Bold</vt:lpstr>
      <vt:lpstr>Calibri</vt:lpstr>
      <vt:lpstr>Segoe UI</vt:lpstr>
      <vt:lpstr>Segoe UI Light</vt:lpstr>
      <vt:lpstr>WelcomeDoc</vt:lpstr>
      <vt:lpstr>PROSPEK BISNIS UNGGAS KE DEPAN</vt:lpstr>
      <vt:lpstr> Manajemen Recording  </vt:lpstr>
      <vt:lpstr> Istilah Pada Analisis Ekonomi </vt:lpstr>
      <vt:lpstr>PowerPoint Presentation</vt:lpstr>
      <vt:lpstr> Contoh perhitungan analisa Ekonomi  </vt:lpstr>
      <vt:lpstr>1. Pengeluaran</vt:lpstr>
      <vt:lpstr>PowerPoint Presentation</vt:lpstr>
      <vt:lpstr>II. PEMASUKAN </vt:lpstr>
      <vt:lpstr>III. SELISIH HASIL USAHA (setelah + 82 minggu) </vt:lpstr>
      <vt:lpstr>Bahan  Diskusi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2021-08-05T02:43:30Z</dcterms:created>
  <dcterms:modified xsi:type="dcterms:W3CDTF">2021-08-05T04:20:41Z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