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ABBD08-F02C-4000-9C12-A220FAEBB0C0}" type="datetimeFigureOut">
              <a:rPr lang="id-ID" smtClean="0"/>
              <a:t>06/12/2021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768E8010-EABF-46E2-8871-CF52CC82D158}"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BBD08-F02C-4000-9C12-A220FAEBB0C0}" type="datetimeFigureOut">
              <a:rPr lang="id-ID" smtClean="0"/>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BBD08-F02C-4000-9C12-A220FAEBB0C0}" type="datetimeFigureOut">
              <a:rPr lang="id-ID" smtClean="0"/>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BBD08-F02C-4000-9C12-A220FAEBB0C0}" type="datetimeFigureOut">
              <a:rPr lang="id-ID" smtClean="0"/>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ABBD08-F02C-4000-9C12-A220FAEBB0C0}" type="datetimeFigureOut">
              <a:rPr lang="id-ID" smtClean="0"/>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8E8010-EABF-46E2-8871-CF52CC82D158}"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ABBD08-F02C-4000-9C12-A220FAEBB0C0}" type="datetimeFigureOut">
              <a:rPr lang="id-ID" smtClean="0"/>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ABBD08-F02C-4000-9C12-A220FAEBB0C0}" type="datetimeFigureOut">
              <a:rPr lang="id-ID" smtClean="0"/>
              <a:t>06/12/2021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ABBD08-F02C-4000-9C12-A220FAEBB0C0}" type="datetimeFigureOut">
              <a:rPr lang="id-ID" smtClean="0"/>
              <a:t>06/12/2021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BBD08-F02C-4000-9C12-A220FAEBB0C0}" type="datetimeFigureOut">
              <a:rPr lang="id-ID" smtClean="0"/>
              <a:t>06/12/2021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ABBD08-F02C-4000-9C12-A220FAEBB0C0}" type="datetimeFigureOut">
              <a:rPr lang="id-ID" smtClean="0"/>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8E8010-EABF-46E2-8871-CF52CC82D15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ABBD08-F02C-4000-9C12-A220FAEBB0C0}" type="datetimeFigureOut">
              <a:rPr lang="id-ID" smtClean="0"/>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768E8010-EABF-46E2-8871-CF52CC82D158}"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ABBD08-F02C-4000-9C12-A220FAEBB0C0}" type="datetimeFigureOut">
              <a:rPr lang="id-ID" smtClean="0"/>
              <a:t>06/12/2021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8E8010-EABF-46E2-8871-CF52CC82D158}"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rtl="1"/>
            <a:r>
              <a:rPr lang="id-ID" b="1" dirty="0"/>
              <a:t>PERTEMUAN KE 14</a:t>
            </a:r>
            <a:endParaRPr lang="id-ID" dirty="0"/>
          </a:p>
          <a:p>
            <a:pPr algn="ctr" rtl="1"/>
            <a:r>
              <a:rPr lang="id-ID" b="1" dirty="0"/>
              <a:t>POKOK BAHASAN KE 13.</a:t>
            </a:r>
            <a:endParaRPr lang="id-ID" dirty="0"/>
          </a:p>
          <a:p>
            <a:pPr algn="ctr" rtl="1"/>
            <a:r>
              <a:rPr lang="id-ID" b="1" dirty="0"/>
              <a:t>GERAKAN PEDULI KEPADA FAKIR MISKIN DAN ANAK YATIM DALAM </a:t>
            </a:r>
            <a:r>
              <a:rPr lang="id-ID" b="1" dirty="0" smtClean="0"/>
              <a:t>MUHAMMADIYAH</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buNone/>
            </a:pPr>
            <a:r>
              <a:rPr lang="id-ID" dirty="0" smtClean="0"/>
              <a:t>   2.</a:t>
            </a:r>
            <a:r>
              <a:rPr lang="id-ID" dirty="0"/>
              <a:t> Fakir dan Miskin</a:t>
            </a:r>
          </a:p>
          <a:p>
            <a:pPr>
              <a:buNone/>
            </a:pPr>
            <a:r>
              <a:rPr lang="id-ID" dirty="0" smtClean="0"/>
              <a:t>      Orang </a:t>
            </a:r>
            <a:r>
              <a:rPr lang="id-ID" dirty="0"/>
              <a:t>miskin disamping tidak mampu dibidang finansial,mereka juga tidak memiliki pengetahuan  dan </a:t>
            </a:r>
            <a:r>
              <a:rPr lang="id-ID" dirty="0" smtClean="0"/>
              <a:t>akses.Sebagaian </a:t>
            </a:r>
            <a:r>
              <a:rPr lang="id-ID" dirty="0"/>
              <a:t>Ulama mengatakan bahwa fakir dan miskin itu sama saja,yaitu sama-sama tidak mampu,tidak </a:t>
            </a:r>
            <a:r>
              <a:rPr lang="id-ID" dirty="0" smtClean="0"/>
              <a:t>berkecukupan,melarat,sengsara,Tetapi </a:t>
            </a:r>
            <a:r>
              <a:rPr lang="id-ID" dirty="0"/>
              <a:t>ada ulama mengatakan bahwa  fakir itu lebih melarat dari pada miskin.</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buNone/>
            </a:pPr>
            <a:r>
              <a:rPr lang="id-ID" dirty="0" smtClean="0"/>
              <a:t>   3.Gharim </a:t>
            </a:r>
            <a:endParaRPr lang="id-ID" dirty="0"/>
          </a:p>
          <a:p>
            <a:pPr>
              <a:buNone/>
            </a:pPr>
            <a:r>
              <a:rPr lang="id-ID" dirty="0" smtClean="0"/>
              <a:t>                </a:t>
            </a:r>
            <a:r>
              <a:rPr lang="id-ID" dirty="0"/>
              <a:t>Dalam fiqih Gharim orang yang punya hutang untuk keperluannya sendiri dan dana dari zakat diberikan untuk membebaskannya dari hutang.</a:t>
            </a:r>
          </a:p>
          <a:p>
            <a:pPr>
              <a:buNone/>
            </a:pPr>
            <a:r>
              <a:rPr lang="id-ID" dirty="0" smtClean="0"/>
              <a:t>    Menurut </a:t>
            </a:r>
            <a:r>
              <a:rPr lang="id-ID" dirty="0"/>
              <a:t>aliran Syafi’iyyah menyatakan bahwa gharim meliputi : 1)Hutang karena mendamaikan dua orang yang bersengketa.2) hutang untuk kepentingan pribadi.3) hutang karena menjamin orang lain (Al-Jaziri,625-626 )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a:t>
            </a:r>
            <a:r>
              <a:rPr lang="id-ID" dirty="0"/>
              <a:t>4.Muallaf.</a:t>
            </a:r>
          </a:p>
          <a:p>
            <a:pPr>
              <a:buNone/>
            </a:pPr>
            <a:r>
              <a:rPr lang="id-ID" dirty="0" smtClean="0"/>
              <a:t>     </a:t>
            </a:r>
            <a:r>
              <a:rPr lang="id-ID" dirty="0"/>
              <a:t>Muallaf pada umumnya dipahami dengan orang yang baru masuk Islam. Pada masa awal </a:t>
            </a:r>
            <a:r>
              <a:rPr lang="id-ID" dirty="0" smtClean="0"/>
              <a:t>Islam, muallaf yang diberikan </a:t>
            </a:r>
            <a:r>
              <a:rPr lang="id-ID" dirty="0"/>
              <a:t>dana zakat </a:t>
            </a:r>
            <a:r>
              <a:rPr lang="id-ID" dirty="0" smtClean="0"/>
              <a:t>dibagikan </a:t>
            </a:r>
            <a:r>
              <a:rPr lang="id-ID" dirty="0"/>
              <a:t>kepada dua </a:t>
            </a:r>
            <a:r>
              <a:rPr lang="id-ID" dirty="0" smtClean="0"/>
              <a:t>kelompok : </a:t>
            </a:r>
            <a:r>
              <a:rPr lang="id-ID" dirty="0"/>
              <a:t>1)orang kafir yang diharapkan dapat masuk </a:t>
            </a:r>
            <a:r>
              <a:rPr lang="id-ID" dirty="0" smtClean="0"/>
              <a:t>Islam </a:t>
            </a:r>
            <a:r>
              <a:rPr lang="id-ID" dirty="0"/>
              <a:t>2)Orang Islam,terdiri dari pemuka muslim yang disegani oleh orang </a:t>
            </a:r>
            <a:r>
              <a:rPr lang="id-ID" dirty="0" smtClean="0"/>
              <a:t>kafir,muslim </a:t>
            </a:r>
            <a:r>
              <a:rPr lang="id-ID" dirty="0"/>
              <a:t>yang masih lemah imannya agar  dapat konsisten pada keimanan,muslim yang berada didaerah musuh.</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Menurut aliran Syafi’ayyah,muallaf adalah : 1)Muslim yang lemah imannya,agar imannya menjadi kuat, 2)pemuka masyarakat yang masuk Islam diharapkan dapat mengajak  kelompoknya masukIslam.3)muslim yang kuat imannya,yang dapat mengamankan dari kejahatan orang kafir serta 4 )orang yang dapat menghambat tindakan jahat orang yang tidak mau berzakat.                </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 Pemberian zakat kepada Muallaf kelihatannya dengan tujuan agar umat Islam merasa nyaman dan terjauh dari tindakan anarkhis kelompok agama lain.   </a:t>
            </a:r>
          </a:p>
          <a:p>
            <a:r>
              <a:rPr lang="id-ID" dirty="0"/>
              <a:t>    Menurut Ath-Thabari menyatakan bahwa,hakikat pemberian zakat kepada muallaf adalah untuk mengantisipasi hancurnya umat Islam </a:t>
            </a:r>
            <a:r>
              <a:rPr lang="id-ID" dirty="0" smtClean="0"/>
              <a:t>dan mengokohkan </a:t>
            </a:r>
            <a:r>
              <a:rPr lang="id-ID" dirty="0"/>
              <a:t>serta menguatkan Islam.Karena itu Rasulullah saw masih memberikan zakat kepada muallaf pada saat Fath Mekkah dan Umat Islam sudah banyak.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smtClean="0"/>
              <a:t>5.Amil </a:t>
            </a:r>
            <a:endParaRPr lang="id-ID" dirty="0"/>
          </a:p>
          <a:p>
            <a:r>
              <a:rPr lang="id-ID" dirty="0"/>
              <a:t>Muhammad Rasyid Ridho mengemukakan maksud amil pada ayat adalah mereka yang ditugaskan oleh pemerintah atau yang mewakilinya untuk melaksanakan pengumpulan zakat,menyimpan atau memeliharanya,termasuk para penglola dan petugas  adminsitrasi.</a:t>
            </a:r>
          </a:p>
          <a:p>
            <a:r>
              <a:rPr lang="id-ID" dirty="0"/>
              <a:t>6.Riqab</a:t>
            </a:r>
          </a:p>
          <a:p>
            <a:r>
              <a:rPr lang="id-ID" dirty="0"/>
              <a:t> Dalam sejarahnya,jauh sebelum Islam datang riqab terjadi karena sebab </a:t>
            </a:r>
            <a:r>
              <a:rPr lang="id-ID" dirty="0" smtClean="0"/>
              <a:t>tawanan </a:t>
            </a:r>
            <a:r>
              <a:rPr lang="id-ID" dirty="0"/>
              <a:t>perang.Oleh sebab itu,ada </a:t>
            </a:r>
            <a:r>
              <a:rPr lang="id-ID" dirty="0" smtClean="0"/>
              <a:t>beberapa </a:t>
            </a:r>
            <a:r>
              <a:rPr lang="id-ID" dirty="0"/>
              <a:t>cara yang digunakan untuk membantu memerdekakan budak,seperti sebagai saksi dari </a:t>
            </a:r>
            <a:r>
              <a:rPr lang="id-ID" dirty="0" smtClean="0"/>
              <a:t>beberapa pelanggaran </a:t>
            </a:r>
            <a:r>
              <a:rPr lang="id-ID" dirty="0"/>
              <a:t>terhadap </a:t>
            </a:r>
            <a:r>
              <a:rPr lang="id-ID" dirty="0" smtClean="0"/>
              <a:t>aturan </a:t>
            </a:r>
            <a:r>
              <a:rPr lang="id-ID" dirty="0"/>
              <a:t>Islam.</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7.Sabilillah.</a:t>
            </a:r>
          </a:p>
          <a:p>
            <a:r>
              <a:rPr lang="id-ID" dirty="0"/>
              <a:t>  Sabilillah pada masa awal dipahami dengan jihad fi sabilillah, dalam </a:t>
            </a:r>
            <a:r>
              <a:rPr lang="id-ID" dirty="0" smtClean="0"/>
              <a:t>perkembangan </a:t>
            </a:r>
            <a:r>
              <a:rPr lang="id-ID" dirty="0"/>
              <a:t>Islam sabililah tidak hanya terbatas pada jihad,akan tetapi mencakup semua program dan kegiatan yang memberikan </a:t>
            </a:r>
            <a:r>
              <a:rPr lang="id-ID" dirty="0" smtClean="0"/>
              <a:t>kemaslahatan </a:t>
            </a:r>
            <a:r>
              <a:rPr lang="id-ID" dirty="0"/>
              <a:t>pada umat Islam.</a:t>
            </a:r>
          </a:p>
          <a:p>
            <a:r>
              <a:rPr lang="id-ID" dirty="0"/>
              <a:t>8.Ibnu Sabil.</a:t>
            </a:r>
          </a:p>
          <a:p>
            <a:r>
              <a:rPr lang="id-ID" dirty="0" smtClean="0"/>
              <a:t>Ibnu </a:t>
            </a:r>
            <a:r>
              <a:rPr lang="id-ID" dirty="0"/>
              <a:t>Sabil  sering dipahami dengan orang yang kehabisan biaya diperjalanan kesuatu tempat bukan untuk maksiat.Tujuan pemberian zakat </a:t>
            </a:r>
            <a:r>
              <a:rPr lang="id-ID" dirty="0" smtClean="0"/>
              <a:t>untuk </a:t>
            </a:r>
            <a:r>
              <a:rPr lang="id-ID" dirty="0"/>
              <a:t>mengatasi ketelantaran,meskipun dikampung halamannya dia termasuk orang yang mampu.</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C.  Muhammadiyah dan Kemiskinan.</a:t>
            </a:r>
          </a:p>
          <a:p>
            <a:r>
              <a:rPr lang="id-ID" dirty="0"/>
              <a:t>     Sejak didirikan oleh KH Ahmad </a:t>
            </a:r>
            <a:r>
              <a:rPr lang="id-ID" dirty="0" smtClean="0"/>
              <a:t>Dahlan,mind-set </a:t>
            </a:r>
            <a:r>
              <a:rPr lang="id-ID" dirty="0"/>
              <a:t>Muhammadiyah adalah sebagai gerakan pembaharuan dengan ciri memadukan ortodoksi dan ortopraktis.Gerakan pembahruan dengan kembali ke al-Qur’an dan hadits yang </a:t>
            </a:r>
            <a:r>
              <a:rPr lang="id-ID" dirty="0" smtClean="0"/>
              <a:t>yang dilandasi  surat </a:t>
            </a:r>
            <a:r>
              <a:rPr lang="id-ID" dirty="0"/>
              <a:t>al-Ma’un adalah upaya merespon realitas problem sosial.</a:t>
            </a:r>
          </a:p>
          <a:p>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Muhammadiyah adalah institusi dan institusionalisasi teologi </a:t>
            </a:r>
            <a:r>
              <a:rPr lang="id-ID" dirty="0" smtClean="0"/>
              <a:t>al-mau’un  </a:t>
            </a:r>
            <a:r>
              <a:rPr lang="id-ID" dirty="0"/>
              <a:t>yang diharapkan peduli pada  kaum mustadl’afi dalam mengikis berbagai problema sosial.Musatadl’afin tak lain orang yang lemah,baik karena dilemahkan maupun karena dirinya memang lemah.Mustadl’afin bisa juga diterjemahkan dengan kaum yang tertindas</a:t>
            </a:r>
          </a:p>
          <a:p>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 Dengan berbasis teologi surat al-Ma’un.KH A.Dahlan ingin membumikan tafsir itu dalam praksi sosial dengan pemihakan terhadap kaum mustadl’afin,dluafa,masakin,dan </a:t>
            </a:r>
            <a:r>
              <a:rPr lang="id-ID" dirty="0" smtClean="0"/>
              <a:t>anak </a:t>
            </a:r>
            <a:r>
              <a:rPr lang="id-ID" dirty="0"/>
              <a:t>yatim . Konsep ini  mengilhami Muhammadiyah untuk mendirikan banyak lembaga pendidikan,panti asuhan,rumah sakit,dan tempat-tempat layanan  sosial lainnya.</a:t>
            </a:r>
          </a:p>
          <a:p>
            <a:r>
              <a:rPr lang="id-ID" dirty="0"/>
              <a:t> </a:t>
            </a:r>
            <a:r>
              <a:rPr lang="id-ID" dirty="0" smtClean="0"/>
              <a:t>Keberadaan </a:t>
            </a:r>
            <a:r>
              <a:rPr lang="id-ID" dirty="0"/>
              <a:t>Muhammadiyah tentu amat relavan </a:t>
            </a:r>
            <a:r>
              <a:rPr lang="id-ID" dirty="0" smtClean="0"/>
              <a:t>jika </a:t>
            </a:r>
            <a:r>
              <a:rPr lang="id-ID" dirty="0"/>
              <a:t>disandingkan dengan realitas kemanusiaan dinegri ini juga dinegara-negara lain. Yang selalu menyajikan tontonan memilukan.Kemiskinan,kebodohan,penyakit,kelaparan,kesengsaraan dan kesulitan hidup menghiasi keseharian.</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A.Pendahuluan.</a:t>
            </a:r>
          </a:p>
          <a:p>
            <a:pPr>
              <a:buNone/>
            </a:pPr>
            <a:r>
              <a:rPr lang="id-ID" dirty="0" smtClean="0"/>
              <a:t>        </a:t>
            </a:r>
            <a:r>
              <a:rPr lang="id-ID" dirty="0"/>
              <a:t>Muhammadiyah adalah gerakan Islam yang melaksanakan dakwah dan tajdid untuk terwujudnya masyarakat Islam yang sebenar-benarnya. Sebagai gerakan dakwah,Muhammadiyah mengajak umat manusia memeluk agama Islam,Amar makruf  Nahi Mungkar berdasarkan kepada Al Qur’an dan Sunnah yang shahihah sehingga hidup manusia selamat,bahagia,dan sejahtera dunia dan akhirat.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b="1" dirty="0" smtClean="0"/>
              <a:t>   D.Keberpihakan </a:t>
            </a:r>
            <a:r>
              <a:rPr lang="id-ID" b="1" dirty="0"/>
              <a:t>Muhammadiyah Terhadap kaum Mustadl’afin.</a:t>
            </a:r>
            <a:endParaRPr lang="id-ID" dirty="0"/>
          </a:p>
          <a:p>
            <a:pPr>
              <a:buNone/>
            </a:pPr>
            <a:r>
              <a:rPr lang="id-ID" dirty="0" smtClean="0"/>
              <a:t>        </a:t>
            </a:r>
            <a:r>
              <a:rPr lang="id-ID" dirty="0"/>
              <a:t>Dalam realitas keseharian dapat disaksikan  betapa banyak orang kaya Islam khusyu dalam </a:t>
            </a:r>
            <a:r>
              <a:rPr lang="id-ID" dirty="0" smtClean="0"/>
              <a:t>sholat, tetapi </a:t>
            </a:r>
            <a:r>
              <a:rPr lang="id-ID" dirty="0"/>
              <a:t>disekitarnya  banyak tubuh  layu digerogoti penyakit dan kekurangan gizi.Banyak orang rajin sholat beribadah,pada hal kemisikinan,kebodohan,penyakit, kelaparan dan penyakit kesengsaraan dan penderitaan yang dialami saudara-saudara nya sesama Muslim.</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Diera </a:t>
            </a:r>
            <a:r>
              <a:rPr lang="id-ID" dirty="0"/>
              <a:t>mutakhir ini penindasan didunia </a:t>
            </a:r>
            <a:r>
              <a:rPr lang="id-ID" dirty="0" smtClean="0"/>
              <a:t>demikian luas </a:t>
            </a:r>
            <a:r>
              <a:rPr lang="id-ID" dirty="0"/>
              <a:t>dan canggi seiring dengan laju globalisasi dan kapitalisasi,problem sosial yang ditimbulkan pun beragam.Kemungkaran sosial merajalela dosa sosial juga sering dipertontonkan tanpa malu. Kaum mustadli’fin baru (the new mustadli’afin )kaum tertindas,kaum miskin,kaum yang terpinggirkan,kaum papa bermunculan dimana-mana.</a:t>
            </a:r>
          </a:p>
          <a:p>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Fakta </a:t>
            </a:r>
            <a:r>
              <a:rPr lang="id-ID" dirty="0"/>
              <a:t>dan realitas kemiskinan adalah wajah lain dehumanisasi.Kemiskinan terjadi akibat kemungkaran sosial dan dosa ssosial akut Kemiskinan sebagai masalah sosial harus dipecahkan lewat aksi sosial.Ia bukan sekedar masalah induvidu,tetapi masalah bersama yang harus  dicari jalan keluarnya.</a:t>
            </a:r>
          </a:p>
          <a:p>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Dalam </a:t>
            </a:r>
            <a:r>
              <a:rPr lang="id-ID" dirty="0"/>
              <a:t>hal ini,Muhammadiyah dapat memainkan peran strategis,dengan memberi sumbangsih nyata serius terhadap New mustadl’afin karena sejak awal KH Dahlan sudah memantapkan komitmennya organisasi terhadap pembelaan masyarakat tertindas.</a:t>
            </a:r>
          </a:p>
          <a:p>
            <a:pPr>
              <a:buNone/>
            </a:pPr>
            <a:r>
              <a:rPr lang="id-ID" dirty="0" smtClean="0"/>
              <a:t>     </a:t>
            </a:r>
            <a:r>
              <a:rPr lang="id-ID" dirty="0"/>
              <a:t>Advokasi dan aksi praksis KH Ahmad Dahlan saat berdirinya gerakan  mungupayakan keberpihakan kepada kaum lemah dan terpinggirkan</a:t>
            </a:r>
          </a:p>
          <a:p>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Muhammadiyah </a:t>
            </a:r>
            <a:r>
              <a:rPr lang="id-ID" dirty="0"/>
              <a:t>sebagai lembaga sosial keagamaan dapat lebih berperan aktif dalam pemberdayaan masyarakat kecil.Upaya pengentas  kemiskinan</a:t>
            </a:r>
          </a:p>
          <a:p>
            <a:pPr>
              <a:buNone/>
            </a:pPr>
            <a:r>
              <a:rPr lang="id-ID" dirty="0" smtClean="0"/>
              <a:t>      </a:t>
            </a:r>
            <a:r>
              <a:rPr lang="id-ID" dirty="0"/>
              <a:t>Dalam Hadits Rasulullah Saw “Ibnu Abas menyatakan bahwa Rasulullah saw bersabda :”Siapa yang mengangkat anak yatim dari dua muslim (ibu dan ayahnya ) untuk makan dan minum (dari makan dan </a:t>
            </a:r>
            <a:r>
              <a:rPr lang="id-ID" dirty="0" smtClean="0"/>
              <a:t>minumnya, maka </a:t>
            </a:r>
            <a:r>
              <a:rPr lang="id-ID" dirty="0"/>
              <a:t>kecuali dia melakukan dosa yang tidak dimaafkan (yaitu jika dia mati belum bertaubat dari kesyirikannya ),” HR Tirtmidzi)</a:t>
            </a:r>
          </a:p>
          <a:p>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Anas </a:t>
            </a:r>
            <a:r>
              <a:rPr lang="id-ID" dirty="0"/>
              <a:t>bin Malik RA menyatakan bahwa Rasulullah SAW bersabda “Yang berusaha untuk mengurus janda dan orang miskin itu bagaikan mujahid/’pejuang” dijalan Allah,dan (Anas bin Malik )menyangka Beliau SAW akan mengatakan”seperti orang yang suka bangun untuk tahajjud,tidak tidur dan suka saum tidak pernah berbuka .”(HR Imam Bukhari dan Imam Muslim )</a:t>
            </a:r>
          </a:p>
          <a:p>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a:buNone/>
            </a:pPr>
            <a:r>
              <a:rPr lang="id-ID" dirty="0" smtClean="0"/>
              <a:t>   Dari </a:t>
            </a:r>
            <a:r>
              <a:rPr lang="id-ID" dirty="0"/>
              <a:t>Abu Hurairah ra.mengatakan bahwa Rasulullah saw bersabda : “Aku dan yang mengurus anak yatim disurga bagaikan.”Beliau mengisyaratkan jari telunjuk dan jari tengahnya lalu merenggangkannya .” (HR Al-Bukhari dan Abu Dawud,dan Tirmidzi )</a:t>
            </a:r>
          </a:p>
          <a:p>
            <a:pPr>
              <a:buNone/>
            </a:pPr>
            <a:r>
              <a:rPr lang="id-ID" dirty="0" smtClean="0"/>
              <a:t>     </a:t>
            </a:r>
            <a:r>
              <a:rPr lang="id-ID" dirty="0"/>
              <a:t>Dibidang politik,Muhammadiyah dapat menjadi pressure group melalui kadernya-kadernya dipartai politik untuk mempengaruhi regulasi state.Pemerintah dan lembaga Negara sepantasnya dituntut membuat hukum dan kebijakan memihak kaum tertindas serta peduli kepada orang miskin dan anak-anak terlantar,sebagaimana  tercantum dalam UUD 1945 pasal 34.</a:t>
            </a:r>
          </a:p>
          <a:p>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buNone/>
            </a:pPr>
            <a:r>
              <a:rPr lang="id-ID" dirty="0" smtClean="0"/>
              <a:t>   sebagaimana  </a:t>
            </a:r>
            <a:r>
              <a:rPr lang="id-ID" dirty="0"/>
              <a:t>tercantum dalam UUD 1945 pasal 34.</a:t>
            </a:r>
          </a:p>
          <a:p>
            <a:pPr lvl="0">
              <a:buNone/>
            </a:pPr>
            <a:r>
              <a:rPr lang="id-ID" dirty="0" smtClean="0"/>
              <a:t>(1)  Fakir </a:t>
            </a:r>
            <a:r>
              <a:rPr lang="id-ID" dirty="0"/>
              <a:t>miskin dan anak terlantar dipelihara oleh negara.</a:t>
            </a:r>
          </a:p>
          <a:p>
            <a:pPr lvl="0">
              <a:buNone/>
            </a:pPr>
            <a:r>
              <a:rPr lang="id-ID" smtClean="0"/>
              <a:t>   (2)Negara </a:t>
            </a:r>
            <a:r>
              <a:rPr lang="id-ID" dirty="0"/>
              <a:t>mengembangkan sistem jaminan sosial  bagi seluruh rakyat dan memberdayakan masyarakat yang lemah dan tidak mampu sesuai dengan martabat kemanusiaan.</a:t>
            </a:r>
          </a:p>
          <a:p>
            <a:pPr>
              <a:buNone/>
            </a:pPr>
            <a:r>
              <a:rPr lang="id-ID" dirty="0" smtClean="0"/>
              <a:t>   Dalam </a:t>
            </a:r>
            <a:r>
              <a:rPr lang="id-ID" dirty="0"/>
              <a:t>Al-Qur’an begitu banyak perhatian  terhadap kaum mustadl’afiin.</a:t>
            </a:r>
          </a:p>
          <a:p>
            <a:pPr>
              <a:buNone/>
            </a:pPr>
            <a:r>
              <a:rPr lang="id-ID" dirty="0" smtClean="0"/>
              <a:t>   1.QS </a:t>
            </a:r>
            <a:r>
              <a:rPr lang="id-ID" dirty="0"/>
              <a:t>Adh-Dhuha (93): 9-10 ,2.QS at-Thagabuun (64 ):  3.16,QS Al-Balad (90 ) 10-16</a:t>
            </a:r>
          </a:p>
          <a:p>
            <a:pPr>
              <a:buNone/>
            </a:pPr>
            <a:r>
              <a:rPr lang="id-ID" dirty="0" smtClean="0"/>
              <a:t>   4.QS </a:t>
            </a:r>
            <a:r>
              <a:rPr lang="id-ID" dirty="0"/>
              <a:t>Ar-Rum (30 ) : 28 5.QS al -Insan (76 ) 8-10,6.QS Al-Baqarah 2 :220 </a:t>
            </a:r>
          </a:p>
          <a:p>
            <a:pPr>
              <a:buNone/>
            </a:pPr>
            <a:r>
              <a:rPr lang="id-ID" dirty="0" smtClean="0"/>
              <a:t>   7.QS </a:t>
            </a:r>
            <a:r>
              <a:rPr lang="id-ID" dirty="0"/>
              <a:t>An-Nisa (4) : 2 , 8.QS Al-Baqarah 2 : 177.</a:t>
            </a:r>
          </a:p>
          <a:p>
            <a:pPr>
              <a:buNone/>
            </a:pPr>
            <a:r>
              <a:rPr lang="id-ID" b="1" dirty="0" smtClean="0"/>
              <a:t> </a:t>
            </a:r>
            <a:endParaRPr lang="id-ID" dirty="0"/>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Oleh karena itu,seluruh warga dan pimpinan amal usaha hingga berbagai komponen yang terdapat di Muhammadiyah termasuk amal  usaha dan orang-orang yang berada didalamnya,haruslah memahami Muhammadiyah serta mengaktualisasikan dalam kehidupan nyata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Muhammadiyah </a:t>
            </a:r>
            <a:r>
              <a:rPr lang="id-ID" dirty="0"/>
              <a:t>sebagai bagian dari bangsa ini menyadari bahwa kondisi seperti diatas  tidak bisa dikerjakan sendiri,tetapi harus mengajak semua elemen masyarakat,bekerjasama dengan organisasi atau kelompok masyarakat lain yang mempunyai tujuan sama dalam memberantas </a:t>
            </a:r>
            <a:r>
              <a:rPr lang="id-ID" dirty="0" smtClean="0"/>
              <a:t>kemiskinan.Ajaran </a:t>
            </a:r>
            <a:r>
              <a:rPr lang="id-ID" dirty="0"/>
              <a:t>surat al-Ma’un yang secara praktis diteladankan KH Ahmad Dahlan dengan gemar mengasih dan menyantuni mustadi’afin adalah  upaya penyelamatkan Bangsa dan Negara.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rtl="1"/>
            <a:r>
              <a:rPr lang="id-ID" b="1" dirty="0"/>
              <a:t>B.Mustahiq Zakat dalam Al-Qur’an dan As-Sunnah.</a:t>
            </a:r>
            <a:endParaRPr lang="id-ID" dirty="0"/>
          </a:p>
          <a:p>
            <a:pPr algn="r" rtl="1"/>
            <a:r>
              <a:rPr lang="ar-SA" dirty="0"/>
              <a:t>الَّذِي جَعَلَ لَكُمُ الأرْضَ فِرَاشًا وَالسَّمَاءَ بِنَاءً وَأَنْزَلَ مِنَ السَّمَاءِ مَاءً فَأَخْرَجَ بِهِ مِنَ الثَّمَرَاتِ رِزْقًا لَكُمْ فَلا تَجْعَلُوا لِلَّهِ أَنْدَادًا وَأَنْتُمْ تَعْلَمُونَ</a:t>
            </a:r>
            <a:endParaRPr lang="id-ID" dirty="0"/>
          </a:p>
          <a:p>
            <a:pPr rtl="1"/>
            <a:r>
              <a:rPr lang="id-ID" dirty="0" smtClean="0"/>
              <a:t>Dialah </a:t>
            </a:r>
            <a:r>
              <a:rPr lang="id-ID" dirty="0"/>
              <a:t>Yang menjadikan bumi sebagai hamparan bagimu dan langit sebagai atap, dan Dia menurunkan air (hujan) dari langit, lalu Dia menghasilkan dengan hujan itu segala buah-buahan sebagai rezeki untukmu; karena itu janganlah kamu mengadakan sekutu-sekutu bagi Allah, padahal kamu mengetahui.(QS al-Baqarah 2 : 22 )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rtl="1"/>
            <a:r>
              <a:rPr lang="id-ID" dirty="0"/>
              <a:t>Jadi Allah menciptakan apa yang ada dibumi untuk dinikmati dan diambil manfaatnya.Ada usaha (kasb ) manusia untuk memperoleh manafaatnya.Pada tingkat </a:t>
            </a:r>
            <a:r>
              <a:rPr lang="id-ID" dirty="0" smtClean="0"/>
              <a:t>persama, kasb </a:t>
            </a:r>
            <a:r>
              <a:rPr lang="id-ID" dirty="0"/>
              <a:t>manusia hanya mengumpulkan.Pada tingkat berikutnya ,memelihara,menglolah dan melestarikan </a:t>
            </a:r>
            <a:r>
              <a:rPr lang="id-ID" dirty="0" smtClean="0"/>
              <a:t>    </a:t>
            </a:r>
            <a:r>
              <a:rPr lang="id-ID" dirty="0"/>
              <a:t>Kasb adalah upaya menambah nilai sehingga melahirkan nilai tambah.Nilai tambah yang diperoleh seseorang tergantung dari  kasbnya masing-masing.Nilai tambah itu akan meningkat besarnya jika memakai perlengkapan (alat produksi ),menggunakan tenaga yang terlatih Kasb manusia yang menggunakan teknologi mutakhir akan menghasilkan nilai tambah yang lebih meningkat.Laju peningkatan pertambahan nilai itu dapat dilihat dari dimensi waktu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rtl="1"/>
            <a:r>
              <a:rPr lang="id-ID" dirty="0"/>
              <a:t>Dalam Surat at-Taubah : 60 penerima zakat dapat dikelompokkan berdasarkan penyebabnya  dalam dua kelompok besar,yaitu pertama ketidak mampuan danketidak berdayaan.Kelompok yang masuk dalam katogori  ini dapat dibedakan  </a:t>
            </a:r>
            <a:r>
              <a:rPr lang="id-ID" dirty="0" smtClean="0"/>
              <a:t>pada </a:t>
            </a:r>
            <a:r>
              <a:rPr lang="id-ID" dirty="0"/>
              <a:t>dua hal,yaitu: 1)Ketidak mampuan dibidang ekonomi (fakir,miskin, gharim dan ibn sabil 2) Ketidak berdayaan  dalam wujud ketidak bebasan (riqab ) Kedua kemaslahatan umum umat Islam.</a:t>
            </a:r>
          </a:p>
          <a:p>
            <a:r>
              <a:rPr lang="id-ID" dirty="0"/>
              <a:t>  Mustahiq bagian kedua  ini mendapat dana  zakat bukan ketidak mampuan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finansial tapi karena jasa  dan tujuannya </a:t>
            </a:r>
            <a:r>
              <a:rPr lang="id-ID" dirty="0" smtClean="0"/>
              <a:t>untuk </a:t>
            </a:r>
            <a:r>
              <a:rPr lang="id-ID" dirty="0"/>
              <a:t>kepentingan umum umat Islam  yang dalam kelompok ini  </a:t>
            </a:r>
            <a:r>
              <a:rPr lang="id-ID" dirty="0" smtClean="0"/>
              <a:t>adalah, </a:t>
            </a:r>
            <a:r>
              <a:rPr lang="id-ID" dirty="0"/>
              <a:t>a</a:t>
            </a:r>
            <a:r>
              <a:rPr lang="id-ID" dirty="0" smtClean="0"/>
              <a:t>mail,muallaf,dan </a:t>
            </a:r>
            <a:r>
              <a:rPr lang="id-ID" dirty="0"/>
              <a:t>fisabilillah  pada kelompok kedua </a:t>
            </a:r>
            <a:r>
              <a:rPr lang="id-ID" dirty="0" smtClean="0"/>
              <a:t>ini,alasan </a:t>
            </a:r>
            <a:r>
              <a:rPr lang="id-ID" dirty="0"/>
              <a:t>pemberian dana zakat tidak dilihat dari keadaan finansial perorangan,tetapi pada jasa atau kegiatannya. Jadi amil dan muallaf tersebut mendapat kan dana zakat sebagai kompensasi dari jasanya.Sedanga untuk fi sabilillah,dana zakat dapat diberikan kepada kelompok,perorangan ataupun kegiatan-kegiatan untuk kemaslahatan umum umat Islam.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1.Yatim dan Yatim piatu.</a:t>
            </a:r>
          </a:p>
          <a:p>
            <a:pPr rtl="1"/>
            <a:r>
              <a:rPr lang="id-ID" dirty="0"/>
              <a:t>    Anak yatim adalah anak yang ditinggal mati oleh orang tuanya yang laki dan belum dewasa serta dapat mencari nafkah sendiri.Kalau sudah dewasa dia tidak dapat disebut Yatim.</a:t>
            </a:r>
          </a:p>
          <a:p>
            <a:pPr rtl="1"/>
            <a:r>
              <a:rPr lang="id-ID" dirty="0"/>
              <a:t>  Yatim piatu adalah anak yang </a:t>
            </a:r>
            <a:r>
              <a:rPr lang="id-ID" dirty="0" smtClean="0"/>
              <a:t>ditinggalkan </a:t>
            </a:r>
            <a:r>
              <a:rPr lang="id-ID" dirty="0"/>
              <a:t>oleh ayah dan ibunya ketika masih kecil</a:t>
            </a:r>
          </a:p>
          <a:p>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1553</Words>
  <Application>Microsoft Office PowerPoint</Application>
  <PresentationFormat>On-screen Show (4:3)</PresentationFormat>
  <Paragraphs>59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Constantia</vt:lpstr>
      <vt:lpstr>Majalla UI</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/,iiom</dc:creator>
  <cp:lastModifiedBy>SEVEN</cp:lastModifiedBy>
  <cp:revision>36</cp:revision>
  <dcterms:created xsi:type="dcterms:W3CDTF">2020-07-29T11:47:47Z</dcterms:created>
  <dcterms:modified xsi:type="dcterms:W3CDTF">2021-12-06T01:13:09Z</dcterms:modified>
</cp:coreProperties>
</file>