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61" r:id="rId3"/>
    <p:sldId id="262" r:id="rId4"/>
    <p:sldId id="275" r:id="rId5"/>
    <p:sldId id="276" r:id="rId6"/>
    <p:sldId id="258" r:id="rId7"/>
    <p:sldId id="264" r:id="rId8"/>
    <p:sldId id="259" r:id="rId9"/>
    <p:sldId id="260" r:id="rId10"/>
    <p:sldId id="265" r:id="rId11"/>
    <p:sldId id="266" r:id="rId12"/>
    <p:sldId id="267" r:id="rId13"/>
    <p:sldId id="263" r:id="rId14"/>
    <p:sldId id="268" r:id="rId15"/>
    <p:sldId id="269" r:id="rId16"/>
    <p:sldId id="270" r:id="rId17"/>
    <p:sldId id="271" r:id="rId18"/>
    <p:sldId id="272" r:id="rId19"/>
    <p:sldId id="273" r:id="rId20"/>
    <p:sldId id="322" r:id="rId21"/>
    <p:sldId id="323" r:id="rId22"/>
    <p:sldId id="324" r:id="rId23"/>
    <p:sldId id="325" r:id="rId24"/>
    <p:sldId id="326" r:id="rId25"/>
    <p:sldId id="327" r:id="rId26"/>
    <p:sldId id="328" r:id="rId27"/>
    <p:sldId id="329" r:id="rId28"/>
    <p:sldId id="330" r:id="rId29"/>
    <p:sldId id="331" r:id="rId30"/>
    <p:sldId id="332" r:id="rId31"/>
    <p:sldId id="274" r:id="rId3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9" autoAdjust="0"/>
    <p:restoredTop sz="94660"/>
  </p:normalViewPr>
  <p:slideViewPr>
    <p:cSldViewPr>
      <p:cViewPr varScale="1">
        <p:scale>
          <a:sx n="74" d="100"/>
          <a:sy n="74" d="100"/>
        </p:scale>
        <p:origin x="978" y="45"/>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5430D-6826-4975-9018-1D01217D390E}" type="datetimeFigureOut">
              <a:rPr lang="id-ID" smtClean="0"/>
              <a:pPr/>
              <a:t>30/09/2023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3104C-0C17-4EA6-BC80-777D7D8B28EE}" type="slidenum">
              <a:rPr lang="id-ID" smtClean="0"/>
              <a:pPr/>
              <a:t>‹#›</a:t>
            </a:fld>
            <a:endParaRPr lang="id-ID"/>
          </a:p>
        </p:txBody>
      </p:sp>
    </p:spTree>
    <p:extLst>
      <p:ext uri="{BB962C8B-B14F-4D97-AF65-F5344CB8AC3E}">
        <p14:creationId xmlns:p14="http://schemas.microsoft.com/office/powerpoint/2010/main" val="240155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483104C-0C17-4EA6-BC80-777D7D8B28EE}" type="slidenum">
              <a:rPr lang="id-ID" smtClean="0"/>
              <a:pPr/>
              <a:t>11</a:t>
            </a:fld>
            <a:endParaRPr lang="id-ID"/>
          </a:p>
        </p:txBody>
      </p:sp>
    </p:spTree>
    <p:extLst>
      <p:ext uri="{BB962C8B-B14F-4D97-AF65-F5344CB8AC3E}">
        <p14:creationId xmlns:p14="http://schemas.microsoft.com/office/powerpoint/2010/main" val="62007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a:p>
            <a:endParaRPr lang="id-ID" dirty="0"/>
          </a:p>
        </p:txBody>
      </p:sp>
      <p:sp>
        <p:nvSpPr>
          <p:cNvPr id="4" name="Slide Number Placeholder 3"/>
          <p:cNvSpPr>
            <a:spLocks noGrp="1"/>
          </p:cNvSpPr>
          <p:nvPr>
            <p:ph type="sldNum" sz="quarter" idx="10"/>
          </p:nvPr>
        </p:nvSpPr>
        <p:spPr/>
        <p:txBody>
          <a:bodyPr/>
          <a:lstStyle/>
          <a:p>
            <a:fld id="{F483104C-0C17-4EA6-BC80-777D7D8B28EE}" type="slidenum">
              <a:rPr lang="id-ID" smtClean="0"/>
              <a:pPr/>
              <a:t>16</a:t>
            </a:fld>
            <a:endParaRPr lang="id-ID"/>
          </a:p>
        </p:txBody>
      </p:sp>
    </p:spTree>
    <p:extLst>
      <p:ext uri="{BB962C8B-B14F-4D97-AF65-F5344CB8AC3E}">
        <p14:creationId xmlns:p14="http://schemas.microsoft.com/office/powerpoint/2010/main" val="299318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5" name="Footer Placeholder 4"/>
          <p:cNvSpPr>
            <a:spLocks noGrp="1"/>
          </p:cNvSpPr>
          <p:nvPr>
            <p:ph type="ftr" sz="quarter" idx="11"/>
          </p:nvPr>
        </p:nvSpPr>
        <p:spPr/>
        <p:txBody>
          <a:bodyPr/>
          <a:lstStyle/>
          <a:p>
            <a:endParaRPr lang="id-ID"/>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422AB25-5997-4997-9253-9DB48161081C}" type="slidenum">
              <a:rPr lang="id-ID" smtClean="0"/>
              <a:pPr/>
              <a:t>‹#›</a:t>
            </a:fld>
            <a:endParaRPr lang="id-ID"/>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22AB25-5997-4997-9253-9DB48161081C}"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22AB25-5997-4997-9253-9DB48161081C}"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22AB25-5997-4997-9253-9DB48161081C}"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22AB25-5997-4997-9253-9DB48161081C}" type="slidenum">
              <a:rPr lang="id-ID" smtClean="0"/>
              <a:pPr/>
              <a:t>‹#›</a:t>
            </a:fld>
            <a:endParaRPr lang="id-ID"/>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22AB25-5997-4997-9253-9DB48161081C}"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422AB25-5997-4997-9253-9DB48161081C}"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422AB25-5997-4997-9253-9DB48161081C}"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422AB25-5997-4997-9253-9DB48161081C}"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22AB25-5997-4997-9253-9DB48161081C}" type="slidenum">
              <a:rPr lang="id-ID" smtClean="0"/>
              <a:pPr/>
              <a:t>‹#›</a:t>
            </a:fld>
            <a:endParaRPr lang="id-ID"/>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C8BFA708-A885-448A-8689-8914EE2A837A}" type="datetimeFigureOut">
              <a:rPr lang="id-ID" smtClean="0"/>
              <a:pPr/>
              <a:t>30/09/2023</a:t>
            </a:fld>
            <a:endParaRPr lang="id-ID"/>
          </a:p>
        </p:txBody>
      </p:sp>
      <p:sp>
        <p:nvSpPr>
          <p:cNvPr id="7" name="Slide Number Placeholder 6"/>
          <p:cNvSpPr>
            <a:spLocks noGrp="1"/>
          </p:cNvSpPr>
          <p:nvPr>
            <p:ph type="sldNum" sz="quarter" idx="12"/>
          </p:nvPr>
        </p:nvSpPr>
        <p:spPr/>
        <p:txBody>
          <a:bodyPr/>
          <a:lstStyle/>
          <a:p>
            <a:fld id="{C422AB25-5997-4997-9253-9DB48161081C}" type="slidenum">
              <a:rPr lang="id-ID" smtClean="0"/>
              <a:pPr/>
              <a:t>‹#›</a:t>
            </a:fld>
            <a:endParaRPr lang="id-ID"/>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id-ID"/>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8BFA708-A885-448A-8689-8914EE2A837A}" type="datetimeFigureOut">
              <a:rPr lang="id-ID" smtClean="0"/>
              <a:pPr/>
              <a:t>30/09/2023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422AB25-5997-4997-9253-9DB48161081C}" type="slidenum">
              <a:rPr lang="id-ID" smtClean="0"/>
              <a:pPr/>
              <a:t>‹#›</a:t>
            </a:fld>
            <a:endParaRPr lang="id-ID"/>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g"/><Relationship Id="rId2" Type="http://schemas.openxmlformats.org/officeDocument/2006/relationships/image" Target="../media/image22.png"/><Relationship Id="rId16"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36.jp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34.jp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dirty="0"/>
          </a:p>
        </p:txBody>
      </p:sp>
      <p:sp>
        <p:nvSpPr>
          <p:cNvPr id="2" name="Title 1"/>
          <p:cNvSpPr>
            <a:spLocks noGrp="1"/>
          </p:cNvSpPr>
          <p:nvPr>
            <p:ph type="ctrTitle"/>
          </p:nvPr>
        </p:nvSpPr>
        <p:spPr/>
        <p:txBody>
          <a:bodyPr/>
          <a:lstStyle/>
          <a:p>
            <a:r>
              <a:rPr lang="id-ID" dirty="0"/>
              <a:t>IMUNISASI PADA ANAK</a:t>
            </a:r>
          </a:p>
        </p:txBody>
      </p:sp>
    </p:spTree>
    <p:extLst>
      <p:ext uri="{BB962C8B-B14F-4D97-AF65-F5344CB8AC3E}">
        <p14:creationId xmlns:p14="http://schemas.microsoft.com/office/powerpoint/2010/main" val="333549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571500" indent="-457200">
              <a:buAutoNum type="arabicPeriod" startAt="2"/>
            </a:pPr>
            <a:r>
              <a:rPr lang="id-ID" dirty="0"/>
              <a:t>Jadwal Imunisasi Lanjutan Pada Usia Balita</a:t>
            </a:r>
          </a:p>
          <a:p>
            <a:pPr marL="571500" indent="-457200">
              <a:buAutoNum type="arabicPeriod" startAt="2"/>
            </a:pPr>
            <a:endParaRPr lang="id-ID" dirty="0"/>
          </a:p>
        </p:txBody>
      </p:sp>
      <p:pic>
        <p:nvPicPr>
          <p:cNvPr id="4" name="Picture 3"/>
          <p:cNvPicPr/>
          <p:nvPr/>
        </p:nvPicPr>
        <p:blipFill rotWithShape="1">
          <a:blip r:embed="rId2"/>
          <a:srcRect l="25975" t="22727" r="33021" b="35714"/>
          <a:stretch/>
        </p:blipFill>
        <p:spPr bwMode="auto">
          <a:xfrm>
            <a:off x="251520" y="2492896"/>
            <a:ext cx="856895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449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571500" indent="-457200">
              <a:buAutoNum type="arabicPeriod" startAt="3"/>
            </a:pPr>
            <a:r>
              <a:rPr lang="id-ID" dirty="0"/>
              <a:t>Jadwal Imunisasi Lanjuta Pada Usia Sekolah</a:t>
            </a:r>
          </a:p>
          <a:p>
            <a:pPr marL="114300" indent="0">
              <a:buNone/>
            </a:pPr>
            <a:endParaRPr lang="id-ID" dirty="0"/>
          </a:p>
        </p:txBody>
      </p:sp>
      <p:pic>
        <p:nvPicPr>
          <p:cNvPr id="4" name="Picture 3"/>
          <p:cNvPicPr/>
          <p:nvPr/>
        </p:nvPicPr>
        <p:blipFill rotWithShape="1">
          <a:blip r:embed="rId3"/>
          <a:srcRect l="44715" t="30363" r="8901" b="21782"/>
          <a:stretch/>
        </p:blipFill>
        <p:spPr bwMode="auto">
          <a:xfrm>
            <a:off x="323528" y="2564904"/>
            <a:ext cx="8496944"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96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571500" indent="-457200">
              <a:buAutoNum type="arabicPeriod" startAt="4"/>
            </a:pPr>
            <a:r>
              <a:rPr lang="id-ID" dirty="0"/>
              <a:t>Jadwal Imunisasi Lanjutan Tetanus Toksoid (TT)</a:t>
            </a:r>
          </a:p>
          <a:p>
            <a:pPr marL="114300" indent="0">
              <a:buNone/>
            </a:pPr>
            <a:endParaRPr lang="id-ID" dirty="0"/>
          </a:p>
        </p:txBody>
      </p:sp>
      <p:pic>
        <p:nvPicPr>
          <p:cNvPr id="4" name="Picture 3"/>
          <p:cNvPicPr/>
          <p:nvPr/>
        </p:nvPicPr>
        <p:blipFill rotWithShape="1">
          <a:blip r:embed="rId2"/>
          <a:srcRect l="20966" t="13861" r="22631" b="13531"/>
          <a:stretch/>
        </p:blipFill>
        <p:spPr bwMode="auto">
          <a:xfrm>
            <a:off x="323528" y="2462123"/>
            <a:ext cx="8424936" cy="38471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647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JENIS IMUNISASI DAN MANFAATNYA</a:t>
            </a:r>
          </a:p>
        </p:txBody>
      </p:sp>
      <p:sp>
        <p:nvSpPr>
          <p:cNvPr id="3" name="Content Placeholder 2"/>
          <p:cNvSpPr>
            <a:spLocks noGrp="1"/>
          </p:cNvSpPr>
          <p:nvPr>
            <p:ph idx="1"/>
          </p:nvPr>
        </p:nvSpPr>
        <p:spPr/>
        <p:txBody>
          <a:bodyPr>
            <a:normAutofit fontScale="92500" lnSpcReduction="10000"/>
          </a:bodyPr>
          <a:lstStyle/>
          <a:p>
            <a:pPr marL="571500" indent="-457200">
              <a:buAutoNum type="arabicPeriod"/>
            </a:pPr>
            <a:r>
              <a:rPr lang="id-ID" b="1" dirty="0"/>
              <a:t>Vaksin BCG</a:t>
            </a:r>
          </a:p>
          <a:p>
            <a:pPr marL="114300" indent="0" algn="just">
              <a:buNone/>
            </a:pPr>
            <a:r>
              <a:rPr lang="id-ID" b="1" dirty="0"/>
              <a:t>Manfaat:</a:t>
            </a:r>
            <a:r>
              <a:rPr lang="id-ID" dirty="0"/>
              <a:t> Mencegah dari penyakit TBC</a:t>
            </a:r>
          </a:p>
          <a:p>
            <a:pPr marL="114300" indent="0" algn="just">
              <a:buNone/>
            </a:pPr>
            <a:r>
              <a:rPr lang="id-ID" b="1" dirty="0"/>
              <a:t>Efek samping :</a:t>
            </a:r>
            <a:r>
              <a:rPr lang="id-ID" dirty="0"/>
              <a:t> 2–6 minggu setelah imunisasi BCG daerah bekas suntikan timbul bisul kecil (papula) yang semakin membesar dan dapat terjadi ulserasi dalam waktu 2–4 bulan, kemudian menyembuh perlahan dengan menimbulkan jaringan parut dengan diameter 2–10 mm.</a:t>
            </a:r>
          </a:p>
          <a:p>
            <a:pPr marL="114300" indent="0" algn="just">
              <a:buNone/>
            </a:pPr>
            <a:r>
              <a:rPr lang="id-ID" b="1" dirty="0"/>
              <a:t>Penanganan efek samping : </a:t>
            </a:r>
          </a:p>
          <a:p>
            <a:pPr lvl="0" algn="just"/>
            <a:r>
              <a:rPr lang="id-ID" dirty="0"/>
              <a:t>Apabila ulkus mengeluarkan cairan perlu dikompres dengan cairan antiseptik.</a:t>
            </a:r>
          </a:p>
          <a:p>
            <a:pPr algn="just"/>
            <a:r>
              <a:rPr lang="id-ID" dirty="0"/>
              <a:t>Apabila cairan bertambah banyak atau koreng semakin membesar anjurkan orangtua membawa bayi ke ke tenaga kesehatan</a:t>
            </a:r>
          </a:p>
        </p:txBody>
      </p:sp>
    </p:spTree>
    <p:extLst>
      <p:ext uri="{BB962C8B-B14F-4D97-AF65-F5344CB8AC3E}">
        <p14:creationId xmlns:p14="http://schemas.microsoft.com/office/powerpoint/2010/main" val="401618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640960" cy="5256584"/>
          </a:xfrm>
        </p:spPr>
        <p:txBody>
          <a:bodyPr>
            <a:noAutofit/>
          </a:bodyPr>
          <a:lstStyle/>
          <a:p>
            <a:pPr marL="114300" indent="0" algn="just">
              <a:buNone/>
            </a:pPr>
            <a:r>
              <a:rPr lang="id-ID" sz="1800" b="1" dirty="0"/>
              <a:t>2. Vaksin DPT-HB-HIB</a:t>
            </a:r>
          </a:p>
          <a:p>
            <a:pPr marL="114300" indent="0" algn="just">
              <a:buNone/>
            </a:pPr>
            <a:r>
              <a:rPr lang="id-ID" sz="1800" b="1" dirty="0"/>
              <a:t>Manfaat </a:t>
            </a:r>
            <a:r>
              <a:rPr lang="id-ID" sz="1800" dirty="0"/>
              <a:t>: Pencegahan terhadap difteri, tetanus, pertusis (batuk rejan), hepatitis B, dan infeksi Haemophilus influenzae tipe b secara simultan.</a:t>
            </a:r>
          </a:p>
          <a:p>
            <a:pPr marL="114300" indent="0" algn="just">
              <a:buNone/>
            </a:pPr>
            <a:r>
              <a:rPr lang="id-ID" sz="1800" b="1" dirty="0"/>
              <a:t>Efek samping</a:t>
            </a:r>
            <a:r>
              <a:rPr lang="id-ID" sz="1800" dirty="0"/>
              <a:t>: Reaksi lokal sementara, seperti bengkak, nyeri, dan kemerahan pada lokasi suntikan, disertai demam dapat timbul dalam sejumlah besar kasus. Kadang-kadang reaksi berat, seperti demam tinggi, irritabilitas (rewel), dan menangis dengan nada tinggi dapat terjadi dalam 24 jam setelah pemberian.</a:t>
            </a:r>
          </a:p>
          <a:p>
            <a:pPr marL="114300" indent="0" algn="just">
              <a:buNone/>
            </a:pPr>
            <a:r>
              <a:rPr lang="id-ID" sz="1800" b="1" dirty="0"/>
              <a:t>Penanganan efek samping:</a:t>
            </a:r>
          </a:p>
          <a:p>
            <a:pPr algn="just"/>
            <a:r>
              <a:rPr lang="id-ID" sz="1800" dirty="0"/>
              <a:t>Orangtua dianjurkan untuk memberikan minum lebih banyak (ASI atau sari buah).</a:t>
            </a:r>
          </a:p>
          <a:p>
            <a:pPr algn="just"/>
            <a:r>
              <a:rPr lang="id-ID" sz="1800" dirty="0"/>
              <a:t>Jika demam, kenakan pakaian yang tipis.</a:t>
            </a:r>
          </a:p>
          <a:p>
            <a:pPr algn="just"/>
            <a:r>
              <a:rPr lang="id-ID" sz="1800" dirty="0"/>
              <a:t>Bekas suntikan yang nyeri dapat dikompres air dingin. </a:t>
            </a:r>
          </a:p>
          <a:p>
            <a:pPr algn="just"/>
            <a:r>
              <a:rPr lang="id-ID" sz="1800" dirty="0"/>
              <a:t>Jika demam berikan paracetamol 15 mg/kgBB setiap 3–4 jam (maksimal 6 kali dalam 24 jam).</a:t>
            </a:r>
          </a:p>
          <a:p>
            <a:pPr algn="just"/>
            <a:r>
              <a:rPr lang="id-ID" sz="1800" dirty="0"/>
              <a:t>Bayi boleh mandi atau cukup diseka dengan air hangat.</a:t>
            </a:r>
          </a:p>
          <a:p>
            <a:pPr algn="just"/>
            <a:r>
              <a:rPr lang="id-ID" sz="1800" dirty="0"/>
              <a:t>Jika reaksi memberat dan menetap bawa bayi ke dokter.</a:t>
            </a:r>
            <a:endParaRPr lang="id-ID" sz="1800" b="1" dirty="0"/>
          </a:p>
        </p:txBody>
      </p:sp>
    </p:spTree>
    <p:extLst>
      <p:ext uri="{BB962C8B-B14F-4D97-AF65-F5344CB8AC3E}">
        <p14:creationId xmlns:p14="http://schemas.microsoft.com/office/powerpoint/2010/main" val="16758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pPr marL="114300" indent="0" algn="just">
              <a:buNone/>
            </a:pPr>
            <a:r>
              <a:rPr lang="id-ID" b="1" dirty="0"/>
              <a:t>3. Vaksin Hepatitis B</a:t>
            </a:r>
          </a:p>
          <a:p>
            <a:pPr marL="114300" indent="0" algn="just">
              <a:buNone/>
            </a:pPr>
            <a:r>
              <a:rPr lang="id-ID" b="1" dirty="0"/>
              <a:t>Efek Samping</a:t>
            </a:r>
            <a:r>
              <a:rPr lang="id-ID" dirty="0"/>
              <a:t>: Reaksi lokal seperti rasa sakit, kemerahan dan pembengkakan di sekitar tempat penyuntikan. Reaksi yang terjadi bersifat ringan dan biasanya hilang setelah 2 hari.</a:t>
            </a:r>
          </a:p>
          <a:p>
            <a:pPr marL="114300" indent="0" algn="just">
              <a:buNone/>
            </a:pPr>
            <a:r>
              <a:rPr lang="id-ID" b="1" dirty="0"/>
              <a:t>Penanganan Efek samping</a:t>
            </a:r>
            <a:r>
              <a:rPr lang="id-ID" dirty="0"/>
              <a:t>: </a:t>
            </a:r>
          </a:p>
          <a:p>
            <a:pPr algn="just"/>
            <a:r>
              <a:rPr lang="id-ID" dirty="0"/>
              <a:t>Orangtua dianjurkan untuk memberikan minum lebih banyak (ASI).</a:t>
            </a:r>
          </a:p>
          <a:p>
            <a:pPr algn="just"/>
            <a:r>
              <a:rPr lang="id-ID" dirty="0"/>
              <a:t>Jika demam, kenakan pakaian yang tipis.</a:t>
            </a:r>
          </a:p>
          <a:p>
            <a:pPr algn="just"/>
            <a:r>
              <a:rPr lang="id-ID" dirty="0"/>
              <a:t>Bekas suntikan yang nyeri dapat dikompres air dingin. </a:t>
            </a:r>
          </a:p>
          <a:p>
            <a:pPr algn="just"/>
            <a:r>
              <a:rPr lang="id-ID" dirty="0"/>
              <a:t>Jika demam berikan paracetamol 15 mg/kgBB setiap 3–4 jam (maksimal 6 kali dalam 24 jam).</a:t>
            </a:r>
          </a:p>
          <a:p>
            <a:pPr algn="just"/>
            <a:r>
              <a:rPr lang="id-ID" dirty="0"/>
              <a:t>Bayi boleh mandi atau cukup diseka dengan air hangat</a:t>
            </a:r>
          </a:p>
        </p:txBody>
      </p:sp>
    </p:spTree>
    <p:extLst>
      <p:ext uri="{BB962C8B-B14F-4D97-AF65-F5344CB8AC3E}">
        <p14:creationId xmlns:p14="http://schemas.microsoft.com/office/powerpoint/2010/main" val="278950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a:bodyPr>
          <a:lstStyle/>
          <a:p>
            <a:pPr marL="114300" indent="0" algn="just">
              <a:buNone/>
            </a:pPr>
            <a:r>
              <a:rPr lang="id-ID" b="1" dirty="0"/>
              <a:t>4. Vaksin PoliOral</a:t>
            </a:r>
          </a:p>
          <a:p>
            <a:pPr marL="114300" indent="0" algn="just">
              <a:buNone/>
            </a:pPr>
            <a:r>
              <a:rPr lang="id-ID" b="1" dirty="0"/>
              <a:t>Manfaat</a:t>
            </a:r>
            <a:r>
              <a:rPr lang="id-ID" dirty="0"/>
              <a:t>: Pencegahan terhadap poliomielitis (kelumpuhan pada tulang)</a:t>
            </a:r>
          </a:p>
          <a:p>
            <a:pPr marL="114300" indent="0" algn="just">
              <a:buNone/>
            </a:pPr>
            <a:r>
              <a:rPr lang="id-ID" b="1" dirty="0"/>
              <a:t>Efek Samping: </a:t>
            </a:r>
            <a:r>
              <a:rPr lang="id-ID" dirty="0"/>
              <a:t>Sangat jarang terjadi reaksi sesudah imunisasi polio oral. Setelah mendapat vaksin polio oral bayi boleh makan minum seperti biasa. Apabila muntah dalam 30 menit segera diberi dosis ulang.</a:t>
            </a:r>
          </a:p>
          <a:p>
            <a:pPr marL="114300" indent="0" algn="just">
              <a:buNone/>
            </a:pPr>
            <a:r>
              <a:rPr lang="id-ID" b="1" dirty="0"/>
              <a:t>Penanganan efek samping:</a:t>
            </a:r>
          </a:p>
          <a:p>
            <a:pPr marL="114300" indent="0" algn="just">
              <a:buNone/>
            </a:pPr>
            <a:r>
              <a:rPr lang="id-ID" dirty="0"/>
              <a:t>Orangtua tidak perlu melakukan tindakan apa pun.</a:t>
            </a:r>
          </a:p>
        </p:txBody>
      </p:sp>
    </p:spTree>
    <p:extLst>
      <p:ext uri="{BB962C8B-B14F-4D97-AF65-F5344CB8AC3E}">
        <p14:creationId xmlns:p14="http://schemas.microsoft.com/office/powerpoint/2010/main" val="83817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752600"/>
            <a:ext cx="8229600" cy="4772744"/>
          </a:xfrm>
        </p:spPr>
        <p:txBody>
          <a:bodyPr>
            <a:normAutofit fontScale="85000" lnSpcReduction="20000"/>
          </a:bodyPr>
          <a:lstStyle/>
          <a:p>
            <a:pPr marL="114300" indent="0" algn="just">
              <a:buNone/>
            </a:pPr>
            <a:r>
              <a:rPr lang="id-ID" b="1" dirty="0"/>
              <a:t>5. Vaksin Inaktif Polio Vaccin (IPV)</a:t>
            </a:r>
          </a:p>
          <a:p>
            <a:pPr marL="114300" indent="0" algn="just">
              <a:buNone/>
            </a:pPr>
            <a:r>
              <a:rPr lang="id-ID" dirty="0"/>
              <a:t>	Pencegahan poliomyelitis pada bayi dan anak immunocompromised, kontak di lingkungan keluarga dan pada individu di mana vaksin polio oral menjadi kontra indikasi</a:t>
            </a:r>
          </a:p>
          <a:p>
            <a:pPr marL="114300" indent="0" algn="just">
              <a:buNone/>
            </a:pPr>
            <a:r>
              <a:rPr lang="id-ID" b="1" dirty="0"/>
              <a:t>Efek samping:</a:t>
            </a:r>
            <a:r>
              <a:rPr lang="id-ID" dirty="0"/>
              <a:t> Reaksi lokal pada tempat penyuntikan: nyeri, kemerahan, indurasi, dan bengkak bisa terjadi dalam waktu 48 jam setelah penyuntikan dan bisa bertahan selama satu atau dua hari.</a:t>
            </a:r>
          </a:p>
          <a:p>
            <a:pPr marL="114300" indent="0" algn="just">
              <a:buNone/>
            </a:pPr>
            <a:r>
              <a:rPr lang="id-ID" b="1" dirty="0"/>
              <a:t>Penanganan efek samping:</a:t>
            </a:r>
            <a:endParaRPr lang="id-ID" dirty="0"/>
          </a:p>
          <a:p>
            <a:pPr algn="just"/>
            <a:r>
              <a:rPr lang="id-ID" dirty="0"/>
              <a:t>Orangtua dianjurkan untuk memberikan minum lebih banyak (ASI).</a:t>
            </a:r>
          </a:p>
          <a:p>
            <a:pPr algn="just"/>
            <a:r>
              <a:rPr lang="id-ID" dirty="0"/>
              <a:t>Jika demam, kenakan pakaian yang tipis.</a:t>
            </a:r>
          </a:p>
          <a:p>
            <a:pPr algn="just"/>
            <a:r>
              <a:rPr lang="id-ID" dirty="0"/>
              <a:t>Bekas suntikan yang nyeri dapat dikompres air dingin.</a:t>
            </a:r>
          </a:p>
          <a:p>
            <a:pPr algn="just"/>
            <a:r>
              <a:rPr lang="id-ID" dirty="0"/>
              <a:t>Jika demam berikan paracetamol 15 mg/kgBB setiap 3–4 jam (maksimal 6 kali dalam 24 jam)</a:t>
            </a:r>
          </a:p>
          <a:p>
            <a:pPr algn="just"/>
            <a:r>
              <a:rPr lang="id-ID" dirty="0"/>
              <a:t>Bayi boleh mandi atau cukup diseka dengan air hangat.</a:t>
            </a:r>
          </a:p>
        </p:txBody>
      </p:sp>
    </p:spTree>
    <p:extLst>
      <p:ext uri="{BB962C8B-B14F-4D97-AF65-F5344CB8AC3E}">
        <p14:creationId xmlns:p14="http://schemas.microsoft.com/office/powerpoint/2010/main" val="303884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752600"/>
            <a:ext cx="8229600" cy="4628728"/>
          </a:xfrm>
        </p:spPr>
        <p:txBody>
          <a:bodyPr>
            <a:normAutofit fontScale="85000" lnSpcReduction="10000"/>
          </a:bodyPr>
          <a:lstStyle/>
          <a:p>
            <a:pPr marL="114300" indent="0">
              <a:buNone/>
            </a:pPr>
            <a:r>
              <a:rPr lang="id-ID" b="1" dirty="0"/>
              <a:t>6. Vaksin Campak</a:t>
            </a:r>
          </a:p>
          <a:p>
            <a:pPr marL="114300" indent="0" algn="just">
              <a:buNone/>
            </a:pPr>
            <a:r>
              <a:rPr lang="id-ID" b="1" dirty="0"/>
              <a:t>Manfaat :</a:t>
            </a:r>
            <a:r>
              <a:rPr lang="id-ID" dirty="0"/>
              <a:t> Mencegah penyakit campak</a:t>
            </a:r>
          </a:p>
          <a:p>
            <a:pPr marL="114300" indent="0" algn="just">
              <a:buNone/>
            </a:pPr>
            <a:r>
              <a:rPr lang="id-ID" b="1" dirty="0"/>
              <a:t>Efek samping:</a:t>
            </a:r>
            <a:r>
              <a:rPr lang="id-ID" dirty="0"/>
              <a:t> Hingga 15% pasien dapat mengalami demam ringan dan kemerahan selama 3 hari yang dapat terjadi 8–12 hari setelah vaksinasi.</a:t>
            </a:r>
          </a:p>
          <a:p>
            <a:pPr marL="114300" indent="0" algn="just">
              <a:buNone/>
            </a:pPr>
            <a:r>
              <a:rPr lang="id-ID" b="1" dirty="0"/>
              <a:t>Penanganan efek samping:</a:t>
            </a:r>
            <a:endParaRPr lang="id-ID" dirty="0"/>
          </a:p>
          <a:p>
            <a:pPr algn="just"/>
            <a:r>
              <a:rPr lang="id-ID" dirty="0"/>
              <a:t>Orangtua dianjurkan untuk memberikan minum lebih banyak (ASI atau sari buah).</a:t>
            </a:r>
          </a:p>
          <a:p>
            <a:pPr algn="just"/>
            <a:r>
              <a:rPr lang="id-ID" dirty="0"/>
              <a:t>Jika demam kenakan pakaian yang tipis. </a:t>
            </a:r>
          </a:p>
          <a:p>
            <a:pPr algn="just"/>
            <a:r>
              <a:rPr lang="id-ID" dirty="0"/>
              <a:t>Bekas suntikan yang nyeri dapat dikompres air dingin.</a:t>
            </a:r>
          </a:p>
          <a:p>
            <a:pPr algn="just"/>
            <a:r>
              <a:rPr lang="id-ID" dirty="0"/>
              <a:t>Jika demam berikan paracetamol 15 mg/kgBB setiap 3–4 jam (maksimal 6 kali dalam 24 jam).</a:t>
            </a:r>
          </a:p>
          <a:p>
            <a:pPr algn="just"/>
            <a:r>
              <a:rPr lang="id-ID" dirty="0"/>
              <a:t>Bayi boleh mandi atau cukup diseka dengan air hangat.</a:t>
            </a:r>
          </a:p>
          <a:p>
            <a:pPr algn="just"/>
            <a:r>
              <a:rPr lang="id-ID" dirty="0"/>
              <a:t>Jika reaksi tersebut berat dan menetap bawa bayi ke dokter.</a:t>
            </a:r>
          </a:p>
        </p:txBody>
      </p:sp>
    </p:spTree>
    <p:extLst>
      <p:ext uri="{BB962C8B-B14F-4D97-AF65-F5344CB8AC3E}">
        <p14:creationId xmlns:p14="http://schemas.microsoft.com/office/powerpoint/2010/main" val="153091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752600"/>
            <a:ext cx="8229600" cy="4700736"/>
          </a:xfrm>
        </p:spPr>
        <p:txBody>
          <a:bodyPr>
            <a:normAutofit fontScale="92500" lnSpcReduction="20000"/>
          </a:bodyPr>
          <a:lstStyle/>
          <a:p>
            <a:pPr marL="114300" indent="0">
              <a:buNone/>
            </a:pPr>
            <a:r>
              <a:rPr lang="id-ID" b="1" dirty="0"/>
              <a:t>7. Vaksin DT</a:t>
            </a:r>
          </a:p>
          <a:p>
            <a:pPr marL="114300" indent="0" algn="just">
              <a:buNone/>
            </a:pPr>
            <a:r>
              <a:rPr lang="id-ID" b="1" dirty="0"/>
              <a:t>Manfaat :</a:t>
            </a:r>
            <a:r>
              <a:rPr lang="id-ID" dirty="0"/>
              <a:t> Mencegah difteri dan tetanus</a:t>
            </a:r>
          </a:p>
          <a:p>
            <a:pPr marL="114300" indent="0" algn="just">
              <a:buNone/>
            </a:pPr>
            <a:r>
              <a:rPr lang="id-ID" b="1" dirty="0"/>
              <a:t>Efek Samping:</a:t>
            </a:r>
            <a:r>
              <a:rPr lang="id-ID" dirty="0"/>
              <a:t> Gejala-gejala seperti lemas dan kemerahan pada lokasi suntikan yang bersifat sementara, dan kadang-kadang gejala demam.</a:t>
            </a:r>
          </a:p>
          <a:p>
            <a:pPr marL="114300" indent="0" algn="just">
              <a:buNone/>
            </a:pPr>
            <a:r>
              <a:rPr lang="id-ID" b="1" dirty="0"/>
              <a:t>Penanganan Efek samping:</a:t>
            </a:r>
            <a:endParaRPr lang="id-ID" dirty="0"/>
          </a:p>
          <a:p>
            <a:pPr algn="just"/>
            <a:r>
              <a:rPr lang="id-ID" dirty="0"/>
              <a:t>Orangtua dianjurkan untuk memberikan minum anak lebih banyak.</a:t>
            </a:r>
          </a:p>
          <a:p>
            <a:pPr algn="just"/>
            <a:r>
              <a:rPr lang="id-ID" dirty="0"/>
              <a:t>Jika demam, kenakan pakaian yang tipis.</a:t>
            </a:r>
          </a:p>
          <a:p>
            <a:pPr algn="just"/>
            <a:r>
              <a:rPr lang="id-ID" dirty="0"/>
              <a:t>Bekas suntikan yang nyeri dapat dikompres air dingin</a:t>
            </a:r>
          </a:p>
          <a:p>
            <a:pPr algn="just"/>
            <a:r>
              <a:rPr lang="id-ID" dirty="0"/>
              <a:t>Jika demam berikan paracetamol 15 mg/kgBB setiap 3–4 jam (maksimal 6 kali dalam 24 jam).</a:t>
            </a:r>
          </a:p>
          <a:p>
            <a:pPr algn="just"/>
            <a:r>
              <a:rPr lang="id-ID" dirty="0"/>
              <a:t>Anak boleh mandi atau cukup diseka dengan air hangat.</a:t>
            </a:r>
            <a:endParaRPr lang="id-ID" b="1" dirty="0"/>
          </a:p>
        </p:txBody>
      </p:sp>
    </p:spTree>
    <p:extLst>
      <p:ext uri="{BB962C8B-B14F-4D97-AF65-F5344CB8AC3E}">
        <p14:creationId xmlns:p14="http://schemas.microsoft.com/office/powerpoint/2010/main" val="391413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PENGERTIAN</a:t>
            </a:r>
          </a:p>
        </p:txBody>
      </p:sp>
      <p:sp>
        <p:nvSpPr>
          <p:cNvPr id="3" name="Content Placeholder 2"/>
          <p:cNvSpPr>
            <a:spLocks noGrp="1"/>
          </p:cNvSpPr>
          <p:nvPr>
            <p:ph idx="1"/>
          </p:nvPr>
        </p:nvSpPr>
        <p:spPr/>
        <p:txBody>
          <a:bodyPr/>
          <a:lstStyle/>
          <a:p>
            <a:pPr algn="just"/>
            <a:r>
              <a:rPr lang="id-ID" dirty="0"/>
              <a:t>Imunisasi berasal dari kata </a:t>
            </a:r>
            <a:r>
              <a:rPr lang="id-ID" i="1" dirty="0"/>
              <a:t>imun, </a:t>
            </a:r>
            <a:r>
              <a:rPr lang="id-ID" dirty="0"/>
              <a:t>artinya kebal atau resisten. Jadi, anak yang diimunisasi, berarti diberikan kekebalan agar tidak terkena penyakit tertentu.</a:t>
            </a:r>
          </a:p>
          <a:p>
            <a:pPr algn="just"/>
            <a:r>
              <a:rPr lang="id-ID" dirty="0"/>
              <a:t>Imunisasi adalah suatu upaya untuk menimbulkan/ meningkatkan kekebalan seseorang terhadap suatu penyakit, sehingga apabila suatu saat terpapar dengan penyakit tersebut, seseorang tidak akan sakit atau hanya mengalami sakit ringan (Kemenkes, 2014).</a:t>
            </a:r>
          </a:p>
        </p:txBody>
      </p:sp>
    </p:spTree>
    <p:extLst>
      <p:ext uri="{BB962C8B-B14F-4D97-AF65-F5344CB8AC3E}">
        <p14:creationId xmlns:p14="http://schemas.microsoft.com/office/powerpoint/2010/main" val="714197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14450" y="907542"/>
            <a:ext cx="6857429" cy="901256"/>
          </a:xfrm>
          <a:prstGeom prst="rect">
            <a:avLst/>
          </a:prstGeom>
          <a:blipFill>
            <a:blip r:embed="rId2" cstate="print"/>
            <a:stretch>
              <a:fillRect/>
            </a:stretch>
          </a:blipFill>
        </p:spPr>
        <p:txBody>
          <a:bodyPr wrap="square" lIns="0" tIns="0" rIns="0" bIns="0" rtlCol="0"/>
          <a:lstStyle/>
          <a:p>
            <a:endParaRPr sz="1350"/>
          </a:p>
        </p:txBody>
      </p:sp>
      <p:sp>
        <p:nvSpPr>
          <p:cNvPr id="3" name="object 3"/>
          <p:cNvSpPr txBox="1">
            <a:spLocks noGrp="1"/>
          </p:cNvSpPr>
          <p:nvPr>
            <p:ph type="title"/>
          </p:nvPr>
        </p:nvSpPr>
        <p:spPr>
          <a:xfrm>
            <a:off x="1503045" y="463923"/>
            <a:ext cx="6326505" cy="932467"/>
          </a:xfrm>
          <a:prstGeom prst="rect">
            <a:avLst/>
          </a:prstGeom>
        </p:spPr>
        <p:txBody>
          <a:bodyPr vert="horz" wrap="square" lIns="0" tIns="9049" rIns="0" bIns="0" rtlCol="0" anchor="ctr">
            <a:spAutoFit/>
          </a:bodyPr>
          <a:lstStyle/>
          <a:p>
            <a:pPr marL="9525">
              <a:spcBef>
                <a:spcPts val="71"/>
              </a:spcBef>
            </a:pPr>
            <a:r>
              <a:rPr sz="3000" spc="-8" dirty="0"/>
              <a:t>Distribusi </a:t>
            </a:r>
            <a:r>
              <a:rPr sz="3000" spc="-34" dirty="0"/>
              <a:t>Vaksin </a:t>
            </a:r>
            <a:r>
              <a:rPr sz="3000" spc="-15" dirty="0"/>
              <a:t>(Program </a:t>
            </a:r>
            <a:r>
              <a:rPr sz="3000" spc="-4" dirty="0"/>
              <a:t>dan</a:t>
            </a:r>
            <a:r>
              <a:rPr sz="3000" spc="146" dirty="0"/>
              <a:t> </a:t>
            </a:r>
            <a:r>
              <a:rPr sz="3000" spc="-8" dirty="0"/>
              <a:t>Mandiri)</a:t>
            </a:r>
            <a:endParaRPr sz="3000" dirty="0"/>
          </a:p>
        </p:txBody>
      </p:sp>
      <p:sp>
        <p:nvSpPr>
          <p:cNvPr id="4" name="object 4"/>
          <p:cNvSpPr/>
          <p:nvPr/>
        </p:nvSpPr>
        <p:spPr>
          <a:xfrm>
            <a:off x="448056" y="1945385"/>
            <a:ext cx="8087868" cy="3659886"/>
          </a:xfrm>
          <a:prstGeom prst="rect">
            <a:avLst/>
          </a:prstGeom>
          <a:blipFill>
            <a:blip r:embed="rId3" cstate="print"/>
            <a:stretch>
              <a:fillRect/>
            </a:stretch>
          </a:blipFill>
        </p:spPr>
        <p:txBody>
          <a:bodyPr wrap="square" lIns="0" tIns="0" rIns="0" bIns="0" rtlCol="0"/>
          <a:lstStyle/>
          <a:p>
            <a:endParaRPr sz="1350"/>
          </a:p>
        </p:txBody>
      </p:sp>
      <p:sp>
        <p:nvSpPr>
          <p:cNvPr id="5" name="object 5"/>
          <p:cNvSpPr txBox="1"/>
          <p:nvPr/>
        </p:nvSpPr>
        <p:spPr>
          <a:xfrm>
            <a:off x="5117210" y="3015233"/>
            <a:ext cx="530543" cy="115416"/>
          </a:xfrm>
          <a:prstGeom prst="rect">
            <a:avLst/>
          </a:prstGeom>
          <a:solidFill>
            <a:srgbClr val="FFFFFF"/>
          </a:solidFill>
        </p:spPr>
        <p:txBody>
          <a:bodyPr vert="horz" wrap="square" lIns="0" tIns="0" rIns="0" bIns="0" rtlCol="0">
            <a:spAutoFit/>
          </a:bodyPr>
          <a:lstStyle/>
          <a:p>
            <a:pPr marL="145256">
              <a:lnSpc>
                <a:spcPts val="863"/>
              </a:lnSpc>
            </a:pPr>
            <a:r>
              <a:rPr sz="788" b="1" spc="4" dirty="0">
                <a:latin typeface="Arial"/>
                <a:cs typeface="Arial"/>
              </a:rPr>
              <a:t>Pusk</a:t>
            </a:r>
            <a:endParaRPr sz="788">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8161" y="1745360"/>
            <a:ext cx="3060954" cy="3799332"/>
          </a:xfrm>
          <a:prstGeom prst="rect">
            <a:avLst/>
          </a:prstGeom>
          <a:blipFill>
            <a:blip r:embed="rId2" cstate="print"/>
            <a:stretch>
              <a:fillRect/>
            </a:stretch>
          </a:blipFill>
        </p:spPr>
        <p:txBody>
          <a:bodyPr wrap="square" lIns="0" tIns="0" rIns="0" bIns="0" rtlCol="0"/>
          <a:lstStyle/>
          <a:p>
            <a:endParaRPr sz="1350"/>
          </a:p>
        </p:txBody>
      </p:sp>
      <p:sp>
        <p:nvSpPr>
          <p:cNvPr id="3" name="object 3"/>
          <p:cNvSpPr txBox="1"/>
          <p:nvPr/>
        </p:nvSpPr>
        <p:spPr>
          <a:xfrm>
            <a:off x="3275856" y="1806418"/>
            <a:ext cx="5251609" cy="3558538"/>
          </a:xfrm>
          <a:prstGeom prst="rect">
            <a:avLst/>
          </a:prstGeom>
        </p:spPr>
        <p:txBody>
          <a:bodyPr vert="horz" wrap="square" lIns="0" tIns="9525" rIns="0" bIns="0" rtlCol="0">
            <a:spAutoFit/>
          </a:bodyPr>
          <a:lstStyle/>
          <a:p>
            <a:pPr marL="982504">
              <a:spcBef>
                <a:spcPts val="75"/>
              </a:spcBef>
            </a:pPr>
            <a:r>
              <a:rPr sz="1350" spc="-8" dirty="0">
                <a:latin typeface="Carlito"/>
                <a:cs typeface="Carlito"/>
              </a:rPr>
              <a:t>Proses </a:t>
            </a:r>
            <a:r>
              <a:rPr sz="1350" spc="-4" dirty="0">
                <a:latin typeface="Carlito"/>
                <a:cs typeface="Carlito"/>
              </a:rPr>
              <a:t>pengadaan</a:t>
            </a:r>
            <a:r>
              <a:rPr sz="1350" spc="8" dirty="0">
                <a:latin typeface="Carlito"/>
                <a:cs typeface="Carlito"/>
              </a:rPr>
              <a:t> </a:t>
            </a:r>
            <a:r>
              <a:rPr sz="1350" dirty="0">
                <a:latin typeface="Carlito"/>
                <a:cs typeface="Carlito"/>
              </a:rPr>
              <a:t>:</a:t>
            </a:r>
          </a:p>
          <a:p>
            <a:pPr marL="1215390" indent="-233363">
              <a:buAutoNum type="arabicPeriod"/>
              <a:tabLst>
                <a:tab pos="1215390" algn="l"/>
                <a:tab pos="1215866" algn="l"/>
              </a:tabLst>
            </a:pPr>
            <a:r>
              <a:rPr sz="1350" spc="-8" dirty="0">
                <a:latin typeface="Carlito"/>
                <a:cs typeface="Carlito"/>
              </a:rPr>
              <a:t>vaksin</a:t>
            </a:r>
            <a:endParaRPr sz="1350" dirty="0">
              <a:latin typeface="Carlito"/>
              <a:cs typeface="Carlito"/>
            </a:endParaRPr>
          </a:p>
          <a:p>
            <a:pPr marL="1215390" marR="711994" indent="-233363">
              <a:buAutoNum type="arabicPeriod"/>
              <a:tabLst>
                <a:tab pos="1215390" algn="l"/>
                <a:tab pos="1215866" algn="l"/>
              </a:tabLst>
            </a:pPr>
            <a:r>
              <a:rPr sz="1350" spc="-8" dirty="0">
                <a:latin typeface="Carlito"/>
                <a:cs typeface="Carlito"/>
              </a:rPr>
              <a:t>logistik vaksinasi </a:t>
            </a:r>
            <a:r>
              <a:rPr sz="1350" spc="-4" dirty="0">
                <a:latin typeface="Carlito"/>
                <a:cs typeface="Carlito"/>
              </a:rPr>
              <a:t>(seperti Auto Disable </a:t>
            </a:r>
            <a:r>
              <a:rPr sz="1350" spc="-8" dirty="0">
                <a:latin typeface="Carlito"/>
                <a:cs typeface="Carlito"/>
              </a:rPr>
              <a:t>Syringe </a:t>
            </a:r>
            <a:r>
              <a:rPr sz="1350" spc="-4" dirty="0">
                <a:latin typeface="Aegean"/>
                <a:cs typeface="Aegean"/>
              </a:rPr>
              <a:t>–  </a:t>
            </a:r>
            <a:r>
              <a:rPr sz="1350" dirty="0">
                <a:latin typeface="Carlito"/>
                <a:cs typeface="Carlito"/>
              </a:rPr>
              <a:t>ADS, </a:t>
            </a:r>
            <a:r>
              <a:rPr sz="1350" spc="-11" dirty="0">
                <a:latin typeface="Carlito"/>
                <a:cs typeface="Carlito"/>
              </a:rPr>
              <a:t>Safety </a:t>
            </a:r>
            <a:r>
              <a:rPr sz="1350" spc="-8" dirty="0">
                <a:latin typeface="Carlito"/>
                <a:cs typeface="Carlito"/>
              </a:rPr>
              <a:t>Box, </a:t>
            </a:r>
            <a:r>
              <a:rPr sz="1350" spc="-4" dirty="0">
                <a:latin typeface="Carlito"/>
                <a:cs typeface="Carlito"/>
              </a:rPr>
              <a:t>Kapas</a:t>
            </a:r>
            <a:r>
              <a:rPr sz="1350" spc="4" dirty="0">
                <a:latin typeface="Carlito"/>
                <a:cs typeface="Carlito"/>
              </a:rPr>
              <a:t> </a:t>
            </a:r>
            <a:r>
              <a:rPr sz="1350" spc="-11" dirty="0">
                <a:latin typeface="Carlito"/>
                <a:cs typeface="Carlito"/>
              </a:rPr>
              <a:t>Alkohol)</a:t>
            </a:r>
            <a:endParaRPr sz="1350" dirty="0">
              <a:latin typeface="Carlito"/>
              <a:cs typeface="Carlito"/>
            </a:endParaRPr>
          </a:p>
          <a:p>
            <a:pPr marL="9525" marR="2219801">
              <a:lnSpc>
                <a:spcPct val="101699"/>
              </a:lnSpc>
              <a:spcBef>
                <a:spcPts val="293"/>
              </a:spcBef>
            </a:pPr>
            <a:r>
              <a:rPr sz="938" dirty="0">
                <a:latin typeface="Carlito"/>
                <a:cs typeface="Carlito"/>
              </a:rPr>
              <a:t>Distribusi </a:t>
            </a:r>
            <a:r>
              <a:rPr sz="938" spc="4" dirty="0">
                <a:latin typeface="Carlito"/>
                <a:cs typeface="Carlito"/>
              </a:rPr>
              <a:t>dari penyedia (Biofarma) </a:t>
            </a:r>
            <a:r>
              <a:rPr sz="938" spc="8" dirty="0">
                <a:latin typeface="Carlito"/>
                <a:cs typeface="Carlito"/>
              </a:rPr>
              <a:t>sampai </a:t>
            </a:r>
            <a:r>
              <a:rPr sz="938" spc="-8" dirty="0">
                <a:latin typeface="Carlito"/>
                <a:cs typeface="Carlito"/>
              </a:rPr>
              <a:t>ke </a:t>
            </a:r>
            <a:r>
              <a:rPr sz="938" dirty="0">
                <a:latin typeface="Carlito"/>
                <a:cs typeface="Carlito"/>
              </a:rPr>
              <a:t>Tingkat Provinsi  </a:t>
            </a:r>
            <a:r>
              <a:rPr sz="938" spc="4" dirty="0">
                <a:latin typeface="Carlito"/>
                <a:cs typeface="Carlito"/>
              </a:rPr>
              <a:t>via udara dengan pesawat (menggunakan </a:t>
            </a:r>
            <a:r>
              <a:rPr sz="938" i="1" dirty="0">
                <a:latin typeface="Carlito"/>
                <a:cs typeface="Carlito"/>
              </a:rPr>
              <a:t>cool box</a:t>
            </a:r>
            <a:r>
              <a:rPr sz="938" dirty="0">
                <a:latin typeface="Carlito"/>
                <a:cs typeface="Carlito"/>
              </a:rPr>
              <a:t>) </a:t>
            </a:r>
            <a:r>
              <a:rPr sz="938" spc="4" dirty="0">
                <a:latin typeface="Carlito"/>
                <a:cs typeface="Carlito"/>
              </a:rPr>
              <a:t>atau  </a:t>
            </a:r>
            <a:r>
              <a:rPr sz="938" dirty="0">
                <a:latin typeface="Carlito"/>
                <a:cs typeface="Carlito"/>
              </a:rPr>
              <a:t>darat </a:t>
            </a:r>
            <a:r>
              <a:rPr sz="938" spc="4" dirty="0">
                <a:latin typeface="Carlito"/>
                <a:cs typeface="Carlito"/>
              </a:rPr>
              <a:t>dengan </a:t>
            </a:r>
            <a:r>
              <a:rPr sz="938" dirty="0">
                <a:latin typeface="Carlito"/>
                <a:cs typeface="Carlito"/>
              </a:rPr>
              <a:t>kendaraan </a:t>
            </a:r>
            <a:r>
              <a:rPr sz="938" spc="4" dirty="0">
                <a:latin typeface="Carlito"/>
                <a:cs typeface="Carlito"/>
              </a:rPr>
              <a:t>berpendingin</a:t>
            </a:r>
            <a:r>
              <a:rPr sz="938" spc="-90" dirty="0">
                <a:latin typeface="Carlito"/>
                <a:cs typeface="Carlito"/>
              </a:rPr>
              <a:t> </a:t>
            </a:r>
            <a:r>
              <a:rPr sz="938" spc="4" dirty="0">
                <a:latin typeface="Carlito"/>
                <a:cs typeface="Carlito"/>
              </a:rPr>
              <a:t>khusus</a:t>
            </a:r>
            <a:endParaRPr sz="938" dirty="0">
              <a:latin typeface="Carlito"/>
              <a:cs typeface="Carlito"/>
            </a:endParaRPr>
          </a:p>
          <a:p>
            <a:pPr>
              <a:lnSpc>
                <a:spcPct val="100000"/>
              </a:lnSpc>
            </a:pPr>
            <a:endParaRPr sz="900" dirty="0">
              <a:latin typeface="Carlito"/>
              <a:cs typeface="Carlito"/>
            </a:endParaRPr>
          </a:p>
          <a:p>
            <a:pPr>
              <a:lnSpc>
                <a:spcPct val="100000"/>
              </a:lnSpc>
            </a:pPr>
            <a:endParaRPr sz="900" dirty="0">
              <a:latin typeface="Carlito"/>
              <a:cs typeface="Carlito"/>
            </a:endParaRPr>
          </a:p>
          <a:p>
            <a:pPr>
              <a:spcBef>
                <a:spcPts val="30"/>
              </a:spcBef>
            </a:pPr>
            <a:endParaRPr sz="675" dirty="0">
              <a:latin typeface="Carlito"/>
              <a:cs typeface="Carlito"/>
            </a:endParaRPr>
          </a:p>
          <a:p>
            <a:pPr marL="2343150">
              <a:spcBef>
                <a:spcPts val="4"/>
              </a:spcBef>
            </a:pPr>
            <a:r>
              <a:rPr sz="1350" spc="-4" dirty="0">
                <a:latin typeface="Carlito"/>
                <a:cs typeface="Carlito"/>
              </a:rPr>
              <a:t>Di </a:t>
            </a:r>
            <a:r>
              <a:rPr sz="1350" spc="-8" dirty="0">
                <a:latin typeface="Carlito"/>
                <a:cs typeface="Carlito"/>
              </a:rPr>
              <a:t>Provinsi</a:t>
            </a:r>
            <a:r>
              <a:rPr sz="1350" spc="15" dirty="0">
                <a:latin typeface="Carlito"/>
                <a:cs typeface="Carlito"/>
              </a:rPr>
              <a:t> </a:t>
            </a:r>
            <a:r>
              <a:rPr sz="1350" dirty="0">
                <a:latin typeface="Carlito"/>
                <a:cs typeface="Carlito"/>
              </a:rPr>
              <a:t>:</a:t>
            </a:r>
          </a:p>
          <a:p>
            <a:pPr marL="2576513" marR="25718" lvl="1" indent="-233363">
              <a:buAutoNum type="arabicPeriod"/>
              <a:tabLst>
                <a:tab pos="2576513" algn="l"/>
                <a:tab pos="2576989" algn="l"/>
              </a:tabLst>
            </a:pPr>
            <a:r>
              <a:rPr sz="1350" spc="-8" dirty="0">
                <a:latin typeface="Carlito"/>
                <a:cs typeface="Carlito"/>
              </a:rPr>
              <a:t>vaksin </a:t>
            </a:r>
            <a:r>
              <a:rPr sz="1350" spc="-4" dirty="0">
                <a:latin typeface="Carlito"/>
                <a:cs typeface="Carlito"/>
              </a:rPr>
              <a:t>disimpan oleh </a:t>
            </a:r>
            <a:r>
              <a:rPr sz="1350" spc="-8" dirty="0">
                <a:latin typeface="Carlito"/>
                <a:cs typeface="Carlito"/>
              </a:rPr>
              <a:t>instalasi farmasi  </a:t>
            </a:r>
            <a:r>
              <a:rPr sz="1350" spc="-4" dirty="0">
                <a:latin typeface="Carlito"/>
                <a:cs typeface="Carlito"/>
              </a:rPr>
              <a:t>dalam </a:t>
            </a:r>
            <a:r>
              <a:rPr sz="1350" i="1" spc="-8" dirty="0">
                <a:latin typeface="Carlito"/>
                <a:cs typeface="Carlito"/>
              </a:rPr>
              <a:t>cold </a:t>
            </a:r>
            <a:r>
              <a:rPr sz="1350" i="1" dirty="0">
                <a:latin typeface="Carlito"/>
                <a:cs typeface="Carlito"/>
              </a:rPr>
              <a:t>room </a:t>
            </a:r>
            <a:r>
              <a:rPr sz="1350" spc="-4" dirty="0">
                <a:latin typeface="Carlito"/>
                <a:cs typeface="Carlito"/>
              </a:rPr>
              <a:t>dan </a:t>
            </a:r>
            <a:r>
              <a:rPr sz="1350" spc="-11" dirty="0">
                <a:latin typeface="Carlito"/>
                <a:cs typeface="Carlito"/>
              </a:rPr>
              <a:t>atau </a:t>
            </a:r>
            <a:r>
              <a:rPr sz="1350" i="1" spc="-8" dirty="0">
                <a:latin typeface="Carlito"/>
                <a:cs typeface="Carlito"/>
              </a:rPr>
              <a:t>vaccine  refrigerator </a:t>
            </a:r>
            <a:r>
              <a:rPr sz="1350" spc="-8" dirty="0">
                <a:latin typeface="Carlito"/>
                <a:cs typeface="Carlito"/>
              </a:rPr>
              <a:t>dengan </a:t>
            </a:r>
            <a:r>
              <a:rPr sz="1350" spc="-4" dirty="0">
                <a:latin typeface="Carlito"/>
                <a:cs typeface="Carlito"/>
              </a:rPr>
              <a:t>suhu </a:t>
            </a:r>
            <a:r>
              <a:rPr sz="1350" spc="-8" dirty="0">
                <a:latin typeface="Carlito"/>
                <a:cs typeface="Carlito"/>
              </a:rPr>
              <a:t>terjaga </a:t>
            </a:r>
            <a:r>
              <a:rPr sz="1350" dirty="0">
                <a:latin typeface="Carlito"/>
                <a:cs typeface="Carlito"/>
              </a:rPr>
              <a:t>2 </a:t>
            </a:r>
            <a:r>
              <a:rPr sz="1350" spc="-4" dirty="0">
                <a:latin typeface="Aegean"/>
                <a:cs typeface="Aegean"/>
              </a:rPr>
              <a:t>–</a:t>
            </a:r>
            <a:r>
              <a:rPr sz="1350" spc="19" dirty="0">
                <a:latin typeface="Aegean"/>
                <a:cs typeface="Aegean"/>
              </a:rPr>
              <a:t> </a:t>
            </a:r>
            <a:r>
              <a:rPr sz="1350" dirty="0">
                <a:latin typeface="Carlito"/>
                <a:cs typeface="Carlito"/>
              </a:rPr>
              <a:t>8</a:t>
            </a:r>
          </a:p>
          <a:p>
            <a:pPr marL="2576513">
              <a:lnSpc>
                <a:spcPts val="1613"/>
              </a:lnSpc>
              <a:spcBef>
                <a:spcPts val="19"/>
              </a:spcBef>
            </a:pPr>
            <a:r>
              <a:rPr sz="1350" dirty="0">
                <a:latin typeface="Arial"/>
                <a:cs typeface="Arial"/>
              </a:rPr>
              <a:t>°</a:t>
            </a:r>
            <a:r>
              <a:rPr sz="1350" dirty="0">
                <a:latin typeface="Carlito"/>
                <a:cs typeface="Carlito"/>
              </a:rPr>
              <a:t>C</a:t>
            </a:r>
          </a:p>
          <a:p>
            <a:pPr marL="2576513" marR="3810" lvl="1" indent="-233363">
              <a:lnSpc>
                <a:spcPts val="1620"/>
              </a:lnSpc>
              <a:spcBef>
                <a:spcPts val="45"/>
              </a:spcBef>
              <a:buAutoNum type="arabicPeriod" startAt="2"/>
              <a:tabLst>
                <a:tab pos="2576513" algn="l"/>
                <a:tab pos="2576989" algn="l"/>
              </a:tabLst>
            </a:pPr>
            <a:r>
              <a:rPr sz="1350" spc="-8" dirty="0">
                <a:latin typeface="Carlito"/>
                <a:cs typeface="Carlito"/>
              </a:rPr>
              <a:t>Logistik vaksinasi lainnya </a:t>
            </a:r>
            <a:r>
              <a:rPr sz="1350" spc="-4" dirty="0">
                <a:latin typeface="Carlito"/>
                <a:cs typeface="Carlito"/>
              </a:rPr>
              <a:t>(seperti Auto  Disable </a:t>
            </a:r>
            <a:r>
              <a:rPr sz="1350" spc="-8" dirty="0">
                <a:latin typeface="Carlito"/>
                <a:cs typeface="Carlito"/>
              </a:rPr>
              <a:t>Syringe </a:t>
            </a:r>
            <a:r>
              <a:rPr sz="1350" spc="-4" dirty="0">
                <a:latin typeface="Aegean"/>
                <a:cs typeface="Aegean"/>
              </a:rPr>
              <a:t>– </a:t>
            </a:r>
            <a:r>
              <a:rPr sz="1350" dirty="0">
                <a:latin typeface="Carlito"/>
                <a:cs typeface="Carlito"/>
              </a:rPr>
              <a:t>ADS, </a:t>
            </a:r>
            <a:r>
              <a:rPr sz="1350" spc="-11" dirty="0">
                <a:latin typeface="Carlito"/>
                <a:cs typeface="Carlito"/>
              </a:rPr>
              <a:t>Safety Box,  </a:t>
            </a:r>
            <a:r>
              <a:rPr sz="1350" spc="-4" dirty="0">
                <a:latin typeface="Carlito"/>
                <a:cs typeface="Carlito"/>
              </a:rPr>
              <a:t>Kapas </a:t>
            </a:r>
            <a:r>
              <a:rPr sz="1350" spc="-11" dirty="0">
                <a:latin typeface="Carlito"/>
                <a:cs typeface="Carlito"/>
              </a:rPr>
              <a:t>Alkohol) </a:t>
            </a:r>
            <a:r>
              <a:rPr sz="1350" spc="-4" dirty="0">
                <a:latin typeface="Carlito"/>
                <a:cs typeface="Carlito"/>
              </a:rPr>
              <a:t>disimpan </a:t>
            </a:r>
            <a:r>
              <a:rPr sz="1350" dirty="0">
                <a:latin typeface="Carlito"/>
                <a:cs typeface="Carlito"/>
              </a:rPr>
              <a:t>di</a:t>
            </a:r>
            <a:r>
              <a:rPr sz="1350" spc="26" dirty="0">
                <a:latin typeface="Carlito"/>
                <a:cs typeface="Carlito"/>
              </a:rPr>
              <a:t> </a:t>
            </a:r>
            <a:r>
              <a:rPr sz="1350" spc="-8" dirty="0">
                <a:latin typeface="Carlito"/>
                <a:cs typeface="Carlito"/>
              </a:rPr>
              <a:t>instalasi</a:t>
            </a:r>
            <a:endParaRPr sz="1350" dirty="0">
              <a:latin typeface="Carlito"/>
              <a:cs typeface="Carlito"/>
            </a:endParaRPr>
          </a:p>
          <a:p>
            <a:pPr marL="2576513">
              <a:lnSpc>
                <a:spcPts val="1568"/>
              </a:lnSpc>
            </a:pPr>
            <a:r>
              <a:rPr sz="1350" spc="-4" dirty="0">
                <a:latin typeface="Carlito"/>
                <a:cs typeface="Carlito"/>
              </a:rPr>
              <a:t>farmasi</a:t>
            </a:r>
            <a:endParaRPr sz="1350" dirty="0">
              <a:latin typeface="Carlito"/>
              <a:cs typeface="Carlito"/>
            </a:endParaRPr>
          </a:p>
        </p:txBody>
      </p:sp>
      <p:grpSp>
        <p:nvGrpSpPr>
          <p:cNvPr id="4" name="object 4"/>
          <p:cNvGrpSpPr/>
          <p:nvPr/>
        </p:nvGrpSpPr>
        <p:grpSpPr>
          <a:xfrm>
            <a:off x="1980819" y="857251"/>
            <a:ext cx="5573078" cy="1004411"/>
            <a:chOff x="2641092" y="0"/>
            <a:chExt cx="7430770" cy="1339215"/>
          </a:xfrm>
        </p:grpSpPr>
        <p:sp>
          <p:nvSpPr>
            <p:cNvPr id="5" name="object 5"/>
            <p:cNvSpPr/>
            <p:nvPr/>
          </p:nvSpPr>
          <p:spPr>
            <a:xfrm>
              <a:off x="2641092" y="0"/>
              <a:ext cx="1293113" cy="899922"/>
            </a:xfrm>
            <a:prstGeom prst="rect">
              <a:avLst/>
            </a:prstGeom>
            <a:blipFill>
              <a:blip r:embed="rId3" cstate="print"/>
              <a:stretch>
                <a:fillRect/>
              </a:stretch>
            </a:blipFill>
          </p:spPr>
          <p:txBody>
            <a:bodyPr wrap="square" lIns="0" tIns="0" rIns="0" bIns="0" rtlCol="0"/>
            <a:lstStyle/>
            <a:p>
              <a:endParaRPr sz="1350"/>
            </a:p>
          </p:txBody>
        </p:sp>
        <p:sp>
          <p:nvSpPr>
            <p:cNvPr id="6" name="object 6"/>
            <p:cNvSpPr/>
            <p:nvPr/>
          </p:nvSpPr>
          <p:spPr>
            <a:xfrm>
              <a:off x="3329940" y="0"/>
              <a:ext cx="802386" cy="899922"/>
            </a:xfrm>
            <a:prstGeom prst="rect">
              <a:avLst/>
            </a:prstGeom>
            <a:blipFill>
              <a:blip r:embed="rId4" cstate="print"/>
              <a:stretch>
                <a:fillRect/>
              </a:stretch>
            </a:blipFill>
          </p:spPr>
          <p:txBody>
            <a:bodyPr wrap="square" lIns="0" tIns="0" rIns="0" bIns="0" rtlCol="0"/>
            <a:lstStyle/>
            <a:p>
              <a:endParaRPr sz="1350"/>
            </a:p>
          </p:txBody>
        </p:sp>
        <p:sp>
          <p:nvSpPr>
            <p:cNvPr id="7" name="object 7"/>
            <p:cNvSpPr/>
            <p:nvPr/>
          </p:nvSpPr>
          <p:spPr>
            <a:xfrm>
              <a:off x="3528060" y="0"/>
              <a:ext cx="5458205" cy="899922"/>
            </a:xfrm>
            <a:prstGeom prst="rect">
              <a:avLst/>
            </a:prstGeom>
            <a:blipFill>
              <a:blip r:embed="rId5" cstate="print"/>
              <a:stretch>
                <a:fillRect/>
              </a:stretch>
            </a:blipFill>
          </p:spPr>
          <p:txBody>
            <a:bodyPr wrap="square" lIns="0" tIns="0" rIns="0" bIns="0" rtlCol="0"/>
            <a:lstStyle/>
            <a:p>
              <a:endParaRPr sz="1350"/>
            </a:p>
          </p:txBody>
        </p:sp>
        <p:sp>
          <p:nvSpPr>
            <p:cNvPr id="8" name="object 8"/>
            <p:cNvSpPr/>
            <p:nvPr/>
          </p:nvSpPr>
          <p:spPr>
            <a:xfrm>
              <a:off x="8382000" y="0"/>
              <a:ext cx="729233" cy="899922"/>
            </a:xfrm>
            <a:prstGeom prst="rect">
              <a:avLst/>
            </a:prstGeom>
            <a:blipFill>
              <a:blip r:embed="rId6" cstate="print"/>
              <a:stretch>
                <a:fillRect/>
              </a:stretch>
            </a:blipFill>
          </p:spPr>
          <p:txBody>
            <a:bodyPr wrap="square" lIns="0" tIns="0" rIns="0" bIns="0" rtlCol="0"/>
            <a:lstStyle/>
            <a:p>
              <a:endParaRPr sz="1350"/>
            </a:p>
          </p:txBody>
        </p:sp>
        <p:sp>
          <p:nvSpPr>
            <p:cNvPr id="9" name="object 9"/>
            <p:cNvSpPr/>
            <p:nvPr/>
          </p:nvSpPr>
          <p:spPr>
            <a:xfrm>
              <a:off x="8506968" y="0"/>
              <a:ext cx="1564385" cy="899922"/>
            </a:xfrm>
            <a:prstGeom prst="rect">
              <a:avLst/>
            </a:prstGeom>
            <a:blipFill>
              <a:blip r:embed="rId7" cstate="print"/>
              <a:stretch>
                <a:fillRect/>
              </a:stretch>
            </a:blipFill>
          </p:spPr>
          <p:txBody>
            <a:bodyPr wrap="square" lIns="0" tIns="0" rIns="0" bIns="0" rtlCol="0"/>
            <a:lstStyle/>
            <a:p>
              <a:endParaRPr sz="1350"/>
            </a:p>
          </p:txBody>
        </p:sp>
        <p:sp>
          <p:nvSpPr>
            <p:cNvPr id="10" name="object 10"/>
            <p:cNvSpPr/>
            <p:nvPr/>
          </p:nvSpPr>
          <p:spPr>
            <a:xfrm>
              <a:off x="3182112" y="368808"/>
              <a:ext cx="1756410" cy="970026"/>
            </a:xfrm>
            <a:prstGeom prst="rect">
              <a:avLst/>
            </a:prstGeom>
            <a:blipFill>
              <a:blip r:embed="rId8" cstate="print"/>
              <a:stretch>
                <a:fillRect/>
              </a:stretch>
            </a:blipFill>
          </p:spPr>
          <p:txBody>
            <a:bodyPr wrap="square" lIns="0" tIns="0" rIns="0" bIns="0" rtlCol="0"/>
            <a:lstStyle/>
            <a:p>
              <a:endParaRPr sz="1350"/>
            </a:p>
          </p:txBody>
        </p:sp>
        <p:sp>
          <p:nvSpPr>
            <p:cNvPr id="11" name="object 11"/>
            <p:cNvSpPr/>
            <p:nvPr/>
          </p:nvSpPr>
          <p:spPr>
            <a:xfrm>
              <a:off x="4334256" y="368808"/>
              <a:ext cx="2327909" cy="970026"/>
            </a:xfrm>
            <a:prstGeom prst="rect">
              <a:avLst/>
            </a:prstGeom>
            <a:blipFill>
              <a:blip r:embed="rId9" cstate="print"/>
              <a:stretch>
                <a:fillRect/>
              </a:stretch>
            </a:blipFill>
          </p:spPr>
          <p:txBody>
            <a:bodyPr wrap="square" lIns="0" tIns="0" rIns="0" bIns="0" rtlCol="0"/>
            <a:lstStyle/>
            <a:p>
              <a:endParaRPr sz="1350"/>
            </a:p>
          </p:txBody>
        </p:sp>
        <p:sp>
          <p:nvSpPr>
            <p:cNvPr id="12" name="object 12"/>
            <p:cNvSpPr/>
            <p:nvPr/>
          </p:nvSpPr>
          <p:spPr>
            <a:xfrm>
              <a:off x="6057900" y="368808"/>
              <a:ext cx="822198" cy="970026"/>
            </a:xfrm>
            <a:prstGeom prst="rect">
              <a:avLst/>
            </a:prstGeom>
            <a:blipFill>
              <a:blip r:embed="rId10" cstate="print"/>
              <a:stretch>
                <a:fillRect/>
              </a:stretch>
            </a:blipFill>
          </p:spPr>
          <p:txBody>
            <a:bodyPr wrap="square" lIns="0" tIns="0" rIns="0" bIns="0" rtlCol="0"/>
            <a:lstStyle/>
            <a:p>
              <a:endParaRPr sz="1350"/>
            </a:p>
          </p:txBody>
        </p:sp>
        <p:sp>
          <p:nvSpPr>
            <p:cNvPr id="13" name="object 13"/>
            <p:cNvSpPr/>
            <p:nvPr/>
          </p:nvSpPr>
          <p:spPr>
            <a:xfrm>
              <a:off x="6275832" y="368808"/>
              <a:ext cx="1818893" cy="970026"/>
            </a:xfrm>
            <a:prstGeom prst="rect">
              <a:avLst/>
            </a:prstGeom>
            <a:blipFill>
              <a:blip r:embed="rId11" cstate="print"/>
              <a:stretch>
                <a:fillRect/>
              </a:stretch>
            </a:blipFill>
          </p:spPr>
          <p:txBody>
            <a:bodyPr wrap="square" lIns="0" tIns="0" rIns="0" bIns="0" rtlCol="0"/>
            <a:lstStyle/>
            <a:p>
              <a:endParaRPr sz="1350"/>
            </a:p>
          </p:txBody>
        </p:sp>
        <p:sp>
          <p:nvSpPr>
            <p:cNvPr id="14" name="object 14"/>
            <p:cNvSpPr/>
            <p:nvPr/>
          </p:nvSpPr>
          <p:spPr>
            <a:xfrm>
              <a:off x="7577327" y="368808"/>
              <a:ext cx="1953005" cy="970026"/>
            </a:xfrm>
            <a:prstGeom prst="rect">
              <a:avLst/>
            </a:prstGeom>
            <a:blipFill>
              <a:blip r:embed="rId12" cstate="print"/>
              <a:stretch>
                <a:fillRect/>
              </a:stretch>
            </a:blipFill>
          </p:spPr>
          <p:txBody>
            <a:bodyPr wrap="square" lIns="0" tIns="0" rIns="0" bIns="0" rtlCol="0"/>
            <a:lstStyle/>
            <a:p>
              <a:endParaRPr sz="1350"/>
            </a:p>
          </p:txBody>
        </p:sp>
      </p:grpSp>
      <p:sp>
        <p:nvSpPr>
          <p:cNvPr id="15" name="object 15"/>
          <p:cNvSpPr txBox="1">
            <a:spLocks noGrp="1"/>
          </p:cNvSpPr>
          <p:nvPr>
            <p:ph type="title"/>
          </p:nvPr>
        </p:nvSpPr>
        <p:spPr>
          <a:xfrm>
            <a:off x="1251363" y="376795"/>
            <a:ext cx="6195504" cy="1094339"/>
          </a:xfrm>
          <a:prstGeom prst="rect">
            <a:avLst/>
          </a:prstGeom>
        </p:spPr>
        <p:txBody>
          <a:bodyPr vert="horz" wrap="square" lIns="0" tIns="55055" rIns="0" bIns="0" rtlCol="0" anchor="ctr">
            <a:spAutoFit/>
          </a:bodyPr>
          <a:lstStyle/>
          <a:p>
            <a:pPr marL="393383">
              <a:lnSpc>
                <a:spcPts val="2738"/>
              </a:lnSpc>
              <a:spcBef>
                <a:spcPts val="75"/>
              </a:spcBef>
            </a:pPr>
            <a:r>
              <a:rPr sz="2400" spc="-8" dirty="0"/>
              <a:t>SISTEM DISTRIBUSI </a:t>
            </a:r>
            <a:r>
              <a:rPr sz="2400" spc="-26" dirty="0"/>
              <a:t>VAKSIN </a:t>
            </a:r>
            <a:r>
              <a:rPr sz="2400" spc="-8" dirty="0"/>
              <a:t>COVID-19 </a:t>
            </a:r>
            <a:r>
              <a:rPr sz="2400" dirty="0"/>
              <a:t>(2)</a:t>
            </a:r>
          </a:p>
          <a:p>
            <a:pPr marL="393383">
              <a:lnSpc>
                <a:spcPts val="2738"/>
              </a:lnSpc>
            </a:pPr>
            <a:r>
              <a:rPr sz="2400" spc="-8" dirty="0"/>
              <a:t>Pusat </a:t>
            </a:r>
            <a:r>
              <a:rPr sz="2400" spc="-15" dirty="0"/>
              <a:t>(Kemenkes) </a:t>
            </a:r>
            <a:r>
              <a:rPr sz="2400" dirty="0"/>
              <a:t>sampai</a:t>
            </a:r>
            <a:r>
              <a:rPr sz="2400" spc="-41" dirty="0"/>
              <a:t> </a:t>
            </a:r>
            <a:r>
              <a:rPr sz="2400" spc="-4" dirty="0"/>
              <a:t>Provinsi</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15592" y="2311145"/>
            <a:ext cx="5249799" cy="2382012"/>
          </a:xfrm>
          <a:prstGeom prst="rect">
            <a:avLst/>
          </a:prstGeom>
          <a:blipFill>
            <a:blip r:embed="rId2" cstate="print"/>
            <a:stretch>
              <a:fillRect/>
            </a:stretch>
          </a:blipFill>
        </p:spPr>
        <p:txBody>
          <a:bodyPr wrap="square" lIns="0" tIns="0" rIns="0" bIns="0" rtlCol="0"/>
          <a:lstStyle/>
          <a:p>
            <a:endParaRPr sz="1350"/>
          </a:p>
        </p:txBody>
      </p:sp>
      <p:grpSp>
        <p:nvGrpSpPr>
          <p:cNvPr id="3" name="object 3"/>
          <p:cNvGrpSpPr/>
          <p:nvPr/>
        </p:nvGrpSpPr>
        <p:grpSpPr>
          <a:xfrm>
            <a:off x="1967103" y="857250"/>
            <a:ext cx="5573078" cy="1002030"/>
            <a:chOff x="2622804" y="0"/>
            <a:chExt cx="7430770" cy="1336040"/>
          </a:xfrm>
        </p:grpSpPr>
        <p:sp>
          <p:nvSpPr>
            <p:cNvPr id="4" name="object 4"/>
            <p:cNvSpPr/>
            <p:nvPr/>
          </p:nvSpPr>
          <p:spPr>
            <a:xfrm>
              <a:off x="2622804" y="0"/>
              <a:ext cx="1293114" cy="896874"/>
            </a:xfrm>
            <a:prstGeom prst="rect">
              <a:avLst/>
            </a:prstGeom>
            <a:blipFill>
              <a:blip r:embed="rId3" cstate="print"/>
              <a:stretch>
                <a:fillRect/>
              </a:stretch>
            </a:blipFill>
          </p:spPr>
          <p:txBody>
            <a:bodyPr wrap="square" lIns="0" tIns="0" rIns="0" bIns="0" rtlCol="0"/>
            <a:lstStyle/>
            <a:p>
              <a:endParaRPr sz="1350"/>
            </a:p>
          </p:txBody>
        </p:sp>
        <p:sp>
          <p:nvSpPr>
            <p:cNvPr id="5" name="object 5"/>
            <p:cNvSpPr/>
            <p:nvPr/>
          </p:nvSpPr>
          <p:spPr>
            <a:xfrm>
              <a:off x="3311652" y="0"/>
              <a:ext cx="802386" cy="896874"/>
            </a:xfrm>
            <a:prstGeom prst="rect">
              <a:avLst/>
            </a:prstGeom>
            <a:blipFill>
              <a:blip r:embed="rId4" cstate="print"/>
              <a:stretch>
                <a:fillRect/>
              </a:stretch>
            </a:blipFill>
          </p:spPr>
          <p:txBody>
            <a:bodyPr wrap="square" lIns="0" tIns="0" rIns="0" bIns="0" rtlCol="0"/>
            <a:lstStyle/>
            <a:p>
              <a:endParaRPr sz="1350"/>
            </a:p>
          </p:txBody>
        </p:sp>
        <p:sp>
          <p:nvSpPr>
            <p:cNvPr id="6" name="object 6"/>
            <p:cNvSpPr/>
            <p:nvPr/>
          </p:nvSpPr>
          <p:spPr>
            <a:xfrm>
              <a:off x="3509772" y="0"/>
              <a:ext cx="5458206" cy="896874"/>
            </a:xfrm>
            <a:prstGeom prst="rect">
              <a:avLst/>
            </a:prstGeom>
            <a:blipFill>
              <a:blip r:embed="rId5" cstate="print"/>
              <a:stretch>
                <a:fillRect/>
              </a:stretch>
            </a:blipFill>
          </p:spPr>
          <p:txBody>
            <a:bodyPr wrap="square" lIns="0" tIns="0" rIns="0" bIns="0" rtlCol="0"/>
            <a:lstStyle/>
            <a:p>
              <a:endParaRPr sz="1350"/>
            </a:p>
          </p:txBody>
        </p:sp>
        <p:sp>
          <p:nvSpPr>
            <p:cNvPr id="7" name="object 7"/>
            <p:cNvSpPr/>
            <p:nvPr/>
          </p:nvSpPr>
          <p:spPr>
            <a:xfrm>
              <a:off x="8363712" y="0"/>
              <a:ext cx="729233" cy="896874"/>
            </a:xfrm>
            <a:prstGeom prst="rect">
              <a:avLst/>
            </a:prstGeom>
            <a:blipFill>
              <a:blip r:embed="rId6" cstate="print"/>
              <a:stretch>
                <a:fillRect/>
              </a:stretch>
            </a:blipFill>
          </p:spPr>
          <p:txBody>
            <a:bodyPr wrap="square" lIns="0" tIns="0" rIns="0" bIns="0" rtlCol="0"/>
            <a:lstStyle/>
            <a:p>
              <a:endParaRPr sz="1350"/>
            </a:p>
          </p:txBody>
        </p:sp>
        <p:sp>
          <p:nvSpPr>
            <p:cNvPr id="8" name="object 8"/>
            <p:cNvSpPr/>
            <p:nvPr/>
          </p:nvSpPr>
          <p:spPr>
            <a:xfrm>
              <a:off x="8488680" y="0"/>
              <a:ext cx="1564385" cy="896874"/>
            </a:xfrm>
            <a:prstGeom prst="rect">
              <a:avLst/>
            </a:prstGeom>
            <a:blipFill>
              <a:blip r:embed="rId7" cstate="print"/>
              <a:stretch>
                <a:fillRect/>
              </a:stretch>
            </a:blipFill>
          </p:spPr>
          <p:txBody>
            <a:bodyPr wrap="square" lIns="0" tIns="0" rIns="0" bIns="0" rtlCol="0"/>
            <a:lstStyle/>
            <a:p>
              <a:endParaRPr sz="1350"/>
            </a:p>
          </p:txBody>
        </p:sp>
        <p:sp>
          <p:nvSpPr>
            <p:cNvPr id="9" name="object 9"/>
            <p:cNvSpPr/>
            <p:nvPr/>
          </p:nvSpPr>
          <p:spPr>
            <a:xfrm>
              <a:off x="3688080" y="365759"/>
              <a:ext cx="1953005" cy="970026"/>
            </a:xfrm>
            <a:prstGeom prst="rect">
              <a:avLst/>
            </a:prstGeom>
            <a:blipFill>
              <a:blip r:embed="rId8" cstate="print"/>
              <a:stretch>
                <a:fillRect/>
              </a:stretch>
            </a:blipFill>
          </p:spPr>
          <p:txBody>
            <a:bodyPr wrap="square" lIns="0" tIns="0" rIns="0" bIns="0" rtlCol="0"/>
            <a:lstStyle/>
            <a:p>
              <a:endParaRPr sz="1350"/>
            </a:p>
          </p:txBody>
        </p:sp>
        <p:sp>
          <p:nvSpPr>
            <p:cNvPr id="10" name="object 10"/>
            <p:cNvSpPr/>
            <p:nvPr/>
          </p:nvSpPr>
          <p:spPr>
            <a:xfrm>
              <a:off x="5125211" y="365759"/>
              <a:ext cx="992886" cy="970026"/>
            </a:xfrm>
            <a:prstGeom prst="rect">
              <a:avLst/>
            </a:prstGeom>
            <a:blipFill>
              <a:blip r:embed="rId9" cstate="print"/>
              <a:stretch>
                <a:fillRect/>
              </a:stretch>
            </a:blipFill>
          </p:spPr>
          <p:txBody>
            <a:bodyPr wrap="square" lIns="0" tIns="0" rIns="0" bIns="0" rtlCol="0"/>
            <a:lstStyle/>
            <a:p>
              <a:endParaRPr sz="1350"/>
            </a:p>
          </p:txBody>
        </p:sp>
        <p:sp>
          <p:nvSpPr>
            <p:cNvPr id="11" name="object 11"/>
            <p:cNvSpPr/>
            <p:nvPr/>
          </p:nvSpPr>
          <p:spPr>
            <a:xfrm>
              <a:off x="5605272" y="365759"/>
              <a:ext cx="2434589" cy="970026"/>
            </a:xfrm>
            <a:prstGeom prst="rect">
              <a:avLst/>
            </a:prstGeom>
            <a:blipFill>
              <a:blip r:embed="rId10" cstate="print"/>
              <a:stretch>
                <a:fillRect/>
              </a:stretch>
            </a:blipFill>
          </p:spPr>
          <p:txBody>
            <a:bodyPr wrap="square" lIns="0" tIns="0" rIns="0" bIns="0" rtlCol="0"/>
            <a:lstStyle/>
            <a:p>
              <a:endParaRPr sz="1350"/>
            </a:p>
          </p:txBody>
        </p:sp>
        <p:sp>
          <p:nvSpPr>
            <p:cNvPr id="12" name="object 12"/>
            <p:cNvSpPr/>
            <p:nvPr/>
          </p:nvSpPr>
          <p:spPr>
            <a:xfrm>
              <a:off x="7435595" y="365759"/>
              <a:ext cx="1550670" cy="970026"/>
            </a:xfrm>
            <a:prstGeom prst="rect">
              <a:avLst/>
            </a:prstGeom>
            <a:blipFill>
              <a:blip r:embed="rId11" cstate="print"/>
              <a:stretch>
                <a:fillRect/>
              </a:stretch>
            </a:blipFill>
          </p:spPr>
          <p:txBody>
            <a:bodyPr wrap="square" lIns="0" tIns="0" rIns="0" bIns="0" rtlCol="0"/>
            <a:lstStyle/>
            <a:p>
              <a:endParaRPr sz="1350"/>
            </a:p>
          </p:txBody>
        </p:sp>
      </p:grpSp>
      <p:sp>
        <p:nvSpPr>
          <p:cNvPr id="13" name="object 13"/>
          <p:cNvSpPr txBox="1">
            <a:spLocks noGrp="1"/>
          </p:cNvSpPr>
          <p:nvPr>
            <p:ph type="title"/>
          </p:nvPr>
        </p:nvSpPr>
        <p:spPr>
          <a:xfrm>
            <a:off x="1315592" y="401543"/>
            <a:ext cx="6195504" cy="1092664"/>
          </a:xfrm>
          <a:prstGeom prst="rect">
            <a:avLst/>
          </a:prstGeom>
        </p:spPr>
        <p:txBody>
          <a:bodyPr vert="horz" wrap="square" lIns="0" tIns="53397" rIns="0" bIns="0" rtlCol="0" anchor="ctr">
            <a:spAutoFit/>
          </a:bodyPr>
          <a:lstStyle/>
          <a:p>
            <a:pPr marL="366713">
              <a:lnSpc>
                <a:spcPts val="2738"/>
              </a:lnSpc>
              <a:spcBef>
                <a:spcPts val="79"/>
              </a:spcBef>
            </a:pPr>
            <a:r>
              <a:rPr sz="2400" spc="-8" dirty="0"/>
              <a:t>SISTEM DISTRIBUSI </a:t>
            </a:r>
            <a:r>
              <a:rPr sz="2400" spc="-26" dirty="0"/>
              <a:t>VAKSIN </a:t>
            </a:r>
            <a:r>
              <a:rPr sz="2400" spc="-8" dirty="0"/>
              <a:t>COVID-19</a:t>
            </a:r>
            <a:r>
              <a:rPr sz="2400" spc="4" dirty="0"/>
              <a:t> </a:t>
            </a:r>
            <a:r>
              <a:rPr sz="2400" spc="-4" dirty="0"/>
              <a:t>(3)</a:t>
            </a:r>
            <a:endParaRPr sz="2400" dirty="0"/>
          </a:p>
          <a:p>
            <a:pPr marL="366713">
              <a:lnSpc>
                <a:spcPts val="2738"/>
              </a:lnSpc>
            </a:pPr>
            <a:r>
              <a:rPr sz="2400" spc="-8" dirty="0"/>
              <a:t>Provinsi </a:t>
            </a:r>
            <a:r>
              <a:rPr sz="2400" spc="-34" dirty="0"/>
              <a:t>ke</a:t>
            </a:r>
            <a:r>
              <a:rPr sz="2400" spc="-23" dirty="0"/>
              <a:t> </a:t>
            </a:r>
            <a:r>
              <a:rPr sz="2400" spc="-11" dirty="0"/>
              <a:t>Kabupaten/Kota</a:t>
            </a:r>
            <a:endParaRPr sz="2400" dirty="0"/>
          </a:p>
        </p:txBody>
      </p:sp>
      <p:sp>
        <p:nvSpPr>
          <p:cNvPr id="14" name="object 14"/>
          <p:cNvSpPr txBox="1"/>
          <p:nvPr/>
        </p:nvSpPr>
        <p:spPr>
          <a:xfrm>
            <a:off x="1666590" y="1744503"/>
            <a:ext cx="2926556" cy="742351"/>
          </a:xfrm>
          <a:prstGeom prst="rect">
            <a:avLst/>
          </a:prstGeom>
        </p:spPr>
        <p:txBody>
          <a:bodyPr vert="horz" wrap="square" lIns="0" tIns="9049" rIns="0" bIns="0" rtlCol="0">
            <a:spAutoFit/>
          </a:bodyPr>
          <a:lstStyle/>
          <a:p>
            <a:pPr marL="9525" marR="3810">
              <a:lnSpc>
                <a:spcPct val="101699"/>
              </a:lnSpc>
              <a:spcBef>
                <a:spcPts val="71"/>
              </a:spcBef>
            </a:pPr>
            <a:r>
              <a:rPr sz="938" dirty="0">
                <a:latin typeface="Carlito"/>
                <a:cs typeface="Carlito"/>
              </a:rPr>
              <a:t>Distribusi vaksin </a:t>
            </a:r>
            <a:r>
              <a:rPr sz="938" spc="4" dirty="0">
                <a:latin typeface="Carlito"/>
                <a:cs typeface="Carlito"/>
              </a:rPr>
              <a:t>dari </a:t>
            </a:r>
            <a:r>
              <a:rPr sz="938" dirty="0">
                <a:latin typeface="Carlito"/>
                <a:cs typeface="Carlito"/>
              </a:rPr>
              <a:t>Provinsi </a:t>
            </a:r>
            <a:r>
              <a:rPr sz="938" spc="-8" dirty="0">
                <a:latin typeface="Carlito"/>
                <a:cs typeface="Carlito"/>
              </a:rPr>
              <a:t>ke </a:t>
            </a:r>
            <a:r>
              <a:rPr sz="938" dirty="0">
                <a:latin typeface="Carlito"/>
                <a:cs typeface="Carlito"/>
              </a:rPr>
              <a:t>Kabupaten/Kota dilakukan  </a:t>
            </a:r>
            <a:r>
              <a:rPr sz="938" spc="4" dirty="0">
                <a:latin typeface="Carlito"/>
                <a:cs typeface="Carlito"/>
              </a:rPr>
              <a:t>dengan </a:t>
            </a:r>
            <a:r>
              <a:rPr sz="938" spc="8" dirty="0">
                <a:latin typeface="Carlito"/>
                <a:cs typeface="Carlito"/>
              </a:rPr>
              <a:t>menggunakan </a:t>
            </a:r>
            <a:r>
              <a:rPr sz="938" dirty="0">
                <a:latin typeface="Carlito"/>
                <a:cs typeface="Carlito"/>
              </a:rPr>
              <a:t>kendaraan </a:t>
            </a:r>
            <a:r>
              <a:rPr sz="938" spc="4" dirty="0">
                <a:latin typeface="Carlito"/>
                <a:cs typeface="Carlito"/>
              </a:rPr>
              <a:t>berpendingin khusus  (beberapa </a:t>
            </a:r>
            <a:r>
              <a:rPr sz="938" dirty="0">
                <a:latin typeface="Carlito"/>
                <a:cs typeface="Carlito"/>
              </a:rPr>
              <a:t>Prov/Kab/Kota), </a:t>
            </a:r>
            <a:r>
              <a:rPr sz="938" spc="4" dirty="0">
                <a:latin typeface="Carlito"/>
                <a:cs typeface="Carlito"/>
              </a:rPr>
              <a:t>atau </a:t>
            </a:r>
            <a:r>
              <a:rPr sz="938" spc="8" dirty="0">
                <a:latin typeface="Carlito"/>
                <a:cs typeface="Carlito"/>
              </a:rPr>
              <a:t>menggunakan </a:t>
            </a:r>
            <a:r>
              <a:rPr sz="938" i="1" dirty="0">
                <a:latin typeface="Carlito"/>
                <a:cs typeface="Carlito"/>
              </a:rPr>
              <a:t>cool box </a:t>
            </a:r>
            <a:r>
              <a:rPr sz="938" i="1" spc="4" dirty="0">
                <a:latin typeface="Carlito"/>
                <a:cs typeface="Carlito"/>
              </a:rPr>
              <a:t>/  vaccine</a:t>
            </a:r>
            <a:r>
              <a:rPr sz="938" i="1" spc="-15" dirty="0">
                <a:latin typeface="Carlito"/>
                <a:cs typeface="Carlito"/>
              </a:rPr>
              <a:t> </a:t>
            </a:r>
            <a:r>
              <a:rPr sz="938" i="1" dirty="0">
                <a:latin typeface="Carlito"/>
                <a:cs typeface="Carlito"/>
              </a:rPr>
              <a:t>carrier</a:t>
            </a:r>
            <a:r>
              <a:rPr sz="938" dirty="0">
                <a:latin typeface="Carlito"/>
                <a:cs typeface="Carlito"/>
              </a:rPr>
              <a:t>.</a:t>
            </a:r>
            <a:endParaRPr sz="938">
              <a:latin typeface="Carlito"/>
              <a:cs typeface="Carlito"/>
            </a:endParaRPr>
          </a:p>
          <a:p>
            <a:pPr marL="9525">
              <a:spcBef>
                <a:spcPts val="19"/>
              </a:spcBef>
            </a:pPr>
            <a:r>
              <a:rPr sz="938" spc="4" dirty="0">
                <a:latin typeface="Carlito"/>
                <a:cs typeface="Carlito"/>
              </a:rPr>
              <a:t>Mekanisme </a:t>
            </a:r>
            <a:r>
              <a:rPr sz="938" dirty="0">
                <a:latin typeface="Carlito"/>
                <a:cs typeface="Carlito"/>
              </a:rPr>
              <a:t>distribusinya tergantung kebijakan</a:t>
            </a:r>
            <a:r>
              <a:rPr sz="938" spc="-64" dirty="0">
                <a:latin typeface="Carlito"/>
                <a:cs typeface="Carlito"/>
              </a:rPr>
              <a:t> </a:t>
            </a:r>
            <a:r>
              <a:rPr sz="938" spc="8" dirty="0">
                <a:latin typeface="Carlito"/>
                <a:cs typeface="Carlito"/>
              </a:rPr>
              <a:t>dan</a:t>
            </a:r>
            <a:endParaRPr sz="938">
              <a:latin typeface="Carlito"/>
              <a:cs typeface="Carlito"/>
            </a:endParaRPr>
          </a:p>
        </p:txBody>
      </p:sp>
      <p:sp>
        <p:nvSpPr>
          <p:cNvPr id="15" name="object 15"/>
          <p:cNvSpPr txBox="1"/>
          <p:nvPr/>
        </p:nvSpPr>
        <p:spPr>
          <a:xfrm>
            <a:off x="1666589" y="2470595"/>
            <a:ext cx="1995488" cy="155877"/>
          </a:xfrm>
          <a:prstGeom prst="rect">
            <a:avLst/>
          </a:prstGeom>
        </p:spPr>
        <p:txBody>
          <a:bodyPr vert="horz" wrap="square" lIns="0" tIns="11430" rIns="0" bIns="0" rtlCol="0">
            <a:spAutoFit/>
          </a:bodyPr>
          <a:lstStyle/>
          <a:p>
            <a:pPr marL="9525">
              <a:spcBef>
                <a:spcPts val="90"/>
              </a:spcBef>
            </a:pPr>
            <a:r>
              <a:rPr sz="938" dirty="0">
                <a:latin typeface="Carlito"/>
                <a:cs typeface="Carlito"/>
              </a:rPr>
              <a:t>ketersediaan </a:t>
            </a:r>
            <a:r>
              <a:rPr sz="938" spc="4" dirty="0">
                <a:latin typeface="Carlito"/>
                <a:cs typeface="Carlito"/>
              </a:rPr>
              <a:t>anggaran masing2 daerah</a:t>
            </a:r>
            <a:r>
              <a:rPr sz="938" spc="-83" dirty="0">
                <a:latin typeface="Carlito"/>
                <a:cs typeface="Carlito"/>
              </a:rPr>
              <a:t> </a:t>
            </a:r>
            <a:r>
              <a:rPr sz="938" spc="4" dirty="0">
                <a:latin typeface="Carlito"/>
                <a:cs typeface="Carlito"/>
              </a:rPr>
              <a:t>:</a:t>
            </a:r>
            <a:endParaRPr sz="938">
              <a:latin typeface="Carlito"/>
              <a:cs typeface="Carlito"/>
            </a:endParaRPr>
          </a:p>
        </p:txBody>
      </p:sp>
      <p:sp>
        <p:nvSpPr>
          <p:cNvPr id="16" name="object 16"/>
          <p:cNvSpPr txBox="1"/>
          <p:nvPr/>
        </p:nvSpPr>
        <p:spPr>
          <a:xfrm>
            <a:off x="1666589" y="2615755"/>
            <a:ext cx="2986088" cy="438005"/>
          </a:xfrm>
          <a:prstGeom prst="rect">
            <a:avLst/>
          </a:prstGeom>
        </p:spPr>
        <p:txBody>
          <a:bodyPr vert="horz" wrap="square" lIns="0" tIns="11430" rIns="0" bIns="0" rtlCol="0">
            <a:spAutoFit/>
          </a:bodyPr>
          <a:lstStyle/>
          <a:p>
            <a:pPr marL="242411" indent="-233363">
              <a:spcBef>
                <a:spcPts val="90"/>
              </a:spcBef>
              <a:buAutoNum type="arabicPeriod"/>
              <a:tabLst>
                <a:tab pos="242411" algn="l"/>
                <a:tab pos="242888" algn="l"/>
              </a:tabLst>
            </a:pPr>
            <a:r>
              <a:rPr sz="938" dirty="0">
                <a:latin typeface="Carlito"/>
                <a:cs typeface="Carlito"/>
              </a:rPr>
              <a:t>Provinsi </a:t>
            </a:r>
            <a:r>
              <a:rPr sz="938" spc="4" dirty="0">
                <a:latin typeface="Carlito"/>
                <a:cs typeface="Carlito"/>
              </a:rPr>
              <a:t>mengantarkan </a:t>
            </a:r>
            <a:r>
              <a:rPr sz="938" spc="-8" dirty="0">
                <a:latin typeface="Carlito"/>
                <a:cs typeface="Carlito"/>
              </a:rPr>
              <a:t>ke</a:t>
            </a:r>
            <a:r>
              <a:rPr sz="938" spc="-53" dirty="0">
                <a:latin typeface="Carlito"/>
                <a:cs typeface="Carlito"/>
              </a:rPr>
              <a:t> </a:t>
            </a:r>
            <a:r>
              <a:rPr sz="938" dirty="0">
                <a:latin typeface="Carlito"/>
                <a:cs typeface="Carlito"/>
              </a:rPr>
              <a:t>Kab/Kota</a:t>
            </a:r>
            <a:endParaRPr sz="938">
              <a:latin typeface="Carlito"/>
              <a:cs typeface="Carlito"/>
            </a:endParaRPr>
          </a:p>
          <a:p>
            <a:pPr marL="242411" marR="3810" indent="-233363">
              <a:lnSpc>
                <a:spcPts val="1148"/>
              </a:lnSpc>
              <a:spcBef>
                <a:spcPts val="38"/>
              </a:spcBef>
              <a:buAutoNum type="arabicPeriod"/>
              <a:tabLst>
                <a:tab pos="242411" algn="l"/>
                <a:tab pos="242888" algn="l"/>
              </a:tabLst>
            </a:pPr>
            <a:r>
              <a:rPr sz="938" dirty="0">
                <a:latin typeface="Carlito"/>
                <a:cs typeface="Carlito"/>
              </a:rPr>
              <a:t>Kab/Kota </a:t>
            </a:r>
            <a:r>
              <a:rPr sz="938" spc="4" dirty="0">
                <a:latin typeface="Carlito"/>
                <a:cs typeface="Carlito"/>
              </a:rPr>
              <a:t>mengambil dari </a:t>
            </a:r>
            <a:r>
              <a:rPr sz="938" dirty="0">
                <a:latin typeface="Carlito"/>
                <a:cs typeface="Carlito"/>
              </a:rPr>
              <a:t>provinsi </a:t>
            </a:r>
            <a:r>
              <a:rPr sz="938" spc="4" dirty="0">
                <a:latin typeface="Carlito"/>
                <a:cs typeface="Carlito"/>
              </a:rPr>
              <a:t>sesuai jadwal </a:t>
            </a:r>
            <a:r>
              <a:rPr sz="938" dirty="0">
                <a:latin typeface="Carlito"/>
                <a:cs typeface="Carlito"/>
              </a:rPr>
              <a:t>tibanya  vaksin </a:t>
            </a:r>
            <a:r>
              <a:rPr sz="938" spc="4" dirty="0">
                <a:latin typeface="Carlito"/>
                <a:cs typeface="Carlito"/>
              </a:rPr>
              <a:t>atau dibuat jadwal pengambilan sesuai</a:t>
            </a:r>
            <a:r>
              <a:rPr sz="938" spc="-68" dirty="0">
                <a:latin typeface="Carlito"/>
                <a:cs typeface="Carlito"/>
              </a:rPr>
              <a:t> </a:t>
            </a:r>
            <a:r>
              <a:rPr sz="938" dirty="0">
                <a:latin typeface="Carlito"/>
                <a:cs typeface="Carlito"/>
              </a:rPr>
              <a:t>alokasi</a:t>
            </a:r>
            <a:endParaRPr sz="938">
              <a:latin typeface="Carlito"/>
              <a:cs typeface="Carlito"/>
            </a:endParaRPr>
          </a:p>
        </p:txBody>
      </p:sp>
      <p:sp>
        <p:nvSpPr>
          <p:cNvPr id="17" name="object 17"/>
          <p:cNvSpPr/>
          <p:nvPr/>
        </p:nvSpPr>
        <p:spPr>
          <a:xfrm>
            <a:off x="2627758" y="3088386"/>
            <a:ext cx="582929" cy="398907"/>
          </a:xfrm>
          <a:prstGeom prst="rect">
            <a:avLst/>
          </a:prstGeom>
          <a:blipFill>
            <a:blip r:embed="rId12" cstate="print"/>
            <a:stretch>
              <a:fillRect/>
            </a:stretch>
          </a:blipFill>
        </p:spPr>
        <p:txBody>
          <a:bodyPr wrap="square" lIns="0" tIns="0" rIns="0" bIns="0" rtlCol="0"/>
          <a:lstStyle/>
          <a:p>
            <a:endParaRPr sz="1350"/>
          </a:p>
        </p:txBody>
      </p:sp>
      <p:sp>
        <p:nvSpPr>
          <p:cNvPr id="18" name="object 18"/>
          <p:cNvSpPr/>
          <p:nvPr/>
        </p:nvSpPr>
        <p:spPr>
          <a:xfrm>
            <a:off x="2627758" y="3673601"/>
            <a:ext cx="582929" cy="395478"/>
          </a:xfrm>
          <a:prstGeom prst="rect">
            <a:avLst/>
          </a:prstGeom>
          <a:blipFill>
            <a:blip r:embed="rId12" cstate="print"/>
            <a:stretch>
              <a:fillRect/>
            </a:stretch>
          </a:blipFill>
        </p:spPr>
        <p:txBody>
          <a:bodyPr wrap="square" lIns="0" tIns="0" rIns="0" bIns="0" rtlCol="0"/>
          <a:lstStyle/>
          <a:p>
            <a:endParaRPr sz="1350"/>
          </a:p>
        </p:txBody>
      </p:sp>
      <p:sp>
        <p:nvSpPr>
          <p:cNvPr id="19" name="object 19"/>
          <p:cNvSpPr txBox="1"/>
          <p:nvPr/>
        </p:nvSpPr>
        <p:spPr>
          <a:xfrm>
            <a:off x="2133409" y="4278592"/>
            <a:ext cx="2348865" cy="344934"/>
          </a:xfrm>
          <a:prstGeom prst="rect">
            <a:avLst/>
          </a:prstGeom>
        </p:spPr>
        <p:txBody>
          <a:bodyPr vert="horz" wrap="square" lIns="0" tIns="10001" rIns="0" bIns="0" rtlCol="0">
            <a:spAutoFit/>
          </a:bodyPr>
          <a:lstStyle/>
          <a:p>
            <a:pPr marL="9525">
              <a:spcBef>
                <a:spcPts val="79"/>
              </a:spcBef>
            </a:pPr>
            <a:r>
              <a:rPr sz="1088" spc="-4" dirty="0">
                <a:latin typeface="Carlito"/>
                <a:cs typeface="Carlito"/>
              </a:rPr>
              <a:t>Di </a:t>
            </a:r>
            <a:r>
              <a:rPr sz="1088" spc="-8" dirty="0">
                <a:latin typeface="Carlito"/>
                <a:cs typeface="Carlito"/>
              </a:rPr>
              <a:t>Kabupaten/Kota </a:t>
            </a:r>
            <a:r>
              <a:rPr sz="1088" spc="-4" dirty="0">
                <a:latin typeface="Carlito"/>
                <a:cs typeface="Carlito"/>
              </a:rPr>
              <a:t>diterima oleh</a:t>
            </a:r>
            <a:r>
              <a:rPr sz="1088" spc="11" dirty="0">
                <a:latin typeface="Carlito"/>
                <a:cs typeface="Carlito"/>
              </a:rPr>
              <a:t> </a:t>
            </a:r>
            <a:r>
              <a:rPr sz="1088" spc="-4" dirty="0">
                <a:latin typeface="Carlito"/>
                <a:cs typeface="Carlito"/>
              </a:rPr>
              <a:t>instalasi</a:t>
            </a:r>
            <a:endParaRPr sz="1088">
              <a:latin typeface="Carlito"/>
              <a:cs typeface="Carlito"/>
            </a:endParaRPr>
          </a:p>
          <a:p>
            <a:pPr marL="9525"/>
            <a:r>
              <a:rPr sz="1088" spc="-4" dirty="0">
                <a:latin typeface="Carlito"/>
                <a:cs typeface="Carlito"/>
              </a:rPr>
              <a:t>farmasi,</a:t>
            </a:r>
            <a:r>
              <a:rPr sz="1088" spc="-11" dirty="0">
                <a:latin typeface="Carlito"/>
                <a:cs typeface="Carlito"/>
              </a:rPr>
              <a:t> </a:t>
            </a:r>
            <a:r>
              <a:rPr sz="1088" spc="-4" dirty="0">
                <a:latin typeface="Carlito"/>
                <a:cs typeface="Carlito"/>
              </a:rPr>
              <a:t>kemudian:</a:t>
            </a:r>
            <a:endParaRPr sz="1088">
              <a:latin typeface="Carlito"/>
              <a:cs typeface="Carlito"/>
            </a:endParaRPr>
          </a:p>
        </p:txBody>
      </p:sp>
      <p:sp>
        <p:nvSpPr>
          <p:cNvPr id="20" name="object 20"/>
          <p:cNvSpPr txBox="1"/>
          <p:nvPr/>
        </p:nvSpPr>
        <p:spPr>
          <a:xfrm>
            <a:off x="2133409" y="4610482"/>
            <a:ext cx="2715578" cy="1013643"/>
          </a:xfrm>
          <a:prstGeom prst="rect">
            <a:avLst/>
          </a:prstGeom>
        </p:spPr>
        <p:txBody>
          <a:bodyPr vert="horz" wrap="square" lIns="0" tIns="9049" rIns="0" bIns="0" rtlCol="0">
            <a:spAutoFit/>
          </a:bodyPr>
          <a:lstStyle/>
          <a:p>
            <a:pPr marL="242411" marR="3810" indent="-233363">
              <a:lnSpc>
                <a:spcPct val="100299"/>
              </a:lnSpc>
              <a:spcBef>
                <a:spcPts val="71"/>
              </a:spcBef>
              <a:buAutoNum type="arabicPeriod"/>
              <a:tabLst>
                <a:tab pos="242411" algn="l"/>
                <a:tab pos="242888" algn="l"/>
              </a:tabLst>
            </a:pPr>
            <a:r>
              <a:rPr sz="1088" spc="-8" dirty="0">
                <a:latin typeface="Carlito"/>
                <a:cs typeface="Carlito"/>
              </a:rPr>
              <a:t>vaksin </a:t>
            </a:r>
            <a:r>
              <a:rPr sz="1088" dirty="0">
                <a:latin typeface="Carlito"/>
                <a:cs typeface="Carlito"/>
              </a:rPr>
              <a:t>disimpan dalam </a:t>
            </a:r>
            <a:r>
              <a:rPr sz="1088" i="1" spc="-8" dirty="0">
                <a:latin typeface="Carlito"/>
                <a:cs typeface="Carlito"/>
              </a:rPr>
              <a:t>cold </a:t>
            </a:r>
            <a:r>
              <a:rPr sz="1088" i="1" spc="-4" dirty="0">
                <a:latin typeface="Carlito"/>
                <a:cs typeface="Carlito"/>
              </a:rPr>
              <a:t>room </a:t>
            </a:r>
            <a:r>
              <a:rPr sz="1088" spc="-8" dirty="0">
                <a:latin typeface="Carlito"/>
                <a:cs typeface="Carlito"/>
              </a:rPr>
              <a:t>atau  </a:t>
            </a:r>
            <a:r>
              <a:rPr sz="1088" i="1" spc="-4" dirty="0">
                <a:latin typeface="Carlito"/>
                <a:cs typeface="Carlito"/>
              </a:rPr>
              <a:t>vaccine refrigerator </a:t>
            </a:r>
            <a:r>
              <a:rPr sz="1088" spc="-4" dirty="0">
                <a:latin typeface="Carlito"/>
                <a:cs typeface="Carlito"/>
              </a:rPr>
              <a:t>sebelum didistribusikan  </a:t>
            </a:r>
            <a:r>
              <a:rPr sz="1088" spc="-19" dirty="0">
                <a:latin typeface="Carlito"/>
                <a:cs typeface="Carlito"/>
              </a:rPr>
              <a:t>ke</a:t>
            </a:r>
            <a:r>
              <a:rPr sz="1088" spc="-4" dirty="0">
                <a:latin typeface="Carlito"/>
                <a:cs typeface="Carlito"/>
              </a:rPr>
              <a:t> </a:t>
            </a:r>
            <a:r>
              <a:rPr sz="1088" spc="-11" dirty="0">
                <a:latin typeface="Carlito"/>
                <a:cs typeface="Carlito"/>
              </a:rPr>
              <a:t>faskes.</a:t>
            </a:r>
            <a:endParaRPr sz="1088">
              <a:latin typeface="Carlito"/>
              <a:cs typeface="Carlito"/>
            </a:endParaRPr>
          </a:p>
          <a:p>
            <a:pPr marL="242411" marR="216694" indent="-233363">
              <a:buAutoNum type="arabicPeriod"/>
              <a:tabLst>
                <a:tab pos="242411" algn="l"/>
                <a:tab pos="242888" algn="l"/>
              </a:tabLst>
            </a:pPr>
            <a:r>
              <a:rPr sz="1088" spc="-4" dirty="0">
                <a:latin typeface="Carlito"/>
                <a:cs typeface="Carlito"/>
              </a:rPr>
              <a:t>Logistik </a:t>
            </a:r>
            <a:r>
              <a:rPr sz="1088" spc="-8" dirty="0">
                <a:latin typeface="Carlito"/>
                <a:cs typeface="Carlito"/>
              </a:rPr>
              <a:t>vaksinasi lainnya </a:t>
            </a:r>
            <a:r>
              <a:rPr sz="1088" spc="-4" dirty="0">
                <a:latin typeface="Carlito"/>
                <a:cs typeface="Carlito"/>
              </a:rPr>
              <a:t>(seperti </a:t>
            </a:r>
            <a:r>
              <a:rPr sz="1088" i="1" spc="-4" dirty="0">
                <a:latin typeface="Carlito"/>
                <a:cs typeface="Carlito"/>
              </a:rPr>
              <a:t>Auto  Disable Syringe </a:t>
            </a:r>
            <a:r>
              <a:rPr sz="1088" i="1" dirty="0">
                <a:latin typeface="Carlito"/>
                <a:cs typeface="Carlito"/>
              </a:rPr>
              <a:t>– </a:t>
            </a:r>
            <a:r>
              <a:rPr sz="1088" i="1" spc="-4" dirty="0">
                <a:latin typeface="Carlito"/>
                <a:cs typeface="Carlito"/>
              </a:rPr>
              <a:t>ADS</a:t>
            </a:r>
            <a:r>
              <a:rPr sz="1088" spc="-4" dirty="0">
                <a:latin typeface="Carlito"/>
                <a:cs typeface="Carlito"/>
              </a:rPr>
              <a:t>, </a:t>
            </a:r>
            <a:r>
              <a:rPr sz="1088" i="1" spc="-8" dirty="0">
                <a:latin typeface="Carlito"/>
                <a:cs typeface="Carlito"/>
              </a:rPr>
              <a:t>Safety Box</a:t>
            </a:r>
            <a:r>
              <a:rPr sz="1088" spc="-8" dirty="0">
                <a:latin typeface="Carlito"/>
                <a:cs typeface="Carlito"/>
              </a:rPr>
              <a:t>, </a:t>
            </a:r>
            <a:r>
              <a:rPr sz="1088" spc="-4" dirty="0">
                <a:latin typeface="Carlito"/>
                <a:cs typeface="Carlito"/>
              </a:rPr>
              <a:t>Kapas  </a:t>
            </a:r>
            <a:r>
              <a:rPr sz="1088" spc="-8" dirty="0">
                <a:latin typeface="Carlito"/>
                <a:cs typeface="Carlito"/>
              </a:rPr>
              <a:t>Alkohol) </a:t>
            </a:r>
            <a:r>
              <a:rPr sz="1088" dirty="0">
                <a:latin typeface="Carlito"/>
                <a:cs typeface="Carlito"/>
              </a:rPr>
              <a:t>disimpan di </a:t>
            </a:r>
            <a:r>
              <a:rPr sz="1088" spc="-4" dirty="0">
                <a:latin typeface="Carlito"/>
                <a:cs typeface="Carlito"/>
              </a:rPr>
              <a:t>instalasi</a:t>
            </a:r>
            <a:r>
              <a:rPr sz="1088" spc="-34" dirty="0">
                <a:latin typeface="Carlito"/>
                <a:cs typeface="Carlito"/>
              </a:rPr>
              <a:t> </a:t>
            </a:r>
            <a:r>
              <a:rPr sz="1088" spc="-4" dirty="0">
                <a:latin typeface="Carlito"/>
                <a:cs typeface="Carlito"/>
              </a:rPr>
              <a:t>farmasi</a:t>
            </a:r>
            <a:endParaRPr sz="1088">
              <a:latin typeface="Carlito"/>
              <a:cs typeface="Carlito"/>
            </a:endParaRPr>
          </a:p>
        </p:txBody>
      </p:sp>
      <p:sp>
        <p:nvSpPr>
          <p:cNvPr id="21" name="object 21"/>
          <p:cNvSpPr txBox="1"/>
          <p:nvPr/>
        </p:nvSpPr>
        <p:spPr>
          <a:xfrm>
            <a:off x="6478618" y="2429160"/>
            <a:ext cx="1132523" cy="2479333"/>
          </a:xfrm>
          <a:prstGeom prst="rect">
            <a:avLst/>
          </a:prstGeom>
        </p:spPr>
        <p:txBody>
          <a:bodyPr vert="horz" wrap="square" lIns="0" tIns="9525" rIns="0" bIns="0" rtlCol="0">
            <a:spAutoFit/>
          </a:bodyPr>
          <a:lstStyle/>
          <a:p>
            <a:pPr marL="9525" marR="3810">
              <a:lnSpc>
                <a:spcPct val="101499"/>
              </a:lnSpc>
              <a:spcBef>
                <a:spcPts val="75"/>
              </a:spcBef>
            </a:pPr>
            <a:r>
              <a:rPr sz="938" spc="4" dirty="0">
                <a:latin typeface="Arial"/>
                <a:cs typeface="Arial"/>
              </a:rPr>
              <a:t>Kab/kota </a:t>
            </a:r>
            <a:r>
              <a:rPr sz="938" spc="8" dirty="0">
                <a:latin typeface="Arial"/>
                <a:cs typeface="Arial"/>
              </a:rPr>
              <a:t>akan  mendistribusikan  vaksin dan </a:t>
            </a:r>
            <a:r>
              <a:rPr sz="938" spc="4" dirty="0">
                <a:latin typeface="Arial"/>
                <a:cs typeface="Arial"/>
              </a:rPr>
              <a:t>logistik  lainnya </a:t>
            </a:r>
            <a:r>
              <a:rPr sz="938" spc="8" dirty="0">
                <a:latin typeface="Arial"/>
                <a:cs typeface="Arial"/>
              </a:rPr>
              <a:t>ke </a:t>
            </a:r>
            <a:r>
              <a:rPr sz="938" spc="11" dirty="0">
                <a:latin typeface="Arial"/>
                <a:cs typeface="Arial"/>
              </a:rPr>
              <a:t>Rumah  </a:t>
            </a:r>
            <a:r>
              <a:rPr sz="938" spc="4" dirty="0">
                <a:latin typeface="Arial"/>
                <a:cs typeface="Arial"/>
              </a:rPr>
              <a:t>Sakit, </a:t>
            </a:r>
            <a:r>
              <a:rPr sz="938" spc="8" dirty="0">
                <a:latin typeface="Arial"/>
                <a:cs typeface="Arial"/>
              </a:rPr>
              <a:t>Puskesmas,  </a:t>
            </a:r>
            <a:r>
              <a:rPr sz="938" spc="-23" dirty="0">
                <a:latin typeface="Arial"/>
                <a:cs typeface="Arial"/>
              </a:rPr>
              <a:t>KKP, </a:t>
            </a:r>
            <a:r>
              <a:rPr sz="938" spc="8" dirty="0">
                <a:latin typeface="Arial"/>
                <a:cs typeface="Arial"/>
              </a:rPr>
              <a:t>Klinik </a:t>
            </a:r>
            <a:r>
              <a:rPr sz="938" spc="4" dirty="0">
                <a:latin typeface="Arial"/>
                <a:cs typeface="Arial"/>
              </a:rPr>
              <a:t>atau </a:t>
            </a:r>
            <a:r>
              <a:rPr sz="938" spc="8" dirty="0">
                <a:latin typeface="Arial"/>
                <a:cs typeface="Arial"/>
              </a:rPr>
              <a:t>Pos  </a:t>
            </a:r>
            <a:r>
              <a:rPr sz="938" spc="4" dirty="0">
                <a:latin typeface="Arial"/>
                <a:cs typeface="Arial"/>
              </a:rPr>
              <a:t>pelayanan </a:t>
            </a:r>
            <a:r>
              <a:rPr sz="938" spc="8" dirty="0">
                <a:latin typeface="Arial"/>
                <a:cs typeface="Arial"/>
              </a:rPr>
              <a:t>vaksinasi  </a:t>
            </a:r>
            <a:r>
              <a:rPr sz="938" spc="4" dirty="0">
                <a:latin typeface="Arial"/>
                <a:cs typeface="Arial"/>
              </a:rPr>
              <a:t>lainnya yang  terdaftar </a:t>
            </a:r>
            <a:r>
              <a:rPr sz="938" spc="8" dirty="0">
                <a:latin typeface="Arial"/>
                <a:cs typeface="Arial"/>
              </a:rPr>
              <a:t>sebagai  tempat </a:t>
            </a:r>
            <a:r>
              <a:rPr sz="938" spc="4" dirty="0">
                <a:latin typeface="Arial"/>
                <a:cs typeface="Arial"/>
              </a:rPr>
              <a:t>pelayanan  </a:t>
            </a:r>
            <a:r>
              <a:rPr sz="938" spc="8" dirty="0">
                <a:latin typeface="Arial"/>
                <a:cs typeface="Arial"/>
              </a:rPr>
              <a:t>vaksinasi Covid 19  dengan  menggunakan mobil  box </a:t>
            </a:r>
            <a:r>
              <a:rPr sz="938" spc="4" dirty="0">
                <a:latin typeface="Arial"/>
                <a:cs typeface="Arial"/>
              </a:rPr>
              <a:t>atau</a:t>
            </a:r>
            <a:r>
              <a:rPr sz="938" spc="-34" dirty="0">
                <a:latin typeface="Arial"/>
                <a:cs typeface="Arial"/>
              </a:rPr>
              <a:t> </a:t>
            </a:r>
            <a:r>
              <a:rPr sz="938" spc="8" dirty="0">
                <a:latin typeface="Arial"/>
                <a:cs typeface="Arial"/>
              </a:rPr>
              <a:t>puskesmas  </a:t>
            </a:r>
            <a:r>
              <a:rPr sz="938" spc="4" dirty="0">
                <a:latin typeface="Arial"/>
                <a:cs typeface="Arial"/>
              </a:rPr>
              <a:t>keliling, </a:t>
            </a:r>
            <a:r>
              <a:rPr sz="938" spc="8" dirty="0">
                <a:latin typeface="Arial"/>
                <a:cs typeface="Arial"/>
              </a:rPr>
              <a:t>vaksin  ditempatkan pada  </a:t>
            </a:r>
            <a:r>
              <a:rPr sz="938" i="1" spc="8" dirty="0">
                <a:latin typeface="Arial"/>
                <a:cs typeface="Arial"/>
              </a:rPr>
              <a:t>vaccine</a:t>
            </a:r>
            <a:r>
              <a:rPr sz="938" i="1" spc="11" dirty="0">
                <a:latin typeface="Arial"/>
                <a:cs typeface="Arial"/>
              </a:rPr>
              <a:t> </a:t>
            </a:r>
            <a:r>
              <a:rPr sz="938" i="1" spc="4" dirty="0">
                <a:latin typeface="Arial"/>
                <a:cs typeface="Arial"/>
              </a:rPr>
              <a:t>carrier</a:t>
            </a:r>
            <a:endParaRPr sz="938">
              <a:latin typeface="Arial"/>
              <a:cs typeface="Arial"/>
            </a:endParaRPr>
          </a:p>
        </p:txBody>
      </p:sp>
      <p:sp>
        <p:nvSpPr>
          <p:cNvPr id="22" name="object 22"/>
          <p:cNvSpPr/>
          <p:nvPr/>
        </p:nvSpPr>
        <p:spPr>
          <a:xfrm>
            <a:off x="4621149" y="3088387"/>
            <a:ext cx="452628" cy="322325"/>
          </a:xfrm>
          <a:prstGeom prst="rect">
            <a:avLst/>
          </a:prstGeom>
          <a:blipFill>
            <a:blip r:embed="rId13" cstate="print"/>
            <a:stretch>
              <a:fillRect/>
            </a:stretch>
          </a:blipFill>
        </p:spPr>
        <p:txBody>
          <a:bodyPr wrap="square" lIns="0" tIns="0" rIns="0" bIns="0" rtlCol="0"/>
          <a:lstStyle/>
          <a:p>
            <a:endParaRPr sz="1350"/>
          </a:p>
        </p:txBody>
      </p:sp>
      <p:grpSp>
        <p:nvGrpSpPr>
          <p:cNvPr id="23" name="object 23"/>
          <p:cNvGrpSpPr/>
          <p:nvPr/>
        </p:nvGrpSpPr>
        <p:grpSpPr>
          <a:xfrm>
            <a:off x="4032503" y="3526155"/>
            <a:ext cx="1943100" cy="1896428"/>
            <a:chOff x="5376671" y="3558540"/>
            <a:chExt cx="2590800" cy="2528570"/>
          </a:xfrm>
        </p:grpSpPr>
        <p:sp>
          <p:nvSpPr>
            <p:cNvPr id="24" name="object 24"/>
            <p:cNvSpPr/>
            <p:nvPr/>
          </p:nvSpPr>
          <p:spPr>
            <a:xfrm>
              <a:off x="6422135" y="3558540"/>
              <a:ext cx="382523" cy="454152"/>
            </a:xfrm>
            <a:prstGeom prst="rect">
              <a:avLst/>
            </a:prstGeom>
            <a:blipFill>
              <a:blip r:embed="rId14" cstate="print"/>
              <a:stretch>
                <a:fillRect/>
              </a:stretch>
            </a:blipFill>
          </p:spPr>
          <p:txBody>
            <a:bodyPr wrap="square" lIns="0" tIns="0" rIns="0" bIns="0" rtlCol="0"/>
            <a:lstStyle/>
            <a:p>
              <a:endParaRPr sz="1350"/>
            </a:p>
          </p:txBody>
        </p:sp>
        <p:sp>
          <p:nvSpPr>
            <p:cNvPr id="25" name="object 25"/>
            <p:cNvSpPr/>
            <p:nvPr/>
          </p:nvSpPr>
          <p:spPr>
            <a:xfrm>
              <a:off x="5576315" y="3558540"/>
              <a:ext cx="749808" cy="454152"/>
            </a:xfrm>
            <a:prstGeom prst="rect">
              <a:avLst/>
            </a:prstGeom>
            <a:blipFill>
              <a:blip r:embed="rId15" cstate="print"/>
              <a:stretch>
                <a:fillRect/>
              </a:stretch>
            </a:blipFill>
          </p:spPr>
          <p:txBody>
            <a:bodyPr wrap="square" lIns="0" tIns="0" rIns="0" bIns="0" rtlCol="0"/>
            <a:lstStyle/>
            <a:p>
              <a:endParaRPr sz="1350"/>
            </a:p>
          </p:txBody>
        </p:sp>
        <p:sp>
          <p:nvSpPr>
            <p:cNvPr id="26" name="object 26"/>
            <p:cNvSpPr/>
            <p:nvPr/>
          </p:nvSpPr>
          <p:spPr>
            <a:xfrm>
              <a:off x="6745223" y="5114544"/>
              <a:ext cx="1222248" cy="972312"/>
            </a:xfrm>
            <a:prstGeom prst="rect">
              <a:avLst/>
            </a:prstGeom>
            <a:blipFill>
              <a:blip r:embed="rId16" cstate="print"/>
              <a:stretch>
                <a:fillRect/>
              </a:stretch>
            </a:blipFill>
          </p:spPr>
          <p:txBody>
            <a:bodyPr wrap="square" lIns="0" tIns="0" rIns="0" bIns="0" rtlCol="0"/>
            <a:lstStyle/>
            <a:p>
              <a:endParaRPr sz="1350"/>
            </a:p>
          </p:txBody>
        </p:sp>
        <p:sp>
          <p:nvSpPr>
            <p:cNvPr id="27" name="object 27"/>
            <p:cNvSpPr/>
            <p:nvPr/>
          </p:nvSpPr>
          <p:spPr>
            <a:xfrm>
              <a:off x="5382767" y="4012692"/>
              <a:ext cx="1425575" cy="1490980"/>
            </a:xfrm>
            <a:custGeom>
              <a:avLst/>
              <a:gdLst/>
              <a:ahLst/>
              <a:cxnLst/>
              <a:rect l="l" t="t" r="r" b="b"/>
              <a:pathLst>
                <a:path w="1425575" h="1490979">
                  <a:moveTo>
                    <a:pt x="0" y="0"/>
                  </a:moveTo>
                  <a:lnTo>
                    <a:pt x="1425575" y="1490725"/>
                  </a:lnTo>
                </a:path>
              </a:pathLst>
            </a:custGeom>
            <a:ln w="12192">
              <a:solidFill>
                <a:srgbClr val="4471C4"/>
              </a:solidFill>
            </a:ln>
          </p:spPr>
          <p:txBody>
            <a:bodyPr wrap="square" lIns="0" tIns="0" rIns="0" bIns="0" rtlCol="0"/>
            <a:lstStyle/>
            <a:p>
              <a:endParaRPr sz="135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67452" y="1803655"/>
            <a:ext cx="2978658" cy="3646169"/>
          </a:xfrm>
          <a:prstGeom prst="rect">
            <a:avLst/>
          </a:prstGeom>
          <a:blipFill>
            <a:blip r:embed="rId2" cstate="print"/>
            <a:stretch>
              <a:fillRect/>
            </a:stretch>
          </a:blipFill>
        </p:spPr>
        <p:txBody>
          <a:bodyPr wrap="square" lIns="0" tIns="0" rIns="0" bIns="0" rtlCol="0"/>
          <a:lstStyle/>
          <a:p>
            <a:endParaRPr sz="1350"/>
          </a:p>
        </p:txBody>
      </p:sp>
      <p:grpSp>
        <p:nvGrpSpPr>
          <p:cNvPr id="3" name="object 3"/>
          <p:cNvGrpSpPr/>
          <p:nvPr/>
        </p:nvGrpSpPr>
        <p:grpSpPr>
          <a:xfrm>
            <a:off x="1516761" y="857250"/>
            <a:ext cx="6366034" cy="982504"/>
            <a:chOff x="2022348" y="0"/>
            <a:chExt cx="8488045" cy="1310005"/>
          </a:xfrm>
        </p:grpSpPr>
        <p:sp>
          <p:nvSpPr>
            <p:cNvPr id="4" name="object 4"/>
            <p:cNvSpPr/>
            <p:nvPr/>
          </p:nvSpPr>
          <p:spPr>
            <a:xfrm>
              <a:off x="2596896" y="0"/>
              <a:ext cx="6345174" cy="870965"/>
            </a:xfrm>
            <a:prstGeom prst="rect">
              <a:avLst/>
            </a:prstGeom>
            <a:blipFill>
              <a:blip r:embed="rId3" cstate="print"/>
              <a:stretch>
                <a:fillRect/>
              </a:stretch>
            </a:blipFill>
          </p:spPr>
          <p:txBody>
            <a:bodyPr wrap="square" lIns="0" tIns="0" rIns="0" bIns="0" rtlCol="0"/>
            <a:lstStyle/>
            <a:p>
              <a:endParaRPr sz="1350"/>
            </a:p>
          </p:txBody>
        </p:sp>
        <p:sp>
          <p:nvSpPr>
            <p:cNvPr id="5" name="object 5"/>
            <p:cNvSpPr/>
            <p:nvPr/>
          </p:nvSpPr>
          <p:spPr>
            <a:xfrm>
              <a:off x="8337804" y="0"/>
              <a:ext cx="729233" cy="870965"/>
            </a:xfrm>
            <a:prstGeom prst="rect">
              <a:avLst/>
            </a:prstGeom>
            <a:blipFill>
              <a:blip r:embed="rId4" cstate="print"/>
              <a:stretch>
                <a:fillRect/>
              </a:stretch>
            </a:blipFill>
          </p:spPr>
          <p:txBody>
            <a:bodyPr wrap="square" lIns="0" tIns="0" rIns="0" bIns="0" rtlCol="0"/>
            <a:lstStyle/>
            <a:p>
              <a:endParaRPr sz="1350"/>
            </a:p>
          </p:txBody>
        </p:sp>
        <p:sp>
          <p:nvSpPr>
            <p:cNvPr id="6" name="object 6"/>
            <p:cNvSpPr/>
            <p:nvPr/>
          </p:nvSpPr>
          <p:spPr>
            <a:xfrm>
              <a:off x="8462772" y="0"/>
              <a:ext cx="1015746" cy="870965"/>
            </a:xfrm>
            <a:prstGeom prst="rect">
              <a:avLst/>
            </a:prstGeom>
            <a:blipFill>
              <a:blip r:embed="rId5" cstate="print"/>
              <a:stretch>
                <a:fillRect/>
              </a:stretch>
            </a:blipFill>
          </p:spPr>
          <p:txBody>
            <a:bodyPr wrap="square" lIns="0" tIns="0" rIns="0" bIns="0" rtlCol="0"/>
            <a:lstStyle/>
            <a:p>
              <a:endParaRPr sz="1350"/>
            </a:p>
          </p:txBody>
        </p:sp>
        <p:sp>
          <p:nvSpPr>
            <p:cNvPr id="7" name="object 7"/>
            <p:cNvSpPr/>
            <p:nvPr/>
          </p:nvSpPr>
          <p:spPr>
            <a:xfrm>
              <a:off x="8874252" y="0"/>
              <a:ext cx="1062990" cy="870965"/>
            </a:xfrm>
            <a:prstGeom prst="rect">
              <a:avLst/>
            </a:prstGeom>
            <a:blipFill>
              <a:blip r:embed="rId6" cstate="print"/>
              <a:stretch>
                <a:fillRect/>
              </a:stretch>
            </a:blipFill>
          </p:spPr>
          <p:txBody>
            <a:bodyPr wrap="square" lIns="0" tIns="0" rIns="0" bIns="0" rtlCol="0"/>
            <a:lstStyle/>
            <a:p>
              <a:endParaRPr sz="1350"/>
            </a:p>
          </p:txBody>
        </p:sp>
        <p:sp>
          <p:nvSpPr>
            <p:cNvPr id="8" name="object 8"/>
            <p:cNvSpPr/>
            <p:nvPr/>
          </p:nvSpPr>
          <p:spPr>
            <a:xfrm>
              <a:off x="2022348" y="339852"/>
              <a:ext cx="2433066" cy="970026"/>
            </a:xfrm>
            <a:prstGeom prst="rect">
              <a:avLst/>
            </a:prstGeom>
            <a:blipFill>
              <a:blip r:embed="rId7" cstate="print"/>
              <a:stretch>
                <a:fillRect/>
              </a:stretch>
            </a:blipFill>
          </p:spPr>
          <p:txBody>
            <a:bodyPr wrap="square" lIns="0" tIns="0" rIns="0" bIns="0" rtlCol="0"/>
            <a:lstStyle/>
            <a:p>
              <a:endParaRPr sz="1350"/>
            </a:p>
          </p:txBody>
        </p:sp>
        <p:sp>
          <p:nvSpPr>
            <p:cNvPr id="9" name="object 9"/>
            <p:cNvSpPr/>
            <p:nvPr/>
          </p:nvSpPr>
          <p:spPr>
            <a:xfrm>
              <a:off x="3851148" y="339852"/>
              <a:ext cx="1642110" cy="970026"/>
            </a:xfrm>
            <a:prstGeom prst="rect">
              <a:avLst/>
            </a:prstGeom>
            <a:blipFill>
              <a:blip r:embed="rId8" cstate="print"/>
              <a:stretch>
                <a:fillRect/>
              </a:stretch>
            </a:blipFill>
          </p:spPr>
          <p:txBody>
            <a:bodyPr wrap="square" lIns="0" tIns="0" rIns="0" bIns="0" rtlCol="0"/>
            <a:lstStyle/>
            <a:p>
              <a:endParaRPr sz="1350"/>
            </a:p>
          </p:txBody>
        </p:sp>
        <p:sp>
          <p:nvSpPr>
            <p:cNvPr id="10" name="object 10"/>
            <p:cNvSpPr/>
            <p:nvPr/>
          </p:nvSpPr>
          <p:spPr>
            <a:xfrm>
              <a:off x="4888992" y="339852"/>
              <a:ext cx="992886" cy="970026"/>
            </a:xfrm>
            <a:prstGeom prst="rect">
              <a:avLst/>
            </a:prstGeom>
            <a:blipFill>
              <a:blip r:embed="rId9" cstate="print"/>
              <a:stretch>
                <a:fillRect/>
              </a:stretch>
            </a:blipFill>
          </p:spPr>
          <p:txBody>
            <a:bodyPr wrap="square" lIns="0" tIns="0" rIns="0" bIns="0" rtlCol="0"/>
            <a:lstStyle/>
            <a:p>
              <a:endParaRPr sz="1350"/>
            </a:p>
          </p:txBody>
        </p:sp>
        <p:sp>
          <p:nvSpPr>
            <p:cNvPr id="11" name="object 11"/>
            <p:cNvSpPr/>
            <p:nvPr/>
          </p:nvSpPr>
          <p:spPr>
            <a:xfrm>
              <a:off x="5366004" y="339852"/>
              <a:ext cx="2448305" cy="970026"/>
            </a:xfrm>
            <a:prstGeom prst="rect">
              <a:avLst/>
            </a:prstGeom>
            <a:blipFill>
              <a:blip r:embed="rId10" cstate="print"/>
              <a:stretch>
                <a:fillRect/>
              </a:stretch>
            </a:blipFill>
          </p:spPr>
          <p:txBody>
            <a:bodyPr wrap="square" lIns="0" tIns="0" rIns="0" bIns="0" rtlCol="0"/>
            <a:lstStyle/>
            <a:p>
              <a:endParaRPr sz="1350"/>
            </a:p>
          </p:txBody>
        </p:sp>
        <p:sp>
          <p:nvSpPr>
            <p:cNvPr id="12" name="object 12"/>
            <p:cNvSpPr/>
            <p:nvPr/>
          </p:nvSpPr>
          <p:spPr>
            <a:xfrm>
              <a:off x="7210044" y="339852"/>
              <a:ext cx="778001" cy="970026"/>
            </a:xfrm>
            <a:prstGeom prst="rect">
              <a:avLst/>
            </a:prstGeom>
            <a:blipFill>
              <a:blip r:embed="rId11" cstate="print"/>
              <a:stretch>
                <a:fillRect/>
              </a:stretch>
            </a:blipFill>
          </p:spPr>
          <p:txBody>
            <a:bodyPr wrap="square" lIns="0" tIns="0" rIns="0" bIns="0" rtlCol="0"/>
            <a:lstStyle/>
            <a:p>
              <a:endParaRPr sz="1350"/>
            </a:p>
          </p:txBody>
        </p:sp>
        <p:sp>
          <p:nvSpPr>
            <p:cNvPr id="13" name="object 13"/>
            <p:cNvSpPr/>
            <p:nvPr/>
          </p:nvSpPr>
          <p:spPr>
            <a:xfrm>
              <a:off x="7383780" y="339852"/>
              <a:ext cx="2291333" cy="970026"/>
            </a:xfrm>
            <a:prstGeom prst="rect">
              <a:avLst/>
            </a:prstGeom>
            <a:blipFill>
              <a:blip r:embed="rId12" cstate="print"/>
              <a:stretch>
                <a:fillRect/>
              </a:stretch>
            </a:blipFill>
          </p:spPr>
          <p:txBody>
            <a:bodyPr wrap="square" lIns="0" tIns="0" rIns="0" bIns="0" rtlCol="0"/>
            <a:lstStyle/>
            <a:p>
              <a:endParaRPr sz="1350"/>
            </a:p>
          </p:txBody>
        </p:sp>
        <p:sp>
          <p:nvSpPr>
            <p:cNvPr id="14" name="object 14"/>
            <p:cNvSpPr/>
            <p:nvPr/>
          </p:nvSpPr>
          <p:spPr>
            <a:xfrm>
              <a:off x="9070848" y="339852"/>
              <a:ext cx="1439418" cy="970026"/>
            </a:xfrm>
            <a:prstGeom prst="rect">
              <a:avLst/>
            </a:prstGeom>
            <a:blipFill>
              <a:blip r:embed="rId13" cstate="print"/>
              <a:stretch>
                <a:fillRect/>
              </a:stretch>
            </a:blipFill>
          </p:spPr>
          <p:txBody>
            <a:bodyPr wrap="square" lIns="0" tIns="0" rIns="0" bIns="0" rtlCol="0"/>
            <a:lstStyle/>
            <a:p>
              <a:endParaRPr sz="1350"/>
            </a:p>
          </p:txBody>
        </p:sp>
      </p:grpSp>
      <p:sp>
        <p:nvSpPr>
          <p:cNvPr id="15" name="object 15"/>
          <p:cNvSpPr txBox="1">
            <a:spLocks noGrp="1"/>
          </p:cNvSpPr>
          <p:nvPr>
            <p:ph type="title"/>
          </p:nvPr>
        </p:nvSpPr>
        <p:spPr>
          <a:xfrm>
            <a:off x="1313657" y="456630"/>
            <a:ext cx="6195504" cy="1048364"/>
          </a:xfrm>
          <a:prstGeom prst="rect">
            <a:avLst/>
          </a:prstGeom>
        </p:spPr>
        <p:txBody>
          <a:bodyPr vert="horz" wrap="square" lIns="0" tIns="9525" rIns="0" bIns="0" rtlCol="0" anchor="ctr">
            <a:spAutoFit/>
          </a:bodyPr>
          <a:lstStyle/>
          <a:p>
            <a:pPr marL="259080">
              <a:lnSpc>
                <a:spcPts val="2738"/>
              </a:lnSpc>
              <a:spcBef>
                <a:spcPts val="75"/>
              </a:spcBef>
            </a:pPr>
            <a:r>
              <a:rPr sz="2400" spc="-8" dirty="0"/>
              <a:t>SISTEM DISTRIBUSI </a:t>
            </a:r>
            <a:r>
              <a:rPr sz="2400" spc="-26" dirty="0"/>
              <a:t>VAKSIN</a:t>
            </a:r>
            <a:r>
              <a:rPr sz="2400" spc="-8" dirty="0"/>
              <a:t> COVID-19(4)</a:t>
            </a:r>
            <a:endParaRPr sz="2400" dirty="0"/>
          </a:p>
          <a:p>
            <a:pPr marL="258604">
              <a:lnSpc>
                <a:spcPts val="2738"/>
              </a:lnSpc>
            </a:pPr>
            <a:r>
              <a:rPr sz="2400" spc="-11" dirty="0"/>
              <a:t>Kabupaten/Kota </a:t>
            </a:r>
            <a:r>
              <a:rPr sz="2400" spc="-34" dirty="0"/>
              <a:t>ke</a:t>
            </a:r>
            <a:r>
              <a:rPr sz="2400" spc="-38" dirty="0"/>
              <a:t> </a:t>
            </a:r>
            <a:r>
              <a:rPr sz="2400" spc="-15" dirty="0"/>
              <a:t>Puskesmas/Fasyankes/KKP</a:t>
            </a:r>
            <a:endParaRPr sz="2400" dirty="0"/>
          </a:p>
        </p:txBody>
      </p:sp>
      <p:sp>
        <p:nvSpPr>
          <p:cNvPr id="16" name="object 16"/>
          <p:cNvSpPr txBox="1"/>
          <p:nvPr/>
        </p:nvSpPr>
        <p:spPr>
          <a:xfrm>
            <a:off x="1715453" y="1984057"/>
            <a:ext cx="2554605" cy="3327899"/>
          </a:xfrm>
          <a:prstGeom prst="rect">
            <a:avLst/>
          </a:prstGeom>
        </p:spPr>
        <p:txBody>
          <a:bodyPr vert="horz" wrap="square" lIns="0" tIns="9525" rIns="0" bIns="0" rtlCol="0">
            <a:spAutoFit/>
          </a:bodyPr>
          <a:lstStyle/>
          <a:p>
            <a:pPr marL="9525" marR="3810">
              <a:spcBef>
                <a:spcPts val="75"/>
              </a:spcBef>
            </a:pPr>
            <a:r>
              <a:rPr sz="1350" spc="-8" dirty="0">
                <a:latin typeface="Carlito"/>
                <a:cs typeface="Carlito"/>
              </a:rPr>
              <a:t>Puskesmas akan </a:t>
            </a:r>
            <a:r>
              <a:rPr sz="1350" spc="-4" dirty="0">
                <a:latin typeface="Carlito"/>
                <a:cs typeface="Carlito"/>
              </a:rPr>
              <a:t>menyimpan </a:t>
            </a:r>
            <a:r>
              <a:rPr sz="1350" spc="-8" dirty="0">
                <a:latin typeface="Carlito"/>
                <a:cs typeface="Carlito"/>
              </a:rPr>
              <a:t>vaksin  </a:t>
            </a:r>
            <a:r>
              <a:rPr sz="1350" spc="-4" dirty="0">
                <a:latin typeface="Carlito"/>
                <a:cs typeface="Carlito"/>
              </a:rPr>
              <a:t>di </a:t>
            </a:r>
            <a:r>
              <a:rPr sz="1350" i="1" spc="-8" dirty="0">
                <a:latin typeface="Carlito"/>
                <a:cs typeface="Carlito"/>
              </a:rPr>
              <a:t>vaccine </a:t>
            </a:r>
            <a:r>
              <a:rPr sz="1350" i="1" spc="-4" dirty="0">
                <a:latin typeface="Carlito"/>
                <a:cs typeface="Carlito"/>
              </a:rPr>
              <a:t>refigerator</a:t>
            </a:r>
            <a:r>
              <a:rPr sz="1350" spc="-4" dirty="0">
                <a:latin typeface="Carlito"/>
                <a:cs typeface="Carlito"/>
              </a:rPr>
              <a:t>. </a:t>
            </a:r>
            <a:r>
              <a:rPr sz="1350" spc="-8" dirty="0">
                <a:latin typeface="Carlito"/>
                <a:cs typeface="Carlito"/>
              </a:rPr>
              <a:t>Logistik  lainnya </a:t>
            </a:r>
            <a:r>
              <a:rPr sz="1350" spc="-4" dirty="0">
                <a:latin typeface="Carlito"/>
                <a:cs typeface="Carlito"/>
              </a:rPr>
              <a:t>disimpan di </a:t>
            </a:r>
            <a:r>
              <a:rPr sz="1350" spc="-8" dirty="0">
                <a:latin typeface="Carlito"/>
                <a:cs typeface="Carlito"/>
              </a:rPr>
              <a:t>instalasi </a:t>
            </a:r>
            <a:r>
              <a:rPr sz="1350" spc="-4" dirty="0">
                <a:latin typeface="Carlito"/>
                <a:cs typeface="Carlito"/>
              </a:rPr>
              <a:t>farmasi.  Untuk </a:t>
            </a:r>
            <a:r>
              <a:rPr sz="1350" spc="-15" dirty="0">
                <a:latin typeface="Carlito"/>
                <a:cs typeface="Carlito"/>
              </a:rPr>
              <a:t>Fasyankes </a:t>
            </a:r>
            <a:r>
              <a:rPr sz="1350" spc="-8" dirty="0">
                <a:latin typeface="Carlito"/>
                <a:cs typeface="Carlito"/>
              </a:rPr>
              <a:t>lainnya (Klinik </a:t>
            </a:r>
            <a:r>
              <a:rPr sz="1350" spc="-45" dirty="0">
                <a:latin typeface="Carlito"/>
                <a:cs typeface="Carlito"/>
              </a:rPr>
              <a:t>KKP,  </a:t>
            </a:r>
            <a:r>
              <a:rPr sz="1350" spc="-4" dirty="0">
                <a:latin typeface="Carlito"/>
                <a:cs typeface="Carlito"/>
              </a:rPr>
              <a:t>Klinik </a:t>
            </a:r>
            <a:r>
              <a:rPr sz="1350" spc="-15" dirty="0">
                <a:latin typeface="Carlito"/>
                <a:cs typeface="Carlito"/>
              </a:rPr>
              <a:t>Pos </a:t>
            </a:r>
            <a:r>
              <a:rPr sz="1350" spc="-11" dirty="0">
                <a:latin typeface="Carlito"/>
                <a:cs typeface="Carlito"/>
              </a:rPr>
              <a:t>Pelayanan </a:t>
            </a:r>
            <a:r>
              <a:rPr sz="1350" spc="-8" dirty="0">
                <a:latin typeface="Carlito"/>
                <a:cs typeface="Carlito"/>
              </a:rPr>
              <a:t>vaksinasi, </a:t>
            </a:r>
            <a:r>
              <a:rPr sz="1350" spc="-4" dirty="0">
                <a:latin typeface="Carlito"/>
                <a:cs typeface="Carlito"/>
              </a:rPr>
              <a:t>dll)  </a:t>
            </a:r>
            <a:r>
              <a:rPr sz="1350" spc="-11" dirty="0">
                <a:latin typeface="Carlito"/>
                <a:cs typeface="Carlito"/>
              </a:rPr>
              <a:t>berkoordinasi </a:t>
            </a:r>
            <a:r>
              <a:rPr sz="1350" spc="-8" dirty="0">
                <a:latin typeface="Carlito"/>
                <a:cs typeface="Carlito"/>
              </a:rPr>
              <a:t>dengan Puskesmas  </a:t>
            </a:r>
            <a:r>
              <a:rPr sz="1350" spc="-4" dirty="0">
                <a:latin typeface="Carlito"/>
                <a:cs typeface="Carlito"/>
              </a:rPr>
              <a:t>untuk </a:t>
            </a:r>
            <a:r>
              <a:rPr sz="1350" spc="-8" dirty="0">
                <a:latin typeface="Carlito"/>
                <a:cs typeface="Carlito"/>
              </a:rPr>
              <a:t>distribusi vaksin </a:t>
            </a:r>
            <a:r>
              <a:rPr sz="1350" spc="-4" dirty="0">
                <a:latin typeface="Carlito"/>
                <a:cs typeface="Carlito"/>
              </a:rPr>
              <a:t>dan </a:t>
            </a:r>
            <a:r>
              <a:rPr sz="1350" spc="-8" dirty="0">
                <a:latin typeface="Carlito"/>
                <a:cs typeface="Carlito"/>
              </a:rPr>
              <a:t>logistik  lainnya:</a:t>
            </a:r>
            <a:endParaRPr sz="1350">
              <a:latin typeface="Carlito"/>
              <a:cs typeface="Carlito"/>
            </a:endParaRPr>
          </a:p>
          <a:p>
            <a:pPr>
              <a:spcBef>
                <a:spcPts val="19"/>
              </a:spcBef>
            </a:pPr>
            <a:endParaRPr sz="1313">
              <a:latin typeface="Carlito"/>
              <a:cs typeface="Carlito"/>
            </a:endParaRPr>
          </a:p>
          <a:p>
            <a:pPr marL="242411" marR="103823" indent="-233363">
              <a:buAutoNum type="arabicPeriod"/>
              <a:tabLst>
                <a:tab pos="242411" algn="l"/>
                <a:tab pos="242888" algn="l"/>
              </a:tabLst>
            </a:pPr>
            <a:r>
              <a:rPr sz="1350" spc="-11" dirty="0">
                <a:latin typeface="Carlito"/>
                <a:cs typeface="Carlito"/>
              </a:rPr>
              <a:t>Jika </a:t>
            </a:r>
            <a:r>
              <a:rPr sz="1350" spc="-15" dirty="0">
                <a:latin typeface="Carlito"/>
                <a:cs typeface="Carlito"/>
              </a:rPr>
              <a:t>Fasyankes </a:t>
            </a:r>
            <a:r>
              <a:rPr sz="1350" spc="-4" dirty="0">
                <a:latin typeface="Carlito"/>
                <a:cs typeface="Carlito"/>
              </a:rPr>
              <a:t>tidak memiliki  </a:t>
            </a:r>
            <a:r>
              <a:rPr sz="1350" i="1" spc="-8" dirty="0">
                <a:latin typeface="Carlito"/>
                <a:cs typeface="Carlito"/>
              </a:rPr>
              <a:t>vaccine refrigerator </a:t>
            </a:r>
            <a:r>
              <a:rPr sz="1350" spc="-8" dirty="0">
                <a:latin typeface="Carlito"/>
                <a:cs typeface="Carlito"/>
              </a:rPr>
              <a:t>yang </a:t>
            </a:r>
            <a:r>
              <a:rPr sz="1350" spc="-4" dirty="0">
                <a:latin typeface="Carlito"/>
                <a:cs typeface="Carlito"/>
              </a:rPr>
              <a:t>sesuai  </a:t>
            </a:r>
            <a:r>
              <a:rPr sz="1350" spc="-23" dirty="0">
                <a:latin typeface="Carlito"/>
                <a:cs typeface="Carlito"/>
              </a:rPr>
              <a:t>standar, </a:t>
            </a:r>
            <a:r>
              <a:rPr sz="1350" spc="-8" dirty="0">
                <a:latin typeface="Carlito"/>
                <a:cs typeface="Carlito"/>
              </a:rPr>
              <a:t>maka </a:t>
            </a:r>
            <a:r>
              <a:rPr sz="1350" spc="-4" dirty="0">
                <a:latin typeface="Carlito"/>
                <a:cs typeface="Carlito"/>
              </a:rPr>
              <a:t>dapat digunakan  </a:t>
            </a:r>
            <a:r>
              <a:rPr sz="1350" dirty="0">
                <a:latin typeface="Carlito"/>
                <a:cs typeface="Carlito"/>
              </a:rPr>
              <a:t>lemari es rumah </a:t>
            </a:r>
            <a:r>
              <a:rPr sz="1350" spc="-8" dirty="0">
                <a:latin typeface="Carlito"/>
                <a:cs typeface="Carlito"/>
              </a:rPr>
              <a:t>tangga, </a:t>
            </a:r>
            <a:r>
              <a:rPr sz="1350" dirty="0">
                <a:latin typeface="Carlito"/>
                <a:cs typeface="Carlito"/>
              </a:rPr>
              <a:t>sesuai  </a:t>
            </a:r>
            <a:r>
              <a:rPr sz="1350" spc="-4" dirty="0">
                <a:latin typeface="Carlito"/>
                <a:cs typeface="Carlito"/>
              </a:rPr>
              <a:t>SOP </a:t>
            </a:r>
            <a:r>
              <a:rPr sz="1350" spc="-8" dirty="0">
                <a:latin typeface="Carlito"/>
                <a:cs typeface="Carlito"/>
              </a:rPr>
              <a:t>yang</a:t>
            </a:r>
            <a:r>
              <a:rPr sz="1350" spc="-4" dirty="0">
                <a:latin typeface="Carlito"/>
                <a:cs typeface="Carlito"/>
              </a:rPr>
              <a:t> </a:t>
            </a:r>
            <a:r>
              <a:rPr sz="1350" spc="-8" dirty="0">
                <a:latin typeface="Carlito"/>
                <a:cs typeface="Carlito"/>
              </a:rPr>
              <a:t>berlaku.</a:t>
            </a:r>
            <a:endParaRPr sz="1350">
              <a:latin typeface="Carlito"/>
              <a:cs typeface="Carlito"/>
            </a:endParaRPr>
          </a:p>
          <a:p>
            <a:pPr marL="242411" marR="241459" indent="-233363">
              <a:spcBef>
                <a:spcPts val="4"/>
              </a:spcBef>
              <a:buAutoNum type="arabicPeriod"/>
              <a:tabLst>
                <a:tab pos="242411" algn="l"/>
                <a:tab pos="242888" algn="l"/>
              </a:tabLst>
            </a:pPr>
            <a:r>
              <a:rPr sz="1350" spc="-19" dirty="0">
                <a:latin typeface="Carlito"/>
                <a:cs typeface="Carlito"/>
              </a:rPr>
              <a:t>Vaksin </a:t>
            </a:r>
            <a:r>
              <a:rPr sz="1350" spc="-8" dirty="0">
                <a:latin typeface="Carlito"/>
                <a:cs typeface="Carlito"/>
              </a:rPr>
              <a:t>dibawa </a:t>
            </a:r>
            <a:r>
              <a:rPr sz="1350" spc="-4" dirty="0">
                <a:latin typeface="Carlito"/>
                <a:cs typeface="Carlito"/>
              </a:rPr>
              <a:t>oleh </a:t>
            </a:r>
            <a:r>
              <a:rPr sz="1350" spc="-8" dirty="0">
                <a:latin typeface="Carlito"/>
                <a:cs typeface="Carlito"/>
              </a:rPr>
              <a:t>petugas  </a:t>
            </a:r>
            <a:r>
              <a:rPr sz="1350" spc="-4" dirty="0">
                <a:latin typeface="Carlito"/>
                <a:cs typeface="Carlito"/>
              </a:rPr>
              <a:t>menggunakan </a:t>
            </a:r>
            <a:r>
              <a:rPr sz="1350" i="1" spc="-8" dirty="0">
                <a:latin typeface="Carlito"/>
                <a:cs typeface="Carlito"/>
              </a:rPr>
              <a:t>vaccine</a:t>
            </a:r>
            <a:r>
              <a:rPr sz="1350" i="1" spc="4" dirty="0">
                <a:latin typeface="Carlito"/>
                <a:cs typeface="Carlito"/>
              </a:rPr>
              <a:t> </a:t>
            </a:r>
            <a:r>
              <a:rPr sz="1350" i="1" spc="-19" dirty="0">
                <a:latin typeface="Carlito"/>
                <a:cs typeface="Carlito"/>
              </a:rPr>
              <a:t>carrier.</a:t>
            </a:r>
            <a:endParaRPr sz="1350">
              <a:latin typeface="Carlito"/>
              <a:cs typeface="Carlito"/>
            </a:endParaRPr>
          </a:p>
        </p:txBody>
      </p:sp>
      <p:sp>
        <p:nvSpPr>
          <p:cNvPr id="17" name="object 17"/>
          <p:cNvSpPr/>
          <p:nvPr/>
        </p:nvSpPr>
        <p:spPr>
          <a:xfrm>
            <a:off x="5495544" y="2745487"/>
            <a:ext cx="286893" cy="340613"/>
          </a:xfrm>
          <a:prstGeom prst="rect">
            <a:avLst/>
          </a:prstGeom>
          <a:blipFill>
            <a:blip r:embed="rId14" cstate="print"/>
            <a:stretch>
              <a:fillRect/>
            </a:stretch>
          </a:blipFill>
        </p:spPr>
        <p:txBody>
          <a:bodyPr wrap="square" lIns="0" tIns="0" rIns="0" bIns="0" rtlCol="0"/>
          <a:lstStyle/>
          <a:p>
            <a:endParaRPr sz="1350"/>
          </a:p>
        </p:txBody>
      </p:sp>
      <p:sp>
        <p:nvSpPr>
          <p:cNvPr id="18" name="object 18"/>
          <p:cNvSpPr/>
          <p:nvPr/>
        </p:nvSpPr>
        <p:spPr>
          <a:xfrm>
            <a:off x="5495544" y="3186684"/>
            <a:ext cx="286893" cy="339470"/>
          </a:xfrm>
          <a:prstGeom prst="rect">
            <a:avLst/>
          </a:prstGeom>
          <a:blipFill>
            <a:blip r:embed="rId14" cstate="print"/>
            <a:stretch>
              <a:fillRect/>
            </a:stretch>
          </a:blipFill>
        </p:spPr>
        <p:txBody>
          <a:bodyPr wrap="square" lIns="0" tIns="0" rIns="0" bIns="0" rtlCol="0"/>
          <a:lstStyle/>
          <a:p>
            <a:endParaRPr sz="1350"/>
          </a:p>
        </p:txBody>
      </p:sp>
      <p:sp>
        <p:nvSpPr>
          <p:cNvPr id="19" name="object 19"/>
          <p:cNvSpPr/>
          <p:nvPr/>
        </p:nvSpPr>
        <p:spPr>
          <a:xfrm>
            <a:off x="5495544" y="3626740"/>
            <a:ext cx="286893" cy="340613"/>
          </a:xfrm>
          <a:prstGeom prst="rect">
            <a:avLst/>
          </a:prstGeom>
          <a:blipFill>
            <a:blip r:embed="rId14" cstate="print"/>
            <a:stretch>
              <a:fillRect/>
            </a:stretch>
          </a:blipFill>
        </p:spPr>
        <p:txBody>
          <a:bodyPr wrap="square" lIns="0" tIns="0" rIns="0" bIns="0" rtlCol="0"/>
          <a:lstStyle/>
          <a:p>
            <a:endParaRPr sz="1350"/>
          </a:p>
        </p:txBody>
      </p:sp>
      <p:sp>
        <p:nvSpPr>
          <p:cNvPr id="20" name="object 20"/>
          <p:cNvSpPr/>
          <p:nvPr/>
        </p:nvSpPr>
        <p:spPr>
          <a:xfrm>
            <a:off x="4718304" y="4645152"/>
            <a:ext cx="794384" cy="630935"/>
          </a:xfrm>
          <a:prstGeom prst="rect">
            <a:avLst/>
          </a:prstGeom>
          <a:blipFill>
            <a:blip r:embed="rId15" cstate="print"/>
            <a:stretch>
              <a:fillRect/>
            </a:stretch>
          </a:blipFill>
        </p:spPr>
        <p:txBody>
          <a:bodyPr wrap="square" lIns="0" tIns="0" rIns="0" bIns="0" rtlCol="0"/>
          <a:lstStyle/>
          <a:p>
            <a:endParaRPr sz="13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1450" y="1888235"/>
            <a:ext cx="8801100" cy="3747135"/>
          </a:xfrm>
          <a:custGeom>
            <a:avLst/>
            <a:gdLst/>
            <a:ahLst/>
            <a:cxnLst/>
            <a:rect l="l" t="t" r="r" b="b"/>
            <a:pathLst>
              <a:path w="11734800" h="4996180">
                <a:moveTo>
                  <a:pt x="11734800" y="0"/>
                </a:moveTo>
                <a:lnTo>
                  <a:pt x="0" y="0"/>
                </a:lnTo>
                <a:lnTo>
                  <a:pt x="0" y="4995672"/>
                </a:lnTo>
                <a:lnTo>
                  <a:pt x="11734800" y="4995672"/>
                </a:lnTo>
                <a:lnTo>
                  <a:pt x="11734800" y="0"/>
                </a:lnTo>
                <a:close/>
              </a:path>
            </a:pathLst>
          </a:custGeom>
          <a:solidFill>
            <a:srgbClr val="FFFFFF">
              <a:alpha val="59999"/>
            </a:srgbClr>
          </a:solidFill>
        </p:spPr>
        <p:txBody>
          <a:bodyPr wrap="square" lIns="0" tIns="0" rIns="0" bIns="0" rtlCol="0"/>
          <a:lstStyle/>
          <a:p>
            <a:endParaRPr sz="1350"/>
          </a:p>
        </p:txBody>
      </p:sp>
      <p:sp>
        <p:nvSpPr>
          <p:cNvPr id="3" name="object 3"/>
          <p:cNvSpPr txBox="1"/>
          <p:nvPr/>
        </p:nvSpPr>
        <p:spPr>
          <a:xfrm>
            <a:off x="230506" y="1880330"/>
            <a:ext cx="8683466" cy="3498233"/>
          </a:xfrm>
          <a:prstGeom prst="rect">
            <a:avLst/>
          </a:prstGeom>
        </p:spPr>
        <p:txBody>
          <a:bodyPr vert="horz" wrap="square" lIns="0" tIns="40481" rIns="0" bIns="0" rtlCol="0">
            <a:spAutoFit/>
          </a:bodyPr>
          <a:lstStyle/>
          <a:p>
            <a:pPr marL="395764" marR="3810" indent="-386715" algn="just">
              <a:lnSpc>
                <a:spcPts val="1943"/>
              </a:lnSpc>
              <a:spcBef>
                <a:spcPts val="319"/>
              </a:spcBef>
              <a:buAutoNum type="arabicPeriod"/>
              <a:tabLst>
                <a:tab pos="396240" algn="l"/>
              </a:tabLst>
            </a:pPr>
            <a:r>
              <a:rPr dirty="0">
                <a:latin typeface="Arial"/>
                <a:cs typeface="Arial"/>
              </a:rPr>
              <a:t>Distribusi </a:t>
            </a:r>
            <a:r>
              <a:rPr spc="-4" dirty="0">
                <a:latin typeface="Arial"/>
                <a:cs typeface="Arial"/>
              </a:rPr>
              <a:t>vaksin </a:t>
            </a:r>
            <a:r>
              <a:rPr dirty="0">
                <a:latin typeface="Arial"/>
                <a:cs typeface="Arial"/>
              </a:rPr>
              <a:t>wajib menggunakan </a:t>
            </a:r>
            <a:r>
              <a:rPr i="1" spc="-4" dirty="0">
                <a:latin typeface="Arial"/>
                <a:cs typeface="Arial"/>
              </a:rPr>
              <a:t>cold box </a:t>
            </a:r>
            <a:r>
              <a:rPr spc="-4" dirty="0">
                <a:latin typeface="Arial"/>
                <a:cs typeface="Arial"/>
              </a:rPr>
              <a:t>atau </a:t>
            </a:r>
            <a:r>
              <a:rPr i="1" spc="-4" dirty="0">
                <a:latin typeface="Arial"/>
                <a:cs typeface="Arial"/>
              </a:rPr>
              <a:t>vaccine carrier </a:t>
            </a:r>
            <a:r>
              <a:rPr spc="-4" dirty="0">
                <a:latin typeface="Arial"/>
                <a:cs typeface="Arial"/>
              </a:rPr>
              <a:t>disertai  </a:t>
            </a:r>
            <a:r>
              <a:rPr dirty="0">
                <a:latin typeface="Arial"/>
                <a:cs typeface="Arial"/>
              </a:rPr>
              <a:t>dengan </a:t>
            </a:r>
            <a:r>
              <a:rPr i="1" spc="-4" dirty="0">
                <a:latin typeface="Arial"/>
                <a:cs typeface="Arial"/>
              </a:rPr>
              <a:t>cool pack</a:t>
            </a:r>
            <a:r>
              <a:rPr spc="-4" dirty="0">
                <a:latin typeface="Arial"/>
                <a:cs typeface="Arial"/>
              </a:rPr>
              <a:t>. Logistik lainnya dapat menggunakan sarana </a:t>
            </a:r>
            <a:r>
              <a:rPr dirty="0">
                <a:latin typeface="Arial"/>
                <a:cs typeface="Arial"/>
              </a:rPr>
              <a:t>pembawa kering  </a:t>
            </a:r>
            <a:r>
              <a:rPr spc="-4" dirty="0">
                <a:latin typeface="Arial"/>
                <a:cs typeface="Arial"/>
              </a:rPr>
              <a:t>lainnya;</a:t>
            </a:r>
            <a:endParaRPr>
              <a:latin typeface="Arial"/>
              <a:cs typeface="Arial"/>
            </a:endParaRPr>
          </a:p>
          <a:p>
            <a:pPr marL="395764" indent="-386715" algn="just">
              <a:spcBef>
                <a:spcPts val="506"/>
              </a:spcBef>
              <a:buAutoNum type="arabicPeriod"/>
              <a:tabLst>
                <a:tab pos="396240" algn="l"/>
              </a:tabLst>
            </a:pPr>
            <a:r>
              <a:rPr spc="-4" dirty="0">
                <a:latin typeface="Arial"/>
                <a:cs typeface="Arial"/>
              </a:rPr>
              <a:t>Pada setiap </a:t>
            </a:r>
            <a:r>
              <a:rPr i="1" spc="-4" dirty="0">
                <a:latin typeface="Arial"/>
                <a:cs typeface="Arial"/>
              </a:rPr>
              <a:t>cold box </a:t>
            </a:r>
            <a:r>
              <a:rPr spc="-4" dirty="0">
                <a:latin typeface="Arial"/>
                <a:cs typeface="Arial"/>
              </a:rPr>
              <a:t>atau </a:t>
            </a:r>
            <a:r>
              <a:rPr i="1" spc="-4" dirty="0">
                <a:latin typeface="Arial"/>
                <a:cs typeface="Arial"/>
              </a:rPr>
              <a:t>vaccine carrier </a:t>
            </a:r>
            <a:r>
              <a:rPr spc="-4" dirty="0">
                <a:latin typeface="Arial"/>
                <a:cs typeface="Arial"/>
              </a:rPr>
              <a:t>disertai dengan alat pemantau</a:t>
            </a:r>
            <a:r>
              <a:rPr spc="188" dirty="0">
                <a:latin typeface="Arial"/>
                <a:cs typeface="Arial"/>
              </a:rPr>
              <a:t> </a:t>
            </a:r>
            <a:r>
              <a:rPr spc="-4" dirty="0">
                <a:latin typeface="Arial"/>
                <a:cs typeface="Arial"/>
              </a:rPr>
              <a:t>suhu;</a:t>
            </a:r>
            <a:endParaRPr>
              <a:latin typeface="Arial"/>
              <a:cs typeface="Arial"/>
            </a:endParaRPr>
          </a:p>
          <a:p>
            <a:pPr marL="395764" indent="-386715" algn="just">
              <a:lnSpc>
                <a:spcPts val="2051"/>
              </a:lnSpc>
              <a:spcBef>
                <a:spcPts val="533"/>
              </a:spcBef>
              <a:buAutoNum type="arabicPeriod"/>
              <a:tabLst>
                <a:tab pos="396240" algn="l"/>
              </a:tabLst>
            </a:pPr>
            <a:r>
              <a:rPr spc="-4" dirty="0">
                <a:latin typeface="Arial"/>
                <a:cs typeface="Arial"/>
              </a:rPr>
              <a:t>Lakukan</a:t>
            </a:r>
            <a:r>
              <a:rPr spc="139" dirty="0">
                <a:latin typeface="Arial"/>
                <a:cs typeface="Arial"/>
              </a:rPr>
              <a:t> </a:t>
            </a:r>
            <a:r>
              <a:rPr spc="-4" dirty="0">
                <a:latin typeface="Arial"/>
                <a:cs typeface="Arial"/>
              </a:rPr>
              <a:t>tindakan</a:t>
            </a:r>
            <a:r>
              <a:rPr spc="146" dirty="0">
                <a:latin typeface="Arial"/>
                <a:cs typeface="Arial"/>
              </a:rPr>
              <a:t> </a:t>
            </a:r>
            <a:r>
              <a:rPr dirty="0">
                <a:latin typeface="Arial"/>
                <a:cs typeface="Arial"/>
              </a:rPr>
              <a:t>disinfeksi</a:t>
            </a:r>
            <a:r>
              <a:rPr spc="139" dirty="0">
                <a:latin typeface="Arial"/>
                <a:cs typeface="Arial"/>
              </a:rPr>
              <a:t> </a:t>
            </a:r>
            <a:r>
              <a:rPr spc="-4" dirty="0">
                <a:latin typeface="Arial"/>
                <a:cs typeface="Arial"/>
              </a:rPr>
              <a:t>pada</a:t>
            </a:r>
            <a:r>
              <a:rPr spc="143" dirty="0">
                <a:latin typeface="Arial"/>
                <a:cs typeface="Arial"/>
              </a:rPr>
              <a:t> </a:t>
            </a:r>
            <a:r>
              <a:rPr dirty="0">
                <a:latin typeface="Arial"/>
                <a:cs typeface="Arial"/>
              </a:rPr>
              <a:t>permukaan</a:t>
            </a:r>
            <a:r>
              <a:rPr spc="131" dirty="0">
                <a:latin typeface="Arial"/>
                <a:cs typeface="Arial"/>
              </a:rPr>
              <a:t> </a:t>
            </a:r>
            <a:r>
              <a:rPr i="1" dirty="0">
                <a:latin typeface="Arial"/>
                <a:cs typeface="Arial"/>
              </a:rPr>
              <a:t>cold</a:t>
            </a:r>
            <a:r>
              <a:rPr i="1" spc="143" dirty="0">
                <a:latin typeface="Arial"/>
                <a:cs typeface="Arial"/>
              </a:rPr>
              <a:t> </a:t>
            </a:r>
            <a:r>
              <a:rPr i="1" spc="-4" dirty="0">
                <a:latin typeface="Arial"/>
                <a:cs typeface="Arial"/>
              </a:rPr>
              <a:t>box</a:t>
            </a:r>
            <a:r>
              <a:rPr i="1" spc="139" dirty="0">
                <a:latin typeface="Arial"/>
                <a:cs typeface="Arial"/>
              </a:rPr>
              <a:t> </a:t>
            </a:r>
            <a:r>
              <a:rPr spc="-4" dirty="0">
                <a:latin typeface="Arial"/>
                <a:cs typeface="Arial"/>
              </a:rPr>
              <a:t>atau</a:t>
            </a:r>
            <a:r>
              <a:rPr spc="143" dirty="0">
                <a:latin typeface="Arial"/>
                <a:cs typeface="Arial"/>
              </a:rPr>
              <a:t> </a:t>
            </a:r>
            <a:r>
              <a:rPr i="1" dirty="0">
                <a:latin typeface="Arial"/>
                <a:cs typeface="Arial"/>
              </a:rPr>
              <a:t>vaccine</a:t>
            </a:r>
            <a:r>
              <a:rPr i="1" spc="127" dirty="0">
                <a:latin typeface="Arial"/>
                <a:cs typeface="Arial"/>
              </a:rPr>
              <a:t> </a:t>
            </a:r>
            <a:r>
              <a:rPr i="1" spc="-4" dirty="0">
                <a:latin typeface="Arial"/>
                <a:cs typeface="Arial"/>
              </a:rPr>
              <a:t>carrier</a:t>
            </a:r>
            <a:endParaRPr>
              <a:latin typeface="Arial"/>
              <a:cs typeface="Arial"/>
            </a:endParaRPr>
          </a:p>
          <a:p>
            <a:pPr marL="395764" algn="just">
              <a:lnSpc>
                <a:spcPts val="2051"/>
              </a:lnSpc>
            </a:pPr>
            <a:r>
              <a:rPr spc="-4" dirty="0">
                <a:latin typeface="Arial"/>
                <a:cs typeface="Arial"/>
              </a:rPr>
              <a:t>dengan menggunakan cairan disinfektan yang sesuai</a:t>
            </a:r>
            <a:r>
              <a:rPr spc="101" dirty="0">
                <a:latin typeface="Arial"/>
                <a:cs typeface="Arial"/>
              </a:rPr>
              <a:t> </a:t>
            </a:r>
            <a:r>
              <a:rPr spc="-4" dirty="0">
                <a:latin typeface="Arial"/>
                <a:cs typeface="Arial"/>
              </a:rPr>
              <a:t>standar;</a:t>
            </a:r>
            <a:endParaRPr>
              <a:latin typeface="Arial"/>
              <a:cs typeface="Arial"/>
            </a:endParaRPr>
          </a:p>
          <a:p>
            <a:pPr marL="395764" indent="-386715" algn="just">
              <a:lnSpc>
                <a:spcPts val="2051"/>
              </a:lnSpc>
              <a:spcBef>
                <a:spcPts val="540"/>
              </a:spcBef>
              <a:buAutoNum type="arabicPeriod" startAt="4"/>
              <a:tabLst>
                <a:tab pos="396240" algn="l"/>
              </a:tabLst>
            </a:pPr>
            <a:r>
              <a:rPr dirty="0">
                <a:latin typeface="Arial"/>
                <a:cs typeface="Arial"/>
              </a:rPr>
              <a:t>Menggunakan masker </a:t>
            </a:r>
            <a:r>
              <a:rPr spc="-4" dirty="0">
                <a:latin typeface="Arial"/>
                <a:cs typeface="Arial"/>
              </a:rPr>
              <a:t>bedah/masker medis dan apabila </a:t>
            </a:r>
            <a:r>
              <a:rPr dirty="0">
                <a:latin typeface="Arial"/>
                <a:cs typeface="Arial"/>
              </a:rPr>
              <a:t>diperlukan</a:t>
            </a:r>
            <a:r>
              <a:rPr spc="251" dirty="0">
                <a:latin typeface="Arial"/>
                <a:cs typeface="Arial"/>
              </a:rPr>
              <a:t> </a:t>
            </a:r>
            <a:r>
              <a:rPr dirty="0">
                <a:latin typeface="Arial"/>
                <a:cs typeface="Arial"/>
              </a:rPr>
              <a:t>memakai</a:t>
            </a:r>
            <a:endParaRPr>
              <a:latin typeface="Arial"/>
              <a:cs typeface="Arial"/>
            </a:endParaRPr>
          </a:p>
          <a:p>
            <a:pPr marL="395764" algn="just">
              <a:lnSpc>
                <a:spcPts val="2051"/>
              </a:lnSpc>
            </a:pPr>
            <a:r>
              <a:rPr spc="-4" dirty="0">
                <a:latin typeface="Arial"/>
                <a:cs typeface="Arial"/>
              </a:rPr>
              <a:t>sarung tangan pada </a:t>
            </a:r>
            <a:r>
              <a:rPr dirty="0">
                <a:latin typeface="Arial"/>
                <a:cs typeface="Arial"/>
              </a:rPr>
              <a:t>saat </a:t>
            </a:r>
            <a:r>
              <a:rPr spc="-4" dirty="0">
                <a:latin typeface="Arial"/>
                <a:cs typeface="Arial"/>
              </a:rPr>
              <a:t>penataan vaksin di </a:t>
            </a:r>
            <a:r>
              <a:rPr i="1" spc="-4" dirty="0">
                <a:latin typeface="Arial"/>
                <a:cs typeface="Arial"/>
              </a:rPr>
              <a:t>vaccine</a:t>
            </a:r>
            <a:r>
              <a:rPr i="1" spc="90" dirty="0">
                <a:latin typeface="Arial"/>
                <a:cs typeface="Arial"/>
              </a:rPr>
              <a:t> </a:t>
            </a:r>
            <a:r>
              <a:rPr i="1" spc="-4" dirty="0">
                <a:latin typeface="Arial"/>
                <a:cs typeface="Arial"/>
              </a:rPr>
              <a:t>refrigerator</a:t>
            </a:r>
            <a:r>
              <a:rPr spc="-4" dirty="0">
                <a:latin typeface="Arial"/>
                <a:cs typeface="Arial"/>
              </a:rPr>
              <a:t>;</a:t>
            </a:r>
            <a:endParaRPr>
              <a:latin typeface="Arial"/>
              <a:cs typeface="Arial"/>
            </a:endParaRPr>
          </a:p>
          <a:p>
            <a:pPr marL="395764" marR="4763" indent="-386715" algn="just">
              <a:lnSpc>
                <a:spcPts val="1943"/>
              </a:lnSpc>
              <a:spcBef>
                <a:spcPts val="776"/>
              </a:spcBef>
              <a:buAutoNum type="arabicPeriod" startAt="5"/>
              <a:tabLst>
                <a:tab pos="396240" algn="l"/>
              </a:tabLst>
            </a:pPr>
            <a:r>
              <a:rPr spc="-4" dirty="0">
                <a:latin typeface="Arial"/>
                <a:cs typeface="Arial"/>
              </a:rPr>
              <a:t>Cuci </a:t>
            </a:r>
            <a:r>
              <a:rPr dirty="0">
                <a:latin typeface="Arial"/>
                <a:cs typeface="Arial"/>
              </a:rPr>
              <a:t>tangan </a:t>
            </a:r>
            <a:r>
              <a:rPr spc="-4" dirty="0">
                <a:latin typeface="Arial"/>
                <a:cs typeface="Arial"/>
              </a:rPr>
              <a:t>pakai </a:t>
            </a:r>
            <a:r>
              <a:rPr dirty="0">
                <a:latin typeface="Arial"/>
                <a:cs typeface="Arial"/>
              </a:rPr>
              <a:t>sabun dan air mengalir </a:t>
            </a:r>
            <a:r>
              <a:rPr spc="-4" dirty="0">
                <a:latin typeface="Arial"/>
                <a:cs typeface="Arial"/>
              </a:rPr>
              <a:t>atau </a:t>
            </a:r>
            <a:r>
              <a:rPr dirty="0">
                <a:latin typeface="Arial"/>
                <a:cs typeface="Arial"/>
              </a:rPr>
              <a:t>menggunakan </a:t>
            </a:r>
            <a:r>
              <a:rPr spc="-4" dirty="0">
                <a:latin typeface="Arial"/>
                <a:cs typeface="Arial"/>
              </a:rPr>
              <a:t>hand sanitizer  sebelum dan sesudah menangani vaksin dan logistik</a:t>
            </a:r>
            <a:r>
              <a:rPr spc="109" dirty="0">
                <a:latin typeface="Arial"/>
                <a:cs typeface="Arial"/>
              </a:rPr>
              <a:t> </a:t>
            </a:r>
            <a:r>
              <a:rPr spc="-4" dirty="0">
                <a:latin typeface="Arial"/>
                <a:cs typeface="Arial"/>
              </a:rPr>
              <a:t>lainnya;</a:t>
            </a:r>
            <a:endParaRPr>
              <a:latin typeface="Arial"/>
              <a:cs typeface="Arial"/>
            </a:endParaRPr>
          </a:p>
          <a:p>
            <a:pPr marL="395764" marR="4286" indent="-386715" algn="just">
              <a:lnSpc>
                <a:spcPts val="1943"/>
              </a:lnSpc>
              <a:spcBef>
                <a:spcPts val="754"/>
              </a:spcBef>
              <a:buAutoNum type="arabicPeriod" startAt="5"/>
              <a:tabLst>
                <a:tab pos="396240" algn="l"/>
              </a:tabLst>
            </a:pPr>
            <a:r>
              <a:rPr spc="-4" dirty="0">
                <a:latin typeface="Arial"/>
                <a:cs typeface="Arial"/>
              </a:rPr>
              <a:t>Penyimpanan vaksin serta logistik vaksinasi </a:t>
            </a:r>
            <a:r>
              <a:rPr dirty="0">
                <a:latin typeface="Arial"/>
                <a:cs typeface="Arial"/>
              </a:rPr>
              <a:t>lainnya </a:t>
            </a:r>
            <a:r>
              <a:rPr spc="-4" dirty="0">
                <a:latin typeface="Arial"/>
                <a:cs typeface="Arial"/>
              </a:rPr>
              <a:t>mengacu pada Standar  Prosedur Operasional </a:t>
            </a:r>
            <a:r>
              <a:rPr dirty="0">
                <a:latin typeface="Arial"/>
                <a:cs typeface="Arial"/>
              </a:rPr>
              <a:t>(SPO) </a:t>
            </a:r>
            <a:r>
              <a:rPr spc="-4" dirty="0">
                <a:latin typeface="Arial"/>
                <a:cs typeface="Arial"/>
              </a:rPr>
              <a:t>yang</a:t>
            </a:r>
            <a:r>
              <a:rPr spc="38" dirty="0">
                <a:latin typeface="Arial"/>
                <a:cs typeface="Arial"/>
              </a:rPr>
              <a:t> </a:t>
            </a:r>
            <a:r>
              <a:rPr spc="-4" dirty="0">
                <a:latin typeface="Arial"/>
                <a:cs typeface="Arial"/>
              </a:rPr>
              <a:t>berlaku;</a:t>
            </a:r>
            <a:endParaRPr>
              <a:latin typeface="Arial"/>
              <a:cs typeface="Arial"/>
            </a:endParaRPr>
          </a:p>
        </p:txBody>
      </p:sp>
      <p:sp>
        <p:nvSpPr>
          <p:cNvPr id="4" name="object 4"/>
          <p:cNvSpPr/>
          <p:nvPr/>
        </p:nvSpPr>
        <p:spPr>
          <a:xfrm>
            <a:off x="1794509" y="914400"/>
            <a:ext cx="5565839" cy="856679"/>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a:spLocks noGrp="1"/>
          </p:cNvSpPr>
          <p:nvPr>
            <p:ph type="title"/>
          </p:nvPr>
        </p:nvSpPr>
        <p:spPr>
          <a:xfrm>
            <a:off x="1907704" y="474862"/>
            <a:ext cx="5056346" cy="886781"/>
          </a:xfrm>
          <a:prstGeom prst="rect">
            <a:avLst/>
          </a:prstGeom>
        </p:spPr>
        <p:txBody>
          <a:bodyPr vert="horz" wrap="square" lIns="0" tIns="9525" rIns="0" bIns="0" rtlCol="0" anchor="ctr">
            <a:spAutoFit/>
          </a:bodyPr>
          <a:lstStyle/>
          <a:p>
            <a:pPr marL="9525">
              <a:spcBef>
                <a:spcPts val="75"/>
              </a:spcBef>
            </a:pPr>
            <a:r>
              <a:rPr sz="2850" dirty="0"/>
              <a:t>SOP </a:t>
            </a:r>
            <a:r>
              <a:rPr sz="2850" spc="-4" dirty="0"/>
              <a:t>Distribusi </a:t>
            </a:r>
            <a:r>
              <a:rPr sz="2850" spc="-34" dirty="0"/>
              <a:t>Vaksin </a:t>
            </a:r>
            <a:r>
              <a:rPr sz="2850" dirty="0"/>
              <a:t>dan</a:t>
            </a:r>
            <a:r>
              <a:rPr sz="2850" spc="4" dirty="0"/>
              <a:t> </a:t>
            </a:r>
            <a:r>
              <a:rPr sz="2850" spc="-8" dirty="0"/>
              <a:t>Logistik</a:t>
            </a:r>
            <a:endParaRPr sz="28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16885" y="857251"/>
            <a:ext cx="4121468" cy="1044416"/>
            <a:chOff x="3355847" y="0"/>
            <a:chExt cx="5495290" cy="1392555"/>
          </a:xfrm>
        </p:grpSpPr>
        <p:sp>
          <p:nvSpPr>
            <p:cNvPr id="3" name="object 3"/>
            <p:cNvSpPr/>
            <p:nvPr/>
          </p:nvSpPr>
          <p:spPr>
            <a:xfrm>
              <a:off x="3931919" y="0"/>
              <a:ext cx="3086862" cy="925829"/>
            </a:xfrm>
            <a:prstGeom prst="rect">
              <a:avLst/>
            </a:prstGeom>
            <a:blipFill>
              <a:blip r:embed="rId2" cstate="print"/>
              <a:stretch>
                <a:fillRect/>
              </a:stretch>
            </a:blipFill>
          </p:spPr>
          <p:txBody>
            <a:bodyPr wrap="square" lIns="0" tIns="0" rIns="0" bIns="0" rtlCol="0"/>
            <a:lstStyle/>
            <a:p>
              <a:endParaRPr sz="1350"/>
            </a:p>
          </p:txBody>
        </p:sp>
        <p:sp>
          <p:nvSpPr>
            <p:cNvPr id="4" name="object 4"/>
            <p:cNvSpPr/>
            <p:nvPr/>
          </p:nvSpPr>
          <p:spPr>
            <a:xfrm>
              <a:off x="6475475" y="0"/>
              <a:ext cx="1799081" cy="925829"/>
            </a:xfrm>
            <a:prstGeom prst="rect">
              <a:avLst/>
            </a:prstGeom>
            <a:blipFill>
              <a:blip r:embed="rId3" cstate="print"/>
              <a:stretch>
                <a:fillRect/>
              </a:stretch>
            </a:blipFill>
          </p:spPr>
          <p:txBody>
            <a:bodyPr wrap="square" lIns="0" tIns="0" rIns="0" bIns="0" rtlCol="0"/>
            <a:lstStyle/>
            <a:p>
              <a:endParaRPr sz="1350"/>
            </a:p>
          </p:txBody>
        </p:sp>
        <p:sp>
          <p:nvSpPr>
            <p:cNvPr id="5" name="object 5"/>
            <p:cNvSpPr/>
            <p:nvPr/>
          </p:nvSpPr>
          <p:spPr>
            <a:xfrm>
              <a:off x="3355847" y="362711"/>
              <a:ext cx="1852422" cy="1029462"/>
            </a:xfrm>
            <a:prstGeom prst="rect">
              <a:avLst/>
            </a:prstGeom>
            <a:blipFill>
              <a:blip r:embed="rId4" cstate="print"/>
              <a:stretch>
                <a:fillRect/>
              </a:stretch>
            </a:blipFill>
          </p:spPr>
          <p:txBody>
            <a:bodyPr wrap="square" lIns="0" tIns="0" rIns="0" bIns="0" rtlCol="0"/>
            <a:lstStyle/>
            <a:p>
              <a:endParaRPr sz="1350"/>
            </a:p>
          </p:txBody>
        </p:sp>
        <p:sp>
          <p:nvSpPr>
            <p:cNvPr id="6" name="object 6"/>
            <p:cNvSpPr/>
            <p:nvPr/>
          </p:nvSpPr>
          <p:spPr>
            <a:xfrm>
              <a:off x="4567427" y="362711"/>
              <a:ext cx="4283202" cy="1029462"/>
            </a:xfrm>
            <a:prstGeom prst="rect">
              <a:avLst/>
            </a:prstGeom>
            <a:blipFill>
              <a:blip r:embed="rId5" cstate="print"/>
              <a:stretch>
                <a:fillRect/>
              </a:stretch>
            </a:blipFill>
          </p:spPr>
          <p:txBody>
            <a:bodyPr wrap="square" lIns="0" tIns="0" rIns="0" bIns="0" rtlCol="0"/>
            <a:lstStyle/>
            <a:p>
              <a:endParaRPr sz="1350"/>
            </a:p>
          </p:txBody>
        </p:sp>
      </p:grpSp>
      <p:sp>
        <p:nvSpPr>
          <p:cNvPr id="7" name="object 7"/>
          <p:cNvSpPr txBox="1">
            <a:spLocks noGrp="1"/>
          </p:cNvSpPr>
          <p:nvPr>
            <p:ph type="title"/>
          </p:nvPr>
        </p:nvSpPr>
        <p:spPr>
          <a:xfrm>
            <a:off x="2627784" y="384253"/>
            <a:ext cx="3660934" cy="1131079"/>
          </a:xfrm>
          <a:prstGeom prst="rect">
            <a:avLst/>
          </a:prstGeom>
        </p:spPr>
        <p:txBody>
          <a:bodyPr vert="horz" wrap="square" lIns="0" tIns="53340" rIns="0" bIns="0" rtlCol="0" anchor="ctr">
            <a:spAutoFit/>
          </a:bodyPr>
          <a:lstStyle/>
          <a:p>
            <a:pPr marL="9525" marR="3810" indent="431959">
              <a:lnSpc>
                <a:spcPts val="2753"/>
              </a:lnSpc>
              <a:spcBef>
                <a:spcPts val="420"/>
              </a:spcBef>
            </a:pPr>
            <a:r>
              <a:rPr sz="2550" spc="-11" dirty="0"/>
              <a:t>Penyimpanan </a:t>
            </a:r>
            <a:r>
              <a:rPr sz="2550" spc="-30" dirty="0"/>
              <a:t>Vaksin  </a:t>
            </a:r>
            <a:r>
              <a:rPr sz="2550" spc="-4" dirty="0"/>
              <a:t>dalam </a:t>
            </a:r>
            <a:r>
              <a:rPr sz="2550" i="1" spc="-26" dirty="0">
                <a:latin typeface="Carlito"/>
                <a:cs typeface="Carlito"/>
              </a:rPr>
              <a:t>Vaccine</a:t>
            </a:r>
            <a:r>
              <a:rPr sz="2550" i="1" spc="-8" dirty="0">
                <a:latin typeface="Carlito"/>
                <a:cs typeface="Carlito"/>
              </a:rPr>
              <a:t> </a:t>
            </a:r>
            <a:r>
              <a:rPr sz="2550" i="1" spc="-11" dirty="0">
                <a:latin typeface="Carlito"/>
                <a:cs typeface="Carlito"/>
              </a:rPr>
              <a:t>Refrigerator</a:t>
            </a:r>
            <a:endParaRPr sz="2550" dirty="0">
              <a:latin typeface="Carlito"/>
              <a:cs typeface="Carlito"/>
            </a:endParaRPr>
          </a:p>
        </p:txBody>
      </p:sp>
      <p:graphicFrame>
        <p:nvGraphicFramePr>
          <p:cNvPr id="8" name="object 8"/>
          <p:cNvGraphicFramePr>
            <a:graphicFrameLocks noGrp="1"/>
          </p:cNvGraphicFramePr>
          <p:nvPr/>
        </p:nvGraphicFramePr>
        <p:xfrm>
          <a:off x="395479" y="1724788"/>
          <a:ext cx="7965282" cy="1388457"/>
        </p:xfrm>
        <a:graphic>
          <a:graphicData uri="http://schemas.openxmlformats.org/drawingml/2006/table">
            <a:tbl>
              <a:tblPr firstRow="1" bandRow="1">
                <a:tableStyleId>{2D5ABB26-0587-4C30-8999-92F81FD0307C}</a:tableStyleId>
              </a:tblPr>
              <a:tblGrid>
                <a:gridCol w="290513">
                  <a:extLst>
                    <a:ext uri="{9D8B030D-6E8A-4147-A177-3AD203B41FA5}">
                      <a16:colId xmlns:a16="http://schemas.microsoft.com/office/drawing/2014/main" val="20000"/>
                    </a:ext>
                  </a:extLst>
                </a:gridCol>
                <a:gridCol w="483870">
                  <a:extLst>
                    <a:ext uri="{9D8B030D-6E8A-4147-A177-3AD203B41FA5}">
                      <a16:colId xmlns:a16="http://schemas.microsoft.com/office/drawing/2014/main" val="20001"/>
                    </a:ext>
                  </a:extLst>
                </a:gridCol>
                <a:gridCol w="7190899">
                  <a:extLst>
                    <a:ext uri="{9D8B030D-6E8A-4147-A177-3AD203B41FA5}">
                      <a16:colId xmlns:a16="http://schemas.microsoft.com/office/drawing/2014/main" val="20002"/>
                    </a:ext>
                  </a:extLst>
                </a:gridCol>
              </a:tblGrid>
              <a:tr h="211454">
                <a:tc gridSpan="2">
                  <a:txBody>
                    <a:bodyPr/>
                    <a:lstStyle/>
                    <a:p>
                      <a:pPr>
                        <a:lnSpc>
                          <a:spcPct val="100000"/>
                        </a:lnSpc>
                      </a:pPr>
                      <a:endParaRPr sz="1300">
                        <a:latin typeface="Times New Roman"/>
                        <a:cs typeface="Times New Roman"/>
                      </a:endParaRPr>
                    </a:p>
                  </a:txBody>
                  <a:tcPr marL="0" marR="0" marT="0" marB="0">
                    <a:lnL w="12700">
                      <a:solidFill>
                        <a:srgbClr val="3C67B0"/>
                      </a:solidFill>
                      <a:prstDash val="solid"/>
                    </a:lnL>
                    <a:lnR w="12700">
                      <a:solidFill>
                        <a:srgbClr val="3C67B0"/>
                      </a:solidFill>
                      <a:prstDash val="solid"/>
                    </a:lnR>
                    <a:lnT w="12700">
                      <a:solidFill>
                        <a:srgbClr val="3C67B0"/>
                      </a:solidFill>
                      <a:prstDash val="solid"/>
                    </a:lnT>
                    <a:solidFill>
                      <a:srgbClr val="CFD4EA"/>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12700">
                      <a:solidFill>
                        <a:srgbClr val="3C67B0"/>
                      </a:solidFill>
                      <a:prstDash val="solid"/>
                    </a:lnL>
                    <a:lnB w="6350">
                      <a:solidFill>
                        <a:srgbClr val="4471C4"/>
                      </a:solidFill>
                      <a:prstDash val="solid"/>
                    </a:lnB>
                  </a:tcPr>
                </a:tc>
                <a:extLst>
                  <a:ext uri="{0D108BD9-81ED-4DB2-BD59-A6C34878D82A}">
                    <a16:rowId xmlns:a16="http://schemas.microsoft.com/office/drawing/2014/main" val="10000"/>
                  </a:ext>
                </a:extLst>
              </a:tr>
              <a:tr h="954691">
                <a:tc>
                  <a:txBody>
                    <a:bodyPr/>
                    <a:lstStyle/>
                    <a:p>
                      <a:pPr>
                        <a:lnSpc>
                          <a:spcPct val="100000"/>
                        </a:lnSpc>
                      </a:pPr>
                      <a:endParaRPr sz="1700">
                        <a:latin typeface="Times New Roman"/>
                        <a:cs typeface="Times New Roman"/>
                      </a:endParaRPr>
                    </a:p>
                  </a:txBody>
                  <a:tcPr marL="0" marR="0" marT="0" marB="0">
                    <a:lnL w="12700">
                      <a:solidFill>
                        <a:srgbClr val="3C67B0"/>
                      </a:solidFill>
                      <a:prstDash val="solid"/>
                    </a:lnL>
                    <a:lnR w="6350">
                      <a:solidFill>
                        <a:srgbClr val="4471C4"/>
                      </a:solidFill>
                      <a:prstDash val="solid"/>
                    </a:lnR>
                    <a:lnB w="12700">
                      <a:solidFill>
                        <a:srgbClr val="3C67B0"/>
                      </a:solidFill>
                      <a:prstDash val="solid"/>
                    </a:lnB>
                    <a:solidFill>
                      <a:srgbClr val="CFD4EA"/>
                    </a:solidFill>
                  </a:tcPr>
                </a:tc>
                <a:tc>
                  <a:txBody>
                    <a:bodyPr/>
                    <a:lstStyle/>
                    <a:p>
                      <a:pPr>
                        <a:lnSpc>
                          <a:spcPct val="100000"/>
                        </a:lnSpc>
                      </a:pPr>
                      <a:endParaRPr sz="1700">
                        <a:latin typeface="Times New Roman"/>
                        <a:cs typeface="Times New Roman"/>
                      </a:endParaRPr>
                    </a:p>
                  </a:txBody>
                  <a:tcPr marL="0" marR="0" marT="0" marB="0">
                    <a:lnL w="6350">
                      <a:solidFill>
                        <a:srgbClr val="4471C4"/>
                      </a:solidFill>
                      <a:prstDash val="solid"/>
                    </a:lnL>
                    <a:lnR w="12700">
                      <a:solidFill>
                        <a:srgbClr val="3C67B0"/>
                      </a:solidFill>
                      <a:prstDash val="solid"/>
                    </a:lnR>
                    <a:lnT w="6350">
                      <a:solidFill>
                        <a:srgbClr val="4471C4"/>
                      </a:solidFill>
                      <a:prstDash val="solid"/>
                    </a:lnT>
                    <a:lnB w="12700">
                      <a:solidFill>
                        <a:srgbClr val="3C67B0"/>
                      </a:solidFill>
                      <a:prstDash val="solid"/>
                    </a:lnB>
                    <a:solidFill>
                      <a:srgbClr val="CFD4EA"/>
                    </a:solidFill>
                  </a:tcPr>
                </a:tc>
                <a:tc>
                  <a:txBody>
                    <a:bodyPr/>
                    <a:lstStyle/>
                    <a:p>
                      <a:pPr marL="352425" marR="75565" algn="just">
                        <a:lnSpc>
                          <a:spcPct val="91600"/>
                        </a:lnSpc>
                        <a:spcBef>
                          <a:spcPts val="805"/>
                        </a:spcBef>
                      </a:pPr>
                      <a:r>
                        <a:rPr sz="1700" spc="-10" dirty="0">
                          <a:latin typeface="Carlito"/>
                          <a:cs typeface="Carlito"/>
                        </a:rPr>
                        <a:t>Untuk </a:t>
                      </a:r>
                      <a:r>
                        <a:rPr sz="1700" spc="-5" dirty="0">
                          <a:latin typeface="Carlito"/>
                          <a:cs typeface="Carlito"/>
                        </a:rPr>
                        <a:t>menghindari </a:t>
                      </a:r>
                      <a:r>
                        <a:rPr sz="1700" spc="-10" dirty="0">
                          <a:latin typeface="Carlito"/>
                          <a:cs typeface="Carlito"/>
                        </a:rPr>
                        <a:t>kesalahan </a:t>
                      </a:r>
                      <a:r>
                        <a:rPr sz="1700" spc="-5" dirty="0">
                          <a:latin typeface="Carlito"/>
                          <a:cs typeface="Carlito"/>
                        </a:rPr>
                        <a:t>pengambilan, </a:t>
                      </a:r>
                      <a:r>
                        <a:rPr sz="1700" spc="-10" dirty="0">
                          <a:latin typeface="Carlito"/>
                          <a:cs typeface="Carlito"/>
                        </a:rPr>
                        <a:t>penyimpanan </a:t>
                      </a:r>
                      <a:r>
                        <a:rPr sz="1700" spc="-15" dirty="0">
                          <a:latin typeface="Carlito"/>
                          <a:cs typeface="Carlito"/>
                        </a:rPr>
                        <a:t>vaksin </a:t>
                      </a:r>
                      <a:r>
                        <a:rPr sz="1700" spc="-5" dirty="0">
                          <a:latin typeface="Carlito"/>
                          <a:cs typeface="Carlito"/>
                        </a:rPr>
                        <a:t>untuk  imunisasi </a:t>
                      </a:r>
                      <a:r>
                        <a:rPr sz="1700" dirty="0">
                          <a:latin typeface="Carlito"/>
                          <a:cs typeface="Carlito"/>
                        </a:rPr>
                        <a:t>rutin </a:t>
                      </a:r>
                      <a:r>
                        <a:rPr sz="1700" spc="-10" dirty="0">
                          <a:latin typeface="Carlito"/>
                          <a:cs typeface="Carlito"/>
                        </a:rPr>
                        <a:t>(sasaran bayi) dengan </a:t>
                      </a:r>
                      <a:r>
                        <a:rPr sz="1700" spc="-15" dirty="0">
                          <a:latin typeface="Carlito"/>
                          <a:cs typeface="Carlito"/>
                        </a:rPr>
                        <a:t>vaksin </a:t>
                      </a:r>
                      <a:r>
                        <a:rPr sz="1700" spc="-10" dirty="0">
                          <a:latin typeface="Carlito"/>
                          <a:cs typeface="Carlito"/>
                        </a:rPr>
                        <a:t>COVID-19 (sasaran dewasa) diatur  </a:t>
                      </a:r>
                      <a:r>
                        <a:rPr sz="1700" spc="-20" dirty="0">
                          <a:latin typeface="Carlito"/>
                          <a:cs typeface="Carlito"/>
                        </a:rPr>
                        <a:t>secara </a:t>
                      </a:r>
                      <a:r>
                        <a:rPr sz="1700" spc="-5" dirty="0">
                          <a:latin typeface="Carlito"/>
                          <a:cs typeface="Carlito"/>
                        </a:rPr>
                        <a:t>terpisah </a:t>
                      </a:r>
                      <a:r>
                        <a:rPr sz="1700" spc="-10" dirty="0">
                          <a:latin typeface="Carlito"/>
                          <a:cs typeface="Carlito"/>
                        </a:rPr>
                        <a:t>dalam </a:t>
                      </a:r>
                      <a:r>
                        <a:rPr sz="1700" spc="-15" dirty="0">
                          <a:latin typeface="Carlito"/>
                          <a:cs typeface="Carlito"/>
                        </a:rPr>
                        <a:t>rak/ </a:t>
                      </a:r>
                      <a:r>
                        <a:rPr sz="1700" spc="-20" dirty="0">
                          <a:latin typeface="Carlito"/>
                          <a:cs typeface="Carlito"/>
                        </a:rPr>
                        <a:t>keranjang </a:t>
                      </a:r>
                      <a:r>
                        <a:rPr sz="1700" spc="-10" dirty="0">
                          <a:latin typeface="Carlito"/>
                          <a:cs typeface="Carlito"/>
                        </a:rPr>
                        <a:t>vaksin. </a:t>
                      </a:r>
                      <a:r>
                        <a:rPr sz="1700" spc="-5" dirty="0">
                          <a:latin typeface="Carlito"/>
                          <a:cs typeface="Carlito"/>
                        </a:rPr>
                        <a:t>Apabila memungkinkan</a:t>
                      </a:r>
                      <a:r>
                        <a:rPr sz="1700" spc="-75" dirty="0">
                          <a:latin typeface="Carlito"/>
                          <a:cs typeface="Carlito"/>
                        </a:rPr>
                        <a:t> </a:t>
                      </a:r>
                      <a:r>
                        <a:rPr sz="1700" spc="-15" dirty="0">
                          <a:latin typeface="Carlito"/>
                          <a:cs typeface="Carlito"/>
                        </a:rPr>
                        <a:t>vaksin</a:t>
                      </a:r>
                      <a:endParaRPr sz="1700">
                        <a:latin typeface="Carlito"/>
                        <a:cs typeface="Carlito"/>
                      </a:endParaRPr>
                    </a:p>
                    <a:p>
                      <a:pPr marL="352425" algn="just">
                        <a:lnSpc>
                          <a:spcPts val="1785"/>
                        </a:lnSpc>
                      </a:pPr>
                      <a:r>
                        <a:rPr sz="1700" spc="-10" dirty="0">
                          <a:latin typeface="Carlito"/>
                          <a:cs typeface="Carlito"/>
                        </a:rPr>
                        <a:t>COVID-19 disimpan dalam </a:t>
                      </a:r>
                      <a:r>
                        <a:rPr sz="1700" i="1" spc="-10" dirty="0">
                          <a:latin typeface="Carlito"/>
                          <a:cs typeface="Carlito"/>
                        </a:rPr>
                        <a:t>vaccine </a:t>
                      </a:r>
                      <a:r>
                        <a:rPr sz="1700" i="1" spc="-5" dirty="0">
                          <a:latin typeface="Carlito"/>
                          <a:cs typeface="Carlito"/>
                        </a:rPr>
                        <a:t>refrigerator </a:t>
                      </a:r>
                      <a:r>
                        <a:rPr sz="1700" spc="-15" dirty="0">
                          <a:latin typeface="Carlito"/>
                          <a:cs typeface="Carlito"/>
                        </a:rPr>
                        <a:t>yang </a:t>
                      </a:r>
                      <a:r>
                        <a:rPr sz="1700" spc="-10" dirty="0">
                          <a:latin typeface="Carlito"/>
                          <a:cs typeface="Carlito"/>
                        </a:rPr>
                        <a:t>berbeda dari </a:t>
                      </a:r>
                      <a:r>
                        <a:rPr sz="1700" spc="-15" dirty="0">
                          <a:latin typeface="Carlito"/>
                          <a:cs typeface="Carlito"/>
                        </a:rPr>
                        <a:t>vaksin</a:t>
                      </a:r>
                      <a:r>
                        <a:rPr sz="1700" spc="215" dirty="0">
                          <a:latin typeface="Carlito"/>
                          <a:cs typeface="Carlito"/>
                        </a:rPr>
                        <a:t> </a:t>
                      </a:r>
                      <a:r>
                        <a:rPr sz="1700" spc="-5" dirty="0">
                          <a:latin typeface="Carlito"/>
                          <a:cs typeface="Carlito"/>
                        </a:rPr>
                        <a:t>rutin.</a:t>
                      </a:r>
                      <a:endParaRPr sz="1700">
                        <a:latin typeface="Carlito"/>
                        <a:cs typeface="Carlito"/>
                      </a:endParaRPr>
                    </a:p>
                  </a:txBody>
                  <a:tcPr marL="0" marR="0" marT="76676" marB="0">
                    <a:lnL w="12700">
                      <a:solidFill>
                        <a:srgbClr val="3C67B0"/>
                      </a:solidFill>
                      <a:prstDash val="solid"/>
                    </a:lnL>
                    <a:lnR w="6350">
                      <a:solidFill>
                        <a:srgbClr val="4471C4"/>
                      </a:solidFill>
                      <a:prstDash val="solid"/>
                    </a:lnR>
                    <a:lnT w="6350">
                      <a:solidFill>
                        <a:srgbClr val="4471C4"/>
                      </a:solidFill>
                      <a:prstDash val="solid"/>
                    </a:lnT>
                    <a:solidFill>
                      <a:srgbClr val="EBEDF6"/>
                    </a:solidFill>
                  </a:tcPr>
                </a:tc>
                <a:extLst>
                  <a:ext uri="{0D108BD9-81ED-4DB2-BD59-A6C34878D82A}">
                    <a16:rowId xmlns:a16="http://schemas.microsoft.com/office/drawing/2014/main" val="10001"/>
                  </a:ext>
                </a:extLst>
              </a:tr>
              <a:tr h="156590">
                <a:tc>
                  <a:txBody>
                    <a:bodyPr/>
                    <a:lstStyle/>
                    <a:p>
                      <a:pPr>
                        <a:lnSpc>
                          <a:spcPct val="100000"/>
                        </a:lnSpc>
                      </a:pPr>
                      <a:endParaRPr sz="900">
                        <a:latin typeface="Times New Roman"/>
                        <a:cs typeface="Times New Roman"/>
                      </a:endParaRPr>
                    </a:p>
                  </a:txBody>
                  <a:tcPr marL="0" marR="0" marT="0" marB="0">
                    <a:lnR w="6350">
                      <a:solidFill>
                        <a:srgbClr val="4471C4"/>
                      </a:solidFill>
                      <a:prstDash val="solid"/>
                    </a:lnR>
                    <a:lnT w="12700">
                      <a:solidFill>
                        <a:srgbClr val="3C67B0"/>
                      </a:solidFill>
                      <a:prstDash val="solid"/>
                    </a:lnT>
                  </a:tcPr>
                </a:tc>
                <a:tc gridSpan="2">
                  <a:txBody>
                    <a:bodyPr/>
                    <a:lstStyle/>
                    <a:p>
                      <a:pPr>
                        <a:lnSpc>
                          <a:spcPct val="100000"/>
                        </a:lnSpc>
                      </a:pPr>
                      <a:endParaRPr sz="900">
                        <a:latin typeface="Times New Roman"/>
                        <a:cs typeface="Times New Roman"/>
                      </a:endParaRPr>
                    </a:p>
                  </a:txBody>
                  <a:tcPr marL="0" marR="0" marT="0" marB="0">
                    <a:lnL w="6350">
                      <a:solidFill>
                        <a:srgbClr val="4471C4"/>
                      </a:solidFill>
                      <a:prstDash val="solid"/>
                    </a:lnL>
                    <a:lnR w="6350">
                      <a:solidFill>
                        <a:srgbClr val="4471C4"/>
                      </a:solidFill>
                      <a:prstDash val="solid"/>
                    </a:lnR>
                    <a:lnT w="12700" cap="flat" cmpd="sng" algn="ctr">
                      <a:solidFill>
                        <a:srgbClr val="3C67B0"/>
                      </a:solidFill>
                      <a:prstDash val="solid"/>
                      <a:round/>
                      <a:headEnd type="none" w="med" len="med"/>
                      <a:tailEnd type="none" w="med" len="med"/>
                    </a:lnT>
                    <a:lnB w="6350">
                      <a:solidFill>
                        <a:srgbClr val="4471C4"/>
                      </a:solidFill>
                      <a:prstDash val="solid"/>
                    </a:lnB>
                    <a:solidFill>
                      <a:srgbClr val="EBEDF6"/>
                    </a:solidFill>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aphicFrame>
        <p:nvGraphicFramePr>
          <p:cNvPr id="9" name="object 9"/>
          <p:cNvGraphicFramePr>
            <a:graphicFrameLocks noGrp="1"/>
          </p:cNvGraphicFramePr>
          <p:nvPr/>
        </p:nvGraphicFramePr>
        <p:xfrm>
          <a:off x="395478" y="3114675"/>
          <a:ext cx="7987665" cy="1388267"/>
        </p:xfrm>
        <a:graphic>
          <a:graphicData uri="http://schemas.openxmlformats.org/drawingml/2006/table">
            <a:tbl>
              <a:tblPr firstRow="1" bandRow="1">
                <a:tableStyleId>{2D5ABB26-0587-4C30-8999-92F81FD0307C}</a:tableStyleId>
              </a:tblPr>
              <a:tblGrid>
                <a:gridCol w="266224">
                  <a:extLst>
                    <a:ext uri="{9D8B030D-6E8A-4147-A177-3AD203B41FA5}">
                      <a16:colId xmlns:a16="http://schemas.microsoft.com/office/drawing/2014/main" val="20000"/>
                    </a:ext>
                  </a:extLst>
                </a:gridCol>
                <a:gridCol w="507206">
                  <a:extLst>
                    <a:ext uri="{9D8B030D-6E8A-4147-A177-3AD203B41FA5}">
                      <a16:colId xmlns:a16="http://schemas.microsoft.com/office/drawing/2014/main" val="20001"/>
                    </a:ext>
                  </a:extLst>
                </a:gridCol>
                <a:gridCol w="7214235">
                  <a:extLst>
                    <a:ext uri="{9D8B030D-6E8A-4147-A177-3AD203B41FA5}">
                      <a16:colId xmlns:a16="http://schemas.microsoft.com/office/drawing/2014/main" val="20002"/>
                    </a:ext>
                  </a:extLst>
                </a:gridCol>
              </a:tblGrid>
              <a:tr h="211454">
                <a:tc gridSpan="2">
                  <a:txBody>
                    <a:bodyPr/>
                    <a:lstStyle/>
                    <a:p>
                      <a:pPr>
                        <a:lnSpc>
                          <a:spcPct val="100000"/>
                        </a:lnSpc>
                      </a:pPr>
                      <a:endParaRPr sz="1300">
                        <a:latin typeface="Times New Roman"/>
                        <a:cs typeface="Times New Roman"/>
                      </a:endParaRPr>
                    </a:p>
                  </a:txBody>
                  <a:tcPr marL="0" marR="0" marT="0" marB="0">
                    <a:lnL w="12700">
                      <a:solidFill>
                        <a:srgbClr val="3C67B0"/>
                      </a:solidFill>
                      <a:prstDash val="solid"/>
                    </a:lnL>
                    <a:lnR w="12700">
                      <a:solidFill>
                        <a:srgbClr val="3C67B0"/>
                      </a:solidFill>
                      <a:prstDash val="solid"/>
                    </a:lnR>
                    <a:lnT w="12700">
                      <a:solidFill>
                        <a:srgbClr val="3C67B0"/>
                      </a:solidFill>
                      <a:prstDash val="solid"/>
                    </a:lnT>
                    <a:solidFill>
                      <a:srgbClr val="CFD4EA"/>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12700">
                      <a:solidFill>
                        <a:srgbClr val="3C67B0"/>
                      </a:solidFill>
                      <a:prstDash val="solid"/>
                    </a:lnL>
                    <a:lnB w="6350">
                      <a:solidFill>
                        <a:srgbClr val="4471C4"/>
                      </a:solidFill>
                      <a:prstDash val="solid"/>
                    </a:lnB>
                  </a:tcPr>
                </a:tc>
                <a:extLst>
                  <a:ext uri="{0D108BD9-81ED-4DB2-BD59-A6C34878D82A}">
                    <a16:rowId xmlns:a16="http://schemas.microsoft.com/office/drawing/2014/main" val="10000"/>
                  </a:ext>
                </a:extLst>
              </a:tr>
              <a:tr h="955643">
                <a:tc>
                  <a:txBody>
                    <a:bodyPr/>
                    <a:lstStyle/>
                    <a:p>
                      <a:pPr>
                        <a:lnSpc>
                          <a:spcPct val="100000"/>
                        </a:lnSpc>
                      </a:pPr>
                      <a:endParaRPr sz="1700">
                        <a:latin typeface="Times New Roman"/>
                        <a:cs typeface="Times New Roman"/>
                      </a:endParaRPr>
                    </a:p>
                  </a:txBody>
                  <a:tcPr marL="0" marR="0" marT="0" marB="0">
                    <a:lnL w="12700">
                      <a:solidFill>
                        <a:srgbClr val="3C67B0"/>
                      </a:solidFill>
                      <a:prstDash val="solid"/>
                    </a:lnL>
                    <a:lnR w="6350">
                      <a:solidFill>
                        <a:srgbClr val="4471C4"/>
                      </a:solidFill>
                      <a:prstDash val="solid"/>
                    </a:lnR>
                    <a:lnB w="12700">
                      <a:solidFill>
                        <a:srgbClr val="3C67B0"/>
                      </a:solidFill>
                      <a:prstDash val="solid"/>
                    </a:lnB>
                    <a:solidFill>
                      <a:srgbClr val="CFD4EA"/>
                    </a:solidFill>
                  </a:tcPr>
                </a:tc>
                <a:tc>
                  <a:txBody>
                    <a:bodyPr/>
                    <a:lstStyle/>
                    <a:p>
                      <a:pPr>
                        <a:lnSpc>
                          <a:spcPct val="100000"/>
                        </a:lnSpc>
                      </a:pPr>
                      <a:endParaRPr sz="1700">
                        <a:latin typeface="Times New Roman"/>
                        <a:cs typeface="Times New Roman"/>
                      </a:endParaRPr>
                    </a:p>
                  </a:txBody>
                  <a:tcPr marL="0" marR="0" marT="0" marB="0">
                    <a:lnL w="6350">
                      <a:solidFill>
                        <a:srgbClr val="4471C4"/>
                      </a:solidFill>
                      <a:prstDash val="solid"/>
                    </a:lnL>
                    <a:lnR w="12700">
                      <a:solidFill>
                        <a:srgbClr val="3C67B0"/>
                      </a:solidFill>
                      <a:prstDash val="solid"/>
                    </a:lnR>
                    <a:lnT w="6350">
                      <a:solidFill>
                        <a:srgbClr val="4471C4"/>
                      </a:solidFill>
                      <a:prstDash val="solid"/>
                    </a:lnT>
                    <a:lnB w="12700">
                      <a:solidFill>
                        <a:srgbClr val="3C67B0"/>
                      </a:solidFill>
                      <a:prstDash val="solid"/>
                    </a:lnB>
                    <a:solidFill>
                      <a:srgbClr val="CFD4EA"/>
                    </a:solidFill>
                  </a:tcPr>
                </a:tc>
                <a:tc>
                  <a:txBody>
                    <a:bodyPr/>
                    <a:lstStyle/>
                    <a:p>
                      <a:pPr marL="320040" marR="74295" algn="just">
                        <a:lnSpc>
                          <a:spcPct val="91600"/>
                        </a:lnSpc>
                        <a:spcBef>
                          <a:spcPts val="815"/>
                        </a:spcBef>
                      </a:pPr>
                      <a:r>
                        <a:rPr sz="1700" spc="-10" dirty="0">
                          <a:latin typeface="Carlito"/>
                          <a:cs typeface="Carlito"/>
                        </a:rPr>
                        <a:t>Penyimpanan </a:t>
                      </a:r>
                      <a:r>
                        <a:rPr sz="1700" spc="-15" dirty="0">
                          <a:latin typeface="Carlito"/>
                          <a:cs typeface="Carlito"/>
                        </a:rPr>
                        <a:t>vaksin </a:t>
                      </a:r>
                      <a:r>
                        <a:rPr sz="1700" spc="-5" dirty="0">
                          <a:latin typeface="Carlito"/>
                          <a:cs typeface="Carlito"/>
                        </a:rPr>
                        <a:t>bagi </a:t>
                      </a:r>
                      <a:r>
                        <a:rPr sz="1700" spc="-25" dirty="0">
                          <a:latin typeface="Carlito"/>
                          <a:cs typeface="Carlito"/>
                        </a:rPr>
                        <a:t>fasyankes </a:t>
                      </a:r>
                      <a:r>
                        <a:rPr sz="1700" spc="-10" dirty="0">
                          <a:latin typeface="Carlito"/>
                          <a:cs typeface="Carlito"/>
                        </a:rPr>
                        <a:t>yang </a:t>
                      </a:r>
                      <a:r>
                        <a:rPr sz="1700" spc="-5" dirty="0">
                          <a:latin typeface="Carlito"/>
                          <a:cs typeface="Carlito"/>
                        </a:rPr>
                        <a:t>belum memiliki </a:t>
                      </a:r>
                      <a:r>
                        <a:rPr sz="1700" i="1" spc="-5" dirty="0">
                          <a:latin typeface="Carlito"/>
                          <a:cs typeface="Carlito"/>
                        </a:rPr>
                        <a:t>vaccine refrigerator  </a:t>
                      </a:r>
                      <a:r>
                        <a:rPr sz="1700" spc="-20" dirty="0">
                          <a:latin typeface="Carlito"/>
                          <a:cs typeface="Carlito"/>
                        </a:rPr>
                        <a:t>buka </a:t>
                      </a:r>
                      <a:r>
                        <a:rPr sz="1700" spc="-15" dirty="0">
                          <a:latin typeface="Carlito"/>
                          <a:cs typeface="Carlito"/>
                        </a:rPr>
                        <a:t>atas </a:t>
                      </a:r>
                      <a:r>
                        <a:rPr sz="1700" spc="-5" dirty="0">
                          <a:latin typeface="Carlito"/>
                          <a:cs typeface="Carlito"/>
                        </a:rPr>
                        <a:t>sesuai </a:t>
                      </a:r>
                      <a:r>
                        <a:rPr sz="1700" dirty="0">
                          <a:latin typeface="Carlito"/>
                          <a:cs typeface="Carlito"/>
                        </a:rPr>
                        <a:t>PQ </a:t>
                      </a:r>
                      <a:r>
                        <a:rPr sz="1700" spc="-10" dirty="0">
                          <a:latin typeface="Carlito"/>
                          <a:cs typeface="Carlito"/>
                        </a:rPr>
                        <a:t>WHO, </a:t>
                      </a:r>
                      <a:r>
                        <a:rPr sz="1700" spc="-5" dirty="0">
                          <a:latin typeface="Carlito"/>
                          <a:cs typeface="Carlito"/>
                        </a:rPr>
                        <a:t>masih </a:t>
                      </a:r>
                      <a:r>
                        <a:rPr sz="1700" spc="-10" dirty="0">
                          <a:latin typeface="Carlito"/>
                          <a:cs typeface="Carlito"/>
                        </a:rPr>
                        <a:t>dapat </a:t>
                      </a:r>
                      <a:r>
                        <a:rPr sz="1700" spc="-15" dirty="0">
                          <a:latin typeface="Carlito"/>
                          <a:cs typeface="Carlito"/>
                        </a:rPr>
                        <a:t>memanfaatkan </a:t>
                      </a:r>
                      <a:r>
                        <a:rPr sz="1700" dirty="0">
                          <a:latin typeface="Carlito"/>
                          <a:cs typeface="Carlito"/>
                        </a:rPr>
                        <a:t>lemari </a:t>
                      </a:r>
                      <a:r>
                        <a:rPr sz="1700" spc="-5" dirty="0">
                          <a:latin typeface="Carlito"/>
                          <a:cs typeface="Carlito"/>
                        </a:rPr>
                        <a:t>es </a:t>
                      </a:r>
                      <a:r>
                        <a:rPr sz="1700" spc="-10" dirty="0">
                          <a:latin typeface="Carlito"/>
                          <a:cs typeface="Carlito"/>
                        </a:rPr>
                        <a:t>domestik/  </a:t>
                      </a:r>
                      <a:r>
                        <a:rPr sz="1700" spc="-5" dirty="0">
                          <a:latin typeface="Carlito"/>
                          <a:cs typeface="Carlito"/>
                        </a:rPr>
                        <a:t>rumah </a:t>
                      </a:r>
                      <a:r>
                        <a:rPr sz="1700" spc="-10" dirty="0">
                          <a:latin typeface="Carlito"/>
                          <a:cs typeface="Carlito"/>
                        </a:rPr>
                        <a:t>tangga, dimana penataan </a:t>
                      </a:r>
                      <a:r>
                        <a:rPr sz="1700" spc="-15" dirty="0">
                          <a:latin typeface="Carlito"/>
                          <a:cs typeface="Carlito"/>
                        </a:rPr>
                        <a:t>vaksin dilakukan </a:t>
                      </a:r>
                      <a:r>
                        <a:rPr sz="1700" spc="-10" dirty="0">
                          <a:latin typeface="Carlito"/>
                          <a:cs typeface="Carlito"/>
                        </a:rPr>
                        <a:t>berdasarkan</a:t>
                      </a:r>
                      <a:r>
                        <a:rPr sz="1700" spc="55" dirty="0">
                          <a:latin typeface="Carlito"/>
                          <a:cs typeface="Carlito"/>
                        </a:rPr>
                        <a:t> </a:t>
                      </a:r>
                      <a:r>
                        <a:rPr sz="1700" spc="-10" dirty="0">
                          <a:latin typeface="Carlito"/>
                          <a:cs typeface="Carlito"/>
                        </a:rPr>
                        <a:t>penggolongan</a:t>
                      </a:r>
                      <a:endParaRPr sz="1700">
                        <a:latin typeface="Carlito"/>
                        <a:cs typeface="Carlito"/>
                      </a:endParaRPr>
                    </a:p>
                    <a:p>
                      <a:pPr marL="320040" algn="just">
                        <a:lnSpc>
                          <a:spcPts val="1789"/>
                        </a:lnSpc>
                      </a:pPr>
                      <a:r>
                        <a:rPr sz="1700" spc="-10" dirty="0">
                          <a:latin typeface="Carlito"/>
                          <a:cs typeface="Carlito"/>
                        </a:rPr>
                        <a:t>sensitivitas </a:t>
                      </a:r>
                      <a:r>
                        <a:rPr sz="1700" spc="-5" dirty="0">
                          <a:latin typeface="Carlito"/>
                          <a:cs typeface="Carlito"/>
                        </a:rPr>
                        <a:t>terhadap suhu dan sesuai manajemen </a:t>
                      </a:r>
                      <a:r>
                        <a:rPr sz="1700" spc="-15" dirty="0">
                          <a:latin typeface="Carlito"/>
                          <a:cs typeface="Carlito"/>
                        </a:rPr>
                        <a:t>vaksin </a:t>
                      </a:r>
                      <a:r>
                        <a:rPr sz="1700" spc="-10" dirty="0">
                          <a:latin typeface="Carlito"/>
                          <a:cs typeface="Carlito"/>
                        </a:rPr>
                        <a:t>yang</a:t>
                      </a:r>
                      <a:r>
                        <a:rPr sz="1700" spc="105" dirty="0">
                          <a:latin typeface="Carlito"/>
                          <a:cs typeface="Carlito"/>
                        </a:rPr>
                        <a:t> </a:t>
                      </a:r>
                      <a:r>
                        <a:rPr sz="1700" spc="-20" dirty="0">
                          <a:latin typeface="Carlito"/>
                          <a:cs typeface="Carlito"/>
                        </a:rPr>
                        <a:t>efektif</a:t>
                      </a:r>
                      <a:endParaRPr sz="1700">
                        <a:latin typeface="Carlito"/>
                        <a:cs typeface="Carlito"/>
                      </a:endParaRPr>
                    </a:p>
                  </a:txBody>
                  <a:tcPr marL="0" marR="0" marT="77629" marB="0">
                    <a:lnL w="12700">
                      <a:solidFill>
                        <a:srgbClr val="3C67B0"/>
                      </a:solidFill>
                      <a:prstDash val="solid"/>
                    </a:lnL>
                    <a:lnR w="6350">
                      <a:solidFill>
                        <a:srgbClr val="4471C4"/>
                      </a:solidFill>
                      <a:prstDash val="solid"/>
                    </a:lnR>
                    <a:lnT w="6350">
                      <a:solidFill>
                        <a:srgbClr val="4471C4"/>
                      </a:solidFill>
                      <a:prstDash val="solid"/>
                    </a:lnT>
                    <a:solidFill>
                      <a:srgbClr val="EBEDF6"/>
                    </a:solidFill>
                  </a:tcPr>
                </a:tc>
                <a:extLst>
                  <a:ext uri="{0D108BD9-81ED-4DB2-BD59-A6C34878D82A}">
                    <a16:rowId xmlns:a16="http://schemas.microsoft.com/office/drawing/2014/main" val="10001"/>
                  </a:ext>
                </a:extLst>
              </a:tr>
              <a:tr h="155447">
                <a:tc>
                  <a:txBody>
                    <a:bodyPr/>
                    <a:lstStyle/>
                    <a:p>
                      <a:pPr>
                        <a:lnSpc>
                          <a:spcPct val="100000"/>
                        </a:lnSpc>
                      </a:pPr>
                      <a:endParaRPr sz="900">
                        <a:latin typeface="Times New Roman"/>
                        <a:cs typeface="Times New Roman"/>
                      </a:endParaRPr>
                    </a:p>
                  </a:txBody>
                  <a:tcPr marL="0" marR="0" marT="0" marB="0">
                    <a:lnR w="6350">
                      <a:solidFill>
                        <a:srgbClr val="4471C4"/>
                      </a:solidFill>
                      <a:prstDash val="solid"/>
                    </a:lnR>
                    <a:lnT w="12700">
                      <a:solidFill>
                        <a:srgbClr val="3C67B0"/>
                      </a:solidFill>
                      <a:prstDash val="solid"/>
                    </a:lnT>
                  </a:tcPr>
                </a:tc>
                <a:tc gridSpan="2">
                  <a:txBody>
                    <a:bodyPr/>
                    <a:lstStyle/>
                    <a:p>
                      <a:pPr>
                        <a:lnSpc>
                          <a:spcPct val="100000"/>
                        </a:lnSpc>
                      </a:pPr>
                      <a:endParaRPr sz="900">
                        <a:latin typeface="Times New Roman"/>
                        <a:cs typeface="Times New Roman"/>
                      </a:endParaRPr>
                    </a:p>
                  </a:txBody>
                  <a:tcPr marL="0" marR="0" marT="0" marB="0">
                    <a:lnL w="6350">
                      <a:solidFill>
                        <a:srgbClr val="4471C4"/>
                      </a:solidFill>
                      <a:prstDash val="solid"/>
                    </a:lnL>
                    <a:lnR w="6350">
                      <a:solidFill>
                        <a:srgbClr val="4471C4"/>
                      </a:solidFill>
                      <a:prstDash val="solid"/>
                    </a:lnR>
                    <a:lnT w="12700" cap="flat" cmpd="sng" algn="ctr">
                      <a:solidFill>
                        <a:srgbClr val="3C67B0"/>
                      </a:solidFill>
                      <a:prstDash val="solid"/>
                      <a:round/>
                      <a:headEnd type="none" w="med" len="med"/>
                      <a:tailEnd type="none" w="med" len="med"/>
                    </a:lnT>
                    <a:lnB w="6350">
                      <a:solidFill>
                        <a:srgbClr val="4471C4"/>
                      </a:solidFill>
                      <a:prstDash val="solid"/>
                    </a:lnB>
                    <a:solidFill>
                      <a:srgbClr val="EBEDF6"/>
                    </a:solidFill>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aphicFrame>
        <p:nvGraphicFramePr>
          <p:cNvPr id="10" name="object 10"/>
          <p:cNvGraphicFramePr>
            <a:graphicFrameLocks noGrp="1"/>
          </p:cNvGraphicFramePr>
          <p:nvPr/>
        </p:nvGraphicFramePr>
        <p:xfrm>
          <a:off x="395478" y="4504563"/>
          <a:ext cx="7987665" cy="1953639"/>
        </p:xfrm>
        <a:graphic>
          <a:graphicData uri="http://schemas.openxmlformats.org/drawingml/2006/table">
            <a:tbl>
              <a:tblPr firstRow="1" bandRow="1">
                <a:tableStyleId>{2D5ABB26-0587-4C30-8999-92F81FD0307C}</a:tableStyleId>
              </a:tblPr>
              <a:tblGrid>
                <a:gridCol w="266224">
                  <a:extLst>
                    <a:ext uri="{9D8B030D-6E8A-4147-A177-3AD203B41FA5}">
                      <a16:colId xmlns:a16="http://schemas.microsoft.com/office/drawing/2014/main" val="20000"/>
                    </a:ext>
                  </a:extLst>
                </a:gridCol>
                <a:gridCol w="507206">
                  <a:extLst>
                    <a:ext uri="{9D8B030D-6E8A-4147-A177-3AD203B41FA5}">
                      <a16:colId xmlns:a16="http://schemas.microsoft.com/office/drawing/2014/main" val="20001"/>
                    </a:ext>
                  </a:extLst>
                </a:gridCol>
                <a:gridCol w="7214235">
                  <a:extLst>
                    <a:ext uri="{9D8B030D-6E8A-4147-A177-3AD203B41FA5}">
                      <a16:colId xmlns:a16="http://schemas.microsoft.com/office/drawing/2014/main" val="20002"/>
                    </a:ext>
                  </a:extLst>
                </a:gridCol>
              </a:tblGrid>
              <a:tr h="211454">
                <a:tc gridSpan="2">
                  <a:txBody>
                    <a:bodyPr/>
                    <a:lstStyle/>
                    <a:p>
                      <a:pPr>
                        <a:lnSpc>
                          <a:spcPct val="100000"/>
                        </a:lnSpc>
                      </a:pPr>
                      <a:endParaRPr sz="1300">
                        <a:latin typeface="Times New Roman"/>
                        <a:cs typeface="Times New Roman"/>
                      </a:endParaRPr>
                    </a:p>
                  </a:txBody>
                  <a:tcPr marL="0" marR="0" marT="0" marB="0">
                    <a:lnL w="12700">
                      <a:solidFill>
                        <a:srgbClr val="3C67B0"/>
                      </a:solidFill>
                      <a:prstDash val="solid"/>
                    </a:lnL>
                    <a:lnR w="12700">
                      <a:solidFill>
                        <a:srgbClr val="3C67B0"/>
                      </a:solidFill>
                      <a:prstDash val="solid"/>
                    </a:lnR>
                    <a:lnT w="12700">
                      <a:solidFill>
                        <a:srgbClr val="3C67B0"/>
                      </a:solidFill>
                      <a:prstDash val="solid"/>
                    </a:lnT>
                    <a:solidFill>
                      <a:srgbClr val="CFD4EA"/>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12700">
                      <a:solidFill>
                        <a:srgbClr val="3C67B0"/>
                      </a:solidFill>
                      <a:prstDash val="solid"/>
                    </a:lnL>
                    <a:lnB w="6350">
                      <a:solidFill>
                        <a:srgbClr val="4471C4"/>
                      </a:solidFill>
                      <a:prstDash val="solid"/>
                    </a:lnB>
                  </a:tcPr>
                </a:tc>
                <a:extLst>
                  <a:ext uri="{0D108BD9-81ED-4DB2-BD59-A6C34878D82A}">
                    <a16:rowId xmlns:a16="http://schemas.microsoft.com/office/drawing/2014/main" val="10000"/>
                  </a:ext>
                </a:extLst>
              </a:tr>
              <a:tr h="996315">
                <a:tc>
                  <a:txBody>
                    <a:bodyPr/>
                    <a:lstStyle/>
                    <a:p>
                      <a:pPr>
                        <a:lnSpc>
                          <a:spcPct val="100000"/>
                        </a:lnSpc>
                      </a:pPr>
                      <a:endParaRPr sz="1700">
                        <a:latin typeface="Times New Roman"/>
                        <a:cs typeface="Times New Roman"/>
                      </a:endParaRPr>
                    </a:p>
                  </a:txBody>
                  <a:tcPr marL="0" marR="0" marT="0" marB="0">
                    <a:lnL w="12700">
                      <a:solidFill>
                        <a:srgbClr val="3C67B0"/>
                      </a:solidFill>
                      <a:prstDash val="solid"/>
                    </a:lnL>
                    <a:lnR w="6350">
                      <a:solidFill>
                        <a:srgbClr val="4471C4"/>
                      </a:solidFill>
                      <a:prstDash val="solid"/>
                    </a:lnR>
                    <a:lnB w="12700">
                      <a:solidFill>
                        <a:srgbClr val="3C67B0"/>
                      </a:solidFill>
                      <a:prstDash val="solid"/>
                    </a:lnB>
                    <a:solidFill>
                      <a:srgbClr val="CFD4EA"/>
                    </a:solidFill>
                  </a:tcPr>
                </a:tc>
                <a:tc>
                  <a:txBody>
                    <a:bodyPr/>
                    <a:lstStyle/>
                    <a:p>
                      <a:pPr>
                        <a:lnSpc>
                          <a:spcPct val="100000"/>
                        </a:lnSpc>
                      </a:pPr>
                      <a:endParaRPr sz="1700">
                        <a:latin typeface="Times New Roman"/>
                        <a:cs typeface="Times New Roman"/>
                      </a:endParaRPr>
                    </a:p>
                  </a:txBody>
                  <a:tcPr marL="0" marR="0" marT="0" marB="0">
                    <a:lnL w="6350">
                      <a:solidFill>
                        <a:srgbClr val="4471C4"/>
                      </a:solidFill>
                      <a:prstDash val="solid"/>
                    </a:lnL>
                    <a:lnR w="12700">
                      <a:solidFill>
                        <a:srgbClr val="3C67B0"/>
                      </a:solidFill>
                      <a:prstDash val="solid"/>
                    </a:lnR>
                    <a:lnT w="6350">
                      <a:solidFill>
                        <a:srgbClr val="4471C4"/>
                      </a:solidFill>
                      <a:prstDash val="solid"/>
                    </a:lnT>
                    <a:lnB w="12700">
                      <a:solidFill>
                        <a:srgbClr val="3C67B0"/>
                      </a:solidFill>
                      <a:prstDash val="solid"/>
                    </a:lnB>
                    <a:solidFill>
                      <a:srgbClr val="CFD4EA"/>
                    </a:solidFill>
                  </a:tcPr>
                </a:tc>
                <a:tc>
                  <a:txBody>
                    <a:bodyPr/>
                    <a:lstStyle/>
                    <a:p>
                      <a:pPr marL="320040" marR="73660">
                        <a:lnSpc>
                          <a:spcPts val="2420"/>
                        </a:lnSpc>
                        <a:spcBef>
                          <a:spcPts val="860"/>
                        </a:spcBef>
                        <a:tabLst>
                          <a:tab pos="1499235" algn="l"/>
                          <a:tab pos="2337435" algn="l"/>
                          <a:tab pos="3162300" algn="l"/>
                          <a:tab pos="4274820" algn="l"/>
                          <a:tab pos="4947285" algn="l"/>
                          <a:tab pos="5622290" algn="l"/>
                          <a:tab pos="6375400" algn="l"/>
                          <a:tab pos="7075170" algn="l"/>
                          <a:tab pos="8146415" algn="l"/>
                          <a:tab pos="8835390" algn="l"/>
                        </a:tabLst>
                      </a:pPr>
                      <a:r>
                        <a:rPr sz="1700" spc="-30" dirty="0">
                          <a:latin typeface="Carlito"/>
                          <a:cs typeface="Carlito"/>
                        </a:rPr>
                        <a:t>Vaksin </a:t>
                      </a:r>
                      <a:r>
                        <a:rPr sz="1700" spc="-10" dirty="0">
                          <a:latin typeface="Carlito"/>
                          <a:cs typeface="Carlito"/>
                        </a:rPr>
                        <a:t>COVID-19 </a:t>
                      </a:r>
                      <a:r>
                        <a:rPr sz="1700" spc="-15" dirty="0">
                          <a:latin typeface="Carlito"/>
                          <a:cs typeface="Carlito"/>
                        </a:rPr>
                        <a:t>yang tersedia </a:t>
                      </a:r>
                      <a:r>
                        <a:rPr sz="1700" spc="-10" dirty="0">
                          <a:latin typeface="Carlito"/>
                          <a:cs typeface="Carlito"/>
                        </a:rPr>
                        <a:t>saat </a:t>
                      </a:r>
                      <a:r>
                        <a:rPr sz="1700" spc="-5" dirty="0">
                          <a:latin typeface="Carlito"/>
                          <a:cs typeface="Carlito"/>
                        </a:rPr>
                        <a:t>ini </a:t>
                      </a:r>
                      <a:r>
                        <a:rPr sz="1700" spc="-15" dirty="0">
                          <a:latin typeface="Carlito"/>
                          <a:cs typeface="Carlito"/>
                        </a:rPr>
                        <a:t>dengan platform </a:t>
                      </a:r>
                      <a:r>
                        <a:rPr sz="1700" spc="-10" dirty="0">
                          <a:latin typeface="Carlito"/>
                          <a:cs typeface="Carlito"/>
                        </a:rPr>
                        <a:t>inactivated merupakan  </a:t>
                      </a:r>
                      <a:r>
                        <a:rPr sz="1700" spc="-15" dirty="0">
                          <a:latin typeface="Carlito"/>
                          <a:cs typeface="Carlito"/>
                        </a:rPr>
                        <a:t>g</a:t>
                      </a:r>
                      <a:r>
                        <a:rPr sz="1700" dirty="0">
                          <a:latin typeface="Carlito"/>
                          <a:cs typeface="Carlito"/>
                        </a:rPr>
                        <a:t>olon</a:t>
                      </a:r>
                      <a:r>
                        <a:rPr sz="1700" spc="-35" dirty="0">
                          <a:latin typeface="Carlito"/>
                          <a:cs typeface="Carlito"/>
                        </a:rPr>
                        <a:t>g</a:t>
                      </a:r>
                      <a:r>
                        <a:rPr sz="1700" dirty="0">
                          <a:latin typeface="Carlito"/>
                          <a:cs typeface="Carlito"/>
                        </a:rPr>
                        <a:t>an	</a:t>
                      </a:r>
                      <a:r>
                        <a:rPr sz="1700" spc="-35" dirty="0">
                          <a:latin typeface="Carlito"/>
                          <a:cs typeface="Carlito"/>
                        </a:rPr>
                        <a:t>v</a:t>
                      </a:r>
                      <a:r>
                        <a:rPr sz="1700" spc="10" dirty="0">
                          <a:latin typeface="Carlito"/>
                          <a:cs typeface="Carlito"/>
                        </a:rPr>
                        <a:t>a</a:t>
                      </a:r>
                      <a:r>
                        <a:rPr sz="1700" spc="-30" dirty="0">
                          <a:latin typeface="Carlito"/>
                          <a:cs typeface="Carlito"/>
                        </a:rPr>
                        <a:t>k</a:t>
                      </a:r>
                      <a:r>
                        <a:rPr sz="1700" spc="-5" dirty="0">
                          <a:latin typeface="Carlito"/>
                          <a:cs typeface="Carlito"/>
                        </a:rPr>
                        <a:t>si</a:t>
                      </a:r>
                      <a:r>
                        <a:rPr sz="1700" dirty="0">
                          <a:latin typeface="Carlito"/>
                          <a:cs typeface="Carlito"/>
                        </a:rPr>
                        <a:t>n	</a:t>
                      </a:r>
                      <a:r>
                        <a:rPr sz="1700" i="1" spc="-5" dirty="0">
                          <a:latin typeface="Carlito"/>
                          <a:cs typeface="Carlito"/>
                        </a:rPr>
                        <a:t>f</a:t>
                      </a:r>
                      <a:r>
                        <a:rPr sz="1700" i="1" spc="15" dirty="0">
                          <a:latin typeface="Carlito"/>
                          <a:cs typeface="Carlito"/>
                        </a:rPr>
                        <a:t>r</a:t>
                      </a:r>
                      <a:r>
                        <a:rPr sz="1700" i="1" dirty="0">
                          <a:latin typeface="Carlito"/>
                          <a:cs typeface="Carlito"/>
                        </a:rPr>
                        <a:t>e</a:t>
                      </a:r>
                      <a:r>
                        <a:rPr sz="1700" i="1" spc="-25" dirty="0">
                          <a:latin typeface="Carlito"/>
                          <a:cs typeface="Carlito"/>
                        </a:rPr>
                        <a:t>e</a:t>
                      </a:r>
                      <a:r>
                        <a:rPr sz="1700" i="1" spc="-30" dirty="0">
                          <a:latin typeface="Carlito"/>
                          <a:cs typeface="Carlito"/>
                        </a:rPr>
                        <a:t>z</a:t>
                      </a:r>
                      <a:r>
                        <a:rPr sz="1700" i="1" dirty="0">
                          <a:latin typeface="Carlito"/>
                          <a:cs typeface="Carlito"/>
                        </a:rPr>
                        <a:t>e	</a:t>
                      </a:r>
                      <a:r>
                        <a:rPr sz="1700" i="1" spc="5" dirty="0">
                          <a:latin typeface="Carlito"/>
                          <a:cs typeface="Carlito"/>
                        </a:rPr>
                        <a:t>s</a:t>
                      </a:r>
                      <a:r>
                        <a:rPr sz="1700" i="1" dirty="0">
                          <a:latin typeface="Carlito"/>
                          <a:cs typeface="Carlito"/>
                        </a:rPr>
                        <a:t>en</a:t>
                      </a:r>
                      <a:r>
                        <a:rPr sz="1700" i="1" spc="-10" dirty="0">
                          <a:latin typeface="Carlito"/>
                          <a:cs typeface="Carlito"/>
                        </a:rPr>
                        <a:t>s</a:t>
                      </a:r>
                      <a:r>
                        <a:rPr sz="1700" i="1" spc="5" dirty="0">
                          <a:latin typeface="Carlito"/>
                          <a:cs typeface="Carlito"/>
                        </a:rPr>
                        <a:t>i</a:t>
                      </a:r>
                      <a:r>
                        <a:rPr sz="1700" i="1" dirty="0">
                          <a:latin typeface="Carlito"/>
                          <a:cs typeface="Carlito"/>
                        </a:rPr>
                        <a:t>tive	</a:t>
                      </a:r>
                      <a:r>
                        <a:rPr sz="1700" spc="-35" dirty="0">
                          <a:latin typeface="Carlito"/>
                          <a:cs typeface="Carlito"/>
                        </a:rPr>
                        <a:t>y</a:t>
                      </a:r>
                      <a:r>
                        <a:rPr sz="1700" dirty="0">
                          <a:latin typeface="Carlito"/>
                          <a:cs typeface="Carlito"/>
                        </a:rPr>
                        <a:t>ang	a</a:t>
                      </a:r>
                      <a:r>
                        <a:rPr sz="1700" spc="-40" dirty="0">
                          <a:latin typeface="Carlito"/>
                          <a:cs typeface="Carlito"/>
                        </a:rPr>
                        <a:t>k</a:t>
                      </a:r>
                      <a:r>
                        <a:rPr sz="1700" dirty="0">
                          <a:latin typeface="Carlito"/>
                          <a:cs typeface="Carlito"/>
                        </a:rPr>
                        <a:t>an	rus</a:t>
                      </a:r>
                      <a:r>
                        <a:rPr sz="1700" spc="5" dirty="0">
                          <a:latin typeface="Carlito"/>
                          <a:cs typeface="Carlito"/>
                        </a:rPr>
                        <a:t>a</a:t>
                      </a:r>
                      <a:r>
                        <a:rPr sz="1700" dirty="0">
                          <a:latin typeface="Carlito"/>
                          <a:cs typeface="Carlito"/>
                        </a:rPr>
                        <a:t>k	</a:t>
                      </a:r>
                      <a:r>
                        <a:rPr sz="1700" spc="-5" dirty="0">
                          <a:latin typeface="Carlito"/>
                          <a:cs typeface="Carlito"/>
                        </a:rPr>
                        <a:t>pad</a:t>
                      </a:r>
                      <a:r>
                        <a:rPr sz="1700" dirty="0">
                          <a:latin typeface="Carlito"/>
                          <a:cs typeface="Carlito"/>
                        </a:rPr>
                        <a:t>a	</a:t>
                      </a:r>
                      <a:r>
                        <a:rPr sz="1700" spc="-5" dirty="0">
                          <a:latin typeface="Carlito"/>
                          <a:cs typeface="Carlito"/>
                        </a:rPr>
                        <a:t>papa</a:t>
                      </a:r>
                      <a:r>
                        <a:rPr sz="1700" spc="-30" dirty="0">
                          <a:latin typeface="Carlito"/>
                          <a:cs typeface="Carlito"/>
                        </a:rPr>
                        <a:t>r</a:t>
                      </a:r>
                      <a:r>
                        <a:rPr sz="1700" dirty="0">
                          <a:latin typeface="Carlito"/>
                          <a:cs typeface="Carlito"/>
                        </a:rPr>
                        <a:t>an	</a:t>
                      </a:r>
                      <a:r>
                        <a:rPr sz="1700" spc="-5" dirty="0">
                          <a:latin typeface="Carlito"/>
                          <a:cs typeface="Carlito"/>
                        </a:rPr>
                        <a:t>su</a:t>
                      </a:r>
                      <a:r>
                        <a:rPr sz="1700" spc="10" dirty="0">
                          <a:latin typeface="Carlito"/>
                          <a:cs typeface="Carlito"/>
                        </a:rPr>
                        <a:t>h</a:t>
                      </a:r>
                      <a:r>
                        <a:rPr sz="1700" dirty="0">
                          <a:latin typeface="Carlito"/>
                          <a:cs typeface="Carlito"/>
                        </a:rPr>
                        <a:t>u	</a:t>
                      </a:r>
                      <a:r>
                        <a:rPr sz="1700" spc="-5" dirty="0">
                          <a:latin typeface="Carlito"/>
                          <a:cs typeface="Carlito"/>
                        </a:rPr>
                        <a:t>di</a:t>
                      </a:r>
                      <a:r>
                        <a:rPr sz="1700" spc="5" dirty="0">
                          <a:latin typeface="Carlito"/>
                          <a:cs typeface="Carlito"/>
                        </a:rPr>
                        <a:t>n</a:t>
                      </a:r>
                      <a:r>
                        <a:rPr sz="1700" dirty="0">
                          <a:latin typeface="Carlito"/>
                          <a:cs typeface="Carlito"/>
                        </a:rPr>
                        <a:t>gin</a:t>
                      </a:r>
                      <a:endParaRPr sz="1700">
                        <a:latin typeface="Carlito"/>
                        <a:cs typeface="Carlito"/>
                      </a:endParaRPr>
                    </a:p>
                    <a:p>
                      <a:pPr marL="320040" marR="73660">
                        <a:lnSpc>
                          <a:spcPts val="2410"/>
                        </a:lnSpc>
                        <a:spcBef>
                          <a:spcPts val="5"/>
                        </a:spcBef>
                      </a:pPr>
                      <a:r>
                        <a:rPr sz="1700" spc="-10" dirty="0">
                          <a:latin typeface="Carlito"/>
                          <a:cs typeface="Carlito"/>
                        </a:rPr>
                        <a:t>(beku) </a:t>
                      </a:r>
                      <a:r>
                        <a:rPr sz="1700" spc="-5" dirty="0">
                          <a:latin typeface="Carlito"/>
                          <a:cs typeface="Carlito"/>
                        </a:rPr>
                        <a:t>sehingga </a:t>
                      </a:r>
                      <a:r>
                        <a:rPr sz="1700" spc="-10" dirty="0">
                          <a:latin typeface="Carlito"/>
                          <a:cs typeface="Carlito"/>
                        </a:rPr>
                        <a:t>perlakuan penyimpanan </a:t>
                      </a:r>
                      <a:r>
                        <a:rPr sz="1700" spc="-5" dirty="0">
                          <a:latin typeface="Carlito"/>
                          <a:cs typeface="Carlito"/>
                        </a:rPr>
                        <a:t>sama </a:t>
                      </a:r>
                      <a:r>
                        <a:rPr sz="1700" spc="-10" dirty="0">
                          <a:latin typeface="Carlito"/>
                          <a:cs typeface="Carlito"/>
                        </a:rPr>
                        <a:t>dengan penyimpanan </a:t>
                      </a:r>
                      <a:r>
                        <a:rPr sz="1700" spc="-15" dirty="0">
                          <a:latin typeface="Carlito"/>
                          <a:cs typeface="Carlito"/>
                        </a:rPr>
                        <a:t>vaksin </a:t>
                      </a:r>
                      <a:r>
                        <a:rPr sz="1700" spc="-50" dirty="0">
                          <a:latin typeface="Carlito"/>
                          <a:cs typeface="Carlito"/>
                        </a:rPr>
                        <a:t>IPV,  </a:t>
                      </a:r>
                      <a:r>
                        <a:rPr sz="1700" spc="-10" dirty="0">
                          <a:latin typeface="Carlito"/>
                          <a:cs typeface="Carlito"/>
                        </a:rPr>
                        <a:t>disimpan pada suhu </a:t>
                      </a:r>
                      <a:r>
                        <a:rPr sz="1700" spc="-15" dirty="0">
                          <a:latin typeface="Carlito"/>
                          <a:cs typeface="Carlito"/>
                        </a:rPr>
                        <a:t>2-8</a:t>
                      </a:r>
                      <a:r>
                        <a:rPr sz="1700" spc="-15" dirty="0">
                          <a:latin typeface="Aegean"/>
                          <a:cs typeface="Aegean"/>
                        </a:rPr>
                        <a:t>⁰ </a:t>
                      </a:r>
                      <a:r>
                        <a:rPr sz="1700" spc="-5" dirty="0">
                          <a:latin typeface="Carlito"/>
                          <a:cs typeface="Carlito"/>
                        </a:rPr>
                        <a:t>C </a:t>
                      </a:r>
                      <a:r>
                        <a:rPr sz="1700" spc="-10" dirty="0">
                          <a:latin typeface="Carlito"/>
                          <a:cs typeface="Carlito"/>
                        </a:rPr>
                        <a:t>dan </a:t>
                      </a:r>
                      <a:r>
                        <a:rPr sz="1700" spc="-15" dirty="0">
                          <a:latin typeface="Carlito"/>
                          <a:cs typeface="Carlito"/>
                        </a:rPr>
                        <a:t>jauhkan </a:t>
                      </a:r>
                      <a:r>
                        <a:rPr sz="1700" spc="-10" dirty="0">
                          <a:latin typeface="Carlito"/>
                          <a:cs typeface="Carlito"/>
                        </a:rPr>
                        <a:t>dari</a:t>
                      </a:r>
                      <a:r>
                        <a:rPr sz="1700" spc="95" dirty="0">
                          <a:latin typeface="Carlito"/>
                          <a:cs typeface="Carlito"/>
                        </a:rPr>
                        <a:t> </a:t>
                      </a:r>
                      <a:r>
                        <a:rPr sz="1700" spc="-20" dirty="0">
                          <a:latin typeface="Carlito"/>
                          <a:cs typeface="Carlito"/>
                        </a:rPr>
                        <a:t>evaporator</a:t>
                      </a:r>
                      <a:endParaRPr sz="1700">
                        <a:latin typeface="Carlito"/>
                        <a:cs typeface="Carlito"/>
                      </a:endParaRPr>
                    </a:p>
                  </a:txBody>
                  <a:tcPr marL="0" marR="0" marT="81915" marB="0">
                    <a:lnL w="12700">
                      <a:solidFill>
                        <a:srgbClr val="3C67B0"/>
                      </a:solidFill>
                      <a:prstDash val="solid"/>
                    </a:lnL>
                    <a:lnR w="6350">
                      <a:solidFill>
                        <a:srgbClr val="4471C4"/>
                      </a:solidFill>
                      <a:prstDash val="solid"/>
                    </a:lnR>
                    <a:lnT w="6350">
                      <a:solidFill>
                        <a:srgbClr val="4471C4"/>
                      </a:solidFill>
                      <a:prstDash val="solid"/>
                    </a:lnT>
                    <a:solidFill>
                      <a:srgbClr val="EBEDF6"/>
                    </a:solidFill>
                  </a:tcPr>
                </a:tc>
                <a:extLst>
                  <a:ext uri="{0D108BD9-81ED-4DB2-BD59-A6C34878D82A}">
                    <a16:rowId xmlns:a16="http://schemas.microsoft.com/office/drawing/2014/main" val="10001"/>
                  </a:ext>
                </a:extLst>
              </a:tr>
              <a:tr h="155447">
                <a:tc>
                  <a:txBody>
                    <a:bodyPr/>
                    <a:lstStyle/>
                    <a:p>
                      <a:pPr>
                        <a:lnSpc>
                          <a:spcPct val="100000"/>
                        </a:lnSpc>
                      </a:pPr>
                      <a:endParaRPr sz="900">
                        <a:latin typeface="Times New Roman"/>
                        <a:cs typeface="Times New Roman"/>
                      </a:endParaRPr>
                    </a:p>
                  </a:txBody>
                  <a:tcPr marL="0" marR="0" marT="0" marB="0">
                    <a:lnR w="6350">
                      <a:solidFill>
                        <a:srgbClr val="4471C4"/>
                      </a:solidFill>
                      <a:prstDash val="solid"/>
                    </a:lnR>
                    <a:lnT w="12700">
                      <a:solidFill>
                        <a:srgbClr val="3C67B0"/>
                      </a:solidFill>
                      <a:prstDash val="solid"/>
                    </a:lnT>
                  </a:tcPr>
                </a:tc>
                <a:tc gridSpan="2">
                  <a:txBody>
                    <a:bodyPr/>
                    <a:lstStyle/>
                    <a:p>
                      <a:pPr>
                        <a:lnSpc>
                          <a:spcPct val="100000"/>
                        </a:lnSpc>
                      </a:pPr>
                      <a:endParaRPr sz="900">
                        <a:latin typeface="Times New Roman"/>
                        <a:cs typeface="Times New Roman"/>
                      </a:endParaRPr>
                    </a:p>
                  </a:txBody>
                  <a:tcPr marL="0" marR="0" marT="0" marB="0">
                    <a:lnL w="6350">
                      <a:solidFill>
                        <a:srgbClr val="4471C4"/>
                      </a:solidFill>
                      <a:prstDash val="solid"/>
                    </a:lnL>
                    <a:lnR w="6350">
                      <a:solidFill>
                        <a:srgbClr val="4471C4"/>
                      </a:solidFill>
                      <a:prstDash val="solid"/>
                    </a:lnR>
                    <a:lnT w="12700" cap="flat" cmpd="sng" algn="ctr">
                      <a:solidFill>
                        <a:srgbClr val="3C67B0"/>
                      </a:solidFill>
                      <a:prstDash val="solid"/>
                      <a:round/>
                      <a:headEnd type="none" w="med" len="med"/>
                      <a:tailEnd type="none" w="med" len="med"/>
                    </a:lnT>
                    <a:lnB w="6350">
                      <a:solidFill>
                        <a:srgbClr val="4471C4"/>
                      </a:solidFill>
                      <a:prstDash val="solid"/>
                    </a:lnB>
                    <a:solidFill>
                      <a:srgbClr val="EBEDF6"/>
                    </a:solidFill>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16885" y="857251"/>
            <a:ext cx="4121468" cy="1044416"/>
            <a:chOff x="3355847" y="0"/>
            <a:chExt cx="5495290" cy="1392555"/>
          </a:xfrm>
        </p:grpSpPr>
        <p:sp>
          <p:nvSpPr>
            <p:cNvPr id="3" name="object 3"/>
            <p:cNvSpPr/>
            <p:nvPr/>
          </p:nvSpPr>
          <p:spPr>
            <a:xfrm>
              <a:off x="3931919" y="0"/>
              <a:ext cx="3086862" cy="925829"/>
            </a:xfrm>
            <a:prstGeom prst="rect">
              <a:avLst/>
            </a:prstGeom>
            <a:blipFill>
              <a:blip r:embed="rId2" cstate="print"/>
              <a:stretch>
                <a:fillRect/>
              </a:stretch>
            </a:blipFill>
          </p:spPr>
          <p:txBody>
            <a:bodyPr wrap="square" lIns="0" tIns="0" rIns="0" bIns="0" rtlCol="0"/>
            <a:lstStyle/>
            <a:p>
              <a:endParaRPr sz="1350"/>
            </a:p>
          </p:txBody>
        </p:sp>
        <p:sp>
          <p:nvSpPr>
            <p:cNvPr id="4" name="object 4"/>
            <p:cNvSpPr/>
            <p:nvPr/>
          </p:nvSpPr>
          <p:spPr>
            <a:xfrm>
              <a:off x="6475475" y="0"/>
              <a:ext cx="1799081" cy="925829"/>
            </a:xfrm>
            <a:prstGeom prst="rect">
              <a:avLst/>
            </a:prstGeom>
            <a:blipFill>
              <a:blip r:embed="rId3" cstate="print"/>
              <a:stretch>
                <a:fillRect/>
              </a:stretch>
            </a:blipFill>
          </p:spPr>
          <p:txBody>
            <a:bodyPr wrap="square" lIns="0" tIns="0" rIns="0" bIns="0" rtlCol="0"/>
            <a:lstStyle/>
            <a:p>
              <a:endParaRPr sz="1350"/>
            </a:p>
          </p:txBody>
        </p:sp>
        <p:sp>
          <p:nvSpPr>
            <p:cNvPr id="5" name="object 5"/>
            <p:cNvSpPr/>
            <p:nvPr/>
          </p:nvSpPr>
          <p:spPr>
            <a:xfrm>
              <a:off x="3355847" y="362711"/>
              <a:ext cx="1852422" cy="1029462"/>
            </a:xfrm>
            <a:prstGeom prst="rect">
              <a:avLst/>
            </a:prstGeom>
            <a:blipFill>
              <a:blip r:embed="rId4" cstate="print"/>
              <a:stretch>
                <a:fillRect/>
              </a:stretch>
            </a:blipFill>
          </p:spPr>
          <p:txBody>
            <a:bodyPr wrap="square" lIns="0" tIns="0" rIns="0" bIns="0" rtlCol="0"/>
            <a:lstStyle/>
            <a:p>
              <a:endParaRPr sz="1350"/>
            </a:p>
          </p:txBody>
        </p:sp>
        <p:sp>
          <p:nvSpPr>
            <p:cNvPr id="6" name="object 6"/>
            <p:cNvSpPr/>
            <p:nvPr/>
          </p:nvSpPr>
          <p:spPr>
            <a:xfrm>
              <a:off x="4567427" y="362711"/>
              <a:ext cx="4283202" cy="1029462"/>
            </a:xfrm>
            <a:prstGeom prst="rect">
              <a:avLst/>
            </a:prstGeom>
            <a:blipFill>
              <a:blip r:embed="rId5" cstate="print"/>
              <a:stretch>
                <a:fillRect/>
              </a:stretch>
            </a:blipFill>
          </p:spPr>
          <p:txBody>
            <a:bodyPr wrap="square" lIns="0" tIns="0" rIns="0" bIns="0" rtlCol="0"/>
            <a:lstStyle/>
            <a:p>
              <a:endParaRPr sz="1350"/>
            </a:p>
          </p:txBody>
        </p:sp>
      </p:grpSp>
      <p:sp>
        <p:nvSpPr>
          <p:cNvPr id="7" name="object 7"/>
          <p:cNvSpPr txBox="1">
            <a:spLocks noGrp="1"/>
          </p:cNvSpPr>
          <p:nvPr>
            <p:ph type="title"/>
          </p:nvPr>
        </p:nvSpPr>
        <p:spPr>
          <a:xfrm>
            <a:off x="2741533" y="384253"/>
            <a:ext cx="3660934" cy="1131079"/>
          </a:xfrm>
          <a:prstGeom prst="rect">
            <a:avLst/>
          </a:prstGeom>
        </p:spPr>
        <p:txBody>
          <a:bodyPr vert="horz" wrap="square" lIns="0" tIns="53340" rIns="0" bIns="0" rtlCol="0" anchor="ctr">
            <a:spAutoFit/>
          </a:bodyPr>
          <a:lstStyle/>
          <a:p>
            <a:pPr marL="9525" marR="3810" indent="431959">
              <a:lnSpc>
                <a:spcPts val="2753"/>
              </a:lnSpc>
              <a:spcBef>
                <a:spcPts val="420"/>
              </a:spcBef>
            </a:pPr>
            <a:r>
              <a:rPr sz="2550" spc="-11" dirty="0"/>
              <a:t>Penyimpanan </a:t>
            </a:r>
            <a:r>
              <a:rPr sz="2550" spc="-30" dirty="0"/>
              <a:t>Vaksin  </a:t>
            </a:r>
            <a:r>
              <a:rPr sz="2550" spc="-4" dirty="0"/>
              <a:t>dalam </a:t>
            </a:r>
            <a:r>
              <a:rPr sz="2550" i="1" spc="-26" dirty="0">
                <a:latin typeface="Carlito"/>
                <a:cs typeface="Carlito"/>
              </a:rPr>
              <a:t>Vaccine</a:t>
            </a:r>
            <a:r>
              <a:rPr sz="2550" i="1" spc="-8" dirty="0">
                <a:latin typeface="Carlito"/>
                <a:cs typeface="Carlito"/>
              </a:rPr>
              <a:t> </a:t>
            </a:r>
            <a:r>
              <a:rPr sz="2550" i="1" spc="-11" dirty="0">
                <a:latin typeface="Carlito"/>
                <a:cs typeface="Carlito"/>
              </a:rPr>
              <a:t>Refrigerator</a:t>
            </a:r>
            <a:endParaRPr sz="2550" dirty="0">
              <a:latin typeface="Carlito"/>
              <a:cs typeface="Carlito"/>
            </a:endParaRPr>
          </a:p>
        </p:txBody>
      </p:sp>
      <p:sp>
        <p:nvSpPr>
          <p:cNvPr id="8" name="object 8"/>
          <p:cNvSpPr/>
          <p:nvPr/>
        </p:nvSpPr>
        <p:spPr>
          <a:xfrm>
            <a:off x="627506" y="1767077"/>
            <a:ext cx="7755255" cy="3403854"/>
          </a:xfrm>
          <a:prstGeom prst="rect">
            <a:avLst/>
          </a:prstGeom>
          <a:blipFill>
            <a:blip r:embed="rId6" cstate="print"/>
            <a:stretch>
              <a:fillRect/>
            </a:stretch>
          </a:blipFill>
        </p:spPr>
        <p:txBody>
          <a:bodyPr wrap="square" lIns="0" tIns="0" rIns="0" bIns="0" rtlCol="0"/>
          <a:lstStyle/>
          <a:p>
            <a:endParaRPr sz="1350"/>
          </a:p>
        </p:txBody>
      </p:sp>
      <p:sp>
        <p:nvSpPr>
          <p:cNvPr id="9" name="object 9"/>
          <p:cNvSpPr txBox="1"/>
          <p:nvPr/>
        </p:nvSpPr>
        <p:spPr>
          <a:xfrm>
            <a:off x="441197" y="5134357"/>
            <a:ext cx="7818120" cy="256801"/>
          </a:xfrm>
          <a:prstGeom prst="rect">
            <a:avLst/>
          </a:prstGeom>
          <a:solidFill>
            <a:srgbClr val="FFFFFF">
              <a:alpha val="59999"/>
            </a:srgbClr>
          </a:solidFill>
        </p:spPr>
        <p:txBody>
          <a:bodyPr vert="horz" wrap="square" lIns="0" tIns="48577" rIns="0" bIns="0" rtlCol="0">
            <a:spAutoFit/>
          </a:bodyPr>
          <a:lstStyle/>
          <a:p>
            <a:pPr marL="411956">
              <a:spcBef>
                <a:spcPts val="382"/>
              </a:spcBef>
            </a:pPr>
            <a:r>
              <a:rPr sz="1350" spc="-4" dirty="0">
                <a:latin typeface="Arial"/>
                <a:cs typeface="Arial"/>
              </a:rPr>
              <a:t>*Untuk</a:t>
            </a:r>
            <a:r>
              <a:rPr sz="1350" spc="289" dirty="0">
                <a:latin typeface="Arial"/>
                <a:cs typeface="Arial"/>
              </a:rPr>
              <a:t> </a:t>
            </a:r>
            <a:r>
              <a:rPr sz="1350" spc="-4" dirty="0">
                <a:latin typeface="Arial"/>
                <a:cs typeface="Arial"/>
              </a:rPr>
              <a:t>vaksin</a:t>
            </a:r>
            <a:r>
              <a:rPr sz="1350" spc="300" dirty="0">
                <a:latin typeface="Arial"/>
                <a:cs typeface="Arial"/>
              </a:rPr>
              <a:t> </a:t>
            </a:r>
            <a:r>
              <a:rPr sz="1350" spc="-4" dirty="0">
                <a:latin typeface="Arial"/>
                <a:cs typeface="Arial"/>
              </a:rPr>
              <a:t>COVID-19</a:t>
            </a:r>
            <a:r>
              <a:rPr sz="1350" spc="289" dirty="0">
                <a:latin typeface="Arial"/>
                <a:cs typeface="Arial"/>
              </a:rPr>
              <a:t> </a:t>
            </a:r>
            <a:r>
              <a:rPr sz="1350" spc="-4" dirty="0">
                <a:latin typeface="Arial"/>
                <a:cs typeface="Arial"/>
              </a:rPr>
              <a:t>dengan</a:t>
            </a:r>
            <a:r>
              <a:rPr sz="1350" spc="289" dirty="0">
                <a:latin typeface="Arial"/>
                <a:cs typeface="Arial"/>
              </a:rPr>
              <a:t> </a:t>
            </a:r>
            <a:r>
              <a:rPr sz="1350" spc="-4" dirty="0">
                <a:latin typeface="Arial"/>
                <a:cs typeface="Arial"/>
              </a:rPr>
              <a:t>platform</a:t>
            </a:r>
            <a:r>
              <a:rPr sz="1350" spc="289" dirty="0">
                <a:latin typeface="Arial"/>
                <a:cs typeface="Arial"/>
              </a:rPr>
              <a:t> </a:t>
            </a:r>
            <a:r>
              <a:rPr sz="1350" spc="-4" dirty="0">
                <a:latin typeface="Arial"/>
                <a:cs typeface="Arial"/>
              </a:rPr>
              <a:t>lainnya</a:t>
            </a:r>
            <a:r>
              <a:rPr sz="1350" spc="289" dirty="0">
                <a:latin typeface="Arial"/>
                <a:cs typeface="Arial"/>
              </a:rPr>
              <a:t> </a:t>
            </a:r>
            <a:r>
              <a:rPr sz="1350" spc="-4" dirty="0">
                <a:latin typeface="Arial"/>
                <a:cs typeface="Arial"/>
              </a:rPr>
              <a:t>mekanisme</a:t>
            </a:r>
            <a:r>
              <a:rPr sz="1350" spc="293" dirty="0">
                <a:latin typeface="Arial"/>
                <a:cs typeface="Arial"/>
              </a:rPr>
              <a:t> </a:t>
            </a:r>
            <a:r>
              <a:rPr sz="1350" spc="-4" dirty="0">
                <a:latin typeface="Arial"/>
                <a:cs typeface="Arial"/>
              </a:rPr>
              <a:t>penyimpanan</a:t>
            </a:r>
            <a:r>
              <a:rPr sz="1350" spc="293" dirty="0">
                <a:latin typeface="Arial"/>
                <a:cs typeface="Arial"/>
              </a:rPr>
              <a:t> </a:t>
            </a:r>
            <a:r>
              <a:rPr sz="1350" spc="-4" dirty="0">
                <a:latin typeface="Arial"/>
                <a:cs typeface="Arial"/>
              </a:rPr>
              <a:t>akan</a:t>
            </a:r>
            <a:r>
              <a:rPr sz="1350" spc="289" dirty="0">
                <a:latin typeface="Arial"/>
                <a:cs typeface="Arial"/>
              </a:rPr>
              <a:t> </a:t>
            </a:r>
            <a:r>
              <a:rPr sz="1350" spc="-4" dirty="0">
                <a:latin typeface="Arial"/>
                <a:cs typeface="Arial"/>
              </a:rPr>
              <a:t>ditentukan</a:t>
            </a:r>
            <a:endParaRPr sz="1350">
              <a:latin typeface="Arial"/>
              <a:cs typeface="Arial"/>
            </a:endParaRPr>
          </a:p>
        </p:txBody>
      </p:sp>
      <p:sp>
        <p:nvSpPr>
          <p:cNvPr id="10" name="object 10"/>
          <p:cNvSpPr txBox="1"/>
          <p:nvPr/>
        </p:nvSpPr>
        <p:spPr>
          <a:xfrm>
            <a:off x="843839" y="5440985"/>
            <a:ext cx="807720" cy="217367"/>
          </a:xfrm>
          <a:prstGeom prst="rect">
            <a:avLst/>
          </a:prstGeom>
        </p:spPr>
        <p:txBody>
          <a:bodyPr vert="horz" wrap="square" lIns="0" tIns="9525" rIns="0" bIns="0" rtlCol="0">
            <a:spAutoFit/>
          </a:bodyPr>
          <a:lstStyle/>
          <a:p>
            <a:pPr marL="9525">
              <a:spcBef>
                <a:spcPts val="75"/>
              </a:spcBef>
            </a:pPr>
            <a:r>
              <a:rPr sz="1350" spc="-4" dirty="0">
                <a:latin typeface="Arial"/>
                <a:cs typeface="Arial"/>
              </a:rPr>
              <a:t>kem</a:t>
            </a:r>
            <a:r>
              <a:rPr sz="1350" spc="-11" dirty="0">
                <a:latin typeface="Arial"/>
                <a:cs typeface="Arial"/>
              </a:rPr>
              <a:t>u</a:t>
            </a:r>
            <a:r>
              <a:rPr sz="1350" spc="-4" dirty="0">
                <a:latin typeface="Arial"/>
                <a:cs typeface="Arial"/>
              </a:rPr>
              <a:t>d</a:t>
            </a:r>
            <a:r>
              <a:rPr sz="1350" spc="-11" dirty="0">
                <a:latin typeface="Arial"/>
                <a:cs typeface="Arial"/>
              </a:rPr>
              <a:t>i</a:t>
            </a:r>
            <a:r>
              <a:rPr sz="1350" spc="-4" dirty="0">
                <a:latin typeface="Arial"/>
                <a:cs typeface="Arial"/>
              </a:rPr>
              <a:t>a</a:t>
            </a:r>
            <a:r>
              <a:rPr sz="1350" spc="-11" dirty="0">
                <a:latin typeface="Arial"/>
                <a:cs typeface="Arial"/>
              </a:rPr>
              <a:t>n</a:t>
            </a:r>
            <a:r>
              <a:rPr sz="1350" dirty="0">
                <a:latin typeface="Arial"/>
                <a:cs typeface="Arial"/>
              </a:rPr>
              <a:t>.</a:t>
            </a:r>
            <a:endParaRPr sz="135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6272" y="914400"/>
            <a:ext cx="4802314" cy="856679"/>
          </a:xfrm>
          <a:prstGeom prst="rect">
            <a:avLst/>
          </a:prstGeom>
          <a:blipFill>
            <a:blip r:embed="rId2" cstate="print"/>
            <a:stretch>
              <a:fillRect/>
            </a:stretch>
          </a:blipFill>
        </p:spPr>
        <p:txBody>
          <a:bodyPr wrap="square" lIns="0" tIns="0" rIns="0" bIns="0" rtlCol="0"/>
          <a:lstStyle/>
          <a:p>
            <a:endParaRPr sz="1350"/>
          </a:p>
        </p:txBody>
      </p:sp>
      <p:sp>
        <p:nvSpPr>
          <p:cNvPr id="3" name="object 3"/>
          <p:cNvSpPr txBox="1">
            <a:spLocks noGrp="1"/>
          </p:cNvSpPr>
          <p:nvPr>
            <p:ph type="title"/>
          </p:nvPr>
        </p:nvSpPr>
        <p:spPr>
          <a:xfrm>
            <a:off x="2411108" y="295697"/>
            <a:ext cx="4291013" cy="1325363"/>
          </a:xfrm>
          <a:prstGeom prst="rect">
            <a:avLst/>
          </a:prstGeom>
        </p:spPr>
        <p:txBody>
          <a:bodyPr vert="horz" wrap="square" lIns="0" tIns="9525" rIns="0" bIns="0" rtlCol="0" anchor="ctr">
            <a:spAutoFit/>
          </a:bodyPr>
          <a:lstStyle/>
          <a:p>
            <a:pPr marL="9525">
              <a:spcBef>
                <a:spcPts val="75"/>
              </a:spcBef>
            </a:pPr>
            <a:r>
              <a:rPr sz="2850" spc="-11" dirty="0"/>
              <a:t>Contoh Penyimpanan</a:t>
            </a:r>
            <a:r>
              <a:rPr sz="2850" spc="-56" dirty="0"/>
              <a:t> </a:t>
            </a:r>
            <a:r>
              <a:rPr sz="2850" spc="-34" dirty="0"/>
              <a:t>Vaksin</a:t>
            </a:r>
            <a:endParaRPr sz="2850" dirty="0"/>
          </a:p>
        </p:txBody>
      </p:sp>
      <p:sp>
        <p:nvSpPr>
          <p:cNvPr id="4" name="object 4"/>
          <p:cNvSpPr/>
          <p:nvPr/>
        </p:nvSpPr>
        <p:spPr>
          <a:xfrm>
            <a:off x="93726" y="2074545"/>
            <a:ext cx="5113782" cy="3043809"/>
          </a:xfrm>
          <a:prstGeom prst="rect">
            <a:avLst/>
          </a:prstGeom>
          <a:blipFill>
            <a:blip r:embed="rId3" cstate="print"/>
            <a:stretch>
              <a:fillRect/>
            </a:stretch>
          </a:blipFill>
        </p:spPr>
        <p:txBody>
          <a:bodyPr wrap="square" lIns="0" tIns="0" rIns="0" bIns="0" rtlCol="0"/>
          <a:lstStyle/>
          <a:p>
            <a:endParaRPr sz="1350"/>
          </a:p>
        </p:txBody>
      </p:sp>
      <p:sp>
        <p:nvSpPr>
          <p:cNvPr id="5" name="object 5"/>
          <p:cNvSpPr txBox="1"/>
          <p:nvPr/>
        </p:nvSpPr>
        <p:spPr>
          <a:xfrm>
            <a:off x="1340738" y="3443858"/>
            <a:ext cx="362426" cy="153888"/>
          </a:xfrm>
          <a:prstGeom prst="rect">
            <a:avLst/>
          </a:prstGeom>
          <a:solidFill>
            <a:srgbClr val="A9D18E"/>
          </a:solidFill>
        </p:spPr>
        <p:txBody>
          <a:bodyPr vert="horz" wrap="square" lIns="0" tIns="0" rIns="0" bIns="0" rtlCol="0">
            <a:spAutoFit/>
          </a:bodyPr>
          <a:lstStyle/>
          <a:p>
            <a:pPr marL="108109">
              <a:lnSpc>
                <a:spcPts val="1181"/>
              </a:lnSpc>
            </a:pPr>
            <a:r>
              <a:rPr sz="1050" spc="-11" dirty="0">
                <a:latin typeface="Carlito"/>
                <a:cs typeface="Carlito"/>
              </a:rPr>
              <a:t>DT</a:t>
            </a:r>
            <a:endParaRPr sz="1050">
              <a:latin typeface="Carlito"/>
              <a:cs typeface="Carlito"/>
            </a:endParaRPr>
          </a:p>
        </p:txBody>
      </p:sp>
      <p:sp>
        <p:nvSpPr>
          <p:cNvPr id="6" name="object 6"/>
          <p:cNvSpPr txBox="1"/>
          <p:nvPr/>
        </p:nvSpPr>
        <p:spPr>
          <a:xfrm>
            <a:off x="1340738" y="3276980"/>
            <a:ext cx="362426" cy="153888"/>
          </a:xfrm>
          <a:prstGeom prst="rect">
            <a:avLst/>
          </a:prstGeom>
          <a:solidFill>
            <a:srgbClr val="C55A11"/>
          </a:solidFill>
        </p:spPr>
        <p:txBody>
          <a:bodyPr vert="horz" wrap="square" lIns="0" tIns="0" rIns="0" bIns="0" rtlCol="0">
            <a:spAutoFit/>
          </a:bodyPr>
          <a:lstStyle/>
          <a:p>
            <a:pPr marL="92869">
              <a:lnSpc>
                <a:spcPts val="1181"/>
              </a:lnSpc>
            </a:pPr>
            <a:r>
              <a:rPr sz="1050" spc="-8" dirty="0">
                <a:solidFill>
                  <a:srgbClr val="FFFFFF"/>
                </a:solidFill>
                <a:latin typeface="Carlito"/>
                <a:cs typeface="Carlito"/>
              </a:rPr>
              <a:t>IPV</a:t>
            </a:r>
            <a:endParaRPr sz="1050">
              <a:latin typeface="Carlito"/>
              <a:cs typeface="Carlito"/>
            </a:endParaRPr>
          </a:p>
        </p:txBody>
      </p:sp>
      <p:graphicFrame>
        <p:nvGraphicFramePr>
          <p:cNvPr id="7" name="object 7"/>
          <p:cNvGraphicFramePr>
            <a:graphicFrameLocks noGrp="1"/>
          </p:cNvGraphicFramePr>
          <p:nvPr/>
        </p:nvGraphicFramePr>
        <p:xfrm>
          <a:off x="3449574" y="3595877"/>
          <a:ext cx="400050" cy="642364"/>
        </p:xfrm>
        <a:graphic>
          <a:graphicData uri="http://schemas.openxmlformats.org/drawingml/2006/table">
            <a:tbl>
              <a:tblPr firstRow="1" bandRow="1">
                <a:tableStyleId>{2D5ABB26-0587-4C30-8999-92F81FD0307C}</a:tableStyleId>
              </a:tblPr>
              <a:tblGrid>
                <a:gridCol w="400050">
                  <a:extLst>
                    <a:ext uri="{9D8B030D-6E8A-4147-A177-3AD203B41FA5}">
                      <a16:colId xmlns:a16="http://schemas.microsoft.com/office/drawing/2014/main" val="20000"/>
                    </a:ext>
                  </a:extLst>
                </a:gridCol>
              </a:tblGrid>
              <a:tr h="156590">
                <a:tc>
                  <a:txBody>
                    <a:bodyPr/>
                    <a:lstStyle/>
                    <a:p>
                      <a:pPr marL="13335" algn="ctr">
                        <a:lnSpc>
                          <a:spcPct val="100000"/>
                        </a:lnSpc>
                        <a:spcBef>
                          <a:spcPts val="135"/>
                        </a:spcBef>
                      </a:pPr>
                      <a:r>
                        <a:rPr sz="800" b="1" spc="-10" dirty="0">
                          <a:solidFill>
                            <a:srgbClr val="FFFFFF"/>
                          </a:solidFill>
                          <a:latin typeface="Carlito"/>
                          <a:cs typeface="Carlito"/>
                        </a:rPr>
                        <a:t>COVID</a:t>
                      </a:r>
                      <a:endParaRPr sz="800">
                        <a:latin typeface="Carlito"/>
                        <a:cs typeface="Carlito"/>
                      </a:endParaRPr>
                    </a:p>
                  </a:txBody>
                  <a:tcPr marL="0" marR="0" marT="12859" marB="0">
                    <a:lnB w="19050">
                      <a:solidFill>
                        <a:srgbClr val="000000"/>
                      </a:solidFill>
                      <a:prstDash val="solid"/>
                    </a:lnB>
                    <a:solidFill>
                      <a:srgbClr val="C00000"/>
                    </a:solidFill>
                  </a:tcPr>
                </a:tc>
                <a:extLst>
                  <a:ext uri="{0D108BD9-81ED-4DB2-BD59-A6C34878D82A}">
                    <a16:rowId xmlns:a16="http://schemas.microsoft.com/office/drawing/2014/main" val="10000"/>
                  </a:ext>
                </a:extLst>
              </a:tr>
              <a:tr h="161162">
                <a:tc>
                  <a:txBody>
                    <a:bodyPr/>
                    <a:lstStyle/>
                    <a:p>
                      <a:pPr marL="13335" algn="ctr">
                        <a:lnSpc>
                          <a:spcPct val="100000"/>
                        </a:lnSpc>
                        <a:spcBef>
                          <a:spcPts val="190"/>
                        </a:spcBef>
                      </a:pPr>
                      <a:r>
                        <a:rPr sz="800" b="1" spc="-10" dirty="0">
                          <a:solidFill>
                            <a:srgbClr val="FFFFFF"/>
                          </a:solidFill>
                          <a:latin typeface="Carlito"/>
                          <a:cs typeface="Carlito"/>
                        </a:rPr>
                        <a:t>COVID</a:t>
                      </a:r>
                      <a:endParaRPr sz="800">
                        <a:latin typeface="Carlito"/>
                        <a:cs typeface="Carlito"/>
                      </a:endParaRPr>
                    </a:p>
                  </a:txBody>
                  <a:tcPr marL="0" marR="0" marT="18098" marB="0">
                    <a:lnT w="19050">
                      <a:solidFill>
                        <a:srgbClr val="000000"/>
                      </a:solidFill>
                      <a:prstDash val="solid"/>
                    </a:lnT>
                    <a:lnB w="12700">
                      <a:solidFill>
                        <a:srgbClr val="000000"/>
                      </a:solidFill>
                      <a:prstDash val="solid"/>
                    </a:lnB>
                    <a:solidFill>
                      <a:srgbClr val="C00000"/>
                    </a:solidFill>
                  </a:tcPr>
                </a:tc>
                <a:extLst>
                  <a:ext uri="{0D108BD9-81ED-4DB2-BD59-A6C34878D82A}">
                    <a16:rowId xmlns:a16="http://schemas.microsoft.com/office/drawing/2014/main" val="10001"/>
                  </a:ext>
                </a:extLst>
              </a:tr>
              <a:tr h="164592">
                <a:tc>
                  <a:txBody>
                    <a:bodyPr/>
                    <a:lstStyle/>
                    <a:p>
                      <a:pPr marL="13335" algn="ctr">
                        <a:lnSpc>
                          <a:spcPct val="100000"/>
                        </a:lnSpc>
                        <a:spcBef>
                          <a:spcPts val="185"/>
                        </a:spcBef>
                      </a:pPr>
                      <a:r>
                        <a:rPr sz="800" b="1" spc="-10" dirty="0">
                          <a:solidFill>
                            <a:srgbClr val="FFFFFF"/>
                          </a:solidFill>
                          <a:latin typeface="Carlito"/>
                          <a:cs typeface="Carlito"/>
                        </a:rPr>
                        <a:t>COVID</a:t>
                      </a:r>
                      <a:endParaRPr sz="800">
                        <a:latin typeface="Carlito"/>
                        <a:cs typeface="Carlito"/>
                      </a:endParaRPr>
                    </a:p>
                  </a:txBody>
                  <a:tcPr marL="0" marR="0" marT="17621" marB="0">
                    <a:lnT w="12700">
                      <a:solidFill>
                        <a:srgbClr val="000000"/>
                      </a:solidFill>
                      <a:prstDash val="solid"/>
                    </a:lnT>
                    <a:lnB w="28575">
                      <a:solidFill>
                        <a:srgbClr val="FFFFFF"/>
                      </a:solidFill>
                      <a:prstDash val="solid"/>
                    </a:lnB>
                    <a:solidFill>
                      <a:srgbClr val="C00000"/>
                    </a:solidFill>
                  </a:tcPr>
                </a:tc>
                <a:extLst>
                  <a:ext uri="{0D108BD9-81ED-4DB2-BD59-A6C34878D82A}">
                    <a16:rowId xmlns:a16="http://schemas.microsoft.com/office/drawing/2014/main" val="10002"/>
                  </a:ext>
                </a:extLst>
              </a:tr>
              <a:tr h="160020">
                <a:tc>
                  <a:txBody>
                    <a:bodyPr/>
                    <a:lstStyle/>
                    <a:p>
                      <a:pPr algn="ctr">
                        <a:lnSpc>
                          <a:spcPct val="100000"/>
                        </a:lnSpc>
                        <a:spcBef>
                          <a:spcPts val="234"/>
                        </a:spcBef>
                      </a:pPr>
                      <a:r>
                        <a:rPr sz="800" b="1" spc="-10" dirty="0">
                          <a:solidFill>
                            <a:srgbClr val="FFFFFF"/>
                          </a:solidFill>
                          <a:latin typeface="Carlito"/>
                          <a:cs typeface="Carlito"/>
                        </a:rPr>
                        <a:t>Td</a:t>
                      </a:r>
                      <a:endParaRPr sz="800">
                        <a:latin typeface="Carlito"/>
                        <a:cs typeface="Carlito"/>
                      </a:endParaRPr>
                    </a:p>
                  </a:txBody>
                  <a:tcPr marL="0" marR="0" marT="22383" marB="0">
                    <a:lnT w="28575">
                      <a:solidFill>
                        <a:srgbClr val="FFFFFF"/>
                      </a:solidFill>
                      <a:prstDash val="solid"/>
                    </a:lnT>
                    <a:solidFill>
                      <a:srgbClr val="6F2F9F"/>
                    </a:solidFill>
                  </a:tcPr>
                </a:tc>
                <a:extLst>
                  <a:ext uri="{0D108BD9-81ED-4DB2-BD59-A6C34878D82A}">
                    <a16:rowId xmlns:a16="http://schemas.microsoft.com/office/drawing/2014/main" val="10003"/>
                  </a:ext>
                </a:extLst>
              </a:tr>
            </a:tbl>
          </a:graphicData>
        </a:graphic>
      </p:graphicFrame>
      <p:grpSp>
        <p:nvGrpSpPr>
          <p:cNvPr id="8" name="object 8"/>
          <p:cNvGrpSpPr/>
          <p:nvPr/>
        </p:nvGrpSpPr>
        <p:grpSpPr>
          <a:xfrm>
            <a:off x="5320664" y="2675762"/>
            <a:ext cx="3752850" cy="3073718"/>
            <a:chOff x="7094219" y="2424683"/>
            <a:chExt cx="5003800" cy="4098290"/>
          </a:xfrm>
        </p:grpSpPr>
        <p:sp>
          <p:nvSpPr>
            <p:cNvPr id="9" name="object 9"/>
            <p:cNvSpPr/>
            <p:nvPr/>
          </p:nvSpPr>
          <p:spPr>
            <a:xfrm>
              <a:off x="7100315" y="2437320"/>
              <a:ext cx="3729608" cy="4068191"/>
            </a:xfrm>
            <a:prstGeom prst="rect">
              <a:avLst/>
            </a:prstGeom>
            <a:blipFill>
              <a:blip r:embed="rId4" cstate="print"/>
              <a:stretch>
                <a:fillRect/>
              </a:stretch>
            </a:blipFill>
          </p:spPr>
          <p:txBody>
            <a:bodyPr wrap="square" lIns="0" tIns="0" rIns="0" bIns="0" rtlCol="0"/>
            <a:lstStyle/>
            <a:p>
              <a:endParaRPr sz="1350"/>
            </a:p>
          </p:txBody>
        </p:sp>
        <p:sp>
          <p:nvSpPr>
            <p:cNvPr id="10" name="object 10"/>
            <p:cNvSpPr/>
            <p:nvPr/>
          </p:nvSpPr>
          <p:spPr>
            <a:xfrm>
              <a:off x="7097267" y="2427731"/>
              <a:ext cx="3738879" cy="4091940"/>
            </a:xfrm>
            <a:custGeom>
              <a:avLst/>
              <a:gdLst/>
              <a:ahLst/>
              <a:cxnLst/>
              <a:rect l="l" t="t" r="r" b="b"/>
              <a:pathLst>
                <a:path w="3738879" h="4091940">
                  <a:moveTo>
                    <a:pt x="0" y="4091940"/>
                  </a:moveTo>
                  <a:lnTo>
                    <a:pt x="3738372" y="4091940"/>
                  </a:lnTo>
                  <a:lnTo>
                    <a:pt x="3738372" y="0"/>
                  </a:lnTo>
                  <a:lnTo>
                    <a:pt x="0" y="0"/>
                  </a:lnTo>
                  <a:lnTo>
                    <a:pt x="0" y="4091940"/>
                  </a:lnTo>
                  <a:close/>
                </a:path>
              </a:pathLst>
            </a:custGeom>
            <a:ln w="6096">
              <a:solidFill>
                <a:srgbClr val="000000"/>
              </a:solidFill>
            </a:ln>
          </p:spPr>
          <p:txBody>
            <a:bodyPr wrap="square" lIns="0" tIns="0" rIns="0" bIns="0" rtlCol="0"/>
            <a:lstStyle/>
            <a:p>
              <a:endParaRPr sz="1350"/>
            </a:p>
          </p:txBody>
        </p:sp>
        <p:sp>
          <p:nvSpPr>
            <p:cNvPr id="11" name="object 11"/>
            <p:cNvSpPr/>
            <p:nvPr/>
          </p:nvSpPr>
          <p:spPr>
            <a:xfrm>
              <a:off x="10175747" y="4483607"/>
              <a:ext cx="1917700" cy="1041400"/>
            </a:xfrm>
            <a:custGeom>
              <a:avLst/>
              <a:gdLst/>
              <a:ahLst/>
              <a:cxnLst/>
              <a:rect l="l" t="t" r="r" b="b"/>
              <a:pathLst>
                <a:path w="1917700" h="1041400">
                  <a:moveTo>
                    <a:pt x="1917192" y="0"/>
                  </a:moveTo>
                  <a:lnTo>
                    <a:pt x="639063" y="0"/>
                  </a:lnTo>
                  <a:lnTo>
                    <a:pt x="639063" y="390398"/>
                  </a:lnTo>
                  <a:lnTo>
                    <a:pt x="415035" y="390398"/>
                  </a:lnTo>
                  <a:lnTo>
                    <a:pt x="415035" y="260223"/>
                  </a:lnTo>
                  <a:lnTo>
                    <a:pt x="0" y="520446"/>
                  </a:lnTo>
                  <a:lnTo>
                    <a:pt x="415035" y="780669"/>
                  </a:lnTo>
                  <a:lnTo>
                    <a:pt x="415035" y="650494"/>
                  </a:lnTo>
                  <a:lnTo>
                    <a:pt x="639063" y="650494"/>
                  </a:lnTo>
                  <a:lnTo>
                    <a:pt x="639063" y="1040892"/>
                  </a:lnTo>
                  <a:lnTo>
                    <a:pt x="1917192" y="1040892"/>
                  </a:lnTo>
                  <a:lnTo>
                    <a:pt x="1917192" y="0"/>
                  </a:lnTo>
                  <a:close/>
                </a:path>
              </a:pathLst>
            </a:custGeom>
            <a:solidFill>
              <a:srgbClr val="FFFF00"/>
            </a:solidFill>
          </p:spPr>
          <p:txBody>
            <a:bodyPr wrap="square" lIns="0" tIns="0" rIns="0" bIns="0" rtlCol="0"/>
            <a:lstStyle/>
            <a:p>
              <a:endParaRPr sz="1350"/>
            </a:p>
          </p:txBody>
        </p:sp>
        <p:sp>
          <p:nvSpPr>
            <p:cNvPr id="12" name="object 12"/>
            <p:cNvSpPr/>
            <p:nvPr/>
          </p:nvSpPr>
          <p:spPr>
            <a:xfrm>
              <a:off x="10175747" y="4483607"/>
              <a:ext cx="1917700" cy="1041400"/>
            </a:xfrm>
            <a:custGeom>
              <a:avLst/>
              <a:gdLst/>
              <a:ahLst/>
              <a:cxnLst/>
              <a:rect l="l" t="t" r="r" b="b"/>
              <a:pathLst>
                <a:path w="1917700" h="1041400">
                  <a:moveTo>
                    <a:pt x="0" y="520446"/>
                  </a:moveTo>
                  <a:lnTo>
                    <a:pt x="415035" y="260223"/>
                  </a:lnTo>
                  <a:lnTo>
                    <a:pt x="415035" y="390398"/>
                  </a:lnTo>
                  <a:lnTo>
                    <a:pt x="639063" y="390398"/>
                  </a:lnTo>
                  <a:lnTo>
                    <a:pt x="639063" y="0"/>
                  </a:lnTo>
                  <a:lnTo>
                    <a:pt x="1917192" y="0"/>
                  </a:lnTo>
                  <a:lnTo>
                    <a:pt x="1917192" y="1040892"/>
                  </a:lnTo>
                  <a:lnTo>
                    <a:pt x="639063" y="1040892"/>
                  </a:lnTo>
                  <a:lnTo>
                    <a:pt x="639063" y="650494"/>
                  </a:lnTo>
                  <a:lnTo>
                    <a:pt x="415035" y="650494"/>
                  </a:lnTo>
                  <a:lnTo>
                    <a:pt x="415035" y="780669"/>
                  </a:lnTo>
                  <a:lnTo>
                    <a:pt x="0" y="520446"/>
                  </a:lnTo>
                  <a:close/>
                </a:path>
              </a:pathLst>
            </a:custGeom>
            <a:ln w="9144">
              <a:solidFill>
                <a:srgbClr val="000000"/>
              </a:solidFill>
            </a:ln>
          </p:spPr>
          <p:txBody>
            <a:bodyPr wrap="square" lIns="0" tIns="0" rIns="0" bIns="0" rtlCol="0"/>
            <a:lstStyle/>
            <a:p>
              <a:endParaRPr sz="1350"/>
            </a:p>
          </p:txBody>
        </p:sp>
      </p:grpSp>
      <p:sp>
        <p:nvSpPr>
          <p:cNvPr id="13" name="object 13"/>
          <p:cNvSpPr txBox="1"/>
          <p:nvPr/>
        </p:nvSpPr>
        <p:spPr>
          <a:xfrm>
            <a:off x="8213693" y="4240625"/>
            <a:ext cx="757238" cy="655949"/>
          </a:xfrm>
          <a:prstGeom prst="rect">
            <a:avLst/>
          </a:prstGeom>
        </p:spPr>
        <p:txBody>
          <a:bodyPr vert="horz" wrap="square" lIns="0" tIns="9525" rIns="0" bIns="0" rtlCol="0">
            <a:spAutoFit/>
          </a:bodyPr>
          <a:lstStyle/>
          <a:p>
            <a:pPr marL="9525" marR="3810" indent="-476" algn="ctr">
              <a:spcBef>
                <a:spcPts val="75"/>
              </a:spcBef>
            </a:pPr>
            <a:r>
              <a:rPr sz="1050" b="1" dirty="0">
                <a:latin typeface="Arial"/>
                <a:cs typeface="Arial"/>
              </a:rPr>
              <a:t>Jangan  </a:t>
            </a:r>
            <a:r>
              <a:rPr sz="1050" b="1" spc="4" dirty="0">
                <a:latin typeface="Arial"/>
                <a:cs typeface="Arial"/>
              </a:rPr>
              <a:t>m</a:t>
            </a:r>
            <a:r>
              <a:rPr sz="1050" b="1" spc="-4" dirty="0">
                <a:latin typeface="Arial"/>
                <a:cs typeface="Arial"/>
              </a:rPr>
              <a:t>e</a:t>
            </a:r>
            <a:r>
              <a:rPr sz="1050" b="1" spc="-8" dirty="0">
                <a:latin typeface="Arial"/>
                <a:cs typeface="Arial"/>
              </a:rPr>
              <a:t>n</a:t>
            </a:r>
            <a:r>
              <a:rPr sz="1050" b="1" spc="-41" dirty="0">
                <a:latin typeface="Arial"/>
                <a:cs typeface="Arial"/>
              </a:rPr>
              <a:t>y</a:t>
            </a:r>
            <a:r>
              <a:rPr sz="1050" b="1" dirty="0">
                <a:latin typeface="Arial"/>
                <a:cs typeface="Arial"/>
              </a:rPr>
              <a:t>i</a:t>
            </a:r>
            <a:r>
              <a:rPr sz="1050" b="1" spc="4" dirty="0">
                <a:latin typeface="Arial"/>
                <a:cs typeface="Arial"/>
              </a:rPr>
              <a:t>m</a:t>
            </a:r>
            <a:r>
              <a:rPr sz="1050" b="1" spc="-8" dirty="0">
                <a:latin typeface="Arial"/>
                <a:cs typeface="Arial"/>
              </a:rPr>
              <a:t>p</a:t>
            </a:r>
            <a:r>
              <a:rPr sz="1050" b="1" dirty="0">
                <a:latin typeface="Arial"/>
                <a:cs typeface="Arial"/>
              </a:rPr>
              <a:t>an  vaksin di  </a:t>
            </a:r>
            <a:r>
              <a:rPr sz="1050" b="1" spc="-4" dirty="0">
                <a:latin typeface="Arial"/>
                <a:cs typeface="Arial"/>
              </a:rPr>
              <a:t>pintu</a:t>
            </a:r>
            <a:endParaRPr sz="1050">
              <a:latin typeface="Arial"/>
              <a:cs typeface="Arial"/>
            </a:endParaRPr>
          </a:p>
        </p:txBody>
      </p:sp>
      <p:sp>
        <p:nvSpPr>
          <p:cNvPr id="14" name="object 14"/>
          <p:cNvSpPr txBox="1"/>
          <p:nvPr/>
        </p:nvSpPr>
        <p:spPr>
          <a:xfrm>
            <a:off x="6248780" y="4033648"/>
            <a:ext cx="342900" cy="171201"/>
          </a:xfrm>
          <a:prstGeom prst="rect">
            <a:avLst/>
          </a:prstGeom>
          <a:solidFill>
            <a:srgbClr val="4471C4"/>
          </a:solidFill>
        </p:spPr>
        <p:txBody>
          <a:bodyPr vert="horz" wrap="square" lIns="0" tIns="9525" rIns="0" bIns="0" rtlCol="0">
            <a:spAutoFit/>
          </a:bodyPr>
          <a:lstStyle/>
          <a:p>
            <a:pPr marL="79534">
              <a:spcBef>
                <a:spcPts val="75"/>
              </a:spcBef>
            </a:pPr>
            <a:r>
              <a:rPr sz="1050" b="1" spc="-4" dirty="0">
                <a:solidFill>
                  <a:srgbClr val="FFFFFF"/>
                </a:solidFill>
                <a:latin typeface="Carlito"/>
                <a:cs typeface="Carlito"/>
              </a:rPr>
              <a:t>IPV</a:t>
            </a:r>
            <a:endParaRPr sz="1050">
              <a:latin typeface="Carlito"/>
              <a:cs typeface="Carlito"/>
            </a:endParaRPr>
          </a:p>
        </p:txBody>
      </p:sp>
      <p:sp>
        <p:nvSpPr>
          <p:cNvPr id="15" name="object 15"/>
          <p:cNvSpPr txBox="1"/>
          <p:nvPr/>
        </p:nvSpPr>
        <p:spPr>
          <a:xfrm>
            <a:off x="5578982" y="3971926"/>
            <a:ext cx="342900" cy="262219"/>
          </a:xfrm>
          <a:prstGeom prst="rect">
            <a:avLst/>
          </a:prstGeom>
          <a:solidFill>
            <a:srgbClr val="C00000"/>
          </a:solidFill>
        </p:spPr>
        <p:txBody>
          <a:bodyPr vert="horz" wrap="square" lIns="0" tIns="19526" rIns="0" bIns="0" rtlCol="0">
            <a:spAutoFit/>
          </a:bodyPr>
          <a:lstStyle/>
          <a:p>
            <a:pPr marL="127159" marR="73343" indent="-45720">
              <a:spcBef>
                <a:spcPts val="153"/>
              </a:spcBef>
            </a:pPr>
            <a:r>
              <a:rPr sz="788" b="1" spc="4" dirty="0">
                <a:solidFill>
                  <a:srgbClr val="FFFFFF"/>
                </a:solidFill>
                <a:latin typeface="Carlito"/>
                <a:cs typeface="Carlito"/>
              </a:rPr>
              <a:t>COV  </a:t>
            </a:r>
            <a:r>
              <a:rPr sz="788" b="1" spc="-8" dirty="0">
                <a:solidFill>
                  <a:srgbClr val="FFFFFF"/>
                </a:solidFill>
                <a:latin typeface="Carlito"/>
                <a:cs typeface="Carlito"/>
              </a:rPr>
              <a:t>ID</a:t>
            </a:r>
            <a:endParaRPr sz="788">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47772" y="857250"/>
            <a:ext cx="3778568" cy="948214"/>
            <a:chOff x="3663696" y="0"/>
            <a:chExt cx="5038090" cy="1264285"/>
          </a:xfrm>
        </p:grpSpPr>
        <p:sp>
          <p:nvSpPr>
            <p:cNvPr id="3" name="object 3"/>
            <p:cNvSpPr/>
            <p:nvPr/>
          </p:nvSpPr>
          <p:spPr>
            <a:xfrm>
              <a:off x="3663696" y="0"/>
              <a:ext cx="3748278" cy="1264158"/>
            </a:xfrm>
            <a:prstGeom prst="rect">
              <a:avLst/>
            </a:prstGeom>
            <a:blipFill>
              <a:blip r:embed="rId2" cstate="print"/>
              <a:stretch>
                <a:fillRect/>
              </a:stretch>
            </a:blipFill>
          </p:spPr>
          <p:txBody>
            <a:bodyPr wrap="square" lIns="0" tIns="0" rIns="0" bIns="0" rtlCol="0"/>
            <a:lstStyle/>
            <a:p>
              <a:endParaRPr sz="1350"/>
            </a:p>
          </p:txBody>
        </p:sp>
        <p:sp>
          <p:nvSpPr>
            <p:cNvPr id="4" name="object 4"/>
            <p:cNvSpPr/>
            <p:nvPr/>
          </p:nvSpPr>
          <p:spPr>
            <a:xfrm>
              <a:off x="6725412" y="0"/>
              <a:ext cx="1975866" cy="1264158"/>
            </a:xfrm>
            <a:prstGeom prst="rect">
              <a:avLst/>
            </a:prstGeom>
            <a:blipFill>
              <a:blip r:embed="rId3" cstate="print"/>
              <a:stretch>
                <a:fillRect/>
              </a:stretch>
            </a:blipFill>
          </p:spPr>
          <p:txBody>
            <a:bodyPr wrap="square" lIns="0" tIns="0" rIns="0" bIns="0" rtlCol="0"/>
            <a:lstStyle/>
            <a:p>
              <a:endParaRPr sz="1350"/>
            </a:p>
          </p:txBody>
        </p:sp>
      </p:grpSp>
      <p:sp>
        <p:nvSpPr>
          <p:cNvPr id="5" name="object 5"/>
          <p:cNvSpPr txBox="1">
            <a:spLocks noGrp="1"/>
          </p:cNvSpPr>
          <p:nvPr>
            <p:ph type="title"/>
          </p:nvPr>
        </p:nvSpPr>
        <p:spPr>
          <a:xfrm>
            <a:off x="2918839" y="446610"/>
            <a:ext cx="3189923" cy="1025281"/>
          </a:xfrm>
          <a:prstGeom prst="rect">
            <a:avLst/>
          </a:prstGeom>
        </p:spPr>
        <p:txBody>
          <a:bodyPr vert="horz" wrap="square" lIns="0" tIns="9525" rIns="0" bIns="0" rtlCol="0" anchor="ctr">
            <a:spAutoFit/>
          </a:bodyPr>
          <a:lstStyle/>
          <a:p>
            <a:pPr marL="9525">
              <a:spcBef>
                <a:spcPts val="75"/>
              </a:spcBef>
            </a:pPr>
            <a:r>
              <a:rPr sz="3300" spc="-15" dirty="0"/>
              <a:t>Pemantauan</a:t>
            </a:r>
            <a:r>
              <a:rPr sz="3300" spc="-45" dirty="0"/>
              <a:t> </a:t>
            </a:r>
            <a:r>
              <a:rPr sz="3300" dirty="0"/>
              <a:t>Suhu</a:t>
            </a:r>
          </a:p>
        </p:txBody>
      </p:sp>
      <p:grpSp>
        <p:nvGrpSpPr>
          <p:cNvPr id="6" name="object 6"/>
          <p:cNvGrpSpPr/>
          <p:nvPr/>
        </p:nvGrpSpPr>
        <p:grpSpPr>
          <a:xfrm>
            <a:off x="5494402" y="1845945"/>
            <a:ext cx="3511391" cy="4051935"/>
            <a:chOff x="7325868" y="1318260"/>
            <a:chExt cx="4681855" cy="5402580"/>
          </a:xfrm>
        </p:grpSpPr>
        <p:sp>
          <p:nvSpPr>
            <p:cNvPr id="7" name="object 7"/>
            <p:cNvSpPr/>
            <p:nvPr/>
          </p:nvSpPr>
          <p:spPr>
            <a:xfrm>
              <a:off x="7331964" y="1324356"/>
              <a:ext cx="4669790" cy="5390515"/>
            </a:xfrm>
            <a:custGeom>
              <a:avLst/>
              <a:gdLst/>
              <a:ahLst/>
              <a:cxnLst/>
              <a:rect l="l" t="t" r="r" b="b"/>
              <a:pathLst>
                <a:path w="4669790" h="5390515">
                  <a:moveTo>
                    <a:pt x="4669535" y="0"/>
                  </a:moveTo>
                  <a:lnTo>
                    <a:pt x="0" y="0"/>
                  </a:lnTo>
                  <a:lnTo>
                    <a:pt x="0" y="5390388"/>
                  </a:lnTo>
                  <a:lnTo>
                    <a:pt x="4669535" y="5390388"/>
                  </a:lnTo>
                  <a:lnTo>
                    <a:pt x="4669535" y="0"/>
                  </a:lnTo>
                  <a:close/>
                </a:path>
              </a:pathLst>
            </a:custGeom>
            <a:solidFill>
              <a:srgbClr val="4471C4"/>
            </a:solidFill>
          </p:spPr>
          <p:txBody>
            <a:bodyPr wrap="square" lIns="0" tIns="0" rIns="0" bIns="0" rtlCol="0"/>
            <a:lstStyle/>
            <a:p>
              <a:endParaRPr sz="1350"/>
            </a:p>
          </p:txBody>
        </p:sp>
        <p:sp>
          <p:nvSpPr>
            <p:cNvPr id="8" name="object 8"/>
            <p:cNvSpPr/>
            <p:nvPr/>
          </p:nvSpPr>
          <p:spPr>
            <a:xfrm>
              <a:off x="7331964" y="1324356"/>
              <a:ext cx="4669790" cy="5390515"/>
            </a:xfrm>
            <a:custGeom>
              <a:avLst/>
              <a:gdLst/>
              <a:ahLst/>
              <a:cxnLst/>
              <a:rect l="l" t="t" r="r" b="b"/>
              <a:pathLst>
                <a:path w="4669790" h="5390515">
                  <a:moveTo>
                    <a:pt x="0" y="5390388"/>
                  </a:moveTo>
                  <a:lnTo>
                    <a:pt x="4669535" y="5390388"/>
                  </a:lnTo>
                  <a:lnTo>
                    <a:pt x="4669535" y="0"/>
                  </a:lnTo>
                  <a:lnTo>
                    <a:pt x="0" y="0"/>
                  </a:lnTo>
                  <a:lnTo>
                    <a:pt x="0" y="5390388"/>
                  </a:lnTo>
                  <a:close/>
                </a:path>
              </a:pathLst>
            </a:custGeom>
            <a:ln w="12192">
              <a:solidFill>
                <a:srgbClr val="2E528F"/>
              </a:solidFill>
            </a:ln>
          </p:spPr>
          <p:txBody>
            <a:bodyPr wrap="square" lIns="0" tIns="0" rIns="0" bIns="0" rtlCol="0"/>
            <a:lstStyle/>
            <a:p>
              <a:endParaRPr sz="1350"/>
            </a:p>
          </p:txBody>
        </p:sp>
      </p:grpSp>
      <p:sp>
        <p:nvSpPr>
          <p:cNvPr id="9" name="object 9"/>
          <p:cNvSpPr txBox="1"/>
          <p:nvPr/>
        </p:nvSpPr>
        <p:spPr>
          <a:xfrm>
            <a:off x="5559361" y="1988629"/>
            <a:ext cx="1424464" cy="563616"/>
          </a:xfrm>
          <a:prstGeom prst="rect">
            <a:avLst/>
          </a:prstGeom>
        </p:spPr>
        <p:txBody>
          <a:bodyPr vert="horz" wrap="square" lIns="0" tIns="9525" rIns="0" bIns="0" rtlCol="0">
            <a:spAutoFit/>
          </a:bodyPr>
          <a:lstStyle/>
          <a:p>
            <a:pPr marL="266700" marR="3810" indent="-257175">
              <a:spcBef>
                <a:spcPts val="75"/>
              </a:spcBef>
              <a:tabLst>
                <a:tab pos="1298734" algn="l"/>
              </a:tabLst>
            </a:pPr>
            <a:r>
              <a:rPr spc="-4" dirty="0">
                <a:solidFill>
                  <a:srgbClr val="FFFFFF"/>
                </a:solidFill>
                <a:latin typeface="Carlito"/>
                <a:cs typeface="Carlito"/>
              </a:rPr>
              <a:t>1. </a:t>
            </a:r>
            <a:r>
              <a:rPr spc="-11" dirty="0">
                <a:solidFill>
                  <a:srgbClr val="FFFFFF"/>
                </a:solidFill>
                <a:latin typeface="Carlito"/>
                <a:cs typeface="Carlito"/>
              </a:rPr>
              <a:t>Dilakukan  </a:t>
            </a:r>
            <a:r>
              <a:rPr spc="-4" dirty="0">
                <a:solidFill>
                  <a:srgbClr val="FFFFFF"/>
                </a:solidFill>
                <a:latin typeface="Carlito"/>
                <a:cs typeface="Carlito"/>
              </a:rPr>
              <a:t>seba</a:t>
            </a:r>
            <a:r>
              <a:rPr spc="-34" dirty="0">
                <a:solidFill>
                  <a:srgbClr val="FFFFFF"/>
                </a:solidFill>
                <a:latin typeface="Carlito"/>
                <a:cs typeface="Carlito"/>
              </a:rPr>
              <a:t>n</a:t>
            </a:r>
            <a:r>
              <a:rPr spc="-26" dirty="0">
                <a:solidFill>
                  <a:srgbClr val="FFFFFF"/>
                </a:solidFill>
                <a:latin typeface="Carlito"/>
                <a:cs typeface="Carlito"/>
              </a:rPr>
              <a:t>y</a:t>
            </a:r>
            <a:r>
              <a:rPr dirty="0">
                <a:solidFill>
                  <a:srgbClr val="FFFFFF"/>
                </a:solidFill>
                <a:latin typeface="Carlito"/>
                <a:cs typeface="Carlito"/>
              </a:rPr>
              <a:t>ak	2</a:t>
            </a:r>
            <a:endParaRPr>
              <a:latin typeface="Carlito"/>
              <a:cs typeface="Carlito"/>
            </a:endParaRPr>
          </a:p>
        </p:txBody>
      </p:sp>
      <p:sp>
        <p:nvSpPr>
          <p:cNvPr id="10" name="object 10"/>
          <p:cNvSpPr txBox="1"/>
          <p:nvPr/>
        </p:nvSpPr>
        <p:spPr>
          <a:xfrm>
            <a:off x="7008971" y="1988629"/>
            <a:ext cx="1934051" cy="563616"/>
          </a:xfrm>
          <a:prstGeom prst="rect">
            <a:avLst/>
          </a:prstGeom>
        </p:spPr>
        <p:txBody>
          <a:bodyPr vert="horz" wrap="square" lIns="0" tIns="9525" rIns="0" bIns="0" rtlCol="0">
            <a:spAutoFit/>
          </a:bodyPr>
          <a:lstStyle/>
          <a:p>
            <a:pPr marL="132874" marR="3810" indent="-123825">
              <a:spcBef>
                <a:spcPts val="75"/>
              </a:spcBef>
              <a:tabLst>
                <a:tab pos="616268" algn="l"/>
                <a:tab pos="1359217" algn="l"/>
                <a:tab pos="1473517" algn="l"/>
              </a:tabLst>
            </a:pPr>
            <a:r>
              <a:rPr spc="-4" dirty="0">
                <a:solidFill>
                  <a:srgbClr val="FFFFFF"/>
                </a:solidFill>
                <a:latin typeface="Carlito"/>
                <a:cs typeface="Carlito"/>
              </a:rPr>
              <a:t>pe</a:t>
            </a:r>
            <a:r>
              <a:rPr dirty="0">
                <a:solidFill>
                  <a:srgbClr val="FFFFFF"/>
                </a:solidFill>
                <a:latin typeface="Carlito"/>
                <a:cs typeface="Carlito"/>
              </a:rPr>
              <a:t>ma</a:t>
            </a:r>
            <a:r>
              <a:rPr spc="-19" dirty="0">
                <a:solidFill>
                  <a:srgbClr val="FFFFFF"/>
                </a:solidFill>
                <a:latin typeface="Carlito"/>
                <a:cs typeface="Carlito"/>
              </a:rPr>
              <a:t>nt</a:t>
            </a:r>
            <a:r>
              <a:rPr spc="-8" dirty="0">
                <a:solidFill>
                  <a:srgbClr val="FFFFFF"/>
                </a:solidFill>
                <a:latin typeface="Carlito"/>
                <a:cs typeface="Carlito"/>
              </a:rPr>
              <a:t>a</a:t>
            </a:r>
            <a:r>
              <a:rPr spc="-4" dirty="0">
                <a:solidFill>
                  <a:srgbClr val="FFFFFF"/>
                </a:solidFill>
                <a:latin typeface="Carlito"/>
                <a:cs typeface="Carlito"/>
              </a:rPr>
              <a:t>ua</a:t>
            </a:r>
            <a:r>
              <a:rPr dirty="0">
                <a:solidFill>
                  <a:srgbClr val="FFFFFF"/>
                </a:solidFill>
                <a:latin typeface="Carlito"/>
                <a:cs typeface="Carlito"/>
              </a:rPr>
              <a:t>n		</a:t>
            </a:r>
            <a:r>
              <a:rPr spc="-4" dirty="0">
                <a:solidFill>
                  <a:srgbClr val="FFFFFF"/>
                </a:solidFill>
                <a:latin typeface="Carlito"/>
                <a:cs typeface="Carlito"/>
              </a:rPr>
              <a:t>suhu  </a:t>
            </a:r>
            <a:r>
              <a:rPr spc="-26" dirty="0">
                <a:solidFill>
                  <a:srgbClr val="FFFFFF"/>
                </a:solidFill>
                <a:latin typeface="Carlito"/>
                <a:cs typeface="Carlito"/>
              </a:rPr>
              <a:t>k</a:t>
            </a:r>
            <a:r>
              <a:rPr spc="-8" dirty="0">
                <a:solidFill>
                  <a:srgbClr val="FFFFFF"/>
                </a:solidFill>
                <a:latin typeface="Carlito"/>
                <a:cs typeface="Carlito"/>
              </a:rPr>
              <a:t>a</a:t>
            </a:r>
            <a:r>
              <a:rPr dirty="0">
                <a:solidFill>
                  <a:srgbClr val="FFFFFF"/>
                </a:solidFill>
                <a:latin typeface="Carlito"/>
                <a:cs typeface="Carlito"/>
              </a:rPr>
              <a:t>li	</a:t>
            </a:r>
            <a:r>
              <a:rPr spc="-4" dirty="0">
                <a:solidFill>
                  <a:srgbClr val="FFFFFF"/>
                </a:solidFill>
                <a:latin typeface="Carlito"/>
                <a:cs typeface="Carlito"/>
              </a:rPr>
              <a:t>dala</a:t>
            </a:r>
            <a:r>
              <a:rPr dirty="0">
                <a:solidFill>
                  <a:srgbClr val="FFFFFF"/>
                </a:solidFill>
                <a:latin typeface="Carlito"/>
                <a:cs typeface="Carlito"/>
              </a:rPr>
              <a:t>m	</a:t>
            </a:r>
            <a:r>
              <a:rPr spc="-4" dirty="0">
                <a:solidFill>
                  <a:srgbClr val="FFFFFF"/>
                </a:solidFill>
                <a:latin typeface="Carlito"/>
                <a:cs typeface="Carlito"/>
              </a:rPr>
              <a:t>sehari</a:t>
            </a:r>
            <a:endParaRPr>
              <a:latin typeface="Carlito"/>
              <a:cs typeface="Carlito"/>
            </a:endParaRPr>
          </a:p>
        </p:txBody>
      </p:sp>
      <p:sp>
        <p:nvSpPr>
          <p:cNvPr id="11" name="object 11"/>
          <p:cNvSpPr txBox="1"/>
          <p:nvPr/>
        </p:nvSpPr>
        <p:spPr>
          <a:xfrm>
            <a:off x="5530786" y="2537270"/>
            <a:ext cx="3440430" cy="1194558"/>
          </a:xfrm>
          <a:prstGeom prst="rect">
            <a:avLst/>
          </a:prstGeom>
        </p:spPr>
        <p:txBody>
          <a:bodyPr vert="horz" wrap="square" lIns="0" tIns="9525" rIns="0" bIns="0" rtlCol="0">
            <a:spAutoFit/>
          </a:bodyPr>
          <a:lstStyle/>
          <a:p>
            <a:pPr marL="295275" marR="32385">
              <a:spcBef>
                <a:spcPts val="75"/>
              </a:spcBef>
              <a:tabLst>
                <a:tab pos="923449" algn="l"/>
                <a:tab pos="1481614" algn="l"/>
                <a:tab pos="2000726" algn="l"/>
                <a:tab pos="2626995" algn="l"/>
              </a:tabLst>
            </a:pPr>
            <a:r>
              <a:rPr spc="-26" dirty="0">
                <a:solidFill>
                  <a:srgbClr val="FFFFFF"/>
                </a:solidFill>
                <a:latin typeface="Carlito"/>
                <a:cs typeface="Carlito"/>
              </a:rPr>
              <a:t>y</a:t>
            </a:r>
            <a:r>
              <a:rPr dirty="0">
                <a:solidFill>
                  <a:srgbClr val="FFFFFF"/>
                </a:solidFill>
                <a:latin typeface="Carlito"/>
                <a:cs typeface="Carlito"/>
              </a:rPr>
              <a:t>aitu	</a:t>
            </a:r>
            <a:r>
              <a:rPr spc="-4" dirty="0">
                <a:solidFill>
                  <a:srgbClr val="FFFFFF"/>
                </a:solidFill>
                <a:latin typeface="Carlito"/>
                <a:cs typeface="Carlito"/>
              </a:rPr>
              <a:t>pag</a:t>
            </a:r>
            <a:r>
              <a:rPr dirty="0">
                <a:solidFill>
                  <a:srgbClr val="FFFFFF"/>
                </a:solidFill>
                <a:latin typeface="Carlito"/>
                <a:cs typeface="Carlito"/>
              </a:rPr>
              <a:t>i	</a:t>
            </a:r>
            <a:r>
              <a:rPr spc="-4" dirty="0">
                <a:solidFill>
                  <a:srgbClr val="FFFFFF"/>
                </a:solidFill>
                <a:latin typeface="Carlito"/>
                <a:cs typeface="Carlito"/>
              </a:rPr>
              <a:t>da</a:t>
            </a:r>
            <a:r>
              <a:rPr dirty="0">
                <a:solidFill>
                  <a:srgbClr val="FFFFFF"/>
                </a:solidFill>
                <a:latin typeface="Carlito"/>
                <a:cs typeface="Carlito"/>
              </a:rPr>
              <a:t>n	</a:t>
            </a:r>
            <a:r>
              <a:rPr spc="-4" dirty="0">
                <a:solidFill>
                  <a:srgbClr val="FFFFFF"/>
                </a:solidFill>
                <a:latin typeface="Carlito"/>
                <a:cs typeface="Carlito"/>
              </a:rPr>
              <a:t>s</a:t>
            </a:r>
            <a:r>
              <a:rPr spc="-8" dirty="0">
                <a:solidFill>
                  <a:srgbClr val="FFFFFF"/>
                </a:solidFill>
                <a:latin typeface="Carlito"/>
                <a:cs typeface="Carlito"/>
              </a:rPr>
              <a:t>o</a:t>
            </a:r>
            <a:r>
              <a:rPr spc="-26" dirty="0">
                <a:solidFill>
                  <a:srgbClr val="FFFFFF"/>
                </a:solidFill>
                <a:latin typeface="Carlito"/>
                <a:cs typeface="Carlito"/>
              </a:rPr>
              <a:t>r</a:t>
            </a:r>
            <a:r>
              <a:rPr dirty="0">
                <a:solidFill>
                  <a:srgbClr val="FFFFFF"/>
                </a:solidFill>
                <a:latin typeface="Carlito"/>
                <a:cs typeface="Carlito"/>
              </a:rPr>
              <a:t>e,	</a:t>
            </a:r>
            <a:r>
              <a:rPr spc="-4" dirty="0">
                <a:solidFill>
                  <a:srgbClr val="FFFFFF"/>
                </a:solidFill>
                <a:latin typeface="Carlito"/>
                <a:cs typeface="Carlito"/>
              </a:rPr>
              <a:t>pa</a:t>
            </a:r>
            <a:r>
              <a:rPr spc="-19" dirty="0">
                <a:solidFill>
                  <a:srgbClr val="FFFFFF"/>
                </a:solidFill>
                <a:latin typeface="Carlito"/>
                <a:cs typeface="Carlito"/>
              </a:rPr>
              <a:t>s</a:t>
            </a:r>
            <a:r>
              <a:rPr dirty="0">
                <a:solidFill>
                  <a:srgbClr val="FFFFFF"/>
                </a:solidFill>
                <a:latin typeface="Carlito"/>
                <a:cs typeface="Carlito"/>
              </a:rPr>
              <a:t>t</a:t>
            </a:r>
            <a:r>
              <a:rPr spc="-11" dirty="0">
                <a:solidFill>
                  <a:srgbClr val="FFFFFF"/>
                </a:solidFill>
                <a:latin typeface="Carlito"/>
                <a:cs typeface="Carlito"/>
              </a:rPr>
              <a:t>i</a:t>
            </a:r>
            <a:r>
              <a:rPr spc="-26" dirty="0">
                <a:solidFill>
                  <a:srgbClr val="FFFFFF"/>
                </a:solidFill>
                <a:latin typeface="Carlito"/>
                <a:cs typeface="Carlito"/>
              </a:rPr>
              <a:t>k</a:t>
            </a:r>
            <a:r>
              <a:rPr dirty="0">
                <a:solidFill>
                  <a:srgbClr val="FFFFFF"/>
                </a:solidFill>
                <a:latin typeface="Carlito"/>
                <a:cs typeface="Carlito"/>
              </a:rPr>
              <a:t>an  </a:t>
            </a:r>
            <a:r>
              <a:rPr spc="-4" dirty="0">
                <a:solidFill>
                  <a:srgbClr val="FFFFFF"/>
                </a:solidFill>
                <a:latin typeface="Carlito"/>
                <a:cs typeface="Carlito"/>
              </a:rPr>
              <a:t>suhu </a:t>
            </a:r>
            <a:r>
              <a:rPr spc="-11" dirty="0">
                <a:solidFill>
                  <a:srgbClr val="FFFFFF"/>
                </a:solidFill>
                <a:latin typeface="Carlito"/>
                <a:cs typeface="Carlito"/>
              </a:rPr>
              <a:t>tetap </a:t>
            </a:r>
            <a:r>
              <a:rPr spc="-4" dirty="0">
                <a:solidFill>
                  <a:srgbClr val="FFFFFF"/>
                </a:solidFill>
                <a:latin typeface="Carlito"/>
                <a:cs typeface="Carlito"/>
              </a:rPr>
              <a:t>2-8</a:t>
            </a:r>
            <a:r>
              <a:rPr spc="-23" dirty="0">
                <a:solidFill>
                  <a:srgbClr val="FFFFFF"/>
                </a:solidFill>
                <a:latin typeface="Carlito"/>
                <a:cs typeface="Carlito"/>
              </a:rPr>
              <a:t> </a:t>
            </a:r>
            <a:r>
              <a:rPr spc="-5" baseline="24305" dirty="0">
                <a:solidFill>
                  <a:srgbClr val="FFFFFF"/>
                </a:solidFill>
                <a:latin typeface="Carlito"/>
                <a:cs typeface="Carlito"/>
              </a:rPr>
              <a:t>0</a:t>
            </a:r>
            <a:r>
              <a:rPr spc="-4" dirty="0">
                <a:solidFill>
                  <a:srgbClr val="FFFFFF"/>
                </a:solidFill>
                <a:latin typeface="Carlito"/>
                <a:cs typeface="Carlito"/>
              </a:rPr>
              <a:t>C.</a:t>
            </a:r>
            <a:endParaRPr>
              <a:latin typeface="Carlito"/>
              <a:cs typeface="Carlito"/>
            </a:endParaRPr>
          </a:p>
          <a:p>
            <a:pPr marL="295275" marR="32385" indent="-257175">
              <a:spcBef>
                <a:spcPts val="604"/>
              </a:spcBef>
            </a:pPr>
            <a:r>
              <a:rPr spc="-4" dirty="0">
                <a:solidFill>
                  <a:srgbClr val="FFFFFF"/>
                </a:solidFill>
                <a:latin typeface="Carlito"/>
                <a:cs typeface="Carlito"/>
              </a:rPr>
              <a:t>2. </a:t>
            </a:r>
            <a:r>
              <a:rPr spc="-15" dirty="0">
                <a:solidFill>
                  <a:srgbClr val="FFFFFF"/>
                </a:solidFill>
                <a:latin typeface="Carlito"/>
                <a:cs typeface="Carlito"/>
              </a:rPr>
              <a:t>Catat </a:t>
            </a:r>
            <a:r>
              <a:rPr spc="-4" dirty="0">
                <a:solidFill>
                  <a:srgbClr val="FFFFFF"/>
                </a:solidFill>
                <a:latin typeface="Carlito"/>
                <a:cs typeface="Carlito"/>
              </a:rPr>
              <a:t>hasil monitoring suhu pada  </a:t>
            </a:r>
            <a:r>
              <a:rPr spc="-11" dirty="0">
                <a:solidFill>
                  <a:srgbClr val="FFFFFF"/>
                </a:solidFill>
                <a:latin typeface="Carlito"/>
                <a:cs typeface="Carlito"/>
              </a:rPr>
              <a:t>grafik </a:t>
            </a:r>
            <a:r>
              <a:rPr spc="-8" dirty="0">
                <a:solidFill>
                  <a:srgbClr val="FFFFFF"/>
                </a:solidFill>
                <a:latin typeface="Carlito"/>
                <a:cs typeface="Carlito"/>
              </a:rPr>
              <a:t>pemantauan </a:t>
            </a:r>
            <a:r>
              <a:rPr spc="-4" dirty="0">
                <a:solidFill>
                  <a:srgbClr val="FFFFFF"/>
                </a:solidFill>
                <a:latin typeface="Carlito"/>
                <a:cs typeface="Carlito"/>
              </a:rPr>
              <a:t>suhu.</a:t>
            </a:r>
            <a:endParaRPr>
              <a:latin typeface="Carlito"/>
              <a:cs typeface="Carlito"/>
            </a:endParaRPr>
          </a:p>
        </p:txBody>
      </p:sp>
      <p:sp>
        <p:nvSpPr>
          <p:cNvPr id="12" name="object 12"/>
          <p:cNvSpPr txBox="1"/>
          <p:nvPr/>
        </p:nvSpPr>
        <p:spPr>
          <a:xfrm>
            <a:off x="5559361" y="3787768"/>
            <a:ext cx="2752725" cy="563616"/>
          </a:xfrm>
          <a:prstGeom prst="rect">
            <a:avLst/>
          </a:prstGeom>
        </p:spPr>
        <p:txBody>
          <a:bodyPr vert="horz" wrap="square" lIns="0" tIns="9525" rIns="0" bIns="0" rtlCol="0">
            <a:spAutoFit/>
          </a:bodyPr>
          <a:lstStyle/>
          <a:p>
            <a:pPr marL="9525">
              <a:spcBef>
                <a:spcPts val="75"/>
              </a:spcBef>
              <a:tabLst>
                <a:tab pos="1338739" algn="l"/>
              </a:tabLst>
            </a:pPr>
            <a:r>
              <a:rPr spc="-4" dirty="0">
                <a:solidFill>
                  <a:srgbClr val="FFFFFF"/>
                </a:solidFill>
                <a:latin typeface="Carlito"/>
                <a:cs typeface="Carlito"/>
              </a:rPr>
              <a:t>3.</a:t>
            </a:r>
            <a:r>
              <a:rPr spc="255" dirty="0">
                <a:solidFill>
                  <a:srgbClr val="FFFFFF"/>
                </a:solidFill>
                <a:latin typeface="Carlito"/>
                <a:cs typeface="Carlito"/>
              </a:rPr>
              <a:t> </a:t>
            </a:r>
            <a:r>
              <a:rPr dirty="0">
                <a:solidFill>
                  <a:srgbClr val="FFFFFF"/>
                </a:solidFill>
                <a:latin typeface="Carlito"/>
                <a:cs typeface="Carlito"/>
              </a:rPr>
              <a:t>Apabila	</a:t>
            </a:r>
            <a:r>
              <a:rPr spc="-4" dirty="0">
                <a:solidFill>
                  <a:srgbClr val="FFFFFF"/>
                </a:solidFill>
                <a:latin typeface="Carlito"/>
                <a:cs typeface="Carlito"/>
              </a:rPr>
              <a:t>menggunakan</a:t>
            </a:r>
            <a:endParaRPr>
              <a:latin typeface="Carlito"/>
              <a:cs typeface="Carlito"/>
            </a:endParaRPr>
          </a:p>
          <a:p>
            <a:pPr marL="266700">
              <a:spcBef>
                <a:spcPts val="4"/>
              </a:spcBef>
              <a:tabLst>
                <a:tab pos="1394936" algn="l"/>
                <a:tab pos="1925003" algn="l"/>
              </a:tabLst>
            </a:pPr>
            <a:r>
              <a:rPr spc="-8" dirty="0">
                <a:solidFill>
                  <a:srgbClr val="FFFFFF"/>
                </a:solidFill>
                <a:latin typeface="Carlito"/>
                <a:cs typeface="Carlito"/>
              </a:rPr>
              <a:t>pemantau	</a:t>
            </a:r>
            <a:r>
              <a:rPr spc="-4" dirty="0">
                <a:solidFill>
                  <a:srgbClr val="FFFFFF"/>
                </a:solidFill>
                <a:latin typeface="Carlito"/>
                <a:cs typeface="Carlito"/>
              </a:rPr>
              <a:t>dan	</a:t>
            </a:r>
            <a:r>
              <a:rPr spc="-11" dirty="0">
                <a:solidFill>
                  <a:srgbClr val="FFFFFF"/>
                </a:solidFill>
                <a:latin typeface="Carlito"/>
                <a:cs typeface="Carlito"/>
              </a:rPr>
              <a:t>perekam</a:t>
            </a:r>
            <a:endParaRPr>
              <a:latin typeface="Carlito"/>
              <a:cs typeface="Carlito"/>
            </a:endParaRPr>
          </a:p>
        </p:txBody>
      </p:sp>
      <p:sp>
        <p:nvSpPr>
          <p:cNvPr id="13" name="object 13"/>
          <p:cNvSpPr txBox="1"/>
          <p:nvPr/>
        </p:nvSpPr>
        <p:spPr>
          <a:xfrm>
            <a:off x="8474298" y="3787768"/>
            <a:ext cx="469106" cy="563616"/>
          </a:xfrm>
          <a:prstGeom prst="rect">
            <a:avLst/>
          </a:prstGeom>
        </p:spPr>
        <p:txBody>
          <a:bodyPr vert="horz" wrap="square" lIns="0" tIns="9525" rIns="0" bIns="0" rtlCol="0">
            <a:spAutoFit/>
          </a:bodyPr>
          <a:lstStyle/>
          <a:p>
            <a:pPr marL="112395">
              <a:spcBef>
                <a:spcPts val="75"/>
              </a:spcBef>
            </a:pPr>
            <a:r>
              <a:rPr dirty="0">
                <a:solidFill>
                  <a:srgbClr val="FFFFFF"/>
                </a:solidFill>
                <a:latin typeface="Carlito"/>
                <a:cs typeface="Carlito"/>
              </a:rPr>
              <a:t>al</a:t>
            </a:r>
            <a:r>
              <a:rPr spc="-19" dirty="0">
                <a:solidFill>
                  <a:srgbClr val="FFFFFF"/>
                </a:solidFill>
                <a:latin typeface="Carlito"/>
                <a:cs typeface="Carlito"/>
              </a:rPr>
              <a:t>a</a:t>
            </a:r>
            <a:r>
              <a:rPr dirty="0">
                <a:solidFill>
                  <a:srgbClr val="FFFFFF"/>
                </a:solidFill>
                <a:latin typeface="Carlito"/>
                <a:cs typeface="Carlito"/>
              </a:rPr>
              <a:t>t</a:t>
            </a:r>
            <a:endParaRPr>
              <a:latin typeface="Carlito"/>
              <a:cs typeface="Carlito"/>
            </a:endParaRPr>
          </a:p>
          <a:p>
            <a:pPr marL="9525">
              <a:spcBef>
                <a:spcPts val="4"/>
              </a:spcBef>
            </a:pPr>
            <a:r>
              <a:rPr spc="-4" dirty="0">
                <a:solidFill>
                  <a:srgbClr val="FFFFFF"/>
                </a:solidFill>
                <a:latin typeface="Carlito"/>
                <a:cs typeface="Carlito"/>
              </a:rPr>
              <a:t>suhu</a:t>
            </a:r>
            <a:endParaRPr>
              <a:latin typeface="Carlito"/>
              <a:cs typeface="Carlito"/>
            </a:endParaRPr>
          </a:p>
        </p:txBody>
      </p:sp>
      <p:sp>
        <p:nvSpPr>
          <p:cNvPr id="14" name="object 14"/>
          <p:cNvSpPr txBox="1"/>
          <p:nvPr/>
        </p:nvSpPr>
        <p:spPr>
          <a:xfrm>
            <a:off x="5816536" y="4336828"/>
            <a:ext cx="3126581" cy="286617"/>
          </a:xfrm>
          <a:prstGeom prst="rect">
            <a:avLst/>
          </a:prstGeom>
        </p:spPr>
        <p:txBody>
          <a:bodyPr vert="horz" wrap="square" lIns="0" tIns="9525" rIns="0" bIns="0" rtlCol="0">
            <a:spAutoFit/>
          </a:bodyPr>
          <a:lstStyle/>
          <a:p>
            <a:pPr marL="9525">
              <a:spcBef>
                <a:spcPts val="75"/>
              </a:spcBef>
            </a:pPr>
            <a:r>
              <a:rPr spc="-4" dirty="0">
                <a:solidFill>
                  <a:srgbClr val="FFFFFF"/>
                </a:solidFill>
                <a:latin typeface="Carlito"/>
                <a:cs typeface="Carlito"/>
              </a:rPr>
              <a:t>terus </a:t>
            </a:r>
            <a:r>
              <a:rPr dirty="0">
                <a:solidFill>
                  <a:srgbClr val="FFFFFF"/>
                </a:solidFill>
                <a:latin typeface="Carlito"/>
                <a:cs typeface="Carlito"/>
              </a:rPr>
              <a:t>menerus </a:t>
            </a:r>
            <a:r>
              <a:rPr spc="-11" dirty="0">
                <a:solidFill>
                  <a:srgbClr val="FFFFFF"/>
                </a:solidFill>
                <a:latin typeface="Carlito"/>
                <a:cs typeface="Carlito"/>
              </a:rPr>
              <a:t>secara jarak</a:t>
            </a:r>
            <a:r>
              <a:rPr spc="-34" dirty="0">
                <a:solidFill>
                  <a:srgbClr val="FFFFFF"/>
                </a:solidFill>
                <a:latin typeface="Carlito"/>
                <a:cs typeface="Carlito"/>
              </a:rPr>
              <a:t> </a:t>
            </a:r>
            <a:r>
              <a:rPr spc="-4" dirty="0">
                <a:solidFill>
                  <a:srgbClr val="FFFFFF"/>
                </a:solidFill>
                <a:latin typeface="Carlito"/>
                <a:cs typeface="Carlito"/>
              </a:rPr>
              <a:t>jauh</a:t>
            </a:r>
            <a:endParaRPr>
              <a:latin typeface="Carlito"/>
              <a:cs typeface="Carlito"/>
            </a:endParaRPr>
          </a:p>
        </p:txBody>
      </p:sp>
      <p:sp>
        <p:nvSpPr>
          <p:cNvPr id="15" name="object 15"/>
          <p:cNvSpPr txBox="1"/>
          <p:nvPr/>
        </p:nvSpPr>
        <p:spPr>
          <a:xfrm>
            <a:off x="5816536" y="4611147"/>
            <a:ext cx="3127534" cy="1117614"/>
          </a:xfrm>
          <a:prstGeom prst="rect">
            <a:avLst/>
          </a:prstGeom>
        </p:spPr>
        <p:txBody>
          <a:bodyPr vert="horz" wrap="square" lIns="0" tIns="9525" rIns="0" bIns="0" rtlCol="0">
            <a:spAutoFit/>
          </a:bodyPr>
          <a:lstStyle/>
          <a:p>
            <a:pPr marL="9525" marR="3810" algn="just">
              <a:spcBef>
                <a:spcPts val="75"/>
              </a:spcBef>
            </a:pPr>
            <a:r>
              <a:rPr spc="-8" dirty="0">
                <a:solidFill>
                  <a:srgbClr val="FFFFFF"/>
                </a:solidFill>
                <a:latin typeface="Carlito"/>
                <a:cs typeface="Carlito"/>
              </a:rPr>
              <a:t>yang </a:t>
            </a:r>
            <a:r>
              <a:rPr spc="-4" dirty="0">
                <a:solidFill>
                  <a:srgbClr val="FFFFFF"/>
                </a:solidFill>
                <a:latin typeface="Carlito"/>
                <a:cs typeface="Carlito"/>
              </a:rPr>
              <a:t>sudah terhubung </a:t>
            </a:r>
            <a:r>
              <a:rPr spc="-11" dirty="0">
                <a:solidFill>
                  <a:srgbClr val="FFFFFF"/>
                </a:solidFill>
                <a:latin typeface="Carlito"/>
                <a:cs typeface="Carlito"/>
              </a:rPr>
              <a:t>dengan  </a:t>
            </a:r>
            <a:r>
              <a:rPr spc="-4" dirty="0">
                <a:solidFill>
                  <a:srgbClr val="FFFFFF"/>
                </a:solidFill>
                <a:latin typeface="Carlito"/>
                <a:cs typeface="Carlito"/>
              </a:rPr>
              <a:t>aplikasi SMILE, </a:t>
            </a:r>
            <a:r>
              <a:rPr spc="-11" dirty="0">
                <a:solidFill>
                  <a:srgbClr val="FFFFFF"/>
                </a:solidFill>
                <a:latin typeface="Carlito"/>
                <a:cs typeface="Carlito"/>
              </a:rPr>
              <a:t>maka </a:t>
            </a:r>
            <a:r>
              <a:rPr spc="-8" dirty="0">
                <a:solidFill>
                  <a:srgbClr val="FFFFFF"/>
                </a:solidFill>
                <a:latin typeface="Carlito"/>
                <a:cs typeface="Carlito"/>
              </a:rPr>
              <a:t>petugas  dapat memantau </a:t>
            </a:r>
            <a:r>
              <a:rPr spc="-4" dirty="0">
                <a:solidFill>
                  <a:srgbClr val="FFFFFF"/>
                </a:solidFill>
                <a:latin typeface="Carlito"/>
                <a:cs typeface="Carlito"/>
              </a:rPr>
              <a:t>suhu dari </a:t>
            </a:r>
            <a:r>
              <a:rPr spc="-11" dirty="0">
                <a:solidFill>
                  <a:srgbClr val="FFFFFF"/>
                </a:solidFill>
                <a:latin typeface="Carlito"/>
                <a:cs typeface="Carlito"/>
              </a:rPr>
              <a:t>jarak  </a:t>
            </a:r>
            <a:r>
              <a:rPr spc="-4" dirty="0">
                <a:solidFill>
                  <a:srgbClr val="FFFFFF"/>
                </a:solidFill>
                <a:latin typeface="Carlito"/>
                <a:cs typeface="Carlito"/>
              </a:rPr>
              <a:t>jauh </a:t>
            </a:r>
            <a:r>
              <a:rPr dirty="0">
                <a:solidFill>
                  <a:srgbClr val="FFFFFF"/>
                </a:solidFill>
                <a:latin typeface="Carlito"/>
                <a:cs typeface="Carlito"/>
              </a:rPr>
              <a:t>melalui</a:t>
            </a:r>
            <a:r>
              <a:rPr spc="-11" dirty="0">
                <a:solidFill>
                  <a:srgbClr val="FFFFFF"/>
                </a:solidFill>
                <a:latin typeface="Carlito"/>
                <a:cs typeface="Carlito"/>
              </a:rPr>
              <a:t> </a:t>
            </a:r>
            <a:r>
              <a:rPr spc="-4" dirty="0">
                <a:solidFill>
                  <a:srgbClr val="FFFFFF"/>
                </a:solidFill>
                <a:latin typeface="Carlito"/>
                <a:cs typeface="Carlito"/>
              </a:rPr>
              <a:t>aplikasi.</a:t>
            </a:r>
            <a:endParaRPr>
              <a:latin typeface="Carlito"/>
              <a:cs typeface="Carlito"/>
            </a:endParaRPr>
          </a:p>
        </p:txBody>
      </p:sp>
      <p:sp>
        <p:nvSpPr>
          <p:cNvPr id="16" name="object 16"/>
          <p:cNvSpPr/>
          <p:nvPr/>
        </p:nvSpPr>
        <p:spPr>
          <a:xfrm>
            <a:off x="3637025" y="2148840"/>
            <a:ext cx="1753553" cy="1308735"/>
          </a:xfrm>
          <a:custGeom>
            <a:avLst/>
            <a:gdLst/>
            <a:ahLst/>
            <a:cxnLst/>
            <a:rect l="l" t="t" r="r" b="b"/>
            <a:pathLst>
              <a:path w="2338070" h="1744979">
                <a:moveTo>
                  <a:pt x="1465326" y="0"/>
                </a:moveTo>
                <a:lnTo>
                  <a:pt x="1465326" y="436244"/>
                </a:lnTo>
                <a:lnTo>
                  <a:pt x="0" y="436244"/>
                </a:lnTo>
                <a:lnTo>
                  <a:pt x="0" y="1308734"/>
                </a:lnTo>
                <a:lnTo>
                  <a:pt x="1465326" y="1308734"/>
                </a:lnTo>
                <a:lnTo>
                  <a:pt x="1465326" y="1744979"/>
                </a:lnTo>
                <a:lnTo>
                  <a:pt x="2337816" y="872489"/>
                </a:lnTo>
                <a:lnTo>
                  <a:pt x="1465326" y="0"/>
                </a:lnTo>
                <a:close/>
              </a:path>
            </a:pathLst>
          </a:custGeom>
          <a:solidFill>
            <a:srgbClr val="C00000"/>
          </a:solidFill>
        </p:spPr>
        <p:txBody>
          <a:bodyPr wrap="square" lIns="0" tIns="0" rIns="0" bIns="0" rtlCol="0"/>
          <a:lstStyle/>
          <a:p>
            <a:endParaRPr sz="1350"/>
          </a:p>
        </p:txBody>
      </p:sp>
      <p:sp>
        <p:nvSpPr>
          <p:cNvPr id="17" name="object 17"/>
          <p:cNvSpPr txBox="1"/>
          <p:nvPr/>
        </p:nvSpPr>
        <p:spPr>
          <a:xfrm>
            <a:off x="3870770" y="2642235"/>
            <a:ext cx="1226344" cy="286617"/>
          </a:xfrm>
          <a:prstGeom prst="rect">
            <a:avLst/>
          </a:prstGeom>
        </p:spPr>
        <p:txBody>
          <a:bodyPr vert="horz" wrap="square" lIns="0" tIns="9525" rIns="0" bIns="0" rtlCol="0">
            <a:spAutoFit/>
          </a:bodyPr>
          <a:lstStyle/>
          <a:p>
            <a:pPr marL="9525">
              <a:spcBef>
                <a:spcPts val="75"/>
              </a:spcBef>
            </a:pPr>
            <a:r>
              <a:rPr b="1" spc="-4" dirty="0">
                <a:solidFill>
                  <a:srgbClr val="FFFFFF"/>
                </a:solidFill>
                <a:latin typeface="Carlito"/>
                <a:cs typeface="Carlito"/>
              </a:rPr>
              <a:t>MEKANISME</a:t>
            </a:r>
            <a:endParaRPr>
              <a:latin typeface="Carlito"/>
              <a:cs typeface="Carlito"/>
            </a:endParaRPr>
          </a:p>
        </p:txBody>
      </p:sp>
      <p:sp>
        <p:nvSpPr>
          <p:cNvPr id="18" name="object 18"/>
          <p:cNvSpPr txBox="1"/>
          <p:nvPr/>
        </p:nvSpPr>
        <p:spPr>
          <a:xfrm>
            <a:off x="142876" y="1850516"/>
            <a:ext cx="3105626" cy="2130872"/>
          </a:xfrm>
          <a:prstGeom prst="rect">
            <a:avLst/>
          </a:prstGeom>
          <a:solidFill>
            <a:srgbClr val="DAE2F3"/>
          </a:solidFill>
        </p:spPr>
        <p:txBody>
          <a:bodyPr vert="horz" wrap="square" lIns="0" tIns="30004" rIns="0" bIns="0" rtlCol="0">
            <a:spAutoFit/>
          </a:bodyPr>
          <a:lstStyle/>
          <a:p>
            <a:pPr marL="213836" marR="209550" indent="1905" algn="ctr">
              <a:spcBef>
                <a:spcPts val="236"/>
              </a:spcBef>
            </a:pPr>
            <a:r>
              <a:rPr sz="1950" spc="-4" dirty="0">
                <a:latin typeface="Carlito"/>
                <a:cs typeface="Carlito"/>
              </a:rPr>
              <a:t>Suhu dalam penyimpanan  </a:t>
            </a:r>
            <a:r>
              <a:rPr sz="1950" spc="-8" dirty="0">
                <a:latin typeface="Carlito"/>
                <a:cs typeface="Carlito"/>
              </a:rPr>
              <a:t>vaksin </a:t>
            </a:r>
            <a:r>
              <a:rPr sz="1950" spc="-4" dirty="0">
                <a:latin typeface="Carlito"/>
                <a:cs typeface="Carlito"/>
              </a:rPr>
              <a:t>harus </a:t>
            </a:r>
            <a:r>
              <a:rPr sz="1950" spc="-8" dirty="0">
                <a:latin typeface="Carlito"/>
                <a:cs typeface="Carlito"/>
              </a:rPr>
              <a:t>terjaga</a:t>
            </a:r>
            <a:r>
              <a:rPr sz="1950" spc="-49" dirty="0">
                <a:latin typeface="Carlito"/>
                <a:cs typeface="Carlito"/>
              </a:rPr>
              <a:t> </a:t>
            </a:r>
            <a:r>
              <a:rPr sz="1950" spc="-4" dirty="0">
                <a:latin typeface="Carlito"/>
                <a:cs typeface="Carlito"/>
              </a:rPr>
              <a:t>sesuai  </a:t>
            </a:r>
            <a:r>
              <a:rPr sz="1950" spc="-8" dirty="0">
                <a:latin typeface="Carlito"/>
                <a:cs typeface="Carlito"/>
              </a:rPr>
              <a:t>dengan yang  direkomendasikan</a:t>
            </a:r>
            <a:endParaRPr sz="1950">
              <a:latin typeface="Carlito"/>
              <a:cs typeface="Carlito"/>
            </a:endParaRPr>
          </a:p>
          <a:p>
            <a:pPr marL="118110" marR="113824" algn="ctr"/>
            <a:r>
              <a:rPr sz="1950" spc="-8" dirty="0">
                <a:latin typeface="Carlito"/>
                <a:cs typeface="Carlito"/>
              </a:rPr>
              <a:t>Perlu dilakukan</a:t>
            </a:r>
            <a:r>
              <a:rPr sz="1950" spc="-53" dirty="0">
                <a:latin typeface="Carlito"/>
                <a:cs typeface="Carlito"/>
              </a:rPr>
              <a:t> </a:t>
            </a:r>
            <a:r>
              <a:rPr sz="1950" spc="-8" dirty="0">
                <a:latin typeface="Carlito"/>
                <a:cs typeface="Carlito"/>
              </a:rPr>
              <a:t>pemantauan  </a:t>
            </a:r>
            <a:r>
              <a:rPr sz="1950" dirty="0">
                <a:latin typeface="Carlito"/>
                <a:cs typeface="Carlito"/>
              </a:rPr>
              <a:t>suhu </a:t>
            </a:r>
            <a:r>
              <a:rPr sz="1950" spc="-4" dirty="0">
                <a:latin typeface="Carlito"/>
                <a:cs typeface="Carlito"/>
              </a:rPr>
              <a:t>menggunakan alat  </a:t>
            </a:r>
            <a:r>
              <a:rPr sz="1950" spc="-8" dirty="0">
                <a:latin typeface="Carlito"/>
                <a:cs typeface="Carlito"/>
              </a:rPr>
              <a:t>pemantau</a:t>
            </a:r>
            <a:r>
              <a:rPr sz="1950" spc="-26" dirty="0">
                <a:latin typeface="Carlito"/>
                <a:cs typeface="Carlito"/>
              </a:rPr>
              <a:t> </a:t>
            </a:r>
            <a:r>
              <a:rPr sz="1950" dirty="0">
                <a:latin typeface="Carlito"/>
                <a:cs typeface="Carlito"/>
              </a:rPr>
              <a:t>suhu</a:t>
            </a:r>
            <a:endParaRPr sz="1950">
              <a:latin typeface="Carlito"/>
              <a:cs typeface="Carlito"/>
            </a:endParaRPr>
          </a:p>
        </p:txBody>
      </p:sp>
      <p:sp>
        <p:nvSpPr>
          <p:cNvPr id="19" name="object 19"/>
          <p:cNvSpPr/>
          <p:nvPr/>
        </p:nvSpPr>
        <p:spPr>
          <a:xfrm>
            <a:off x="1098423" y="4121659"/>
            <a:ext cx="1151096" cy="413861"/>
          </a:xfrm>
          <a:custGeom>
            <a:avLst/>
            <a:gdLst/>
            <a:ahLst/>
            <a:cxnLst/>
            <a:rect l="l" t="t" r="r" b="b"/>
            <a:pathLst>
              <a:path w="1534795" h="551814">
                <a:moveTo>
                  <a:pt x="1151001" y="0"/>
                </a:moveTo>
                <a:lnTo>
                  <a:pt x="383667" y="0"/>
                </a:lnTo>
                <a:lnTo>
                  <a:pt x="383667" y="275843"/>
                </a:lnTo>
                <a:lnTo>
                  <a:pt x="0" y="275843"/>
                </a:lnTo>
                <a:lnTo>
                  <a:pt x="767334" y="551687"/>
                </a:lnTo>
                <a:lnTo>
                  <a:pt x="1534668" y="275843"/>
                </a:lnTo>
                <a:lnTo>
                  <a:pt x="1151001" y="275843"/>
                </a:lnTo>
                <a:lnTo>
                  <a:pt x="1151001" y="0"/>
                </a:lnTo>
                <a:close/>
              </a:path>
            </a:pathLst>
          </a:custGeom>
          <a:solidFill>
            <a:srgbClr val="C00000"/>
          </a:solidFill>
        </p:spPr>
        <p:txBody>
          <a:bodyPr wrap="square" lIns="0" tIns="0" rIns="0" bIns="0" rtlCol="0"/>
          <a:lstStyle/>
          <a:p>
            <a:endParaRPr sz="1350"/>
          </a:p>
        </p:txBody>
      </p:sp>
      <p:sp>
        <p:nvSpPr>
          <p:cNvPr id="20" name="object 20"/>
          <p:cNvSpPr/>
          <p:nvPr/>
        </p:nvSpPr>
        <p:spPr>
          <a:xfrm>
            <a:off x="142875" y="4583430"/>
            <a:ext cx="5137785" cy="1310164"/>
          </a:xfrm>
          <a:custGeom>
            <a:avLst/>
            <a:gdLst/>
            <a:ahLst/>
            <a:cxnLst/>
            <a:rect l="l" t="t" r="r" b="b"/>
            <a:pathLst>
              <a:path w="6850380" h="1746884">
                <a:moveTo>
                  <a:pt x="6850380" y="0"/>
                </a:moveTo>
                <a:lnTo>
                  <a:pt x="0" y="0"/>
                </a:lnTo>
                <a:lnTo>
                  <a:pt x="0" y="1746504"/>
                </a:lnTo>
                <a:lnTo>
                  <a:pt x="6850380" y="1746504"/>
                </a:lnTo>
                <a:lnTo>
                  <a:pt x="6850380" y="0"/>
                </a:lnTo>
                <a:close/>
              </a:path>
            </a:pathLst>
          </a:custGeom>
          <a:solidFill>
            <a:srgbClr val="385622"/>
          </a:solidFill>
        </p:spPr>
        <p:txBody>
          <a:bodyPr wrap="square" lIns="0" tIns="0" rIns="0" bIns="0" rtlCol="0"/>
          <a:lstStyle/>
          <a:p>
            <a:endParaRPr sz="1350"/>
          </a:p>
        </p:txBody>
      </p:sp>
      <p:sp>
        <p:nvSpPr>
          <p:cNvPr id="21" name="object 21"/>
          <p:cNvSpPr txBox="1"/>
          <p:nvPr/>
        </p:nvSpPr>
        <p:spPr>
          <a:xfrm>
            <a:off x="211455" y="4760404"/>
            <a:ext cx="5010150" cy="702115"/>
          </a:xfrm>
          <a:prstGeom prst="rect">
            <a:avLst/>
          </a:prstGeom>
        </p:spPr>
        <p:txBody>
          <a:bodyPr vert="horz" wrap="square" lIns="0" tIns="9525" rIns="0" bIns="0" rtlCol="0">
            <a:spAutoFit/>
          </a:bodyPr>
          <a:lstStyle/>
          <a:p>
            <a:pPr marL="342424" indent="-342424">
              <a:spcBef>
                <a:spcPts val="75"/>
              </a:spcBef>
              <a:buAutoNum type="arabicPeriod"/>
              <a:tabLst>
                <a:tab pos="342424" algn="l"/>
                <a:tab pos="342900" algn="l"/>
              </a:tabLst>
            </a:pPr>
            <a:r>
              <a:rPr sz="1500" spc="-8" dirty="0">
                <a:solidFill>
                  <a:srgbClr val="FFFFFF"/>
                </a:solidFill>
                <a:latin typeface="Carlito"/>
                <a:cs typeface="Carlito"/>
              </a:rPr>
              <a:t>Alat pemantau </a:t>
            </a:r>
            <a:r>
              <a:rPr sz="1500" spc="-4" dirty="0">
                <a:solidFill>
                  <a:srgbClr val="FFFFFF"/>
                </a:solidFill>
                <a:latin typeface="Carlito"/>
                <a:cs typeface="Carlito"/>
              </a:rPr>
              <a:t>suhu </a:t>
            </a:r>
            <a:r>
              <a:rPr sz="1500" spc="-19" dirty="0">
                <a:solidFill>
                  <a:srgbClr val="FFFFFF"/>
                </a:solidFill>
                <a:latin typeface="Carlito"/>
                <a:cs typeface="Carlito"/>
              </a:rPr>
              <a:t>(termometer, </a:t>
            </a:r>
            <a:r>
              <a:rPr sz="1500" spc="-8" dirty="0">
                <a:solidFill>
                  <a:srgbClr val="FFFFFF"/>
                </a:solidFill>
                <a:latin typeface="Carlito"/>
                <a:cs typeface="Carlito"/>
              </a:rPr>
              <a:t>termometer </a:t>
            </a:r>
            <a:r>
              <a:rPr sz="1500" spc="-23" dirty="0">
                <a:solidFill>
                  <a:srgbClr val="FFFFFF"/>
                </a:solidFill>
                <a:latin typeface="Carlito"/>
                <a:cs typeface="Carlito"/>
              </a:rPr>
              <a:t>muller,</a:t>
            </a:r>
            <a:r>
              <a:rPr sz="1500" spc="146" dirty="0">
                <a:solidFill>
                  <a:srgbClr val="FFFFFF"/>
                </a:solidFill>
                <a:latin typeface="Carlito"/>
                <a:cs typeface="Carlito"/>
              </a:rPr>
              <a:t> </a:t>
            </a:r>
            <a:r>
              <a:rPr sz="1500" spc="-4" dirty="0">
                <a:solidFill>
                  <a:srgbClr val="FFFFFF"/>
                </a:solidFill>
                <a:latin typeface="Carlito"/>
                <a:cs typeface="Carlito"/>
              </a:rPr>
              <a:t>dll);</a:t>
            </a:r>
            <a:endParaRPr sz="1500">
              <a:latin typeface="Carlito"/>
              <a:cs typeface="Carlito"/>
            </a:endParaRPr>
          </a:p>
          <a:p>
            <a:pPr marL="342424" indent="-342424">
              <a:spcBef>
                <a:spcPts val="4"/>
              </a:spcBef>
              <a:buAutoNum type="arabicPeriod"/>
              <a:tabLst>
                <a:tab pos="342424" algn="l"/>
                <a:tab pos="342900" algn="l"/>
              </a:tabLst>
            </a:pPr>
            <a:r>
              <a:rPr sz="1500" spc="-8" dirty="0">
                <a:solidFill>
                  <a:srgbClr val="FFFFFF"/>
                </a:solidFill>
                <a:latin typeface="Carlito"/>
                <a:cs typeface="Carlito"/>
              </a:rPr>
              <a:t>Alat pemantau </a:t>
            </a:r>
            <a:r>
              <a:rPr sz="1500" spc="-4" dirty="0">
                <a:solidFill>
                  <a:srgbClr val="FFFFFF"/>
                </a:solidFill>
                <a:latin typeface="Carlito"/>
                <a:cs typeface="Carlito"/>
              </a:rPr>
              <a:t>dan </a:t>
            </a:r>
            <a:r>
              <a:rPr sz="1500" spc="-8" dirty="0">
                <a:solidFill>
                  <a:srgbClr val="FFFFFF"/>
                </a:solidFill>
                <a:latin typeface="Carlito"/>
                <a:cs typeface="Carlito"/>
              </a:rPr>
              <a:t>perekam </a:t>
            </a:r>
            <a:r>
              <a:rPr sz="1500" spc="-4" dirty="0">
                <a:solidFill>
                  <a:srgbClr val="FFFFFF"/>
                </a:solidFill>
                <a:latin typeface="Carlito"/>
                <a:cs typeface="Carlito"/>
              </a:rPr>
              <a:t>suhu terus</a:t>
            </a:r>
            <a:r>
              <a:rPr sz="1500" spc="41" dirty="0">
                <a:solidFill>
                  <a:srgbClr val="FFFFFF"/>
                </a:solidFill>
                <a:latin typeface="Carlito"/>
                <a:cs typeface="Carlito"/>
              </a:rPr>
              <a:t> </a:t>
            </a:r>
            <a:r>
              <a:rPr sz="1500" spc="-4" dirty="0">
                <a:solidFill>
                  <a:srgbClr val="FFFFFF"/>
                </a:solidFill>
                <a:latin typeface="Carlito"/>
                <a:cs typeface="Carlito"/>
              </a:rPr>
              <a:t>menerus;</a:t>
            </a:r>
            <a:endParaRPr sz="1500">
              <a:latin typeface="Carlito"/>
              <a:cs typeface="Carlito"/>
            </a:endParaRPr>
          </a:p>
          <a:p>
            <a:pPr marL="342424" indent="-342424">
              <a:buAutoNum type="arabicPeriod"/>
              <a:tabLst>
                <a:tab pos="342424" algn="l"/>
                <a:tab pos="342900" algn="l"/>
                <a:tab pos="803434" algn="l"/>
                <a:tab pos="1747361" algn="l"/>
                <a:tab pos="2191226" algn="l"/>
                <a:tab pos="3025616" algn="l"/>
                <a:tab pos="3552825" algn="l"/>
                <a:tab pos="4278630" algn="l"/>
              </a:tabLst>
            </a:pPr>
            <a:r>
              <a:rPr sz="1500" dirty="0">
                <a:solidFill>
                  <a:srgbClr val="FFFFFF"/>
                </a:solidFill>
                <a:latin typeface="Carlito"/>
                <a:cs typeface="Carlito"/>
              </a:rPr>
              <a:t>Al</a:t>
            </a:r>
            <a:r>
              <a:rPr sz="1500" spc="-23" dirty="0">
                <a:solidFill>
                  <a:srgbClr val="FFFFFF"/>
                </a:solidFill>
                <a:latin typeface="Carlito"/>
                <a:cs typeface="Carlito"/>
              </a:rPr>
              <a:t>a</a:t>
            </a:r>
            <a:r>
              <a:rPr sz="1500" dirty="0">
                <a:solidFill>
                  <a:srgbClr val="FFFFFF"/>
                </a:solidFill>
                <a:latin typeface="Carlito"/>
                <a:cs typeface="Carlito"/>
              </a:rPr>
              <a:t>t	</a:t>
            </a:r>
            <a:r>
              <a:rPr sz="1500" spc="-4" dirty="0">
                <a:solidFill>
                  <a:srgbClr val="FFFFFF"/>
                </a:solidFill>
                <a:latin typeface="Carlito"/>
                <a:cs typeface="Carlito"/>
              </a:rPr>
              <a:t>pema</a:t>
            </a:r>
            <a:r>
              <a:rPr sz="1500" spc="-19" dirty="0">
                <a:solidFill>
                  <a:srgbClr val="FFFFFF"/>
                </a:solidFill>
                <a:latin typeface="Carlito"/>
                <a:cs typeface="Carlito"/>
              </a:rPr>
              <a:t>nt</a:t>
            </a:r>
            <a:r>
              <a:rPr sz="1500" spc="8" dirty="0">
                <a:solidFill>
                  <a:srgbClr val="FFFFFF"/>
                </a:solidFill>
                <a:latin typeface="Carlito"/>
                <a:cs typeface="Carlito"/>
              </a:rPr>
              <a:t>a</a:t>
            </a:r>
            <a:r>
              <a:rPr sz="1500" dirty="0">
                <a:solidFill>
                  <a:srgbClr val="FFFFFF"/>
                </a:solidFill>
                <a:latin typeface="Carlito"/>
                <a:cs typeface="Carlito"/>
              </a:rPr>
              <a:t>u	</a:t>
            </a:r>
            <a:r>
              <a:rPr sz="1500" spc="-4" dirty="0">
                <a:solidFill>
                  <a:srgbClr val="FFFFFF"/>
                </a:solidFill>
                <a:latin typeface="Carlito"/>
                <a:cs typeface="Carlito"/>
              </a:rPr>
              <a:t>da</a:t>
            </a:r>
            <a:r>
              <a:rPr sz="1500" dirty="0">
                <a:solidFill>
                  <a:srgbClr val="FFFFFF"/>
                </a:solidFill>
                <a:latin typeface="Carlito"/>
                <a:cs typeface="Carlito"/>
              </a:rPr>
              <a:t>n	pe</a:t>
            </a:r>
            <a:r>
              <a:rPr sz="1500" spc="-19" dirty="0">
                <a:solidFill>
                  <a:srgbClr val="FFFFFF"/>
                </a:solidFill>
                <a:latin typeface="Carlito"/>
                <a:cs typeface="Carlito"/>
              </a:rPr>
              <a:t>r</a:t>
            </a:r>
            <a:r>
              <a:rPr sz="1500" dirty="0">
                <a:solidFill>
                  <a:srgbClr val="FFFFFF"/>
                </a:solidFill>
                <a:latin typeface="Carlito"/>
                <a:cs typeface="Carlito"/>
              </a:rPr>
              <a:t>e</a:t>
            </a:r>
            <a:r>
              <a:rPr sz="1500" spc="-26" dirty="0">
                <a:solidFill>
                  <a:srgbClr val="FFFFFF"/>
                </a:solidFill>
                <a:latin typeface="Carlito"/>
                <a:cs typeface="Carlito"/>
              </a:rPr>
              <a:t>k</a:t>
            </a:r>
            <a:r>
              <a:rPr sz="1500" dirty="0">
                <a:solidFill>
                  <a:srgbClr val="FFFFFF"/>
                </a:solidFill>
                <a:latin typeface="Carlito"/>
                <a:cs typeface="Carlito"/>
              </a:rPr>
              <a:t>am	</a:t>
            </a:r>
            <a:r>
              <a:rPr sz="1500" spc="-4" dirty="0">
                <a:solidFill>
                  <a:srgbClr val="FFFFFF"/>
                </a:solidFill>
                <a:latin typeface="Carlito"/>
                <a:cs typeface="Carlito"/>
              </a:rPr>
              <a:t>suh</a:t>
            </a:r>
            <a:r>
              <a:rPr sz="1500" dirty="0">
                <a:solidFill>
                  <a:srgbClr val="FFFFFF"/>
                </a:solidFill>
                <a:latin typeface="Carlito"/>
                <a:cs typeface="Carlito"/>
              </a:rPr>
              <a:t>u	</a:t>
            </a:r>
            <a:r>
              <a:rPr sz="1500" spc="-4" dirty="0">
                <a:solidFill>
                  <a:srgbClr val="FFFFFF"/>
                </a:solidFill>
                <a:latin typeface="Carlito"/>
                <a:cs typeface="Carlito"/>
              </a:rPr>
              <a:t>den</a:t>
            </a:r>
            <a:r>
              <a:rPr sz="1500" spc="-23" dirty="0">
                <a:solidFill>
                  <a:srgbClr val="FFFFFF"/>
                </a:solidFill>
                <a:latin typeface="Carlito"/>
                <a:cs typeface="Carlito"/>
              </a:rPr>
              <a:t>g</a:t>
            </a:r>
            <a:r>
              <a:rPr sz="1500" spc="-11" dirty="0">
                <a:solidFill>
                  <a:srgbClr val="FFFFFF"/>
                </a:solidFill>
                <a:latin typeface="Carlito"/>
                <a:cs typeface="Carlito"/>
              </a:rPr>
              <a:t>a</a:t>
            </a:r>
            <a:r>
              <a:rPr sz="1500" dirty="0">
                <a:solidFill>
                  <a:srgbClr val="FFFFFF"/>
                </a:solidFill>
                <a:latin typeface="Carlito"/>
                <a:cs typeface="Carlito"/>
              </a:rPr>
              <a:t>n	</a:t>
            </a:r>
            <a:r>
              <a:rPr sz="1500" spc="-19" dirty="0">
                <a:solidFill>
                  <a:srgbClr val="FFFFFF"/>
                </a:solidFill>
                <a:latin typeface="Carlito"/>
                <a:cs typeface="Carlito"/>
              </a:rPr>
              <a:t>t</a:t>
            </a:r>
            <a:r>
              <a:rPr sz="1500" dirty="0">
                <a:solidFill>
                  <a:srgbClr val="FFFFFF"/>
                </a:solidFill>
                <a:latin typeface="Carlito"/>
                <a:cs typeface="Carlito"/>
              </a:rPr>
              <a:t>eknol</a:t>
            </a:r>
            <a:r>
              <a:rPr sz="1500" spc="-15" dirty="0">
                <a:solidFill>
                  <a:srgbClr val="FFFFFF"/>
                </a:solidFill>
                <a:latin typeface="Carlito"/>
                <a:cs typeface="Carlito"/>
              </a:rPr>
              <a:t>o</a:t>
            </a:r>
            <a:r>
              <a:rPr sz="1500" dirty="0">
                <a:solidFill>
                  <a:srgbClr val="FFFFFF"/>
                </a:solidFill>
                <a:latin typeface="Carlito"/>
                <a:cs typeface="Carlito"/>
              </a:rPr>
              <a:t>gi</a:t>
            </a:r>
            <a:endParaRPr sz="1500">
              <a:latin typeface="Carlito"/>
              <a:cs typeface="Carlito"/>
            </a:endParaRPr>
          </a:p>
        </p:txBody>
      </p:sp>
      <p:sp>
        <p:nvSpPr>
          <p:cNvPr id="22" name="object 22"/>
          <p:cNvSpPr txBox="1"/>
          <p:nvPr/>
        </p:nvSpPr>
        <p:spPr>
          <a:xfrm>
            <a:off x="554355" y="5446471"/>
            <a:ext cx="4278630" cy="240450"/>
          </a:xfrm>
          <a:prstGeom prst="rect">
            <a:avLst/>
          </a:prstGeom>
        </p:spPr>
        <p:txBody>
          <a:bodyPr vert="horz" wrap="square" lIns="0" tIns="9525" rIns="0" bIns="0" rtlCol="0">
            <a:spAutoFit/>
          </a:bodyPr>
          <a:lstStyle/>
          <a:p>
            <a:pPr>
              <a:spcBef>
                <a:spcPts val="75"/>
              </a:spcBef>
            </a:pPr>
            <a:r>
              <a:rPr sz="1500" i="1" spc="-8" dirty="0">
                <a:solidFill>
                  <a:srgbClr val="FFFFFF"/>
                </a:solidFill>
                <a:latin typeface="Carlito"/>
                <a:cs typeface="Carlito"/>
              </a:rPr>
              <a:t>Internet </a:t>
            </a:r>
            <a:r>
              <a:rPr sz="1500" i="1" dirty="0">
                <a:solidFill>
                  <a:srgbClr val="FFFFFF"/>
                </a:solidFill>
                <a:latin typeface="Carlito"/>
                <a:cs typeface="Carlito"/>
              </a:rPr>
              <a:t>of </a:t>
            </a:r>
            <a:r>
              <a:rPr sz="1500" i="1" spc="-4" dirty="0">
                <a:solidFill>
                  <a:srgbClr val="FFFFFF"/>
                </a:solidFill>
                <a:latin typeface="Carlito"/>
                <a:cs typeface="Carlito"/>
              </a:rPr>
              <a:t>Things </a:t>
            </a:r>
            <a:r>
              <a:rPr sz="1500" spc="-4" dirty="0">
                <a:solidFill>
                  <a:srgbClr val="FFFFFF"/>
                </a:solidFill>
                <a:latin typeface="Carlito"/>
                <a:cs typeface="Carlito"/>
              </a:rPr>
              <a:t>(IoT) terus menerus </a:t>
            </a:r>
            <a:r>
              <a:rPr sz="1500" spc="-8" dirty="0">
                <a:solidFill>
                  <a:srgbClr val="FFFFFF"/>
                </a:solidFill>
                <a:latin typeface="Carlito"/>
                <a:cs typeface="Carlito"/>
              </a:rPr>
              <a:t>secara jarak</a:t>
            </a:r>
            <a:r>
              <a:rPr sz="1500" spc="8" dirty="0">
                <a:solidFill>
                  <a:srgbClr val="FFFFFF"/>
                </a:solidFill>
                <a:latin typeface="Carlito"/>
                <a:cs typeface="Carlito"/>
              </a:rPr>
              <a:t> </a:t>
            </a:r>
            <a:r>
              <a:rPr sz="1500" spc="-4" dirty="0">
                <a:solidFill>
                  <a:srgbClr val="FFFFFF"/>
                </a:solidFill>
                <a:latin typeface="Carlito"/>
                <a:cs typeface="Carlito"/>
              </a:rPr>
              <a:t>jauh</a:t>
            </a:r>
            <a:endParaRPr sz="1500">
              <a:latin typeface="Carlito"/>
              <a:cs typeface="Carlito"/>
            </a:endParaRPr>
          </a:p>
        </p:txBody>
      </p:sp>
      <p:sp>
        <p:nvSpPr>
          <p:cNvPr id="23" name="object 23"/>
          <p:cNvSpPr txBox="1"/>
          <p:nvPr/>
        </p:nvSpPr>
        <p:spPr>
          <a:xfrm>
            <a:off x="2420492" y="4166958"/>
            <a:ext cx="2057400" cy="240931"/>
          </a:xfrm>
          <a:prstGeom prst="rect">
            <a:avLst/>
          </a:prstGeom>
        </p:spPr>
        <p:txBody>
          <a:bodyPr vert="horz" wrap="square" lIns="0" tIns="10001" rIns="0" bIns="0" rtlCol="0">
            <a:spAutoFit/>
          </a:bodyPr>
          <a:lstStyle/>
          <a:p>
            <a:pPr marL="9525">
              <a:spcBef>
                <a:spcPts val="79"/>
              </a:spcBef>
            </a:pPr>
            <a:r>
              <a:rPr sz="1500" b="1" spc="-4" dirty="0">
                <a:latin typeface="Carlito"/>
                <a:cs typeface="Carlito"/>
              </a:rPr>
              <a:t>Jenis </a:t>
            </a:r>
            <a:r>
              <a:rPr sz="1500" b="1" spc="-8" dirty="0">
                <a:latin typeface="Carlito"/>
                <a:cs typeface="Carlito"/>
              </a:rPr>
              <a:t>Alat Pemantau</a:t>
            </a:r>
            <a:r>
              <a:rPr sz="1500" b="1" spc="-41" dirty="0">
                <a:latin typeface="Carlito"/>
                <a:cs typeface="Carlito"/>
              </a:rPr>
              <a:t> </a:t>
            </a:r>
            <a:r>
              <a:rPr sz="1500" b="1" dirty="0">
                <a:latin typeface="Carlito"/>
                <a:cs typeface="Carlito"/>
              </a:rPr>
              <a:t>Suhu</a:t>
            </a:r>
            <a:endParaRPr sz="150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1450" y="1767078"/>
            <a:ext cx="8801100" cy="2591276"/>
          </a:xfrm>
          <a:custGeom>
            <a:avLst/>
            <a:gdLst/>
            <a:ahLst/>
            <a:cxnLst/>
            <a:rect l="l" t="t" r="r" b="b"/>
            <a:pathLst>
              <a:path w="11734800" h="3455035">
                <a:moveTo>
                  <a:pt x="11734800" y="0"/>
                </a:moveTo>
                <a:lnTo>
                  <a:pt x="0" y="0"/>
                </a:lnTo>
                <a:lnTo>
                  <a:pt x="0" y="3454908"/>
                </a:lnTo>
                <a:lnTo>
                  <a:pt x="11734800" y="3454908"/>
                </a:lnTo>
                <a:lnTo>
                  <a:pt x="11734800" y="0"/>
                </a:lnTo>
                <a:close/>
              </a:path>
            </a:pathLst>
          </a:custGeom>
          <a:solidFill>
            <a:srgbClr val="FFFFFF">
              <a:alpha val="59999"/>
            </a:srgbClr>
          </a:solidFill>
        </p:spPr>
        <p:txBody>
          <a:bodyPr wrap="square" lIns="0" tIns="0" rIns="0" bIns="0" rtlCol="0"/>
          <a:lstStyle/>
          <a:p>
            <a:endParaRPr sz="1350"/>
          </a:p>
        </p:txBody>
      </p:sp>
      <p:sp>
        <p:nvSpPr>
          <p:cNvPr id="3" name="object 3"/>
          <p:cNvSpPr txBox="1"/>
          <p:nvPr/>
        </p:nvSpPr>
        <p:spPr>
          <a:xfrm>
            <a:off x="230505" y="1745894"/>
            <a:ext cx="8684895" cy="2390559"/>
          </a:xfrm>
          <a:prstGeom prst="rect">
            <a:avLst/>
          </a:prstGeom>
        </p:spPr>
        <p:txBody>
          <a:bodyPr vert="horz" wrap="square" lIns="0" tIns="43339" rIns="0" bIns="0" rtlCol="0">
            <a:spAutoFit/>
          </a:bodyPr>
          <a:lstStyle/>
          <a:p>
            <a:pPr marL="9525" marR="4763" algn="just">
              <a:lnSpc>
                <a:spcPts val="2108"/>
              </a:lnSpc>
              <a:spcBef>
                <a:spcPts val="341"/>
              </a:spcBef>
            </a:pPr>
            <a:r>
              <a:rPr sz="1950" b="1" spc="-8" dirty="0">
                <a:latin typeface="Carlito"/>
                <a:cs typeface="Carlito"/>
              </a:rPr>
              <a:t>Pengelolaan vaksin </a:t>
            </a:r>
            <a:r>
              <a:rPr sz="1950" b="1" dirty="0">
                <a:latin typeface="Carlito"/>
                <a:cs typeface="Carlito"/>
              </a:rPr>
              <a:t>pada </a:t>
            </a:r>
            <a:r>
              <a:rPr sz="1950" b="1" spc="-4" dirty="0">
                <a:latin typeface="Carlito"/>
                <a:cs typeface="Carlito"/>
              </a:rPr>
              <a:t>saat </a:t>
            </a:r>
            <a:r>
              <a:rPr sz="1950" b="1" spc="-8" dirty="0">
                <a:latin typeface="Carlito"/>
                <a:cs typeface="Carlito"/>
              </a:rPr>
              <a:t>pelayanan </a:t>
            </a:r>
            <a:r>
              <a:rPr sz="1950" b="1" dirty="0">
                <a:latin typeface="Carlito"/>
                <a:cs typeface="Carlito"/>
              </a:rPr>
              <a:t>harus </a:t>
            </a:r>
            <a:r>
              <a:rPr sz="1950" b="1" spc="-8" dirty="0">
                <a:latin typeface="Carlito"/>
                <a:cs typeface="Carlito"/>
              </a:rPr>
              <a:t>memperhatikan </a:t>
            </a:r>
            <a:r>
              <a:rPr sz="1950" b="1" dirty="0">
                <a:latin typeface="Carlito"/>
                <a:cs typeface="Carlito"/>
              </a:rPr>
              <a:t>hal-hal </a:t>
            </a:r>
            <a:r>
              <a:rPr sz="1950" b="1" spc="-4" dirty="0">
                <a:latin typeface="Carlito"/>
                <a:cs typeface="Carlito"/>
              </a:rPr>
              <a:t>sebagai  </a:t>
            </a:r>
            <a:r>
              <a:rPr sz="1950" b="1" spc="-8" dirty="0">
                <a:latin typeface="Carlito"/>
                <a:cs typeface="Carlito"/>
              </a:rPr>
              <a:t>berikut:</a:t>
            </a:r>
            <a:endParaRPr sz="1950">
              <a:latin typeface="Carlito"/>
              <a:cs typeface="Carlito"/>
            </a:endParaRPr>
          </a:p>
          <a:p>
            <a:pPr marL="415290" indent="-405765" algn="just">
              <a:lnSpc>
                <a:spcPts val="2224"/>
              </a:lnSpc>
              <a:spcBef>
                <a:spcPts val="484"/>
              </a:spcBef>
              <a:buAutoNum type="arabicParenR"/>
              <a:tabLst>
                <a:tab pos="415290" algn="l"/>
              </a:tabLst>
            </a:pPr>
            <a:r>
              <a:rPr sz="1950" spc="-8" dirty="0">
                <a:latin typeface="Carlito"/>
                <a:cs typeface="Carlito"/>
              </a:rPr>
              <a:t>Pengelola</a:t>
            </a:r>
            <a:r>
              <a:rPr sz="1950" spc="71" dirty="0">
                <a:latin typeface="Carlito"/>
                <a:cs typeface="Carlito"/>
              </a:rPr>
              <a:t> </a:t>
            </a:r>
            <a:r>
              <a:rPr sz="1950" spc="-11" dirty="0">
                <a:latin typeface="Carlito"/>
                <a:cs typeface="Carlito"/>
              </a:rPr>
              <a:t>program</a:t>
            </a:r>
            <a:r>
              <a:rPr sz="1950" spc="90" dirty="0">
                <a:latin typeface="Carlito"/>
                <a:cs typeface="Carlito"/>
              </a:rPr>
              <a:t> </a:t>
            </a:r>
            <a:r>
              <a:rPr sz="1950" spc="-8" dirty="0">
                <a:latin typeface="Carlito"/>
                <a:cs typeface="Carlito"/>
              </a:rPr>
              <a:t>imunisasi/korim</a:t>
            </a:r>
            <a:r>
              <a:rPr sz="1950" spc="90" dirty="0">
                <a:latin typeface="Carlito"/>
                <a:cs typeface="Carlito"/>
              </a:rPr>
              <a:t> </a:t>
            </a:r>
            <a:r>
              <a:rPr sz="1950" spc="-4" dirty="0">
                <a:latin typeface="Carlito"/>
                <a:cs typeface="Carlito"/>
              </a:rPr>
              <a:t>bertanggung</a:t>
            </a:r>
            <a:r>
              <a:rPr sz="1950" spc="86" dirty="0">
                <a:latin typeface="Carlito"/>
                <a:cs typeface="Carlito"/>
              </a:rPr>
              <a:t> </a:t>
            </a:r>
            <a:r>
              <a:rPr sz="1950" spc="-8" dirty="0">
                <a:latin typeface="Carlito"/>
                <a:cs typeface="Carlito"/>
              </a:rPr>
              <a:t>jawab</a:t>
            </a:r>
            <a:r>
              <a:rPr sz="1950" spc="83" dirty="0">
                <a:latin typeface="Carlito"/>
                <a:cs typeface="Carlito"/>
              </a:rPr>
              <a:t> </a:t>
            </a:r>
            <a:r>
              <a:rPr sz="1950" spc="-8" dirty="0">
                <a:latin typeface="Carlito"/>
                <a:cs typeface="Carlito"/>
              </a:rPr>
              <a:t>membawa</a:t>
            </a:r>
            <a:r>
              <a:rPr sz="1950" spc="90" dirty="0">
                <a:latin typeface="Carlito"/>
                <a:cs typeface="Carlito"/>
              </a:rPr>
              <a:t> </a:t>
            </a:r>
            <a:r>
              <a:rPr sz="1950" i="1" spc="-4" dirty="0">
                <a:latin typeface="Carlito"/>
                <a:cs typeface="Carlito"/>
              </a:rPr>
              <a:t>vaccine</a:t>
            </a:r>
            <a:r>
              <a:rPr sz="1950" i="1" spc="86" dirty="0">
                <a:latin typeface="Carlito"/>
                <a:cs typeface="Carlito"/>
              </a:rPr>
              <a:t> </a:t>
            </a:r>
            <a:r>
              <a:rPr sz="1950" i="1" spc="-8" dirty="0">
                <a:latin typeface="Carlito"/>
                <a:cs typeface="Carlito"/>
              </a:rPr>
              <a:t>carrier</a:t>
            </a:r>
            <a:endParaRPr sz="1950">
              <a:latin typeface="Carlito"/>
              <a:cs typeface="Carlito"/>
            </a:endParaRPr>
          </a:p>
          <a:p>
            <a:pPr marL="414814" algn="just">
              <a:lnSpc>
                <a:spcPts val="2224"/>
              </a:lnSpc>
            </a:pPr>
            <a:r>
              <a:rPr sz="1950" spc="-30" dirty="0">
                <a:latin typeface="Carlito"/>
                <a:cs typeface="Carlito"/>
              </a:rPr>
              <a:t>ke </a:t>
            </a:r>
            <a:r>
              <a:rPr sz="1950" spc="-8" dirty="0">
                <a:latin typeface="Carlito"/>
                <a:cs typeface="Carlito"/>
              </a:rPr>
              <a:t>tempat</a:t>
            </a:r>
            <a:r>
              <a:rPr sz="1950" spc="8" dirty="0">
                <a:latin typeface="Carlito"/>
                <a:cs typeface="Carlito"/>
              </a:rPr>
              <a:t> </a:t>
            </a:r>
            <a:r>
              <a:rPr sz="1950" spc="-8" dirty="0">
                <a:latin typeface="Carlito"/>
                <a:cs typeface="Carlito"/>
              </a:rPr>
              <a:t>pelayanan</a:t>
            </a:r>
            <a:endParaRPr sz="1950">
              <a:latin typeface="Carlito"/>
              <a:cs typeface="Carlito"/>
            </a:endParaRPr>
          </a:p>
          <a:p>
            <a:pPr marL="414814" marR="3810" indent="-405765" algn="just">
              <a:lnSpc>
                <a:spcPts val="2108"/>
              </a:lnSpc>
              <a:spcBef>
                <a:spcPts val="788"/>
              </a:spcBef>
              <a:buAutoNum type="arabicParenR" startAt="2"/>
              <a:tabLst>
                <a:tab pos="415290" algn="l"/>
              </a:tabLst>
            </a:pPr>
            <a:r>
              <a:rPr sz="1950" spc="-8" dirty="0">
                <a:latin typeface="Carlito"/>
                <a:cs typeface="Carlito"/>
              </a:rPr>
              <a:t>Saat </a:t>
            </a:r>
            <a:r>
              <a:rPr sz="1950" spc="-11" dirty="0">
                <a:latin typeface="Carlito"/>
                <a:cs typeface="Carlito"/>
              </a:rPr>
              <a:t>pelayanan,  </a:t>
            </a:r>
            <a:r>
              <a:rPr sz="1950" i="1" spc="-4" dirty="0">
                <a:latin typeface="Carlito"/>
                <a:cs typeface="Carlito"/>
              </a:rPr>
              <a:t>vaccine </a:t>
            </a:r>
            <a:r>
              <a:rPr sz="1950" i="1" spc="-8" dirty="0">
                <a:latin typeface="Carlito"/>
                <a:cs typeface="Carlito"/>
              </a:rPr>
              <a:t>carrier </a:t>
            </a:r>
            <a:r>
              <a:rPr sz="1950" spc="-8" dirty="0">
                <a:latin typeface="Carlito"/>
                <a:cs typeface="Carlito"/>
              </a:rPr>
              <a:t>jangan </a:t>
            </a:r>
            <a:r>
              <a:rPr sz="1950" spc="-4" dirty="0">
                <a:latin typeface="Carlito"/>
                <a:cs typeface="Carlito"/>
              </a:rPr>
              <a:t>terpapar </a:t>
            </a:r>
            <a:r>
              <a:rPr sz="1950" spc="-8" dirty="0">
                <a:latin typeface="Carlito"/>
                <a:cs typeface="Carlito"/>
              </a:rPr>
              <a:t>matahari </a:t>
            </a:r>
            <a:r>
              <a:rPr sz="1950" spc="-4" dirty="0">
                <a:latin typeface="Carlito"/>
                <a:cs typeface="Carlito"/>
              </a:rPr>
              <a:t>langsung. </a:t>
            </a:r>
            <a:r>
              <a:rPr sz="1950" spc="-15" dirty="0">
                <a:latin typeface="Carlito"/>
                <a:cs typeface="Carlito"/>
              </a:rPr>
              <a:t>Pastikan  </a:t>
            </a:r>
            <a:r>
              <a:rPr sz="1950" i="1" spc="-4" dirty="0">
                <a:latin typeface="Carlito"/>
                <a:cs typeface="Carlito"/>
              </a:rPr>
              <a:t>vaccine carrier </a:t>
            </a:r>
            <a:r>
              <a:rPr sz="1950" spc="-4" dirty="0">
                <a:latin typeface="Carlito"/>
                <a:cs typeface="Carlito"/>
              </a:rPr>
              <a:t>dalam </a:t>
            </a:r>
            <a:r>
              <a:rPr sz="1950" spc="-8" dirty="0">
                <a:latin typeface="Carlito"/>
                <a:cs typeface="Carlito"/>
              </a:rPr>
              <a:t>keadaan </a:t>
            </a:r>
            <a:r>
              <a:rPr sz="1950" spc="-11" dirty="0">
                <a:latin typeface="Carlito"/>
                <a:cs typeface="Carlito"/>
              </a:rPr>
              <a:t>bersih </a:t>
            </a:r>
            <a:r>
              <a:rPr sz="1950" spc="-8" dirty="0">
                <a:latin typeface="Carlito"/>
                <a:cs typeface="Carlito"/>
              </a:rPr>
              <a:t>sebelum digunakan. </a:t>
            </a:r>
            <a:r>
              <a:rPr sz="1950" spc="-23" dirty="0">
                <a:latin typeface="Carlito"/>
                <a:cs typeface="Carlito"/>
              </a:rPr>
              <a:t>Vaksin </a:t>
            </a:r>
            <a:r>
              <a:rPr sz="1950" spc="-8" dirty="0">
                <a:latin typeface="Carlito"/>
                <a:cs typeface="Carlito"/>
              </a:rPr>
              <a:t>yang </a:t>
            </a:r>
            <a:r>
              <a:rPr sz="1950" spc="-4" dirty="0">
                <a:latin typeface="Carlito"/>
                <a:cs typeface="Carlito"/>
              </a:rPr>
              <a:t>sudah  </a:t>
            </a:r>
            <a:r>
              <a:rPr sz="1950" spc="-8" dirty="0">
                <a:latin typeface="Carlito"/>
                <a:cs typeface="Carlito"/>
              </a:rPr>
              <a:t>dipakai ditempatkan </a:t>
            </a:r>
            <a:r>
              <a:rPr sz="1950" spc="-4" dirty="0">
                <a:latin typeface="Carlito"/>
                <a:cs typeface="Carlito"/>
              </a:rPr>
              <a:t>pada busa penutup </a:t>
            </a:r>
            <a:r>
              <a:rPr sz="1950" i="1" spc="-4" dirty="0">
                <a:latin typeface="Carlito"/>
                <a:cs typeface="Carlito"/>
              </a:rPr>
              <a:t>vaccine carrier</a:t>
            </a:r>
            <a:r>
              <a:rPr sz="1950" spc="-4" dirty="0">
                <a:latin typeface="Carlito"/>
                <a:cs typeface="Carlito"/>
              </a:rPr>
              <a:t>, </a:t>
            </a:r>
            <a:r>
              <a:rPr sz="1950" spc="-8" dirty="0">
                <a:latin typeface="Carlito"/>
                <a:cs typeface="Carlito"/>
              </a:rPr>
              <a:t>sedangkan </a:t>
            </a:r>
            <a:r>
              <a:rPr sz="1950" spc="-11" dirty="0">
                <a:latin typeface="Carlito"/>
                <a:cs typeface="Carlito"/>
              </a:rPr>
              <a:t>vaksin yang </a:t>
            </a:r>
            <a:r>
              <a:rPr sz="1950" spc="416" dirty="0">
                <a:latin typeface="Carlito"/>
                <a:cs typeface="Carlito"/>
              </a:rPr>
              <a:t> </a:t>
            </a:r>
            <a:r>
              <a:rPr sz="1950" spc="-4" dirty="0">
                <a:latin typeface="Carlito"/>
                <a:cs typeface="Carlito"/>
              </a:rPr>
              <a:t>belum </a:t>
            </a:r>
            <a:r>
              <a:rPr sz="1950" spc="-8" dirty="0">
                <a:latin typeface="Carlito"/>
                <a:cs typeface="Carlito"/>
              </a:rPr>
              <a:t>dipakai </a:t>
            </a:r>
            <a:r>
              <a:rPr sz="1950" spc="-11" dirty="0">
                <a:latin typeface="Carlito"/>
                <a:cs typeface="Carlito"/>
              </a:rPr>
              <a:t>tetap </a:t>
            </a:r>
            <a:r>
              <a:rPr sz="1950" spc="-4" dirty="0">
                <a:latin typeface="Carlito"/>
                <a:cs typeface="Carlito"/>
              </a:rPr>
              <a:t>disimpan di dalam </a:t>
            </a:r>
            <a:r>
              <a:rPr sz="1950" i="1" spc="-4" dirty="0">
                <a:latin typeface="Carlito"/>
                <a:cs typeface="Carlito"/>
              </a:rPr>
              <a:t>vaccine</a:t>
            </a:r>
            <a:r>
              <a:rPr sz="1950" i="1" spc="-26" dirty="0">
                <a:latin typeface="Carlito"/>
                <a:cs typeface="Carlito"/>
              </a:rPr>
              <a:t> carrier.</a:t>
            </a:r>
            <a:endParaRPr sz="1950">
              <a:latin typeface="Carlito"/>
              <a:cs typeface="Carlito"/>
            </a:endParaRPr>
          </a:p>
        </p:txBody>
      </p:sp>
      <p:sp>
        <p:nvSpPr>
          <p:cNvPr id="4" name="object 4"/>
          <p:cNvSpPr/>
          <p:nvPr/>
        </p:nvSpPr>
        <p:spPr>
          <a:xfrm>
            <a:off x="1359026" y="914400"/>
            <a:ext cx="6577394" cy="856679"/>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a:spLocks noGrp="1"/>
          </p:cNvSpPr>
          <p:nvPr>
            <p:ph type="title"/>
          </p:nvPr>
        </p:nvSpPr>
        <p:spPr>
          <a:xfrm>
            <a:off x="1540430" y="487025"/>
            <a:ext cx="6063138" cy="886781"/>
          </a:xfrm>
          <a:prstGeom prst="rect">
            <a:avLst/>
          </a:prstGeom>
        </p:spPr>
        <p:txBody>
          <a:bodyPr vert="horz" wrap="square" lIns="0" tIns="9525" rIns="0" bIns="0" rtlCol="0" anchor="ctr">
            <a:spAutoFit/>
          </a:bodyPr>
          <a:lstStyle/>
          <a:p>
            <a:pPr marL="9525">
              <a:spcBef>
                <a:spcPts val="75"/>
              </a:spcBef>
            </a:pPr>
            <a:r>
              <a:rPr sz="2850" spc="-11" dirty="0"/>
              <a:t>Pengelolaan </a:t>
            </a:r>
            <a:r>
              <a:rPr sz="2850" spc="-34" dirty="0"/>
              <a:t>Vaksin </a:t>
            </a:r>
            <a:r>
              <a:rPr sz="2850" dirty="0"/>
              <a:t>pada </a:t>
            </a:r>
            <a:r>
              <a:rPr sz="2850" spc="-11" dirty="0"/>
              <a:t>saat</a:t>
            </a:r>
            <a:r>
              <a:rPr sz="2850" spc="4" dirty="0"/>
              <a:t> </a:t>
            </a:r>
            <a:r>
              <a:rPr sz="2850" spc="-19" dirty="0"/>
              <a:t>Pelayanan</a:t>
            </a:r>
            <a:endParaRPr sz="2850" dirty="0"/>
          </a:p>
        </p:txBody>
      </p:sp>
      <p:sp>
        <p:nvSpPr>
          <p:cNvPr id="6" name="object 6"/>
          <p:cNvSpPr/>
          <p:nvPr/>
        </p:nvSpPr>
        <p:spPr>
          <a:xfrm>
            <a:off x="1772792" y="4142231"/>
            <a:ext cx="5598414" cy="1787652"/>
          </a:xfrm>
          <a:prstGeom prst="rect">
            <a:avLst/>
          </a:prstGeom>
          <a:blipFill>
            <a:blip r:embed="rId3" cstate="print"/>
            <a:stretch>
              <a:fillRect/>
            </a:stretch>
          </a:blipFill>
        </p:spPr>
        <p:txBody>
          <a:bodyPr wrap="square" lIns="0" tIns="0" rIns="0" bIns="0" rtlCol="0"/>
          <a:lstStyle/>
          <a:p>
            <a:endParaRPr sz="13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LANJUTAN...</a:t>
            </a:r>
          </a:p>
        </p:txBody>
      </p:sp>
      <p:sp>
        <p:nvSpPr>
          <p:cNvPr id="3" name="Content Placeholder 2"/>
          <p:cNvSpPr>
            <a:spLocks noGrp="1"/>
          </p:cNvSpPr>
          <p:nvPr>
            <p:ph idx="1"/>
          </p:nvPr>
        </p:nvSpPr>
        <p:spPr/>
        <p:txBody>
          <a:bodyPr/>
          <a:lstStyle/>
          <a:p>
            <a:pPr algn="just"/>
            <a:r>
              <a:rPr lang="id-ID" dirty="0"/>
              <a:t>Vaksin adalah antigen berupa mikroorganisme yang sudah mati, masih hidup tapi dilemahkan, masih utuh atau bagiannya yang  telah diolah berupa toksin mikroorganisme yang telah diolah menjadi toksoid, protein rekombinan yang apabila diberikan kepada seseorang akan menimbulkan kekebalan spesiifik secara aktif terhadap penyakit infeksi tertentu.</a:t>
            </a:r>
          </a:p>
        </p:txBody>
      </p:sp>
    </p:spTree>
    <p:extLst>
      <p:ext uri="{BB962C8B-B14F-4D97-AF65-F5344CB8AC3E}">
        <p14:creationId xmlns:p14="http://schemas.microsoft.com/office/powerpoint/2010/main" val="226883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1450" y="1770507"/>
            <a:ext cx="8801100" cy="3910489"/>
          </a:xfrm>
          <a:custGeom>
            <a:avLst/>
            <a:gdLst/>
            <a:ahLst/>
            <a:cxnLst/>
            <a:rect l="l" t="t" r="r" b="b"/>
            <a:pathLst>
              <a:path w="11734800" h="5213985">
                <a:moveTo>
                  <a:pt x="11734800" y="0"/>
                </a:moveTo>
                <a:lnTo>
                  <a:pt x="0" y="0"/>
                </a:lnTo>
                <a:lnTo>
                  <a:pt x="0" y="5213604"/>
                </a:lnTo>
                <a:lnTo>
                  <a:pt x="11734800" y="5213604"/>
                </a:lnTo>
                <a:lnTo>
                  <a:pt x="11734800" y="0"/>
                </a:lnTo>
                <a:close/>
              </a:path>
            </a:pathLst>
          </a:custGeom>
          <a:solidFill>
            <a:srgbClr val="FFFFFF">
              <a:alpha val="59999"/>
            </a:srgbClr>
          </a:solidFill>
        </p:spPr>
        <p:txBody>
          <a:bodyPr wrap="square" lIns="0" tIns="0" rIns="0" bIns="0" rtlCol="0"/>
          <a:lstStyle/>
          <a:p>
            <a:endParaRPr sz="1350"/>
          </a:p>
        </p:txBody>
      </p:sp>
      <p:sp>
        <p:nvSpPr>
          <p:cNvPr id="3" name="object 3"/>
          <p:cNvSpPr txBox="1"/>
          <p:nvPr/>
        </p:nvSpPr>
        <p:spPr>
          <a:xfrm>
            <a:off x="192406" y="1752028"/>
            <a:ext cx="8769191" cy="2401458"/>
          </a:xfrm>
          <a:prstGeom prst="rect">
            <a:avLst/>
          </a:prstGeom>
        </p:spPr>
        <p:txBody>
          <a:bodyPr vert="horz" wrap="square" lIns="0" tIns="41433" rIns="0" bIns="0" rtlCol="0">
            <a:spAutoFit/>
          </a:bodyPr>
          <a:lstStyle/>
          <a:p>
            <a:pPr marL="433864" marR="51435" indent="-386715" algn="just">
              <a:lnSpc>
                <a:spcPts val="2025"/>
              </a:lnSpc>
              <a:spcBef>
                <a:spcPts val="326"/>
              </a:spcBef>
              <a:buAutoNum type="arabicParenR" startAt="4"/>
              <a:tabLst>
                <a:tab pos="434340" algn="l"/>
              </a:tabLst>
            </a:pPr>
            <a:r>
              <a:rPr sz="1875" spc="-26" dirty="0">
                <a:latin typeface="Carlito"/>
                <a:cs typeface="Carlito"/>
              </a:rPr>
              <a:t>Vaksin </a:t>
            </a:r>
            <a:r>
              <a:rPr sz="1875" spc="-11" dirty="0">
                <a:latin typeface="Carlito"/>
                <a:cs typeface="Carlito"/>
              </a:rPr>
              <a:t>yang akan </a:t>
            </a:r>
            <a:r>
              <a:rPr sz="1875" spc="-8" dirty="0">
                <a:latin typeface="Carlito"/>
                <a:cs typeface="Carlito"/>
              </a:rPr>
              <a:t>dipakai harus </a:t>
            </a:r>
            <a:r>
              <a:rPr sz="1875" spc="-11" dirty="0">
                <a:latin typeface="Carlito"/>
                <a:cs typeface="Carlito"/>
              </a:rPr>
              <a:t>dipantau kualitasnya dengan </a:t>
            </a:r>
            <a:r>
              <a:rPr sz="1875" spc="-4" dirty="0">
                <a:latin typeface="Carlito"/>
                <a:cs typeface="Carlito"/>
              </a:rPr>
              <a:t>memperhatikan: </a:t>
            </a:r>
            <a:r>
              <a:rPr sz="1875" dirty="0">
                <a:latin typeface="Carlito"/>
                <a:cs typeface="Carlito"/>
              </a:rPr>
              <a:t>label  </a:t>
            </a:r>
            <a:r>
              <a:rPr sz="1875" spc="-4" dirty="0">
                <a:latin typeface="Carlito"/>
                <a:cs typeface="Carlito"/>
              </a:rPr>
              <a:t>masih ada, tidak </a:t>
            </a:r>
            <a:r>
              <a:rPr sz="1875" spc="-8" dirty="0">
                <a:latin typeface="Carlito"/>
                <a:cs typeface="Carlito"/>
              </a:rPr>
              <a:t>terendam </a:t>
            </a:r>
            <a:r>
              <a:rPr sz="1875" spc="-41" dirty="0">
                <a:latin typeface="Carlito"/>
                <a:cs typeface="Carlito"/>
              </a:rPr>
              <a:t>air, </a:t>
            </a:r>
            <a:r>
              <a:rPr sz="1875" spc="-8" dirty="0">
                <a:latin typeface="Carlito"/>
                <a:cs typeface="Carlito"/>
              </a:rPr>
              <a:t>disimpan </a:t>
            </a:r>
            <a:r>
              <a:rPr sz="1875" spc="-4" dirty="0">
                <a:latin typeface="Carlito"/>
                <a:cs typeface="Carlito"/>
              </a:rPr>
              <a:t>dalam </a:t>
            </a:r>
            <a:r>
              <a:rPr sz="1875" spc="-8" dirty="0">
                <a:latin typeface="Carlito"/>
                <a:cs typeface="Carlito"/>
              </a:rPr>
              <a:t>suhu 2-8 </a:t>
            </a:r>
            <a:r>
              <a:rPr sz="1856" spc="-5" baseline="25252" dirty="0">
                <a:latin typeface="Carlito"/>
                <a:cs typeface="Carlito"/>
              </a:rPr>
              <a:t>o</a:t>
            </a:r>
            <a:r>
              <a:rPr sz="1875" spc="-4" dirty="0">
                <a:latin typeface="Carlito"/>
                <a:cs typeface="Carlito"/>
              </a:rPr>
              <a:t>C, </a:t>
            </a:r>
            <a:r>
              <a:rPr sz="1875" spc="-8" dirty="0">
                <a:latin typeface="Carlito"/>
                <a:cs typeface="Carlito"/>
              </a:rPr>
              <a:t>belum</a:t>
            </a:r>
            <a:r>
              <a:rPr sz="1875" spc="188" dirty="0">
                <a:latin typeface="Carlito"/>
                <a:cs typeface="Carlito"/>
              </a:rPr>
              <a:t> </a:t>
            </a:r>
            <a:r>
              <a:rPr sz="1875" spc="-11" dirty="0">
                <a:latin typeface="Carlito"/>
                <a:cs typeface="Carlito"/>
              </a:rPr>
              <a:t>kadaluarsa.</a:t>
            </a:r>
            <a:endParaRPr sz="1875">
              <a:latin typeface="Carlito"/>
              <a:cs typeface="Carlito"/>
            </a:endParaRPr>
          </a:p>
          <a:p>
            <a:pPr marL="433864" marR="52388" indent="-386715" algn="just">
              <a:lnSpc>
                <a:spcPts val="2025"/>
              </a:lnSpc>
              <a:spcBef>
                <a:spcPts val="1200"/>
              </a:spcBef>
              <a:buAutoNum type="arabicParenR" startAt="4"/>
              <a:tabLst>
                <a:tab pos="434340" algn="l"/>
              </a:tabLst>
            </a:pPr>
            <a:r>
              <a:rPr sz="1875" spc="-26" dirty="0">
                <a:latin typeface="Carlito"/>
                <a:cs typeface="Carlito"/>
              </a:rPr>
              <a:t>Vaksin </a:t>
            </a:r>
            <a:r>
              <a:rPr sz="1875" spc="-11" dirty="0">
                <a:latin typeface="Carlito"/>
                <a:cs typeface="Carlito"/>
              </a:rPr>
              <a:t>yang </a:t>
            </a:r>
            <a:r>
              <a:rPr sz="1875" spc="-8" dirty="0">
                <a:latin typeface="Carlito"/>
                <a:cs typeface="Carlito"/>
              </a:rPr>
              <a:t>belum </a:t>
            </a:r>
            <a:r>
              <a:rPr sz="1875" spc="-11" dirty="0">
                <a:latin typeface="Carlito"/>
                <a:cs typeface="Carlito"/>
              </a:rPr>
              <a:t>terbuka </a:t>
            </a:r>
            <a:r>
              <a:rPr sz="1875" spc="-8" dirty="0">
                <a:latin typeface="Carlito"/>
                <a:cs typeface="Carlito"/>
              </a:rPr>
              <a:t>diberi tanda dan </a:t>
            </a:r>
            <a:r>
              <a:rPr sz="1875" spc="-11" dirty="0">
                <a:latin typeface="Carlito"/>
                <a:cs typeface="Carlito"/>
              </a:rPr>
              <a:t>dibawa kembali </a:t>
            </a:r>
            <a:r>
              <a:rPr sz="1875" spc="-34" dirty="0">
                <a:latin typeface="Carlito"/>
                <a:cs typeface="Carlito"/>
              </a:rPr>
              <a:t>ke </a:t>
            </a:r>
            <a:r>
              <a:rPr sz="1875" spc="-4" dirty="0">
                <a:latin typeface="Carlito"/>
                <a:cs typeface="Carlito"/>
              </a:rPr>
              <a:t>ruang </a:t>
            </a:r>
            <a:r>
              <a:rPr sz="1875" spc="-8" dirty="0">
                <a:latin typeface="Carlito"/>
                <a:cs typeface="Carlito"/>
              </a:rPr>
              <a:t>penyimpanan  untuk </a:t>
            </a:r>
            <a:r>
              <a:rPr sz="1875" spc="-4" dirty="0">
                <a:latin typeface="Carlito"/>
                <a:cs typeface="Carlito"/>
              </a:rPr>
              <a:t>disimpan di </a:t>
            </a:r>
            <a:r>
              <a:rPr sz="1875" dirty="0">
                <a:latin typeface="Carlito"/>
                <a:cs typeface="Carlito"/>
              </a:rPr>
              <a:t>dalam </a:t>
            </a:r>
            <a:r>
              <a:rPr sz="1875" i="1" spc="-4" dirty="0">
                <a:latin typeface="Carlito"/>
                <a:cs typeface="Carlito"/>
              </a:rPr>
              <a:t>vaccine refrigerator </a:t>
            </a:r>
            <a:r>
              <a:rPr sz="1875" spc="-8" dirty="0">
                <a:latin typeface="Carlito"/>
                <a:cs typeface="Carlito"/>
              </a:rPr>
              <a:t>pada suhu </a:t>
            </a:r>
            <a:r>
              <a:rPr sz="1875" spc="-4" dirty="0">
                <a:latin typeface="Carlito"/>
                <a:cs typeface="Carlito"/>
              </a:rPr>
              <a:t>2 - 8</a:t>
            </a:r>
            <a:r>
              <a:rPr sz="1856" spc="-5" baseline="25252" dirty="0">
                <a:latin typeface="Carlito"/>
                <a:cs typeface="Carlito"/>
              </a:rPr>
              <a:t>o</a:t>
            </a:r>
            <a:r>
              <a:rPr sz="1875" spc="-4" dirty="0">
                <a:latin typeface="Carlito"/>
                <a:cs typeface="Carlito"/>
              </a:rPr>
              <a:t>C. </a:t>
            </a:r>
            <a:r>
              <a:rPr sz="1875" spc="-26" dirty="0">
                <a:latin typeface="Carlito"/>
                <a:cs typeface="Carlito"/>
              </a:rPr>
              <a:t>Vaksin </a:t>
            </a:r>
            <a:r>
              <a:rPr sz="1875" spc="-11" dirty="0">
                <a:latin typeface="Carlito"/>
                <a:cs typeface="Carlito"/>
              </a:rPr>
              <a:t>tersebut  </a:t>
            </a:r>
            <a:r>
              <a:rPr sz="1875" spc="-8" dirty="0">
                <a:latin typeface="Carlito"/>
                <a:cs typeface="Carlito"/>
              </a:rPr>
              <a:t>didahulukan penggunaannya pada </a:t>
            </a:r>
            <a:r>
              <a:rPr sz="1875" spc="-11" dirty="0">
                <a:latin typeface="Carlito"/>
                <a:cs typeface="Carlito"/>
              </a:rPr>
              <a:t>pelayanan</a:t>
            </a:r>
            <a:r>
              <a:rPr sz="1875" spc="75" dirty="0">
                <a:latin typeface="Carlito"/>
                <a:cs typeface="Carlito"/>
              </a:rPr>
              <a:t> </a:t>
            </a:r>
            <a:r>
              <a:rPr sz="1875" spc="-11" dirty="0">
                <a:latin typeface="Carlito"/>
                <a:cs typeface="Carlito"/>
              </a:rPr>
              <a:t>berikutnya.</a:t>
            </a:r>
            <a:endParaRPr sz="1875">
              <a:latin typeface="Carlito"/>
              <a:cs typeface="Carlito"/>
            </a:endParaRPr>
          </a:p>
          <a:p>
            <a:pPr marL="433864" marR="51435" indent="-386715" algn="just">
              <a:lnSpc>
                <a:spcPts val="2025"/>
              </a:lnSpc>
              <a:spcBef>
                <a:spcPts val="1208"/>
              </a:spcBef>
              <a:buAutoNum type="arabicParenR" startAt="4"/>
              <a:tabLst>
                <a:tab pos="434340" algn="l"/>
              </a:tabLst>
            </a:pPr>
            <a:r>
              <a:rPr sz="1875" spc="-8" dirty="0">
                <a:latin typeface="Carlito"/>
                <a:cs typeface="Carlito"/>
              </a:rPr>
              <a:t>Untuk </a:t>
            </a:r>
            <a:r>
              <a:rPr sz="1875" spc="-11" dirty="0">
                <a:latin typeface="Carlito"/>
                <a:cs typeface="Carlito"/>
              </a:rPr>
              <a:t>vaksin dengan kemasan </a:t>
            </a:r>
            <a:r>
              <a:rPr sz="1875" spc="-4" dirty="0">
                <a:latin typeface="Carlito"/>
                <a:cs typeface="Carlito"/>
              </a:rPr>
              <a:t>multidosis, </a:t>
            </a:r>
            <a:r>
              <a:rPr sz="1875" b="1" spc="-8" dirty="0">
                <a:latin typeface="Carlito"/>
                <a:cs typeface="Carlito"/>
              </a:rPr>
              <a:t>penting untuk mencantumkan tanggal </a:t>
            </a:r>
            <a:r>
              <a:rPr sz="1875" b="1" spc="-4" dirty="0">
                <a:latin typeface="Carlito"/>
                <a:cs typeface="Carlito"/>
              </a:rPr>
              <a:t>dan  </a:t>
            </a:r>
            <a:r>
              <a:rPr sz="1875" b="1" spc="-8" dirty="0">
                <a:latin typeface="Carlito"/>
                <a:cs typeface="Carlito"/>
              </a:rPr>
              <a:t>waktu pertama </a:t>
            </a:r>
            <a:r>
              <a:rPr sz="1875" b="1" spc="-11" dirty="0">
                <a:latin typeface="Carlito"/>
                <a:cs typeface="Carlito"/>
              </a:rPr>
              <a:t>kali</a:t>
            </a:r>
            <a:r>
              <a:rPr sz="1875" b="1" spc="401" dirty="0">
                <a:latin typeface="Carlito"/>
                <a:cs typeface="Carlito"/>
              </a:rPr>
              <a:t> </a:t>
            </a:r>
            <a:r>
              <a:rPr sz="1875" b="1" spc="-11" dirty="0">
                <a:latin typeface="Carlito"/>
                <a:cs typeface="Carlito"/>
              </a:rPr>
              <a:t>vaksin  </a:t>
            </a:r>
            <a:r>
              <a:rPr sz="1875" b="1" spc="-8" dirty="0">
                <a:latin typeface="Carlito"/>
                <a:cs typeface="Carlito"/>
              </a:rPr>
              <a:t>dibuka</a:t>
            </a:r>
            <a:r>
              <a:rPr sz="1875" spc="-8" dirty="0">
                <a:latin typeface="Carlito"/>
                <a:cs typeface="Carlito"/>
              </a:rPr>
              <a:t>. </a:t>
            </a:r>
            <a:r>
              <a:rPr sz="1875" spc="-26" dirty="0">
                <a:latin typeface="Carlito"/>
                <a:cs typeface="Carlito"/>
              </a:rPr>
              <a:t>Vaksin </a:t>
            </a:r>
            <a:r>
              <a:rPr sz="1875" spc="-11" dirty="0">
                <a:latin typeface="Carlito"/>
                <a:cs typeface="Carlito"/>
              </a:rPr>
              <a:t>COVID-19 yang  </a:t>
            </a:r>
            <a:r>
              <a:rPr sz="1875" spc="-4" dirty="0">
                <a:latin typeface="Carlito"/>
                <a:cs typeface="Carlito"/>
              </a:rPr>
              <a:t>sudah </a:t>
            </a:r>
            <a:r>
              <a:rPr sz="1875" spc="-11" dirty="0">
                <a:latin typeface="Carlito"/>
                <a:cs typeface="Carlito"/>
              </a:rPr>
              <a:t>dibuka  </a:t>
            </a:r>
            <a:r>
              <a:rPr sz="1875" spc="-8" dirty="0">
                <a:latin typeface="Carlito"/>
                <a:cs typeface="Carlito"/>
              </a:rPr>
              <a:t>dapat  bertahan </a:t>
            </a:r>
            <a:r>
              <a:rPr sz="1875" b="1" spc="-4" dirty="0">
                <a:latin typeface="Carlito"/>
                <a:cs typeface="Carlito"/>
              </a:rPr>
              <a:t>selama 6 </a:t>
            </a:r>
            <a:r>
              <a:rPr sz="1875" b="1" spc="-8" dirty="0">
                <a:latin typeface="Carlito"/>
                <a:cs typeface="Carlito"/>
              </a:rPr>
              <a:t>jam </a:t>
            </a:r>
            <a:r>
              <a:rPr sz="1875" spc="-4" dirty="0">
                <a:latin typeface="Carlito"/>
                <a:cs typeface="Carlito"/>
              </a:rPr>
              <a:t>dalam </a:t>
            </a:r>
            <a:r>
              <a:rPr sz="1875" i="1" spc="-4" dirty="0">
                <a:latin typeface="Carlito"/>
                <a:cs typeface="Carlito"/>
              </a:rPr>
              <a:t>vaccine</a:t>
            </a:r>
            <a:r>
              <a:rPr sz="1875" i="1" spc="71" dirty="0">
                <a:latin typeface="Carlito"/>
                <a:cs typeface="Carlito"/>
              </a:rPr>
              <a:t> </a:t>
            </a:r>
            <a:r>
              <a:rPr sz="1875" i="1" spc="-4" dirty="0">
                <a:latin typeface="Carlito"/>
                <a:cs typeface="Carlito"/>
              </a:rPr>
              <a:t>carrier</a:t>
            </a:r>
            <a:r>
              <a:rPr sz="1875" spc="-4" dirty="0">
                <a:latin typeface="Carlito"/>
                <a:cs typeface="Carlito"/>
              </a:rPr>
              <a:t>.</a:t>
            </a:r>
            <a:endParaRPr sz="1875">
              <a:latin typeface="Carlito"/>
              <a:cs typeface="Carlito"/>
            </a:endParaRPr>
          </a:p>
        </p:txBody>
      </p:sp>
      <p:sp>
        <p:nvSpPr>
          <p:cNvPr id="4" name="object 4"/>
          <p:cNvSpPr txBox="1"/>
          <p:nvPr/>
        </p:nvSpPr>
        <p:spPr>
          <a:xfrm>
            <a:off x="230505" y="4266877"/>
            <a:ext cx="1330642" cy="297678"/>
          </a:xfrm>
          <a:prstGeom prst="rect">
            <a:avLst/>
          </a:prstGeom>
        </p:spPr>
        <p:txBody>
          <a:bodyPr vert="horz" wrap="square" lIns="0" tIns="9049" rIns="0" bIns="0" rtlCol="0">
            <a:spAutoFit/>
          </a:bodyPr>
          <a:lstStyle/>
          <a:p>
            <a:pPr marL="9525">
              <a:spcBef>
                <a:spcPts val="71"/>
              </a:spcBef>
              <a:tabLst>
                <a:tab pos="395764" algn="l"/>
                <a:tab pos="961549" algn="l"/>
              </a:tabLst>
            </a:pPr>
            <a:r>
              <a:rPr sz="1875" spc="-8" dirty="0">
                <a:latin typeface="Carlito"/>
                <a:cs typeface="Carlito"/>
              </a:rPr>
              <a:t>7)	Saat	sesi</a:t>
            </a:r>
            <a:endParaRPr sz="1875">
              <a:latin typeface="Carlito"/>
              <a:cs typeface="Carlito"/>
            </a:endParaRPr>
          </a:p>
        </p:txBody>
      </p:sp>
      <p:sp>
        <p:nvSpPr>
          <p:cNvPr id="5" name="object 5"/>
          <p:cNvSpPr txBox="1"/>
          <p:nvPr/>
        </p:nvSpPr>
        <p:spPr>
          <a:xfrm>
            <a:off x="616839" y="4524565"/>
            <a:ext cx="2075498" cy="297678"/>
          </a:xfrm>
          <a:prstGeom prst="rect">
            <a:avLst/>
          </a:prstGeom>
        </p:spPr>
        <p:txBody>
          <a:bodyPr vert="horz" wrap="square" lIns="0" tIns="9049" rIns="0" bIns="0" rtlCol="0">
            <a:spAutoFit/>
          </a:bodyPr>
          <a:lstStyle/>
          <a:p>
            <a:pPr marL="9525">
              <a:spcBef>
                <a:spcPts val="71"/>
              </a:spcBef>
              <a:tabLst>
                <a:tab pos="1711166" algn="l"/>
              </a:tabLst>
            </a:pPr>
            <a:r>
              <a:rPr sz="1875" spc="-4" dirty="0">
                <a:latin typeface="Carlito"/>
                <a:cs typeface="Carlito"/>
              </a:rPr>
              <a:t>men</a:t>
            </a:r>
            <a:r>
              <a:rPr sz="1875" spc="-11" dirty="0">
                <a:latin typeface="Carlito"/>
                <a:cs typeface="Carlito"/>
              </a:rPr>
              <a:t>g</a:t>
            </a:r>
            <a:r>
              <a:rPr sz="1875" spc="-4" dirty="0">
                <a:latin typeface="Carlito"/>
                <a:cs typeface="Carlito"/>
              </a:rPr>
              <a:t>e</a:t>
            </a:r>
            <a:r>
              <a:rPr sz="1875" spc="8" dirty="0">
                <a:latin typeface="Carlito"/>
                <a:cs typeface="Carlito"/>
              </a:rPr>
              <a:t>m</a:t>
            </a:r>
            <a:r>
              <a:rPr sz="1875" spc="-8" dirty="0">
                <a:latin typeface="Carlito"/>
                <a:cs typeface="Carlito"/>
              </a:rPr>
              <a:t>bali</a:t>
            </a:r>
            <a:r>
              <a:rPr sz="1875" spc="-34" dirty="0">
                <a:latin typeface="Carlito"/>
                <a:cs typeface="Carlito"/>
              </a:rPr>
              <a:t>k</a:t>
            </a:r>
            <a:r>
              <a:rPr sz="1875" spc="-4" dirty="0">
                <a:latin typeface="Carlito"/>
                <a:cs typeface="Carlito"/>
              </a:rPr>
              <a:t>an</a:t>
            </a:r>
            <a:r>
              <a:rPr sz="1875" dirty="0">
                <a:latin typeface="Carlito"/>
                <a:cs typeface="Carlito"/>
              </a:rPr>
              <a:t>	</a:t>
            </a:r>
            <a:r>
              <a:rPr sz="1875" spc="-8" dirty="0">
                <a:latin typeface="Carlito"/>
                <a:cs typeface="Carlito"/>
              </a:rPr>
              <a:t>sisa</a:t>
            </a:r>
            <a:endParaRPr sz="1875">
              <a:latin typeface="Carlito"/>
              <a:cs typeface="Carlito"/>
            </a:endParaRPr>
          </a:p>
        </p:txBody>
      </p:sp>
      <p:sp>
        <p:nvSpPr>
          <p:cNvPr id="6" name="object 6"/>
          <p:cNvSpPr txBox="1"/>
          <p:nvPr/>
        </p:nvSpPr>
        <p:spPr>
          <a:xfrm>
            <a:off x="1691449" y="4266876"/>
            <a:ext cx="6500813" cy="554799"/>
          </a:xfrm>
          <a:prstGeom prst="rect">
            <a:avLst/>
          </a:prstGeom>
        </p:spPr>
        <p:txBody>
          <a:bodyPr vert="horz" wrap="square" lIns="0" tIns="41433" rIns="0" bIns="0" rtlCol="0">
            <a:spAutoFit/>
          </a:bodyPr>
          <a:lstStyle/>
          <a:p>
            <a:pPr marL="1147763" marR="3810" indent="-1138714">
              <a:lnSpc>
                <a:spcPts val="2025"/>
              </a:lnSpc>
              <a:spcBef>
                <a:spcPts val="326"/>
              </a:spcBef>
              <a:tabLst>
                <a:tab pos="1151573" algn="l"/>
                <a:tab pos="1883093" algn="l"/>
                <a:tab pos="1901190" algn="l"/>
                <a:tab pos="2514124" algn="l"/>
                <a:tab pos="2680811" algn="l"/>
                <a:tab pos="3283268" algn="l"/>
                <a:tab pos="3415665" algn="l"/>
                <a:tab pos="4088130" algn="l"/>
                <a:tab pos="4341971" algn="l"/>
                <a:tab pos="4609624" algn="l"/>
                <a:tab pos="5253990" algn="l"/>
                <a:tab pos="5484971" algn="l"/>
                <a:tab pos="6279356" algn="l"/>
              </a:tabLst>
            </a:pPr>
            <a:r>
              <a:rPr sz="1875" spc="-8" dirty="0">
                <a:latin typeface="Carlito"/>
                <a:cs typeface="Carlito"/>
              </a:rPr>
              <a:t>pel</a:t>
            </a:r>
            <a:r>
              <a:rPr sz="1875" spc="-38" dirty="0">
                <a:latin typeface="Carlito"/>
                <a:cs typeface="Carlito"/>
              </a:rPr>
              <a:t>a</a:t>
            </a:r>
            <a:r>
              <a:rPr sz="1875" spc="-34" dirty="0">
                <a:latin typeface="Carlito"/>
                <a:cs typeface="Carlito"/>
              </a:rPr>
              <a:t>y</a:t>
            </a:r>
            <a:r>
              <a:rPr sz="1875" spc="4" dirty="0">
                <a:latin typeface="Carlito"/>
                <a:cs typeface="Carlito"/>
              </a:rPr>
              <a:t>a</a:t>
            </a:r>
            <a:r>
              <a:rPr sz="1875" spc="-8" dirty="0">
                <a:latin typeface="Carlito"/>
                <a:cs typeface="Carlito"/>
              </a:rPr>
              <a:t>na</a:t>
            </a:r>
            <a:r>
              <a:rPr sz="1875" spc="-4" dirty="0">
                <a:latin typeface="Carlito"/>
                <a:cs typeface="Carlito"/>
              </a:rPr>
              <a:t>n</a:t>
            </a:r>
            <a:r>
              <a:rPr sz="1875" dirty="0">
                <a:latin typeface="Carlito"/>
                <a:cs typeface="Carlito"/>
              </a:rPr>
              <a:t>		</a:t>
            </a:r>
            <a:r>
              <a:rPr sz="1875" spc="-8" dirty="0">
                <a:latin typeface="Carlito"/>
                <a:cs typeface="Carlito"/>
              </a:rPr>
              <a:t>s</a:t>
            </a:r>
            <a:r>
              <a:rPr sz="1875" spc="-11" dirty="0">
                <a:latin typeface="Carlito"/>
                <a:cs typeface="Carlito"/>
              </a:rPr>
              <a:t>u</a:t>
            </a:r>
            <a:r>
              <a:rPr sz="1875" spc="-8" dirty="0">
                <a:latin typeface="Carlito"/>
                <a:cs typeface="Carlito"/>
              </a:rPr>
              <a:t>da</a:t>
            </a:r>
            <a:r>
              <a:rPr sz="1875" spc="-4" dirty="0">
                <a:latin typeface="Carlito"/>
                <a:cs typeface="Carlito"/>
              </a:rPr>
              <a:t>h</a:t>
            </a:r>
            <a:r>
              <a:rPr sz="1875" dirty="0">
                <a:latin typeface="Carlito"/>
                <a:cs typeface="Carlito"/>
              </a:rPr>
              <a:t>	</a:t>
            </a:r>
            <a:r>
              <a:rPr sz="1875" spc="-8" dirty="0">
                <a:latin typeface="Carlito"/>
                <a:cs typeface="Carlito"/>
              </a:rPr>
              <a:t>sel</a:t>
            </a:r>
            <a:r>
              <a:rPr sz="1875" spc="4" dirty="0">
                <a:latin typeface="Carlito"/>
                <a:cs typeface="Carlito"/>
              </a:rPr>
              <a:t>e</a:t>
            </a:r>
            <a:r>
              <a:rPr sz="1875" spc="-8" dirty="0">
                <a:latin typeface="Carlito"/>
                <a:cs typeface="Carlito"/>
              </a:rPr>
              <a:t>sa</a:t>
            </a:r>
            <a:r>
              <a:rPr sz="1875" spc="-4" dirty="0">
                <a:latin typeface="Carlito"/>
                <a:cs typeface="Carlito"/>
              </a:rPr>
              <a:t>i</a:t>
            </a:r>
            <a:r>
              <a:rPr sz="1875" dirty="0">
                <a:latin typeface="Carlito"/>
                <a:cs typeface="Carlito"/>
              </a:rPr>
              <a:t>	</a:t>
            </a:r>
            <a:r>
              <a:rPr sz="1875" spc="-8" dirty="0">
                <a:latin typeface="Carlito"/>
                <a:cs typeface="Carlito"/>
              </a:rPr>
              <a:t>s</a:t>
            </a:r>
            <a:r>
              <a:rPr sz="1875" spc="-15" dirty="0">
                <a:latin typeface="Carlito"/>
                <a:cs typeface="Carlito"/>
              </a:rPr>
              <a:t>e</a:t>
            </a:r>
            <a:r>
              <a:rPr sz="1875" spc="-4" dirty="0">
                <a:latin typeface="Carlito"/>
                <a:cs typeface="Carlito"/>
              </a:rPr>
              <a:t>ti</a:t>
            </a:r>
            <a:r>
              <a:rPr sz="1875" dirty="0">
                <a:latin typeface="Carlito"/>
                <a:cs typeface="Carlito"/>
              </a:rPr>
              <a:t>a</a:t>
            </a:r>
            <a:r>
              <a:rPr sz="1875" spc="-4" dirty="0">
                <a:latin typeface="Carlito"/>
                <a:cs typeface="Carlito"/>
              </a:rPr>
              <a:t>p</a:t>
            </a:r>
            <a:r>
              <a:rPr sz="1875" dirty="0">
                <a:latin typeface="Carlito"/>
                <a:cs typeface="Carlito"/>
              </a:rPr>
              <a:t>		</a:t>
            </a:r>
            <a:r>
              <a:rPr sz="1875" spc="-8" dirty="0">
                <a:latin typeface="Carlito"/>
                <a:cs typeface="Carlito"/>
              </a:rPr>
              <a:t>hari</a:t>
            </a:r>
            <a:r>
              <a:rPr sz="1875" spc="-41" dirty="0">
                <a:latin typeface="Carlito"/>
                <a:cs typeface="Carlito"/>
              </a:rPr>
              <a:t>n</a:t>
            </a:r>
            <a:r>
              <a:rPr sz="1875" spc="-34" dirty="0">
                <a:latin typeface="Carlito"/>
                <a:cs typeface="Carlito"/>
              </a:rPr>
              <a:t>y</a:t>
            </a:r>
            <a:r>
              <a:rPr sz="1875" spc="-4" dirty="0">
                <a:latin typeface="Carlito"/>
                <a:cs typeface="Carlito"/>
              </a:rPr>
              <a:t>a,</a:t>
            </a:r>
            <a:r>
              <a:rPr sz="1875" dirty="0">
                <a:latin typeface="Carlito"/>
                <a:cs typeface="Carlito"/>
              </a:rPr>
              <a:t>	</a:t>
            </a:r>
            <a:r>
              <a:rPr sz="1875" spc="-8" dirty="0">
                <a:latin typeface="Carlito"/>
                <a:cs typeface="Carlito"/>
              </a:rPr>
              <a:t>petu</a:t>
            </a:r>
            <a:r>
              <a:rPr sz="1875" spc="-45" dirty="0">
                <a:latin typeface="Carlito"/>
                <a:cs typeface="Carlito"/>
              </a:rPr>
              <a:t>g</a:t>
            </a:r>
            <a:r>
              <a:rPr sz="1875" spc="-4" dirty="0">
                <a:latin typeface="Carlito"/>
                <a:cs typeface="Carlito"/>
              </a:rPr>
              <a:t>as</a:t>
            </a:r>
            <a:r>
              <a:rPr sz="1875" dirty="0">
                <a:latin typeface="Carlito"/>
                <a:cs typeface="Carlito"/>
              </a:rPr>
              <a:t>	</a:t>
            </a:r>
            <a:r>
              <a:rPr sz="1875" spc="-8" dirty="0">
                <a:latin typeface="Carlito"/>
                <a:cs typeface="Carlito"/>
              </a:rPr>
              <a:t>ber</a:t>
            </a:r>
            <a:r>
              <a:rPr sz="1875" spc="-19" dirty="0">
                <a:latin typeface="Carlito"/>
                <a:cs typeface="Carlito"/>
              </a:rPr>
              <a:t>t</a:t>
            </a:r>
            <a:r>
              <a:rPr sz="1875" spc="-4" dirty="0">
                <a:latin typeface="Carlito"/>
                <a:cs typeface="Carlito"/>
              </a:rPr>
              <a:t>an</a:t>
            </a:r>
            <a:r>
              <a:rPr sz="1875" spc="11" dirty="0">
                <a:latin typeface="Carlito"/>
                <a:cs typeface="Carlito"/>
              </a:rPr>
              <a:t>g</a:t>
            </a:r>
            <a:r>
              <a:rPr sz="1875" spc="-4" dirty="0">
                <a:latin typeface="Carlito"/>
                <a:cs typeface="Carlito"/>
              </a:rPr>
              <a:t>gu</a:t>
            </a:r>
            <a:r>
              <a:rPr sz="1875" spc="-11" dirty="0">
                <a:latin typeface="Carlito"/>
                <a:cs typeface="Carlito"/>
              </a:rPr>
              <a:t>n</a:t>
            </a:r>
            <a:r>
              <a:rPr sz="1875" spc="-4" dirty="0">
                <a:latin typeface="Carlito"/>
                <a:cs typeface="Carlito"/>
              </a:rPr>
              <a:t>g  </a:t>
            </a:r>
            <a:r>
              <a:rPr sz="1875" spc="-30" dirty="0">
                <a:latin typeface="Carlito"/>
                <a:cs typeface="Carlito"/>
              </a:rPr>
              <a:t>v</a:t>
            </a:r>
            <a:r>
              <a:rPr sz="1875" spc="-4" dirty="0">
                <a:latin typeface="Carlito"/>
                <a:cs typeface="Carlito"/>
              </a:rPr>
              <a:t>a</a:t>
            </a:r>
            <a:r>
              <a:rPr sz="1875" spc="-15" dirty="0">
                <a:latin typeface="Carlito"/>
                <a:cs typeface="Carlito"/>
              </a:rPr>
              <a:t>k</a:t>
            </a:r>
            <a:r>
              <a:rPr sz="1875" spc="-8" dirty="0">
                <a:latin typeface="Carlito"/>
                <a:cs typeface="Carlito"/>
              </a:rPr>
              <a:t>si</a:t>
            </a:r>
            <a:r>
              <a:rPr sz="1875" spc="-4" dirty="0">
                <a:latin typeface="Carlito"/>
                <a:cs typeface="Carlito"/>
              </a:rPr>
              <a:t>n</a:t>
            </a:r>
            <a:r>
              <a:rPr sz="1875" dirty="0">
                <a:latin typeface="Carlito"/>
                <a:cs typeface="Carlito"/>
              </a:rPr>
              <a:t>		</a:t>
            </a:r>
            <a:r>
              <a:rPr sz="1875" spc="-34" dirty="0">
                <a:latin typeface="Carlito"/>
                <a:cs typeface="Carlito"/>
              </a:rPr>
              <a:t>y</a:t>
            </a:r>
            <a:r>
              <a:rPr sz="1875" spc="-4" dirty="0">
                <a:latin typeface="Carlito"/>
                <a:cs typeface="Carlito"/>
              </a:rPr>
              <a:t>ang</a:t>
            </a:r>
            <a:r>
              <a:rPr sz="1875" dirty="0">
                <a:latin typeface="Carlito"/>
                <a:cs typeface="Carlito"/>
              </a:rPr>
              <a:t>	</a:t>
            </a:r>
            <a:r>
              <a:rPr sz="1875" spc="-8" dirty="0">
                <a:latin typeface="Carlito"/>
                <a:cs typeface="Carlito"/>
              </a:rPr>
              <a:t>belu</a:t>
            </a:r>
            <a:r>
              <a:rPr sz="1875" spc="-4" dirty="0">
                <a:latin typeface="Carlito"/>
                <a:cs typeface="Carlito"/>
              </a:rPr>
              <a:t>m</a:t>
            </a:r>
            <a:r>
              <a:rPr sz="1875" dirty="0">
                <a:latin typeface="Carlito"/>
                <a:cs typeface="Carlito"/>
              </a:rPr>
              <a:t>	</a:t>
            </a:r>
            <a:r>
              <a:rPr sz="1875" spc="-8" dirty="0">
                <a:latin typeface="Carlito"/>
                <a:cs typeface="Carlito"/>
              </a:rPr>
              <a:t>d</a:t>
            </a:r>
            <a:r>
              <a:rPr sz="1875" dirty="0">
                <a:latin typeface="Carlito"/>
                <a:cs typeface="Carlito"/>
              </a:rPr>
              <a:t>i</a:t>
            </a:r>
            <a:r>
              <a:rPr sz="1875" spc="-8" dirty="0">
                <a:latin typeface="Carlito"/>
                <a:cs typeface="Carlito"/>
              </a:rPr>
              <a:t>bu</a:t>
            </a:r>
            <a:r>
              <a:rPr sz="1875" spc="-41" dirty="0">
                <a:latin typeface="Carlito"/>
                <a:cs typeface="Carlito"/>
              </a:rPr>
              <a:t>k</a:t>
            </a:r>
            <a:r>
              <a:rPr sz="1875" spc="-4" dirty="0">
                <a:latin typeface="Carlito"/>
                <a:cs typeface="Carlito"/>
              </a:rPr>
              <a:t>a</a:t>
            </a:r>
            <a:r>
              <a:rPr sz="1875" dirty="0">
                <a:latin typeface="Carlito"/>
                <a:cs typeface="Carlito"/>
              </a:rPr>
              <a:t>	</a:t>
            </a:r>
            <a:r>
              <a:rPr sz="1875" spc="-8" dirty="0">
                <a:latin typeface="Carlito"/>
                <a:cs typeface="Carlito"/>
              </a:rPr>
              <a:t>da</a:t>
            </a:r>
            <a:r>
              <a:rPr sz="1875" spc="-4" dirty="0">
                <a:latin typeface="Carlito"/>
                <a:cs typeface="Carlito"/>
              </a:rPr>
              <a:t>n</a:t>
            </a:r>
            <a:r>
              <a:rPr sz="1875" dirty="0">
                <a:latin typeface="Carlito"/>
                <a:cs typeface="Carlito"/>
              </a:rPr>
              <a:t>	</a:t>
            </a:r>
            <a:r>
              <a:rPr sz="1875" spc="-30" dirty="0">
                <a:latin typeface="Carlito"/>
                <a:cs typeface="Carlito"/>
              </a:rPr>
              <a:t>v</a:t>
            </a:r>
            <a:r>
              <a:rPr sz="1875" spc="-4" dirty="0">
                <a:latin typeface="Carlito"/>
                <a:cs typeface="Carlito"/>
              </a:rPr>
              <a:t>accine</a:t>
            </a:r>
            <a:r>
              <a:rPr sz="1875" dirty="0">
                <a:latin typeface="Carlito"/>
                <a:cs typeface="Carlito"/>
              </a:rPr>
              <a:t>	</a:t>
            </a:r>
            <a:r>
              <a:rPr sz="1875" spc="-23" dirty="0">
                <a:latin typeface="Carlito"/>
                <a:cs typeface="Carlito"/>
              </a:rPr>
              <a:t>c</a:t>
            </a:r>
            <a:r>
              <a:rPr sz="1875" spc="8" dirty="0">
                <a:latin typeface="Carlito"/>
                <a:cs typeface="Carlito"/>
              </a:rPr>
              <a:t>a</a:t>
            </a:r>
            <a:r>
              <a:rPr sz="1875" spc="-4" dirty="0">
                <a:latin typeface="Carlito"/>
                <a:cs typeface="Carlito"/>
              </a:rPr>
              <a:t>r</a:t>
            </a:r>
            <a:r>
              <a:rPr sz="1875" dirty="0">
                <a:latin typeface="Carlito"/>
                <a:cs typeface="Carlito"/>
              </a:rPr>
              <a:t>r</a:t>
            </a:r>
            <a:r>
              <a:rPr sz="1875" spc="-4" dirty="0">
                <a:latin typeface="Carlito"/>
                <a:cs typeface="Carlito"/>
              </a:rPr>
              <a:t>ier</a:t>
            </a:r>
            <a:r>
              <a:rPr sz="1875" dirty="0">
                <a:latin typeface="Carlito"/>
                <a:cs typeface="Carlito"/>
              </a:rPr>
              <a:t>	</a:t>
            </a:r>
            <a:r>
              <a:rPr sz="1875" spc="-64" dirty="0">
                <a:latin typeface="Carlito"/>
                <a:cs typeface="Carlito"/>
              </a:rPr>
              <a:t>ke</a:t>
            </a:r>
            <a:endParaRPr sz="1875">
              <a:latin typeface="Carlito"/>
              <a:cs typeface="Carlito"/>
            </a:endParaRPr>
          </a:p>
        </p:txBody>
      </p:sp>
      <p:sp>
        <p:nvSpPr>
          <p:cNvPr id="7" name="object 7"/>
          <p:cNvSpPr txBox="1"/>
          <p:nvPr/>
        </p:nvSpPr>
        <p:spPr>
          <a:xfrm>
            <a:off x="8317230" y="4266876"/>
            <a:ext cx="597694" cy="554799"/>
          </a:xfrm>
          <a:prstGeom prst="rect">
            <a:avLst/>
          </a:prstGeom>
        </p:spPr>
        <p:txBody>
          <a:bodyPr vert="horz" wrap="square" lIns="0" tIns="41433" rIns="0" bIns="0" rtlCol="0">
            <a:spAutoFit/>
          </a:bodyPr>
          <a:lstStyle/>
          <a:p>
            <a:pPr marL="30004" marR="3810" indent="-20955">
              <a:lnSpc>
                <a:spcPts val="2025"/>
              </a:lnSpc>
              <a:spcBef>
                <a:spcPts val="326"/>
              </a:spcBef>
            </a:pPr>
            <a:r>
              <a:rPr sz="1875" spc="-8" dirty="0">
                <a:latin typeface="Carlito"/>
                <a:cs typeface="Carlito"/>
              </a:rPr>
              <a:t>ja</a:t>
            </a:r>
            <a:r>
              <a:rPr sz="1875" spc="-26" dirty="0">
                <a:latin typeface="Carlito"/>
                <a:cs typeface="Carlito"/>
              </a:rPr>
              <a:t>w</a:t>
            </a:r>
            <a:r>
              <a:rPr sz="1875" spc="-4" dirty="0">
                <a:latin typeface="Carlito"/>
                <a:cs typeface="Carlito"/>
              </a:rPr>
              <a:t>ab  r</a:t>
            </a:r>
            <a:r>
              <a:rPr sz="1875" spc="-11" dirty="0">
                <a:latin typeface="Carlito"/>
                <a:cs typeface="Carlito"/>
              </a:rPr>
              <a:t>u</a:t>
            </a:r>
            <a:r>
              <a:rPr sz="1875" spc="-4" dirty="0">
                <a:latin typeface="Carlito"/>
                <a:cs typeface="Carlito"/>
              </a:rPr>
              <a:t>ang</a:t>
            </a:r>
            <a:endParaRPr sz="1875">
              <a:latin typeface="Carlito"/>
              <a:cs typeface="Carlito"/>
            </a:endParaRPr>
          </a:p>
        </p:txBody>
      </p:sp>
      <p:sp>
        <p:nvSpPr>
          <p:cNvPr id="8" name="object 8"/>
          <p:cNvSpPr txBox="1"/>
          <p:nvPr/>
        </p:nvSpPr>
        <p:spPr>
          <a:xfrm>
            <a:off x="616839" y="4781740"/>
            <a:ext cx="8297704" cy="1076737"/>
          </a:xfrm>
          <a:prstGeom prst="rect">
            <a:avLst/>
          </a:prstGeom>
        </p:spPr>
        <p:txBody>
          <a:bodyPr vert="horz" wrap="square" lIns="0" tIns="37624" rIns="0" bIns="0" rtlCol="0">
            <a:spAutoFit/>
          </a:bodyPr>
          <a:lstStyle/>
          <a:p>
            <a:pPr marL="9525" marR="3810" algn="just">
              <a:lnSpc>
                <a:spcPct val="90000"/>
              </a:lnSpc>
              <a:spcBef>
                <a:spcPts val="296"/>
              </a:spcBef>
            </a:pPr>
            <a:r>
              <a:rPr sz="1875" spc="-8" dirty="0">
                <a:latin typeface="Carlito"/>
                <a:cs typeface="Carlito"/>
              </a:rPr>
              <a:t>penyimpanan </a:t>
            </a:r>
            <a:r>
              <a:rPr sz="1875" spc="-4" dirty="0">
                <a:latin typeface="Carlito"/>
                <a:cs typeface="Carlito"/>
              </a:rPr>
              <a:t>di </a:t>
            </a:r>
            <a:r>
              <a:rPr sz="1875" spc="-11" dirty="0">
                <a:latin typeface="Carlito"/>
                <a:cs typeface="Carlito"/>
              </a:rPr>
              <a:t>puskesmas atau </a:t>
            </a:r>
            <a:r>
              <a:rPr sz="1875" spc="-8" dirty="0">
                <a:latin typeface="Carlito"/>
                <a:cs typeface="Carlito"/>
              </a:rPr>
              <a:t>fasilitas </a:t>
            </a:r>
            <a:r>
              <a:rPr sz="1875" spc="-11" dirty="0">
                <a:latin typeface="Carlito"/>
                <a:cs typeface="Carlito"/>
              </a:rPr>
              <a:t>pelayanan </a:t>
            </a:r>
            <a:r>
              <a:rPr sz="1875" spc="-15" dirty="0">
                <a:latin typeface="Carlito"/>
                <a:cs typeface="Carlito"/>
              </a:rPr>
              <a:t>kesehatan </a:t>
            </a:r>
            <a:r>
              <a:rPr sz="1875" spc="-4" dirty="0">
                <a:latin typeface="Carlito"/>
                <a:cs typeface="Carlito"/>
              </a:rPr>
              <a:t>sesuai </a:t>
            </a:r>
            <a:r>
              <a:rPr sz="1875" spc="-11" dirty="0">
                <a:latin typeface="Carlito"/>
                <a:cs typeface="Carlito"/>
              </a:rPr>
              <a:t>dengan </a:t>
            </a:r>
            <a:r>
              <a:rPr sz="1875" spc="-64" dirty="0">
                <a:latin typeface="Carlito"/>
                <a:cs typeface="Carlito"/>
              </a:rPr>
              <a:t>SOP,  </a:t>
            </a:r>
            <a:r>
              <a:rPr sz="1875" spc="-8" dirty="0">
                <a:latin typeface="Carlito"/>
                <a:cs typeface="Carlito"/>
              </a:rPr>
              <a:t>sedangkan </a:t>
            </a:r>
            <a:r>
              <a:rPr sz="1875" spc="-15" dirty="0">
                <a:latin typeface="Carlito"/>
                <a:cs typeface="Carlito"/>
              </a:rPr>
              <a:t>safety box </a:t>
            </a:r>
            <a:r>
              <a:rPr sz="1875" spc="-11" dirty="0">
                <a:latin typeface="Carlito"/>
                <a:cs typeface="Carlito"/>
              </a:rPr>
              <a:t>yang </a:t>
            </a:r>
            <a:r>
              <a:rPr sz="1875" spc="-4" dirty="0">
                <a:latin typeface="Carlito"/>
                <a:cs typeface="Carlito"/>
              </a:rPr>
              <a:t>telah terisi </a:t>
            </a:r>
            <a:r>
              <a:rPr sz="1875" spc="-8" dirty="0">
                <a:latin typeface="Carlito"/>
                <a:cs typeface="Carlito"/>
              </a:rPr>
              <a:t>disimpan </a:t>
            </a:r>
            <a:r>
              <a:rPr sz="1875" spc="-4" dirty="0">
                <a:latin typeface="Carlito"/>
                <a:cs typeface="Carlito"/>
              </a:rPr>
              <a:t>di </a:t>
            </a:r>
            <a:r>
              <a:rPr sz="1875" spc="-8" dirty="0">
                <a:latin typeface="Carlito"/>
                <a:cs typeface="Carlito"/>
              </a:rPr>
              <a:t>ruangan/tempat </a:t>
            </a:r>
            <a:r>
              <a:rPr sz="1875" spc="-4" dirty="0">
                <a:latin typeface="Carlito"/>
                <a:cs typeface="Carlito"/>
              </a:rPr>
              <a:t>khusus </a:t>
            </a:r>
            <a:r>
              <a:rPr sz="1875" spc="-11" dirty="0">
                <a:latin typeface="Carlito"/>
                <a:cs typeface="Carlito"/>
              </a:rPr>
              <a:t>yang  </a:t>
            </a:r>
            <a:r>
              <a:rPr sz="1875" spc="-8" dirty="0">
                <a:latin typeface="Carlito"/>
                <a:cs typeface="Carlito"/>
              </a:rPr>
              <a:t>diperuntukkan untuk menyimpan </a:t>
            </a:r>
            <a:r>
              <a:rPr sz="1875" spc="-11" dirty="0">
                <a:latin typeface="Carlito"/>
                <a:cs typeface="Carlito"/>
              </a:rPr>
              <a:t>sementara </a:t>
            </a:r>
            <a:r>
              <a:rPr sz="1875" spc="-4" dirty="0">
                <a:latin typeface="Carlito"/>
                <a:cs typeface="Carlito"/>
              </a:rPr>
              <a:t>limbah medis </a:t>
            </a:r>
            <a:r>
              <a:rPr sz="1875" spc="-8" dirty="0">
                <a:latin typeface="Carlito"/>
                <a:cs typeface="Carlito"/>
              </a:rPr>
              <a:t>sebelum  dikelola/dimusnahkan, </a:t>
            </a:r>
            <a:r>
              <a:rPr sz="1875" spc="-4" dirty="0">
                <a:latin typeface="Carlito"/>
                <a:cs typeface="Carlito"/>
              </a:rPr>
              <a:t>jauh </a:t>
            </a:r>
            <a:r>
              <a:rPr sz="1875" spc="-8" dirty="0">
                <a:latin typeface="Carlito"/>
                <a:cs typeface="Carlito"/>
              </a:rPr>
              <a:t>dari jangkauan pengunjung terutama</a:t>
            </a:r>
            <a:r>
              <a:rPr sz="1875" spc="113" dirty="0">
                <a:latin typeface="Carlito"/>
                <a:cs typeface="Carlito"/>
              </a:rPr>
              <a:t> </a:t>
            </a:r>
            <a:r>
              <a:rPr sz="1875" dirty="0">
                <a:latin typeface="Carlito"/>
                <a:cs typeface="Carlito"/>
              </a:rPr>
              <a:t>anak-anak.</a:t>
            </a:r>
            <a:endParaRPr sz="1875">
              <a:latin typeface="Carlito"/>
              <a:cs typeface="Carlito"/>
            </a:endParaRPr>
          </a:p>
        </p:txBody>
      </p:sp>
      <p:sp>
        <p:nvSpPr>
          <p:cNvPr id="9" name="object 9"/>
          <p:cNvSpPr/>
          <p:nvPr/>
        </p:nvSpPr>
        <p:spPr>
          <a:xfrm>
            <a:off x="1289304" y="914400"/>
            <a:ext cx="6577394" cy="856679"/>
          </a:xfrm>
          <a:prstGeom prst="rect">
            <a:avLst/>
          </a:prstGeom>
          <a:blipFill>
            <a:blip r:embed="rId2" cstate="print"/>
            <a:stretch>
              <a:fillRect/>
            </a:stretch>
          </a:blipFill>
        </p:spPr>
        <p:txBody>
          <a:bodyPr wrap="square" lIns="0" tIns="0" rIns="0" bIns="0" rtlCol="0"/>
          <a:lstStyle/>
          <a:p>
            <a:endParaRPr sz="1350"/>
          </a:p>
        </p:txBody>
      </p:sp>
      <p:sp>
        <p:nvSpPr>
          <p:cNvPr id="10" name="object 10"/>
          <p:cNvSpPr txBox="1">
            <a:spLocks noGrp="1"/>
          </p:cNvSpPr>
          <p:nvPr>
            <p:ph type="title"/>
          </p:nvPr>
        </p:nvSpPr>
        <p:spPr>
          <a:xfrm>
            <a:off x="1331640" y="446433"/>
            <a:ext cx="6073616" cy="886781"/>
          </a:xfrm>
          <a:prstGeom prst="rect">
            <a:avLst/>
          </a:prstGeom>
        </p:spPr>
        <p:txBody>
          <a:bodyPr vert="horz" wrap="square" lIns="0" tIns="9525" rIns="0" bIns="0" rtlCol="0" anchor="ctr">
            <a:spAutoFit/>
          </a:bodyPr>
          <a:lstStyle/>
          <a:p>
            <a:pPr marL="9525">
              <a:spcBef>
                <a:spcPts val="75"/>
              </a:spcBef>
            </a:pPr>
            <a:r>
              <a:rPr sz="2850" spc="-8" dirty="0"/>
              <a:t>Pengelolaan </a:t>
            </a:r>
            <a:r>
              <a:rPr sz="2850" spc="-34" dirty="0"/>
              <a:t>Vaksin </a:t>
            </a:r>
            <a:r>
              <a:rPr sz="2850" dirty="0"/>
              <a:t>pada </a:t>
            </a:r>
            <a:r>
              <a:rPr sz="2850" spc="-11" dirty="0"/>
              <a:t>saat</a:t>
            </a:r>
            <a:r>
              <a:rPr sz="2850" spc="11" dirty="0"/>
              <a:t> </a:t>
            </a:r>
            <a:r>
              <a:rPr sz="2850" spc="-15" dirty="0"/>
              <a:t>Pelayanan</a:t>
            </a:r>
            <a:endParaRPr sz="28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DAFTAR PUSTAKA</a:t>
            </a:r>
          </a:p>
        </p:txBody>
      </p:sp>
      <p:sp>
        <p:nvSpPr>
          <p:cNvPr id="3" name="Content Placeholder 2"/>
          <p:cNvSpPr>
            <a:spLocks noGrp="1"/>
          </p:cNvSpPr>
          <p:nvPr>
            <p:ph idx="1"/>
          </p:nvPr>
        </p:nvSpPr>
        <p:spPr/>
        <p:txBody>
          <a:bodyPr/>
          <a:lstStyle/>
          <a:p>
            <a:pPr marL="114300" indent="0">
              <a:buNone/>
            </a:pPr>
            <a:r>
              <a:rPr lang="id-ID" dirty="0"/>
              <a:t>Kemenkes RI. 2014. Buku Ajar Imunisasi. Jakarta: </a:t>
            </a:r>
            <a:r>
              <a:rPr lang="sv-SE" dirty="0"/>
              <a:t>Pusat </a:t>
            </a:r>
            <a:r>
              <a:rPr lang="id-ID" dirty="0"/>
              <a:t>	</a:t>
            </a:r>
            <a:r>
              <a:rPr lang="sv-SE" dirty="0"/>
              <a:t>Pendidikan dan Pelatihan Tenaga Kesehatan</a:t>
            </a:r>
            <a:r>
              <a:rPr lang="id-ID"/>
              <a:t>.</a:t>
            </a:r>
            <a:endParaRPr lang="sv-SE" dirty="0"/>
          </a:p>
          <a:p>
            <a:pPr marL="114300" indent="0">
              <a:buNone/>
            </a:pPr>
            <a:endParaRPr lang="id-ID" dirty="0"/>
          </a:p>
        </p:txBody>
      </p:sp>
    </p:spTree>
    <p:extLst>
      <p:ext uri="{BB962C8B-B14F-4D97-AF65-F5344CB8AC3E}">
        <p14:creationId xmlns:p14="http://schemas.microsoft.com/office/powerpoint/2010/main" val="270959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tujuan</a:t>
            </a:r>
          </a:p>
        </p:txBody>
      </p:sp>
      <p:sp>
        <p:nvSpPr>
          <p:cNvPr id="3" name="Content Placeholder 2"/>
          <p:cNvSpPr>
            <a:spLocks noGrp="1"/>
          </p:cNvSpPr>
          <p:nvPr>
            <p:ph idx="1"/>
          </p:nvPr>
        </p:nvSpPr>
        <p:spPr/>
        <p:txBody>
          <a:bodyPr/>
          <a:lstStyle/>
          <a:p>
            <a:pPr>
              <a:buNone/>
            </a:pPr>
            <a:r>
              <a:rPr lang="id-ID" dirty="0"/>
              <a:t>	</a:t>
            </a:r>
            <a:r>
              <a:rPr lang="en-US" dirty="0" err="1"/>
              <a:t>Merangsang</a:t>
            </a:r>
            <a:r>
              <a:rPr lang="en-US" dirty="0"/>
              <a:t> </a:t>
            </a:r>
            <a:r>
              <a:rPr lang="en-US" dirty="0" err="1"/>
              <a:t>pembentukan</a:t>
            </a:r>
            <a:r>
              <a:rPr lang="en-US" dirty="0"/>
              <a:t> </a:t>
            </a:r>
            <a:r>
              <a:rPr lang="en-US" dirty="0" err="1"/>
              <a:t>kekebalan</a:t>
            </a:r>
            <a:r>
              <a:rPr lang="en-US" dirty="0"/>
              <a:t> </a:t>
            </a:r>
            <a:r>
              <a:rPr lang="en-US" dirty="0" err="1"/>
              <a:t>terhadap</a:t>
            </a:r>
            <a:r>
              <a:rPr lang="en-US" dirty="0"/>
              <a:t> </a:t>
            </a:r>
            <a:r>
              <a:rPr lang="en-US" dirty="0" err="1"/>
              <a:t>penyakit</a:t>
            </a:r>
            <a:r>
              <a:rPr lang="en-US" dirty="0"/>
              <a:t>, </a:t>
            </a:r>
            <a:r>
              <a:rPr lang="en-US" dirty="0" err="1"/>
              <a:t>memberikan</a:t>
            </a:r>
            <a:r>
              <a:rPr lang="en-US" dirty="0"/>
              <a:t> </a:t>
            </a:r>
            <a:r>
              <a:rPr lang="en-US" dirty="0" err="1"/>
              <a:t>perlindungan</a:t>
            </a:r>
            <a:r>
              <a:rPr lang="en-US" dirty="0"/>
              <a:t> </a:t>
            </a:r>
            <a:r>
              <a:rPr lang="en-US" dirty="0" err="1"/>
              <a:t>terhadap</a:t>
            </a:r>
            <a:r>
              <a:rPr lang="en-US" dirty="0"/>
              <a:t> </a:t>
            </a:r>
            <a:r>
              <a:rPr lang="en-US" dirty="0" err="1"/>
              <a:t>penyak</a:t>
            </a:r>
            <a:r>
              <a:rPr lang="id-ID" dirty="0"/>
              <a:t>it</a:t>
            </a:r>
            <a:r>
              <a:rPr lang="en-US" dirty="0"/>
              <a:t>. </a:t>
            </a:r>
            <a:r>
              <a:rPr lang="en-US" dirty="0" err="1"/>
              <a:t>Pemberian</a:t>
            </a:r>
            <a:r>
              <a:rPr lang="en-US" dirty="0"/>
              <a:t> </a:t>
            </a:r>
            <a:r>
              <a:rPr lang="en-US" dirty="0" err="1"/>
              <a:t>imunisasi</a:t>
            </a:r>
            <a:r>
              <a:rPr lang="en-US" dirty="0"/>
              <a:t> </a:t>
            </a:r>
            <a:r>
              <a:rPr lang="en-US" dirty="0" err="1"/>
              <a:t>sesuai</a:t>
            </a:r>
            <a:r>
              <a:rPr lang="en-US" dirty="0"/>
              <a:t> </a:t>
            </a:r>
            <a:r>
              <a:rPr lang="en-US" dirty="0" err="1"/>
              <a:t>jadwal</a:t>
            </a:r>
            <a:r>
              <a:rPr lang="en-US" dirty="0"/>
              <a:t> </a:t>
            </a:r>
            <a:r>
              <a:rPr lang="en-US" dirty="0" err="1"/>
              <a:t>akan</a:t>
            </a:r>
            <a:r>
              <a:rPr lang="en-US" dirty="0"/>
              <a:t> </a:t>
            </a:r>
            <a:r>
              <a:rPr lang="en-US" dirty="0" err="1"/>
              <a:t>merangsang</a:t>
            </a:r>
            <a:r>
              <a:rPr lang="en-US" dirty="0"/>
              <a:t> </a:t>
            </a:r>
            <a:r>
              <a:rPr lang="en-US" dirty="0" err="1"/>
              <a:t>pembentukan</a:t>
            </a:r>
            <a:r>
              <a:rPr lang="en-US" dirty="0"/>
              <a:t> </a:t>
            </a:r>
            <a:r>
              <a:rPr lang="en-US" dirty="0" err="1"/>
              <a:t>kekebalan</a:t>
            </a:r>
            <a:r>
              <a:rPr lang="en-US" dirty="0"/>
              <a:t> </a:t>
            </a:r>
            <a:r>
              <a:rPr lang="en-US" dirty="0" err="1"/>
              <a:t>pada</a:t>
            </a:r>
            <a:r>
              <a:rPr lang="en-US" dirty="0"/>
              <a:t> </a:t>
            </a:r>
            <a:r>
              <a:rPr lang="en-US" dirty="0" err="1"/>
              <a:t>tubuh</a:t>
            </a:r>
            <a:r>
              <a:rPr lang="en-US" dirty="0"/>
              <a:t> </a:t>
            </a:r>
            <a:r>
              <a:rPr lang="en-US" dirty="0" err="1"/>
              <a:t>bayi</a:t>
            </a:r>
            <a:r>
              <a:rPr lang="en-US" dirty="0"/>
              <a:t> </a:t>
            </a:r>
            <a:r>
              <a:rPr lang="en-US" dirty="0" err="1"/>
              <a:t>secara</a:t>
            </a:r>
            <a:r>
              <a:rPr lang="en-US" dirty="0"/>
              <a:t> </a:t>
            </a:r>
            <a:r>
              <a:rPr lang="en-US" dirty="0" err="1"/>
              <a:t>bertahap</a:t>
            </a:r>
            <a:r>
              <a:rPr lang="en-US" dirty="0"/>
              <a:t>, </a:t>
            </a:r>
            <a:r>
              <a:rPr lang="en-US" dirty="0" err="1"/>
              <a:t>sehingga</a:t>
            </a:r>
            <a:r>
              <a:rPr lang="en-US" dirty="0"/>
              <a:t> </a:t>
            </a:r>
            <a:r>
              <a:rPr lang="en-US" dirty="0" err="1"/>
              <a:t>tubuhnya</a:t>
            </a:r>
            <a:r>
              <a:rPr lang="en-US" dirty="0"/>
              <a:t> </a:t>
            </a:r>
            <a:r>
              <a:rPr lang="en-US" dirty="0" err="1"/>
              <a:t>akan</a:t>
            </a:r>
            <a:r>
              <a:rPr lang="en-US" dirty="0"/>
              <a:t> </a:t>
            </a:r>
            <a:r>
              <a:rPr lang="en-US" dirty="0" err="1"/>
              <a:t>terlindungi</a:t>
            </a:r>
            <a:r>
              <a:rPr lang="en-US" dirty="0"/>
              <a:t> </a:t>
            </a:r>
            <a:r>
              <a:rPr lang="en-US" dirty="0" err="1"/>
              <a:t>terhadap</a:t>
            </a:r>
            <a:r>
              <a:rPr lang="en-US" dirty="0"/>
              <a:t> </a:t>
            </a:r>
            <a:r>
              <a:rPr lang="en-US" dirty="0" err="1"/>
              <a:t>penyakit</a:t>
            </a:r>
            <a:r>
              <a:rPr lang="en-US" dirty="0"/>
              <a:t>. </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Target imunisasi pemerintah</a:t>
            </a:r>
          </a:p>
        </p:txBody>
      </p:sp>
      <p:sp>
        <p:nvSpPr>
          <p:cNvPr id="3" name="Content Placeholder 2"/>
          <p:cNvSpPr>
            <a:spLocks noGrp="1"/>
          </p:cNvSpPr>
          <p:nvPr>
            <p:ph idx="1"/>
          </p:nvPr>
        </p:nvSpPr>
        <p:spPr/>
        <p:txBody>
          <a:bodyPr/>
          <a:lstStyle/>
          <a:p>
            <a:r>
              <a:rPr lang="id-ID" dirty="0"/>
              <a:t>Ff</a:t>
            </a:r>
          </a:p>
          <a:p>
            <a:endParaRPr lang="id-ID"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42910" y="1643050"/>
            <a:ext cx="8001056" cy="50006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SASARAN IMUNISASI</a:t>
            </a:r>
          </a:p>
        </p:txBody>
      </p:sp>
      <p:sp>
        <p:nvSpPr>
          <p:cNvPr id="5" name="Content Placeholder 4"/>
          <p:cNvSpPr>
            <a:spLocks noGrp="1"/>
          </p:cNvSpPr>
          <p:nvPr>
            <p:ph idx="1"/>
          </p:nvPr>
        </p:nvSpPr>
        <p:spPr/>
        <p:txBody>
          <a:bodyPr/>
          <a:lstStyle/>
          <a:p>
            <a:pPr marL="571500" indent="-457200">
              <a:buAutoNum type="arabicPeriod"/>
            </a:pPr>
            <a:r>
              <a:rPr lang="id-ID" dirty="0"/>
              <a:t>Pada Bayi dan Anak</a:t>
            </a:r>
          </a:p>
          <a:p>
            <a:pPr marL="114300" indent="0">
              <a:buNone/>
            </a:pPr>
            <a:endParaRPr lang="id-ID" dirty="0"/>
          </a:p>
        </p:txBody>
      </p:sp>
      <p:graphicFrame>
        <p:nvGraphicFramePr>
          <p:cNvPr id="6" name="Table 5"/>
          <p:cNvGraphicFramePr>
            <a:graphicFrameLocks noGrp="1"/>
          </p:cNvGraphicFramePr>
          <p:nvPr>
            <p:extLst>
              <p:ext uri="{D42A27DB-BD31-4B8C-83A1-F6EECF244321}">
                <p14:modId xmlns:p14="http://schemas.microsoft.com/office/powerpoint/2010/main" val="2543139035"/>
              </p:ext>
            </p:extLst>
          </p:nvPr>
        </p:nvGraphicFramePr>
        <p:xfrm>
          <a:off x="107505" y="2276874"/>
          <a:ext cx="8928990" cy="4392489"/>
        </p:xfrm>
        <a:graphic>
          <a:graphicData uri="http://schemas.openxmlformats.org/drawingml/2006/table">
            <a:tbl>
              <a:tblPr firstRow="1" firstCol="1" bandRow="1">
                <a:tableStyleId>{5C22544A-7EE6-4342-B048-85BDC9FD1C3A}</a:tableStyleId>
              </a:tblPr>
              <a:tblGrid>
                <a:gridCol w="2231764">
                  <a:extLst>
                    <a:ext uri="{9D8B030D-6E8A-4147-A177-3AD203B41FA5}">
                      <a16:colId xmlns:a16="http://schemas.microsoft.com/office/drawing/2014/main" val="20000"/>
                    </a:ext>
                  </a:extLst>
                </a:gridCol>
                <a:gridCol w="2231764">
                  <a:extLst>
                    <a:ext uri="{9D8B030D-6E8A-4147-A177-3AD203B41FA5}">
                      <a16:colId xmlns:a16="http://schemas.microsoft.com/office/drawing/2014/main" val="20001"/>
                    </a:ext>
                  </a:extLst>
                </a:gridCol>
                <a:gridCol w="2232731">
                  <a:extLst>
                    <a:ext uri="{9D8B030D-6E8A-4147-A177-3AD203B41FA5}">
                      <a16:colId xmlns:a16="http://schemas.microsoft.com/office/drawing/2014/main" val="20002"/>
                    </a:ext>
                  </a:extLst>
                </a:gridCol>
                <a:gridCol w="2232731">
                  <a:extLst>
                    <a:ext uri="{9D8B030D-6E8A-4147-A177-3AD203B41FA5}">
                      <a16:colId xmlns:a16="http://schemas.microsoft.com/office/drawing/2014/main" val="20003"/>
                    </a:ext>
                  </a:extLst>
                </a:gridCol>
              </a:tblGrid>
              <a:tr h="1002018">
                <a:tc>
                  <a:txBody>
                    <a:bodyPr/>
                    <a:lstStyle/>
                    <a:p>
                      <a:pPr algn="ctr">
                        <a:lnSpc>
                          <a:spcPct val="115000"/>
                        </a:lnSpc>
                        <a:spcAft>
                          <a:spcPts val="0"/>
                        </a:spcAft>
                      </a:pPr>
                      <a:r>
                        <a:rPr lang="id-ID" sz="1800" dirty="0">
                          <a:effectLst/>
                        </a:rPr>
                        <a:t>Jenis Imunisasi</a:t>
                      </a:r>
                      <a:endParaRPr lang="id-ID"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Usia Pemberian</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Jumlah Pemberian</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Interval minimal</a:t>
                      </a:r>
                      <a:endParaRPr lang="id-ID"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84353">
                <a:tc>
                  <a:txBody>
                    <a:bodyPr/>
                    <a:lstStyle/>
                    <a:p>
                      <a:pPr algn="ctr">
                        <a:lnSpc>
                          <a:spcPct val="115000"/>
                        </a:lnSpc>
                        <a:spcAft>
                          <a:spcPts val="0"/>
                        </a:spcAft>
                      </a:pPr>
                      <a:r>
                        <a:rPr lang="id-ID" sz="1800">
                          <a:effectLst/>
                        </a:rPr>
                        <a:t>Hepatitis B</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0-7 hari</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1</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a:t>
                      </a:r>
                      <a:endParaRPr lang="id-ID"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84353">
                <a:tc>
                  <a:txBody>
                    <a:bodyPr/>
                    <a:lstStyle/>
                    <a:p>
                      <a:pPr algn="ctr">
                        <a:lnSpc>
                          <a:spcPct val="115000"/>
                        </a:lnSpc>
                        <a:spcAft>
                          <a:spcPts val="0"/>
                        </a:spcAft>
                      </a:pPr>
                      <a:r>
                        <a:rPr lang="id-ID" sz="1800">
                          <a:effectLst/>
                        </a:rPr>
                        <a:t>BCG</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1 bulan</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1</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a:t>
                      </a:r>
                      <a:endParaRPr lang="id-ID"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84353">
                <a:tc>
                  <a:txBody>
                    <a:bodyPr/>
                    <a:lstStyle/>
                    <a:p>
                      <a:pPr algn="ctr">
                        <a:lnSpc>
                          <a:spcPct val="115000"/>
                        </a:lnSpc>
                        <a:spcAft>
                          <a:spcPts val="0"/>
                        </a:spcAft>
                      </a:pPr>
                      <a:r>
                        <a:rPr lang="id-ID" sz="1800">
                          <a:effectLst/>
                        </a:rPr>
                        <a:t>Polio / IPV</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dirty="0">
                          <a:effectLst/>
                        </a:rPr>
                        <a:t>1, 2, 3, 4 bulan</a:t>
                      </a:r>
                      <a:endParaRPr lang="id-ID"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4</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4 minggu</a:t>
                      </a:r>
                      <a:endParaRPr lang="id-ID"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84353">
                <a:tc>
                  <a:txBody>
                    <a:bodyPr/>
                    <a:lstStyle/>
                    <a:p>
                      <a:pPr algn="ctr">
                        <a:lnSpc>
                          <a:spcPct val="115000"/>
                        </a:lnSpc>
                        <a:spcAft>
                          <a:spcPts val="0"/>
                        </a:spcAft>
                      </a:pPr>
                      <a:r>
                        <a:rPr lang="id-ID" sz="1800">
                          <a:effectLst/>
                        </a:rPr>
                        <a:t>DPT – HB- Hib</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2, 3, 4 bulan</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3</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4 minggu</a:t>
                      </a:r>
                      <a:endParaRPr lang="id-ID"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84353">
                <a:tc>
                  <a:txBody>
                    <a:bodyPr/>
                    <a:lstStyle/>
                    <a:p>
                      <a:pPr algn="ctr">
                        <a:lnSpc>
                          <a:spcPct val="115000"/>
                        </a:lnSpc>
                        <a:spcAft>
                          <a:spcPts val="0"/>
                        </a:spcAft>
                      </a:pPr>
                      <a:r>
                        <a:rPr lang="id-ID" sz="1800">
                          <a:effectLst/>
                        </a:rPr>
                        <a:t>Campak</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9 bulan</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1</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a:t>
                      </a:r>
                      <a:endParaRPr lang="id-ID" sz="18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84353">
                <a:tc>
                  <a:txBody>
                    <a:bodyPr/>
                    <a:lstStyle/>
                    <a:p>
                      <a:pPr algn="ctr">
                        <a:lnSpc>
                          <a:spcPct val="115000"/>
                        </a:lnSpc>
                        <a:spcAft>
                          <a:spcPts val="0"/>
                        </a:spcAft>
                      </a:pPr>
                      <a:r>
                        <a:rPr lang="id-ID" sz="1800">
                          <a:effectLst/>
                        </a:rPr>
                        <a:t>DPT – HB- Hib</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18 bulan</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1</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a:t>
                      </a:r>
                      <a:endParaRPr lang="id-ID" sz="18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84353">
                <a:tc>
                  <a:txBody>
                    <a:bodyPr/>
                    <a:lstStyle/>
                    <a:p>
                      <a:pPr algn="ctr">
                        <a:lnSpc>
                          <a:spcPct val="115000"/>
                        </a:lnSpc>
                        <a:spcAft>
                          <a:spcPts val="0"/>
                        </a:spcAft>
                      </a:pPr>
                      <a:r>
                        <a:rPr lang="id-ID" sz="1800">
                          <a:effectLst/>
                        </a:rPr>
                        <a:t>Campak</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24 bulan</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a:effectLst/>
                        </a:rPr>
                        <a:t>1</a:t>
                      </a:r>
                      <a:endParaRPr lang="id-ID" sz="18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800" dirty="0">
                          <a:effectLst/>
                        </a:rPr>
                        <a:t>--</a:t>
                      </a:r>
                      <a:endParaRPr lang="id-ID"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7513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114300" indent="0">
              <a:buNone/>
            </a:pPr>
            <a:r>
              <a:rPr lang="id-ID" dirty="0"/>
              <a:t>2. Pada Anak Sekolah Dasar (SD)</a:t>
            </a:r>
          </a:p>
          <a:p>
            <a:pPr marL="114300" indent="0">
              <a:buNone/>
            </a:pPr>
            <a:endParaRPr lang="id-ID" dirty="0"/>
          </a:p>
        </p:txBody>
      </p:sp>
      <p:pic>
        <p:nvPicPr>
          <p:cNvPr id="4" name="Picture 3"/>
          <p:cNvPicPr/>
          <p:nvPr/>
        </p:nvPicPr>
        <p:blipFill rotWithShape="1">
          <a:blip r:embed="rId2"/>
          <a:srcRect l="45828" t="29703" r="4262" b="45874"/>
          <a:stretch/>
        </p:blipFill>
        <p:spPr bwMode="auto">
          <a:xfrm>
            <a:off x="323528" y="2348880"/>
            <a:ext cx="8352928"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50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JENIS IMUNISASI</a:t>
            </a:r>
          </a:p>
        </p:txBody>
      </p:sp>
      <p:pic>
        <p:nvPicPr>
          <p:cNvPr id="4" name="Content Placeholder 3"/>
          <p:cNvPicPr>
            <a:picLocks noGrp="1"/>
          </p:cNvPicPr>
          <p:nvPr>
            <p:ph idx="1"/>
          </p:nvPr>
        </p:nvPicPr>
        <p:blipFill rotWithShape="1">
          <a:blip r:embed="rId2"/>
          <a:srcRect l="19481" t="31683" r="19291" b="24423"/>
          <a:stretch/>
        </p:blipFill>
        <p:spPr bwMode="auto">
          <a:xfrm>
            <a:off x="179512" y="1772816"/>
            <a:ext cx="8856984"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061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JADWAL PEMBERIAN</a:t>
            </a:r>
            <a:br>
              <a:rPr lang="id-ID" dirty="0"/>
            </a:br>
            <a:r>
              <a:rPr lang="id-ID" dirty="0"/>
              <a:t>IMUNISASI DASAR</a:t>
            </a:r>
          </a:p>
        </p:txBody>
      </p:sp>
      <p:sp>
        <p:nvSpPr>
          <p:cNvPr id="3" name="Content Placeholder 2"/>
          <p:cNvSpPr>
            <a:spLocks noGrp="1"/>
          </p:cNvSpPr>
          <p:nvPr>
            <p:ph idx="1"/>
          </p:nvPr>
        </p:nvSpPr>
        <p:spPr/>
        <p:txBody>
          <a:bodyPr/>
          <a:lstStyle/>
          <a:p>
            <a:pPr marL="571500" indent="-457200">
              <a:buAutoNum type="arabicPeriod"/>
            </a:pPr>
            <a:r>
              <a:rPr lang="id-ID" dirty="0"/>
              <a:t>Jadwal Imunisasi Dasar</a:t>
            </a:r>
          </a:p>
          <a:p>
            <a:pPr marL="114300" indent="0">
              <a:buNone/>
            </a:pPr>
            <a:endParaRPr lang="id-ID" dirty="0"/>
          </a:p>
        </p:txBody>
      </p:sp>
      <p:pic>
        <p:nvPicPr>
          <p:cNvPr id="4" name="Picture 3"/>
          <p:cNvPicPr/>
          <p:nvPr/>
        </p:nvPicPr>
        <p:blipFill rotWithShape="1">
          <a:blip r:embed="rId2"/>
          <a:srcRect l="25976" t="28713" r="27454" b="29042"/>
          <a:stretch/>
        </p:blipFill>
        <p:spPr bwMode="auto">
          <a:xfrm>
            <a:off x="323528" y="2420888"/>
            <a:ext cx="8568952"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3055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96</TotalTime>
  <Words>2044</Words>
  <Application>Microsoft Office PowerPoint</Application>
  <PresentationFormat>On-screen Show (4:3)</PresentationFormat>
  <Paragraphs>209</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Aegean</vt:lpstr>
      <vt:lpstr>Arial</vt:lpstr>
      <vt:lpstr>Book Antiqua</vt:lpstr>
      <vt:lpstr>Calibri</vt:lpstr>
      <vt:lpstr>Carlito</vt:lpstr>
      <vt:lpstr>Century Gothic</vt:lpstr>
      <vt:lpstr>Times New Roman</vt:lpstr>
      <vt:lpstr>Apothecary</vt:lpstr>
      <vt:lpstr>IMUNISASI PADA ANAK</vt:lpstr>
      <vt:lpstr>PENGERTIAN</vt:lpstr>
      <vt:lpstr>LANJUTAN...</vt:lpstr>
      <vt:lpstr>tujuan</vt:lpstr>
      <vt:lpstr>Target imunisasi pemerintah</vt:lpstr>
      <vt:lpstr>SASARAN IMUNISASI</vt:lpstr>
      <vt:lpstr>PowerPoint Presentation</vt:lpstr>
      <vt:lpstr>JENIS IMUNISASI</vt:lpstr>
      <vt:lpstr>JADWAL PEMBERIAN IMUNISASI DASAR</vt:lpstr>
      <vt:lpstr>PowerPoint Presentation</vt:lpstr>
      <vt:lpstr>PowerPoint Presentation</vt:lpstr>
      <vt:lpstr>PowerPoint Presentation</vt:lpstr>
      <vt:lpstr>JENIS IMUNISASI DAN MANFAATNYA</vt:lpstr>
      <vt:lpstr>PowerPoint Presentation</vt:lpstr>
      <vt:lpstr>PowerPoint Presentation</vt:lpstr>
      <vt:lpstr>PowerPoint Presentation</vt:lpstr>
      <vt:lpstr>PowerPoint Presentation</vt:lpstr>
      <vt:lpstr>PowerPoint Presentation</vt:lpstr>
      <vt:lpstr>PowerPoint Presentation</vt:lpstr>
      <vt:lpstr>Distribusi Vaksin (Program dan Mandiri)</vt:lpstr>
      <vt:lpstr>SISTEM DISTRIBUSI VAKSIN COVID-19 (2) Pusat (Kemenkes) sampai Provinsi</vt:lpstr>
      <vt:lpstr>SISTEM DISTRIBUSI VAKSIN COVID-19 (3) Provinsi ke Kabupaten/Kota</vt:lpstr>
      <vt:lpstr>SISTEM DISTRIBUSI VAKSIN COVID-19(4) Kabupaten/Kota ke Puskesmas/Fasyankes/KKP</vt:lpstr>
      <vt:lpstr>SOP Distribusi Vaksin dan Logistik</vt:lpstr>
      <vt:lpstr>Penyimpanan Vaksin  dalam Vaccine Refrigerator</vt:lpstr>
      <vt:lpstr>Penyimpanan Vaksin  dalam Vaccine Refrigerator</vt:lpstr>
      <vt:lpstr>Contoh Penyimpanan Vaksin</vt:lpstr>
      <vt:lpstr>Pemantauan Suhu</vt:lpstr>
      <vt:lpstr>Pengelolaan Vaksin pada saat Pelayanan</vt:lpstr>
      <vt:lpstr>Pengelolaan Vaksin pada saat Pelayanan</vt:lpstr>
      <vt:lpstr>DAFTAR PUSTAKA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IMUNISASI PADA ANAK</dc:title>
  <dc:creator>WONG GANTENG</dc:creator>
  <cp:lastModifiedBy>Feny Tunjungsari</cp:lastModifiedBy>
  <cp:revision>10</cp:revision>
  <dcterms:created xsi:type="dcterms:W3CDTF">2018-04-02T10:52:57Z</dcterms:created>
  <dcterms:modified xsi:type="dcterms:W3CDTF">2023-09-30T05:47:09Z</dcterms:modified>
</cp:coreProperties>
</file>