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306" r:id="rId12"/>
    <p:sldId id="308" r:id="rId13"/>
    <p:sldId id="307" r:id="rId14"/>
    <p:sldId id="309" r:id="rId15"/>
    <p:sldId id="310" r:id="rId16"/>
    <p:sldId id="311" r:id="rId17"/>
    <p:sldId id="312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55C75-581F-4C1F-A67D-6322BBA74C6F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BD7467-CD36-4C20-8A52-5825639F3CC7}">
      <dgm:prSet phldrT="[Text]" custT="1"/>
      <dgm:spPr/>
      <dgm:t>
        <a:bodyPr/>
        <a:lstStyle/>
        <a:p>
          <a:r>
            <a:rPr lang="en-US" sz="3200" dirty="0" smtClean="0"/>
            <a:t>AIR</a:t>
          </a:r>
          <a:endParaRPr lang="en-US" sz="3200" dirty="0"/>
        </a:p>
      </dgm:t>
    </dgm:pt>
    <dgm:pt modelId="{50C531F7-7BA2-49DF-A0A5-5AC305EC2BCC}" type="parTrans" cxnId="{973A4EF5-1AFF-4C23-9BC9-8759817AE15B}">
      <dgm:prSet/>
      <dgm:spPr/>
      <dgm:t>
        <a:bodyPr/>
        <a:lstStyle/>
        <a:p>
          <a:endParaRPr lang="en-US"/>
        </a:p>
      </dgm:t>
    </dgm:pt>
    <dgm:pt modelId="{B7A435BD-5265-40D2-B378-C253BB4302E9}" type="sibTrans" cxnId="{973A4EF5-1AFF-4C23-9BC9-8759817AE15B}">
      <dgm:prSet/>
      <dgm:spPr/>
      <dgm:t>
        <a:bodyPr/>
        <a:lstStyle/>
        <a:p>
          <a:endParaRPr lang="en-US"/>
        </a:p>
      </dgm:t>
    </dgm:pt>
    <dgm:pt modelId="{6E22A133-B2BB-460A-AA53-0766534004F5}">
      <dgm:prSet phldrT="[Text]" custT="1"/>
      <dgm:spPr/>
      <dgm:t>
        <a:bodyPr/>
        <a:lstStyle/>
        <a:p>
          <a:r>
            <a:rPr lang="en-US" sz="3200" dirty="0" smtClean="0"/>
            <a:t>LEMAK</a:t>
          </a:r>
          <a:endParaRPr lang="en-US" sz="3200" dirty="0"/>
        </a:p>
      </dgm:t>
    </dgm:pt>
    <dgm:pt modelId="{DC2602B9-D341-4524-98A9-9FA4E6C82554}" type="parTrans" cxnId="{F5414891-7842-4443-B395-7A1E33506D7F}">
      <dgm:prSet/>
      <dgm:spPr/>
      <dgm:t>
        <a:bodyPr/>
        <a:lstStyle/>
        <a:p>
          <a:endParaRPr lang="en-US"/>
        </a:p>
      </dgm:t>
    </dgm:pt>
    <dgm:pt modelId="{45310716-3482-4E21-B669-C7890392AC1B}" type="sibTrans" cxnId="{F5414891-7842-4443-B395-7A1E33506D7F}">
      <dgm:prSet/>
      <dgm:spPr/>
      <dgm:t>
        <a:bodyPr/>
        <a:lstStyle/>
        <a:p>
          <a:endParaRPr lang="en-US"/>
        </a:p>
      </dgm:t>
    </dgm:pt>
    <dgm:pt modelId="{3B958FAB-C682-4E82-A389-E745C5C56ADA}">
      <dgm:prSet phldrT="[Text]" custT="1"/>
      <dgm:spPr/>
      <dgm:t>
        <a:bodyPr/>
        <a:lstStyle/>
        <a:p>
          <a:r>
            <a:rPr lang="en-US" sz="3200" dirty="0" smtClean="0"/>
            <a:t>KARBOHIDRAT</a:t>
          </a:r>
          <a:endParaRPr lang="en-US" sz="3200" dirty="0"/>
        </a:p>
      </dgm:t>
    </dgm:pt>
    <dgm:pt modelId="{EB1FB246-21BE-43E9-9A8C-4251D4B6F181}" type="parTrans" cxnId="{9A103FD6-2379-4E8C-AA37-0AFCE343DAD1}">
      <dgm:prSet/>
      <dgm:spPr/>
      <dgm:t>
        <a:bodyPr/>
        <a:lstStyle/>
        <a:p>
          <a:endParaRPr lang="en-US"/>
        </a:p>
      </dgm:t>
    </dgm:pt>
    <dgm:pt modelId="{1731364B-C824-417F-A1F8-91F96EFA8659}" type="sibTrans" cxnId="{9A103FD6-2379-4E8C-AA37-0AFCE343DAD1}">
      <dgm:prSet/>
      <dgm:spPr/>
      <dgm:t>
        <a:bodyPr/>
        <a:lstStyle/>
        <a:p>
          <a:endParaRPr lang="en-US"/>
        </a:p>
      </dgm:t>
    </dgm:pt>
    <dgm:pt modelId="{FDB46D80-275E-400A-9282-DCA489D74843}">
      <dgm:prSet custT="1"/>
      <dgm:spPr/>
      <dgm:t>
        <a:bodyPr/>
        <a:lstStyle/>
        <a:p>
          <a:r>
            <a:rPr lang="en-US" sz="3200" dirty="0" smtClean="0"/>
            <a:t>PROTEIN</a:t>
          </a:r>
          <a:endParaRPr lang="en-US" sz="3200" dirty="0"/>
        </a:p>
      </dgm:t>
    </dgm:pt>
    <dgm:pt modelId="{1B16D80B-0B41-49B7-9CA8-65DDDE74B559}" type="parTrans" cxnId="{BE44AB7F-BB76-4650-B096-0408EA5851C2}">
      <dgm:prSet/>
      <dgm:spPr/>
      <dgm:t>
        <a:bodyPr/>
        <a:lstStyle/>
        <a:p>
          <a:endParaRPr lang="en-US"/>
        </a:p>
      </dgm:t>
    </dgm:pt>
    <dgm:pt modelId="{A3BB9853-7808-4DD2-AFAF-1372DA95284B}" type="sibTrans" cxnId="{BE44AB7F-BB76-4650-B096-0408EA5851C2}">
      <dgm:prSet/>
      <dgm:spPr/>
      <dgm:t>
        <a:bodyPr/>
        <a:lstStyle/>
        <a:p>
          <a:endParaRPr lang="en-US"/>
        </a:p>
      </dgm:t>
    </dgm:pt>
    <dgm:pt modelId="{9CDF4E11-A50C-4464-8654-58BA3D4412E2}">
      <dgm:prSet custT="1"/>
      <dgm:spPr/>
      <dgm:t>
        <a:bodyPr/>
        <a:lstStyle/>
        <a:p>
          <a:endParaRPr lang="en-US" sz="3200" dirty="0"/>
        </a:p>
      </dgm:t>
    </dgm:pt>
    <dgm:pt modelId="{9946DD74-77E6-451F-9DE0-8CA245CA4ACC}" type="parTrans" cxnId="{B2859D1A-DB77-4778-A63B-058D44005F49}">
      <dgm:prSet/>
      <dgm:spPr/>
      <dgm:t>
        <a:bodyPr/>
        <a:lstStyle/>
        <a:p>
          <a:endParaRPr lang="en-US"/>
        </a:p>
      </dgm:t>
    </dgm:pt>
    <dgm:pt modelId="{4E9D2B12-6F8C-4439-AAC4-9BFBB98902CF}" type="sibTrans" cxnId="{B2859D1A-DB77-4778-A63B-058D44005F49}">
      <dgm:prSet/>
      <dgm:spPr/>
      <dgm:t>
        <a:bodyPr/>
        <a:lstStyle/>
        <a:p>
          <a:endParaRPr lang="en-US"/>
        </a:p>
      </dgm:t>
    </dgm:pt>
    <dgm:pt modelId="{B5962767-05D7-4763-BAE3-88D8E0416BC5}">
      <dgm:prSet custT="1"/>
      <dgm:spPr/>
      <dgm:t>
        <a:bodyPr/>
        <a:lstStyle/>
        <a:p>
          <a:r>
            <a:rPr lang="en-US" sz="3200" dirty="0" smtClean="0"/>
            <a:t>MINERAL</a:t>
          </a:r>
          <a:endParaRPr lang="en-US" sz="3200" dirty="0"/>
        </a:p>
      </dgm:t>
    </dgm:pt>
    <dgm:pt modelId="{97DF3D18-6F27-46FE-8E35-79D169C237DE}" type="parTrans" cxnId="{C7528C96-354C-4877-A228-0A8932F02655}">
      <dgm:prSet/>
      <dgm:spPr/>
      <dgm:t>
        <a:bodyPr/>
        <a:lstStyle/>
        <a:p>
          <a:endParaRPr lang="en-US"/>
        </a:p>
      </dgm:t>
    </dgm:pt>
    <dgm:pt modelId="{6037BCBE-3ADC-47E5-9C0F-70E0CEE261FF}" type="sibTrans" cxnId="{C7528C96-354C-4877-A228-0A8932F02655}">
      <dgm:prSet/>
      <dgm:spPr/>
      <dgm:t>
        <a:bodyPr/>
        <a:lstStyle/>
        <a:p>
          <a:endParaRPr lang="en-US"/>
        </a:p>
      </dgm:t>
    </dgm:pt>
    <dgm:pt modelId="{0BFD084B-4304-4113-A192-9FE15721B90A}">
      <dgm:prSet custT="1"/>
      <dgm:spPr/>
      <dgm:t>
        <a:bodyPr/>
        <a:lstStyle/>
        <a:p>
          <a:r>
            <a:rPr lang="en-US" sz="3200" dirty="0" smtClean="0"/>
            <a:t>VITAMIN</a:t>
          </a:r>
          <a:endParaRPr lang="en-US" sz="3200" dirty="0"/>
        </a:p>
      </dgm:t>
    </dgm:pt>
    <dgm:pt modelId="{A73A6EA7-9C20-4015-846E-A296D61326DC}" type="parTrans" cxnId="{0D06923B-6880-4A69-99F0-6B782E4EB8DE}">
      <dgm:prSet/>
      <dgm:spPr/>
      <dgm:t>
        <a:bodyPr/>
        <a:lstStyle/>
        <a:p>
          <a:endParaRPr lang="en-US"/>
        </a:p>
      </dgm:t>
    </dgm:pt>
    <dgm:pt modelId="{79868DE9-6E73-450A-974A-AE10C0BEE3CA}" type="sibTrans" cxnId="{0D06923B-6880-4A69-99F0-6B782E4EB8DE}">
      <dgm:prSet/>
      <dgm:spPr/>
      <dgm:t>
        <a:bodyPr/>
        <a:lstStyle/>
        <a:p>
          <a:endParaRPr lang="en-US"/>
        </a:p>
      </dgm:t>
    </dgm:pt>
    <dgm:pt modelId="{F71732F5-EE27-4306-9BC9-5F7116922760}" type="pres">
      <dgm:prSet presAssocID="{D7355C75-581F-4C1F-A67D-6322BBA74C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EEA99-101D-463A-9823-F8F7E413C8D6}" type="pres">
      <dgm:prSet presAssocID="{54BD7467-CD36-4C20-8A52-5825639F3CC7}" presName="parentLin" presStyleCnt="0"/>
      <dgm:spPr/>
    </dgm:pt>
    <dgm:pt modelId="{A24AD857-104B-4DA6-BC05-D028F72C668A}" type="pres">
      <dgm:prSet presAssocID="{54BD7467-CD36-4C20-8A52-5825639F3CC7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3F7AFCE-AEF1-450B-B54D-090A51C8874F}" type="pres">
      <dgm:prSet presAssocID="{54BD7467-CD36-4C20-8A52-5825639F3CC7}" presName="parentText" presStyleLbl="node1" presStyleIdx="0" presStyleCnt="6" custLinFactNeighborX="-10766" custLinFactNeighborY="-144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4DBD8-D739-4ABF-8906-8D10F021340D}" type="pres">
      <dgm:prSet presAssocID="{54BD7467-CD36-4C20-8A52-5825639F3CC7}" presName="negativeSpace" presStyleCnt="0"/>
      <dgm:spPr/>
    </dgm:pt>
    <dgm:pt modelId="{F059EDCB-0EBD-414B-B7A1-BB5F854D6E5D}" type="pres">
      <dgm:prSet presAssocID="{54BD7467-CD36-4C20-8A52-5825639F3CC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F1FE7-1065-42BC-B008-F9060F395F84}" type="pres">
      <dgm:prSet presAssocID="{B7A435BD-5265-40D2-B378-C253BB4302E9}" presName="spaceBetweenRectangles" presStyleCnt="0"/>
      <dgm:spPr/>
    </dgm:pt>
    <dgm:pt modelId="{31A552BF-8D02-451A-8B3B-8B26A7879916}" type="pres">
      <dgm:prSet presAssocID="{FDB46D80-275E-400A-9282-DCA489D74843}" presName="parentLin" presStyleCnt="0"/>
      <dgm:spPr/>
    </dgm:pt>
    <dgm:pt modelId="{EC001451-89A5-4A8E-9B50-8287D5C8476E}" type="pres">
      <dgm:prSet presAssocID="{FDB46D80-275E-400A-9282-DCA489D7484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3F5A9EC7-8B94-479B-B3FB-E96ACD28EF43}" type="pres">
      <dgm:prSet presAssocID="{FDB46D80-275E-400A-9282-DCA489D74843}" presName="parentText" presStyleLbl="node1" presStyleIdx="1" presStyleCnt="6" custLinFactNeighborX="-10766" custLinFactNeighborY="-581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BC755-C8F3-4239-8CFE-52A528E5866F}" type="pres">
      <dgm:prSet presAssocID="{FDB46D80-275E-400A-9282-DCA489D74843}" presName="negativeSpace" presStyleCnt="0"/>
      <dgm:spPr/>
    </dgm:pt>
    <dgm:pt modelId="{54620E60-AFC8-41C6-8D8F-E6E31D33FBF8}" type="pres">
      <dgm:prSet presAssocID="{FDB46D80-275E-400A-9282-DCA489D74843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96BC8-BEA9-48F8-B7E7-F6F5E1966FCF}" type="pres">
      <dgm:prSet presAssocID="{A3BB9853-7808-4DD2-AFAF-1372DA95284B}" presName="spaceBetweenRectangles" presStyleCnt="0"/>
      <dgm:spPr/>
    </dgm:pt>
    <dgm:pt modelId="{BFFFBD52-3980-415C-A0E3-162120921CD6}" type="pres">
      <dgm:prSet presAssocID="{6E22A133-B2BB-460A-AA53-0766534004F5}" presName="parentLin" presStyleCnt="0"/>
      <dgm:spPr/>
    </dgm:pt>
    <dgm:pt modelId="{211E28F4-F4F9-4DCC-B457-A6D881947299}" type="pres">
      <dgm:prSet presAssocID="{6E22A133-B2BB-460A-AA53-0766534004F5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6CB12C33-90A2-44A2-B789-FEA42F4C6643}" type="pres">
      <dgm:prSet presAssocID="{6E22A133-B2BB-460A-AA53-0766534004F5}" presName="parentText" presStyleLbl="node1" presStyleIdx="2" presStyleCnt="6" custLinFactNeighborX="-10766" custLinFactNeighborY="-90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605BD-BDAD-47BA-939E-DCC463859148}" type="pres">
      <dgm:prSet presAssocID="{6E22A133-B2BB-460A-AA53-0766534004F5}" presName="negativeSpace" presStyleCnt="0"/>
      <dgm:spPr/>
    </dgm:pt>
    <dgm:pt modelId="{B7820571-F2E6-4FBA-BBCA-525D38700E83}" type="pres">
      <dgm:prSet presAssocID="{6E22A133-B2BB-460A-AA53-0766534004F5}" presName="childText" presStyleLbl="conFgAcc1" presStyleIdx="2" presStyleCnt="6">
        <dgm:presLayoutVars>
          <dgm:bulletEnabled val="1"/>
        </dgm:presLayoutVars>
      </dgm:prSet>
      <dgm:spPr/>
    </dgm:pt>
    <dgm:pt modelId="{D21E7337-48D4-4A62-A9EB-FA9A702ACEA0}" type="pres">
      <dgm:prSet presAssocID="{45310716-3482-4E21-B669-C7890392AC1B}" presName="spaceBetweenRectangles" presStyleCnt="0"/>
      <dgm:spPr/>
    </dgm:pt>
    <dgm:pt modelId="{A7896749-209C-4C9E-A68E-01DB3C4FA1A0}" type="pres">
      <dgm:prSet presAssocID="{3B958FAB-C682-4E82-A389-E745C5C56ADA}" presName="parentLin" presStyleCnt="0"/>
      <dgm:spPr/>
    </dgm:pt>
    <dgm:pt modelId="{1783238A-C7C3-4747-B557-2F555B767905}" type="pres">
      <dgm:prSet presAssocID="{3B958FAB-C682-4E82-A389-E745C5C56ADA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EAFF20B1-6A49-437E-A276-39A9007FEFE2}" type="pres">
      <dgm:prSet presAssocID="{3B958FAB-C682-4E82-A389-E745C5C56ADA}" presName="parentText" presStyleLbl="node1" presStyleIdx="3" presStyleCnt="6" custLinFactY="-12464" custLinFactNeighborX="-107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D3E7C-2AC1-4110-9A4D-06CF4B2DED14}" type="pres">
      <dgm:prSet presAssocID="{3B958FAB-C682-4E82-A389-E745C5C56ADA}" presName="negativeSpace" presStyleCnt="0"/>
      <dgm:spPr/>
    </dgm:pt>
    <dgm:pt modelId="{F6C5FFC2-246B-4038-8D23-9FB0FFF6B226}" type="pres">
      <dgm:prSet presAssocID="{3B958FAB-C682-4E82-A389-E745C5C56ADA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2FEA2-25AF-4EBD-9C6F-1E2C4453700F}" type="pres">
      <dgm:prSet presAssocID="{1731364B-C824-417F-A1F8-91F96EFA8659}" presName="spaceBetweenRectangles" presStyleCnt="0"/>
      <dgm:spPr/>
    </dgm:pt>
    <dgm:pt modelId="{D9858876-F047-480F-8C8C-DB66D9642F42}" type="pres">
      <dgm:prSet presAssocID="{B5962767-05D7-4763-BAE3-88D8E0416BC5}" presName="parentLin" presStyleCnt="0"/>
      <dgm:spPr/>
    </dgm:pt>
    <dgm:pt modelId="{2969CD20-06F8-4C71-8C3D-0EE7CBBD2008}" type="pres">
      <dgm:prSet presAssocID="{B5962767-05D7-4763-BAE3-88D8E0416BC5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5A3F74AB-8B6C-4FEF-80AD-9C06131DD2AA}" type="pres">
      <dgm:prSet presAssocID="{B5962767-05D7-4763-BAE3-88D8E0416BC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57883-9C0E-48A1-8037-6706B9D54A4D}" type="pres">
      <dgm:prSet presAssocID="{B5962767-05D7-4763-BAE3-88D8E0416BC5}" presName="negativeSpace" presStyleCnt="0"/>
      <dgm:spPr/>
    </dgm:pt>
    <dgm:pt modelId="{B16F0535-0CAC-449A-A690-F3197D38E342}" type="pres">
      <dgm:prSet presAssocID="{B5962767-05D7-4763-BAE3-88D8E0416BC5}" presName="childText" presStyleLbl="conFgAcc1" presStyleIdx="4" presStyleCnt="6">
        <dgm:presLayoutVars>
          <dgm:bulletEnabled val="1"/>
        </dgm:presLayoutVars>
      </dgm:prSet>
      <dgm:spPr/>
    </dgm:pt>
    <dgm:pt modelId="{8A68CE77-2677-49AB-87FD-CD8E016FF6B2}" type="pres">
      <dgm:prSet presAssocID="{6037BCBE-3ADC-47E5-9C0F-70E0CEE261FF}" presName="spaceBetweenRectangles" presStyleCnt="0"/>
      <dgm:spPr/>
    </dgm:pt>
    <dgm:pt modelId="{BC2C870C-9496-4FAB-95C0-B770DB544393}" type="pres">
      <dgm:prSet presAssocID="{0BFD084B-4304-4113-A192-9FE15721B90A}" presName="parentLin" presStyleCnt="0"/>
      <dgm:spPr/>
    </dgm:pt>
    <dgm:pt modelId="{396C6F95-460E-4F51-B19D-983501114F6D}" type="pres">
      <dgm:prSet presAssocID="{0BFD084B-4304-4113-A192-9FE15721B90A}" presName="parentLeftMargin" presStyleLbl="node1" presStyleIdx="4" presStyleCnt="6" custLinFactY="-100000" custLinFactNeighborX="-43293" custLinFactNeighborY="-157977"/>
      <dgm:spPr/>
      <dgm:t>
        <a:bodyPr/>
        <a:lstStyle/>
        <a:p>
          <a:endParaRPr lang="en-US"/>
        </a:p>
      </dgm:t>
    </dgm:pt>
    <dgm:pt modelId="{3F938D1A-AB70-453C-9CF3-2640B4B3D0B8}" type="pres">
      <dgm:prSet presAssocID="{0BFD084B-4304-4113-A192-9FE15721B90A}" presName="parentText" presStyleLbl="node1" presStyleIdx="5" presStyleCnt="6" custLinFactY="-100000" custLinFactNeighborX="-10766" custLinFactNeighborY="-1834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E0CBA-810F-49A8-BAD6-BB4C3E9ADC08}" type="pres">
      <dgm:prSet presAssocID="{0BFD084B-4304-4113-A192-9FE15721B90A}" presName="negativeSpace" presStyleCnt="0"/>
      <dgm:spPr/>
    </dgm:pt>
    <dgm:pt modelId="{ECFD62FE-7A40-4F24-B5A0-7F62E6A5CB45}" type="pres">
      <dgm:prSet presAssocID="{0BFD084B-4304-4113-A192-9FE15721B90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D06923B-6880-4A69-99F0-6B782E4EB8DE}" srcId="{D7355C75-581F-4C1F-A67D-6322BBA74C6F}" destId="{0BFD084B-4304-4113-A192-9FE15721B90A}" srcOrd="5" destOrd="0" parTransId="{A73A6EA7-9C20-4015-846E-A296D61326DC}" sibTransId="{79868DE9-6E73-450A-974A-AE10C0BEE3CA}"/>
    <dgm:cxn modelId="{DAE29E3A-61B6-4520-94F0-8702F2C0D287}" type="presOf" srcId="{3B958FAB-C682-4E82-A389-E745C5C56ADA}" destId="{EAFF20B1-6A49-437E-A276-39A9007FEFE2}" srcOrd="1" destOrd="0" presId="urn:microsoft.com/office/officeart/2005/8/layout/list1"/>
    <dgm:cxn modelId="{7FBB75C0-C96F-482C-9BD4-B0BF8DA99AD3}" type="presOf" srcId="{0BFD084B-4304-4113-A192-9FE15721B90A}" destId="{396C6F95-460E-4F51-B19D-983501114F6D}" srcOrd="0" destOrd="0" presId="urn:microsoft.com/office/officeart/2005/8/layout/list1"/>
    <dgm:cxn modelId="{14EB6966-A0FC-4FE3-BFE4-0733E4572CD6}" type="presOf" srcId="{D7355C75-581F-4C1F-A67D-6322BBA74C6F}" destId="{F71732F5-EE27-4306-9BC9-5F7116922760}" srcOrd="0" destOrd="0" presId="urn:microsoft.com/office/officeart/2005/8/layout/list1"/>
    <dgm:cxn modelId="{9261964F-5CCA-4347-A4F3-8D761E2563B2}" type="presOf" srcId="{54BD7467-CD36-4C20-8A52-5825639F3CC7}" destId="{F3F7AFCE-AEF1-450B-B54D-090A51C8874F}" srcOrd="1" destOrd="0" presId="urn:microsoft.com/office/officeart/2005/8/layout/list1"/>
    <dgm:cxn modelId="{53667DFB-CEFB-490A-A9D6-0EDAFC76BACF}" type="presOf" srcId="{6E22A133-B2BB-460A-AA53-0766534004F5}" destId="{211E28F4-F4F9-4DCC-B457-A6D881947299}" srcOrd="0" destOrd="0" presId="urn:microsoft.com/office/officeart/2005/8/layout/list1"/>
    <dgm:cxn modelId="{9CF05C97-E825-4C0E-B2AB-7C8F5D68F7C9}" type="presOf" srcId="{54BD7467-CD36-4C20-8A52-5825639F3CC7}" destId="{A24AD857-104B-4DA6-BC05-D028F72C668A}" srcOrd="0" destOrd="0" presId="urn:microsoft.com/office/officeart/2005/8/layout/list1"/>
    <dgm:cxn modelId="{BE44AB7F-BB76-4650-B096-0408EA5851C2}" srcId="{D7355C75-581F-4C1F-A67D-6322BBA74C6F}" destId="{FDB46D80-275E-400A-9282-DCA489D74843}" srcOrd="1" destOrd="0" parTransId="{1B16D80B-0B41-49B7-9CA8-65DDDE74B559}" sibTransId="{A3BB9853-7808-4DD2-AFAF-1372DA95284B}"/>
    <dgm:cxn modelId="{538AA8DA-C29E-4ABA-8836-8EEA3EC3C8DE}" type="presOf" srcId="{B5962767-05D7-4763-BAE3-88D8E0416BC5}" destId="{5A3F74AB-8B6C-4FEF-80AD-9C06131DD2AA}" srcOrd="1" destOrd="0" presId="urn:microsoft.com/office/officeart/2005/8/layout/list1"/>
    <dgm:cxn modelId="{B2859D1A-DB77-4778-A63B-058D44005F49}" srcId="{FDB46D80-275E-400A-9282-DCA489D74843}" destId="{9CDF4E11-A50C-4464-8654-58BA3D4412E2}" srcOrd="0" destOrd="0" parTransId="{9946DD74-77E6-451F-9DE0-8CA245CA4ACC}" sibTransId="{4E9D2B12-6F8C-4439-AAC4-9BFBB98902CF}"/>
    <dgm:cxn modelId="{973A4EF5-1AFF-4C23-9BC9-8759817AE15B}" srcId="{D7355C75-581F-4C1F-A67D-6322BBA74C6F}" destId="{54BD7467-CD36-4C20-8A52-5825639F3CC7}" srcOrd="0" destOrd="0" parTransId="{50C531F7-7BA2-49DF-A0A5-5AC305EC2BCC}" sibTransId="{B7A435BD-5265-40D2-B378-C253BB4302E9}"/>
    <dgm:cxn modelId="{F5414891-7842-4443-B395-7A1E33506D7F}" srcId="{D7355C75-581F-4C1F-A67D-6322BBA74C6F}" destId="{6E22A133-B2BB-460A-AA53-0766534004F5}" srcOrd="2" destOrd="0" parTransId="{DC2602B9-D341-4524-98A9-9FA4E6C82554}" sibTransId="{45310716-3482-4E21-B669-C7890392AC1B}"/>
    <dgm:cxn modelId="{F8A56BE4-31A4-4D55-A38D-44EA4C82341B}" type="presOf" srcId="{FDB46D80-275E-400A-9282-DCA489D74843}" destId="{EC001451-89A5-4A8E-9B50-8287D5C8476E}" srcOrd="0" destOrd="0" presId="urn:microsoft.com/office/officeart/2005/8/layout/list1"/>
    <dgm:cxn modelId="{E500C862-5F3D-42C2-8675-31C027E054DB}" type="presOf" srcId="{FDB46D80-275E-400A-9282-DCA489D74843}" destId="{3F5A9EC7-8B94-479B-B3FB-E96ACD28EF43}" srcOrd="1" destOrd="0" presId="urn:microsoft.com/office/officeart/2005/8/layout/list1"/>
    <dgm:cxn modelId="{F2AB53AE-D55D-40AF-855A-2C3836B7C2D0}" type="presOf" srcId="{B5962767-05D7-4763-BAE3-88D8E0416BC5}" destId="{2969CD20-06F8-4C71-8C3D-0EE7CBBD2008}" srcOrd="0" destOrd="0" presId="urn:microsoft.com/office/officeart/2005/8/layout/list1"/>
    <dgm:cxn modelId="{9A103FD6-2379-4E8C-AA37-0AFCE343DAD1}" srcId="{D7355C75-581F-4C1F-A67D-6322BBA74C6F}" destId="{3B958FAB-C682-4E82-A389-E745C5C56ADA}" srcOrd="3" destOrd="0" parTransId="{EB1FB246-21BE-43E9-9A8C-4251D4B6F181}" sibTransId="{1731364B-C824-417F-A1F8-91F96EFA8659}"/>
    <dgm:cxn modelId="{7DA11D59-B47D-4FA8-A09E-3BD0D98E3FBE}" type="presOf" srcId="{6E22A133-B2BB-460A-AA53-0766534004F5}" destId="{6CB12C33-90A2-44A2-B789-FEA42F4C6643}" srcOrd="1" destOrd="0" presId="urn:microsoft.com/office/officeart/2005/8/layout/list1"/>
    <dgm:cxn modelId="{85065C52-6FF6-4878-8E7E-4B745921F455}" type="presOf" srcId="{9CDF4E11-A50C-4464-8654-58BA3D4412E2}" destId="{54620E60-AFC8-41C6-8D8F-E6E31D33FBF8}" srcOrd="0" destOrd="0" presId="urn:microsoft.com/office/officeart/2005/8/layout/list1"/>
    <dgm:cxn modelId="{20E17328-8F14-453D-B3A7-14832DE28F98}" type="presOf" srcId="{3B958FAB-C682-4E82-A389-E745C5C56ADA}" destId="{1783238A-C7C3-4747-B557-2F555B767905}" srcOrd="0" destOrd="0" presId="urn:microsoft.com/office/officeart/2005/8/layout/list1"/>
    <dgm:cxn modelId="{C7528C96-354C-4877-A228-0A8932F02655}" srcId="{D7355C75-581F-4C1F-A67D-6322BBA74C6F}" destId="{B5962767-05D7-4763-BAE3-88D8E0416BC5}" srcOrd="4" destOrd="0" parTransId="{97DF3D18-6F27-46FE-8E35-79D169C237DE}" sibTransId="{6037BCBE-3ADC-47E5-9C0F-70E0CEE261FF}"/>
    <dgm:cxn modelId="{97C051F4-2375-4574-ACB7-9C765F6CC4AD}" type="presOf" srcId="{0BFD084B-4304-4113-A192-9FE15721B90A}" destId="{3F938D1A-AB70-453C-9CF3-2640B4B3D0B8}" srcOrd="1" destOrd="0" presId="urn:microsoft.com/office/officeart/2005/8/layout/list1"/>
    <dgm:cxn modelId="{86C224C7-5DAC-45E6-8EDD-3E3146F1EFD8}" type="presParOf" srcId="{F71732F5-EE27-4306-9BC9-5F7116922760}" destId="{F26EEA99-101D-463A-9823-F8F7E413C8D6}" srcOrd="0" destOrd="0" presId="urn:microsoft.com/office/officeart/2005/8/layout/list1"/>
    <dgm:cxn modelId="{37882E7E-6B37-4B26-B96D-69B40BBD5C79}" type="presParOf" srcId="{F26EEA99-101D-463A-9823-F8F7E413C8D6}" destId="{A24AD857-104B-4DA6-BC05-D028F72C668A}" srcOrd="0" destOrd="0" presId="urn:microsoft.com/office/officeart/2005/8/layout/list1"/>
    <dgm:cxn modelId="{1B8604AD-B3D7-46DE-A9E2-C88932BF0C55}" type="presParOf" srcId="{F26EEA99-101D-463A-9823-F8F7E413C8D6}" destId="{F3F7AFCE-AEF1-450B-B54D-090A51C8874F}" srcOrd="1" destOrd="0" presId="urn:microsoft.com/office/officeart/2005/8/layout/list1"/>
    <dgm:cxn modelId="{FC3A41AE-408E-4022-B339-DA4E6158A512}" type="presParOf" srcId="{F71732F5-EE27-4306-9BC9-5F7116922760}" destId="{3154DBD8-D739-4ABF-8906-8D10F021340D}" srcOrd="1" destOrd="0" presId="urn:microsoft.com/office/officeart/2005/8/layout/list1"/>
    <dgm:cxn modelId="{F41815A6-521E-4B73-B583-E1FBD08903F4}" type="presParOf" srcId="{F71732F5-EE27-4306-9BC9-5F7116922760}" destId="{F059EDCB-0EBD-414B-B7A1-BB5F854D6E5D}" srcOrd="2" destOrd="0" presId="urn:microsoft.com/office/officeart/2005/8/layout/list1"/>
    <dgm:cxn modelId="{118A5D85-E3FD-4C03-BB10-BD001E42F234}" type="presParOf" srcId="{F71732F5-EE27-4306-9BC9-5F7116922760}" destId="{0B9F1FE7-1065-42BC-B008-F9060F395F84}" srcOrd="3" destOrd="0" presId="urn:microsoft.com/office/officeart/2005/8/layout/list1"/>
    <dgm:cxn modelId="{F9DBB373-35D2-4D00-B7A2-BDE17F8469AF}" type="presParOf" srcId="{F71732F5-EE27-4306-9BC9-5F7116922760}" destId="{31A552BF-8D02-451A-8B3B-8B26A7879916}" srcOrd="4" destOrd="0" presId="urn:microsoft.com/office/officeart/2005/8/layout/list1"/>
    <dgm:cxn modelId="{A970E69E-9BEC-4C36-B9DA-70E251A620A4}" type="presParOf" srcId="{31A552BF-8D02-451A-8B3B-8B26A7879916}" destId="{EC001451-89A5-4A8E-9B50-8287D5C8476E}" srcOrd="0" destOrd="0" presId="urn:microsoft.com/office/officeart/2005/8/layout/list1"/>
    <dgm:cxn modelId="{CCEC3F0C-4CAA-46A2-BC1D-FB43886764FD}" type="presParOf" srcId="{31A552BF-8D02-451A-8B3B-8B26A7879916}" destId="{3F5A9EC7-8B94-479B-B3FB-E96ACD28EF43}" srcOrd="1" destOrd="0" presId="urn:microsoft.com/office/officeart/2005/8/layout/list1"/>
    <dgm:cxn modelId="{E6D1D8A9-EDB2-459D-B417-FEFDF1CB45DE}" type="presParOf" srcId="{F71732F5-EE27-4306-9BC9-5F7116922760}" destId="{6E9BC755-C8F3-4239-8CFE-52A528E5866F}" srcOrd="5" destOrd="0" presId="urn:microsoft.com/office/officeart/2005/8/layout/list1"/>
    <dgm:cxn modelId="{0EA403E7-B373-4010-8D99-7281F16ED380}" type="presParOf" srcId="{F71732F5-EE27-4306-9BC9-5F7116922760}" destId="{54620E60-AFC8-41C6-8D8F-E6E31D33FBF8}" srcOrd="6" destOrd="0" presId="urn:microsoft.com/office/officeart/2005/8/layout/list1"/>
    <dgm:cxn modelId="{84C63296-ACEE-4032-8F41-8AAC0D9F749A}" type="presParOf" srcId="{F71732F5-EE27-4306-9BC9-5F7116922760}" destId="{66496BC8-BEA9-48F8-B7E7-F6F5E1966FCF}" srcOrd="7" destOrd="0" presId="urn:microsoft.com/office/officeart/2005/8/layout/list1"/>
    <dgm:cxn modelId="{B65DBCC6-E5AE-40D5-AE0E-AC9ADC9E317F}" type="presParOf" srcId="{F71732F5-EE27-4306-9BC9-5F7116922760}" destId="{BFFFBD52-3980-415C-A0E3-162120921CD6}" srcOrd="8" destOrd="0" presId="urn:microsoft.com/office/officeart/2005/8/layout/list1"/>
    <dgm:cxn modelId="{CBDF6836-87A8-42F8-902B-7D86E4E099DE}" type="presParOf" srcId="{BFFFBD52-3980-415C-A0E3-162120921CD6}" destId="{211E28F4-F4F9-4DCC-B457-A6D881947299}" srcOrd="0" destOrd="0" presId="urn:microsoft.com/office/officeart/2005/8/layout/list1"/>
    <dgm:cxn modelId="{1778B753-F037-409E-A97B-A44CD4D909C2}" type="presParOf" srcId="{BFFFBD52-3980-415C-A0E3-162120921CD6}" destId="{6CB12C33-90A2-44A2-B789-FEA42F4C6643}" srcOrd="1" destOrd="0" presId="urn:microsoft.com/office/officeart/2005/8/layout/list1"/>
    <dgm:cxn modelId="{42D8212A-3DA9-4C2B-A7CA-4A083E3FF021}" type="presParOf" srcId="{F71732F5-EE27-4306-9BC9-5F7116922760}" destId="{571605BD-BDAD-47BA-939E-DCC463859148}" srcOrd="9" destOrd="0" presId="urn:microsoft.com/office/officeart/2005/8/layout/list1"/>
    <dgm:cxn modelId="{DD588205-A7C6-48C6-A8E3-411BFCCD5071}" type="presParOf" srcId="{F71732F5-EE27-4306-9BC9-5F7116922760}" destId="{B7820571-F2E6-4FBA-BBCA-525D38700E83}" srcOrd="10" destOrd="0" presId="urn:microsoft.com/office/officeart/2005/8/layout/list1"/>
    <dgm:cxn modelId="{B2B10FA6-89D3-46CE-A6B8-FAC8FC71975F}" type="presParOf" srcId="{F71732F5-EE27-4306-9BC9-5F7116922760}" destId="{D21E7337-48D4-4A62-A9EB-FA9A702ACEA0}" srcOrd="11" destOrd="0" presId="urn:microsoft.com/office/officeart/2005/8/layout/list1"/>
    <dgm:cxn modelId="{394310D0-09B3-4CBF-AFCC-6F0F331408E6}" type="presParOf" srcId="{F71732F5-EE27-4306-9BC9-5F7116922760}" destId="{A7896749-209C-4C9E-A68E-01DB3C4FA1A0}" srcOrd="12" destOrd="0" presId="urn:microsoft.com/office/officeart/2005/8/layout/list1"/>
    <dgm:cxn modelId="{C4230B70-C522-4E5B-878C-4B83FEA1F846}" type="presParOf" srcId="{A7896749-209C-4C9E-A68E-01DB3C4FA1A0}" destId="{1783238A-C7C3-4747-B557-2F555B767905}" srcOrd="0" destOrd="0" presId="urn:microsoft.com/office/officeart/2005/8/layout/list1"/>
    <dgm:cxn modelId="{058C4272-8243-4107-9997-A643ABE3E25F}" type="presParOf" srcId="{A7896749-209C-4C9E-A68E-01DB3C4FA1A0}" destId="{EAFF20B1-6A49-437E-A276-39A9007FEFE2}" srcOrd="1" destOrd="0" presId="urn:microsoft.com/office/officeart/2005/8/layout/list1"/>
    <dgm:cxn modelId="{83886146-D6EA-4755-B856-3B1BA6E73A07}" type="presParOf" srcId="{F71732F5-EE27-4306-9BC9-5F7116922760}" destId="{70BD3E7C-2AC1-4110-9A4D-06CF4B2DED14}" srcOrd="13" destOrd="0" presId="urn:microsoft.com/office/officeart/2005/8/layout/list1"/>
    <dgm:cxn modelId="{822EFAB5-58AE-4166-8861-80DD94A667AD}" type="presParOf" srcId="{F71732F5-EE27-4306-9BC9-5F7116922760}" destId="{F6C5FFC2-246B-4038-8D23-9FB0FFF6B226}" srcOrd="14" destOrd="0" presId="urn:microsoft.com/office/officeart/2005/8/layout/list1"/>
    <dgm:cxn modelId="{5C6DCE3A-FAF2-43B8-9D64-10075B04863C}" type="presParOf" srcId="{F71732F5-EE27-4306-9BC9-5F7116922760}" destId="{F152FEA2-25AF-4EBD-9C6F-1E2C4453700F}" srcOrd="15" destOrd="0" presId="urn:microsoft.com/office/officeart/2005/8/layout/list1"/>
    <dgm:cxn modelId="{CA6CC82E-E6BD-4243-84E9-4A45C163072E}" type="presParOf" srcId="{F71732F5-EE27-4306-9BC9-5F7116922760}" destId="{D9858876-F047-480F-8C8C-DB66D9642F42}" srcOrd="16" destOrd="0" presId="urn:microsoft.com/office/officeart/2005/8/layout/list1"/>
    <dgm:cxn modelId="{BF4CA4DA-199C-4584-AB9A-36269B2F102F}" type="presParOf" srcId="{D9858876-F047-480F-8C8C-DB66D9642F42}" destId="{2969CD20-06F8-4C71-8C3D-0EE7CBBD2008}" srcOrd="0" destOrd="0" presId="urn:microsoft.com/office/officeart/2005/8/layout/list1"/>
    <dgm:cxn modelId="{59D4BF20-8C62-462A-B53F-7A4C8D237B4C}" type="presParOf" srcId="{D9858876-F047-480F-8C8C-DB66D9642F42}" destId="{5A3F74AB-8B6C-4FEF-80AD-9C06131DD2AA}" srcOrd="1" destOrd="0" presId="urn:microsoft.com/office/officeart/2005/8/layout/list1"/>
    <dgm:cxn modelId="{A8FA8684-E2C3-4258-8660-05A45D336C58}" type="presParOf" srcId="{F71732F5-EE27-4306-9BC9-5F7116922760}" destId="{E8357883-9C0E-48A1-8037-6706B9D54A4D}" srcOrd="17" destOrd="0" presId="urn:microsoft.com/office/officeart/2005/8/layout/list1"/>
    <dgm:cxn modelId="{18B92D92-3A6E-4892-805C-E59ACDA7AD88}" type="presParOf" srcId="{F71732F5-EE27-4306-9BC9-5F7116922760}" destId="{B16F0535-0CAC-449A-A690-F3197D38E342}" srcOrd="18" destOrd="0" presId="urn:microsoft.com/office/officeart/2005/8/layout/list1"/>
    <dgm:cxn modelId="{CCA29D77-E8A9-4A3D-AF8C-925C03BCE6A0}" type="presParOf" srcId="{F71732F5-EE27-4306-9BC9-5F7116922760}" destId="{8A68CE77-2677-49AB-87FD-CD8E016FF6B2}" srcOrd="19" destOrd="0" presId="urn:microsoft.com/office/officeart/2005/8/layout/list1"/>
    <dgm:cxn modelId="{1077C76D-B5AF-4748-8D74-1BE428B31DAA}" type="presParOf" srcId="{F71732F5-EE27-4306-9BC9-5F7116922760}" destId="{BC2C870C-9496-4FAB-95C0-B770DB544393}" srcOrd="20" destOrd="0" presId="urn:microsoft.com/office/officeart/2005/8/layout/list1"/>
    <dgm:cxn modelId="{ABDA538D-32F7-4086-A4D6-F1782738C948}" type="presParOf" srcId="{BC2C870C-9496-4FAB-95C0-B770DB544393}" destId="{396C6F95-460E-4F51-B19D-983501114F6D}" srcOrd="0" destOrd="0" presId="urn:microsoft.com/office/officeart/2005/8/layout/list1"/>
    <dgm:cxn modelId="{0F5996CC-C5CF-4B97-86DF-9BFB9E3C755E}" type="presParOf" srcId="{BC2C870C-9496-4FAB-95C0-B770DB544393}" destId="{3F938D1A-AB70-453C-9CF3-2640B4B3D0B8}" srcOrd="1" destOrd="0" presId="urn:microsoft.com/office/officeart/2005/8/layout/list1"/>
    <dgm:cxn modelId="{4CE6DA0A-A766-4374-9D49-EE39648B5726}" type="presParOf" srcId="{F71732F5-EE27-4306-9BC9-5F7116922760}" destId="{C4AE0CBA-810F-49A8-BAD6-BB4C3E9ADC08}" srcOrd="21" destOrd="0" presId="urn:microsoft.com/office/officeart/2005/8/layout/list1"/>
    <dgm:cxn modelId="{0509B52A-66F2-471A-B368-58597418109D}" type="presParOf" srcId="{F71732F5-EE27-4306-9BC9-5F7116922760}" destId="{ECFD62FE-7A40-4F24-B5A0-7F62E6A5CB4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610726-D5A1-4FF0-81D9-E086167F7185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D4DC80-1A24-4830-9AC3-131600D1F451}">
      <dgm:prSet custT="1"/>
      <dgm:spPr/>
      <dgm:t>
        <a:bodyPr/>
        <a:lstStyle/>
        <a:p>
          <a:pPr algn="r"/>
          <a:r>
            <a:rPr lang="en-US" sz="6600" dirty="0" err="1" smtClean="0"/>
            <a:t>Absorbsi</a:t>
          </a:r>
          <a:r>
            <a:rPr lang="en-US" sz="6600" dirty="0" smtClean="0"/>
            <a:t> Air</a:t>
          </a:r>
          <a:endParaRPr lang="en-US" sz="6600" dirty="0"/>
        </a:p>
      </dgm:t>
    </dgm:pt>
    <dgm:pt modelId="{AFE95F63-06DE-42E8-9F10-B81916E1EF3D}" type="parTrans" cxnId="{2A6D6E83-D246-4F1D-8E9D-24AB98F4D8E6}">
      <dgm:prSet/>
      <dgm:spPr/>
      <dgm:t>
        <a:bodyPr/>
        <a:lstStyle/>
        <a:p>
          <a:endParaRPr lang="en-US"/>
        </a:p>
      </dgm:t>
    </dgm:pt>
    <dgm:pt modelId="{5EAAC892-A28D-4B1D-9C55-D9C8D5F00E5D}" type="sibTrans" cxnId="{2A6D6E83-D246-4F1D-8E9D-24AB98F4D8E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9393B8C-29CF-4B67-9ED8-6DAB7DD8B872}">
      <dgm:prSet custT="1"/>
      <dgm:spPr/>
      <dgm:t>
        <a:bodyPr/>
        <a:lstStyle/>
        <a:p>
          <a:pPr algn="l" rtl="0"/>
          <a:endParaRPr kumimoji="0" lang="en-US" sz="2800" b="0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79433857-9E08-457B-BB63-97CEB8D9EA69}" type="parTrans" cxnId="{299FA135-6889-4408-987D-0B43BB74407B}">
      <dgm:prSet/>
      <dgm:spPr/>
      <dgm:t>
        <a:bodyPr/>
        <a:lstStyle/>
        <a:p>
          <a:endParaRPr lang="en-US"/>
        </a:p>
      </dgm:t>
    </dgm:pt>
    <dgm:pt modelId="{B68982E1-7FF1-461E-A519-247F2AE0EAFE}" type="sibTrans" cxnId="{299FA135-6889-4408-987D-0B43BB74407B}">
      <dgm:prSet/>
      <dgm:spPr/>
      <dgm:t>
        <a:bodyPr/>
        <a:lstStyle/>
        <a:p>
          <a:endParaRPr lang="en-US"/>
        </a:p>
      </dgm:t>
    </dgm:pt>
    <dgm:pt modelId="{B1E45E62-A754-44C1-9B2B-1C0C85BDDB21}" type="pres">
      <dgm:prSet presAssocID="{10610726-D5A1-4FF0-81D9-E086167F71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EE8270-C6E8-45EF-8651-6F359D14A6A3}" type="pres">
      <dgm:prSet presAssocID="{10610726-D5A1-4FF0-81D9-E086167F7185}" presName="dummyMaxCanvas" presStyleCnt="0">
        <dgm:presLayoutVars/>
      </dgm:prSet>
      <dgm:spPr/>
    </dgm:pt>
    <dgm:pt modelId="{3C18F654-AE6B-4837-A19D-16AE7F79F5C6}" type="pres">
      <dgm:prSet presAssocID="{10610726-D5A1-4FF0-81D9-E086167F7185}" presName="TwoNodes_1" presStyleLbl="node1" presStyleIdx="0" presStyleCnt="2" custScaleX="96470" custScaleY="135549" custLinFactNeighborX="11662" custLinFactNeighborY="29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244B2-4A35-434F-A388-214A18A6C2EB}" type="pres">
      <dgm:prSet presAssocID="{10610726-D5A1-4FF0-81D9-E086167F7185}" presName="TwoNodes_2" presStyleLbl="node1" presStyleIdx="1" presStyleCnt="2" custFlipVert="1" custScaleX="588" custScaleY="1622" custLinFactNeighborX="-4865" custLinFactNeighborY="-7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DFBE9-A249-4F67-A748-91088745D59D}" type="pres">
      <dgm:prSet presAssocID="{10610726-D5A1-4FF0-81D9-E086167F7185}" presName="TwoConn_1-2" presStyleLbl="fgAccFollowNode1" presStyleIdx="0" presStyleCnt="1" custScaleX="133959" custScaleY="141150" custLinFactX="-400000" custLinFactNeighborX="-440752" custLinFactNeighborY="72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49AB3-F8E1-43C2-8A80-833BF3D02530}" type="pres">
      <dgm:prSet presAssocID="{10610726-D5A1-4FF0-81D9-E086167F718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68BF0-C54D-4C4A-B8B2-5DA32C17EE04}" type="pres">
      <dgm:prSet presAssocID="{10610726-D5A1-4FF0-81D9-E086167F718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E9BB3-4B8F-4472-9160-2E25A6176FA5}" type="presOf" srcId="{13D4DC80-1A24-4830-9AC3-131600D1F451}" destId="{3C18F654-AE6B-4837-A19D-16AE7F79F5C6}" srcOrd="0" destOrd="0" presId="urn:microsoft.com/office/officeart/2005/8/layout/vProcess5"/>
    <dgm:cxn modelId="{34960DB6-7D05-4709-AFBB-7D8069192670}" type="presOf" srcId="{10610726-D5A1-4FF0-81D9-E086167F7185}" destId="{B1E45E62-A754-44C1-9B2B-1C0C85BDDB21}" srcOrd="0" destOrd="0" presId="urn:microsoft.com/office/officeart/2005/8/layout/vProcess5"/>
    <dgm:cxn modelId="{299FA135-6889-4408-987D-0B43BB74407B}" srcId="{10610726-D5A1-4FF0-81D9-E086167F7185}" destId="{09393B8C-29CF-4B67-9ED8-6DAB7DD8B872}" srcOrd="1" destOrd="0" parTransId="{79433857-9E08-457B-BB63-97CEB8D9EA69}" sibTransId="{B68982E1-7FF1-461E-A519-247F2AE0EAFE}"/>
    <dgm:cxn modelId="{2A6D6E83-D246-4F1D-8E9D-24AB98F4D8E6}" srcId="{10610726-D5A1-4FF0-81D9-E086167F7185}" destId="{13D4DC80-1A24-4830-9AC3-131600D1F451}" srcOrd="0" destOrd="0" parTransId="{AFE95F63-06DE-42E8-9F10-B81916E1EF3D}" sibTransId="{5EAAC892-A28D-4B1D-9C55-D9C8D5F00E5D}"/>
    <dgm:cxn modelId="{19628C92-77A2-417C-96E8-76ED863345A1}" type="presOf" srcId="{13D4DC80-1A24-4830-9AC3-131600D1F451}" destId="{8A749AB3-F8E1-43C2-8A80-833BF3D02530}" srcOrd="1" destOrd="0" presId="urn:microsoft.com/office/officeart/2005/8/layout/vProcess5"/>
    <dgm:cxn modelId="{4412DAE5-2510-4E31-BBDD-9AEE318EEA0D}" type="presOf" srcId="{09393B8C-29CF-4B67-9ED8-6DAB7DD8B872}" destId="{F9E244B2-4A35-434F-A388-214A18A6C2EB}" srcOrd="0" destOrd="0" presId="urn:microsoft.com/office/officeart/2005/8/layout/vProcess5"/>
    <dgm:cxn modelId="{507B9D30-5465-4E32-800E-015C27CF97D7}" type="presOf" srcId="{5EAAC892-A28D-4B1D-9C55-D9C8D5F00E5D}" destId="{FEADFBE9-A249-4F67-A748-91088745D59D}" srcOrd="0" destOrd="0" presId="urn:microsoft.com/office/officeart/2005/8/layout/vProcess5"/>
    <dgm:cxn modelId="{875C64DF-2F02-434A-92AC-494B2EF89E47}" type="presOf" srcId="{09393B8C-29CF-4B67-9ED8-6DAB7DD8B872}" destId="{CB168BF0-C54D-4C4A-B8B2-5DA32C17EE04}" srcOrd="1" destOrd="0" presId="urn:microsoft.com/office/officeart/2005/8/layout/vProcess5"/>
    <dgm:cxn modelId="{95409153-077A-4E96-87F4-3FED8C6653DD}" type="presParOf" srcId="{B1E45E62-A754-44C1-9B2B-1C0C85BDDB21}" destId="{8CEE8270-C6E8-45EF-8651-6F359D14A6A3}" srcOrd="0" destOrd="0" presId="urn:microsoft.com/office/officeart/2005/8/layout/vProcess5"/>
    <dgm:cxn modelId="{1F6D5153-4CBE-4558-9690-3B3329A070BF}" type="presParOf" srcId="{B1E45E62-A754-44C1-9B2B-1C0C85BDDB21}" destId="{3C18F654-AE6B-4837-A19D-16AE7F79F5C6}" srcOrd="1" destOrd="0" presId="urn:microsoft.com/office/officeart/2005/8/layout/vProcess5"/>
    <dgm:cxn modelId="{869591B7-E179-44C9-AA4F-0F8A0380138E}" type="presParOf" srcId="{B1E45E62-A754-44C1-9B2B-1C0C85BDDB21}" destId="{F9E244B2-4A35-434F-A388-214A18A6C2EB}" srcOrd="2" destOrd="0" presId="urn:microsoft.com/office/officeart/2005/8/layout/vProcess5"/>
    <dgm:cxn modelId="{B2D87F4E-7F8B-49A9-8A1B-6E785DD165DC}" type="presParOf" srcId="{B1E45E62-A754-44C1-9B2B-1C0C85BDDB21}" destId="{FEADFBE9-A249-4F67-A748-91088745D59D}" srcOrd="3" destOrd="0" presId="urn:microsoft.com/office/officeart/2005/8/layout/vProcess5"/>
    <dgm:cxn modelId="{074FCF35-8AAA-44E6-8C40-3B5893AFD4A3}" type="presParOf" srcId="{B1E45E62-A754-44C1-9B2B-1C0C85BDDB21}" destId="{8A749AB3-F8E1-43C2-8A80-833BF3D02530}" srcOrd="4" destOrd="0" presId="urn:microsoft.com/office/officeart/2005/8/layout/vProcess5"/>
    <dgm:cxn modelId="{D9C08D53-DCFD-49FF-BF8F-ED7C51DE08C6}" type="presParOf" srcId="{B1E45E62-A754-44C1-9B2B-1C0C85BDDB21}" destId="{CB168BF0-C54D-4C4A-B8B2-5DA32C17EE0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9EDCB-0EBD-414B-B7A1-BB5F854D6E5D}">
      <dsp:nvSpPr>
        <dsp:cNvPr id="0" name=""/>
        <dsp:cNvSpPr/>
      </dsp:nvSpPr>
      <dsp:spPr>
        <a:xfrm>
          <a:off x="0" y="288812"/>
          <a:ext cx="878497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7AFCE-AEF1-450B-B54D-090A51C8874F}">
      <dsp:nvSpPr>
        <dsp:cNvPr id="0" name=""/>
        <dsp:cNvSpPr/>
      </dsp:nvSpPr>
      <dsp:spPr>
        <a:xfrm>
          <a:off x="391959" y="0"/>
          <a:ext cx="6149483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AIR</a:t>
          </a:r>
          <a:endParaRPr lang="en-US" sz="3200" kern="1200" dirty="0"/>
        </a:p>
      </dsp:txBody>
      <dsp:txXfrm>
        <a:off x="419339" y="27380"/>
        <a:ext cx="6094723" cy="506120"/>
      </dsp:txXfrm>
    </dsp:sp>
    <dsp:sp modelId="{54620E60-AFC8-41C6-8D8F-E6E31D33FBF8}">
      <dsp:nvSpPr>
        <dsp:cNvPr id="0" name=""/>
        <dsp:cNvSpPr/>
      </dsp:nvSpPr>
      <dsp:spPr>
        <a:xfrm>
          <a:off x="0" y="1150652"/>
          <a:ext cx="878497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395732" rIns="681812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/>
        </a:p>
      </dsp:txBody>
      <dsp:txXfrm>
        <a:off x="0" y="1150652"/>
        <a:ext cx="8784976" cy="478800"/>
      </dsp:txXfrm>
    </dsp:sp>
    <dsp:sp modelId="{3F5A9EC7-8B94-479B-B3FB-E96ACD28EF43}">
      <dsp:nvSpPr>
        <dsp:cNvPr id="0" name=""/>
        <dsp:cNvSpPr/>
      </dsp:nvSpPr>
      <dsp:spPr>
        <a:xfrm>
          <a:off x="391959" y="544082"/>
          <a:ext cx="6149483" cy="560880"/>
        </a:xfrm>
        <a:prstGeom prst="roundRect">
          <a:avLst/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PROTEIN</a:t>
          </a:r>
          <a:endParaRPr lang="en-US" sz="3200" kern="1200" dirty="0"/>
        </a:p>
      </dsp:txBody>
      <dsp:txXfrm>
        <a:off x="419339" y="571462"/>
        <a:ext cx="6094723" cy="506120"/>
      </dsp:txXfrm>
    </dsp:sp>
    <dsp:sp modelId="{B7820571-F2E6-4FBA-BBCA-525D38700E83}">
      <dsp:nvSpPr>
        <dsp:cNvPr id="0" name=""/>
        <dsp:cNvSpPr/>
      </dsp:nvSpPr>
      <dsp:spPr>
        <a:xfrm>
          <a:off x="0" y="2012492"/>
          <a:ext cx="878497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12C33-90A2-44A2-B789-FEA42F4C6643}">
      <dsp:nvSpPr>
        <dsp:cNvPr id="0" name=""/>
        <dsp:cNvSpPr/>
      </dsp:nvSpPr>
      <dsp:spPr>
        <a:xfrm>
          <a:off x="391959" y="1222744"/>
          <a:ext cx="6149483" cy="560880"/>
        </a:xfrm>
        <a:prstGeom prst="roundRect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LEMAK</a:t>
          </a:r>
          <a:endParaRPr lang="en-US" sz="3200" kern="1200" dirty="0"/>
        </a:p>
      </dsp:txBody>
      <dsp:txXfrm>
        <a:off x="419339" y="1250124"/>
        <a:ext cx="6094723" cy="506120"/>
      </dsp:txXfrm>
    </dsp:sp>
    <dsp:sp modelId="{F6C5FFC2-246B-4038-8D23-9FB0FFF6B226}">
      <dsp:nvSpPr>
        <dsp:cNvPr id="0" name=""/>
        <dsp:cNvSpPr/>
      </dsp:nvSpPr>
      <dsp:spPr>
        <a:xfrm>
          <a:off x="0" y="2874332"/>
          <a:ext cx="878497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F20B1-6A49-437E-A276-39A9007FEFE2}">
      <dsp:nvSpPr>
        <dsp:cNvPr id="0" name=""/>
        <dsp:cNvSpPr/>
      </dsp:nvSpPr>
      <dsp:spPr>
        <a:xfrm>
          <a:off x="391959" y="1963103"/>
          <a:ext cx="6149483" cy="560880"/>
        </a:xfrm>
        <a:prstGeom prst="roundRect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KARBOHIDRAT</a:t>
          </a:r>
          <a:endParaRPr lang="en-US" sz="3200" kern="1200" dirty="0"/>
        </a:p>
      </dsp:txBody>
      <dsp:txXfrm>
        <a:off x="419339" y="1990483"/>
        <a:ext cx="6094723" cy="506120"/>
      </dsp:txXfrm>
    </dsp:sp>
    <dsp:sp modelId="{B16F0535-0CAC-449A-A690-F3197D38E342}">
      <dsp:nvSpPr>
        <dsp:cNvPr id="0" name=""/>
        <dsp:cNvSpPr/>
      </dsp:nvSpPr>
      <dsp:spPr>
        <a:xfrm>
          <a:off x="0" y="3736172"/>
          <a:ext cx="878497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F74AB-8B6C-4FEF-80AD-9C06131DD2AA}">
      <dsp:nvSpPr>
        <dsp:cNvPr id="0" name=""/>
        <dsp:cNvSpPr/>
      </dsp:nvSpPr>
      <dsp:spPr>
        <a:xfrm>
          <a:off x="439248" y="3455732"/>
          <a:ext cx="6149483" cy="560880"/>
        </a:xfrm>
        <a:prstGeom prst="roundRect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MINERAL</a:t>
          </a:r>
          <a:endParaRPr lang="en-US" sz="3200" kern="1200" dirty="0"/>
        </a:p>
      </dsp:txBody>
      <dsp:txXfrm>
        <a:off x="466628" y="3483112"/>
        <a:ext cx="6094723" cy="506120"/>
      </dsp:txXfrm>
    </dsp:sp>
    <dsp:sp modelId="{ECFD62FE-7A40-4F24-B5A0-7F62E6A5CB45}">
      <dsp:nvSpPr>
        <dsp:cNvPr id="0" name=""/>
        <dsp:cNvSpPr/>
      </dsp:nvSpPr>
      <dsp:spPr>
        <a:xfrm>
          <a:off x="0" y="4598012"/>
          <a:ext cx="878497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38D1A-AB70-453C-9CF3-2640B4B3D0B8}">
      <dsp:nvSpPr>
        <dsp:cNvPr id="0" name=""/>
        <dsp:cNvSpPr/>
      </dsp:nvSpPr>
      <dsp:spPr>
        <a:xfrm>
          <a:off x="391959" y="2727752"/>
          <a:ext cx="6149483" cy="56088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VITAMIN</a:t>
          </a:r>
          <a:endParaRPr lang="en-US" sz="3200" kern="1200" dirty="0"/>
        </a:p>
      </dsp:txBody>
      <dsp:txXfrm>
        <a:off x="419339" y="2755132"/>
        <a:ext cx="6094723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8F654-AE6B-4837-A19D-16AE7F79F5C6}">
      <dsp:nvSpPr>
        <dsp:cNvPr id="0" name=""/>
        <dsp:cNvSpPr/>
      </dsp:nvSpPr>
      <dsp:spPr>
        <a:xfrm>
          <a:off x="1043600" y="216021"/>
          <a:ext cx="7498034" cy="1449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 smtClean="0"/>
            <a:t>Absorbsi</a:t>
          </a:r>
          <a:r>
            <a:rPr lang="en-US" sz="6600" kern="1200" dirty="0" smtClean="0"/>
            <a:t> Air</a:t>
          </a:r>
          <a:endParaRPr lang="en-US" sz="6600" kern="1200" dirty="0"/>
        </a:p>
      </dsp:txBody>
      <dsp:txXfrm>
        <a:off x="1086053" y="258474"/>
        <a:ext cx="6407345" cy="1364544"/>
      </dsp:txXfrm>
    </dsp:sp>
    <dsp:sp modelId="{F9E244B2-4A35-434F-A388-214A18A6C2EB}">
      <dsp:nvSpPr>
        <dsp:cNvPr id="0" name=""/>
        <dsp:cNvSpPr/>
      </dsp:nvSpPr>
      <dsp:spPr>
        <a:xfrm flipV="1">
          <a:off x="4856821" y="1843617"/>
          <a:ext cx="45701" cy="17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US" sz="2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</dsp:txBody>
      <dsp:txXfrm rot="10800000">
        <a:off x="4857329" y="1844125"/>
        <a:ext cx="32533" cy="16328"/>
      </dsp:txXfrm>
    </dsp:sp>
    <dsp:sp modelId="{FEADFBE9-A249-4F67-A748-91088745D59D}">
      <dsp:nvSpPr>
        <dsp:cNvPr id="0" name=""/>
        <dsp:cNvSpPr/>
      </dsp:nvSpPr>
      <dsp:spPr>
        <a:xfrm>
          <a:off x="1115618" y="1296141"/>
          <a:ext cx="931091" cy="98107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1325113" y="1296141"/>
        <a:ext cx="512101" cy="750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5FAD-0772-4C24-B8A6-9A1225D87613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52D6C-596C-4232-9A55-8590FD5D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8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77AEC-C050-4502-B493-EE8337755C6A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906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96AE60-C28E-40B1-8A56-99C2F1AE9034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263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77AEC-C050-4502-B493-EE8337755C6A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98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77AEC-C050-4502-B493-EE8337755C6A}" type="slidenum">
              <a:rPr lang="id-ID" smtClean="0"/>
              <a:pPr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404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563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5138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70322" indent="-296277" defTabSz="95138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85110" indent="-237022" defTabSz="95138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59154" indent="-237022" defTabSz="95138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133198" indent="-237022" defTabSz="95138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607242" indent="-237022" defTabSz="95138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3081285" indent="-237022" defTabSz="95138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555330" indent="-237022" defTabSz="95138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4029374" indent="-237022" defTabSz="95138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0"/>
              <a:t>Digestive Physiology of Farm Animals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138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70322" indent="-296277" defTabSz="95138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85110" indent="-237022" defTabSz="95138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59154" indent="-237022" defTabSz="95138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133198" indent="-237022" defTabSz="95138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607242" indent="-237022" defTabSz="95138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3081285" indent="-237022" defTabSz="95138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555330" indent="-237022" defTabSz="95138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4029374" indent="-237022" defTabSz="95138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438012-607D-4723-A43A-D66E68064563}" type="slidenum">
              <a:rPr lang="en-US" i="0"/>
              <a:pPr eaLnBrk="1" hangingPunct="1"/>
              <a:t>31</a:t>
            </a:fld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0775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845B8C-B36F-498F-B388-6AAF46DEDAAF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796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77AEC-C050-4502-B493-EE8337755C6A}" type="slidenum">
              <a:rPr lang="id-ID" smtClean="0"/>
              <a:pPr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400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3E25-B21B-4D83-A503-EE20E9EA536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760C-BFCF-498D-844E-279098C1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3E25-B21B-4D83-A503-EE20E9EA536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760C-BFCF-498D-844E-279098C1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3E25-B21B-4D83-A503-EE20E9EA536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760C-BFCF-498D-844E-279098C1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2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3E25-B21B-4D83-A503-EE20E9EA536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760C-BFCF-498D-844E-279098C1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3E25-B21B-4D83-A503-EE20E9EA536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760C-BFCF-498D-844E-279098C1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5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3E25-B21B-4D83-A503-EE20E9EA536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760C-BFCF-498D-844E-279098C1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3E25-B21B-4D83-A503-EE20E9EA536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760C-BFCF-498D-844E-279098C1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9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3E25-B21B-4D83-A503-EE20E9EA536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760C-BFCF-498D-844E-279098C1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4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3E25-B21B-4D83-A503-EE20E9EA536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760C-BFCF-498D-844E-279098C1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2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3E25-B21B-4D83-A503-EE20E9EA536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760C-BFCF-498D-844E-279098C1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3E25-B21B-4D83-A503-EE20E9EA536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760C-BFCF-498D-844E-279098C1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3E25-B21B-4D83-A503-EE20E9EA536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6760C-BFCF-498D-844E-279098C1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-493776" y="2449265"/>
            <a:ext cx="133228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TEKNOLOGI DAN FORMULASI RANSUM UNGGAS</a:t>
            </a:r>
            <a:endParaRPr lang="id-ID" altLang="en-US" dirty="0">
              <a:solidFill>
                <a:srgbClr val="0000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524000" y="4101419"/>
            <a:ext cx="102663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latin typeface="Gill Sans MT" panose="020B0502020104020203" pitchFamily="34" charset="0"/>
              </a:rPr>
              <a:t>Ko</a:t>
            </a:r>
            <a:r>
              <a:rPr lang="id-ID" altLang="en-US" sz="1600" dirty="0">
                <a:latin typeface="Gill Sans MT" panose="020B0502020104020203" pitchFamily="34" charset="0"/>
              </a:rPr>
              <a:t>o</a:t>
            </a:r>
            <a:r>
              <a:rPr lang="en-US" altLang="en-US" sz="1600" dirty="0" err="1">
                <a:latin typeface="Gill Sans MT" panose="020B0502020104020203" pitchFamily="34" charset="0"/>
              </a:rPr>
              <a:t>rdinator</a:t>
            </a:r>
            <a:r>
              <a:rPr lang="en-US" altLang="en-US" sz="1600" dirty="0">
                <a:latin typeface="Gill Sans MT" panose="020B0502020104020203" pitchFamily="34" charset="0"/>
              </a:rPr>
              <a:t>  :   Prof,  Dr. Ir. </a:t>
            </a:r>
            <a:r>
              <a:rPr lang="en-US" altLang="en-US" sz="1600" dirty="0" err="1">
                <a:latin typeface="Gill Sans MT" panose="020B0502020104020203" pitchFamily="34" charset="0"/>
              </a:rPr>
              <a:t>Wahyu</a:t>
            </a:r>
            <a:r>
              <a:rPr lang="en-US" altLang="en-US" sz="1600" dirty="0">
                <a:latin typeface="Gill Sans MT" panose="020B0502020104020203" pitchFamily="34" charset="0"/>
              </a:rPr>
              <a:t> Widodo., MS.</a:t>
            </a:r>
            <a:endParaRPr lang="id-ID" altLang="en-US" sz="1600" dirty="0"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600" dirty="0">
                <a:latin typeface="Gill Sans MT" panose="020B0502020104020203" pitchFamily="34" charset="0"/>
              </a:rPr>
              <a:t>Anggota Tim Pakan UMM</a:t>
            </a:r>
            <a:r>
              <a:rPr lang="en-US" altLang="en-US" sz="1600" dirty="0">
                <a:latin typeface="Gill Sans MT" panose="020B0502020104020203" pitchFamily="34" charset="0"/>
              </a:rPr>
              <a:t> 		:</a:t>
            </a:r>
            <a:r>
              <a:rPr lang="id-ID" altLang="en-US" sz="1600" dirty="0">
                <a:latin typeface="Gill Sans MT" panose="020B0502020104020203" pitchFamily="34" charset="0"/>
              </a:rPr>
              <a:t> </a:t>
            </a:r>
            <a:r>
              <a:rPr lang="en-US" altLang="en-US" sz="1600" dirty="0">
                <a:latin typeface="Gill Sans MT" panose="020B0502020104020203" pitchFamily="34" charset="0"/>
              </a:rPr>
              <a:t>*Prof. Dr. Ir. </a:t>
            </a:r>
            <a:r>
              <a:rPr lang="id-ID" altLang="en-US" sz="1600" dirty="0">
                <a:latin typeface="Gill Sans MT" panose="020B0502020104020203" pitchFamily="34" charset="0"/>
              </a:rPr>
              <a:t>Indah Prihartini,</a:t>
            </a:r>
            <a:r>
              <a:rPr lang="en-US" altLang="en-US" sz="1600" dirty="0">
                <a:latin typeface="Gill Sans MT" panose="020B0502020104020203" pitchFamily="34" charset="0"/>
              </a:rPr>
              <a:t> MP., IPU.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Gill Sans MT" panose="020B0502020104020203" pitchFamily="34" charset="0"/>
              </a:rPr>
              <a:t>				 *Dr. Ir., </a:t>
            </a:r>
            <a:r>
              <a:rPr lang="id-ID" altLang="en-US" sz="1600" dirty="0">
                <a:latin typeface="Gill Sans MT" panose="020B0502020104020203" pitchFamily="34" charset="0"/>
              </a:rPr>
              <a:t>Listiari Hendraningsih</a:t>
            </a:r>
            <a:r>
              <a:rPr lang="en-US" altLang="en-US" sz="1600" dirty="0">
                <a:latin typeface="Gill Sans MT" panose="020B0502020104020203" pitchFamily="34" charset="0"/>
              </a:rPr>
              <a:t>., MP. IPM.</a:t>
            </a:r>
            <a:endParaRPr lang="id-ID" altLang="en-US" sz="1600" dirty="0"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600" dirty="0">
                <a:latin typeface="Gill Sans MT" panose="020B0502020104020203" pitchFamily="34" charset="0"/>
              </a:rPr>
              <a:t>	          </a:t>
            </a:r>
            <a:r>
              <a:rPr lang="en-US" altLang="en-US" sz="1600" dirty="0">
                <a:latin typeface="Gill Sans MT" panose="020B0502020104020203" pitchFamily="34" charset="0"/>
              </a:rPr>
              <a:t>			 *Dr. Ir. </a:t>
            </a:r>
            <a:r>
              <a:rPr lang="id-ID" altLang="en-US" sz="1600" dirty="0">
                <a:latin typeface="Gill Sans MT" panose="020B0502020104020203" pitchFamily="34" charset="0"/>
              </a:rPr>
              <a:t>Asmah Hidayati</a:t>
            </a:r>
            <a:r>
              <a:rPr lang="en-US" altLang="en-US" sz="1600" dirty="0">
                <a:latin typeface="Gill Sans MT" panose="020B0502020104020203" pitchFamily="34" charset="0"/>
              </a:rPr>
              <a:t>, MP., IPM</a:t>
            </a:r>
            <a:r>
              <a:rPr lang="id-ID" altLang="en-US" sz="1600" dirty="0">
                <a:latin typeface="Gill Sans MT" panose="020B0502020104020203" pitchFamily="34" charset="0"/>
              </a:rPr>
              <a:t> </a:t>
            </a:r>
            <a:endParaRPr lang="en-US" altLang="en-US" sz="1600" dirty="0"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Gill Sans MT" panose="020B0502020104020203" pitchFamily="34" charset="0"/>
              </a:rPr>
              <a:t>				 *</a:t>
            </a:r>
            <a:r>
              <a:rPr lang="en-US" altLang="en-US" sz="1600" dirty="0" err="1">
                <a:latin typeface="Gill Sans MT" panose="020B0502020104020203" pitchFamily="34" charset="0"/>
              </a:rPr>
              <a:t>Apriliana</a:t>
            </a:r>
            <a:r>
              <a:rPr lang="en-US" altLang="en-US" sz="1600" dirty="0">
                <a:latin typeface="Gill Sans MT" panose="020B0502020104020203" pitchFamily="34" charset="0"/>
              </a:rPr>
              <a:t> </a:t>
            </a:r>
            <a:r>
              <a:rPr lang="id-ID" altLang="en-US" sz="1600" dirty="0">
                <a:latin typeface="Gill Sans MT" panose="020B0502020104020203" pitchFamily="34" charset="0"/>
              </a:rPr>
              <a:t>Devi A</a:t>
            </a:r>
            <a:r>
              <a:rPr lang="en-US" altLang="en-US" sz="1600" dirty="0" err="1">
                <a:latin typeface="Gill Sans MT" panose="020B0502020104020203" pitchFamily="34" charset="0"/>
              </a:rPr>
              <a:t>nggraini</a:t>
            </a:r>
            <a:r>
              <a:rPr lang="en-US" altLang="en-US" sz="1600" dirty="0">
                <a:latin typeface="Gill Sans MT" panose="020B0502020104020203" pitchFamily="34" charset="0"/>
              </a:rPr>
              <a:t> </a:t>
            </a:r>
            <a:r>
              <a:rPr lang="en-US" altLang="en-US" sz="1600" dirty="0" err="1">
                <a:latin typeface="Gill Sans MT" panose="020B0502020104020203" pitchFamily="34" charset="0"/>
              </a:rPr>
              <a:t>S.Pt</a:t>
            </a:r>
            <a:r>
              <a:rPr lang="en-US" altLang="en-US" sz="1600" dirty="0">
                <a:latin typeface="Gill Sans MT" panose="020B0502020104020203" pitchFamily="34" charset="0"/>
              </a:rPr>
              <a:t>., M.Sc.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Gill Sans MT" panose="020B0502020104020203" pitchFamily="34" charset="0"/>
              </a:rPr>
              <a:t>               </a:t>
            </a:r>
            <a:r>
              <a:rPr lang="id-ID" altLang="en-US" sz="1600" dirty="0">
                <a:latin typeface="Gill Sans MT" panose="020B0502020104020203" pitchFamily="34" charset="0"/>
              </a:rPr>
              <a:t>Tim </a:t>
            </a:r>
            <a:r>
              <a:rPr lang="en-US" altLang="en-US" sz="1600" dirty="0">
                <a:latin typeface="Gill Sans MT" panose="020B0502020104020203" pitchFamily="34" charset="0"/>
              </a:rPr>
              <a:t>Pokphand</a:t>
            </a:r>
            <a:r>
              <a:rPr lang="id-ID" altLang="en-US" sz="1600" dirty="0">
                <a:latin typeface="Gill Sans MT" panose="020B0502020104020203" pitchFamily="34" charset="0"/>
              </a:rPr>
              <a:t> </a:t>
            </a:r>
            <a:r>
              <a:rPr lang="en-US" altLang="en-US" sz="1600" dirty="0">
                <a:latin typeface="Gill Sans MT" panose="020B0502020104020203" pitchFamily="34" charset="0"/>
              </a:rPr>
              <a:t>		</a:t>
            </a:r>
            <a:r>
              <a:rPr lang="id-ID" altLang="en-US" sz="1600" dirty="0">
                <a:latin typeface="Gill Sans MT" panose="020B0502020104020203" pitchFamily="34" charset="0"/>
              </a:rPr>
              <a:t>: </a:t>
            </a:r>
            <a:r>
              <a:rPr lang="en-US" altLang="en-US" sz="1600" dirty="0">
                <a:latin typeface="Gill Sans MT" panose="020B0502020104020203" pitchFamily="34" charset="0"/>
              </a:rPr>
              <a:t>*</a:t>
            </a:r>
            <a:r>
              <a:rPr lang="id-ID" altLang="en-US" sz="1600" dirty="0">
                <a:latin typeface="Gill Sans MT" panose="020B0502020104020203" pitchFamily="34" charset="0"/>
              </a:rPr>
              <a:t>Lely Delima </a:t>
            </a:r>
            <a:r>
              <a:rPr lang="en-US" altLang="en-US" sz="1600" dirty="0" err="1">
                <a:latin typeface="Gill Sans MT" panose="020B0502020104020203" pitchFamily="34" charset="0"/>
              </a:rPr>
              <a:t>dan</a:t>
            </a:r>
            <a:r>
              <a:rPr lang="en-US" altLang="en-US" sz="1600" dirty="0">
                <a:latin typeface="Gill Sans MT" panose="020B0502020104020203" pitchFamily="34" charset="0"/>
              </a:rPr>
              <a:t> *</a:t>
            </a:r>
            <a:r>
              <a:rPr lang="id-ID" altLang="en-US" sz="1600" dirty="0">
                <a:latin typeface="Gill Sans MT" panose="020B0502020104020203" pitchFamily="34" charset="0"/>
              </a:rPr>
              <a:t>Dimas Wicaksono</a:t>
            </a:r>
            <a:endParaRPr lang="en-US" altLang="en-US" sz="1600" dirty="0"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Gill Sans MT" panose="020B0502020104020203" pitchFamily="34" charset="0"/>
              </a:rPr>
              <a:t>               </a:t>
            </a:r>
            <a:r>
              <a:rPr lang="id-ID" altLang="en-US" sz="1600" dirty="0">
                <a:latin typeface="Gill Sans MT" panose="020B0502020104020203" pitchFamily="34" charset="0"/>
              </a:rPr>
              <a:t>Tim Jatinom Indah Agri </a:t>
            </a:r>
            <a:r>
              <a:rPr lang="en-US" altLang="en-US" sz="1600" dirty="0">
                <a:latin typeface="Gill Sans MT" panose="020B0502020104020203" pitchFamily="34" charset="0"/>
              </a:rPr>
              <a:t>	</a:t>
            </a:r>
            <a:r>
              <a:rPr lang="id-ID" altLang="en-US" sz="1600" dirty="0">
                <a:latin typeface="Gill Sans MT" panose="020B0502020104020203" pitchFamily="34" charset="0"/>
              </a:rPr>
              <a:t>:</a:t>
            </a:r>
            <a:r>
              <a:rPr lang="en-US" altLang="en-US" sz="1600" dirty="0">
                <a:latin typeface="Gill Sans MT" panose="020B0502020104020203" pitchFamily="34" charset="0"/>
              </a:rPr>
              <a:t> *</a:t>
            </a:r>
            <a:r>
              <a:rPr lang="id-ID" altLang="en-US" sz="1600" dirty="0">
                <a:latin typeface="Gill Sans MT" panose="020B0502020104020203" pitchFamily="34" charset="0"/>
              </a:rPr>
              <a:t>Gunawan Tristanto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1600" dirty="0">
                <a:latin typeface="Gill Sans MT" panose="020B0502020104020203" pitchFamily="34" charset="0"/>
              </a:rPr>
              <a:t>               Tim Mensana </a:t>
            </a:r>
            <a:r>
              <a:rPr lang="en-US" altLang="en-US" sz="1600" dirty="0">
                <a:latin typeface="Gill Sans MT" panose="020B0502020104020203" pitchFamily="34" charset="0"/>
              </a:rPr>
              <a:t>		</a:t>
            </a:r>
            <a:r>
              <a:rPr lang="id-ID" altLang="en-US" sz="1600" dirty="0">
                <a:latin typeface="Gill Sans MT" panose="020B0502020104020203" pitchFamily="34" charset="0"/>
              </a:rPr>
              <a:t>:</a:t>
            </a:r>
            <a:r>
              <a:rPr lang="en-US" altLang="en-US" sz="1600" dirty="0">
                <a:latin typeface="Gill Sans MT" panose="020B0502020104020203" pitchFamily="34" charset="0"/>
              </a:rPr>
              <a:t> *</a:t>
            </a:r>
            <a:r>
              <a:rPr lang="id-ID" altLang="en-US" sz="1600" dirty="0">
                <a:latin typeface="Gill Sans MT" panose="020B0502020104020203" pitchFamily="34" charset="0"/>
              </a:rPr>
              <a:t>Iwan Juniawan </a:t>
            </a:r>
            <a:r>
              <a:rPr lang="en-US" altLang="en-US" sz="1600" dirty="0" err="1">
                <a:latin typeface="Gill Sans MT" panose="020B0502020104020203" pitchFamily="34" charset="0"/>
              </a:rPr>
              <a:t>dan</a:t>
            </a:r>
            <a:r>
              <a:rPr lang="en-US" altLang="en-US" sz="1600" dirty="0">
                <a:latin typeface="Gill Sans MT" panose="020B0502020104020203" pitchFamily="34" charset="0"/>
              </a:rPr>
              <a:t> *</a:t>
            </a:r>
            <a:r>
              <a:rPr lang="id-ID" altLang="en-US" sz="1600" dirty="0">
                <a:latin typeface="Gill Sans MT" panose="020B0502020104020203" pitchFamily="34" charset="0"/>
              </a:rPr>
              <a:t>Ulin Nuha</a:t>
            </a:r>
            <a:endParaRPr lang="en-US" altLang="en-US" sz="1600" dirty="0">
              <a:latin typeface="Gill Sans MT" panose="020B05020201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Gill Sans MT" panose="020B0502020104020203" pitchFamily="34" charset="0"/>
            </a:endParaRPr>
          </a:p>
        </p:txBody>
      </p:sp>
      <p:pic>
        <p:nvPicPr>
          <p:cNvPr id="14340" name="Picture 5" descr="BANNER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2380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2567608" y="3156071"/>
            <a:ext cx="7429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PROGRAM STUDI </a:t>
            </a:r>
            <a:r>
              <a:rPr lang="id-ID" altLang="en-US" sz="1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PETERNAKAN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1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FAKULTAS PERTANIAN </a:t>
            </a:r>
            <a:r>
              <a:rPr lang="en-US" altLang="en-US" sz="1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PETERNAKAN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1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UNIVERSITAS </a:t>
            </a:r>
            <a:r>
              <a:rPr lang="en-US" altLang="en-US" sz="18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MUHAMMADIYAH MALANG</a:t>
            </a:r>
            <a:endParaRPr lang="id-ID" altLang="en-US" sz="1800" b="1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52400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Gill Sans MT" panose="020B0502020104020203" pitchFamily="34" charset="0"/>
              </a:rPr>
              <a:t>MALANG</a:t>
            </a:r>
            <a:endParaRPr lang="id-ID" altLang="en-US" sz="1800" b="1" dirty="0">
              <a:latin typeface="Gill Sans MT" panose="020B05020201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1800" b="1" dirty="0">
                <a:latin typeface="Gill Sans MT" panose="020B0502020104020203" pitchFamily="34" charset="0"/>
              </a:rPr>
              <a:t>20</a:t>
            </a:r>
            <a:r>
              <a:rPr lang="en-US" altLang="en-US" sz="1800" b="1" dirty="0">
                <a:latin typeface="Gill Sans MT" panose="020B0502020104020203" pitchFamily="34" charset="0"/>
              </a:rPr>
              <a:t>21</a:t>
            </a:r>
            <a:endParaRPr lang="id-ID" altLang="en-US" sz="1800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66" y="80844"/>
            <a:ext cx="1152128" cy="715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71" y="-50015"/>
            <a:ext cx="1050531" cy="1050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5" t="36672" r="1" b="41114"/>
          <a:stretch/>
        </p:blipFill>
        <p:spPr>
          <a:xfrm>
            <a:off x="9864526" y="177677"/>
            <a:ext cx="2327474" cy="772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8" y="122091"/>
            <a:ext cx="1763688" cy="67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36672" r="61038" b="41114"/>
          <a:stretch/>
        </p:blipFill>
        <p:spPr>
          <a:xfrm>
            <a:off x="7920311" y="177677"/>
            <a:ext cx="862433" cy="7722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8" t="36672" r="38598" b="41114"/>
          <a:stretch/>
        </p:blipFill>
        <p:spPr>
          <a:xfrm>
            <a:off x="8727718" y="177677"/>
            <a:ext cx="1224046" cy="7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04813"/>
            <a:ext cx="8229600" cy="572135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3600">
                <a:solidFill>
                  <a:schemeClr val="hlink"/>
                </a:solidFill>
              </a:rPr>
              <a:t>Pengertian metabolisme</a:t>
            </a:r>
          </a:p>
          <a:p>
            <a:pPr marL="990600" lvl="1" indent="-533400"/>
            <a:r>
              <a:rPr lang="en-US" altLang="en-US" sz="3200"/>
              <a:t>Metabolisme (bahasa Yunani </a:t>
            </a:r>
            <a:r>
              <a:rPr lang="en-US" altLang="en-US" sz="3200" i="1"/>
              <a:t>metabole</a:t>
            </a:r>
            <a:r>
              <a:rPr lang="en-US" altLang="en-US" sz="3200"/>
              <a:t>=berubah) secara harfiah berarti “perubahan”</a:t>
            </a:r>
          </a:p>
          <a:p>
            <a:pPr marL="990600" lvl="1" indent="-533400"/>
            <a:r>
              <a:rPr lang="en-US" altLang="en-US" sz="3200"/>
              <a:t>Jalur metabolisme: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sz="2800" u="sng"/>
              <a:t>Katabolisme</a:t>
            </a:r>
            <a:r>
              <a:rPr lang="en-US" altLang="en-US" sz="2800"/>
              <a:t> (merombak molekul-molekul kompleks menjadi molekul yang sederhana)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sz="2800" u="sng"/>
              <a:t>Anabolisme</a:t>
            </a:r>
            <a:r>
              <a:rPr lang="en-US" altLang="en-US" sz="2800"/>
              <a:t> (membangun molekul kompleks dari molekul-molekul sederhana)</a:t>
            </a:r>
          </a:p>
        </p:txBody>
      </p:sp>
    </p:spTree>
    <p:extLst>
      <p:ext uri="{BB962C8B-B14F-4D97-AF65-F5344CB8AC3E}">
        <p14:creationId xmlns:p14="http://schemas.microsoft.com/office/powerpoint/2010/main" val="39768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549275"/>
            <a:ext cx="77724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METABOLISME </a:t>
            </a:r>
            <a:r>
              <a:rPr lang="id-ID" sz="4000" b="1" dirty="0" smtClean="0"/>
              <a:t>ENERGI </a:t>
            </a:r>
            <a:r>
              <a:rPr lang="id-ID" sz="4000" b="1" dirty="0"/>
              <a:t>UNTUK UNGGAS</a:t>
            </a:r>
            <a:endParaRPr lang="en-US" sz="4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2314" y="1989138"/>
            <a:ext cx="8675687" cy="44640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id-ID" b="1" dirty="0"/>
              <a:t>Energi bruto </a:t>
            </a:r>
            <a:r>
              <a:rPr lang="en-US" b="1" dirty="0"/>
              <a:t>(</a:t>
            </a:r>
            <a:r>
              <a:rPr lang="id-ID" b="1" dirty="0"/>
              <a:t>GE) dari pakan</a:t>
            </a:r>
          </a:p>
          <a:p>
            <a:pPr algn="l">
              <a:lnSpc>
                <a:spcPct val="80000"/>
              </a:lnSpc>
            </a:pPr>
            <a:r>
              <a:rPr lang="id-ID" b="1" dirty="0"/>
              <a:t>	</a:t>
            </a:r>
            <a:endParaRPr lang="en-US" b="1" dirty="0" smtClean="0"/>
          </a:p>
          <a:p>
            <a:pPr algn="l">
              <a:lnSpc>
                <a:spcPct val="80000"/>
              </a:lnSpc>
            </a:pPr>
            <a:endParaRPr lang="en-US" b="1" dirty="0" smtClean="0"/>
          </a:p>
          <a:p>
            <a:pPr algn="l">
              <a:lnSpc>
                <a:spcPct val="80000"/>
              </a:lnSpc>
            </a:pPr>
            <a:r>
              <a:rPr lang="id-ID" b="1" dirty="0" smtClean="0"/>
              <a:t>Energy </a:t>
            </a:r>
            <a:r>
              <a:rPr lang="id-ID" b="1" dirty="0"/>
              <a:t>tercerna </a:t>
            </a:r>
            <a:r>
              <a:rPr lang="en-US" b="1" dirty="0"/>
              <a:t>(</a:t>
            </a:r>
            <a:r>
              <a:rPr lang="id-ID" b="1" dirty="0"/>
              <a:t>DE) </a:t>
            </a:r>
            <a:r>
              <a:rPr lang="en-US" b="1" dirty="0"/>
              <a:t>			</a:t>
            </a:r>
            <a:r>
              <a:rPr lang="en-US" b="1" dirty="0" smtClean="0"/>
              <a:t>	</a:t>
            </a:r>
            <a:r>
              <a:rPr lang="id-ID" b="1" dirty="0" smtClean="0"/>
              <a:t>Energi </a:t>
            </a:r>
            <a:r>
              <a:rPr lang="id-ID" b="1" dirty="0"/>
              <a:t>feses </a:t>
            </a:r>
            <a:r>
              <a:rPr lang="en-US" b="1" dirty="0"/>
              <a:t>(</a:t>
            </a:r>
            <a:r>
              <a:rPr lang="id-ID" b="1" dirty="0"/>
              <a:t>FE</a:t>
            </a:r>
            <a:r>
              <a:rPr lang="id-ID" b="1" i="1" dirty="0"/>
              <a:t>) </a:t>
            </a:r>
            <a:r>
              <a:rPr lang="id-ID" b="1" dirty="0"/>
              <a:t>		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pPr algn="l">
              <a:lnSpc>
                <a:spcPct val="80000"/>
              </a:lnSpc>
            </a:pPr>
            <a:r>
              <a:rPr lang="id-ID" b="1" dirty="0"/>
              <a:t>		</a:t>
            </a:r>
            <a:r>
              <a:rPr lang="en-US" b="1" dirty="0"/>
              <a:t>		</a:t>
            </a:r>
          </a:p>
          <a:p>
            <a:pPr algn="l">
              <a:lnSpc>
                <a:spcPct val="80000"/>
              </a:lnSpc>
            </a:pPr>
            <a:r>
              <a:rPr lang="id-ID" b="1" dirty="0"/>
              <a:t>Energi termetabolis </a:t>
            </a:r>
            <a:r>
              <a:rPr lang="en-US" b="1" dirty="0"/>
              <a:t>(</a:t>
            </a:r>
            <a:r>
              <a:rPr lang="id-ID" b="1" dirty="0"/>
              <a:t>ME) 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id-ID" b="1" dirty="0" smtClean="0"/>
              <a:t>Energi </a:t>
            </a:r>
            <a:r>
              <a:rPr lang="id-ID" b="1" dirty="0"/>
              <a:t>urin </a:t>
            </a:r>
            <a:r>
              <a:rPr lang="en-US" b="1" dirty="0"/>
              <a:t>(</a:t>
            </a:r>
            <a:r>
              <a:rPr lang="id-ID" b="1" dirty="0"/>
              <a:t>UE) </a:t>
            </a:r>
            <a:r>
              <a:rPr lang="en-US" b="1" dirty="0"/>
              <a:t> 	</a:t>
            </a:r>
            <a:r>
              <a:rPr lang="en-US" b="1" dirty="0" smtClean="0"/>
              <a:t>	</a:t>
            </a:r>
            <a:r>
              <a:rPr lang="id-ID" b="1" dirty="0" smtClean="0"/>
              <a:t>Energi </a:t>
            </a:r>
            <a:r>
              <a:rPr lang="id-ID" b="1" dirty="0"/>
              <a:t>gas </a:t>
            </a:r>
          </a:p>
          <a:p>
            <a:pPr algn="l">
              <a:lnSpc>
                <a:spcPct val="80000"/>
              </a:lnSpc>
            </a:pPr>
            <a:endParaRPr lang="en-US" b="1" dirty="0"/>
          </a:p>
          <a:p>
            <a:pPr algn="l">
              <a:lnSpc>
                <a:spcPct val="80000"/>
              </a:lnSpc>
            </a:pPr>
            <a:endParaRPr lang="en-US" b="1" dirty="0"/>
          </a:p>
          <a:p>
            <a:pPr algn="l">
              <a:lnSpc>
                <a:spcPct val="80000"/>
              </a:lnSpc>
            </a:pPr>
            <a:r>
              <a:rPr lang="id-ID" b="1" dirty="0"/>
              <a:t>Energi netto (NE [NEp + NEm])</a:t>
            </a:r>
            <a:r>
              <a:rPr lang="en-US" b="1" dirty="0"/>
              <a:t>  		</a:t>
            </a:r>
            <a:r>
              <a:rPr lang="id-ID" b="1" i="1" dirty="0"/>
              <a:t>heat increament energy</a:t>
            </a:r>
            <a:r>
              <a:rPr lang="id-ID" b="1" dirty="0"/>
              <a:t> </a:t>
            </a:r>
            <a:endParaRPr lang="en-US" b="1" dirty="0"/>
          </a:p>
          <a:p>
            <a:pPr algn="l">
              <a:lnSpc>
                <a:spcPct val="80000"/>
              </a:lnSpc>
            </a:pPr>
            <a:endParaRPr lang="en-US" b="1" dirty="0"/>
          </a:p>
          <a:p>
            <a:pPr algn="l">
              <a:lnSpc>
                <a:spcPct val="80000"/>
              </a:lnSpc>
            </a:pPr>
            <a:endParaRPr lang="en-US" b="1" dirty="0" smtClean="0"/>
          </a:p>
          <a:p>
            <a:pPr algn="l">
              <a:lnSpc>
                <a:spcPct val="80000"/>
              </a:lnSpc>
            </a:pPr>
            <a:endParaRPr lang="en-US" b="1" dirty="0"/>
          </a:p>
          <a:p>
            <a:pPr algn="l">
              <a:lnSpc>
                <a:spcPct val="80000"/>
              </a:lnSpc>
            </a:pPr>
            <a:r>
              <a:rPr lang="id-ID" b="1" dirty="0"/>
              <a:t>Energi untuk hidup pokok </a:t>
            </a:r>
            <a:r>
              <a:rPr lang="en-US" b="1" dirty="0"/>
              <a:t>(</a:t>
            </a:r>
            <a:r>
              <a:rPr lang="id-ID" b="1" dirty="0"/>
              <a:t>NEm)</a:t>
            </a:r>
            <a:r>
              <a:rPr lang="en-US" b="1" dirty="0"/>
              <a:t>	</a:t>
            </a:r>
            <a:r>
              <a:rPr lang="id-ID" b="1" dirty="0"/>
              <a:t>Energi untuk produksi </a:t>
            </a:r>
            <a:r>
              <a:rPr lang="en-US" b="1" dirty="0"/>
              <a:t>(</a:t>
            </a:r>
            <a:r>
              <a:rPr lang="id-ID" b="1" dirty="0"/>
              <a:t>NEp)</a:t>
            </a:r>
          </a:p>
          <a:p>
            <a:pPr algn="l">
              <a:lnSpc>
                <a:spcPct val="80000"/>
              </a:lnSpc>
            </a:pPr>
            <a:r>
              <a:rPr lang="id-ID" b="1" dirty="0"/>
              <a:t>				</a:t>
            </a:r>
            <a:endParaRPr lang="en-US" b="1" dirty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432176" y="2565400"/>
            <a:ext cx="5040313" cy="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503614" y="3357563"/>
            <a:ext cx="5616575" cy="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3503613" y="4365625"/>
            <a:ext cx="5472112" cy="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503613" y="5516563"/>
            <a:ext cx="5040312" cy="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3432175" y="2524125"/>
            <a:ext cx="0" cy="287338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8472488" y="2565400"/>
            <a:ext cx="0" cy="287338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6096000" y="2276475"/>
            <a:ext cx="0" cy="287338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3503613" y="3068638"/>
            <a:ext cx="0" cy="576262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>
            <a:off x="6600825" y="3357564"/>
            <a:ext cx="0" cy="287337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9120188" y="3357564"/>
            <a:ext cx="0" cy="287337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3503613" y="4149725"/>
            <a:ext cx="0" cy="503238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8975725" y="4365625"/>
            <a:ext cx="0" cy="287338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3503613" y="5157788"/>
            <a:ext cx="0" cy="646112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8543925" y="5516564"/>
            <a:ext cx="0" cy="287337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8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Metabolisme</a:t>
            </a:r>
            <a:r>
              <a:rPr lang="en-US" dirty="0" smtClean="0"/>
              <a:t>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PROTEIN        ASAM AMINO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47365" y="2039471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p Arrow Callout 7"/>
          <p:cNvSpPr/>
          <p:nvPr/>
        </p:nvSpPr>
        <p:spPr>
          <a:xfrm rot="20645537">
            <a:off x="3788366" y="1995069"/>
            <a:ext cx="5110817" cy="2223906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Glisin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alanin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valin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leusin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isoleusin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treonin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fenilalanin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triptofan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sistin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metionin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prolin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asam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apartat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asam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glutamat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aspargin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glutamin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gidroksiprolin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Arrow Callout 8"/>
          <p:cNvSpPr/>
          <p:nvPr/>
        </p:nvSpPr>
        <p:spPr>
          <a:xfrm rot="549740">
            <a:off x="3697659" y="4697945"/>
            <a:ext cx="4599708" cy="182880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sintesis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jaringan</a:t>
            </a:r>
            <a:r>
              <a:rPr lang="en-US" sz="2400" dirty="0">
                <a:solidFill>
                  <a:schemeClr val="tx1"/>
                </a:solidFill>
              </a:rPr>
              <a:t> protein (</a:t>
            </a:r>
            <a:r>
              <a:rPr lang="en-US" sz="2400" dirty="0" err="1">
                <a:solidFill>
                  <a:schemeClr val="tx1"/>
                </a:solidFill>
              </a:rPr>
              <a:t>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Hati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79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Amino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dirty="0" smtClean="0"/>
              <a:t>PROTEIN                   </a:t>
            </a:r>
            <a:r>
              <a:rPr lang="en-US" dirty="0" err="1" smtClean="0"/>
              <a:t>Asam</a:t>
            </a:r>
            <a:r>
              <a:rPr lang="en-US" dirty="0" smtClean="0"/>
              <a:t> Amino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dirty="0" err="1" smtClean="0"/>
              <a:t>Absorbsi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endParaRPr lang="en-US" dirty="0" smtClean="0"/>
          </a:p>
          <a:p>
            <a:pPr marL="0" indent="0" algn="just">
              <a:lnSpc>
                <a:spcPct val="200000"/>
              </a:lnSpc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Penguraian</a:t>
            </a:r>
            <a:r>
              <a:rPr lang="en-US" dirty="0" smtClean="0"/>
              <a:t> Protein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sintesis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781800" y="3124200"/>
            <a:ext cx="457200" cy="2362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43800" y="39624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DALAM DARAH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18764" y="2294965"/>
            <a:ext cx="1524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20000"/>
              </a:lnSpc>
            </a:pP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menduduki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sel.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biokimia</a:t>
            </a:r>
            <a:r>
              <a:rPr lang="en-US" dirty="0" smtClean="0"/>
              <a:t> </a:t>
            </a:r>
            <a:r>
              <a:rPr lang="en-US" dirty="0" err="1" smtClean="0"/>
              <a:t>dikatalis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residu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amino.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essensial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karbohidrat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lipid,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sintesis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protein.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. </a:t>
            </a:r>
          </a:p>
          <a:p>
            <a:pPr algn="just">
              <a:lnSpc>
                <a:spcPct val="200000"/>
              </a:lnSpc>
            </a:pPr>
            <a:r>
              <a:rPr lang="en-US" dirty="0" err="1" smtClean="0"/>
              <a:t>Basa</a:t>
            </a:r>
            <a:r>
              <a:rPr lang="en-US" dirty="0" smtClean="0"/>
              <a:t> nitrogen, </a:t>
            </a:r>
            <a:r>
              <a:rPr lang="en-US" dirty="0" err="1" smtClean="0"/>
              <a:t>purin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pirimidin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penyusun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protein.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Pembelahan</a:t>
            </a:r>
            <a:r>
              <a:rPr lang="en-US" dirty="0"/>
              <a:t> mitosis, </a:t>
            </a:r>
            <a:r>
              <a:rPr lang="en-US" dirty="0" err="1"/>
              <a:t>yaitu</a:t>
            </a:r>
            <a:r>
              <a:rPr lang="en-US" dirty="0"/>
              <a:t> proses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anakan</a:t>
            </a:r>
            <a:r>
              <a:rPr lang="en-US" dirty="0"/>
              <a:t> yang </a:t>
            </a:r>
            <a:r>
              <a:rPr lang="en-US" dirty="0" err="1"/>
              <a:t>identik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kromosom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SIKLUS 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Interfase</a:t>
            </a:r>
            <a:r>
              <a:rPr lang="en-US" dirty="0"/>
              <a:t>  (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) </a:t>
            </a:r>
            <a:r>
              <a:rPr lang="en-US" dirty="0" err="1"/>
              <a:t>yaitu</a:t>
            </a:r>
            <a:r>
              <a:rPr lang="en-US" dirty="0"/>
              <a:t> : 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sintesis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 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15 jam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 smtClean="0"/>
              <a:t>,. </a:t>
            </a:r>
            <a:r>
              <a:rPr lang="en-US" dirty="0" err="1"/>
              <a:t>Dilanjutkan</a:t>
            </a:r>
            <a:r>
              <a:rPr lang="en-US" dirty="0"/>
              <a:t> 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DNA 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sintesis</a:t>
            </a:r>
            <a:r>
              <a:rPr lang="en-US" dirty="0" smtClean="0"/>
              <a:t> </a:t>
            </a:r>
            <a:r>
              <a:rPr lang="en-US" dirty="0" err="1" smtClean="0"/>
              <a:t>histon</a:t>
            </a:r>
            <a:r>
              <a:rPr lang="en-US" dirty="0" smtClean="0"/>
              <a:t>  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10 </a:t>
            </a:r>
            <a:r>
              <a:rPr lang="en-US" dirty="0" smtClean="0"/>
              <a:t>jam.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normal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 jam, </a:t>
            </a:r>
            <a:r>
              <a:rPr lang="en-US" dirty="0" err="1" smtClean="0"/>
              <a:t>berlanjut</a:t>
            </a:r>
            <a:r>
              <a:rPr lang="en-US" dirty="0" smtClean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Mitosis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</p:spPr>
        <p:txBody>
          <a:bodyPr/>
          <a:lstStyle/>
          <a:p>
            <a:r>
              <a:rPr lang="en-US" altLang="en-US" smtClean="0"/>
              <a:t>Reaksi-reaksi di dalam tubuh berlangsung secara optimal pada suhu</a:t>
            </a:r>
            <a:r>
              <a:rPr lang="en-US" altLang="en-US" baseline="30000" smtClean="0"/>
              <a:t> </a:t>
            </a:r>
            <a:r>
              <a:rPr lang="en-US" altLang="en-US" smtClean="0">
                <a:solidFill>
                  <a:schemeClr val="hlink"/>
                </a:solidFill>
              </a:rPr>
              <a:t>27</a:t>
            </a:r>
            <a:r>
              <a:rPr lang="en-US" altLang="en-US" baseline="30000" smtClean="0">
                <a:solidFill>
                  <a:schemeClr val="hlink"/>
                </a:solidFill>
              </a:rPr>
              <a:t>0</a:t>
            </a:r>
            <a:r>
              <a:rPr lang="en-US" altLang="en-US" smtClean="0">
                <a:solidFill>
                  <a:schemeClr val="hlink"/>
                </a:solidFill>
              </a:rPr>
              <a:t>C</a:t>
            </a:r>
            <a:r>
              <a:rPr lang="en-US" altLang="en-US" smtClean="0"/>
              <a:t> (suhu ruang), misalnya hewan </a:t>
            </a:r>
            <a:r>
              <a:rPr lang="en-US" altLang="en-US" smtClean="0">
                <a:solidFill>
                  <a:schemeClr val="hlink"/>
                </a:solidFill>
              </a:rPr>
              <a:t>poikiloterm</a:t>
            </a:r>
            <a:r>
              <a:rPr lang="en-US" altLang="en-US" smtClean="0"/>
              <a:t> (hewan berdarah dingin) dan hewan </a:t>
            </a:r>
            <a:r>
              <a:rPr lang="en-US" altLang="en-US" smtClean="0">
                <a:solidFill>
                  <a:schemeClr val="hlink"/>
                </a:solidFill>
              </a:rPr>
              <a:t>homoioterm</a:t>
            </a:r>
            <a:r>
              <a:rPr lang="en-US" altLang="en-US" smtClean="0"/>
              <a:t> (hewan berdarah panas)</a:t>
            </a:r>
          </a:p>
          <a:p>
            <a:r>
              <a:rPr lang="en-US" altLang="en-US" smtClean="0"/>
              <a:t>Agar reaksi-reaksi berjalan lebih cepat diperlukan katalisator.</a:t>
            </a:r>
          </a:p>
          <a:p>
            <a:r>
              <a:rPr lang="en-US" altLang="en-US" smtClean="0">
                <a:solidFill>
                  <a:schemeClr val="hlink"/>
                </a:solidFill>
              </a:rPr>
              <a:t>Katalisator</a:t>
            </a:r>
            <a:r>
              <a:rPr lang="en-US" altLang="en-US" smtClean="0"/>
              <a:t> adalah zat yang mempercepat reaksi tetapi zat itu tidak ikut bereaksi, contoh: enzim</a:t>
            </a:r>
          </a:p>
          <a:p>
            <a:endParaRPr lang="en-US" altLang="en-US" baseline="30000" smtClean="0"/>
          </a:p>
        </p:txBody>
      </p:sp>
    </p:spTree>
    <p:extLst>
      <p:ext uri="{BB962C8B-B14F-4D97-AF65-F5344CB8AC3E}">
        <p14:creationId xmlns:p14="http://schemas.microsoft.com/office/powerpoint/2010/main" val="3358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20713"/>
            <a:ext cx="8229600" cy="55054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hlink"/>
                </a:solidFill>
              </a:rPr>
              <a:t>B. Enzim</a:t>
            </a:r>
          </a:p>
          <a:p>
            <a:pPr lvl="1"/>
            <a:r>
              <a:rPr lang="en-US" altLang="en-US" sz="3200"/>
              <a:t>Enzim merupakan pengatur suatu reaksi</a:t>
            </a:r>
          </a:p>
          <a:p>
            <a:pPr lvl="1"/>
            <a:r>
              <a:rPr lang="en-US" altLang="en-US" sz="3200"/>
              <a:t>Bahan tempat enzim bekerja disebut substrat</a:t>
            </a:r>
          </a:p>
          <a:p>
            <a:pPr lvl="1"/>
            <a:r>
              <a:rPr lang="en-US" altLang="en-US" sz="3200"/>
              <a:t>Contoh reaksi: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927351" y="3644901"/>
            <a:ext cx="6913563" cy="2016125"/>
            <a:chOff x="2880" y="2160"/>
            <a:chExt cx="4860" cy="1260"/>
          </a:xfrm>
        </p:grpSpPr>
        <p:sp>
          <p:nvSpPr>
            <p:cNvPr id="32772" name="Rectangle 11"/>
            <p:cNvSpPr>
              <a:spLocks noChangeArrowheads="1"/>
            </p:cNvSpPr>
            <p:nvPr/>
          </p:nvSpPr>
          <p:spPr bwMode="auto">
            <a:xfrm>
              <a:off x="2880" y="2160"/>
              <a:ext cx="4860" cy="1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Maltosa				2Glukosa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(substrat)				(produk)</a:t>
              </a:r>
            </a:p>
          </p:txBody>
        </p:sp>
        <p:sp>
          <p:nvSpPr>
            <p:cNvPr id="32773" name="Rectangle 12"/>
            <p:cNvSpPr>
              <a:spLocks noChangeArrowheads="1"/>
            </p:cNvSpPr>
            <p:nvPr/>
          </p:nvSpPr>
          <p:spPr bwMode="auto">
            <a:xfrm>
              <a:off x="4680" y="2468"/>
              <a:ext cx="126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Maltase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(enzim)</a:t>
              </a:r>
            </a:p>
          </p:txBody>
        </p:sp>
        <p:sp>
          <p:nvSpPr>
            <p:cNvPr id="32774" name="Line 13"/>
            <p:cNvSpPr>
              <a:spLocks noChangeShapeType="1"/>
            </p:cNvSpPr>
            <p:nvPr/>
          </p:nvSpPr>
          <p:spPr bwMode="auto">
            <a:xfrm>
              <a:off x="4680" y="2700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Line 14"/>
            <p:cNvSpPr>
              <a:spLocks noChangeShapeType="1"/>
            </p:cNvSpPr>
            <p:nvPr/>
          </p:nvSpPr>
          <p:spPr bwMode="auto">
            <a:xfrm flipH="1">
              <a:off x="4680" y="2810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02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4489" y="166689"/>
            <a:ext cx="8999537" cy="14192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Nutrisi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Penyusun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Tubuh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Ternak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703512" y="1772816"/>
          <a:ext cx="878497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3158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33376"/>
            <a:ext cx="8229600" cy="6119813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mtClean="0">
                <a:solidFill>
                  <a:schemeClr val="hlink"/>
                </a:solidFill>
              </a:rPr>
              <a:t>2. Ciri-ciri enzim</a:t>
            </a:r>
          </a:p>
          <a:p>
            <a:pPr marL="990600" lvl="1" indent="-533400">
              <a:buFontTx/>
              <a:buAutoNum type="alphaLcPeriod"/>
            </a:pPr>
            <a:r>
              <a:rPr lang="en-US" altLang="en-US" smtClean="0"/>
              <a:t>Biokatalisator</a:t>
            </a:r>
          </a:p>
          <a:p>
            <a:pPr marL="990600" lvl="1" indent="-533400">
              <a:buFontTx/>
              <a:buAutoNum type="alphaLcPeriod"/>
            </a:pPr>
            <a:r>
              <a:rPr lang="en-US" altLang="en-US" smtClean="0"/>
              <a:t>Protein</a:t>
            </a:r>
          </a:p>
          <a:p>
            <a:pPr marL="990600" lvl="1" indent="-533400">
              <a:buFontTx/>
              <a:buAutoNum type="alphaLcPeriod"/>
            </a:pPr>
            <a:r>
              <a:rPr lang="en-US" altLang="en-US" smtClean="0"/>
              <a:t>Bekerja secara khusus</a:t>
            </a:r>
          </a:p>
          <a:p>
            <a:pPr marL="990600" lvl="1" indent="-533400">
              <a:buFontTx/>
              <a:buAutoNum type="alphaLcPeriod"/>
            </a:pPr>
            <a:r>
              <a:rPr lang="en-US" altLang="en-US" smtClean="0"/>
              <a:t>Dapat digunakan berulang kali</a:t>
            </a:r>
          </a:p>
          <a:p>
            <a:pPr marL="990600" lvl="1" indent="-533400">
              <a:buFontTx/>
              <a:buAutoNum type="alphaLcPeriod"/>
            </a:pPr>
            <a:r>
              <a:rPr lang="en-US" altLang="en-US" smtClean="0"/>
              <a:t>Rusak oleh panas</a:t>
            </a:r>
          </a:p>
          <a:p>
            <a:pPr marL="990600" lvl="1" indent="-533400">
              <a:buFontTx/>
              <a:buAutoNum type="alphaLcPeriod"/>
            </a:pPr>
            <a:r>
              <a:rPr lang="en-US" altLang="en-US" smtClean="0"/>
              <a:t>Tidak ikut bereaksi</a:t>
            </a:r>
          </a:p>
          <a:p>
            <a:pPr marL="990600" lvl="1" indent="-533400">
              <a:buFontTx/>
              <a:buAutoNum type="alphaLcPeriod"/>
            </a:pPr>
            <a:r>
              <a:rPr lang="en-US" altLang="en-US" smtClean="0"/>
              <a:t>Bekerja dapat balik</a:t>
            </a:r>
          </a:p>
          <a:p>
            <a:pPr marL="990600" lvl="1" indent="-533400">
              <a:buFontTx/>
              <a:buAutoNum type="alphaLcPeriod"/>
            </a:pPr>
            <a:r>
              <a:rPr lang="en-US" altLang="en-US" smtClean="0"/>
              <a:t>Kerjanya dipengaruhi faktor lingkungan, misalnya suhu, pH, inhibitor dan aktivator.</a:t>
            </a:r>
          </a:p>
        </p:txBody>
      </p:sp>
    </p:spTree>
    <p:extLst>
      <p:ext uri="{BB962C8B-B14F-4D97-AF65-F5344CB8AC3E}">
        <p14:creationId xmlns:p14="http://schemas.microsoft.com/office/powerpoint/2010/main" val="1750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04814"/>
            <a:ext cx="8229600" cy="59769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chemeClr val="hlink"/>
                </a:solidFill>
              </a:rPr>
              <a:t>3. Penamaan Enzim</a:t>
            </a:r>
          </a:p>
          <a:p>
            <a:pPr lvl="1"/>
            <a:r>
              <a:rPr lang="en-US" altLang="en-US" sz="3600"/>
              <a:t>Enzim diberi nama sesuai dengan substratnya dan diberi akhiran </a:t>
            </a:r>
            <a:r>
              <a:rPr lang="en-US" altLang="en-US" sz="3600" i="1">
                <a:solidFill>
                  <a:schemeClr val="hlink"/>
                </a:solidFill>
              </a:rPr>
              <a:t>–se</a:t>
            </a:r>
            <a:r>
              <a:rPr lang="en-US" altLang="en-US" sz="3600"/>
              <a:t>, contohnya:</a:t>
            </a:r>
          </a:p>
          <a:p>
            <a:pPr lvl="2">
              <a:buFontTx/>
              <a:buChar char="-"/>
            </a:pPr>
            <a:r>
              <a:rPr lang="en-US" altLang="en-US" sz="3200"/>
              <a:t>Enzim </a:t>
            </a:r>
            <a:r>
              <a:rPr lang="en-US" altLang="en-US" sz="3200" i="1"/>
              <a:t>selulase</a:t>
            </a:r>
            <a:r>
              <a:rPr lang="en-US" altLang="en-US" sz="3200"/>
              <a:t> yang menguraikan selulosa,</a:t>
            </a:r>
          </a:p>
          <a:p>
            <a:pPr lvl="2">
              <a:buFontTx/>
              <a:buChar char="-"/>
            </a:pPr>
            <a:r>
              <a:rPr lang="en-US" altLang="en-US" sz="3200"/>
              <a:t>Enzim </a:t>
            </a:r>
            <a:r>
              <a:rPr lang="en-US" altLang="en-US" sz="3200" i="1"/>
              <a:t>lipase</a:t>
            </a:r>
            <a:r>
              <a:rPr lang="en-US" altLang="en-US" sz="3200"/>
              <a:t> yang menguraikan lipid atau lemak, dan</a:t>
            </a:r>
          </a:p>
          <a:p>
            <a:pPr lvl="2">
              <a:buFontTx/>
              <a:buChar char="-"/>
            </a:pPr>
            <a:r>
              <a:rPr lang="en-US" altLang="en-US" sz="3200"/>
              <a:t>Enzim </a:t>
            </a:r>
            <a:r>
              <a:rPr lang="en-US" altLang="en-US" sz="3200" i="1"/>
              <a:t>protease</a:t>
            </a:r>
            <a:r>
              <a:rPr lang="en-US" altLang="en-US" sz="3200"/>
              <a:t> yang menguraikan protein.</a:t>
            </a:r>
          </a:p>
        </p:txBody>
      </p:sp>
    </p:spTree>
    <p:extLst>
      <p:ext uri="{BB962C8B-B14F-4D97-AF65-F5344CB8AC3E}">
        <p14:creationId xmlns:p14="http://schemas.microsoft.com/office/powerpoint/2010/main" val="13815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0"/>
            <a:ext cx="8229600" cy="5976938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3600">
                <a:solidFill>
                  <a:schemeClr val="hlink"/>
                </a:solidFill>
              </a:rPr>
              <a:t>4. Cara Kerja Enzim</a:t>
            </a:r>
          </a:p>
          <a:p>
            <a:pPr marL="990600" lvl="1" indent="-533400">
              <a:buFontTx/>
              <a:buAutoNum type="alphaLcPeriod"/>
            </a:pPr>
            <a:r>
              <a:rPr lang="en-US" altLang="en-US" sz="3200"/>
              <a:t>Teori gembok-anak kunci (</a:t>
            </a:r>
            <a:r>
              <a:rPr lang="en-US" altLang="en-US" sz="3200" i="1"/>
              <a:t>lock and key</a:t>
            </a:r>
            <a:r>
              <a:rPr lang="en-US" altLang="en-US" sz="3200"/>
              <a:t>)</a:t>
            </a:r>
          </a:p>
          <a:p>
            <a:pPr marL="1371600" lvl="2" indent="-457200">
              <a:buFontTx/>
              <a:buChar char="-"/>
            </a:pPr>
            <a:r>
              <a:rPr lang="en-US" altLang="en-US" sz="2800"/>
              <a:t>Sisi aktif enzim mempunyai bentuk tertentu yang hanya sesuai untuk satu jenis substrat saja.</a:t>
            </a:r>
          </a:p>
          <a:p>
            <a:pPr marL="990600" lvl="1" indent="-533400">
              <a:buFontTx/>
              <a:buAutoNum type="alphaLcPeriod" startAt="2"/>
            </a:pPr>
            <a:r>
              <a:rPr lang="en-US" altLang="en-US" sz="3200"/>
              <a:t>Teori </a:t>
            </a:r>
            <a:r>
              <a:rPr lang="en-US" altLang="en-US" sz="3200" i="1"/>
              <a:t>Induced Fit</a:t>
            </a:r>
          </a:p>
          <a:p>
            <a:pPr marL="1371600" lvl="2" indent="-457200">
              <a:buNone/>
            </a:pPr>
            <a:r>
              <a:rPr lang="en-US" altLang="en-US" sz="2800"/>
              <a:t>-	Sisi aktif enzim bersifat fleksibel dalam menyesuaikan strukutur sesuai dengan struktur substrat.</a:t>
            </a:r>
          </a:p>
        </p:txBody>
      </p:sp>
    </p:spTree>
    <p:extLst>
      <p:ext uri="{BB962C8B-B14F-4D97-AF65-F5344CB8AC3E}">
        <p14:creationId xmlns:p14="http://schemas.microsoft.com/office/powerpoint/2010/main" val="10858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19850" r="29425" b="327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20511" r="27063" b="3601"/>
          <a:stretch>
            <a:fillRect/>
          </a:stretch>
        </p:blipFill>
        <p:spPr bwMode="auto">
          <a:xfrm>
            <a:off x="152400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648533"/>
      </p:ext>
    </p:extLst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3750" y="1628775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/>
              <a:t>Air </a:t>
            </a:r>
            <a:r>
              <a:rPr lang="en-US" sz="2800" dirty="0" err="1"/>
              <a:t>minum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/>
              <a:t>Air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pakan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/>
              <a:t>Air </a:t>
            </a:r>
            <a:r>
              <a:rPr lang="en-US" sz="2800" dirty="0" err="1"/>
              <a:t>metabolik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/>
              <a:t>Air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polimerisasi</a:t>
            </a:r>
            <a:r>
              <a:rPr lang="en-US" sz="2800" dirty="0"/>
              <a:t> </a:t>
            </a:r>
            <a:r>
              <a:rPr lang="en-US" sz="2800" dirty="0" err="1"/>
              <a:t>asam</a:t>
            </a:r>
            <a:r>
              <a:rPr lang="en-US" sz="2800" dirty="0"/>
              <a:t> amino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/>
              <a:t>Air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katabolisme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(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neraca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yang </a:t>
            </a:r>
            <a:r>
              <a:rPr lang="en-US" sz="2800" dirty="0" err="1"/>
              <a:t>negatip</a:t>
            </a:r>
            <a:r>
              <a:rPr lang="en-US" sz="28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1788" y="446089"/>
            <a:ext cx="8983662" cy="1196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AIR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0" y="464185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d-ID" sz="4000" dirty="0">
                <a:solidFill>
                  <a:srgbClr val="FF0000"/>
                </a:solidFill>
                <a:cs typeface="Times New Roman" pitchFamily="18" charset="0"/>
              </a:rPr>
              <a:t>Fungsi 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air :</a:t>
            </a:r>
            <a:endParaRPr lang="en-GB" sz="4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79650" y="5300663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id-ID" sz="2400" dirty="0">
                <a:cs typeface="Times New Roman" pitchFamily="18" charset="0"/>
              </a:rPr>
              <a:t>Komponen utama dalam metabolisme tubuh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id-ID" sz="2400" dirty="0">
                <a:cs typeface="Times New Roman" pitchFamily="18" charset="0"/>
              </a:rPr>
              <a:t>Faktor utama dalam kontrol temperatur tubuh</a:t>
            </a:r>
            <a:endParaRPr lang="en-GB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0423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0" y="260648"/>
          <a:ext cx="9144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0" y="2565400"/>
            <a:ext cx="9144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600" dirty="0">
                <a:ln/>
                <a:cs typeface="Arial" charset="0"/>
              </a:rPr>
              <a:t>1. </a:t>
            </a:r>
            <a:r>
              <a:rPr lang="en-US" sz="3600" dirty="0" err="1">
                <a:ln/>
                <a:cs typeface="Arial" charset="0"/>
              </a:rPr>
              <a:t>Penyerapan</a:t>
            </a:r>
            <a:r>
              <a:rPr lang="en-US" sz="3600" dirty="0">
                <a:ln/>
                <a:cs typeface="Arial" charset="0"/>
              </a:rPr>
              <a:t> air </a:t>
            </a:r>
            <a:r>
              <a:rPr lang="en-US" sz="3600" dirty="0" err="1">
                <a:ln/>
                <a:cs typeface="Arial" charset="0"/>
              </a:rPr>
              <a:t>tubuh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berlangsung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di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saluran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cerna</a:t>
            </a:r>
            <a:endParaRPr lang="en-US" sz="3600" dirty="0">
              <a:ln/>
              <a:cs typeface="Arial" charset="0"/>
            </a:endParaRPr>
          </a:p>
          <a:p>
            <a:pPr marL="342900" indent="-342900">
              <a:defRPr/>
            </a:pPr>
            <a:r>
              <a:rPr lang="en-US" sz="3600" dirty="0">
                <a:ln/>
                <a:cs typeface="Arial" charset="0"/>
              </a:rPr>
              <a:t>2. </a:t>
            </a:r>
            <a:r>
              <a:rPr lang="en-US" sz="3600" dirty="0" err="1">
                <a:ln/>
                <a:cs typeface="Arial" charset="0"/>
              </a:rPr>
              <a:t>Pada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ruminansia</a:t>
            </a:r>
            <a:r>
              <a:rPr lang="en-US" sz="3600" dirty="0">
                <a:ln/>
                <a:cs typeface="Arial" charset="0"/>
              </a:rPr>
              <a:t>: </a:t>
            </a:r>
            <a:r>
              <a:rPr lang="en-US" sz="3600" dirty="0" err="1">
                <a:ln/>
                <a:cs typeface="Arial" charset="0"/>
              </a:rPr>
              <a:t>di</a:t>
            </a:r>
            <a:r>
              <a:rPr lang="en-US" sz="3600" dirty="0">
                <a:ln/>
                <a:cs typeface="Arial" charset="0"/>
              </a:rPr>
              <a:t> rumen </a:t>
            </a:r>
            <a:r>
              <a:rPr lang="en-US" sz="3600" dirty="0" err="1">
                <a:ln/>
                <a:cs typeface="Arial" charset="0"/>
              </a:rPr>
              <a:t>dan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omasum</a:t>
            </a:r>
            <a:endParaRPr lang="en-US" sz="3600" dirty="0">
              <a:ln/>
              <a:cs typeface="Arial" charset="0"/>
            </a:endParaRPr>
          </a:p>
          <a:p>
            <a:pPr marL="342900" indent="-342900">
              <a:defRPr/>
            </a:pPr>
            <a:r>
              <a:rPr lang="en-US" sz="3600" dirty="0">
                <a:ln/>
                <a:cs typeface="Arial" charset="0"/>
              </a:rPr>
              <a:t>3. Di </a:t>
            </a:r>
            <a:r>
              <a:rPr lang="en-US" sz="3600" dirty="0" err="1">
                <a:ln/>
                <a:cs typeface="Arial" charset="0"/>
              </a:rPr>
              <a:t>abomasum</a:t>
            </a:r>
            <a:r>
              <a:rPr lang="en-US" sz="3600" dirty="0">
                <a:ln/>
                <a:cs typeface="Arial" charset="0"/>
              </a:rPr>
              <a:t>: air </a:t>
            </a:r>
            <a:r>
              <a:rPr lang="en-US" sz="3600" dirty="0" err="1">
                <a:ln/>
                <a:cs typeface="Arial" charset="0"/>
              </a:rPr>
              <a:t>diserap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dan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juga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di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produksi</a:t>
            </a:r>
            <a:endParaRPr lang="en-US" sz="3600" dirty="0">
              <a:ln/>
              <a:cs typeface="Arial" charset="0"/>
            </a:endParaRPr>
          </a:p>
          <a:p>
            <a:pPr marL="342900" indent="-342900">
              <a:defRPr/>
            </a:pPr>
            <a:r>
              <a:rPr lang="en-US" sz="3600" dirty="0">
                <a:ln/>
                <a:cs typeface="Arial" charset="0"/>
              </a:rPr>
              <a:t>4. </a:t>
            </a:r>
            <a:r>
              <a:rPr lang="en-US" sz="3600" dirty="0" err="1">
                <a:ln/>
                <a:cs typeface="Arial" charset="0"/>
              </a:rPr>
              <a:t>Pada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monogastrik</a:t>
            </a:r>
            <a:r>
              <a:rPr lang="en-US" sz="3600" dirty="0">
                <a:ln/>
                <a:cs typeface="Arial" charset="0"/>
              </a:rPr>
              <a:t> : </a:t>
            </a:r>
            <a:r>
              <a:rPr lang="en-US" sz="3600" dirty="0" err="1">
                <a:ln/>
                <a:cs typeface="Arial" charset="0"/>
              </a:rPr>
              <a:t>di</a:t>
            </a:r>
            <a:r>
              <a:rPr lang="en-US" sz="3600" dirty="0">
                <a:ln/>
                <a:cs typeface="Arial" charset="0"/>
              </a:rPr>
              <a:t> ileum, </a:t>
            </a:r>
            <a:r>
              <a:rPr lang="en-US" sz="3600" dirty="0" err="1">
                <a:ln/>
                <a:cs typeface="Arial" charset="0"/>
              </a:rPr>
              <a:t>jejenum</a:t>
            </a:r>
            <a:r>
              <a:rPr lang="en-US" sz="3600" dirty="0">
                <a:ln/>
                <a:cs typeface="Arial" charset="0"/>
              </a:rPr>
              <a:t>, </a:t>
            </a:r>
            <a:r>
              <a:rPr lang="en-US" sz="3600" dirty="0" err="1">
                <a:ln/>
                <a:cs typeface="Arial" charset="0"/>
              </a:rPr>
              <a:t>caecum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dan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usus</a:t>
            </a:r>
            <a:r>
              <a:rPr lang="en-US" sz="3600" dirty="0">
                <a:ln/>
                <a:cs typeface="Arial" charset="0"/>
              </a:rPr>
              <a:t> </a:t>
            </a:r>
            <a:r>
              <a:rPr lang="en-US" sz="3600" dirty="0" err="1">
                <a:ln/>
                <a:cs typeface="Arial" charset="0"/>
              </a:rPr>
              <a:t>besar</a:t>
            </a:r>
            <a:endParaRPr lang="en-US" sz="3600" dirty="0">
              <a:ln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700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dirty="0"/>
              <a:t/>
            </a:r>
            <a:br>
              <a:rPr lang="id-ID" sz="3600" dirty="0"/>
            </a:br>
            <a:r>
              <a:rPr lang="id-ID" sz="3600" dirty="0"/>
              <a:t/>
            </a:r>
            <a:br>
              <a:rPr lang="id-ID" sz="3600" dirty="0"/>
            </a:br>
            <a:r>
              <a:rPr lang="id-ID" sz="3600" b="1" dirty="0"/>
              <a:t>PROSES PENCERNAAN PADA UNGGAS</a:t>
            </a:r>
            <a:r>
              <a:rPr lang="id-ID" sz="3600" dirty="0"/>
              <a:t/>
            </a:r>
            <a:br>
              <a:rPr lang="id-ID" sz="3600" dirty="0"/>
            </a:br>
            <a:r>
              <a:rPr lang="id-ID" sz="3600" dirty="0"/>
              <a:t/>
            </a:r>
            <a:br>
              <a:rPr lang="id-ID" sz="3600" dirty="0"/>
            </a:br>
            <a:r>
              <a:rPr lang="id-ID" sz="3600" dirty="0"/>
              <a:t/>
            </a:r>
            <a:br>
              <a:rPr lang="id-ID" sz="3600" dirty="0"/>
            </a:br>
            <a:r>
              <a:rPr lang="id-ID" sz="3600" dirty="0"/>
              <a:t/>
            </a:r>
            <a:br>
              <a:rPr lang="id-ID" sz="3600" dirty="0"/>
            </a:br>
            <a:endParaRPr lang="id-ID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6988"/>
            <a:r>
              <a:rPr lang="en-US" sz="2400" dirty="0" err="1">
                <a:cs typeface="Arial" charset="0"/>
              </a:rPr>
              <a:t>Pencernakan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secara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fisik</a:t>
            </a:r>
            <a:r>
              <a:rPr lang="en-US" sz="2400" dirty="0">
                <a:cs typeface="Arial" charset="0"/>
              </a:rPr>
              <a:t> (</a:t>
            </a:r>
            <a:r>
              <a:rPr lang="en-US" sz="2400" dirty="0" err="1">
                <a:cs typeface="Arial" charset="0"/>
              </a:rPr>
              <a:t>mekanik</a:t>
            </a:r>
            <a:r>
              <a:rPr lang="en-US" sz="2400" dirty="0">
                <a:cs typeface="Arial" charset="0"/>
              </a:rPr>
              <a:t>) </a:t>
            </a:r>
            <a:r>
              <a:rPr lang="id-ID" sz="2400" dirty="0">
                <a:cs typeface="Arial" charset="0"/>
              </a:rPr>
              <a:t>       </a:t>
            </a:r>
          </a:p>
          <a:p>
            <a:pPr lvl="1">
              <a:buFont typeface="Wingdings" pitchFamily="2" charset="2"/>
              <a:buChar char="Ø"/>
            </a:pPr>
            <a:r>
              <a:rPr lang="id-ID" dirty="0">
                <a:cs typeface="Arial" charset="0"/>
                <a:sym typeface="Wingdings" pitchFamily="2" charset="2"/>
              </a:rPr>
              <a:t>T</a:t>
            </a:r>
            <a:r>
              <a:rPr lang="en-US" dirty="0" err="1">
                <a:cs typeface="Arial" charset="0"/>
                <a:sym typeface="Wingdings" pitchFamily="2" charset="2"/>
              </a:rPr>
              <a:t>erjadi</a:t>
            </a:r>
            <a:r>
              <a:rPr lang="en-US" dirty="0">
                <a:cs typeface="Arial" charset="0"/>
                <a:sym typeface="Wingdings" pitchFamily="2" charset="2"/>
              </a:rPr>
              <a:t> </a:t>
            </a:r>
            <a:r>
              <a:rPr lang="en-US" dirty="0" err="1">
                <a:cs typeface="Arial" charset="0"/>
                <a:sym typeface="Wingdings" pitchFamily="2" charset="2"/>
              </a:rPr>
              <a:t>pada</a:t>
            </a:r>
            <a:r>
              <a:rPr lang="en-US" dirty="0">
                <a:cs typeface="Arial" charset="0"/>
                <a:sym typeface="Wingdings" pitchFamily="2" charset="2"/>
              </a:rPr>
              <a:t> gizzard </a:t>
            </a:r>
            <a:r>
              <a:rPr lang="en-US" dirty="0" err="1">
                <a:cs typeface="Arial" charset="0"/>
                <a:sym typeface="Wingdings" pitchFamily="2" charset="2"/>
              </a:rPr>
              <a:t>dibantu</a:t>
            </a:r>
            <a:r>
              <a:rPr lang="en-US" dirty="0">
                <a:cs typeface="Arial" charset="0"/>
                <a:sym typeface="Wingdings" pitchFamily="2" charset="2"/>
              </a:rPr>
              <a:t> grit</a:t>
            </a:r>
            <a:endParaRPr lang="id-ID" dirty="0">
              <a:cs typeface="Arial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>
                <a:cs typeface="Arial" charset="0"/>
              </a:rPr>
              <a:t> </a:t>
            </a:r>
            <a:endParaRPr lang="en-US" sz="2400" dirty="0">
              <a:cs typeface="Arial" charset="0"/>
            </a:endParaRPr>
          </a:p>
          <a:p>
            <a:pPr marL="26988"/>
            <a:r>
              <a:rPr lang="en-US" sz="2400" dirty="0" err="1">
                <a:cs typeface="Arial" charset="0"/>
              </a:rPr>
              <a:t>Pencernakan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secara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enzimatik</a:t>
            </a:r>
            <a:r>
              <a:rPr lang="en-US" sz="2400" dirty="0">
                <a:cs typeface="Arial" charset="0"/>
              </a:rPr>
              <a:t> (</a:t>
            </a:r>
            <a:r>
              <a:rPr lang="en-US" sz="2400" dirty="0" err="1">
                <a:cs typeface="Arial" charset="0"/>
              </a:rPr>
              <a:t>kimia</a:t>
            </a:r>
            <a:r>
              <a:rPr lang="en-US" sz="2400" dirty="0">
                <a:cs typeface="Arial" charset="0"/>
              </a:rPr>
              <a:t>) </a:t>
            </a:r>
            <a:endParaRPr lang="id-ID" sz="2400" dirty="0">
              <a:cs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cs typeface="Arial" charset="0"/>
              </a:rPr>
              <a:t>Mulut</a:t>
            </a:r>
            <a:r>
              <a:rPr lang="id-ID" dirty="0">
                <a:cs typeface="Arial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id-ID" dirty="0">
                <a:cs typeface="Arial" charset="0"/>
              </a:rPr>
              <a:t>Proventrikulus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cs typeface="Arial" charset="0"/>
              </a:rPr>
              <a:t>Usus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halus</a:t>
            </a:r>
            <a:endParaRPr lang="id-ID" dirty="0">
              <a:cs typeface="Arial" charset="0"/>
            </a:endParaRPr>
          </a:p>
          <a:p>
            <a:pPr marL="26988"/>
            <a:endParaRPr lang="en-US" sz="2400" dirty="0">
              <a:cs typeface="Arial" charset="0"/>
            </a:endParaRPr>
          </a:p>
          <a:p>
            <a:pPr marL="26988"/>
            <a:r>
              <a:rPr lang="en-US" sz="2400" dirty="0" err="1">
                <a:cs typeface="Arial" charset="0"/>
              </a:rPr>
              <a:t>Pencernakan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secara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mikrobiologik</a:t>
            </a:r>
            <a:endParaRPr lang="en-US" sz="2400" dirty="0">
              <a:cs typeface="Arial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cs typeface="Arial" charset="0"/>
              </a:rPr>
              <a:t>Sekum</a:t>
            </a:r>
            <a:r>
              <a:rPr lang="en-US" dirty="0">
                <a:cs typeface="Arial" charset="0"/>
              </a:rPr>
              <a:t> </a:t>
            </a:r>
            <a:endParaRPr lang="id-ID" dirty="0">
              <a:cs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id-ID" dirty="0">
                <a:cs typeface="Arial" charset="0"/>
              </a:rPr>
              <a:t>Usus besar</a:t>
            </a:r>
            <a:r>
              <a:rPr lang="en-US" dirty="0">
                <a:cs typeface="Arial" charset="0"/>
              </a:rPr>
              <a:t>           </a:t>
            </a:r>
            <a:endParaRPr lang="en-US" dirty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91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000" b="1" dirty="0">
                <a:cs typeface="Times New Roman" pitchFamily="18" charset="0"/>
              </a:rPr>
              <a:t>SISTEM PENCERNAAN UNGGAS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9144000" cy="5105400"/>
          </a:xfrm>
        </p:spPr>
        <p:txBody>
          <a:bodyPr>
            <a:normAutofit fontScale="92500" lnSpcReduction="10000"/>
          </a:bodyPr>
          <a:lstStyle/>
          <a:p>
            <a:pPr marL="533400" indent="-533400" algn="just">
              <a:buFont typeface="Wingdings" pitchFamily="2" charset="2"/>
              <a:buChar char="F"/>
            </a:pP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Sistem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pencernaan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sederhana</a:t>
            </a:r>
            <a:endParaRPr lang="en-US" dirty="0">
              <a:solidFill>
                <a:srgbClr val="0033CC"/>
              </a:solidFill>
              <a:cs typeface="Times New Roman" pitchFamily="18" charset="0"/>
            </a:endParaRPr>
          </a:p>
          <a:p>
            <a:pPr marL="533400" indent="-533400" algn="just">
              <a:buNone/>
            </a:pPr>
            <a:endParaRPr lang="en-US" sz="800" dirty="0">
              <a:solidFill>
                <a:srgbClr val="0033CC"/>
              </a:solidFill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Char char="F"/>
            </a:pP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Mikroorganisme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sedikit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sehingga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tidak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membantu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proses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pencernaan</a:t>
            </a:r>
            <a:endParaRPr lang="en-US" dirty="0">
              <a:solidFill>
                <a:srgbClr val="0033CC"/>
              </a:solidFill>
              <a:cs typeface="Times New Roman" pitchFamily="18" charset="0"/>
            </a:endParaRPr>
          </a:p>
          <a:p>
            <a:pPr marL="533400" indent="-533400">
              <a:buNone/>
            </a:pPr>
            <a:endParaRPr lang="en-US" sz="800" dirty="0">
              <a:solidFill>
                <a:srgbClr val="0033CC"/>
              </a:solidFill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Char char="F"/>
            </a:pP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P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roses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pencernaan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bergantung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kepada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enzim</a:t>
            </a:r>
            <a:endParaRPr lang="en-US" dirty="0">
              <a:solidFill>
                <a:srgbClr val="0033CC"/>
              </a:solidFill>
              <a:cs typeface="Times New Roman" pitchFamily="18" charset="0"/>
            </a:endParaRPr>
          </a:p>
          <a:p>
            <a:pPr marL="533400" indent="-533400">
              <a:buNone/>
            </a:pPr>
            <a:endParaRPr lang="en-US" sz="800" dirty="0">
              <a:solidFill>
                <a:srgbClr val="0033CC"/>
              </a:solidFill>
              <a:cs typeface="Times New Roman" pitchFamily="18" charset="0"/>
            </a:endParaRPr>
          </a:p>
          <a:p>
            <a:pPr marL="533400" indent="-533400">
              <a:buFont typeface="Wingdings" pitchFamily="2" charset="2"/>
              <a:buChar char="F"/>
            </a:pP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Makanan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yg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tdk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bisa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dicerna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oleh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enzim,tidak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bermanfaat</a:t>
            </a:r>
            <a:endParaRPr lang="en-US" dirty="0">
              <a:solidFill>
                <a:srgbClr val="0033CC"/>
              </a:solidFill>
              <a:cs typeface="Times New Roman" pitchFamily="18" charset="0"/>
              <a:sym typeface="Wingdings" pitchFamily="2" charset="2"/>
            </a:endParaRPr>
          </a:p>
          <a:p>
            <a:pPr marL="533400" indent="-533400">
              <a:buNone/>
            </a:pPr>
            <a:endParaRPr lang="en-US" sz="800" dirty="0">
              <a:solidFill>
                <a:srgbClr val="0033CC"/>
              </a:solidFill>
              <a:cs typeface="Times New Roman" pitchFamily="18" charset="0"/>
              <a:sym typeface="Wingdings" pitchFamily="2" charset="2"/>
            </a:endParaRPr>
          </a:p>
          <a:p>
            <a:pPr marL="533400" indent="-533400">
              <a:buNone/>
            </a:pPr>
            <a:r>
              <a:rPr lang="en-US" dirty="0">
                <a:solidFill>
                  <a:srgbClr val="0033CC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 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Sistem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Pencernaan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unggas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terdiri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atas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  <a:sym typeface="Wingdings" pitchFamily="2" charset="2"/>
              </a:rPr>
              <a:t> :</a:t>
            </a:r>
            <a:endParaRPr lang="en-US" dirty="0">
              <a:solidFill>
                <a:srgbClr val="0033CC"/>
              </a:solidFill>
              <a:cs typeface="Times New Roman" pitchFamily="18" charset="0"/>
            </a:endParaRPr>
          </a:p>
          <a:p>
            <a:pPr marL="533400" indent="-533400">
              <a:buFont typeface="Symbol" pitchFamily="18" charset="2"/>
              <a:buChar char=" "/>
            </a:pP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- 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Tractus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alimentarius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 </a:t>
            </a:r>
          </a:p>
          <a:p>
            <a:pPr marL="533400" indent="-533400">
              <a:buFont typeface="Symbol" pitchFamily="18" charset="2"/>
              <a:buChar char=" "/>
            </a:pP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-  Organ </a:t>
            </a:r>
            <a:r>
              <a:rPr lang="en-US" dirty="0" err="1">
                <a:solidFill>
                  <a:srgbClr val="0033CC"/>
                </a:solidFill>
                <a:cs typeface="Times New Roman" pitchFamily="18" charset="0"/>
              </a:rPr>
              <a:t>accessorius</a:t>
            </a:r>
            <a:endParaRPr lang="en-US" dirty="0">
              <a:solidFill>
                <a:srgbClr val="0033CC"/>
              </a:solidFill>
              <a:cs typeface="Times New Roman" pitchFamily="18" charset="0"/>
            </a:endParaRPr>
          </a:p>
          <a:p>
            <a:pPr marL="533400" indent="-533400">
              <a:buNone/>
            </a:pPr>
            <a:r>
              <a:rPr lang="en-US" sz="3100" dirty="0">
                <a:solidFill>
                  <a:srgbClr val="0033CC"/>
                </a:solidFill>
                <a:cs typeface="Times New Roman" pitchFamily="18" charset="0"/>
              </a:rPr>
              <a:t> </a:t>
            </a:r>
            <a:endParaRPr lang="en-US" sz="31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33CC"/>
                </a:solidFill>
                <a:cs typeface="Times New Roman" pitchFamily="18" charset="0"/>
              </a:rPr>
              <a:t>TRACTUS ALIMENTARIUS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Paruh</a:t>
            </a:r>
            <a:endParaRPr lang="en-US" dirty="0" smtClean="0"/>
          </a:p>
          <a:p>
            <a:r>
              <a:rPr lang="id-ID" dirty="0" smtClean="0"/>
              <a:t>Faring</a:t>
            </a:r>
          </a:p>
          <a:p>
            <a:r>
              <a:rPr lang="id-ID" dirty="0" smtClean="0"/>
              <a:t>Oesophagus</a:t>
            </a:r>
          </a:p>
          <a:p>
            <a:r>
              <a:rPr lang="id-ID" dirty="0" smtClean="0"/>
              <a:t>Tembolok/crop</a:t>
            </a:r>
          </a:p>
          <a:p>
            <a:r>
              <a:rPr lang="id-ID" dirty="0" smtClean="0"/>
              <a:t>Proventrikulus/perut kelenjar/succenturiate ventricle/glandular stomach</a:t>
            </a:r>
          </a:p>
          <a:p>
            <a:r>
              <a:rPr lang="id-ID" dirty="0" smtClean="0"/>
              <a:t>Ventrikulus/gizard/empedal/perut muskular</a:t>
            </a:r>
          </a:p>
          <a:p>
            <a:r>
              <a:rPr lang="id-ID" dirty="0" smtClean="0"/>
              <a:t>Usus halus/intestinum tenue (duodenum, jejenum, ileum)</a:t>
            </a:r>
          </a:p>
          <a:p>
            <a:r>
              <a:rPr lang="id-ID" dirty="0" smtClean="0"/>
              <a:t>Sekum/usus buntu</a:t>
            </a:r>
          </a:p>
          <a:p>
            <a:r>
              <a:rPr lang="id-ID" dirty="0" smtClean="0"/>
              <a:t>Usus besar/intestinum crassum/rektum</a:t>
            </a:r>
          </a:p>
          <a:p>
            <a:r>
              <a:rPr lang="id-ID" dirty="0" smtClean="0"/>
              <a:t>Kloaka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71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63750" y="188913"/>
            <a:ext cx="8001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quaduct" pitchFamily="2" charset="0"/>
                <a:ea typeface="SimSun" pitchFamily="2" charset="-122"/>
                <a:cs typeface="+mj-cs"/>
              </a:rPr>
              <a:t>PROTEIN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3750" y="981076"/>
            <a:ext cx="81359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8000" indent="-508000">
              <a:spcBef>
                <a:spcPct val="40000"/>
              </a:spcBef>
              <a:buFont typeface="Wingdings" pitchFamily="2" charset="2"/>
              <a:buChar char="Ø"/>
              <a:tabLst>
                <a:tab pos="465138" algn="l"/>
              </a:tabLst>
              <a:defRPr/>
            </a:pPr>
            <a:r>
              <a:rPr lang="en-US" sz="2800" dirty="0" err="1">
                <a:latin typeface="Aquaduct" pitchFamily="2" charset="0"/>
                <a:ea typeface="Batang" pitchFamily="18" charset="-127"/>
              </a:rPr>
              <a:t>Setiap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sel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hidup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mengandung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protein.  Protein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adalah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senyawa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organik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essensial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untuk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makhluk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hidup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dan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konsentrasinya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paling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tinggi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di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dalam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jaringan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otot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hewan</a:t>
            </a:r>
            <a:endParaRPr lang="en-US" sz="2800" dirty="0">
              <a:latin typeface="Aquaduct" pitchFamily="2" charset="0"/>
              <a:ea typeface="Batang" pitchFamily="18" charset="-127"/>
            </a:endParaRPr>
          </a:p>
          <a:p>
            <a:pPr marL="508000" indent="-508000">
              <a:spcBef>
                <a:spcPct val="40000"/>
              </a:spcBef>
              <a:buFont typeface="Wingdings" pitchFamily="2" charset="2"/>
              <a:buChar char="Ø"/>
              <a:tabLst>
                <a:tab pos="465138" algn="l"/>
              </a:tabLst>
              <a:defRPr/>
            </a:pPr>
            <a:r>
              <a:rPr lang="en-US" sz="2800" dirty="0" err="1">
                <a:latin typeface="Aquaduct" pitchFamily="2" charset="0"/>
                <a:ea typeface="Batang" pitchFamily="18" charset="-127"/>
              </a:rPr>
              <a:t>Fungsi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utama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: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penting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untuk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pertumbuhan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dan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penggantian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jaringan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,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pembentukan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telur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,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panas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,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energi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</a:p>
          <a:p>
            <a:pPr marL="508000" indent="-508000">
              <a:spcBef>
                <a:spcPct val="40000"/>
              </a:spcBef>
              <a:buFont typeface="Wingdings" pitchFamily="2" charset="2"/>
              <a:buChar char="Ø"/>
              <a:tabLst>
                <a:tab pos="465138" algn="l"/>
              </a:tabLst>
              <a:defRPr/>
            </a:pPr>
            <a:r>
              <a:rPr lang="en-US" sz="2800" dirty="0">
                <a:latin typeface="Aquaduct" pitchFamily="2" charset="0"/>
                <a:ea typeface="Batang" pitchFamily="18" charset="-127"/>
              </a:rPr>
              <a:t>Protein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adalah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senyawa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organik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yang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terdiri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dari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satu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atau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lebih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asam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amino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dan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protein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diserab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tubuh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dalam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bentuk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</a:t>
            </a:r>
            <a:r>
              <a:rPr lang="en-US" sz="2800" dirty="0" err="1">
                <a:latin typeface="Aquaduct" pitchFamily="2" charset="0"/>
                <a:ea typeface="Batang" pitchFamily="18" charset="-127"/>
              </a:rPr>
              <a:t>asam</a:t>
            </a:r>
            <a:r>
              <a:rPr lang="en-US" sz="2800" dirty="0">
                <a:latin typeface="Aquaduct" pitchFamily="2" charset="0"/>
                <a:ea typeface="Batang" pitchFamily="18" charset="-127"/>
              </a:rPr>
              <a:t> amino.</a:t>
            </a:r>
          </a:p>
        </p:txBody>
      </p:sp>
      <p:pic>
        <p:nvPicPr>
          <p:cNvPr id="7" name="Picture 7" descr="01p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6096">
            <a:off x="9283700" y="1536700"/>
            <a:ext cx="13350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eg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46">
            <a:off x="2189164" y="5626101"/>
            <a:ext cx="17938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milk_sk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3"/>
          <a:stretch>
            <a:fillRect/>
          </a:stretch>
        </p:blipFill>
        <p:spPr bwMode="auto">
          <a:xfrm>
            <a:off x="9453563" y="5072064"/>
            <a:ext cx="9699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765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cs typeface="Times New Roman" pitchFamily="18" charset="0"/>
              </a:rPr>
              <a:t>ORGAN ACCESSORIUS ATAU </a:t>
            </a:r>
            <a:r>
              <a:rPr lang="id-ID" sz="2400" dirty="0"/>
              <a:t>ORGAN PELENGKAP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Lidah</a:t>
            </a:r>
          </a:p>
          <a:p>
            <a:r>
              <a:rPr lang="id-ID" dirty="0" smtClean="0"/>
              <a:t>Glandula saliva</a:t>
            </a:r>
          </a:p>
          <a:p>
            <a:r>
              <a:rPr lang="id-ID" dirty="0" smtClean="0"/>
              <a:t>Hati</a:t>
            </a:r>
          </a:p>
          <a:p>
            <a:r>
              <a:rPr lang="id-ID" dirty="0" smtClean="0"/>
              <a:t>Pankreas</a:t>
            </a:r>
            <a:endParaRPr lang="en-US" dirty="0" smtClean="0"/>
          </a:p>
          <a:p>
            <a:r>
              <a:rPr lang="en-US" dirty="0" err="1" smtClean="0"/>
              <a:t>Limpa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020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DIGESTIVE TRACT</a:t>
            </a:r>
          </a:p>
        </p:txBody>
      </p:sp>
      <p:grpSp>
        <p:nvGrpSpPr>
          <p:cNvPr id="13315" name="Group 84"/>
          <p:cNvGrpSpPr>
            <a:grpSpLocks/>
          </p:cNvGrpSpPr>
          <p:nvPr/>
        </p:nvGrpSpPr>
        <p:grpSpPr bwMode="auto">
          <a:xfrm>
            <a:off x="2514600" y="1720850"/>
            <a:ext cx="7162800" cy="4446588"/>
            <a:chOff x="624" y="748"/>
            <a:chExt cx="4512" cy="3137"/>
          </a:xfrm>
        </p:grpSpPr>
        <p:pic>
          <p:nvPicPr>
            <p:cNvPr id="13316" name="Picture 78" descr="Chicken GI Trac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" y="765"/>
              <a:ext cx="3035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Freeform 52"/>
            <p:cNvSpPr>
              <a:spLocks/>
            </p:cNvSpPr>
            <p:nvPr/>
          </p:nvSpPr>
          <p:spPr bwMode="auto">
            <a:xfrm>
              <a:off x="1407" y="1459"/>
              <a:ext cx="634" cy="1"/>
            </a:xfrm>
            <a:custGeom>
              <a:avLst/>
              <a:gdLst>
                <a:gd name="T0" fmla="*/ 0 w 634"/>
                <a:gd name="T1" fmla="*/ 0 h 1"/>
                <a:gd name="T2" fmla="*/ 634 w 63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4" h="1">
                  <a:moveTo>
                    <a:pt x="0" y="0"/>
                  </a:moveTo>
                  <a:lnTo>
                    <a:pt x="634" y="0"/>
                  </a:ln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18" name="Text Box 53"/>
            <p:cNvSpPr txBox="1">
              <a:spLocks noChangeArrowheads="1"/>
            </p:cNvSpPr>
            <p:nvPr/>
          </p:nvSpPr>
          <p:spPr bwMode="auto">
            <a:xfrm>
              <a:off x="624" y="1344"/>
              <a:ext cx="81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CC3300"/>
                  </a:solidFill>
                </a:rPr>
                <a:t>Esophagus</a:t>
              </a:r>
            </a:p>
          </p:txBody>
        </p:sp>
        <p:sp>
          <p:nvSpPr>
            <p:cNvPr id="13319" name="Text Box 54"/>
            <p:cNvSpPr txBox="1">
              <a:spLocks noChangeArrowheads="1"/>
            </p:cNvSpPr>
            <p:nvPr/>
          </p:nvSpPr>
          <p:spPr bwMode="auto">
            <a:xfrm>
              <a:off x="1008" y="182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CC3300"/>
                  </a:solidFill>
                </a:rPr>
                <a:t>Crop</a:t>
              </a:r>
            </a:p>
          </p:txBody>
        </p:sp>
        <p:sp>
          <p:nvSpPr>
            <p:cNvPr id="13320" name="Freeform 55"/>
            <p:cNvSpPr>
              <a:spLocks/>
            </p:cNvSpPr>
            <p:nvPr/>
          </p:nvSpPr>
          <p:spPr bwMode="auto">
            <a:xfrm>
              <a:off x="1415" y="1951"/>
              <a:ext cx="726" cy="1"/>
            </a:xfrm>
            <a:custGeom>
              <a:avLst/>
              <a:gdLst>
                <a:gd name="T0" fmla="*/ 0 w 726"/>
                <a:gd name="T1" fmla="*/ 0 h 1"/>
                <a:gd name="T2" fmla="*/ 726 w 72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6" h="1">
                  <a:moveTo>
                    <a:pt x="0" y="0"/>
                  </a:moveTo>
                  <a:lnTo>
                    <a:pt x="726" y="0"/>
                  </a:ln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21" name="Text Box 56"/>
            <p:cNvSpPr txBox="1">
              <a:spLocks noChangeArrowheads="1"/>
            </p:cNvSpPr>
            <p:nvPr/>
          </p:nvSpPr>
          <p:spPr bwMode="auto">
            <a:xfrm>
              <a:off x="816" y="2304"/>
              <a:ext cx="105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CC3300"/>
                  </a:solidFill>
                </a:rPr>
                <a:t>Proventriculus</a:t>
              </a:r>
            </a:p>
          </p:txBody>
        </p:sp>
        <p:sp>
          <p:nvSpPr>
            <p:cNvPr id="13322" name="Freeform 57"/>
            <p:cNvSpPr>
              <a:spLocks/>
            </p:cNvSpPr>
            <p:nvPr/>
          </p:nvSpPr>
          <p:spPr bwMode="auto">
            <a:xfrm>
              <a:off x="1816" y="2118"/>
              <a:ext cx="526" cy="292"/>
            </a:xfrm>
            <a:custGeom>
              <a:avLst/>
              <a:gdLst>
                <a:gd name="T0" fmla="*/ 0 w 526"/>
                <a:gd name="T1" fmla="*/ 292 h 292"/>
                <a:gd name="T2" fmla="*/ 526 w 526"/>
                <a:gd name="T3" fmla="*/ 0 h 2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6" h="292">
                  <a:moveTo>
                    <a:pt x="0" y="292"/>
                  </a:moveTo>
                  <a:lnTo>
                    <a:pt x="526" y="0"/>
                  </a:ln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23" name="Freeform 58"/>
            <p:cNvSpPr>
              <a:spLocks/>
            </p:cNvSpPr>
            <p:nvPr/>
          </p:nvSpPr>
          <p:spPr bwMode="auto">
            <a:xfrm>
              <a:off x="2928" y="958"/>
              <a:ext cx="157" cy="1108"/>
            </a:xfrm>
            <a:custGeom>
              <a:avLst/>
              <a:gdLst>
                <a:gd name="T0" fmla="*/ 157 w 157"/>
                <a:gd name="T1" fmla="*/ 0 h 1108"/>
                <a:gd name="T2" fmla="*/ 0 w 157"/>
                <a:gd name="T3" fmla="*/ 1108 h 11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7" h="1108">
                  <a:moveTo>
                    <a:pt x="157" y="0"/>
                  </a:moveTo>
                  <a:lnTo>
                    <a:pt x="0" y="1108"/>
                  </a:ln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24" name="Freeform 59"/>
            <p:cNvSpPr>
              <a:spLocks/>
            </p:cNvSpPr>
            <p:nvPr/>
          </p:nvSpPr>
          <p:spPr bwMode="auto">
            <a:xfrm>
              <a:off x="2634" y="1267"/>
              <a:ext cx="67" cy="910"/>
            </a:xfrm>
            <a:custGeom>
              <a:avLst/>
              <a:gdLst>
                <a:gd name="T0" fmla="*/ 0 w 67"/>
                <a:gd name="T1" fmla="*/ 0 h 910"/>
                <a:gd name="T2" fmla="*/ 67 w 67"/>
                <a:gd name="T3" fmla="*/ 910 h 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7" h="910">
                  <a:moveTo>
                    <a:pt x="0" y="0"/>
                  </a:moveTo>
                  <a:lnTo>
                    <a:pt x="67" y="910"/>
                  </a:ln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25" name="Text Box 60"/>
            <p:cNvSpPr txBox="1">
              <a:spLocks noChangeArrowheads="1"/>
            </p:cNvSpPr>
            <p:nvPr/>
          </p:nvSpPr>
          <p:spPr bwMode="auto">
            <a:xfrm>
              <a:off x="2304" y="1084"/>
              <a:ext cx="62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CC3300"/>
                  </a:solidFill>
                </a:rPr>
                <a:t>Gizzard</a:t>
              </a:r>
            </a:p>
          </p:txBody>
        </p:sp>
        <p:sp>
          <p:nvSpPr>
            <p:cNvPr id="13326" name="Text Box 62"/>
            <p:cNvSpPr txBox="1">
              <a:spLocks noChangeArrowheads="1"/>
            </p:cNvSpPr>
            <p:nvPr/>
          </p:nvSpPr>
          <p:spPr bwMode="auto">
            <a:xfrm>
              <a:off x="3264" y="1008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CC3300"/>
                  </a:solidFill>
                </a:rPr>
                <a:t>Liver</a:t>
              </a:r>
            </a:p>
          </p:txBody>
        </p:sp>
        <p:sp>
          <p:nvSpPr>
            <p:cNvPr id="13327" name="Text Box 63"/>
            <p:cNvSpPr txBox="1">
              <a:spLocks noChangeArrowheads="1"/>
            </p:cNvSpPr>
            <p:nvPr/>
          </p:nvSpPr>
          <p:spPr bwMode="auto">
            <a:xfrm>
              <a:off x="2640" y="748"/>
              <a:ext cx="96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CC3300"/>
                  </a:solidFill>
                </a:rPr>
                <a:t>Gall bladder</a:t>
              </a:r>
            </a:p>
          </p:txBody>
        </p:sp>
        <p:sp>
          <p:nvSpPr>
            <p:cNvPr id="13328" name="Freeform 64"/>
            <p:cNvSpPr>
              <a:spLocks/>
            </p:cNvSpPr>
            <p:nvPr/>
          </p:nvSpPr>
          <p:spPr bwMode="auto">
            <a:xfrm>
              <a:off x="3051" y="1208"/>
              <a:ext cx="418" cy="810"/>
            </a:xfrm>
            <a:custGeom>
              <a:avLst/>
              <a:gdLst>
                <a:gd name="T0" fmla="*/ 418 w 418"/>
                <a:gd name="T1" fmla="*/ 0 h 810"/>
                <a:gd name="T2" fmla="*/ 0 w 418"/>
                <a:gd name="T3" fmla="*/ 810 h 8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8" h="810">
                  <a:moveTo>
                    <a:pt x="418" y="0"/>
                  </a:moveTo>
                  <a:lnTo>
                    <a:pt x="0" y="810"/>
                  </a:ln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29" name="Text Box 65"/>
            <p:cNvSpPr txBox="1">
              <a:spLocks noChangeArrowheads="1"/>
            </p:cNvSpPr>
            <p:nvPr/>
          </p:nvSpPr>
          <p:spPr bwMode="auto">
            <a:xfrm>
              <a:off x="3984" y="1008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CC3300"/>
                  </a:solidFill>
                </a:rPr>
                <a:t>Cecum</a:t>
              </a:r>
            </a:p>
          </p:txBody>
        </p:sp>
        <p:sp>
          <p:nvSpPr>
            <p:cNvPr id="13330" name="Line 66"/>
            <p:cNvSpPr>
              <a:spLocks noChangeShapeType="1"/>
            </p:cNvSpPr>
            <p:nvPr/>
          </p:nvSpPr>
          <p:spPr bwMode="auto">
            <a:xfrm flipV="1">
              <a:off x="3792" y="1200"/>
              <a:ext cx="432" cy="81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31" name="Freeform 67"/>
            <p:cNvSpPr>
              <a:spLocks/>
            </p:cNvSpPr>
            <p:nvPr/>
          </p:nvSpPr>
          <p:spPr bwMode="auto">
            <a:xfrm>
              <a:off x="3727" y="1824"/>
              <a:ext cx="161" cy="144"/>
            </a:xfrm>
            <a:custGeom>
              <a:avLst/>
              <a:gdLst>
                <a:gd name="T0" fmla="*/ 0 w 161"/>
                <a:gd name="T1" fmla="*/ 144 h 144"/>
                <a:gd name="T2" fmla="*/ 161 w 161"/>
                <a:gd name="T3" fmla="*/ 0 h 1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1" h="144">
                  <a:moveTo>
                    <a:pt x="0" y="144"/>
                  </a:moveTo>
                  <a:lnTo>
                    <a:pt x="161" y="0"/>
                  </a:ln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32" name="Text Box 68"/>
            <p:cNvSpPr txBox="1">
              <a:spLocks noChangeArrowheads="1"/>
            </p:cNvSpPr>
            <p:nvPr/>
          </p:nvSpPr>
          <p:spPr bwMode="auto">
            <a:xfrm>
              <a:off x="4368" y="2400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CC3300"/>
                  </a:solidFill>
                </a:rPr>
                <a:t>Cloaca</a:t>
              </a:r>
            </a:p>
          </p:txBody>
        </p:sp>
        <p:sp>
          <p:nvSpPr>
            <p:cNvPr id="13333" name="Line 69"/>
            <p:cNvSpPr>
              <a:spLocks noChangeShapeType="1"/>
            </p:cNvSpPr>
            <p:nvPr/>
          </p:nvSpPr>
          <p:spPr bwMode="auto">
            <a:xfrm>
              <a:off x="3840" y="2544"/>
              <a:ext cx="576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34" name="Text Box 70"/>
            <p:cNvSpPr txBox="1">
              <a:spLocks noChangeArrowheads="1"/>
            </p:cNvSpPr>
            <p:nvPr/>
          </p:nvSpPr>
          <p:spPr bwMode="auto">
            <a:xfrm>
              <a:off x="4080" y="2928"/>
              <a:ext cx="105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CC3300"/>
                  </a:solidFill>
                </a:rPr>
                <a:t>Large intestine</a:t>
              </a:r>
            </a:p>
          </p:txBody>
        </p:sp>
        <p:sp>
          <p:nvSpPr>
            <p:cNvPr id="13335" name="Text Box 71"/>
            <p:cNvSpPr txBox="1">
              <a:spLocks noChangeArrowheads="1"/>
            </p:cNvSpPr>
            <p:nvPr/>
          </p:nvSpPr>
          <p:spPr bwMode="auto">
            <a:xfrm>
              <a:off x="3408" y="3312"/>
              <a:ext cx="1152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CC3300"/>
                  </a:solidFill>
                </a:rPr>
                <a:t>Small intestine (jejunum, ileum)</a:t>
              </a:r>
            </a:p>
          </p:txBody>
        </p:sp>
        <p:sp>
          <p:nvSpPr>
            <p:cNvPr id="13336" name="Freeform 73"/>
            <p:cNvSpPr>
              <a:spLocks/>
            </p:cNvSpPr>
            <p:nvPr/>
          </p:nvSpPr>
          <p:spPr bwMode="auto">
            <a:xfrm>
              <a:off x="3504" y="2544"/>
              <a:ext cx="607" cy="486"/>
            </a:xfrm>
            <a:custGeom>
              <a:avLst/>
              <a:gdLst>
                <a:gd name="T0" fmla="*/ 0 w 607"/>
                <a:gd name="T1" fmla="*/ 0 h 486"/>
                <a:gd name="T2" fmla="*/ 607 w 607"/>
                <a:gd name="T3" fmla="*/ 486 h 4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7" h="486">
                  <a:moveTo>
                    <a:pt x="0" y="0"/>
                  </a:moveTo>
                  <a:lnTo>
                    <a:pt x="607" y="486"/>
                  </a:ln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37" name="Text Box 75"/>
            <p:cNvSpPr txBox="1">
              <a:spLocks noChangeArrowheads="1"/>
            </p:cNvSpPr>
            <p:nvPr/>
          </p:nvSpPr>
          <p:spPr bwMode="auto">
            <a:xfrm>
              <a:off x="1392" y="2640"/>
              <a:ext cx="72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CC3300"/>
                  </a:solidFill>
                </a:rPr>
                <a:t>Pancreas</a:t>
              </a:r>
            </a:p>
          </p:txBody>
        </p:sp>
        <p:sp>
          <p:nvSpPr>
            <p:cNvPr id="13338" name="Freeform 76"/>
            <p:cNvSpPr>
              <a:spLocks/>
            </p:cNvSpPr>
            <p:nvPr/>
          </p:nvSpPr>
          <p:spPr bwMode="auto">
            <a:xfrm>
              <a:off x="2064" y="2410"/>
              <a:ext cx="837" cy="326"/>
            </a:xfrm>
            <a:custGeom>
              <a:avLst/>
              <a:gdLst>
                <a:gd name="T0" fmla="*/ 837 w 837"/>
                <a:gd name="T1" fmla="*/ 0 h 326"/>
                <a:gd name="T2" fmla="*/ 0 w 837"/>
                <a:gd name="T3" fmla="*/ 326 h 3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7" h="326">
                  <a:moveTo>
                    <a:pt x="837" y="0"/>
                  </a:moveTo>
                  <a:lnTo>
                    <a:pt x="0" y="326"/>
                  </a:ln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39" name="Freeform 79"/>
            <p:cNvSpPr>
              <a:spLocks/>
            </p:cNvSpPr>
            <p:nvPr/>
          </p:nvSpPr>
          <p:spPr bwMode="auto">
            <a:xfrm>
              <a:off x="3312" y="2544"/>
              <a:ext cx="532" cy="795"/>
            </a:xfrm>
            <a:custGeom>
              <a:avLst/>
              <a:gdLst>
                <a:gd name="T0" fmla="*/ 0 w 532"/>
                <a:gd name="T1" fmla="*/ 0 h 795"/>
                <a:gd name="T2" fmla="*/ 532 w 532"/>
                <a:gd name="T3" fmla="*/ 795 h 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2" h="795">
                  <a:moveTo>
                    <a:pt x="0" y="0"/>
                  </a:moveTo>
                  <a:lnTo>
                    <a:pt x="532" y="795"/>
                  </a:ln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3340" name="Text Box 80"/>
            <p:cNvSpPr txBox="1">
              <a:spLocks noChangeArrowheads="1"/>
            </p:cNvSpPr>
            <p:nvPr/>
          </p:nvSpPr>
          <p:spPr bwMode="auto">
            <a:xfrm>
              <a:off x="1296" y="3072"/>
              <a:ext cx="105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 i="0">
                  <a:solidFill>
                    <a:srgbClr val="CC3300"/>
                  </a:solidFill>
                </a:rPr>
                <a:t>Duodenum</a:t>
              </a:r>
            </a:p>
          </p:txBody>
        </p:sp>
        <p:sp>
          <p:nvSpPr>
            <p:cNvPr id="13341" name="Freeform 81"/>
            <p:cNvSpPr>
              <a:spLocks/>
            </p:cNvSpPr>
            <p:nvPr/>
          </p:nvSpPr>
          <p:spPr bwMode="auto">
            <a:xfrm>
              <a:off x="2191" y="2571"/>
              <a:ext cx="743" cy="601"/>
            </a:xfrm>
            <a:custGeom>
              <a:avLst/>
              <a:gdLst>
                <a:gd name="T0" fmla="*/ 743 w 743"/>
                <a:gd name="T1" fmla="*/ 0 h 601"/>
                <a:gd name="T2" fmla="*/ 0 w 743"/>
                <a:gd name="T3" fmla="*/ 601 h 60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43" h="601">
                  <a:moveTo>
                    <a:pt x="743" y="0"/>
                  </a:moveTo>
                  <a:lnTo>
                    <a:pt x="0" y="601"/>
                  </a:lnTo>
                </a:path>
              </a:pathLst>
            </a:custGeom>
            <a:noFill/>
            <a:ln w="28575" cmpd="sng">
              <a:solidFill>
                <a:srgbClr val="CC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1282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ges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-14288"/>
            <a:ext cx="43434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71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3479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b="1"/>
              <a:t>SISTEM PENCERNAAN UNGGAS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1" y="533400"/>
            <a:ext cx="39973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4876800" y="3048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86400" y="914400"/>
            <a:ext cx="2209800" cy="457200"/>
            <a:chOff x="2496" y="560"/>
            <a:chExt cx="1392" cy="288"/>
          </a:xfrm>
        </p:grpSpPr>
        <p:sp>
          <p:nvSpPr>
            <p:cNvPr id="80902" name="Text Box 6"/>
            <p:cNvSpPr txBox="1">
              <a:spLocks noChangeArrowheads="1"/>
            </p:cNvSpPr>
            <p:nvPr/>
          </p:nvSpPr>
          <p:spPr bwMode="auto">
            <a:xfrm>
              <a:off x="2496" y="560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Beak</a:t>
              </a:r>
            </a:p>
          </p:txBody>
        </p:sp>
        <p:sp>
          <p:nvSpPr>
            <p:cNvPr id="80903" name="Line 7"/>
            <p:cNvSpPr>
              <a:spLocks noChangeShapeType="1"/>
            </p:cNvSpPr>
            <p:nvPr/>
          </p:nvSpPr>
          <p:spPr bwMode="auto">
            <a:xfrm>
              <a:off x="3168" y="672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48200" y="1879600"/>
            <a:ext cx="3505200" cy="457200"/>
            <a:chOff x="1968" y="1184"/>
            <a:chExt cx="2208" cy="288"/>
          </a:xfrm>
        </p:grpSpPr>
        <p:sp>
          <p:nvSpPr>
            <p:cNvPr id="80905" name="Text Box 9"/>
            <p:cNvSpPr txBox="1">
              <a:spLocks noChangeArrowheads="1"/>
            </p:cNvSpPr>
            <p:nvPr/>
          </p:nvSpPr>
          <p:spPr bwMode="auto">
            <a:xfrm>
              <a:off x="1968" y="1184"/>
              <a:ext cx="10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Esophagus</a:t>
              </a:r>
            </a:p>
          </p:txBody>
        </p:sp>
        <p:sp>
          <p:nvSpPr>
            <p:cNvPr id="80906" name="Line 10"/>
            <p:cNvSpPr>
              <a:spLocks noChangeShapeType="1"/>
            </p:cNvSpPr>
            <p:nvPr/>
          </p:nvSpPr>
          <p:spPr bwMode="auto">
            <a:xfrm>
              <a:off x="3120" y="1392"/>
              <a:ext cx="105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876800" y="2286003"/>
            <a:ext cx="3429000" cy="461963"/>
            <a:chOff x="2112" y="1424"/>
            <a:chExt cx="2160" cy="291"/>
          </a:xfrm>
        </p:grpSpPr>
        <p:sp>
          <p:nvSpPr>
            <p:cNvPr id="80908" name="Text Box 12"/>
            <p:cNvSpPr txBox="1">
              <a:spLocks noChangeArrowheads="1"/>
            </p:cNvSpPr>
            <p:nvPr/>
          </p:nvSpPr>
          <p:spPr bwMode="auto">
            <a:xfrm>
              <a:off x="2112" y="1424"/>
              <a:ext cx="8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Crop (2”)</a:t>
              </a:r>
            </a:p>
          </p:txBody>
        </p:sp>
        <p:sp>
          <p:nvSpPr>
            <p:cNvPr id="80909" name="Line 13"/>
            <p:cNvSpPr>
              <a:spLocks noChangeShapeType="1"/>
            </p:cNvSpPr>
            <p:nvPr/>
          </p:nvSpPr>
          <p:spPr bwMode="auto">
            <a:xfrm>
              <a:off x="3120" y="1584"/>
              <a:ext cx="11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200400" y="2590800"/>
            <a:ext cx="5754688" cy="457200"/>
            <a:chOff x="1056" y="1664"/>
            <a:chExt cx="3625" cy="288"/>
          </a:xfrm>
        </p:grpSpPr>
        <p:sp>
          <p:nvSpPr>
            <p:cNvPr id="80911" name="Text Box 15"/>
            <p:cNvSpPr txBox="1">
              <a:spLocks noChangeArrowheads="1"/>
            </p:cNvSpPr>
            <p:nvPr/>
          </p:nvSpPr>
          <p:spPr bwMode="auto">
            <a:xfrm>
              <a:off x="1056" y="1664"/>
              <a:ext cx="18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Small Intestine (55”)</a:t>
              </a:r>
            </a:p>
          </p:txBody>
        </p:sp>
        <p:sp>
          <p:nvSpPr>
            <p:cNvPr id="80912" name="Line 16"/>
            <p:cNvSpPr>
              <a:spLocks noChangeShapeType="1"/>
            </p:cNvSpPr>
            <p:nvPr/>
          </p:nvSpPr>
          <p:spPr bwMode="auto">
            <a:xfrm>
              <a:off x="3168" y="1776"/>
              <a:ext cx="151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038600" y="3022604"/>
            <a:ext cx="3657600" cy="461963"/>
            <a:chOff x="1584" y="1904"/>
            <a:chExt cx="2304" cy="291"/>
          </a:xfrm>
        </p:grpSpPr>
        <p:sp>
          <p:nvSpPr>
            <p:cNvPr id="80914" name="Text Box 18"/>
            <p:cNvSpPr txBox="1">
              <a:spLocks noChangeArrowheads="1"/>
            </p:cNvSpPr>
            <p:nvPr/>
          </p:nvSpPr>
          <p:spPr bwMode="auto">
            <a:xfrm>
              <a:off x="1584" y="1904"/>
              <a:ext cx="127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Proventriculus</a:t>
              </a:r>
            </a:p>
          </p:txBody>
        </p:sp>
        <p:sp>
          <p:nvSpPr>
            <p:cNvPr id="80915" name="Line 19"/>
            <p:cNvSpPr>
              <a:spLocks noChangeShapeType="1"/>
            </p:cNvSpPr>
            <p:nvPr/>
          </p:nvSpPr>
          <p:spPr bwMode="auto">
            <a:xfrm>
              <a:off x="3120" y="2064"/>
              <a:ext cx="7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343400" y="3810005"/>
            <a:ext cx="2895600" cy="461963"/>
            <a:chOff x="1776" y="2288"/>
            <a:chExt cx="1824" cy="291"/>
          </a:xfrm>
        </p:grpSpPr>
        <p:sp>
          <p:nvSpPr>
            <p:cNvPr id="80917" name="Text Box 21"/>
            <p:cNvSpPr txBox="1">
              <a:spLocks noChangeArrowheads="1"/>
            </p:cNvSpPr>
            <p:nvPr/>
          </p:nvSpPr>
          <p:spPr bwMode="auto">
            <a:xfrm>
              <a:off x="1776" y="2288"/>
              <a:ext cx="10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Gizzard (2”)</a:t>
              </a:r>
            </a:p>
          </p:txBody>
        </p:sp>
        <p:sp>
          <p:nvSpPr>
            <p:cNvPr id="80918" name="Line 22"/>
            <p:cNvSpPr>
              <a:spLocks noChangeShapeType="1"/>
            </p:cNvSpPr>
            <p:nvPr/>
          </p:nvSpPr>
          <p:spPr bwMode="auto">
            <a:xfrm>
              <a:off x="3120" y="2400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876800" y="4089400"/>
            <a:ext cx="3392488" cy="457200"/>
            <a:chOff x="2112" y="2576"/>
            <a:chExt cx="2137" cy="288"/>
          </a:xfrm>
        </p:grpSpPr>
        <p:sp>
          <p:nvSpPr>
            <p:cNvPr id="80920" name="Text Box 24"/>
            <p:cNvSpPr txBox="1">
              <a:spLocks noChangeArrowheads="1"/>
            </p:cNvSpPr>
            <p:nvPr/>
          </p:nvSpPr>
          <p:spPr bwMode="auto">
            <a:xfrm>
              <a:off x="2112" y="2576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Pancreas</a:t>
              </a:r>
            </a:p>
          </p:txBody>
        </p:sp>
        <p:sp>
          <p:nvSpPr>
            <p:cNvPr id="80921" name="Line 25"/>
            <p:cNvSpPr>
              <a:spLocks noChangeShapeType="1"/>
            </p:cNvSpPr>
            <p:nvPr/>
          </p:nvSpPr>
          <p:spPr bwMode="auto">
            <a:xfrm>
              <a:off x="3120" y="2736"/>
              <a:ext cx="1129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800600" y="5232407"/>
            <a:ext cx="2057400" cy="461963"/>
            <a:chOff x="2064" y="3296"/>
            <a:chExt cx="1296" cy="291"/>
          </a:xfrm>
        </p:grpSpPr>
        <p:sp>
          <p:nvSpPr>
            <p:cNvPr id="80923" name="Text Box 27"/>
            <p:cNvSpPr txBox="1">
              <a:spLocks noChangeArrowheads="1"/>
            </p:cNvSpPr>
            <p:nvPr/>
          </p:nvSpPr>
          <p:spPr bwMode="auto">
            <a:xfrm>
              <a:off x="2064" y="3296"/>
              <a:ext cx="8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Ceca (7”)</a:t>
              </a:r>
            </a:p>
          </p:txBody>
        </p:sp>
        <p:sp>
          <p:nvSpPr>
            <p:cNvPr id="80924" name="Line 28"/>
            <p:cNvSpPr>
              <a:spLocks noChangeShapeType="1"/>
            </p:cNvSpPr>
            <p:nvPr/>
          </p:nvSpPr>
          <p:spPr bwMode="auto">
            <a:xfrm>
              <a:off x="3120" y="3456"/>
              <a:ext cx="2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3276600" y="5765807"/>
            <a:ext cx="4578350" cy="461963"/>
            <a:chOff x="1104" y="3632"/>
            <a:chExt cx="2884" cy="291"/>
          </a:xfrm>
        </p:grpSpPr>
        <p:sp>
          <p:nvSpPr>
            <p:cNvPr id="80926" name="Text Box 30"/>
            <p:cNvSpPr txBox="1">
              <a:spLocks noChangeArrowheads="1"/>
            </p:cNvSpPr>
            <p:nvPr/>
          </p:nvSpPr>
          <p:spPr bwMode="auto">
            <a:xfrm>
              <a:off x="1104" y="3632"/>
              <a:ext cx="16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Large Intestine (4”)</a:t>
              </a:r>
            </a:p>
          </p:txBody>
        </p:sp>
        <p:sp>
          <p:nvSpPr>
            <p:cNvPr id="80927" name="Line 31"/>
            <p:cNvSpPr>
              <a:spLocks noChangeShapeType="1"/>
            </p:cNvSpPr>
            <p:nvPr/>
          </p:nvSpPr>
          <p:spPr bwMode="auto">
            <a:xfrm>
              <a:off x="3120" y="3792"/>
              <a:ext cx="86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181600" y="6146808"/>
            <a:ext cx="2819400" cy="461963"/>
            <a:chOff x="2304" y="3872"/>
            <a:chExt cx="1776" cy="291"/>
          </a:xfrm>
        </p:grpSpPr>
        <p:sp>
          <p:nvSpPr>
            <p:cNvPr id="80929" name="Text Box 33"/>
            <p:cNvSpPr txBox="1">
              <a:spLocks noChangeArrowheads="1"/>
            </p:cNvSpPr>
            <p:nvPr/>
          </p:nvSpPr>
          <p:spPr bwMode="auto">
            <a:xfrm>
              <a:off x="2304" y="3872"/>
              <a:ext cx="6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Cloaca</a:t>
              </a:r>
            </a:p>
          </p:txBody>
        </p:sp>
        <p:sp>
          <p:nvSpPr>
            <p:cNvPr id="80930" name="Line 34"/>
            <p:cNvSpPr>
              <a:spLocks noChangeShapeType="1"/>
            </p:cNvSpPr>
            <p:nvPr/>
          </p:nvSpPr>
          <p:spPr bwMode="auto">
            <a:xfrm>
              <a:off x="3120" y="4032"/>
              <a:ext cx="960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8257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90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DIGESTIVE TRACT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196753"/>
            <a:ext cx="4351886" cy="535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1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endParaRPr lang="en-US" dirty="0" smtClean="0"/>
          </a:p>
          <a:p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menghasilkan</a:t>
            </a:r>
            <a:r>
              <a:rPr lang="en-US" dirty="0" smtClean="0"/>
              <a:t> energy</a:t>
            </a:r>
          </a:p>
          <a:p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vitamin</a:t>
            </a:r>
          </a:p>
          <a:p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penggolongan</a:t>
            </a:r>
            <a:r>
              <a:rPr lang="en-US" dirty="0" smtClean="0"/>
              <a:t> mineral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penggambaran</a:t>
            </a:r>
            <a:r>
              <a:rPr lang="en-US" dirty="0" smtClean="0"/>
              <a:t> energy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unggas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78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id-ID" dirty="0" smtClean="0"/>
              <a:t>Saudara </a:t>
            </a:r>
            <a:r>
              <a:rPr lang="id-ID" dirty="0"/>
              <a:t>sebagai seorang yang sudah belajar dan mengetahui tentang </a:t>
            </a:r>
            <a:r>
              <a:rPr lang="en-US" dirty="0" err="1" smtClean="0"/>
              <a:t>nutrisi</a:t>
            </a:r>
            <a:r>
              <a:rPr lang="id-ID" dirty="0" smtClean="0"/>
              <a:t>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energy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1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sz="6600" b="1" dirty="0">
                <a:latin typeface="Gill Sans MT Condensed" pitchFamily="34" charset="0"/>
              </a:rPr>
              <a:t>Lemak</a:t>
            </a:r>
            <a:endParaRPr lang="en-US" sz="6600" dirty="0">
              <a:latin typeface="Gill Sans MT Condensed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03388" y="1341439"/>
            <a:ext cx="8964612" cy="4924425"/>
          </a:xfrm>
        </p:spPr>
        <p:txBody>
          <a:bodyPr/>
          <a:lstStyle/>
          <a:p>
            <a:pPr eaLnBrk="1" hangingPunct="1"/>
            <a:r>
              <a:rPr lang="id-ID" altLang="en-US" smtClean="0"/>
              <a:t>lemak kasar adalah campuran beberapa senyawa yang larut di dalam pelarut lemak (Ether, Petroleum Ether, Petroleum benzene dan sebagainya), oleh karena itu lemak kasar lebih tepat disebut </a:t>
            </a:r>
            <a:r>
              <a:rPr lang="id-ID" altLang="en-US" b="1" smtClean="0"/>
              <a:t>Ekstrak Ether</a:t>
            </a:r>
            <a:r>
              <a:rPr lang="id-ID" altLang="en-US" smtClean="0"/>
              <a:t>.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Mengandung unsur C,H,O sehingga termasuk kedalam sumber energi.</a:t>
            </a:r>
          </a:p>
          <a:p>
            <a:pPr eaLnBrk="1" hangingPunct="1"/>
            <a:r>
              <a:rPr lang="en-US" altLang="en-US" smtClean="0"/>
              <a:t>Molekul C dan H lebih banyak dibandingkan Karbohidrat, sedangkan proporsi O lebih sedikit.</a:t>
            </a:r>
          </a:p>
        </p:txBody>
      </p:sp>
    </p:spTree>
    <p:extLst>
      <p:ext uri="{BB962C8B-B14F-4D97-AF65-F5344CB8AC3E}">
        <p14:creationId xmlns:p14="http://schemas.microsoft.com/office/powerpoint/2010/main" val="2267772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703388" y="1773239"/>
            <a:ext cx="8964612" cy="4421187"/>
          </a:xfrm>
        </p:spPr>
        <p:txBody>
          <a:bodyPr/>
          <a:lstStyle/>
          <a:p>
            <a:pPr eaLnBrk="1" hangingPunct="1"/>
            <a:r>
              <a:rPr lang="en-US" altLang="en-US" smtClean="0"/>
              <a:t>Sebagai sumber energi tubuh dan disimpan dalam</a:t>
            </a:r>
            <a:r>
              <a:rPr lang="en-US" altLang="en-US" i="1" smtClean="0"/>
              <a:t> adipose tissue. </a:t>
            </a:r>
            <a:r>
              <a:rPr lang="en-US" altLang="en-US" smtClean="0"/>
              <a:t>Lebih padat dari pada glikogen</a:t>
            </a:r>
          </a:p>
          <a:p>
            <a:pPr eaLnBrk="1" hangingPunct="1"/>
            <a:r>
              <a:rPr lang="en-US" altLang="en-US" smtClean="0"/>
              <a:t>Sumber asam-asam lemak esensial</a:t>
            </a:r>
          </a:p>
          <a:p>
            <a:pPr eaLnBrk="1" hangingPunct="1"/>
            <a:r>
              <a:rPr lang="en-US" altLang="en-US" smtClean="0"/>
              <a:t>Vitamin carrier</a:t>
            </a:r>
          </a:p>
          <a:p>
            <a:pPr eaLnBrk="1" hangingPunct="1"/>
            <a:r>
              <a:rPr lang="en-US" altLang="en-US" smtClean="0"/>
              <a:t>Sumber colin, prostaglandin</a:t>
            </a:r>
          </a:p>
          <a:p>
            <a:pPr eaLnBrk="1" hangingPunct="1"/>
            <a:r>
              <a:rPr lang="en-US" altLang="en-US" smtClean="0"/>
              <a:t>Menaikkan feed efisiensi</a:t>
            </a:r>
          </a:p>
          <a:p>
            <a:pPr eaLnBrk="1" hangingPunct="1"/>
            <a:r>
              <a:rPr lang="en-US" altLang="en-US" smtClean="0"/>
              <a:t>Menaikkan palatabilitas pakan/diet.</a:t>
            </a:r>
          </a:p>
        </p:txBody>
      </p:sp>
      <p:sp>
        <p:nvSpPr>
          <p:cNvPr id="4" name="Pentagon 3"/>
          <p:cNvSpPr/>
          <p:nvPr/>
        </p:nvSpPr>
        <p:spPr>
          <a:xfrm>
            <a:off x="1703389" y="188913"/>
            <a:ext cx="8785225" cy="133985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lemak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7214342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703389" y="1600201"/>
            <a:ext cx="8785225" cy="4525963"/>
          </a:xfrm>
        </p:spPr>
        <p:txBody>
          <a:bodyPr/>
          <a:lstStyle/>
          <a:p>
            <a:pPr eaLnBrk="1" hangingPunct="1"/>
            <a:r>
              <a:rPr lang="id-ID" altLang="en-US" smtClean="0"/>
              <a:t>Disamping tubuh mengandung air, protein dan lemak tubuh juga mengandung karbohidrat walaupun dalam jumlah terbatas</a:t>
            </a:r>
            <a:endParaRPr lang="en-US" altLang="en-US" smtClean="0"/>
          </a:p>
          <a:p>
            <a:pPr eaLnBrk="1" hangingPunct="1"/>
            <a:r>
              <a:rPr lang="id-ID" altLang="en-US" smtClean="0"/>
              <a:t>Ada 2 macam karbohidrat utama di dalam tubuh yaitu : glukosa dan glikogen yang keduanya terdapat di dalam hati, otot dan di dalam darah yang fungsinya sebagai sumber energi</a:t>
            </a:r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774825" y="188913"/>
            <a:ext cx="8642350" cy="1079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Karbohidrat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0811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25" y="260350"/>
            <a:ext cx="8497888" cy="129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MINERAL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774825" y="2133600"/>
            <a:ext cx="8713788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>
                <a:latin typeface="Comic Sans MS" panose="030F0702030302020204" pitchFamily="66" charset="0"/>
              </a:rPr>
              <a:t>Pembakaran sempurna dari tubuh akan menghasilkan abu yang mengandung berbagai macam mineral yang berbentuk oksida mineral</a:t>
            </a: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>
                <a:latin typeface="Comic Sans MS" panose="030F0702030302020204" pitchFamily="66" charset="0"/>
              </a:rPr>
              <a:t>Macam dan tinggi rendahnya mineral tubuh tergantung dari umur, kondisi dan spesies ternak.</a:t>
            </a:r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479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825" y="260350"/>
            <a:ext cx="8497888" cy="129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VITAMIN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774825" y="2133600"/>
            <a:ext cx="87137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latin typeface="Comic Sans MS" panose="030F0702030302020204" pitchFamily="66" charset="0"/>
              </a:rPr>
              <a:t>Sekelompok senyawa organik berbobot molekul kecil yang memiliki fungsi vital dalam metabolisme setiap organisme, yang tidak dapat dihasilkan oleh tubuh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270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sz="4000">
                <a:solidFill>
                  <a:srgbClr val="FF0000"/>
                </a:solidFill>
              </a:rPr>
              <a:t>NUTRIEN PENYUSUN PAKAN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id-ID" altLang="en-US" smtClean="0"/>
              <a:t>Nutrien penyusun pakan ternak harus dapat digunakan untuk berbagai keperluan yaitu:</a:t>
            </a:r>
          </a:p>
          <a:p>
            <a:pPr eaLnBrk="1" hangingPunct="1"/>
            <a:r>
              <a:rPr lang="id-ID" altLang="en-US" smtClean="0"/>
              <a:t>Pertumbuhan sel tubuh</a:t>
            </a:r>
          </a:p>
          <a:p>
            <a:pPr eaLnBrk="1" hangingPunct="1"/>
            <a:r>
              <a:rPr lang="id-ID" altLang="en-US" smtClean="0"/>
              <a:t>Pengganti sel tubuh yang rusak dan mati</a:t>
            </a:r>
          </a:p>
          <a:p>
            <a:pPr eaLnBrk="1" hangingPunct="1"/>
            <a:r>
              <a:rPr lang="id-ID" altLang="en-US" smtClean="0"/>
              <a:t>Serta berproduksi</a:t>
            </a:r>
          </a:p>
        </p:txBody>
      </p:sp>
      <p:pic>
        <p:nvPicPr>
          <p:cNvPr id="29700" name="Picture 3" descr="D:\poEna aD tEeA\0805104010009\SeMesTer 6\RumiNoLogi\bahan ruminologi baru\994-proses-pencernaan-di-rumen_files\1%20sapi%20peringatan%20dini%20gempa%20bu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4071939"/>
            <a:ext cx="31972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D:\poEna aD tEeA\0805104010009\SeMesTer 6\RumiNoLogi\bahan ruminologi baru\994-proses-pencernaan-di-rumen_files\423_Cow_Starch_Digestive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3500439"/>
            <a:ext cx="48133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733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1077</Words>
  <Application>Microsoft Office PowerPoint</Application>
  <PresentationFormat>Widescreen</PresentationFormat>
  <Paragraphs>219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SimSun</vt:lpstr>
      <vt:lpstr>Aquaduct</vt:lpstr>
      <vt:lpstr>Arial</vt:lpstr>
      <vt:lpstr>Batang</vt:lpstr>
      <vt:lpstr>Calibri</vt:lpstr>
      <vt:lpstr>Calibri Light</vt:lpstr>
      <vt:lpstr>Comic Sans MS</vt:lpstr>
      <vt:lpstr>Gill Sans MT</vt:lpstr>
      <vt:lpstr>Gill Sans MT Condensed</vt:lpstr>
      <vt:lpstr>Segoe UI Black</vt:lpstr>
      <vt:lpstr>Symbol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Lemak</vt:lpstr>
      <vt:lpstr>PowerPoint Presentation</vt:lpstr>
      <vt:lpstr>PowerPoint Presentation</vt:lpstr>
      <vt:lpstr>PowerPoint Presentation</vt:lpstr>
      <vt:lpstr>PowerPoint Presentation</vt:lpstr>
      <vt:lpstr>NUTRIEN PENYUSUN PAKAN</vt:lpstr>
      <vt:lpstr>PowerPoint Presentation</vt:lpstr>
      <vt:lpstr>METABOLISME ENERGI UNTUK UNGGAS</vt:lpstr>
      <vt:lpstr>Metabolisme Protein</vt:lpstr>
      <vt:lpstr>Asam Amino</vt:lpstr>
      <vt:lpstr>PowerPoint Presentation</vt:lpstr>
      <vt:lpstr>PowerPoint Presentation</vt:lpstr>
      <vt:lpstr>Perkembangan jaringan otot</vt:lpstr>
      <vt:lpstr>SIKLUS SEL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PROSES PENCERNAAN PADA UNGGAS    </vt:lpstr>
      <vt:lpstr>SISTEM PENCERNAAN UNGGAS</vt:lpstr>
      <vt:lpstr>TRACTUS ALIMENTARIUS</vt:lpstr>
      <vt:lpstr>ORGAN ACCESSORIUS ATAU ORGAN PELENGKAP</vt:lpstr>
      <vt:lpstr>DIGESTIVE TRACT</vt:lpstr>
      <vt:lpstr>PowerPoint Presentation</vt:lpstr>
      <vt:lpstr>PowerPoint Presentation</vt:lpstr>
      <vt:lpstr>DIGESTIVE TRACT</vt:lpstr>
      <vt:lpstr>Soal</vt:lpstr>
      <vt:lpstr>Diskusi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Habiburrohman Muhamad Tarmuji</dc:creator>
  <cp:lastModifiedBy>Microsoft account</cp:lastModifiedBy>
  <cp:revision>8</cp:revision>
  <dcterms:created xsi:type="dcterms:W3CDTF">2021-08-02T01:47:28Z</dcterms:created>
  <dcterms:modified xsi:type="dcterms:W3CDTF">2021-08-03T13:57:33Z</dcterms:modified>
</cp:coreProperties>
</file>