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344"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E791134-B259-414F-9DB8-C9604FD4242C}" type="datetimeFigureOut">
              <a:rPr lang="id-ID" smtClean="0"/>
              <a:pPr/>
              <a:t>06/12/2021</a:t>
            </a:fld>
            <a:endParaRPr lang="id-ID"/>
          </a:p>
        </p:txBody>
      </p:sp>
      <p:sp>
        <p:nvSpPr>
          <p:cNvPr id="19" name="Footer Placeholder 18"/>
          <p:cNvSpPr>
            <a:spLocks noGrp="1"/>
          </p:cNvSpPr>
          <p:nvPr>
            <p:ph type="ftr" sz="quarter" idx="11"/>
          </p:nvPr>
        </p:nvSpPr>
        <p:spPr/>
        <p:txBody>
          <a:bodyPr/>
          <a:lstStyle/>
          <a:p>
            <a:endParaRPr lang="id-ID"/>
          </a:p>
        </p:txBody>
      </p:sp>
      <p:sp>
        <p:nvSpPr>
          <p:cNvPr id="27" name="Slide Number Placeholder 26"/>
          <p:cNvSpPr>
            <a:spLocks noGrp="1"/>
          </p:cNvSpPr>
          <p:nvPr>
            <p:ph type="sldNum" sz="quarter" idx="12"/>
          </p:nvPr>
        </p:nvSpPr>
        <p:spPr/>
        <p:txBody>
          <a:bodyPr/>
          <a:lstStyle/>
          <a:p>
            <a:fld id="{57BA9635-7A39-4D27-8D7D-D354D32536A6}" type="slidenum">
              <a:rPr lang="id-ID" smtClean="0"/>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E791134-B259-414F-9DB8-C9604FD4242C}" type="datetimeFigureOut">
              <a:rPr lang="id-ID" smtClean="0"/>
              <a:pPr/>
              <a:t>06/12/2021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57BA9635-7A39-4D27-8D7D-D354D32536A6}"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E791134-B259-414F-9DB8-C9604FD4242C}" type="datetimeFigureOut">
              <a:rPr lang="id-ID" smtClean="0"/>
              <a:pPr/>
              <a:t>06/12/2021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57BA9635-7A39-4D27-8D7D-D354D32536A6}"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E791134-B259-414F-9DB8-C9604FD4242C}" type="datetimeFigureOut">
              <a:rPr lang="id-ID" smtClean="0"/>
              <a:pPr/>
              <a:t>06/12/2021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57BA9635-7A39-4D27-8D7D-D354D32536A6}"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E791134-B259-414F-9DB8-C9604FD4242C}" type="datetimeFigureOut">
              <a:rPr lang="id-ID" smtClean="0"/>
              <a:pPr/>
              <a:t>06/12/2021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57BA9635-7A39-4D27-8D7D-D354D32536A6}" type="slidenum">
              <a:rPr lang="id-ID" smtClean="0"/>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E791134-B259-414F-9DB8-C9604FD4242C}" type="datetimeFigureOut">
              <a:rPr lang="id-ID" smtClean="0"/>
              <a:pPr/>
              <a:t>06/12/2021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57BA9635-7A39-4D27-8D7D-D354D32536A6}"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E791134-B259-414F-9DB8-C9604FD4242C}" type="datetimeFigureOut">
              <a:rPr lang="id-ID" smtClean="0"/>
              <a:pPr/>
              <a:t>06/12/2021</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57BA9635-7A39-4D27-8D7D-D354D32536A6}"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E791134-B259-414F-9DB8-C9604FD4242C}" type="datetimeFigureOut">
              <a:rPr lang="id-ID" smtClean="0"/>
              <a:pPr/>
              <a:t>06/12/2021</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57BA9635-7A39-4D27-8D7D-D354D32536A6}"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91134-B259-414F-9DB8-C9604FD4242C}" type="datetimeFigureOut">
              <a:rPr lang="id-ID" smtClean="0"/>
              <a:pPr/>
              <a:t>06/12/2021</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57BA9635-7A39-4D27-8D7D-D354D32536A6}"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E791134-B259-414F-9DB8-C9604FD4242C}" type="datetimeFigureOut">
              <a:rPr lang="id-ID" smtClean="0"/>
              <a:pPr/>
              <a:t>06/12/2021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57BA9635-7A39-4D27-8D7D-D354D32536A6}"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E791134-B259-414F-9DB8-C9604FD4242C}" type="datetimeFigureOut">
              <a:rPr lang="id-ID" smtClean="0"/>
              <a:pPr/>
              <a:t>06/12/2021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a:xfrm>
            <a:off x="8077200" y="6356350"/>
            <a:ext cx="609600" cy="365125"/>
          </a:xfrm>
        </p:spPr>
        <p:txBody>
          <a:bodyPr/>
          <a:lstStyle/>
          <a:p>
            <a:fld id="{57BA9635-7A39-4D27-8D7D-D354D32536A6}" type="slidenum">
              <a:rPr lang="id-ID" smtClean="0"/>
              <a:pPr/>
              <a:t>‹#›</a:t>
            </a:fld>
            <a:endParaRPr lang="id-ID"/>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E791134-B259-414F-9DB8-C9604FD4242C}" type="datetimeFigureOut">
              <a:rPr lang="id-ID" smtClean="0"/>
              <a:pPr/>
              <a:t>06/12/2021</a:t>
            </a:fld>
            <a:endParaRPr lang="id-ID"/>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id-ID"/>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7BA9635-7A39-4D27-8D7D-D354D32536A6}" type="slidenum">
              <a:rPr lang="id-ID" smtClean="0"/>
              <a:pPr/>
              <a:t>‹#›</a:t>
            </a:fld>
            <a:endParaRPr lang="id-ID"/>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dirty="0" smtClean="0"/>
          </a:p>
          <a:p>
            <a:endParaRPr lang="id-ID" dirty="0"/>
          </a:p>
          <a:p>
            <a:pPr algn="ctr">
              <a:buNone/>
            </a:pPr>
            <a:r>
              <a:rPr lang="id-ID" b="1" dirty="0"/>
              <a:t>PERTEMUAN KE XI</a:t>
            </a:r>
            <a:endParaRPr lang="id-ID" dirty="0"/>
          </a:p>
          <a:p>
            <a:pPr algn="ctr" rtl="1"/>
            <a:r>
              <a:rPr lang="id-ID" b="1" dirty="0" smtClean="0"/>
              <a:t>PERAN </a:t>
            </a:r>
            <a:r>
              <a:rPr lang="id-ID" b="1" dirty="0"/>
              <a:t>POLITIK MUHAMMADIYAH      </a:t>
            </a:r>
            <a:endParaRPr lang="id-ID" dirty="0"/>
          </a:p>
          <a:p>
            <a:pPr algn="ctr">
              <a:buNone/>
            </a:pPr>
            <a:r>
              <a:rPr lang="id-ID" b="1" dirty="0" smtClean="0"/>
              <a:t>BAB </a:t>
            </a:r>
            <a:r>
              <a:rPr lang="id-ID" b="1" dirty="0"/>
              <a:t>X</a:t>
            </a:r>
            <a:endParaRPr lang="id-ID"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lnSpcReduction="10000"/>
          </a:bodyPr>
          <a:lstStyle/>
          <a:p>
            <a:pPr>
              <a:buNone/>
            </a:pPr>
            <a:r>
              <a:rPr lang="id-ID" dirty="0" smtClean="0"/>
              <a:t>  C.Pergumulan Muhammadiyah dalam  Berpolitik</a:t>
            </a:r>
          </a:p>
          <a:p>
            <a:pPr>
              <a:buNone/>
            </a:pPr>
            <a:r>
              <a:rPr lang="id-ID" dirty="0"/>
              <a:t> Masa pra kemerdekaan  dalam periode kepemimpinan KH Mas Mansur(1938-1940 ),dirumuskan idologi perjuangan  yang dikenal dengan langkah dua belas ,sebagai akibat konsolidasi organisasi  dari perkembangan Muhammadiyah yang begitu pesat diseluruh tanah air,tetapi juga sebagai respon dan antisipasi  terhadap perkembangan politik  pada waktu itu yakni ketika pemerintah kolonial Belanda  menjalankan politik </a:t>
            </a:r>
            <a:r>
              <a:rPr lang="id-ID" dirty="0" smtClean="0"/>
              <a:t>aliansi </a:t>
            </a:r>
            <a:r>
              <a:rPr lang="id-ID" dirty="0"/>
              <a:t>dengan </a:t>
            </a:r>
            <a:r>
              <a:rPr lang="id-ID" dirty="0" smtClean="0"/>
              <a:t>maksud </a:t>
            </a:r>
            <a:r>
              <a:rPr lang="id-ID" dirty="0"/>
              <a:t>mengasingkan umat Islam dari kegiatan politik</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lnSpcReduction="10000"/>
          </a:bodyPr>
          <a:lstStyle/>
          <a:p>
            <a:r>
              <a:rPr lang="id-ID" dirty="0"/>
              <a:t>tampak dari cara-cara pemerintah kolonial Belanda  dalam menentukan  jumlah wakil umat Islam dalam Volksraad(semacam DPR sekarang),dimana umat Islam waktu itu pun sudah mayoritas hanya diizinkan memiliki 1 (satu) orang wakil diVolksraad,Sementara golongan lain semacam partai Partindo(Partai Indonesia Raya),Pegawai negeri,Kaum Adat,kelompok Katolik dan protestan diwakili oleh lebih dari satu orang .Melihat kenyataan ini,. K.H.Mas Mansur segera memprakarsai bedirinya Partai Islam Indonesia(PII) pada tahun 1938 (Alfian 1989:316-322).</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lnSpcReduction="10000"/>
          </a:bodyPr>
          <a:lstStyle/>
          <a:p>
            <a:r>
              <a:rPr lang="id-ID" dirty="0"/>
              <a:t>Kemudian dimasa awal-awal pendudukan Jepang ,sejumlah tokoh Muhammadiyah juga terlibat secara aktif dalam mendirikan Majelis “Ala Indonesia(MIAI),yang oleh banyak pengamat sejarah politik dianggap sebagai cikal bakal partai Masyumi itu.DiZaman Jepang pula nama KH.Mas Mas Mansur sebagai idolog  Muhammadiyah yang dikenal dan disegani sehingga Jepang memberikan kepercayaan untuk mendirikan PUTRA (Pusat Tenaga Rakyat )bersama Soekarno,KI Hadjar Dewantoro dan dikenal dengan sebutan Tiga serangkai.</a:t>
            </a:r>
          </a:p>
          <a:p>
            <a:endParaRPr lang="id-ID"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r>
              <a:rPr lang="id-ID" dirty="0"/>
              <a:t>Perilaku politik Muhammadiyah baik secara pribadi dan juga sebagai </a:t>
            </a:r>
            <a:r>
              <a:rPr lang="id-ID" dirty="0" smtClean="0"/>
              <a:t>organisasi </a:t>
            </a:r>
            <a:r>
              <a:rPr lang="id-ID" dirty="0"/>
              <a:t>muncul secara resmi dipanggung politik menjelang poroklamasi kemerdekaan RI yaitu ketika dibentuknya BPUPKI sebuah badan bertugas khusus mencari bahan-bahan dan mempersiapkan Undang-Undang Dasar(UUD) untuk sebuah negara yang akan lahir.Terjadi perdebatan didalam lembaga ini ketika BPUPKI membicarakan dasar negara,dalam hal ini muncul tiga konsep </a:t>
            </a:r>
            <a:r>
              <a:rPr lang="id-ID" dirty="0" smtClean="0"/>
              <a:t>: Islam,Pancasila </a:t>
            </a:r>
            <a:r>
              <a:rPr lang="id-ID" dirty="0"/>
              <a:t>dan sosial ekonomi.</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r>
              <a:rPr lang="id-ID" dirty="0"/>
              <a:t>Piagam Jakarta sebagai konsesus dua aliran yaitu golongan Islam dan kelompok Nasionalis Pancasila Konsesus ini tidak bertahan lama yang kemudian dihapuskan tujuh kata pada piagam Jakarta dengan kesepakatan bersama  dan diganti dengan Ketuhanan Yang Maha Esa,kata preamble diganti dengan pembukaan,dan yang lebih dihapusnya syarat yang beragama Islam bagi Presiden Republik Indonesia sebagaimana termuat dalam Bab II Pasal 6 ayat 1 (Syaifullah  1997 :119).</a:t>
            </a:r>
          </a:p>
          <a:p>
            <a:endParaRPr lang="id-ID"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lnSpcReduction="10000"/>
          </a:bodyPr>
          <a:lstStyle/>
          <a:p>
            <a:r>
              <a:rPr lang="id-ID" dirty="0"/>
              <a:t>Keterlibatan dan peran Muhammadiyah baik secara pribadi dan Muhammadiyah sebagai organisasi, untuk menampung dan memperjuangkan aspirasi umat Islam maka umat Islam memerlukan sebuah wadah atau </a:t>
            </a:r>
            <a:r>
              <a:rPr lang="id-ID" dirty="0" smtClean="0"/>
              <a:t>organisasi, sebagai </a:t>
            </a:r>
            <a:r>
              <a:rPr lang="id-ID" dirty="0"/>
              <a:t>tindak lanjut maklumat  pemerintah NoX tahun 1945 ,himbauan kepada  rakyat atau masyarakat untuk mendirikan partai politik, pada tanggal 3 Nopember 1945 umat Islam mengadakan kongres Muslimin Indonesia bertempat di Madrasah Mu’allimin </a:t>
            </a:r>
            <a:r>
              <a:rPr lang="id-ID" dirty="0" smtClean="0"/>
              <a:t>Muhammadiyah, Yogyakarta,kongres </a:t>
            </a:r>
            <a:r>
              <a:rPr lang="id-ID" dirty="0"/>
              <a:t>tersebut mengikrarkan:</a:t>
            </a:r>
          </a:p>
          <a:p>
            <a:endParaRPr lang="id-ID"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pPr>
              <a:buNone/>
            </a:pPr>
            <a:r>
              <a:rPr lang="id-ID" dirty="0" smtClean="0"/>
              <a:t>     Perjuangan politik Muhammadiyah  didasarkan pada dua  prinsip.Pertama,Muhammadiyah memerlukan saluran aspirasi politik dan ini dilakukan diluar organisasi Muhammadiyah. Kedua,penyaluran aspirasi politik melalui partai Islam harus dilakukan dengan tujuan kemenangan Islam umatnya secara keseluruhan.Karena itu upaya untuk melibatkan kekuatan umat Islam merupakan suatu keharusan</a:t>
            </a:r>
            <a:endParaRPr lang="id-ID"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r>
              <a:rPr lang="id-ID" dirty="0" smtClean="0"/>
              <a:t>Dua prinsip ini </a:t>
            </a:r>
            <a:r>
              <a:rPr lang="id-ID" dirty="0" smtClean="0"/>
              <a:t>yang dipegang </a:t>
            </a:r>
            <a:r>
              <a:rPr lang="id-ID" dirty="0" smtClean="0"/>
              <a:t>Muhammadiyah ketika bersama tokoh-tokoh Islam lainnya mempelopori berdirinay Partai Majelis Syura Muslimin Indonesia (Masyumi ) pada tanggal 7-8 Nopember 1945. Saat pembentukan inilah adanya pengakuan bahwa Muhammadiyah memerlukan saluran aspirasi dan </a:t>
            </a:r>
            <a:r>
              <a:rPr lang="id-ID" dirty="0" smtClean="0"/>
              <a:t>perjuangan politik, juga </a:t>
            </a:r>
            <a:r>
              <a:rPr lang="id-ID" dirty="0" smtClean="0"/>
              <a:t>ikrar bahwa Masyumi adalah satu-satunya partai politik Islam bagi seluruh organisasi Islam.</a:t>
            </a:r>
            <a:endParaRPr lang="id-ID"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D.Perkembangan politik Muhammadiyah.</a:t>
            </a:r>
            <a:endParaRPr lang="id-ID"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92500"/>
          </a:bodyPr>
          <a:lstStyle/>
          <a:p>
            <a:r>
              <a:rPr lang="id-ID" dirty="0" smtClean="0"/>
              <a:t>F.High Politik dan Law Politics</a:t>
            </a:r>
          </a:p>
          <a:p>
            <a:r>
              <a:rPr lang="id-ID" dirty="0" smtClean="0"/>
              <a:t>Yang dimaksud dengan  high politics  bukan politik tinggi,tetapi politik yang luhur,adhiluhung dan berdimensi moral etis .Sedangkan low politics bukan  berarti politik rendah,tetapi politik yang terlalu praktis dan sering cendrung nista .Bila sebuah organisasi menunjukan sikap yang tegas terhadap korupsi,mangajak masyarakat menegakan keadilan, menghimbau pemerintah untuk terus  menggelindingkan proses demokrasi dan keterbukaan,maka organisasi tersebut sedang mamainkan  high politics.</a:t>
            </a:r>
            <a:endParaRPr lang="id-ID"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A.Pendahuluan</a:t>
            </a:r>
          </a:p>
          <a:p>
            <a:r>
              <a:rPr lang="id-ID" dirty="0"/>
              <a:t> </a:t>
            </a:r>
            <a:r>
              <a:rPr lang="id-ID" dirty="0" smtClean="0"/>
              <a:t>    Muhammadiyah sebagi gerakan politik (political movement ) maksudnya adalah pergumulan dan keterlibatan Muhammadiyah dikancah perpolitikan bangsa Indonesia sejak zaman penjajahan hingga zaman sekarang</a:t>
            </a:r>
            <a:endParaRPr lang="id-ID"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  Sebaliknya bila organisasi  itu  melakukan gerakan dan manuver politik untuk merebutkan kursi DPR,minta bagian dilembaga-lembaga </a:t>
            </a:r>
            <a:r>
              <a:rPr lang="id-ID" dirty="0" smtClean="0"/>
              <a:t>eksekuitif,membuat </a:t>
            </a:r>
            <a:r>
              <a:rPr lang="id-ID" dirty="0" smtClean="0"/>
              <a:t>kelompok penekan,membangun lobi serta berkasak kusuk untuk mempertahankan  atau memperluas  vested interest,maka organisasi tersebut sedang melakukan low politics.</a:t>
            </a:r>
          </a:p>
          <a:p>
            <a:r>
              <a:rPr lang="id-ID" dirty="0" smtClean="0"/>
              <a:t>  Muhammadiyah tetap berada pada Hig politics demi kelangsungan  hidupnya.</a:t>
            </a:r>
            <a:endParaRPr lang="id-ID"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Kebebasan Beraspirasi politik dalam politik praktis</a:t>
            </a:r>
          </a:p>
          <a:p>
            <a:r>
              <a:rPr lang="id-ID" dirty="0" smtClean="0"/>
              <a:t>   Muhammadiyah meminta kepada segenap anggotanya aktif dalam politik untuk benar-benar </a:t>
            </a:r>
            <a:r>
              <a:rPr lang="id-ID" dirty="0" smtClean="0"/>
              <a:t>melaksanakan </a:t>
            </a:r>
            <a:r>
              <a:rPr lang="id-ID" dirty="0" smtClean="0"/>
              <a:t>tugas dan kegiatan politik secara sungguh-sungguh  dengan mengedepankan tanggung jawab (amanah )akhlak mulia (akhlaq karimah ),keteladanan (uswah hasanah ) dan perdamaian (ishlah )</a:t>
            </a:r>
            <a:endParaRPr lang="id-ID"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Aktifitas politik tersebut harus sejalan dengan upaya memperjuangkan misi persyarikatan dalam melaksanakan da’wah amar ma’ruf nahi munkar.</a:t>
            </a:r>
          </a:p>
          <a:p>
            <a:r>
              <a:rPr lang="id-ID" dirty="0" smtClean="0"/>
              <a:t> Setiap anggota dibebaskan menyalurkan aspirasi politiknya kepada salah satu partai politik yang dipandang dapat menyuarakan misi untuk menegakan keadilan sesuai dengan prinsip—prinsip ajaran Islam</a:t>
            </a:r>
            <a:endParaRPr lang="id-ID"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E. Landasan Operasional Politik Muhammadiyah.</a:t>
            </a:r>
          </a:p>
          <a:p>
            <a:r>
              <a:rPr lang="id-ID" dirty="0" smtClean="0"/>
              <a:t>  1. Secara normatif,gerak perjuangan Muhammadiyah dijelaskan dalam MAD,Kepribadian Muhammadiyah,Matan Keyakinan dan cita-cita Hidup Muhammadiyah (MKCH ) bahwa Muhammadiyah sebagai gerakan dakwah  amar ma’ruf nahi munkar (mengajak kebaikan dan mencegah kemunkaran )</a:t>
            </a:r>
            <a:endParaRPr lang="id-ID"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2.Sementara secara operasional,bahwa Muhammadiyah memilih lahan dakwah dibidang kemasyarakatan ditegaskan dalam  khittah  (garis ) perjuangan </a:t>
            </a:r>
            <a:r>
              <a:rPr lang="id-ID" dirty="0" smtClean="0"/>
              <a:t>diantaranya, Khittah </a:t>
            </a:r>
            <a:r>
              <a:rPr lang="id-ID" dirty="0" smtClean="0"/>
              <a:t>Ponorogo 1969,Khittash Surabaya  1978, Khittah Denpasar 2002 .</a:t>
            </a:r>
          </a:p>
          <a:p>
            <a:r>
              <a:rPr lang="id-ID" dirty="0" smtClean="0"/>
              <a:t>3.  Muhammadiyah meyakini bahwa </a:t>
            </a:r>
            <a:r>
              <a:rPr lang="id-ID" dirty="0" smtClean="0"/>
              <a:t>politlk </a:t>
            </a:r>
            <a:r>
              <a:rPr lang="id-ID" dirty="0" smtClean="0"/>
              <a:t>dalam kehidupan bangsa dan negara merupakan salah satu aspek dari ajaran Islam dalam urusan keduniawian diberi motivasi,dijiwai, dan dibingkai nilai-nilai luhur dan agama dan moral.</a:t>
            </a:r>
            <a:endParaRPr lang="id-ID"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4.   Muhammadiyah meyakini bahwa negara dan usaha-usaha membangun kehidupan berbangsa dan bernegara,baik melalui perjuangan politik maupun melalui pengembangan masyarakat,pada dasarnya merupakan wahana yang mutlak diperlukan </a:t>
            </a:r>
            <a:r>
              <a:rPr lang="id-ID" dirty="0" smtClean="0"/>
              <a:t>untuk </a:t>
            </a:r>
            <a:r>
              <a:rPr lang="id-ID" dirty="0" smtClean="0"/>
              <a:t>membangunkehidupan </a:t>
            </a:r>
            <a:r>
              <a:rPr lang="id-ID" dirty="0" smtClean="0"/>
              <a:t>untuk mewujudkan </a:t>
            </a:r>
            <a:r>
              <a:rPr lang="id-ID" dirty="0" smtClean="0"/>
              <a:t>“Baldatun Thayyibah Warabbun Ghafur. </a:t>
            </a:r>
            <a:r>
              <a:rPr lang="id-ID" dirty="0" smtClean="0"/>
              <a:t>Tegaknya </a:t>
            </a:r>
            <a:r>
              <a:rPr lang="id-ID" dirty="0" smtClean="0"/>
              <a:t>nilai-nilai kemanusiaan,keadilan,perdamaian,ketertiban, kebersamaan dan keadaban.</a:t>
            </a:r>
            <a:endParaRPr lang="id-ID"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5.   Muhamamdiyah memilih perjuangan dalam kehidupan berbangsa dan bernegara melalui usaha-usaha pembinaan  atau pemberdayaan </a:t>
            </a:r>
            <a:r>
              <a:rPr lang="id-ID" dirty="0" smtClean="0"/>
              <a:t>masyarakat </a:t>
            </a:r>
            <a:r>
              <a:rPr lang="id-ID" dirty="0" smtClean="0"/>
              <a:t>guna mewujudkan masyarakat madani (civil society ) yang  kuat sebagaimana tujuan Muhammadiyah. </a:t>
            </a:r>
            <a:r>
              <a:rPr lang="id-ID" dirty="0" smtClean="0"/>
              <a:t>Untuk </a:t>
            </a:r>
            <a:r>
              <a:rPr lang="id-ID" dirty="0" smtClean="0"/>
              <a:t>mewujudkan masyarakat Islam yang sebenar-benarnya.</a:t>
            </a:r>
          </a:p>
          <a:p>
            <a:r>
              <a:rPr lang="id-ID" dirty="0" smtClean="0"/>
              <a:t>   Adapun </a:t>
            </a:r>
            <a:r>
              <a:rPr lang="id-ID" dirty="0" smtClean="0"/>
              <a:t>hal-hal </a:t>
            </a:r>
            <a:r>
              <a:rPr lang="id-ID" dirty="0" smtClean="0"/>
              <a:t>yang berkaitandengan kebijkan-kebijakan ditempuh dengan jalan pendekatan secara bijaksana.</a:t>
            </a:r>
            <a:endParaRPr lang="id-ID"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6.Muhammadiyah mendorong secara kritis atas perjuangan </a:t>
            </a:r>
            <a:r>
              <a:rPr lang="id-ID" dirty="0" smtClean="0"/>
              <a:t>politik </a:t>
            </a:r>
            <a:r>
              <a:rPr lang="id-ID" dirty="0" smtClean="0"/>
              <a:t>yang bertsifat praktis atau berorentasi pada kekuasaan (real politics ) untuk dijalankan oleh partai partai politik dan lembaga-lembaga formal kenegaraan  dengan sebaik-baiknya  menuju terciptanya sistem politik yang demokratis. Dan berkeadaban sesuai dengan cita-cita luhur bangsa dan negara.</a:t>
            </a:r>
            <a:endParaRPr lang="id-ID"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7.Muhammadiyah senantiasa memainkan peranan politiknya sebagai wujud dari dakwah amar ma’ruf nahi munkar dengan mempengaruhi proses kebijakan negara agar tetap berjalan sesuai dengan konstitusi  dan cita-cita luhur bangsa.Muhammadiyah secara aktif menjadi kekuatan perekat  bangsa dan berfungsi sebagai wahana politik yang sehat menuju kehidupan nasional yang damai dan berkeadaban</a:t>
            </a:r>
            <a:endParaRPr lang="id-ID"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8.Muhammadiyah tidak berafiliasi dan tidak mempunya </a:t>
            </a:r>
            <a:r>
              <a:rPr lang="id-ID" dirty="0" smtClean="0"/>
              <a:t>hubungan </a:t>
            </a:r>
            <a:r>
              <a:rPr lang="id-ID" dirty="0" smtClean="0"/>
              <a:t>organisatoris dengan kekuatan  -kekuatan politik atau organisasi manapun.</a:t>
            </a:r>
          </a:p>
          <a:p>
            <a:r>
              <a:rPr lang="id-ID" dirty="0" smtClean="0"/>
              <a:t>9.Muhammadiyah senantiasa mengembangkan sikap positif dalam memandang perjuangan politik dan menjalankan fungsi kritik sesuai dengan prinsip amar ma’ruf  nahi munkar demi tegaknya sistem politik kenegaraan yang demokratis  dan berkeadaban.</a:t>
            </a:r>
            <a:endParaRPr lang="id-ID"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pPr>
              <a:buNone/>
            </a:pPr>
            <a:r>
              <a:rPr lang="id-ID" sz="2800" dirty="0" smtClean="0"/>
              <a:t>    Sebagai gerakan Islam mau tidak mau Muhammadiyah harus  terlibat dalam strategi –strategi perjuangan dan Dakwah Islam  ditengah-tengah masyarakat yang terjajah dan pemerintahan yang tidak Islami.Didalam sejarah tokoh –tokoh Muhammadiyah  banyak terlibat dalam </a:t>
            </a:r>
            <a:r>
              <a:rPr lang="id-ID" sz="2800" dirty="0" smtClean="0"/>
              <a:t>politik </a:t>
            </a:r>
            <a:r>
              <a:rPr lang="id-ID" sz="2800" dirty="0" smtClean="0"/>
              <a:t>praktis.contoh K.H Mas </a:t>
            </a:r>
            <a:r>
              <a:rPr lang="id-ID" sz="2800" dirty="0" smtClean="0"/>
              <a:t>Mansur </a:t>
            </a:r>
            <a:r>
              <a:rPr lang="id-ID" sz="2800" dirty="0" smtClean="0"/>
              <a:t>pernah menjadi tokoh si dan mendirikan  Partai Islam  Indonesia  dan Juga Moh Amin Rais pernah </a:t>
            </a:r>
            <a:r>
              <a:rPr lang="id-ID" sz="2800" dirty="0" smtClean="0"/>
              <a:t>mendirikan Partai </a:t>
            </a:r>
            <a:r>
              <a:rPr lang="id-ID" sz="2800" dirty="0" smtClean="0"/>
              <a:t>Amanat Nasional</a:t>
            </a:r>
            <a:endParaRPr lang="id-ID" sz="28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10.Muhammadiyah memberikan kebebasan kepada setiap anggota persyarikatan untuk menggunakan hak pilihnya dalam kehidupan politik sesuai dengan hati nuraninya masing-masing .</a:t>
            </a:r>
          </a:p>
          <a:p>
            <a:r>
              <a:rPr lang="id-ID" dirty="0" smtClean="0"/>
              <a:t>11.Penggunaan hak pilih tersebut harus merupakan tanggung jawab sebagai warga negara yang dilaksanakan secara rasional dan kritis,sejalan dengan misi dan kepentingan Muhammadiyah,demi kemaslahatan bangsa dan negara.</a:t>
            </a:r>
            <a:endParaRPr lang="id-ID"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a:buNone/>
            </a:pPr>
            <a:r>
              <a:rPr lang="id-ID" dirty="0" smtClean="0"/>
              <a:t>    Bentuk keterlibatan politik Muhammadiyah sekarang adalah high politics, yakni lebih mengedepankan moral dari pada sekedar memperoleh kekuasaan  sebagaimana pada umumnya partai-partai politik lainnya,seperti pelaku-pelaku  low politics (politik pratis kepartaiaan )</a:t>
            </a:r>
            <a:endParaRPr lang="id-ID"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Berpolitik tentu ada tujuan sebagaimana yang dikatakan oleh Harold  Laswell mengenai pengertian pilitik,”Who gets what,when and how “ politik adalah masalah siapa mendapat apa,kapan dan bagaaimana  (Laswell,1972:85 )</a:t>
            </a:r>
          </a:p>
          <a:p>
            <a:r>
              <a:rPr lang="id-ID" dirty="0"/>
              <a:t> </a:t>
            </a:r>
            <a:r>
              <a:rPr lang="id-ID" dirty="0" smtClean="0"/>
              <a:t>  </a:t>
            </a:r>
            <a:r>
              <a:rPr lang="id-ID" dirty="0" smtClean="0"/>
              <a:t>Muhammadiyah </a:t>
            </a:r>
            <a:r>
              <a:rPr lang="id-ID" dirty="0" smtClean="0"/>
              <a:t>bukanlah organisasi yang mempunyai kepentingan yang berkaitan dengan jabatan tertentu.</a:t>
            </a:r>
            <a:endParaRPr lang="id-ID"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Sekalipun demikian ,”Muhammadiyah mempunyai kepentingan yang sangat besar agar supaya bagaimana mereka yang berada dalam kekuasaan menjalankan kekuasaanya dengan sebaik-baiknya dengan memperhatikan nilai-nilai moral memegang amanah kedudukan jabatannya.</a:t>
            </a:r>
            <a:endParaRPr lang="id-ID"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a:buNone/>
            </a:pPr>
            <a:r>
              <a:rPr lang="id-ID" dirty="0" smtClean="0"/>
              <a:t>  Muhammadiyah akan berusaha dalam batas kemampuan yang ada  untuk “mengingatkan mereka yang memiliki kedudukan dalam jabatan untuk tidak menyalahgunakan kedudukan dan </a:t>
            </a:r>
            <a:r>
              <a:rPr lang="id-ID" dirty="0" smtClean="0"/>
              <a:t>jabatannya,itulah </a:t>
            </a:r>
            <a:r>
              <a:rPr lang="id-ID" dirty="0" smtClean="0"/>
              <a:t>yang secara populer dikalangan Islam kita mengenalnya dengan “amar ma’ruf nahi munkar.Dan inilah yang disebut Amin Rais sebagai high politics</a:t>
            </a:r>
            <a:endParaRPr lang="id-ID"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pPr>
              <a:buNone/>
            </a:pPr>
            <a:r>
              <a:rPr lang="id-ID" dirty="0" smtClean="0"/>
              <a:t>    B.Pengertian Politik.</a:t>
            </a:r>
          </a:p>
          <a:p>
            <a:pPr>
              <a:buNone/>
            </a:pPr>
            <a:r>
              <a:rPr lang="id-ID" dirty="0" smtClean="0"/>
              <a:t>      Politik (“siasah “bahasa  arab,”politics bahasa Inggeris )memilik pengertian yang sangat luas.Kata politik”mengandung kontroversi terutama  bagi mereka  yang tidak memahaminya.</a:t>
            </a:r>
          </a:p>
          <a:p>
            <a:pPr>
              <a:buNone/>
            </a:pPr>
            <a:r>
              <a:rPr lang="id-ID" dirty="0" smtClean="0"/>
              <a:t>  Menurut para pakar . Dari David Easton,menyatakan “politik “ tidak lain dari pada bagaimana mengalokasikan sejumlah nilai secara otoritatif bagi sebuah masyarakat.</a:t>
            </a:r>
            <a:endParaRPr lang="id-ID"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a:buNone/>
            </a:pPr>
            <a:r>
              <a:rPr lang="id-ID" dirty="0" smtClean="0"/>
              <a:t>    Dalam konsep Islam politik (siasah ) memiliki banyak arti antara lain,kegiatan mendidik,memimpin,mengurus,menjaga kepentingan,menyuruh melakukan kebaikan,menjalankan tugas dan sebagainya semua itu bertujuan untuk mendatangkan kebaikan dan manfaat kepada masyarakat..</a:t>
            </a:r>
            <a:endParaRPr lang="id-ID"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241</TotalTime>
  <Words>1428</Words>
  <Application>Microsoft Office PowerPoint</Application>
  <PresentationFormat>On-screen Show (4:3)</PresentationFormat>
  <Paragraphs>48</Paragraphs>
  <Slides>30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Calibri</vt:lpstr>
      <vt:lpstr>Constantia</vt:lpstr>
      <vt:lpstr>Wingdings 2</vt: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/,iiom</dc:creator>
  <cp:lastModifiedBy>SEVEN</cp:lastModifiedBy>
  <cp:revision>80</cp:revision>
  <dcterms:created xsi:type="dcterms:W3CDTF">2020-07-29T13:04:38Z</dcterms:created>
  <dcterms:modified xsi:type="dcterms:W3CDTF">2021-12-06T00:58:03Z</dcterms:modified>
</cp:coreProperties>
</file>