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2" r:id="rId3"/>
    <p:sldId id="320" r:id="rId4"/>
    <p:sldId id="257" r:id="rId5"/>
    <p:sldId id="258" r:id="rId6"/>
    <p:sldId id="264" r:id="rId7"/>
    <p:sldId id="260" r:id="rId8"/>
    <p:sldId id="261" r:id="rId9"/>
    <p:sldId id="262" r:id="rId10"/>
    <p:sldId id="263" r:id="rId11"/>
    <p:sldId id="265" r:id="rId12"/>
    <p:sldId id="266" r:id="rId13"/>
    <p:sldId id="267" r:id="rId14"/>
    <p:sldId id="268" r:id="rId15"/>
    <p:sldId id="269" r:id="rId16"/>
    <p:sldId id="321" r:id="rId17"/>
    <p:sldId id="322" r:id="rId18"/>
    <p:sldId id="275" r:id="rId19"/>
    <p:sldId id="273" r:id="rId20"/>
    <p:sldId id="271" r:id="rId21"/>
    <p:sldId id="325" r:id="rId22"/>
    <p:sldId id="272" r:id="rId23"/>
    <p:sldId id="276" r:id="rId24"/>
    <p:sldId id="277" r:id="rId25"/>
    <p:sldId id="281" r:id="rId26"/>
    <p:sldId id="282" r:id="rId27"/>
    <p:sldId id="278" r:id="rId28"/>
    <p:sldId id="326" r:id="rId29"/>
    <p:sldId id="280" r:id="rId30"/>
    <p:sldId id="284" r:id="rId31"/>
    <p:sldId id="285" r:id="rId32"/>
    <p:sldId id="286" r:id="rId33"/>
    <p:sldId id="287" r:id="rId34"/>
    <p:sldId id="329" r:id="rId35"/>
    <p:sldId id="330" r:id="rId36"/>
    <p:sldId id="291" r:id="rId37"/>
    <p:sldId id="289" r:id="rId38"/>
    <p:sldId id="293" r:id="rId39"/>
    <p:sldId id="292" r:id="rId40"/>
    <p:sldId id="333" r:id="rId41"/>
    <p:sldId id="298" r:id="rId42"/>
    <p:sldId id="300" r:id="rId43"/>
    <p:sldId id="302" r:id="rId44"/>
    <p:sldId id="303" r:id="rId45"/>
    <p:sldId id="332"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80" d="100"/>
          <a:sy n="80" d="100"/>
        </p:scale>
        <p:origin x="480"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6B15B7-2A60-41F6-86F7-451186CA3E13}"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291974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6B15B7-2A60-41F6-86F7-451186CA3E13}"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100193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6B15B7-2A60-41F6-86F7-451186CA3E13}"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353723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6B15B7-2A60-41F6-86F7-451186CA3E13}"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127159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6B15B7-2A60-41F6-86F7-451186CA3E13}"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9118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6B15B7-2A60-41F6-86F7-451186CA3E13}"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291852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6B15B7-2A60-41F6-86F7-451186CA3E13}" type="datetimeFigureOut">
              <a:rPr lang="en-GB" smtClean="0"/>
              <a:t>07/09/2024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301818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6B15B7-2A60-41F6-86F7-451186CA3E13}" type="datetimeFigureOut">
              <a:rPr lang="en-GB" smtClean="0"/>
              <a:t>07/09/2024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207826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B15B7-2A60-41F6-86F7-451186CA3E13}" type="datetimeFigureOut">
              <a:rPr lang="en-GB" smtClean="0"/>
              <a:t>07/09/2024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293598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B15B7-2A60-41F6-86F7-451186CA3E13}"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124255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B15B7-2A60-41F6-86F7-451186CA3E13}"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2D4899-9B09-4437-9BC3-58555B4C2D0A}" type="slidenum">
              <a:rPr lang="en-GB" smtClean="0"/>
              <a:t>‹#›</a:t>
            </a:fld>
            <a:endParaRPr lang="en-GB"/>
          </a:p>
        </p:txBody>
      </p:sp>
    </p:spTree>
    <p:extLst>
      <p:ext uri="{BB962C8B-B14F-4D97-AF65-F5344CB8AC3E}">
        <p14:creationId xmlns:p14="http://schemas.microsoft.com/office/powerpoint/2010/main" val="84163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B15B7-2A60-41F6-86F7-451186CA3E13}" type="datetimeFigureOut">
              <a:rPr lang="en-GB" smtClean="0"/>
              <a:t>07/09/2024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D4899-9B09-4437-9BC3-58555B4C2D0A}" type="slidenum">
              <a:rPr lang="en-GB" smtClean="0"/>
              <a:t>‹#›</a:t>
            </a:fld>
            <a:endParaRPr lang="en-GB"/>
          </a:p>
        </p:txBody>
      </p:sp>
    </p:spTree>
    <p:extLst>
      <p:ext uri="{BB962C8B-B14F-4D97-AF65-F5344CB8AC3E}">
        <p14:creationId xmlns:p14="http://schemas.microsoft.com/office/powerpoint/2010/main" val="304847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1122363"/>
            <a:ext cx="9347200" cy="2387600"/>
          </a:xfrm>
        </p:spPr>
        <p:txBody>
          <a:bodyPr>
            <a:normAutofit fontScale="90000"/>
          </a:bodyPr>
          <a:lstStyle/>
          <a:p>
            <a:r>
              <a:rPr lang="en-GB" sz="4000" b="1" dirty="0"/>
              <a:t>BIO 1</a:t>
            </a:r>
            <a:br>
              <a:rPr lang="en-GB" b="1" dirty="0"/>
            </a:br>
            <a:r>
              <a:rPr lang="en-GB" b="1" dirty="0"/>
              <a:t>Structure of Cells</a:t>
            </a:r>
            <a:br>
              <a:rPr lang="en-GB" b="1" dirty="0"/>
            </a:br>
            <a:r>
              <a:rPr lang="en-GB" sz="2400" b="1" dirty="0"/>
              <a:t>ANNISA HANIFWATI</a:t>
            </a:r>
            <a:br>
              <a:rPr lang="en-GB" b="1" dirty="0"/>
            </a:b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2093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GB" dirty="0"/>
              <a:t>T</a:t>
            </a:r>
            <a:r>
              <a:rPr lang="id-ID" dirty="0"/>
              <a:t>ransmembran </a:t>
            </a:r>
            <a:r>
              <a:rPr lang="en-GB" dirty="0"/>
              <a:t>protein </a:t>
            </a:r>
            <a:r>
              <a:rPr lang="id-ID" dirty="0"/>
              <a:t>terdiri dari asam amino hidrofobik. </a:t>
            </a:r>
            <a:endParaRPr lang="en-GB" dirty="0"/>
          </a:p>
          <a:p>
            <a:r>
              <a:rPr lang="en-GB" dirty="0"/>
              <a:t>T</a:t>
            </a:r>
            <a:r>
              <a:rPr lang="id-ID" dirty="0"/>
              <a:t>ransmembran </a:t>
            </a:r>
            <a:r>
              <a:rPr lang="en-GB" dirty="0"/>
              <a:t>protein </a:t>
            </a:r>
            <a:r>
              <a:rPr lang="en-GB" dirty="0" err="1"/>
              <a:t>berfungsi</a:t>
            </a:r>
            <a:r>
              <a:rPr lang="en-GB" dirty="0"/>
              <a:t> </a:t>
            </a:r>
            <a:r>
              <a:rPr lang="en-GB" dirty="0" err="1"/>
              <a:t>untuk</a:t>
            </a:r>
            <a:r>
              <a:rPr lang="en-GB" dirty="0"/>
              <a:t> transport </a:t>
            </a:r>
            <a:r>
              <a:rPr lang="en-GB" dirty="0" err="1"/>
              <a:t>membran</a:t>
            </a:r>
            <a:r>
              <a:rPr lang="id-ID" dirty="0"/>
              <a:t> dan </a:t>
            </a:r>
            <a:r>
              <a:rPr lang="en-GB" dirty="0" err="1"/>
              <a:t>tr</a:t>
            </a:r>
            <a:r>
              <a:rPr lang="id-ID" dirty="0"/>
              <a:t>ansduksi </a:t>
            </a:r>
            <a:r>
              <a:rPr lang="en-GB" dirty="0"/>
              <a:t>signal</a:t>
            </a:r>
            <a:r>
              <a:rPr lang="id-ID" dirty="0"/>
              <a:t> dari luar ke dalam sel. </a:t>
            </a:r>
            <a:endParaRPr lang="en-GB" dirty="0"/>
          </a:p>
          <a:p>
            <a:r>
              <a:rPr lang="en-GB" dirty="0"/>
              <a:t>P</a:t>
            </a:r>
            <a:r>
              <a:rPr lang="id-ID" dirty="0"/>
              <a:t>rotein membran ekstrinsik, </a:t>
            </a:r>
            <a:r>
              <a:rPr lang="en-GB" dirty="0" err="1"/>
              <a:t>bersifat</a:t>
            </a:r>
            <a:r>
              <a:rPr lang="id-ID" dirty="0"/>
              <a:t> hidrofobik</a:t>
            </a:r>
            <a:r>
              <a:rPr lang="en-GB" dirty="0"/>
              <a:t>, yang </a:t>
            </a:r>
            <a:r>
              <a:rPr lang="en-GB" dirty="0" err="1"/>
              <a:t>berikatan</a:t>
            </a:r>
            <a:r>
              <a:rPr lang="en-GB" dirty="0"/>
              <a:t> </a:t>
            </a:r>
            <a:r>
              <a:rPr lang="en-GB" dirty="0" err="1"/>
              <a:t>dengan</a:t>
            </a:r>
            <a:r>
              <a:rPr lang="en-GB" dirty="0"/>
              <a:t> </a:t>
            </a:r>
            <a:r>
              <a:rPr lang="id-ID" dirty="0"/>
              <a:t>asam lemak </a:t>
            </a:r>
            <a:r>
              <a:rPr lang="en-GB" dirty="0"/>
              <a:t>, </a:t>
            </a:r>
            <a:r>
              <a:rPr lang="id-ID" dirty="0"/>
              <a:t>secara selektif </a:t>
            </a:r>
            <a:r>
              <a:rPr lang="en-GB" dirty="0" err="1"/>
              <a:t>dan</a:t>
            </a:r>
            <a:r>
              <a:rPr lang="en-GB" dirty="0"/>
              <a:t> </a:t>
            </a:r>
            <a:r>
              <a:rPr lang="en-GB" dirty="0" err="1"/>
              <a:t>spesifik</a:t>
            </a:r>
            <a:r>
              <a:rPr lang="en-GB" dirty="0"/>
              <a:t> </a:t>
            </a:r>
            <a:r>
              <a:rPr lang="id-ID" dirty="0"/>
              <a:t>berikatan dengan fosfolipid </a:t>
            </a:r>
            <a:endParaRPr lang="en-GB" dirty="0"/>
          </a:p>
        </p:txBody>
      </p:sp>
    </p:spTree>
    <p:extLst>
      <p:ext uri="{BB962C8B-B14F-4D97-AF65-F5344CB8AC3E}">
        <p14:creationId xmlns:p14="http://schemas.microsoft.com/office/powerpoint/2010/main" val="381084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62"/>
            <a:ext cx="7495505" cy="717900"/>
          </a:xfrm>
        </p:spPr>
        <p:txBody>
          <a:bodyPr>
            <a:normAutofit/>
          </a:bodyPr>
          <a:lstStyle/>
          <a:p>
            <a:r>
              <a:rPr lang="en-GB" sz="4000" dirty="0"/>
              <a:t>Permeability of the cell membrane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9593" y="708338"/>
            <a:ext cx="7060994" cy="4351338"/>
          </a:xfrm>
        </p:spPr>
      </p:pic>
      <p:sp>
        <p:nvSpPr>
          <p:cNvPr id="5" name="Rectangle 4"/>
          <p:cNvSpPr/>
          <p:nvPr/>
        </p:nvSpPr>
        <p:spPr>
          <a:xfrm>
            <a:off x="2073499" y="5357611"/>
            <a:ext cx="8113690" cy="707886"/>
          </a:xfrm>
          <a:prstGeom prst="rect">
            <a:avLst/>
          </a:prstGeom>
        </p:spPr>
        <p:txBody>
          <a:bodyPr wrap="square">
            <a:spAutoFit/>
          </a:bodyPr>
          <a:lstStyle/>
          <a:p>
            <a:r>
              <a:rPr lang="en-GB" sz="2000" b="1" dirty="0"/>
              <a:t>Permeability of the cell membrane</a:t>
            </a:r>
          </a:p>
          <a:p>
            <a:r>
              <a:rPr lang="en-GB" sz="2000" b="1" dirty="0"/>
              <a:t>(A) Only some molecules can pass through the cell membrane by diffusion. </a:t>
            </a:r>
          </a:p>
        </p:txBody>
      </p:sp>
    </p:spTree>
    <p:extLst>
      <p:ext uri="{BB962C8B-B14F-4D97-AF65-F5344CB8AC3E}">
        <p14:creationId xmlns:p14="http://schemas.microsoft.com/office/powerpoint/2010/main" val="389096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90963" cy="553792"/>
          </a:xfrm>
        </p:spPr>
        <p:txBody>
          <a:bodyPr>
            <a:normAutofit fontScale="90000"/>
          </a:bodyPr>
          <a:lstStyle/>
          <a:p>
            <a:r>
              <a:rPr lang="en-GB" dirty="0"/>
              <a:t>Permeability of the cell membrane</a:t>
            </a:r>
          </a:p>
        </p:txBody>
      </p:sp>
      <p:sp>
        <p:nvSpPr>
          <p:cNvPr id="3" name="Content Placeholder 2"/>
          <p:cNvSpPr>
            <a:spLocks noGrp="1"/>
          </p:cNvSpPr>
          <p:nvPr>
            <p:ph idx="1"/>
          </p:nvPr>
        </p:nvSpPr>
        <p:spPr>
          <a:xfrm>
            <a:off x="0" y="666526"/>
            <a:ext cx="12192000" cy="6191474"/>
          </a:xfrm>
        </p:spPr>
        <p:txBody>
          <a:bodyPr/>
          <a:lstStyle/>
          <a:p>
            <a:r>
              <a:rPr lang="en-GB" dirty="0"/>
              <a:t>The lipid bilayer, which is the basic structure of biological membranes, forms a hydrophobic barrier</a:t>
            </a:r>
          </a:p>
          <a:p>
            <a:r>
              <a:rPr lang="en-GB" dirty="0"/>
              <a:t> small hydrophobic molecules (such as gases) or small uncharged molecules can freely permeate the biological membrane. </a:t>
            </a:r>
          </a:p>
          <a:p>
            <a:r>
              <a:rPr lang="en-GB" dirty="0"/>
              <a:t>small charged molecules (e.g., different types of ions), large uncharged polar molecules, and charged polar molecules cannot permeate the biological membrane by diffusion</a:t>
            </a:r>
          </a:p>
        </p:txBody>
      </p:sp>
    </p:spTree>
    <p:extLst>
      <p:ext uri="{BB962C8B-B14F-4D97-AF65-F5344CB8AC3E}">
        <p14:creationId xmlns:p14="http://schemas.microsoft.com/office/powerpoint/2010/main" val="93786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010659" cy="682580"/>
          </a:xfrm>
        </p:spPr>
        <p:txBody>
          <a:bodyPr>
            <a:normAutofit/>
          </a:bodyPr>
          <a:lstStyle/>
          <a:p>
            <a:r>
              <a:rPr lang="en-GB" sz="3200" b="1" dirty="0"/>
              <a:t>Structure of the cell membrane lining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2274" y="892567"/>
            <a:ext cx="8382000" cy="3873500"/>
          </a:xfrm>
        </p:spPr>
      </p:pic>
      <p:sp>
        <p:nvSpPr>
          <p:cNvPr id="5" name="Rectangle 4"/>
          <p:cNvSpPr/>
          <p:nvPr/>
        </p:nvSpPr>
        <p:spPr>
          <a:xfrm>
            <a:off x="940157" y="4976053"/>
            <a:ext cx="9040969" cy="1631216"/>
          </a:xfrm>
          <a:prstGeom prst="rect">
            <a:avLst/>
          </a:prstGeom>
        </p:spPr>
        <p:txBody>
          <a:bodyPr wrap="square">
            <a:spAutoFit/>
          </a:bodyPr>
          <a:lstStyle/>
          <a:p>
            <a:r>
              <a:rPr lang="en-GB" sz="2000" b="1" dirty="0"/>
              <a:t>Structure of the cell membrane lining</a:t>
            </a:r>
          </a:p>
          <a:p>
            <a:r>
              <a:rPr lang="en-GB" sz="2000" b="1" dirty="0"/>
              <a:t>Directly below the cell membrane, there is an undercoating structure primarily comprising the cytoskeleton, which gives stability to the membrane structure. Many of the proteins in the cell membrane are found in a certain distribution pattern attached to this distribution pattern.</a:t>
            </a:r>
          </a:p>
        </p:txBody>
      </p:sp>
    </p:spTree>
    <p:extLst>
      <p:ext uri="{BB962C8B-B14F-4D97-AF65-F5344CB8AC3E}">
        <p14:creationId xmlns:p14="http://schemas.microsoft.com/office/powerpoint/2010/main" val="945630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304"/>
            <a:ext cx="9247031" cy="862885"/>
          </a:xfrm>
        </p:spPr>
        <p:txBody>
          <a:bodyPr>
            <a:noAutofit/>
          </a:bodyPr>
          <a:lstStyle/>
          <a:p>
            <a:r>
              <a:rPr lang="en-GB" sz="3200" b="1" dirty="0"/>
              <a:t>Electron microscope photographs showing organelles</a:t>
            </a:r>
            <a:br>
              <a:rPr lang="en-GB" sz="3200" b="1" dirty="0"/>
            </a:br>
            <a:endParaRPr lang="en-GB"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563" y="707488"/>
            <a:ext cx="6193582" cy="6015283"/>
          </a:xfrm>
        </p:spPr>
      </p:pic>
    </p:spTree>
    <p:extLst>
      <p:ext uri="{BB962C8B-B14F-4D97-AF65-F5344CB8AC3E}">
        <p14:creationId xmlns:p14="http://schemas.microsoft.com/office/powerpoint/2010/main" val="145027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847008" cy="669701"/>
          </a:xfrm>
        </p:spPr>
        <p:txBody>
          <a:bodyPr>
            <a:normAutofit fontScale="90000"/>
          </a:bodyPr>
          <a:lstStyle/>
          <a:p>
            <a:r>
              <a:rPr lang="en-GB" dirty="0"/>
              <a:t>Nucleus</a:t>
            </a:r>
          </a:p>
        </p:txBody>
      </p:sp>
      <p:pic>
        <p:nvPicPr>
          <p:cNvPr id="4" name="Content Placeholder 3"/>
          <p:cNvPicPr>
            <a:picLocks noGrp="1" noChangeAspect="1"/>
          </p:cNvPicPr>
          <p:nvPr>
            <p:ph idx="1"/>
          </p:nvPr>
        </p:nvPicPr>
        <p:blipFill>
          <a:blip r:embed="rId2"/>
          <a:stretch>
            <a:fillRect/>
          </a:stretch>
        </p:blipFill>
        <p:spPr>
          <a:xfrm>
            <a:off x="3336768" y="669701"/>
            <a:ext cx="5724525" cy="3657600"/>
          </a:xfrm>
          <a:prstGeom prst="rect">
            <a:avLst/>
          </a:prstGeom>
        </p:spPr>
      </p:pic>
      <p:sp>
        <p:nvSpPr>
          <p:cNvPr id="5" name="Rectangle 4"/>
          <p:cNvSpPr/>
          <p:nvPr/>
        </p:nvSpPr>
        <p:spPr>
          <a:xfrm>
            <a:off x="2888020" y="4580363"/>
            <a:ext cx="6096000" cy="1631216"/>
          </a:xfrm>
          <a:prstGeom prst="rect">
            <a:avLst/>
          </a:prstGeom>
        </p:spPr>
        <p:txBody>
          <a:bodyPr>
            <a:spAutoFit/>
          </a:bodyPr>
          <a:lstStyle/>
          <a:p>
            <a:r>
              <a:rPr lang="en-GB" sz="2000" b="1" dirty="0"/>
              <a:t>Electron microscope photographs showing organelles</a:t>
            </a:r>
          </a:p>
          <a:p>
            <a:r>
              <a:rPr lang="en-GB" sz="2000" b="1" dirty="0"/>
              <a:t>(A) Nucleus. Condensed heterochromatin is observed around the nuclear membrane, and diffused </a:t>
            </a:r>
            <a:r>
              <a:rPr lang="en-GB" sz="2000" b="1" dirty="0" err="1"/>
              <a:t>euchromatin</a:t>
            </a:r>
            <a:r>
              <a:rPr lang="en-GB" sz="2000" b="1" dirty="0"/>
              <a:t> is observed within the nucleus. Nucleoli are observed inside the nucleus.</a:t>
            </a:r>
          </a:p>
        </p:txBody>
      </p:sp>
    </p:spTree>
    <p:extLst>
      <p:ext uri="{BB962C8B-B14F-4D97-AF65-F5344CB8AC3E}">
        <p14:creationId xmlns:p14="http://schemas.microsoft.com/office/powerpoint/2010/main" val="268592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74"/>
            <a:ext cx="4906851" cy="716701"/>
          </a:xfrm>
        </p:spPr>
        <p:txBody>
          <a:bodyPr>
            <a:normAutofit/>
          </a:bodyPr>
          <a:lstStyle/>
          <a:p>
            <a:r>
              <a:rPr lang="en-GB" sz="3200" dirty="0"/>
              <a:t>NUCLEUS</a:t>
            </a:r>
          </a:p>
        </p:txBody>
      </p:sp>
      <p:sp>
        <p:nvSpPr>
          <p:cNvPr id="3" name="Content Placeholder 2"/>
          <p:cNvSpPr>
            <a:spLocks noGrp="1"/>
          </p:cNvSpPr>
          <p:nvPr>
            <p:ph idx="1"/>
          </p:nvPr>
        </p:nvSpPr>
        <p:spPr>
          <a:xfrm>
            <a:off x="0" y="756678"/>
            <a:ext cx="12041746" cy="5940335"/>
          </a:xfrm>
        </p:spPr>
        <p:txBody>
          <a:bodyPr/>
          <a:lstStyle/>
          <a:p>
            <a:r>
              <a:rPr lang="id-ID" dirty="0"/>
              <a:t>membran nukl</a:t>
            </a:r>
            <a:r>
              <a:rPr lang="en-GB" dirty="0" err="1"/>
              <a:t>eus</a:t>
            </a:r>
            <a:r>
              <a:rPr lang="id-ID" dirty="0"/>
              <a:t> membungkus kromatin</a:t>
            </a:r>
            <a:endParaRPr lang="en-GB" dirty="0"/>
          </a:p>
          <a:p>
            <a:r>
              <a:rPr lang="id-ID" dirty="0"/>
              <a:t>terdiri dari dua bilayers lipid yang terpisah.</a:t>
            </a:r>
            <a:endParaRPr lang="en-GB" dirty="0"/>
          </a:p>
          <a:p>
            <a:r>
              <a:rPr lang="id-ID" dirty="0"/>
              <a:t>membran nukl</a:t>
            </a:r>
            <a:r>
              <a:rPr lang="en-GB" dirty="0" err="1"/>
              <a:t>eus</a:t>
            </a:r>
            <a:r>
              <a:rPr lang="id-ID" dirty="0"/>
              <a:t> </a:t>
            </a:r>
            <a:r>
              <a:rPr lang="en-GB" dirty="0" err="1"/>
              <a:t>berfungsi</a:t>
            </a:r>
            <a:r>
              <a:rPr lang="en-GB" dirty="0"/>
              <a:t> </a:t>
            </a:r>
            <a:r>
              <a:rPr lang="en-GB" dirty="0" err="1"/>
              <a:t>untuk</a:t>
            </a:r>
            <a:r>
              <a:rPr lang="id-ID" dirty="0"/>
              <a:t> pertukaran bahan antara inti dan sitoplasma. disebut pori-pori nukl</a:t>
            </a:r>
            <a:r>
              <a:rPr lang="en-GB" dirty="0" err="1"/>
              <a:t>eus</a:t>
            </a:r>
            <a:r>
              <a:rPr lang="id-ID" dirty="0"/>
              <a:t> dan terdiri dari struktur yang disebut kompleks pori nukl</a:t>
            </a:r>
            <a:r>
              <a:rPr lang="en-GB" dirty="0" err="1"/>
              <a:t>eus</a:t>
            </a:r>
            <a:endParaRPr lang="en-GB" dirty="0"/>
          </a:p>
          <a:p>
            <a:r>
              <a:rPr lang="id-ID" dirty="0"/>
              <a:t>Foto mikroskop elektron dari penampang inti menunjukkan area yang menghitam dengan kromatin terkondensasi (heterochromatin) dan area transparan dengan kromatin terdispersi (euchromatin).</a:t>
            </a:r>
            <a:endParaRPr lang="en-GB" dirty="0"/>
          </a:p>
          <a:p>
            <a:r>
              <a:rPr lang="en-GB" dirty="0" err="1"/>
              <a:t>Heterokromatin</a:t>
            </a:r>
            <a:r>
              <a:rPr lang="en-GB" dirty="0"/>
              <a:t> </a:t>
            </a:r>
            <a:r>
              <a:rPr lang="id-ID" dirty="0"/>
              <a:t>di sekitar membran nuklir, di mana transkripsi tidak aktif. </a:t>
            </a:r>
            <a:endParaRPr lang="en-GB" dirty="0"/>
          </a:p>
          <a:p>
            <a:r>
              <a:rPr lang="en-GB" dirty="0" err="1"/>
              <a:t>Eukromatin</a:t>
            </a:r>
            <a:r>
              <a:rPr lang="id-ID" dirty="0"/>
              <a:t> adalah tempat transkripsi aktif.</a:t>
            </a:r>
            <a:endParaRPr lang="en-GB" dirty="0"/>
          </a:p>
          <a:p>
            <a:endParaRPr lang="en-GB" dirty="0"/>
          </a:p>
        </p:txBody>
      </p:sp>
    </p:spTree>
    <p:extLst>
      <p:ext uri="{BB962C8B-B14F-4D97-AF65-F5344CB8AC3E}">
        <p14:creationId xmlns:p14="http://schemas.microsoft.com/office/powerpoint/2010/main" val="1663365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259910" cy="708338"/>
          </a:xfrm>
        </p:spPr>
        <p:txBody>
          <a:bodyPr>
            <a:normAutofit/>
          </a:bodyPr>
          <a:lstStyle/>
          <a:p>
            <a:r>
              <a:rPr lang="en-GB" sz="3600" dirty="0"/>
              <a:t>NUCLEUS</a:t>
            </a:r>
          </a:p>
        </p:txBody>
      </p:sp>
      <p:sp>
        <p:nvSpPr>
          <p:cNvPr id="3" name="Content Placeholder 2"/>
          <p:cNvSpPr>
            <a:spLocks noGrp="1"/>
          </p:cNvSpPr>
          <p:nvPr>
            <p:ph idx="1"/>
          </p:nvPr>
        </p:nvSpPr>
        <p:spPr>
          <a:xfrm>
            <a:off x="0" y="708338"/>
            <a:ext cx="12192000" cy="6149661"/>
          </a:xfrm>
        </p:spPr>
        <p:txBody>
          <a:bodyPr/>
          <a:lstStyle/>
          <a:p>
            <a:r>
              <a:rPr lang="id-ID" dirty="0"/>
              <a:t>Chromatin ditemukan dalam keadaan terlipat kira-kira 11 atau 30 nm, ketika nukleus berada dalam interfase dan bukan fase M dari siklus sel. </a:t>
            </a:r>
            <a:endParaRPr lang="en-GB" dirty="0"/>
          </a:p>
          <a:p>
            <a:r>
              <a:rPr lang="id-ID" dirty="0"/>
              <a:t>Kromatin mengikat struktur berserat yang disebut lamina nukl</a:t>
            </a:r>
            <a:r>
              <a:rPr lang="en-GB" dirty="0"/>
              <a:t>ear</a:t>
            </a:r>
            <a:r>
              <a:rPr lang="id-ID" dirty="0"/>
              <a:t>, yang melapisi bagian dalam membran nukl</a:t>
            </a:r>
            <a:r>
              <a:rPr lang="en-GB" dirty="0" err="1"/>
              <a:t>eus</a:t>
            </a:r>
            <a:r>
              <a:rPr lang="id-ID" dirty="0"/>
              <a:t>.</a:t>
            </a:r>
            <a:endParaRPr lang="en-GB" dirty="0"/>
          </a:p>
          <a:p>
            <a:r>
              <a:rPr lang="id-ID" dirty="0"/>
              <a:t>Nukleus</a:t>
            </a:r>
            <a:r>
              <a:rPr lang="en-GB" dirty="0"/>
              <a:t> </a:t>
            </a:r>
            <a:r>
              <a:rPr lang="id-ID" dirty="0"/>
              <a:t>mengandung  nukleolus. </a:t>
            </a:r>
            <a:endParaRPr lang="en-GB" dirty="0"/>
          </a:p>
          <a:p>
            <a:r>
              <a:rPr lang="id-ID" dirty="0"/>
              <a:t>Nukleolus adalah tempat penyimpanan  rRNA dan prekursor ribosom . </a:t>
            </a:r>
            <a:endParaRPr lang="en-GB" dirty="0"/>
          </a:p>
          <a:p>
            <a:r>
              <a:rPr lang="id-ID" dirty="0"/>
              <a:t>nukleolu</a:t>
            </a:r>
            <a:r>
              <a:rPr lang="en-GB" dirty="0"/>
              <a:t>s</a:t>
            </a:r>
            <a:r>
              <a:rPr lang="id-ID" dirty="0"/>
              <a:t> </a:t>
            </a:r>
            <a:r>
              <a:rPr lang="en-GB" dirty="0" err="1"/>
              <a:t>tampak</a:t>
            </a:r>
            <a:r>
              <a:rPr lang="id-ID" dirty="0"/>
              <a:t> dalam sel yang secara aktif </a:t>
            </a:r>
            <a:r>
              <a:rPr lang="en-GB" dirty="0" err="1"/>
              <a:t>ber</a:t>
            </a:r>
            <a:r>
              <a:rPr lang="id-ID" dirty="0"/>
              <a:t>metabolisme atau berproliferasi dan mensintesis  protein.</a:t>
            </a:r>
            <a:endParaRPr lang="en-GB" dirty="0"/>
          </a:p>
          <a:p>
            <a:endParaRPr lang="en-GB" dirty="0"/>
          </a:p>
        </p:txBody>
      </p:sp>
    </p:spTree>
    <p:extLst>
      <p:ext uri="{BB962C8B-B14F-4D97-AF65-F5344CB8AC3E}">
        <p14:creationId xmlns:p14="http://schemas.microsoft.com/office/powerpoint/2010/main" val="102352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134896" cy="824248"/>
          </a:xfrm>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813" y="800293"/>
            <a:ext cx="7265615" cy="6057707"/>
          </a:xfrm>
        </p:spPr>
      </p:pic>
    </p:spTree>
    <p:extLst>
      <p:ext uri="{BB962C8B-B14F-4D97-AF65-F5344CB8AC3E}">
        <p14:creationId xmlns:p14="http://schemas.microsoft.com/office/powerpoint/2010/main" val="1280464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
            <a:ext cx="7109138" cy="704782"/>
          </a:xfrm>
        </p:spPr>
        <p:txBody>
          <a:bodyPr>
            <a:normAutofit/>
          </a:bodyPr>
          <a:lstStyle/>
          <a:p>
            <a:r>
              <a:rPr lang="en-GB" sz="3600" dirty="0"/>
              <a:t>ER (endoplasmic reticulum)</a:t>
            </a:r>
          </a:p>
        </p:txBody>
      </p:sp>
      <p:pic>
        <p:nvPicPr>
          <p:cNvPr id="4" name="Content Placeholder 3"/>
          <p:cNvPicPr>
            <a:picLocks noGrp="1" noChangeAspect="1"/>
          </p:cNvPicPr>
          <p:nvPr>
            <p:ph idx="1"/>
          </p:nvPr>
        </p:nvPicPr>
        <p:blipFill>
          <a:blip r:embed="rId2"/>
          <a:stretch>
            <a:fillRect/>
          </a:stretch>
        </p:blipFill>
        <p:spPr>
          <a:xfrm>
            <a:off x="3336365" y="896000"/>
            <a:ext cx="5210175" cy="3629025"/>
          </a:xfrm>
          <a:prstGeom prst="rect">
            <a:avLst/>
          </a:prstGeom>
        </p:spPr>
      </p:pic>
      <p:sp>
        <p:nvSpPr>
          <p:cNvPr id="5" name="Rectangle 4"/>
          <p:cNvSpPr/>
          <p:nvPr/>
        </p:nvSpPr>
        <p:spPr>
          <a:xfrm>
            <a:off x="2893452" y="4825901"/>
            <a:ext cx="6096000" cy="1631216"/>
          </a:xfrm>
          <a:prstGeom prst="rect">
            <a:avLst/>
          </a:prstGeom>
        </p:spPr>
        <p:txBody>
          <a:bodyPr>
            <a:spAutoFit/>
          </a:bodyPr>
          <a:lstStyle/>
          <a:p>
            <a:r>
              <a:rPr lang="en-GB" sz="2000" b="1" dirty="0"/>
              <a:t>Electron microscope photographs showing organelles</a:t>
            </a:r>
          </a:p>
          <a:p>
            <a:r>
              <a:rPr lang="en-GB" sz="2000" b="1" dirty="0"/>
              <a:t>(B) Rough endoplasmic reticulum. Numerous ribosomes (dark spots) bind to the surface. The inner cavity of ribosomes is darkly </a:t>
            </a:r>
            <a:r>
              <a:rPr lang="en-GB" sz="2000" b="1" dirty="0" err="1"/>
              <a:t>colored</a:t>
            </a:r>
            <a:r>
              <a:rPr lang="en-GB" sz="2000" b="1" dirty="0"/>
              <a:t> as a result of synthesized proteins.</a:t>
            </a:r>
          </a:p>
        </p:txBody>
      </p:sp>
    </p:spTree>
    <p:extLst>
      <p:ext uri="{BB962C8B-B14F-4D97-AF65-F5344CB8AC3E}">
        <p14:creationId xmlns:p14="http://schemas.microsoft.com/office/powerpoint/2010/main" val="390103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 :</a:t>
            </a:r>
          </a:p>
        </p:txBody>
      </p:sp>
      <p:sp>
        <p:nvSpPr>
          <p:cNvPr id="3" name="Content Placeholder 2"/>
          <p:cNvSpPr>
            <a:spLocks noGrp="1"/>
          </p:cNvSpPr>
          <p:nvPr>
            <p:ph idx="1"/>
          </p:nvPr>
        </p:nvSpPr>
        <p:spPr/>
        <p:txBody>
          <a:bodyPr/>
          <a:lstStyle/>
          <a:p>
            <a:r>
              <a:rPr lang="en-GB" dirty="0"/>
              <a:t>Life Science web textbook The University of Tokyo, 2008</a:t>
            </a:r>
          </a:p>
          <a:p>
            <a:r>
              <a:rPr lang="en-GB" dirty="0"/>
              <a:t>Molecular Biology of the Cell sixth ed., Bruce Albert, 2015</a:t>
            </a:r>
          </a:p>
          <a:p>
            <a:r>
              <a:rPr lang="en-GB" dirty="0"/>
              <a:t>Molecular Cell Biology 8</a:t>
            </a:r>
            <a:r>
              <a:rPr lang="en-GB" baseline="30000" dirty="0"/>
              <a:t>th</a:t>
            </a:r>
            <a:r>
              <a:rPr lang="en-GB" dirty="0"/>
              <a:t>  ed., Harvey </a:t>
            </a:r>
            <a:r>
              <a:rPr lang="en-GB" dirty="0" err="1"/>
              <a:t>Lodish</a:t>
            </a:r>
            <a:r>
              <a:rPr lang="en-GB" dirty="0"/>
              <a:t>, 2016</a:t>
            </a:r>
          </a:p>
          <a:p>
            <a:r>
              <a:rPr lang="en-GB" dirty="0"/>
              <a:t>Campbell Biology 11</a:t>
            </a:r>
            <a:r>
              <a:rPr lang="en-GB" baseline="30000" dirty="0"/>
              <a:t>th</a:t>
            </a:r>
            <a:r>
              <a:rPr lang="en-GB" dirty="0"/>
              <a:t> </a:t>
            </a:r>
            <a:r>
              <a:rPr lang="en-GB" dirty="0" err="1"/>
              <a:t>ed</a:t>
            </a:r>
            <a:r>
              <a:rPr lang="en-GB" dirty="0"/>
              <a:t>, Lisa </a:t>
            </a:r>
            <a:r>
              <a:rPr lang="en-GB" dirty="0" err="1"/>
              <a:t>Urry</a:t>
            </a:r>
            <a:r>
              <a:rPr lang="en-GB" dirty="0"/>
              <a:t>, 2017</a:t>
            </a:r>
          </a:p>
        </p:txBody>
      </p:sp>
    </p:spTree>
    <p:extLst>
      <p:ext uri="{BB962C8B-B14F-4D97-AF65-F5344CB8AC3E}">
        <p14:creationId xmlns:p14="http://schemas.microsoft.com/office/powerpoint/2010/main" val="114534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0" y="0"/>
            <a:ext cx="2085304" cy="489397"/>
          </a:xfrm>
        </p:spPr>
        <p:txBody>
          <a:bodyPr>
            <a:normAutofit fontScale="90000"/>
          </a:bodyPr>
          <a:lstStyle/>
          <a:p>
            <a:r>
              <a:rPr lang="en-GB" dirty="0"/>
              <a:t>ER</a:t>
            </a:r>
          </a:p>
        </p:txBody>
      </p:sp>
      <p:sp>
        <p:nvSpPr>
          <p:cNvPr id="3" name="Content Placeholder 2"/>
          <p:cNvSpPr>
            <a:spLocks noGrp="1"/>
          </p:cNvSpPr>
          <p:nvPr>
            <p:ph idx="1"/>
          </p:nvPr>
        </p:nvSpPr>
        <p:spPr>
          <a:xfrm>
            <a:off x="39710" y="730920"/>
            <a:ext cx="12152290" cy="6127079"/>
          </a:xfrm>
        </p:spPr>
        <p:txBody>
          <a:bodyPr/>
          <a:lstStyle/>
          <a:p>
            <a:pPr marL="0" indent="0">
              <a:buNone/>
            </a:pPr>
            <a:endParaRPr lang="en-GB" dirty="0"/>
          </a:p>
          <a:p>
            <a:r>
              <a:rPr lang="en-GB" b="1" dirty="0"/>
              <a:t>ER</a:t>
            </a:r>
            <a:r>
              <a:rPr lang="en-GB" dirty="0"/>
              <a:t> is classified into </a:t>
            </a:r>
            <a:r>
              <a:rPr lang="en-GB" b="1" dirty="0"/>
              <a:t>rough ER</a:t>
            </a:r>
            <a:r>
              <a:rPr lang="en-GB" dirty="0"/>
              <a:t> and </a:t>
            </a:r>
            <a:r>
              <a:rPr lang="en-GB" b="1" dirty="0"/>
              <a:t>smooth ER</a:t>
            </a:r>
            <a:r>
              <a:rPr lang="en-GB" dirty="0"/>
              <a:t> </a:t>
            </a:r>
          </a:p>
          <a:p>
            <a:r>
              <a:rPr lang="en-GB" dirty="0"/>
              <a:t> The rough ER synthesizes proteins when multiple ribosomes bind to its membrane surface, and the synthesized proteins are packed inside this part of the reticulum. </a:t>
            </a:r>
          </a:p>
          <a:p>
            <a:r>
              <a:rPr lang="en-GB" dirty="0"/>
              <a:t>Ribosomes do not bind to the smooth ER. </a:t>
            </a:r>
          </a:p>
          <a:p>
            <a:r>
              <a:rPr lang="en-GB" dirty="0"/>
              <a:t>The smooth ER is involved in various functions such as phospholipid synthesis, glycogen metabolism, calcium ion regulation, and intracellular digestion.</a:t>
            </a:r>
          </a:p>
        </p:txBody>
      </p:sp>
    </p:spTree>
    <p:extLst>
      <p:ext uri="{BB962C8B-B14F-4D97-AF65-F5344CB8AC3E}">
        <p14:creationId xmlns:p14="http://schemas.microsoft.com/office/powerpoint/2010/main" val="1101629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456868" cy="682580"/>
          </a:xfrm>
        </p:spPr>
        <p:txBody>
          <a:bodyPr>
            <a:normAutofit/>
          </a:bodyPr>
          <a:lstStyle/>
          <a:p>
            <a:r>
              <a:rPr lang="en-GB" sz="3600" dirty="0"/>
              <a:t>GOLGI APPARATUS</a:t>
            </a:r>
          </a:p>
        </p:txBody>
      </p:sp>
      <p:sp>
        <p:nvSpPr>
          <p:cNvPr id="3" name="Content Placeholder 2"/>
          <p:cNvSpPr>
            <a:spLocks noGrp="1"/>
          </p:cNvSpPr>
          <p:nvPr>
            <p:ph idx="1"/>
          </p:nvPr>
        </p:nvSpPr>
        <p:spPr>
          <a:xfrm>
            <a:off x="0" y="682580"/>
            <a:ext cx="12192000" cy="6065949"/>
          </a:xfrm>
        </p:spPr>
        <p:txBody>
          <a:bodyPr/>
          <a:lstStyle/>
          <a:p>
            <a:r>
              <a:rPr lang="id-ID" dirty="0"/>
              <a:t>adalah organel yang berbentuk seperti tumpukan beberapa lapis ER halus yang rata</a:t>
            </a:r>
            <a:endParaRPr lang="en-GB" dirty="0"/>
          </a:p>
          <a:p>
            <a:r>
              <a:rPr lang="id-ID" dirty="0"/>
              <a:t>modifikasi rantai sakarida protein yang diekspor dari </a:t>
            </a:r>
            <a:r>
              <a:rPr lang="en-GB" dirty="0"/>
              <a:t>rough </a:t>
            </a:r>
            <a:r>
              <a:rPr lang="id-ID" dirty="0"/>
              <a:t>ER.</a:t>
            </a:r>
            <a:endParaRPr lang="en-GB" dirty="0"/>
          </a:p>
          <a:p>
            <a:r>
              <a:rPr lang="id-ID" dirty="0"/>
              <a:t>memiliki dua sisi: sisi cis yang mengambil protein yang disintesis oleh </a:t>
            </a:r>
            <a:r>
              <a:rPr lang="en-GB" dirty="0"/>
              <a:t>rough </a:t>
            </a:r>
            <a:r>
              <a:rPr lang="id-ID" dirty="0"/>
              <a:t>ER dan sisi trans yang memproses protein yang diterima.</a:t>
            </a:r>
            <a:endParaRPr lang="en-GB" dirty="0"/>
          </a:p>
          <a:p>
            <a:r>
              <a:rPr lang="id-ID" dirty="0"/>
              <a:t>bagian tengah tubuh Golgi disebut medial.</a:t>
            </a:r>
            <a:endParaRPr lang="en-GB" dirty="0"/>
          </a:p>
          <a:p>
            <a:endParaRPr lang="en-GB" dirty="0"/>
          </a:p>
          <a:p>
            <a:r>
              <a:rPr lang="en-GB" b="1" dirty="0"/>
              <a:t> </a:t>
            </a:r>
            <a:r>
              <a:rPr lang="en-GB" dirty="0"/>
              <a:t>Also known as the Golgi apparatus or Golgi complex.</a:t>
            </a:r>
          </a:p>
        </p:txBody>
      </p:sp>
    </p:spTree>
    <p:extLst>
      <p:ext uri="{BB962C8B-B14F-4D97-AF65-F5344CB8AC3E}">
        <p14:creationId xmlns:p14="http://schemas.microsoft.com/office/powerpoint/2010/main" val="20010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4" y="193182"/>
            <a:ext cx="4752304" cy="618186"/>
          </a:xfrm>
        </p:spPr>
        <p:txBody>
          <a:bodyPr>
            <a:normAutofit fontScale="90000"/>
          </a:bodyPr>
          <a:lstStyle/>
          <a:p>
            <a:r>
              <a:rPr lang="en-GB" dirty="0"/>
              <a:t>Golgi Body</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1226781" y="927279"/>
            <a:ext cx="7128455" cy="3477295"/>
          </a:xfrm>
          <a:prstGeom prst="rect">
            <a:avLst/>
          </a:prstGeom>
        </p:spPr>
      </p:pic>
      <p:sp>
        <p:nvSpPr>
          <p:cNvPr id="5" name="Rectangle 4"/>
          <p:cNvSpPr/>
          <p:nvPr/>
        </p:nvSpPr>
        <p:spPr>
          <a:xfrm>
            <a:off x="2691685" y="4404575"/>
            <a:ext cx="6516710" cy="1015663"/>
          </a:xfrm>
          <a:prstGeom prst="rect">
            <a:avLst/>
          </a:prstGeom>
        </p:spPr>
        <p:txBody>
          <a:bodyPr wrap="square">
            <a:spAutoFit/>
          </a:bodyPr>
          <a:lstStyle/>
          <a:p>
            <a:r>
              <a:rPr lang="en-GB" sz="2000" b="1" dirty="0"/>
              <a:t>Electron microscope photographs showing organelles</a:t>
            </a:r>
          </a:p>
          <a:p>
            <a:r>
              <a:rPr lang="en-GB" sz="2000" b="1" dirty="0"/>
              <a:t>(C) Golgi body. The top is the </a:t>
            </a:r>
            <a:r>
              <a:rPr lang="en-GB" sz="2000" b="1" dirty="0" err="1"/>
              <a:t>cis</a:t>
            </a:r>
            <a:r>
              <a:rPr lang="en-GB" sz="2000" b="1" dirty="0"/>
              <a:t> side and the bottom is the trans side.</a:t>
            </a:r>
          </a:p>
        </p:txBody>
      </p:sp>
    </p:spTree>
    <p:extLst>
      <p:ext uri="{BB962C8B-B14F-4D97-AF65-F5344CB8AC3E}">
        <p14:creationId xmlns:p14="http://schemas.microsoft.com/office/powerpoint/2010/main" val="1272828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691685" cy="566670"/>
          </a:xfrm>
        </p:spPr>
        <p:txBody>
          <a:bodyPr>
            <a:normAutofit fontScale="90000"/>
          </a:bodyPr>
          <a:lstStyle/>
          <a:p>
            <a:r>
              <a:rPr lang="en-GB" b="1" dirty="0"/>
              <a:t>Lysosomes</a:t>
            </a:r>
          </a:p>
        </p:txBody>
      </p:sp>
      <p:sp>
        <p:nvSpPr>
          <p:cNvPr id="3" name="Content Placeholder 2"/>
          <p:cNvSpPr>
            <a:spLocks noGrp="1"/>
          </p:cNvSpPr>
          <p:nvPr>
            <p:ph idx="1"/>
          </p:nvPr>
        </p:nvSpPr>
        <p:spPr>
          <a:xfrm>
            <a:off x="0" y="566670"/>
            <a:ext cx="12192000" cy="6291329"/>
          </a:xfrm>
        </p:spPr>
        <p:txBody>
          <a:bodyPr>
            <a:normAutofit/>
          </a:bodyPr>
          <a:lstStyle/>
          <a:p>
            <a:r>
              <a:rPr lang="en-GB" dirty="0"/>
              <a:t>Vesicles called lysosomes contain many different </a:t>
            </a:r>
            <a:r>
              <a:rPr lang="en-GB" b="1" dirty="0"/>
              <a:t>acidic hydrolases</a:t>
            </a:r>
            <a:r>
              <a:rPr lang="en-GB" dirty="0"/>
              <a:t>. </a:t>
            </a:r>
          </a:p>
          <a:p>
            <a:r>
              <a:rPr lang="en-GB" dirty="0"/>
              <a:t>These enzymes can degrade every type of biomolecule, including proteins, lipids, carbohydrates, and nucleic acid and are transported from the Golgi body.</a:t>
            </a:r>
          </a:p>
          <a:p>
            <a:r>
              <a:rPr lang="en-GB" dirty="0"/>
              <a:t>Lysosomes degrade foreign bodies and nutrients that enter the cell and anything within the cell itself that is no longer needed . </a:t>
            </a:r>
          </a:p>
          <a:p>
            <a:r>
              <a:rPr lang="en-GB" dirty="0"/>
              <a:t>They are also responsible for </a:t>
            </a:r>
            <a:r>
              <a:rPr lang="en-GB" dirty="0" err="1"/>
              <a:t>autodigestion</a:t>
            </a:r>
            <a:r>
              <a:rPr lang="en-GB" dirty="0"/>
              <a:t> of cells during .</a:t>
            </a:r>
          </a:p>
          <a:p>
            <a:r>
              <a:rPr lang="en-GB" dirty="0"/>
              <a:t>To increase the activity of catabolic enzymes, the internal of lysosomes is maintained in an acidic state that is suitable for enzymatic reactions.</a:t>
            </a:r>
          </a:p>
        </p:txBody>
      </p:sp>
    </p:spTree>
    <p:extLst>
      <p:ext uri="{BB962C8B-B14F-4D97-AF65-F5344CB8AC3E}">
        <p14:creationId xmlns:p14="http://schemas.microsoft.com/office/powerpoint/2010/main" val="150587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0" y="0"/>
            <a:ext cx="4391695" cy="759854"/>
          </a:xfrm>
        </p:spPr>
        <p:txBody>
          <a:bodyPr/>
          <a:lstStyle/>
          <a:p>
            <a:r>
              <a:rPr lang="en-GB" b="1" dirty="0"/>
              <a:t>Lysosomes</a:t>
            </a:r>
            <a:endParaRPr lang="en-GB" dirty="0"/>
          </a:p>
        </p:txBody>
      </p:sp>
      <p:pic>
        <p:nvPicPr>
          <p:cNvPr id="4" name="Content Placeholder 3"/>
          <p:cNvPicPr>
            <a:picLocks noGrp="1" noChangeAspect="1"/>
          </p:cNvPicPr>
          <p:nvPr>
            <p:ph idx="1"/>
          </p:nvPr>
        </p:nvPicPr>
        <p:blipFill>
          <a:blip r:embed="rId2"/>
          <a:stretch>
            <a:fillRect/>
          </a:stretch>
        </p:blipFill>
        <p:spPr>
          <a:xfrm>
            <a:off x="3614067" y="1020987"/>
            <a:ext cx="4963263" cy="4138306"/>
          </a:xfrm>
          <a:prstGeom prst="rect">
            <a:avLst/>
          </a:prstGeom>
        </p:spPr>
      </p:pic>
      <p:sp>
        <p:nvSpPr>
          <p:cNvPr id="5" name="Rectangle 4"/>
          <p:cNvSpPr/>
          <p:nvPr/>
        </p:nvSpPr>
        <p:spPr>
          <a:xfrm>
            <a:off x="3047698" y="5270686"/>
            <a:ext cx="6096000" cy="707886"/>
          </a:xfrm>
          <a:prstGeom prst="rect">
            <a:avLst/>
          </a:prstGeom>
        </p:spPr>
        <p:txBody>
          <a:bodyPr>
            <a:spAutoFit/>
          </a:bodyPr>
          <a:lstStyle/>
          <a:p>
            <a:r>
              <a:rPr lang="en-GB" sz="2000" b="1" dirty="0"/>
              <a:t>(D) Lysosome. Material being degraded is observed on the inside of this organelle. </a:t>
            </a:r>
          </a:p>
        </p:txBody>
      </p:sp>
    </p:spTree>
    <p:extLst>
      <p:ext uri="{BB962C8B-B14F-4D97-AF65-F5344CB8AC3E}">
        <p14:creationId xmlns:p14="http://schemas.microsoft.com/office/powerpoint/2010/main" val="125158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615189" cy="476518"/>
          </a:xfrm>
        </p:spPr>
        <p:txBody>
          <a:bodyPr>
            <a:normAutofit fontScale="90000"/>
          </a:bodyPr>
          <a:lstStyle/>
          <a:p>
            <a:r>
              <a:rPr lang="en-GB" dirty="0"/>
              <a:t>Peroxisomes</a:t>
            </a:r>
          </a:p>
        </p:txBody>
      </p:sp>
      <p:sp>
        <p:nvSpPr>
          <p:cNvPr id="3" name="Content Placeholder 2"/>
          <p:cNvSpPr>
            <a:spLocks noGrp="1"/>
          </p:cNvSpPr>
          <p:nvPr>
            <p:ph idx="1"/>
          </p:nvPr>
        </p:nvSpPr>
        <p:spPr>
          <a:xfrm>
            <a:off x="-11806" y="486222"/>
            <a:ext cx="12203806" cy="6371777"/>
          </a:xfrm>
        </p:spPr>
        <p:txBody>
          <a:bodyPr/>
          <a:lstStyle/>
          <a:p>
            <a:r>
              <a:rPr lang="en-GB" dirty="0"/>
              <a:t>Peroxisomes are small-sized (0.1–2 </a:t>
            </a:r>
            <a:r>
              <a:rPr lang="en-GB" dirty="0" err="1"/>
              <a:t>μm</a:t>
            </a:r>
            <a:r>
              <a:rPr lang="en-GB" dirty="0"/>
              <a:t>) vesicles containing </a:t>
            </a:r>
            <a:r>
              <a:rPr lang="en-GB" b="1" dirty="0"/>
              <a:t>oxidases</a:t>
            </a:r>
            <a:r>
              <a:rPr lang="en-GB" dirty="0"/>
              <a:t> such as catalase, D-amino acid oxidase, and </a:t>
            </a:r>
            <a:r>
              <a:rPr lang="en-GB" dirty="0" err="1"/>
              <a:t>urate</a:t>
            </a:r>
            <a:r>
              <a:rPr lang="en-GB" dirty="0"/>
              <a:t> oxidase. </a:t>
            </a:r>
          </a:p>
          <a:p>
            <a:r>
              <a:rPr lang="en-GB" dirty="0"/>
              <a:t>These oxidases are involved in activities such as β-oxidation of long-chain fatty acids, synthesis of cholesterol and bile acid, and amino acid metabolism. </a:t>
            </a:r>
          </a:p>
          <a:p>
            <a:r>
              <a:rPr lang="en-GB" dirty="0"/>
              <a:t>These metabolic processes undergo oxidation reactions using O</a:t>
            </a:r>
            <a:r>
              <a:rPr lang="en-GB" baseline="-25000" dirty="0"/>
              <a:t>2</a:t>
            </a:r>
            <a:r>
              <a:rPr lang="en-GB" dirty="0"/>
              <a:t> and produce hydrogen peroxide (H</a:t>
            </a:r>
            <a:r>
              <a:rPr lang="en-GB" baseline="-25000" dirty="0"/>
              <a:t>2</a:t>
            </a:r>
            <a:r>
              <a:rPr lang="en-GB" dirty="0"/>
              <a:t>O</a:t>
            </a:r>
            <a:r>
              <a:rPr lang="en-GB" baseline="-25000" dirty="0"/>
              <a:t>2</a:t>
            </a:r>
            <a:r>
              <a:rPr lang="en-GB" dirty="0"/>
              <a:t>), which is toxic.</a:t>
            </a:r>
            <a:br>
              <a:rPr lang="en-GB" dirty="0"/>
            </a:br>
            <a:r>
              <a:rPr lang="en-GB" dirty="0"/>
              <a:t>In hepatic and renal cells of animals, H</a:t>
            </a:r>
            <a:r>
              <a:rPr lang="en-GB" baseline="-25000" dirty="0"/>
              <a:t>2</a:t>
            </a:r>
            <a:r>
              <a:rPr lang="en-GB" dirty="0"/>
              <a:t>O</a:t>
            </a:r>
            <a:r>
              <a:rPr lang="en-GB" baseline="-25000" dirty="0"/>
              <a:t>2</a:t>
            </a:r>
            <a:r>
              <a:rPr lang="en-GB" dirty="0"/>
              <a:t> produced by oxidation reactions is used to oxidize and detoxify poisonous substances such as phenol, formic acid, formaldehyde, and alcohol. </a:t>
            </a:r>
          </a:p>
          <a:p>
            <a:r>
              <a:rPr lang="en-GB" dirty="0" err="1"/>
              <a:t>Glyoxysomes</a:t>
            </a:r>
            <a:r>
              <a:rPr lang="en-GB" dirty="0"/>
              <a:t>, in which the </a:t>
            </a:r>
            <a:r>
              <a:rPr lang="en-GB" dirty="0" err="1"/>
              <a:t>glyoxylate</a:t>
            </a:r>
            <a:r>
              <a:rPr lang="en-GB" dirty="0"/>
              <a:t> cycle occurs, are a type of organelle similar to peroxisomes</a:t>
            </a:r>
            <a:r>
              <a:rPr lang="en-GB" baseline="30000" dirty="0"/>
              <a:t>*4</a:t>
            </a:r>
            <a:r>
              <a:rPr lang="en-GB" dirty="0"/>
              <a:t>, and both of these organelles can be classified as </a:t>
            </a:r>
            <a:r>
              <a:rPr lang="en-GB" dirty="0" err="1"/>
              <a:t>microbodies</a:t>
            </a:r>
            <a:r>
              <a:rPr lang="en-GB" dirty="0"/>
              <a:t>.</a:t>
            </a:r>
          </a:p>
        </p:txBody>
      </p:sp>
    </p:spTree>
    <p:extLst>
      <p:ext uri="{BB962C8B-B14F-4D97-AF65-F5344CB8AC3E}">
        <p14:creationId xmlns:p14="http://schemas.microsoft.com/office/powerpoint/2010/main" val="208927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98"/>
            <a:ext cx="6091707" cy="716700"/>
          </a:xfrm>
        </p:spPr>
        <p:txBody>
          <a:bodyPr/>
          <a:lstStyle/>
          <a:p>
            <a:r>
              <a:rPr lang="en-GB" dirty="0"/>
              <a:t>Peroxisomes</a:t>
            </a:r>
          </a:p>
        </p:txBody>
      </p:sp>
      <p:pic>
        <p:nvPicPr>
          <p:cNvPr id="4" name="Content Placeholder 3"/>
          <p:cNvPicPr>
            <a:picLocks noGrp="1" noChangeAspect="1"/>
          </p:cNvPicPr>
          <p:nvPr>
            <p:ph idx="1"/>
          </p:nvPr>
        </p:nvPicPr>
        <p:blipFill>
          <a:blip r:embed="rId2"/>
          <a:stretch>
            <a:fillRect/>
          </a:stretch>
        </p:blipFill>
        <p:spPr>
          <a:xfrm>
            <a:off x="2768256" y="669702"/>
            <a:ext cx="4894673" cy="4139572"/>
          </a:xfrm>
          <a:prstGeom prst="rect">
            <a:avLst/>
          </a:prstGeom>
        </p:spPr>
      </p:pic>
      <p:sp>
        <p:nvSpPr>
          <p:cNvPr id="5" name="Rectangle 4"/>
          <p:cNvSpPr/>
          <p:nvPr/>
        </p:nvSpPr>
        <p:spPr>
          <a:xfrm>
            <a:off x="2880575" y="5064309"/>
            <a:ext cx="6096000" cy="1015663"/>
          </a:xfrm>
          <a:prstGeom prst="rect">
            <a:avLst/>
          </a:prstGeom>
        </p:spPr>
        <p:txBody>
          <a:bodyPr>
            <a:spAutoFit/>
          </a:bodyPr>
          <a:lstStyle/>
          <a:p>
            <a:r>
              <a:rPr lang="en-GB" sz="2000" b="1" dirty="0"/>
              <a:t>Electron microscope photographs showing organelles</a:t>
            </a:r>
          </a:p>
          <a:p>
            <a:r>
              <a:rPr lang="en-GB" sz="2000" b="1" dirty="0"/>
              <a:t>. (E) Peroxisome. A crystalline, dark region is observed at the </a:t>
            </a:r>
            <a:r>
              <a:rPr lang="en-GB" sz="2000" b="1" dirty="0" err="1"/>
              <a:t>center</a:t>
            </a:r>
            <a:r>
              <a:rPr lang="en-GB" sz="2000" b="1" dirty="0"/>
              <a:t>.</a:t>
            </a:r>
          </a:p>
        </p:txBody>
      </p:sp>
    </p:spTree>
    <p:extLst>
      <p:ext uri="{BB962C8B-B14F-4D97-AF65-F5344CB8AC3E}">
        <p14:creationId xmlns:p14="http://schemas.microsoft.com/office/powerpoint/2010/main" val="318403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271234" cy="605307"/>
          </a:xfrm>
        </p:spPr>
        <p:txBody>
          <a:bodyPr>
            <a:normAutofit fontScale="90000"/>
          </a:bodyPr>
          <a:lstStyle/>
          <a:p>
            <a:r>
              <a:rPr lang="en-GB" dirty="0"/>
              <a:t>Mitochondria</a:t>
            </a:r>
          </a:p>
        </p:txBody>
      </p:sp>
      <p:sp>
        <p:nvSpPr>
          <p:cNvPr id="3" name="Content Placeholder 2"/>
          <p:cNvSpPr>
            <a:spLocks noGrp="1"/>
          </p:cNvSpPr>
          <p:nvPr>
            <p:ph idx="1"/>
          </p:nvPr>
        </p:nvSpPr>
        <p:spPr>
          <a:xfrm>
            <a:off x="0" y="605306"/>
            <a:ext cx="12192000" cy="6252693"/>
          </a:xfrm>
        </p:spPr>
        <p:txBody>
          <a:bodyPr>
            <a:normAutofit/>
          </a:bodyPr>
          <a:lstStyle/>
          <a:p>
            <a:r>
              <a:rPr lang="en-GB" dirty="0"/>
              <a:t>Mitochondria and Plastids—Organelles with Their Own DNA</a:t>
            </a:r>
          </a:p>
          <a:p>
            <a:r>
              <a:rPr lang="en-GB" dirty="0"/>
              <a:t>Eukaryotes possess mitochondria and plastids, which contain systems to synthesize their own DNA and proteins. </a:t>
            </a:r>
          </a:p>
          <a:p>
            <a:r>
              <a:rPr lang="en-GB" dirty="0"/>
              <a:t>Mitochondria are found in almost all eukaryotic cells,.</a:t>
            </a:r>
          </a:p>
          <a:p>
            <a:r>
              <a:rPr lang="en-GB" dirty="0"/>
              <a:t>these structures have a bilayer membrane and synthesis systems for DNA and proteins</a:t>
            </a:r>
          </a:p>
        </p:txBody>
      </p:sp>
    </p:spTree>
    <p:extLst>
      <p:ext uri="{BB962C8B-B14F-4D97-AF65-F5344CB8AC3E}">
        <p14:creationId xmlns:p14="http://schemas.microsoft.com/office/powerpoint/2010/main" val="2373994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2" y="3556"/>
            <a:ext cx="7288369" cy="691903"/>
          </a:xfrm>
        </p:spPr>
        <p:txBody>
          <a:bodyPr>
            <a:normAutofit/>
          </a:bodyPr>
          <a:lstStyle/>
          <a:p>
            <a:r>
              <a:rPr lang="en-GB" sz="3200" dirty="0"/>
              <a:t>MITOKONDRIA</a:t>
            </a:r>
          </a:p>
        </p:txBody>
      </p:sp>
      <p:sp>
        <p:nvSpPr>
          <p:cNvPr id="3" name="Content Placeholder 2"/>
          <p:cNvSpPr>
            <a:spLocks noGrp="1"/>
          </p:cNvSpPr>
          <p:nvPr>
            <p:ph idx="1"/>
          </p:nvPr>
        </p:nvSpPr>
        <p:spPr>
          <a:xfrm>
            <a:off x="27904" y="695458"/>
            <a:ext cx="12164096" cy="6162541"/>
          </a:xfrm>
        </p:spPr>
        <p:txBody>
          <a:bodyPr>
            <a:normAutofit fontScale="92500"/>
          </a:bodyPr>
          <a:lstStyle/>
          <a:p>
            <a:r>
              <a:rPr lang="id-ID" dirty="0"/>
              <a:t>Mitokondria adalah organel yang menghasilkan energi.</a:t>
            </a:r>
            <a:endParaRPr lang="en-GB" dirty="0"/>
          </a:p>
          <a:p>
            <a:r>
              <a:rPr lang="en-GB" dirty="0" err="1"/>
              <a:t>Tempat</a:t>
            </a:r>
            <a:r>
              <a:rPr lang="id-ID" dirty="0"/>
              <a:t> siklus asam sitrat dan sistem transpor elektron dan terlibat dalam produksi ATP melalui respirasi enzimatik.</a:t>
            </a:r>
            <a:endParaRPr lang="en-GB" dirty="0"/>
          </a:p>
          <a:p>
            <a:r>
              <a:rPr lang="id-ID" dirty="0"/>
              <a:t>Mitokondria terdiri dari </a:t>
            </a:r>
            <a:r>
              <a:rPr lang="en-GB" dirty="0"/>
              <a:t>2 lapis </a:t>
            </a:r>
            <a:r>
              <a:rPr lang="id-ID" dirty="0"/>
              <a:t>membran </a:t>
            </a:r>
            <a:endParaRPr lang="en-GB" dirty="0"/>
          </a:p>
          <a:p>
            <a:r>
              <a:rPr lang="id-ID" dirty="0"/>
              <a:t>Membran luar memiliki permeabilitas yang relatif lebih tinggi terhadap zat daripada membran dalam.</a:t>
            </a:r>
            <a:endParaRPr lang="en-GB" dirty="0"/>
          </a:p>
          <a:p>
            <a:r>
              <a:rPr lang="id-ID" dirty="0"/>
              <a:t>membran bagian dal</a:t>
            </a:r>
            <a:r>
              <a:rPr lang="en-GB" dirty="0"/>
              <a:t>am </a:t>
            </a:r>
            <a:r>
              <a:rPr lang="id-ID" dirty="0"/>
              <a:t>membentuk struktur yang disebut krista</a:t>
            </a:r>
            <a:endParaRPr lang="en-GB" dirty="0"/>
          </a:p>
          <a:p>
            <a:r>
              <a:rPr lang="id-ID" dirty="0"/>
              <a:t>Membran krista memiliki sistem transpor elektron </a:t>
            </a:r>
            <a:r>
              <a:rPr lang="en-GB" dirty="0"/>
              <a:t>, </a:t>
            </a:r>
            <a:r>
              <a:rPr lang="en-GB" dirty="0" err="1"/>
              <a:t>terjadinya</a:t>
            </a:r>
            <a:r>
              <a:rPr lang="en-GB" dirty="0"/>
              <a:t> </a:t>
            </a:r>
            <a:r>
              <a:rPr lang="id-ID" dirty="0"/>
              <a:t>reaksi redoks membentuk gradien konsentrasi H + </a:t>
            </a:r>
            <a:r>
              <a:rPr lang="en-GB" dirty="0"/>
              <a:t>yang </a:t>
            </a:r>
            <a:r>
              <a:rPr lang="id-ID" dirty="0"/>
              <a:t>melintasi membran dan mensintesis ATP.</a:t>
            </a:r>
            <a:endParaRPr lang="en-GB" dirty="0"/>
          </a:p>
          <a:p>
            <a:r>
              <a:rPr lang="id-ID" dirty="0"/>
              <a:t>Bagian membran dalam mitokondria disebut matriks. Siklus asam sitrat terjadi dalam matriks. Matriks </a:t>
            </a:r>
            <a:r>
              <a:rPr lang="en-GB" dirty="0"/>
              <a:t> </a:t>
            </a:r>
            <a:r>
              <a:rPr lang="id-ID" dirty="0"/>
              <a:t>mengandung DNA mitokondria, RNA polimerase, dan ribosom, dan merupakan tempat di mana protein mitokondria disintesis.</a:t>
            </a:r>
            <a:endParaRPr lang="en-GB" dirty="0"/>
          </a:p>
          <a:p>
            <a:r>
              <a:rPr lang="id-ID" dirty="0"/>
              <a:t>Mitokondria </a:t>
            </a:r>
            <a:r>
              <a:rPr lang="en-GB" dirty="0" err="1"/>
              <a:t>mengalami</a:t>
            </a:r>
            <a:r>
              <a:rPr lang="en-GB" dirty="0"/>
              <a:t> </a:t>
            </a:r>
            <a:r>
              <a:rPr lang="id-ID" dirty="0"/>
              <a:t>autoprolifera</a:t>
            </a:r>
            <a:r>
              <a:rPr lang="en-GB" dirty="0" err="1"/>
              <a:t>si</a:t>
            </a:r>
            <a:r>
              <a:rPr lang="id-ID" dirty="0"/>
              <a:t> </a:t>
            </a:r>
            <a:r>
              <a:rPr lang="en-GB" dirty="0" err="1"/>
              <a:t>dengan</a:t>
            </a:r>
            <a:r>
              <a:rPr lang="id-ID" dirty="0"/>
              <a:t>  bin</a:t>
            </a:r>
            <a:r>
              <a:rPr lang="en-GB" dirty="0"/>
              <a:t>a</a:t>
            </a:r>
            <a:r>
              <a:rPr lang="id-ID" dirty="0"/>
              <a:t>r</a:t>
            </a:r>
            <a:r>
              <a:rPr lang="en-GB" dirty="0"/>
              <a:t>y </a:t>
            </a:r>
            <a:r>
              <a:rPr lang="en-GB" dirty="0" err="1"/>
              <a:t>fision</a:t>
            </a:r>
            <a:r>
              <a:rPr lang="id-ID" dirty="0"/>
              <a:t> </a:t>
            </a:r>
            <a:endParaRPr lang="en-GB" dirty="0"/>
          </a:p>
          <a:p>
            <a:pPr marL="0" indent="0">
              <a:buNone/>
            </a:pPr>
            <a:r>
              <a:rPr lang="en-GB" b="1" dirty="0"/>
              <a:t> </a:t>
            </a:r>
            <a:endParaRPr lang="en-GB" dirty="0"/>
          </a:p>
        </p:txBody>
      </p:sp>
    </p:spTree>
    <p:extLst>
      <p:ext uri="{BB962C8B-B14F-4D97-AF65-F5344CB8AC3E}">
        <p14:creationId xmlns:p14="http://schemas.microsoft.com/office/powerpoint/2010/main" val="3084883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5331854" cy="631065"/>
          </a:xfrm>
        </p:spPr>
        <p:txBody>
          <a:bodyPr>
            <a:normAutofit fontScale="90000"/>
          </a:bodyPr>
          <a:lstStyle/>
          <a:p>
            <a:r>
              <a:rPr lang="en-GB" dirty="0"/>
              <a:t>Mitochondria</a:t>
            </a:r>
          </a:p>
        </p:txBody>
      </p:sp>
      <p:pic>
        <p:nvPicPr>
          <p:cNvPr id="7" name="Content Placeholder 6"/>
          <p:cNvPicPr>
            <a:picLocks noGrp="1" noChangeAspect="1"/>
          </p:cNvPicPr>
          <p:nvPr>
            <p:ph idx="1"/>
          </p:nvPr>
        </p:nvPicPr>
        <p:blipFill>
          <a:blip r:embed="rId2"/>
          <a:stretch>
            <a:fillRect/>
          </a:stretch>
        </p:blipFill>
        <p:spPr>
          <a:xfrm>
            <a:off x="3351503" y="631065"/>
            <a:ext cx="4247032" cy="4588577"/>
          </a:xfrm>
          <a:prstGeom prst="rect">
            <a:avLst/>
          </a:prstGeom>
        </p:spPr>
      </p:pic>
      <p:sp>
        <p:nvSpPr>
          <p:cNvPr id="8" name="Rectangle 7"/>
          <p:cNvSpPr/>
          <p:nvPr/>
        </p:nvSpPr>
        <p:spPr>
          <a:xfrm>
            <a:off x="2893454" y="5326925"/>
            <a:ext cx="6096000" cy="707886"/>
          </a:xfrm>
          <a:prstGeom prst="rect">
            <a:avLst/>
          </a:prstGeom>
        </p:spPr>
        <p:txBody>
          <a:bodyPr>
            <a:spAutoFit/>
          </a:bodyPr>
          <a:lstStyle/>
          <a:p>
            <a:r>
              <a:rPr lang="en-GB" sz="2000" b="1" dirty="0"/>
              <a:t>Electron microscope photographs showing organelles</a:t>
            </a:r>
          </a:p>
          <a:p>
            <a:r>
              <a:rPr lang="en-GB" sz="2000" b="1" dirty="0"/>
              <a:t>(F) Mitochondria. The dark granules contain calcium.</a:t>
            </a:r>
          </a:p>
        </p:txBody>
      </p:sp>
    </p:spTree>
    <p:extLst>
      <p:ext uri="{BB962C8B-B14F-4D97-AF65-F5344CB8AC3E}">
        <p14:creationId xmlns:p14="http://schemas.microsoft.com/office/powerpoint/2010/main" val="358015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86" y="0"/>
            <a:ext cx="12216685" cy="6858000"/>
          </a:xfrm>
        </p:spPr>
        <p:txBody>
          <a:bodyPr/>
          <a:lstStyle/>
          <a:p>
            <a:r>
              <a:rPr lang="id-ID" dirty="0"/>
              <a:t>sel memiliki struktur dan fungsi yang diperlukan untuk proliferasi</a:t>
            </a:r>
            <a:r>
              <a:rPr lang="en-GB" dirty="0"/>
              <a:t>, </a:t>
            </a:r>
            <a:r>
              <a:rPr lang="id-ID" dirty="0"/>
              <a:t>melalui replikasi </a:t>
            </a:r>
            <a:r>
              <a:rPr lang="en-GB" dirty="0" err="1"/>
              <a:t>sel</a:t>
            </a:r>
            <a:r>
              <a:rPr lang="id-ID" dirty="0"/>
              <a:t>.</a:t>
            </a:r>
            <a:endParaRPr lang="en-GB" dirty="0"/>
          </a:p>
          <a:p>
            <a:r>
              <a:rPr lang="id-ID" dirty="0"/>
              <a:t> </a:t>
            </a:r>
            <a:r>
              <a:rPr lang="en-GB" dirty="0"/>
              <a:t>M</a:t>
            </a:r>
            <a:r>
              <a:rPr lang="id-ID" dirty="0"/>
              <a:t>embran sel, mengisolasi sel-sel dari lingkungan eksternal</a:t>
            </a:r>
            <a:r>
              <a:rPr lang="en-GB" dirty="0"/>
              <a:t>,</a:t>
            </a:r>
            <a:r>
              <a:rPr lang="id-ID" dirty="0"/>
              <a:t> zat</a:t>
            </a:r>
            <a:r>
              <a:rPr lang="en-GB" dirty="0"/>
              <a:t> </a:t>
            </a:r>
            <a:r>
              <a:rPr lang="en-GB" dirty="0" err="1"/>
              <a:t>zat</a:t>
            </a:r>
            <a:r>
              <a:rPr lang="id-ID" dirty="0"/>
              <a:t> diangkut secara selektif</a:t>
            </a:r>
            <a:r>
              <a:rPr lang="en-GB" dirty="0"/>
              <a:t> via </a:t>
            </a:r>
            <a:r>
              <a:rPr lang="en-GB" dirty="0" err="1"/>
              <a:t>membran</a:t>
            </a:r>
            <a:endParaRPr lang="en-GB" dirty="0"/>
          </a:p>
          <a:p>
            <a:r>
              <a:rPr lang="id-ID" dirty="0"/>
              <a:t>gen memiliki informasi yang digunakan sebagai </a:t>
            </a:r>
            <a:r>
              <a:rPr lang="en-GB" dirty="0"/>
              <a:t>blue print</a:t>
            </a:r>
            <a:r>
              <a:rPr lang="id-ID" dirty="0"/>
              <a:t> sel</a:t>
            </a:r>
            <a:endParaRPr lang="en-GB" dirty="0"/>
          </a:p>
          <a:p>
            <a:r>
              <a:rPr lang="id-ID" dirty="0"/>
              <a:t>fungsi replikasi gen diperlukan untuk proliferasi sel, sistem sintesis protein, dan berbagai jenis jalur metabolisme. </a:t>
            </a:r>
            <a:endParaRPr lang="en-GB" dirty="0"/>
          </a:p>
        </p:txBody>
      </p:sp>
    </p:spTree>
    <p:extLst>
      <p:ext uri="{BB962C8B-B14F-4D97-AF65-F5344CB8AC3E}">
        <p14:creationId xmlns:p14="http://schemas.microsoft.com/office/powerpoint/2010/main" val="53209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94017" cy="978794"/>
          </a:xfrm>
        </p:spPr>
        <p:txBody>
          <a:bodyPr>
            <a:normAutofit fontScale="90000"/>
          </a:bodyPr>
          <a:lstStyle/>
          <a:p>
            <a:r>
              <a:rPr lang="en-GB" sz="3600" b="1" dirty="0"/>
              <a:t>Protein Synthesis and Basis of Intracellular Transport</a:t>
            </a:r>
            <a:br>
              <a:rPr lang="en-GB" b="1" dirty="0"/>
            </a:br>
            <a:endParaRPr lang="en-GB" dirty="0"/>
          </a:p>
        </p:txBody>
      </p:sp>
      <p:sp>
        <p:nvSpPr>
          <p:cNvPr id="3" name="Content Placeholder 2"/>
          <p:cNvSpPr>
            <a:spLocks noGrp="1"/>
          </p:cNvSpPr>
          <p:nvPr>
            <p:ph idx="1"/>
          </p:nvPr>
        </p:nvSpPr>
        <p:spPr>
          <a:xfrm>
            <a:off x="0" y="875763"/>
            <a:ext cx="12191999" cy="5982236"/>
          </a:xfrm>
        </p:spPr>
        <p:txBody>
          <a:bodyPr>
            <a:normAutofit lnSpcReduction="10000"/>
          </a:bodyPr>
          <a:lstStyle/>
          <a:p>
            <a:r>
              <a:rPr lang="en-GB" b="1" dirty="0"/>
              <a:t>Membrane-bound and Free </a:t>
            </a:r>
            <a:r>
              <a:rPr lang="en-GB" b="1" dirty="0" err="1"/>
              <a:t>Polysome</a:t>
            </a:r>
            <a:endParaRPr lang="en-GB" b="1" dirty="0"/>
          </a:p>
          <a:p>
            <a:r>
              <a:rPr lang="id-ID" dirty="0"/>
              <a:t>Pengangkutan </a:t>
            </a:r>
            <a:r>
              <a:rPr lang="en-GB" dirty="0" err="1"/>
              <a:t>sintesa</a:t>
            </a:r>
            <a:r>
              <a:rPr lang="en-GB" dirty="0"/>
              <a:t> </a:t>
            </a:r>
            <a:r>
              <a:rPr lang="id-ID" dirty="0"/>
              <a:t>protein </a:t>
            </a:r>
            <a:r>
              <a:rPr lang="en-GB" dirty="0" err="1"/>
              <a:t>merupakan</a:t>
            </a:r>
            <a:r>
              <a:rPr lang="id-ID" dirty="0"/>
              <a:t> bagian utama dari transportasi intraseluler.</a:t>
            </a:r>
            <a:endParaRPr lang="en-GB" dirty="0"/>
          </a:p>
          <a:p>
            <a:r>
              <a:rPr lang="id-ID" dirty="0"/>
              <a:t>Sintesis protein dalam sel eukariotik dilakukan oleh dua jenis polisom </a:t>
            </a:r>
            <a:endParaRPr lang="en-GB" dirty="0"/>
          </a:p>
          <a:p>
            <a:pPr marL="0" indent="0">
              <a:buNone/>
            </a:pPr>
            <a:r>
              <a:rPr lang="en-GB" dirty="0"/>
              <a:t>  </a:t>
            </a:r>
            <a:r>
              <a:rPr lang="id-ID" dirty="0"/>
              <a:t>: </a:t>
            </a:r>
            <a:r>
              <a:rPr lang="en-GB" dirty="0"/>
              <a:t>membrane-bound </a:t>
            </a:r>
            <a:r>
              <a:rPr lang="en-GB" dirty="0" err="1"/>
              <a:t>polysome</a:t>
            </a:r>
            <a:r>
              <a:rPr lang="en-GB" dirty="0"/>
              <a:t>,</a:t>
            </a:r>
            <a:r>
              <a:rPr lang="id-ID" dirty="0"/>
              <a:t> yang terikat pada retikulum endoplasma (ER) dan </a:t>
            </a:r>
            <a:r>
              <a:rPr lang="en-GB" dirty="0"/>
              <a:t>   </a:t>
            </a:r>
          </a:p>
          <a:p>
            <a:pPr marL="0" indent="0">
              <a:buNone/>
            </a:pPr>
            <a:r>
              <a:rPr lang="en-GB" dirty="0"/>
              <a:t>    free </a:t>
            </a:r>
            <a:r>
              <a:rPr lang="en-GB" dirty="0" err="1"/>
              <a:t>polysome</a:t>
            </a:r>
            <a:r>
              <a:rPr lang="id-ID" dirty="0"/>
              <a:t> yang terpisah dan bebas di dalam sel.</a:t>
            </a:r>
            <a:endParaRPr lang="en-GB" dirty="0"/>
          </a:p>
          <a:p>
            <a:r>
              <a:rPr lang="en-GB" b="1" dirty="0"/>
              <a:t>Membrane-bound </a:t>
            </a:r>
            <a:r>
              <a:rPr lang="en-GB" b="1" dirty="0" err="1"/>
              <a:t>polysome</a:t>
            </a:r>
            <a:r>
              <a:rPr lang="en-GB" b="1" dirty="0"/>
              <a:t> </a:t>
            </a:r>
            <a:r>
              <a:rPr lang="id-ID" dirty="0"/>
              <a:t>mensintesis protein membran dan sekretori. Setelah protein ini disintesis di ER, diangkut ke membran sel atau endosom melalui </a:t>
            </a:r>
            <a:r>
              <a:rPr lang="en-GB" dirty="0" err="1"/>
              <a:t>badan</a:t>
            </a:r>
            <a:r>
              <a:rPr lang="id-ID" dirty="0"/>
              <a:t> Golgi. </a:t>
            </a:r>
            <a:endParaRPr lang="en-GB" dirty="0"/>
          </a:p>
          <a:p>
            <a:r>
              <a:rPr lang="en-GB" b="1" dirty="0"/>
              <a:t>Free </a:t>
            </a:r>
            <a:r>
              <a:rPr lang="en-GB" b="1" dirty="0" err="1"/>
              <a:t>Polysome</a:t>
            </a:r>
            <a:r>
              <a:rPr lang="en-GB" b="1" dirty="0"/>
              <a:t> </a:t>
            </a:r>
            <a:r>
              <a:rPr lang="id-ID" dirty="0"/>
              <a:t>mensintesis protein yang dibutuhkan oleh organel seperti nukleus, mitokondria, kloroplas, dan peroksisom</a:t>
            </a:r>
            <a:r>
              <a:rPr lang="en-GB" dirty="0"/>
              <a:t>, </a:t>
            </a:r>
            <a:r>
              <a:rPr lang="id-ID" dirty="0"/>
              <a:t>dengan difusi melalui sitoplasma setelah sintesis oleh </a:t>
            </a:r>
            <a:r>
              <a:rPr lang="en-GB" dirty="0"/>
              <a:t>free </a:t>
            </a:r>
            <a:r>
              <a:rPr lang="en-GB" dirty="0" err="1"/>
              <a:t>polysom</a:t>
            </a:r>
            <a:r>
              <a:rPr lang="id-ID" dirty="0"/>
              <a:t>. </a:t>
            </a:r>
            <a:endParaRPr lang="en-GB" dirty="0"/>
          </a:p>
          <a:p>
            <a:r>
              <a:rPr lang="id-ID" dirty="0"/>
              <a:t>Protein disintesis oleh beberapa ribosom agregat pada mRNA. Agregat ribosom disebut polisom atau polyribosom</a:t>
            </a:r>
            <a:endParaRPr lang="en-GB" dirty="0"/>
          </a:p>
          <a:p>
            <a:endParaRPr lang="en-GB" b="1" dirty="0"/>
          </a:p>
          <a:p>
            <a:endParaRPr lang="en-GB" b="1" dirty="0"/>
          </a:p>
        </p:txBody>
      </p:sp>
    </p:spTree>
    <p:extLst>
      <p:ext uri="{BB962C8B-B14F-4D97-AF65-F5344CB8AC3E}">
        <p14:creationId xmlns:p14="http://schemas.microsoft.com/office/powerpoint/2010/main" val="1279628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
            <a:ext cx="7469746" cy="588872"/>
          </a:xfrm>
        </p:spPr>
        <p:txBody>
          <a:bodyPr>
            <a:normAutofit/>
          </a:bodyPr>
          <a:lstStyle/>
          <a:p>
            <a:r>
              <a:rPr lang="en-GB" sz="3200" dirty="0"/>
              <a:t>Intracellular transport system in animal cells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374" y="579550"/>
            <a:ext cx="7443626" cy="5471065"/>
          </a:xfrm>
        </p:spPr>
      </p:pic>
      <p:sp>
        <p:nvSpPr>
          <p:cNvPr id="5" name="Rectangle 4"/>
          <p:cNvSpPr/>
          <p:nvPr/>
        </p:nvSpPr>
        <p:spPr>
          <a:xfrm>
            <a:off x="227527" y="5380672"/>
            <a:ext cx="6096000" cy="1631216"/>
          </a:xfrm>
          <a:prstGeom prst="rect">
            <a:avLst/>
          </a:prstGeom>
        </p:spPr>
        <p:txBody>
          <a:bodyPr>
            <a:spAutoFit/>
          </a:bodyPr>
          <a:lstStyle/>
          <a:p>
            <a:r>
              <a:rPr lang="en-GB" sz="2000" b="1" dirty="0"/>
              <a:t>Outline of the pathway for transport of proteins in eukaryotic cells. There are different methods for transporting protein synthesized by membrane-bound and free </a:t>
            </a:r>
            <a:r>
              <a:rPr lang="en-GB" sz="2000" b="1" dirty="0" err="1"/>
              <a:t>polysomes</a:t>
            </a:r>
            <a:r>
              <a:rPr lang="en-GB" sz="2000" b="1" dirty="0"/>
              <a:t>. ← shows the primary direction of transport.</a:t>
            </a:r>
          </a:p>
        </p:txBody>
      </p:sp>
    </p:spTree>
    <p:extLst>
      <p:ext uri="{BB962C8B-B14F-4D97-AF65-F5344CB8AC3E}">
        <p14:creationId xmlns:p14="http://schemas.microsoft.com/office/powerpoint/2010/main" val="4188970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275786" cy="618186"/>
          </a:xfrm>
        </p:spPr>
        <p:txBody>
          <a:bodyPr>
            <a:normAutofit fontScale="90000"/>
          </a:bodyPr>
          <a:lstStyle/>
          <a:p>
            <a:r>
              <a:rPr lang="en-GB" dirty="0"/>
              <a:t>Transport Vesicles</a:t>
            </a:r>
          </a:p>
        </p:txBody>
      </p:sp>
      <p:sp>
        <p:nvSpPr>
          <p:cNvPr id="3" name="Content Placeholder 2"/>
          <p:cNvSpPr>
            <a:spLocks noGrp="1"/>
          </p:cNvSpPr>
          <p:nvPr>
            <p:ph idx="1"/>
          </p:nvPr>
        </p:nvSpPr>
        <p:spPr>
          <a:xfrm>
            <a:off x="0" y="746014"/>
            <a:ext cx="12192000" cy="6111986"/>
          </a:xfrm>
        </p:spPr>
        <p:txBody>
          <a:bodyPr/>
          <a:lstStyle/>
          <a:p>
            <a:r>
              <a:rPr lang="en-GB" dirty="0"/>
              <a:t>During the series of transport processes between organelles, small-sized vesicles, </a:t>
            </a:r>
            <a:r>
              <a:rPr lang="en-GB" b="1" dirty="0"/>
              <a:t>called transport vesicles</a:t>
            </a:r>
            <a:r>
              <a:rPr lang="en-GB" dirty="0"/>
              <a:t>, with a diameter of approximately 50–150 nm are used. These transport processes consist of </a:t>
            </a:r>
          </a:p>
          <a:p>
            <a:r>
              <a:rPr lang="en-GB" dirty="0"/>
              <a:t>(1) cargo loading and vesicle budding, </a:t>
            </a:r>
          </a:p>
          <a:p>
            <a:r>
              <a:rPr lang="en-GB" dirty="0"/>
              <a:t>(2) vesicle transport, </a:t>
            </a:r>
          </a:p>
          <a:p>
            <a:r>
              <a:rPr lang="en-GB" dirty="0"/>
              <a:t>(3) binding of the vesicle to a target membrane, and </a:t>
            </a:r>
          </a:p>
          <a:p>
            <a:r>
              <a:rPr lang="en-GB" dirty="0"/>
              <a:t>(4) delivery of the cargo and membranous components by fusing the membranes of the vesicle and target membrane </a:t>
            </a:r>
          </a:p>
        </p:txBody>
      </p:sp>
    </p:spTree>
    <p:extLst>
      <p:ext uri="{BB962C8B-B14F-4D97-AF65-F5344CB8AC3E}">
        <p14:creationId xmlns:p14="http://schemas.microsoft.com/office/powerpoint/2010/main" val="272964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347729"/>
            <a:ext cx="5743977" cy="437882"/>
          </a:xfrm>
        </p:spPr>
        <p:txBody>
          <a:bodyPr>
            <a:normAutofit fontScale="90000"/>
          </a:bodyPr>
          <a:lstStyle/>
          <a:p>
            <a:r>
              <a:rPr lang="en-GB" dirty="0"/>
              <a:t>Transport Vesicles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231" y="1262129"/>
            <a:ext cx="7583224" cy="5422006"/>
          </a:xfrm>
        </p:spPr>
      </p:pic>
    </p:spTree>
    <p:extLst>
      <p:ext uri="{BB962C8B-B14F-4D97-AF65-F5344CB8AC3E}">
        <p14:creationId xmlns:p14="http://schemas.microsoft.com/office/powerpoint/2010/main" val="3832397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Transport Vesicles</a:t>
            </a:r>
          </a:p>
        </p:txBody>
      </p:sp>
      <p:sp>
        <p:nvSpPr>
          <p:cNvPr id="3" name="Content Placeholder 2"/>
          <p:cNvSpPr>
            <a:spLocks noGrp="1"/>
          </p:cNvSpPr>
          <p:nvPr>
            <p:ph idx="1"/>
          </p:nvPr>
        </p:nvSpPr>
        <p:spPr/>
        <p:txBody>
          <a:bodyPr/>
          <a:lstStyle/>
          <a:p>
            <a:r>
              <a:rPr lang="en-GB" b="1" dirty="0"/>
              <a:t>Transporting substances between membrane lines using a transport vesicle</a:t>
            </a:r>
          </a:p>
          <a:p>
            <a:r>
              <a:rPr lang="en-GB" b="1" dirty="0"/>
              <a:t>A protein synthesized in the endoplasmic reticulum (ER) is loaded onto a transport vesicle formed by the action of a coat protein. Once the coat protein has been removed, the transport vesicle is shipped to a target membrane (e.g., the Golgi body). </a:t>
            </a:r>
          </a:p>
          <a:p>
            <a:r>
              <a:rPr lang="en-GB" b="1" dirty="0"/>
              <a:t>Once bound to the target membrane, the vesicle fuses with the target membrane to deliver the cargo and membranous components inside it. The electron microscope photograph shows a transport vesicle contained in a coat protein.</a:t>
            </a:r>
          </a:p>
          <a:p>
            <a:endParaRPr lang="en-GB" dirty="0"/>
          </a:p>
        </p:txBody>
      </p:sp>
    </p:spTree>
    <p:extLst>
      <p:ext uri="{BB962C8B-B14F-4D97-AF65-F5344CB8AC3E}">
        <p14:creationId xmlns:p14="http://schemas.microsoft.com/office/powerpoint/2010/main" val="1425039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564451" cy="759854"/>
          </a:xfrm>
        </p:spPr>
        <p:txBody>
          <a:bodyPr/>
          <a:lstStyle/>
          <a:p>
            <a:endParaRPr lang="en-GB" dirty="0"/>
          </a:p>
        </p:txBody>
      </p:sp>
      <p:sp>
        <p:nvSpPr>
          <p:cNvPr id="3" name="Content Placeholder 2"/>
          <p:cNvSpPr>
            <a:spLocks noGrp="1"/>
          </p:cNvSpPr>
          <p:nvPr>
            <p:ph idx="1"/>
          </p:nvPr>
        </p:nvSpPr>
        <p:spPr>
          <a:xfrm>
            <a:off x="-154548" y="759855"/>
            <a:ext cx="12346547" cy="6098145"/>
          </a:xfrm>
        </p:spPr>
        <p:txBody>
          <a:bodyPr>
            <a:normAutofit/>
          </a:bodyPr>
          <a:lstStyle/>
          <a:p>
            <a:r>
              <a:rPr lang="en-GB" b="1" dirty="0"/>
              <a:t>Quality Control of Proteins Synthesized in ER</a:t>
            </a:r>
            <a:endParaRPr lang="en-GB" dirty="0"/>
          </a:p>
          <a:p>
            <a:endParaRPr lang="en-GB" dirty="0"/>
          </a:p>
          <a:p>
            <a:r>
              <a:rPr lang="id-ID" dirty="0"/>
              <a:t>Protein yang disintesis dalam ER</a:t>
            </a:r>
            <a:r>
              <a:rPr lang="en-GB" dirty="0"/>
              <a:t> are folded with the aid of a chaperone. </a:t>
            </a:r>
          </a:p>
          <a:p>
            <a:r>
              <a:rPr lang="id-ID" dirty="0"/>
              <a:t>protein abnormal terjadi ketika </a:t>
            </a:r>
            <a:r>
              <a:rPr lang="en-GB" dirty="0"/>
              <a:t>folding</a:t>
            </a:r>
            <a:r>
              <a:rPr lang="id-ID" dirty="0"/>
              <a:t> tidak lengkap, yang dapat menyebabkan fungsi seluler abnormal atau pembentukan agregat.</a:t>
            </a:r>
            <a:endParaRPr lang="en-GB" dirty="0"/>
          </a:p>
          <a:p>
            <a:r>
              <a:rPr lang="id-ID" dirty="0"/>
              <a:t>Protein yang telah </a:t>
            </a:r>
            <a:r>
              <a:rPr lang="en-GB" dirty="0"/>
              <a:t>folding,</a:t>
            </a:r>
            <a:r>
              <a:rPr lang="id-ID" dirty="0"/>
              <a:t> kemudian diangkut ke </a:t>
            </a:r>
            <a:r>
              <a:rPr lang="en-GB" dirty="0" err="1"/>
              <a:t>badan</a:t>
            </a:r>
            <a:r>
              <a:rPr lang="id-ID" dirty="0"/>
              <a:t> Golgi. </a:t>
            </a:r>
            <a:endParaRPr lang="en-GB" dirty="0"/>
          </a:p>
          <a:p>
            <a:r>
              <a:rPr lang="id-ID" dirty="0"/>
              <a:t>protein yang tidak dapat </a:t>
            </a:r>
            <a:r>
              <a:rPr lang="en-GB" dirty="0"/>
              <a:t>folding</a:t>
            </a:r>
            <a:r>
              <a:rPr lang="id-ID" dirty="0"/>
              <a:t> karena beberapa kelainan</a:t>
            </a:r>
            <a:r>
              <a:rPr lang="en-GB" dirty="0"/>
              <a:t>,</a:t>
            </a:r>
            <a:r>
              <a:rPr lang="id-ID" dirty="0"/>
              <a:t> diangkut dari ER ke sitoplasma, di mana mereka terdegradasi oleh proteasome. </a:t>
            </a:r>
            <a:endParaRPr lang="en-GB" dirty="0"/>
          </a:p>
          <a:p>
            <a:r>
              <a:rPr lang="id-ID" dirty="0"/>
              <a:t>Serangkaian reaksi ini disebut kontrol kualitas protein.</a:t>
            </a:r>
            <a:endParaRPr lang="en-GB" dirty="0"/>
          </a:p>
        </p:txBody>
      </p:sp>
    </p:spTree>
    <p:extLst>
      <p:ext uri="{BB962C8B-B14F-4D97-AF65-F5344CB8AC3E}">
        <p14:creationId xmlns:p14="http://schemas.microsoft.com/office/powerpoint/2010/main" val="136797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49732" cy="948519"/>
          </a:xfrm>
        </p:spPr>
        <p:txBody>
          <a:bodyPr>
            <a:normAutofit fontScale="90000"/>
          </a:bodyPr>
          <a:lstStyle/>
          <a:p>
            <a:r>
              <a:rPr lang="en-GB" sz="2800" b="1" dirty="0"/>
              <a:t>Quality Control of Proteins Synthesized in ER</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428" y="692150"/>
            <a:ext cx="6543113" cy="4923693"/>
          </a:xfrm>
        </p:spPr>
      </p:pic>
      <p:sp>
        <p:nvSpPr>
          <p:cNvPr id="5" name="Rectangle 4"/>
          <p:cNvSpPr/>
          <p:nvPr/>
        </p:nvSpPr>
        <p:spPr>
          <a:xfrm>
            <a:off x="1764406" y="5417490"/>
            <a:ext cx="7083379" cy="1323439"/>
          </a:xfrm>
          <a:prstGeom prst="rect">
            <a:avLst/>
          </a:prstGeom>
        </p:spPr>
        <p:txBody>
          <a:bodyPr wrap="square">
            <a:spAutoFit/>
          </a:bodyPr>
          <a:lstStyle/>
          <a:p>
            <a:r>
              <a:rPr lang="en-GB" sz="2000" b="1" dirty="0"/>
              <a:t>Quality control of proteins inside the ER cavity</a:t>
            </a:r>
          </a:p>
          <a:p>
            <a:r>
              <a:rPr lang="en-GB" sz="2000" b="1" dirty="0"/>
              <a:t>Proteins synthesized in ER are checked by a chaperone for accurate folding without abnormalities so that only proteins with normal folding are transported to the Golgi body.</a:t>
            </a:r>
          </a:p>
        </p:txBody>
      </p:sp>
    </p:spTree>
    <p:extLst>
      <p:ext uri="{BB962C8B-B14F-4D97-AF65-F5344CB8AC3E}">
        <p14:creationId xmlns:p14="http://schemas.microsoft.com/office/powerpoint/2010/main" val="2256818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65915"/>
          </a:xfrm>
        </p:spPr>
        <p:txBody>
          <a:bodyPr>
            <a:normAutofit fontScale="90000"/>
          </a:bodyPr>
          <a:lstStyle/>
          <a:p>
            <a:r>
              <a:rPr lang="en-GB" sz="3200" dirty="0"/>
              <a:t>Transportation from the Rough ER to the Golgi Body and from the Golgi Body to the Organelles</a:t>
            </a:r>
          </a:p>
        </p:txBody>
      </p:sp>
      <p:sp>
        <p:nvSpPr>
          <p:cNvPr id="3" name="Content Placeholder 2"/>
          <p:cNvSpPr>
            <a:spLocks noGrp="1"/>
          </p:cNvSpPr>
          <p:nvPr>
            <p:ph idx="1"/>
          </p:nvPr>
        </p:nvSpPr>
        <p:spPr>
          <a:xfrm>
            <a:off x="0" y="965915"/>
            <a:ext cx="12192000" cy="5892085"/>
          </a:xfrm>
        </p:spPr>
        <p:txBody>
          <a:bodyPr/>
          <a:lstStyle/>
          <a:p>
            <a:r>
              <a:rPr lang="id-ID" dirty="0"/>
              <a:t>Protein yang disintesis dalam </a:t>
            </a:r>
            <a:r>
              <a:rPr lang="en-GB" dirty="0"/>
              <a:t>rough </a:t>
            </a:r>
            <a:r>
              <a:rPr lang="id-ID" dirty="0"/>
              <a:t>ER dikemas ke dalam vesikel yang keluar dari membran ER dan dibawa menuju tubuh Golgi. </a:t>
            </a:r>
            <a:endParaRPr lang="en-GB" dirty="0"/>
          </a:p>
          <a:p>
            <a:r>
              <a:rPr lang="id-ID" dirty="0"/>
              <a:t>Protein diangkut ke </a:t>
            </a:r>
            <a:r>
              <a:rPr lang="en-GB" dirty="0" err="1"/>
              <a:t>badan</a:t>
            </a:r>
            <a:r>
              <a:rPr lang="id-ID" dirty="0"/>
              <a:t> Golgi</a:t>
            </a:r>
            <a:r>
              <a:rPr lang="en-GB" dirty="0"/>
              <a:t>,</a:t>
            </a:r>
            <a:r>
              <a:rPr lang="id-ID" dirty="0"/>
              <a:t>vesikel yang mengandung protein menyatu dengan sisi cis dari tubuh Golgi dan membentuk cisterna Golgi baru. </a:t>
            </a:r>
            <a:endParaRPr lang="en-GB" dirty="0"/>
          </a:p>
          <a:p>
            <a:r>
              <a:rPr lang="id-ID" dirty="0"/>
              <a:t>Protein yang telah diangkut dari</a:t>
            </a:r>
            <a:r>
              <a:rPr lang="en-GB" dirty="0"/>
              <a:t> rough</a:t>
            </a:r>
            <a:r>
              <a:rPr lang="id-ID" dirty="0"/>
              <a:t> ER  me</a:t>
            </a:r>
            <a:r>
              <a:rPr lang="en-GB" dirty="0" err="1"/>
              <a:t>ngalami</a:t>
            </a:r>
            <a:r>
              <a:rPr lang="en-GB" dirty="0"/>
              <a:t> </a:t>
            </a:r>
            <a:r>
              <a:rPr lang="id-ID" dirty="0"/>
              <a:t>modifikasi rantai sakarida, penambahan rantai sakarida baru, pemilahan dan pemisahan protein untuk transportasi dan  sekre</a:t>
            </a:r>
            <a:r>
              <a:rPr lang="en-GB" dirty="0" err="1"/>
              <a:t>si</a:t>
            </a:r>
            <a:r>
              <a:rPr lang="en-GB" dirty="0"/>
              <a:t> </a:t>
            </a:r>
            <a:r>
              <a:rPr lang="id-ID" dirty="0"/>
              <a:t>protein. </a:t>
            </a:r>
            <a:endParaRPr lang="en-GB" dirty="0"/>
          </a:p>
          <a:p>
            <a:r>
              <a:rPr lang="id-ID" dirty="0"/>
              <a:t>Protein kemudian diangkut dari sisi cis dari tubuh Golgi ke sisi trans, di mana setelah reaksi seperti modifikasi rantai sakarida protein atau penambahan rantai sakarida baru telah selesai, protein diurutkan menuju </a:t>
            </a:r>
            <a:r>
              <a:rPr lang="en-GB" dirty="0" err="1"/>
              <a:t>bagian</a:t>
            </a:r>
            <a:r>
              <a:rPr lang="en-GB" dirty="0"/>
              <a:t> </a:t>
            </a:r>
            <a:r>
              <a:rPr lang="id-ID" dirty="0"/>
              <a:t>yang berbeda oleh trans Golgi</a:t>
            </a:r>
            <a:r>
              <a:rPr lang="en-GB" dirty="0"/>
              <a:t> network</a:t>
            </a:r>
          </a:p>
        </p:txBody>
      </p:sp>
    </p:spTree>
    <p:extLst>
      <p:ext uri="{BB962C8B-B14F-4D97-AF65-F5344CB8AC3E}">
        <p14:creationId xmlns:p14="http://schemas.microsoft.com/office/powerpoint/2010/main" val="607927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96"/>
            <a:ext cx="12192000" cy="819732"/>
          </a:xfrm>
        </p:spPr>
        <p:txBody>
          <a:bodyPr>
            <a:normAutofit fontScale="90000"/>
          </a:bodyPr>
          <a:lstStyle/>
          <a:p>
            <a:r>
              <a:rPr lang="en-GB" sz="3200" dirty="0"/>
              <a:t>Transportation from the Rough ER to the Golgi Body and from the Golgi Body to the Organelles</a:t>
            </a:r>
          </a:p>
        </p:txBody>
      </p:sp>
      <p:sp>
        <p:nvSpPr>
          <p:cNvPr id="3" name="Content Placeholder 2"/>
          <p:cNvSpPr>
            <a:spLocks noGrp="1"/>
          </p:cNvSpPr>
          <p:nvPr>
            <p:ph idx="1"/>
          </p:nvPr>
        </p:nvSpPr>
        <p:spPr>
          <a:xfrm>
            <a:off x="0" y="837128"/>
            <a:ext cx="12192000" cy="6020872"/>
          </a:xfrm>
        </p:spPr>
        <p:txBody>
          <a:bodyPr>
            <a:normAutofit lnSpcReduction="10000"/>
          </a:bodyPr>
          <a:lstStyle/>
          <a:p>
            <a:r>
              <a:rPr lang="id-ID" dirty="0"/>
              <a:t>Ada tiga proses penting untuk pengangkutan zat setelah disortir oleh jaringan trans Golgi</a:t>
            </a:r>
            <a:r>
              <a:rPr lang="en-GB" dirty="0"/>
              <a:t>.</a:t>
            </a:r>
          </a:p>
          <a:p>
            <a:r>
              <a:rPr lang="id-ID" dirty="0"/>
              <a:t>Pada </a:t>
            </a:r>
            <a:r>
              <a:rPr lang="id-ID" b="1" dirty="0"/>
              <a:t>proses pertama</a:t>
            </a:r>
            <a:r>
              <a:rPr lang="id-ID" dirty="0"/>
              <a:t>, vesikel hanya mengandung </a:t>
            </a:r>
            <a:r>
              <a:rPr lang="en-GB" b="1" dirty="0"/>
              <a:t>acid </a:t>
            </a:r>
            <a:r>
              <a:rPr lang="id-ID" b="1" dirty="0"/>
              <a:t>h</a:t>
            </a:r>
            <a:r>
              <a:rPr lang="en-GB" b="1" dirty="0" err="1"/>
              <a:t>ydrolase</a:t>
            </a:r>
            <a:r>
              <a:rPr lang="id-ID" dirty="0"/>
              <a:t> diangkut ke endosom dan fagosom. </a:t>
            </a:r>
            <a:endParaRPr lang="en-GB" dirty="0"/>
          </a:p>
          <a:p>
            <a:r>
              <a:rPr lang="id-ID" dirty="0"/>
              <a:t>Dalam </a:t>
            </a:r>
            <a:r>
              <a:rPr lang="id-ID" b="1" dirty="0"/>
              <a:t>dua proses lainnya</a:t>
            </a:r>
            <a:r>
              <a:rPr lang="id-ID" dirty="0"/>
              <a:t>, protein disekresikan di luar sel; proses ini disebut </a:t>
            </a:r>
            <a:r>
              <a:rPr lang="en-GB" b="1" dirty="0"/>
              <a:t>constitutive and regulated secretion</a:t>
            </a:r>
          </a:p>
          <a:p>
            <a:r>
              <a:rPr lang="en-GB" dirty="0"/>
              <a:t>Constitutive secretion </a:t>
            </a:r>
            <a:r>
              <a:rPr lang="id-ID" dirty="0"/>
              <a:t>melibatkan protein yang me</a:t>
            </a:r>
            <a:r>
              <a:rPr lang="en-GB" dirty="0" err="1"/>
              <a:t>ngatur</a:t>
            </a:r>
            <a:r>
              <a:rPr lang="en-GB" dirty="0"/>
              <a:t> </a:t>
            </a:r>
            <a:r>
              <a:rPr lang="en-GB" dirty="0" err="1"/>
              <a:t>kontinuitas</a:t>
            </a:r>
            <a:r>
              <a:rPr lang="en-GB" dirty="0"/>
              <a:t> </a:t>
            </a:r>
            <a:r>
              <a:rPr lang="en-GB" dirty="0" err="1"/>
              <a:t>sekresi</a:t>
            </a:r>
            <a:r>
              <a:rPr lang="en-GB" dirty="0"/>
              <a:t> </a:t>
            </a:r>
            <a:r>
              <a:rPr lang="en-GB" dirty="0" err="1"/>
              <a:t>dari</a:t>
            </a:r>
            <a:r>
              <a:rPr lang="id-ID" dirty="0"/>
              <a:t> sel dan jaringan [mis., Albumin serum dan matriks ekstraseluler (ECM)]. </a:t>
            </a:r>
            <a:endParaRPr lang="en-GB" dirty="0"/>
          </a:p>
          <a:p>
            <a:r>
              <a:rPr lang="en-GB" dirty="0"/>
              <a:t>Regulated secretion </a:t>
            </a:r>
            <a:r>
              <a:rPr lang="id-ID" dirty="0"/>
              <a:t>terjadi  ketika stimulus eksternal (mis., </a:t>
            </a:r>
            <a:r>
              <a:rPr lang="en-GB" dirty="0"/>
              <a:t>p</a:t>
            </a:r>
            <a:r>
              <a:rPr lang="id-ID" dirty="0"/>
              <a:t>erubahan potensial membran pada pelepasan neurotransmitter) telah diterima. Vesikel yang mengandung sekre</a:t>
            </a:r>
            <a:r>
              <a:rPr lang="en-GB" dirty="0"/>
              <a:t>t</a:t>
            </a:r>
            <a:r>
              <a:rPr lang="id-ID" dirty="0"/>
              <a:t> dan membran sel berfusi saat menerima rangsangan, dan secre</a:t>
            </a:r>
            <a:r>
              <a:rPr lang="en-GB" dirty="0"/>
              <a:t>t </a:t>
            </a:r>
            <a:r>
              <a:rPr lang="id-ID" dirty="0"/>
              <a:t>dalam vesikel dilepaskan di luar sel. Jalur</a:t>
            </a:r>
            <a:r>
              <a:rPr lang="en-GB" dirty="0"/>
              <a:t> Regulated secretion </a:t>
            </a:r>
            <a:r>
              <a:rPr lang="id-ID" dirty="0"/>
              <a:t>  ini digunakan untuk mengeluarkan zat seperti enzim pencernaan dan hormon.</a:t>
            </a:r>
            <a:endParaRPr lang="en-GB" dirty="0"/>
          </a:p>
          <a:p>
            <a:r>
              <a:rPr lang="en-GB" dirty="0"/>
              <a:t> </a:t>
            </a:r>
          </a:p>
          <a:p>
            <a:endParaRPr lang="en-GB" dirty="0"/>
          </a:p>
        </p:txBody>
      </p:sp>
    </p:spTree>
    <p:extLst>
      <p:ext uri="{BB962C8B-B14F-4D97-AF65-F5344CB8AC3E}">
        <p14:creationId xmlns:p14="http://schemas.microsoft.com/office/powerpoint/2010/main" val="1188843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
            <a:ext cx="6168980" cy="717661"/>
          </a:xfrm>
        </p:spPr>
        <p:txBody>
          <a:bodyPr>
            <a:normAutofit/>
          </a:bodyPr>
          <a:lstStyle/>
          <a:p>
            <a:r>
              <a:rPr lang="en-GB" sz="3200" dirty="0"/>
              <a:t>Transport route from the Golgi body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21217"/>
            <a:ext cx="6774483" cy="6232525"/>
          </a:xfrm>
        </p:spPr>
      </p:pic>
      <p:sp>
        <p:nvSpPr>
          <p:cNvPr id="5" name="Rectangle 4"/>
          <p:cNvSpPr/>
          <p:nvPr/>
        </p:nvSpPr>
        <p:spPr>
          <a:xfrm>
            <a:off x="6104585" y="3218370"/>
            <a:ext cx="6096000" cy="1631216"/>
          </a:xfrm>
          <a:prstGeom prst="rect">
            <a:avLst/>
          </a:prstGeom>
        </p:spPr>
        <p:txBody>
          <a:bodyPr>
            <a:spAutoFit/>
          </a:bodyPr>
          <a:lstStyle/>
          <a:p>
            <a:r>
              <a:rPr lang="en-GB" sz="2000" b="1" dirty="0"/>
              <a:t>Transport route from the Golgi body</a:t>
            </a:r>
          </a:p>
          <a:p>
            <a:r>
              <a:rPr lang="en-GB" sz="2000" b="1" dirty="0"/>
              <a:t>Proteins that have been sorted out in the trans Golgi network of the Golgi body are sent out by three primary pathways. Two of these are transport pathways for substances to be secreted outside the cell.</a:t>
            </a:r>
          </a:p>
        </p:txBody>
      </p:sp>
    </p:spTree>
    <p:extLst>
      <p:ext uri="{BB962C8B-B14F-4D97-AF65-F5344CB8AC3E}">
        <p14:creationId xmlns:p14="http://schemas.microsoft.com/office/powerpoint/2010/main" val="10894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22431" cy="793974"/>
          </a:xfrm>
        </p:spPr>
        <p:txBody>
          <a:bodyPr>
            <a:normAutofit/>
          </a:bodyPr>
          <a:lstStyle/>
          <a:p>
            <a:r>
              <a:rPr lang="en-GB" sz="2800" dirty="0"/>
              <a:t>EUKARYOTIC CELL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3048" y="1130732"/>
            <a:ext cx="6800045" cy="5669538"/>
          </a:xfrm>
        </p:spPr>
      </p:pic>
    </p:spTree>
    <p:extLst>
      <p:ext uri="{BB962C8B-B14F-4D97-AF65-F5344CB8AC3E}">
        <p14:creationId xmlns:p14="http://schemas.microsoft.com/office/powerpoint/2010/main" val="3710686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33"/>
            <a:ext cx="9208394" cy="716700"/>
          </a:xfrm>
        </p:spPr>
        <p:txBody>
          <a:bodyPr>
            <a:noAutofit/>
          </a:bodyPr>
          <a:lstStyle/>
          <a:p>
            <a:r>
              <a:rPr lang="en-GB" sz="3200" b="1" dirty="0"/>
              <a:t>Transport of Proteins Synthesized by Free </a:t>
            </a:r>
            <a:r>
              <a:rPr lang="en-GB" sz="3200" b="1" dirty="0" err="1"/>
              <a:t>Polysomes</a:t>
            </a:r>
            <a:endParaRPr lang="en-GB" sz="3200" dirty="0"/>
          </a:p>
        </p:txBody>
      </p:sp>
      <p:sp>
        <p:nvSpPr>
          <p:cNvPr id="3" name="Content Placeholder 2"/>
          <p:cNvSpPr>
            <a:spLocks noGrp="1"/>
          </p:cNvSpPr>
          <p:nvPr>
            <p:ph idx="1"/>
          </p:nvPr>
        </p:nvSpPr>
        <p:spPr>
          <a:xfrm>
            <a:off x="-38638" y="802046"/>
            <a:ext cx="12230637" cy="6055954"/>
          </a:xfrm>
        </p:spPr>
        <p:txBody>
          <a:bodyPr/>
          <a:lstStyle/>
          <a:p>
            <a:r>
              <a:rPr lang="en-GB" dirty="0"/>
              <a:t> Free </a:t>
            </a:r>
            <a:r>
              <a:rPr lang="id-ID" dirty="0"/>
              <a:t>Polisom mensintesis protein yang diangkut ke organel seperti nukleus, mitokondria, kloroplas, dan peroksisom, serta enzim dan protein dalam sitoplasma.</a:t>
            </a:r>
            <a:endParaRPr lang="en-GB" dirty="0"/>
          </a:p>
          <a:p>
            <a:r>
              <a:rPr lang="id-ID" dirty="0"/>
              <a:t>protein yang disintesis bermigrasi ke organel target dengan difusi melalui sitoplasma.</a:t>
            </a:r>
            <a:endParaRPr lang="en-GB" dirty="0"/>
          </a:p>
          <a:p>
            <a:r>
              <a:rPr lang="id-ID" dirty="0"/>
              <a:t>Selanjutnya, protein  diserap ke dalam organel</a:t>
            </a:r>
            <a:r>
              <a:rPr lang="en-GB" dirty="0"/>
              <a:t>, </a:t>
            </a:r>
            <a:r>
              <a:rPr lang="en-GB" dirty="0" err="1"/>
              <a:t>dengan</a:t>
            </a:r>
            <a:r>
              <a:rPr lang="id-ID" dirty="0"/>
              <a:t> sinyal spesifik untuk penyerapan selektif ke dalam organel target</a:t>
            </a:r>
            <a:endParaRPr lang="en-GB" dirty="0"/>
          </a:p>
        </p:txBody>
      </p:sp>
    </p:spTree>
    <p:extLst>
      <p:ext uri="{BB962C8B-B14F-4D97-AF65-F5344CB8AC3E}">
        <p14:creationId xmlns:p14="http://schemas.microsoft.com/office/powerpoint/2010/main" val="4274969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54"/>
            <a:ext cx="10006885" cy="819732"/>
          </a:xfrm>
        </p:spPr>
        <p:txBody>
          <a:bodyPr>
            <a:normAutofit/>
          </a:bodyPr>
          <a:lstStyle/>
          <a:p>
            <a:r>
              <a:rPr lang="en-GB" sz="3200" dirty="0"/>
              <a:t>Transportation to the Nucleus</a:t>
            </a:r>
          </a:p>
        </p:txBody>
      </p:sp>
      <p:sp>
        <p:nvSpPr>
          <p:cNvPr id="3" name="Content Placeholder 2"/>
          <p:cNvSpPr>
            <a:spLocks noGrp="1"/>
          </p:cNvSpPr>
          <p:nvPr>
            <p:ph idx="1"/>
          </p:nvPr>
        </p:nvSpPr>
        <p:spPr>
          <a:xfrm>
            <a:off x="26830" y="872590"/>
            <a:ext cx="12165169" cy="5985410"/>
          </a:xfrm>
        </p:spPr>
        <p:txBody>
          <a:bodyPr/>
          <a:lstStyle/>
          <a:p>
            <a:r>
              <a:rPr lang="id-ID" dirty="0"/>
              <a:t>Protein yang diperlukan di dalam nukleus (mis., Protein ribosom, protein yang terlibat dalam transkripsi dan replikasi DNA, dan protein yang membentuk kromosom) secara selektif diangkut ke dalam nukleus setelah sintesis oleh </a:t>
            </a:r>
            <a:r>
              <a:rPr lang="en-GB" dirty="0"/>
              <a:t>free </a:t>
            </a:r>
            <a:r>
              <a:rPr lang="id-ID" dirty="0"/>
              <a:t>polisom  di sitoplasma. </a:t>
            </a:r>
            <a:endParaRPr lang="en-GB" dirty="0"/>
          </a:p>
          <a:p>
            <a:pPr marL="0" indent="0">
              <a:buNone/>
            </a:pPr>
            <a:r>
              <a:rPr lang="id-ID" dirty="0"/>
              <a:t>sebagian besar RNA yang ditranskripsi di dalam inti diangkut ke sitoplasma.  </a:t>
            </a:r>
            <a:endParaRPr lang="en-GB" dirty="0"/>
          </a:p>
          <a:p>
            <a:pPr marL="0" indent="0">
              <a:buNone/>
            </a:pPr>
            <a:r>
              <a:rPr lang="id-ID" dirty="0"/>
              <a:t>transportasi antara sitoplasma dan nukleus dilakukan oleh pori-pori membran nukl</a:t>
            </a:r>
            <a:r>
              <a:rPr lang="en-GB" dirty="0" err="1"/>
              <a:t>eus</a:t>
            </a:r>
            <a:r>
              <a:rPr lang="id-ID" dirty="0"/>
              <a:t> yang terbentuk di membran nukl</a:t>
            </a:r>
            <a:r>
              <a:rPr lang="en-GB" dirty="0" err="1"/>
              <a:t>eus</a:t>
            </a:r>
            <a:r>
              <a:rPr lang="id-ID" dirty="0"/>
              <a:t>. </a:t>
            </a:r>
            <a:endParaRPr lang="en-GB" dirty="0"/>
          </a:p>
          <a:p>
            <a:pPr marL="0" indent="0">
              <a:buNone/>
            </a:pPr>
            <a:r>
              <a:rPr lang="id-ID" dirty="0"/>
              <a:t>Struktur besar yang disebut kompleks pori nukl</a:t>
            </a:r>
            <a:r>
              <a:rPr lang="en-GB" dirty="0" err="1"/>
              <a:t>eus</a:t>
            </a:r>
            <a:r>
              <a:rPr lang="id-ID" dirty="0"/>
              <a:t> membentuk lorong dari pori-pori nukl</a:t>
            </a:r>
            <a:r>
              <a:rPr lang="en-GB" dirty="0" err="1"/>
              <a:t>eeus</a:t>
            </a:r>
            <a:r>
              <a:rPr lang="id-ID" dirty="0"/>
              <a:t> </a:t>
            </a:r>
            <a:endParaRPr lang="en-GB" dirty="0"/>
          </a:p>
        </p:txBody>
      </p:sp>
    </p:spTree>
    <p:extLst>
      <p:ext uri="{BB962C8B-B14F-4D97-AF65-F5344CB8AC3E}">
        <p14:creationId xmlns:p14="http://schemas.microsoft.com/office/powerpoint/2010/main" val="2318433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215944" cy="502275"/>
          </a:xfrm>
        </p:spPr>
        <p:txBody>
          <a:bodyPr>
            <a:normAutofit fontScale="90000"/>
          </a:bodyPr>
          <a:lstStyle/>
          <a:p>
            <a:r>
              <a:rPr lang="en-GB" sz="3200" dirty="0"/>
              <a:t>Transportation to the Nucleus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2781" y="669702"/>
            <a:ext cx="7343016" cy="5507262"/>
          </a:xfrm>
        </p:spPr>
      </p:pic>
      <p:sp>
        <p:nvSpPr>
          <p:cNvPr id="5" name="Rectangle 4"/>
          <p:cNvSpPr/>
          <p:nvPr/>
        </p:nvSpPr>
        <p:spPr>
          <a:xfrm>
            <a:off x="807076" y="5524088"/>
            <a:ext cx="6096000" cy="1323439"/>
          </a:xfrm>
          <a:prstGeom prst="rect">
            <a:avLst/>
          </a:prstGeom>
        </p:spPr>
        <p:txBody>
          <a:bodyPr>
            <a:spAutoFit/>
          </a:bodyPr>
          <a:lstStyle/>
          <a:p>
            <a:r>
              <a:rPr lang="en-GB" sz="2000" b="1" dirty="0"/>
              <a:t>Nuclear pores</a:t>
            </a:r>
          </a:p>
          <a:p>
            <a:r>
              <a:rPr lang="en-GB" sz="2000" b="1" dirty="0"/>
              <a:t>(A) An electron microscope photograph of nuclear pores and a model showing the structure of the nuclear pore complex</a:t>
            </a:r>
          </a:p>
        </p:txBody>
      </p:sp>
    </p:spTree>
    <p:extLst>
      <p:ext uri="{BB962C8B-B14F-4D97-AF65-F5344CB8AC3E}">
        <p14:creationId xmlns:p14="http://schemas.microsoft.com/office/powerpoint/2010/main" val="2235332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57"/>
            <a:ext cx="10174310" cy="618186"/>
          </a:xfrm>
        </p:spPr>
        <p:txBody>
          <a:bodyPr>
            <a:normAutofit/>
          </a:bodyPr>
          <a:lstStyle/>
          <a:p>
            <a:r>
              <a:rPr lang="en-GB" sz="3200" dirty="0"/>
              <a:t>Transportation to the Nucleus</a:t>
            </a:r>
          </a:p>
        </p:txBody>
      </p:sp>
      <p:sp>
        <p:nvSpPr>
          <p:cNvPr id="3" name="Content Placeholder 2"/>
          <p:cNvSpPr>
            <a:spLocks noGrp="1"/>
          </p:cNvSpPr>
          <p:nvPr>
            <p:ph idx="1"/>
          </p:nvPr>
        </p:nvSpPr>
        <p:spPr>
          <a:xfrm>
            <a:off x="0" y="640768"/>
            <a:ext cx="12192000" cy="6217231"/>
          </a:xfrm>
        </p:spPr>
        <p:txBody>
          <a:bodyPr>
            <a:normAutofit fontScale="92500" lnSpcReduction="10000"/>
          </a:bodyPr>
          <a:lstStyle/>
          <a:p>
            <a:r>
              <a:rPr lang="id-ID" dirty="0"/>
              <a:t>Transportasi melalui pori-pori untuk protein dengan berat molekul kurang dari 20.000, ketika pori-pori kecil (pori-pori memiliki diameter sekitar 9 nm) terbuka di bagian tengah kompleks pori nuklir. </a:t>
            </a:r>
            <a:endParaRPr lang="en-GB" dirty="0"/>
          </a:p>
          <a:p>
            <a:r>
              <a:rPr lang="id-ID" dirty="0"/>
              <a:t>protein yang dibutuhkan dalam nukleus setelah disintesis dalam sitoplasma tidak secara selektif dipindahkan ke dalam nukleus. </a:t>
            </a:r>
            <a:endParaRPr lang="en-GB" dirty="0"/>
          </a:p>
          <a:p>
            <a:r>
              <a:rPr lang="id-ID" dirty="0"/>
              <a:t>sinyal lokalisasi nukl</a:t>
            </a:r>
            <a:r>
              <a:rPr lang="en-GB" dirty="0" err="1"/>
              <a:t>eus</a:t>
            </a:r>
            <a:r>
              <a:rPr lang="id-ID" dirty="0"/>
              <a:t> (NLS),  ditemukan dalam protein yang akan diangkut dari sitoplasma ke dalam nukleus, dan sinyal ekspor nukl</a:t>
            </a:r>
            <a:r>
              <a:rPr lang="en-GB" dirty="0" err="1"/>
              <a:t>eus</a:t>
            </a:r>
            <a:r>
              <a:rPr lang="id-ID" dirty="0"/>
              <a:t> (NES), yang ditemukan dalam protein yang akan diangkut dari nukleus ke dalam sitoplasma.</a:t>
            </a:r>
            <a:endParaRPr lang="en-GB" dirty="0"/>
          </a:p>
          <a:p>
            <a:r>
              <a:rPr lang="id-ID" dirty="0"/>
              <a:t>Ada dua jenis protein transpor yang mengenali dan mengikat NLS dan NES dan melakukan perjalanan bolak-balik antara sitoplasma dan nukleus sambil mengangkut </a:t>
            </a:r>
            <a:r>
              <a:rPr lang="en-GB" dirty="0"/>
              <a:t>protein</a:t>
            </a:r>
            <a:r>
              <a:rPr lang="id-ID" dirty="0"/>
              <a:t> ke arah yang ditentukan </a:t>
            </a:r>
            <a:endParaRPr lang="en-GB" dirty="0"/>
          </a:p>
          <a:p>
            <a:r>
              <a:rPr lang="id-ID" dirty="0"/>
              <a:t>Protein pertama disebut importin, yang mengikat NLS dan mengangkut protein dari sitoplasma ke dalam nukleus, sedangkan yang kedua disebut exportin, yang mengikat NES dan mengangkut protein dari nukleus ke dalam sitoplasma. Kedua jenis protein transpor berfungsi untuk mengangkut berbagai jenis </a:t>
            </a:r>
            <a:r>
              <a:rPr lang="en-GB" dirty="0"/>
              <a:t>protein</a:t>
            </a:r>
            <a:r>
              <a:rPr lang="id-ID" dirty="0"/>
              <a:t>.</a:t>
            </a:r>
            <a:endParaRPr lang="en-GB" dirty="0"/>
          </a:p>
          <a:p>
            <a:pPr marL="0" indent="0">
              <a:buNone/>
            </a:pPr>
            <a:r>
              <a:rPr lang="en-GB" dirty="0"/>
              <a:t> </a:t>
            </a:r>
          </a:p>
          <a:p>
            <a:endParaRPr lang="en-GB" dirty="0"/>
          </a:p>
        </p:txBody>
      </p:sp>
    </p:spTree>
    <p:extLst>
      <p:ext uri="{BB962C8B-B14F-4D97-AF65-F5344CB8AC3E}">
        <p14:creationId xmlns:p14="http://schemas.microsoft.com/office/powerpoint/2010/main" val="4059501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79" y="1"/>
            <a:ext cx="10495209" cy="643944"/>
          </a:xfrm>
        </p:spPr>
        <p:txBody>
          <a:bodyPr>
            <a:normAutofit/>
          </a:bodyPr>
          <a:lstStyle/>
          <a:p>
            <a:r>
              <a:rPr lang="en-GB" sz="3200" dirty="0"/>
              <a:t>Transportation to the Nucleus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414" y="643945"/>
            <a:ext cx="6246254" cy="4836116"/>
          </a:xfrm>
        </p:spPr>
      </p:pic>
      <p:sp>
        <p:nvSpPr>
          <p:cNvPr id="5" name="Rectangle 4"/>
          <p:cNvSpPr/>
          <p:nvPr/>
        </p:nvSpPr>
        <p:spPr>
          <a:xfrm>
            <a:off x="103031" y="5006773"/>
            <a:ext cx="12088969" cy="1631216"/>
          </a:xfrm>
          <a:prstGeom prst="rect">
            <a:avLst/>
          </a:prstGeom>
        </p:spPr>
        <p:txBody>
          <a:bodyPr wrap="square">
            <a:spAutoFit/>
          </a:bodyPr>
          <a:lstStyle/>
          <a:p>
            <a:r>
              <a:rPr lang="en-GB" sz="2000" b="1" dirty="0"/>
              <a:t>Nuclear pores</a:t>
            </a:r>
          </a:p>
          <a:p>
            <a:r>
              <a:rPr lang="en-GB" sz="2000" b="1" dirty="0"/>
              <a:t>((B) A model for protein transport through the nuclear pore complex. </a:t>
            </a:r>
            <a:r>
              <a:rPr lang="en-GB" sz="2000" b="1" dirty="0" err="1"/>
              <a:t>Importin</a:t>
            </a:r>
            <a:r>
              <a:rPr lang="en-GB" sz="2000" b="1" dirty="0"/>
              <a:t> is a transport protein that transports proteins having NLS into the nucleus. </a:t>
            </a:r>
            <a:r>
              <a:rPr lang="en-GB" sz="2000" b="1" dirty="0" err="1"/>
              <a:t>Exportin</a:t>
            </a:r>
            <a:r>
              <a:rPr lang="en-GB" sz="2000" b="1" dirty="0"/>
              <a:t> is a protein that transports proteins having NES out of the nucleus into the cytoplasm. G proteins either bind the cargo to a transport protein or separate the cargo from the transport protein.</a:t>
            </a:r>
          </a:p>
        </p:txBody>
      </p:sp>
    </p:spTree>
    <p:extLst>
      <p:ext uri="{BB962C8B-B14F-4D97-AF65-F5344CB8AC3E}">
        <p14:creationId xmlns:p14="http://schemas.microsoft.com/office/powerpoint/2010/main" val="1624524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6" y="4518"/>
            <a:ext cx="7082306" cy="690942"/>
          </a:xfrm>
        </p:spPr>
        <p:txBody>
          <a:bodyPr>
            <a:normAutofit/>
          </a:bodyPr>
          <a:lstStyle/>
          <a:p>
            <a:r>
              <a:rPr lang="en-GB" sz="3200" dirty="0"/>
              <a:t>Transportation to the Mitochondria</a:t>
            </a:r>
          </a:p>
        </p:txBody>
      </p:sp>
      <p:pic>
        <p:nvPicPr>
          <p:cNvPr id="4" name="Content Placeholder 3"/>
          <p:cNvPicPr>
            <a:picLocks noGrp="1" noChangeAspect="1"/>
          </p:cNvPicPr>
          <p:nvPr>
            <p:ph idx="1"/>
          </p:nvPr>
        </p:nvPicPr>
        <p:blipFill>
          <a:blip r:embed="rId2"/>
          <a:stretch>
            <a:fillRect/>
          </a:stretch>
        </p:blipFill>
        <p:spPr>
          <a:xfrm>
            <a:off x="5518596" y="810373"/>
            <a:ext cx="3586767" cy="5868271"/>
          </a:xfrm>
          <a:prstGeom prst="rect">
            <a:avLst/>
          </a:prstGeom>
        </p:spPr>
      </p:pic>
      <p:sp>
        <p:nvSpPr>
          <p:cNvPr id="5" name="Rectangle 4"/>
          <p:cNvSpPr/>
          <p:nvPr/>
        </p:nvSpPr>
        <p:spPr>
          <a:xfrm>
            <a:off x="197946" y="2587511"/>
            <a:ext cx="4808817" cy="400110"/>
          </a:xfrm>
          <a:prstGeom prst="rect">
            <a:avLst/>
          </a:prstGeom>
        </p:spPr>
        <p:txBody>
          <a:bodyPr wrap="none">
            <a:spAutoFit/>
          </a:bodyPr>
          <a:lstStyle/>
          <a:p>
            <a:r>
              <a:rPr lang="id-ID" sz="2000" b="1" dirty="0"/>
              <a:t>Protein yang diserap ke dalam mitokondria </a:t>
            </a:r>
            <a:endParaRPr lang="en-GB" sz="2000" b="1" dirty="0"/>
          </a:p>
        </p:txBody>
      </p:sp>
    </p:spTree>
    <p:extLst>
      <p:ext uri="{BB962C8B-B14F-4D97-AF65-F5344CB8AC3E}">
        <p14:creationId xmlns:p14="http://schemas.microsoft.com/office/powerpoint/2010/main" val="2421896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910625" cy="1004552"/>
          </a:xfrm>
        </p:spPr>
        <p:txBody>
          <a:bodyPr>
            <a:normAutofit fontScale="90000"/>
          </a:bodyPr>
          <a:lstStyle/>
          <a:p>
            <a:r>
              <a:rPr lang="en-GB" b="1" dirty="0"/>
              <a:t>Exocytosis</a:t>
            </a:r>
            <a:br>
              <a:rPr lang="en-GB" b="1" dirty="0"/>
            </a:br>
            <a:endParaRPr lang="en-GB" dirty="0"/>
          </a:p>
        </p:txBody>
      </p:sp>
      <p:sp>
        <p:nvSpPr>
          <p:cNvPr id="3" name="Content Placeholder 2"/>
          <p:cNvSpPr>
            <a:spLocks noGrp="1"/>
          </p:cNvSpPr>
          <p:nvPr>
            <p:ph idx="1"/>
          </p:nvPr>
        </p:nvSpPr>
        <p:spPr>
          <a:xfrm>
            <a:off x="-12880" y="987538"/>
            <a:ext cx="12204879" cy="5870462"/>
          </a:xfrm>
        </p:spPr>
        <p:txBody>
          <a:bodyPr/>
          <a:lstStyle/>
          <a:p>
            <a:r>
              <a:rPr lang="id-ID" dirty="0"/>
              <a:t>Sel memiliki fungsi untuk mengeluarkan berbagai zat yang disintesis dalam sel ke lingkungan eksternal. </a:t>
            </a:r>
            <a:endParaRPr lang="en-GB" dirty="0"/>
          </a:p>
          <a:p>
            <a:r>
              <a:rPr lang="en-GB" dirty="0"/>
              <a:t>D</a:t>
            </a:r>
            <a:r>
              <a:rPr lang="id-ID" dirty="0"/>
              <a:t>alam sel hewan dan tumbuhan, protein disekresikan di luar sel melalui vesikel yang disebut vesikel sekretori. </a:t>
            </a:r>
            <a:endParaRPr lang="en-GB" dirty="0"/>
          </a:p>
          <a:p>
            <a:r>
              <a:rPr lang="id-ID" dirty="0"/>
              <a:t>Jenis sekresi ini disebut exocytosis. </a:t>
            </a:r>
            <a:endParaRPr lang="en-GB" dirty="0"/>
          </a:p>
          <a:p>
            <a:r>
              <a:rPr lang="id-ID" dirty="0"/>
              <a:t>Sebagai contoh, berbagai zat seperti enzim pencernaan, albumin serum, hormon, dan neurotransmiter </a:t>
            </a:r>
            <a:r>
              <a:rPr lang="en-GB" dirty="0"/>
              <a:t>, </a:t>
            </a:r>
            <a:r>
              <a:rPr lang="id-ID" dirty="0"/>
              <a:t>disekresikan  </a:t>
            </a:r>
            <a:r>
              <a:rPr lang="en-GB" dirty="0" err="1"/>
              <a:t>ke</a:t>
            </a:r>
            <a:r>
              <a:rPr lang="en-GB" dirty="0"/>
              <a:t> </a:t>
            </a:r>
            <a:r>
              <a:rPr lang="id-ID" dirty="0"/>
              <a:t>ECM</a:t>
            </a:r>
            <a:endParaRPr lang="en-GB" dirty="0"/>
          </a:p>
          <a:p>
            <a:r>
              <a:rPr lang="en-GB" dirty="0"/>
              <a:t>T</a:t>
            </a:r>
            <a:r>
              <a:rPr lang="id-ID" dirty="0"/>
              <a:t>rans Golgi</a:t>
            </a:r>
            <a:r>
              <a:rPr lang="en-GB" dirty="0"/>
              <a:t> network</a:t>
            </a:r>
            <a:r>
              <a:rPr lang="id-ID" dirty="0"/>
              <a:t> di </a:t>
            </a:r>
            <a:r>
              <a:rPr lang="en-GB" dirty="0" err="1"/>
              <a:t>badan</a:t>
            </a:r>
            <a:r>
              <a:rPr lang="id-ID" dirty="0"/>
              <a:t> Golgi, </a:t>
            </a:r>
            <a:r>
              <a:rPr lang="en-GB" dirty="0" err="1"/>
              <a:t>memindahkan</a:t>
            </a:r>
            <a:r>
              <a:rPr lang="en-GB" dirty="0"/>
              <a:t> </a:t>
            </a:r>
            <a:r>
              <a:rPr lang="id-ID" dirty="0"/>
              <a:t>ke  vesikel sekretori, dan diangkut ke membran sel. </a:t>
            </a:r>
            <a:endParaRPr lang="en-GB" dirty="0"/>
          </a:p>
          <a:p>
            <a:r>
              <a:rPr lang="id-ID" dirty="0"/>
              <a:t>Vesikula sekretori kemudian mengeluarkan zat-zat </a:t>
            </a:r>
            <a:r>
              <a:rPr lang="en-GB" dirty="0" err="1"/>
              <a:t>ke</a:t>
            </a:r>
            <a:r>
              <a:rPr lang="id-ID" dirty="0"/>
              <a:t> luar sel dengan bergabung dengan membran sel</a:t>
            </a:r>
            <a:endParaRPr lang="en-GB" dirty="0"/>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1478861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1" y="-960"/>
            <a:ext cx="3166057" cy="979754"/>
          </a:xfrm>
        </p:spPr>
        <p:txBody>
          <a:bodyPr>
            <a:normAutofit fontScale="90000"/>
          </a:bodyPr>
          <a:lstStyle/>
          <a:p>
            <a:r>
              <a:rPr lang="en-GB" b="1" dirty="0"/>
              <a:t>Endocytosis</a:t>
            </a:r>
            <a:br>
              <a:rPr lang="en-GB" b="1" dirty="0"/>
            </a:br>
            <a:endParaRPr lang="en-GB" dirty="0"/>
          </a:p>
        </p:txBody>
      </p:sp>
      <p:sp>
        <p:nvSpPr>
          <p:cNvPr id="3" name="Content Placeholder 2"/>
          <p:cNvSpPr>
            <a:spLocks noGrp="1"/>
          </p:cNvSpPr>
          <p:nvPr>
            <p:ph idx="1"/>
          </p:nvPr>
        </p:nvSpPr>
        <p:spPr>
          <a:xfrm>
            <a:off x="53660" y="978794"/>
            <a:ext cx="12138339" cy="5879206"/>
          </a:xfrm>
        </p:spPr>
        <p:txBody>
          <a:bodyPr/>
          <a:lstStyle/>
          <a:p>
            <a:r>
              <a:rPr lang="id-ID" dirty="0"/>
              <a:t>Sel menyerap nutrisi penting dari luar, menyerap molekul dengan berat molekul rendah seperti monosakarida dan asam amino melalui membran sel</a:t>
            </a:r>
            <a:endParaRPr lang="en-GB" dirty="0"/>
          </a:p>
          <a:p>
            <a:r>
              <a:rPr lang="en-GB" dirty="0"/>
              <a:t>Uptake </a:t>
            </a:r>
            <a:r>
              <a:rPr lang="id-ID" dirty="0"/>
              <a:t>kolesterol, yang merupakan komponen struktural utama membran biologis,ke dalam sel, low-density lipoprotein (LDL) diserap dalam bentuk kompleks protein (partikel dengan diameter 20-30 nm). </a:t>
            </a:r>
            <a:endParaRPr lang="en-GB" dirty="0"/>
          </a:p>
          <a:p>
            <a:r>
              <a:rPr lang="id-ID" dirty="0"/>
              <a:t>makrofag, yang merupakan </a:t>
            </a:r>
            <a:r>
              <a:rPr lang="en-GB" dirty="0" err="1"/>
              <a:t>salah</a:t>
            </a:r>
            <a:r>
              <a:rPr lang="en-GB" dirty="0"/>
              <a:t> </a:t>
            </a:r>
            <a:r>
              <a:rPr lang="en-GB" dirty="0" err="1"/>
              <a:t>satu</a:t>
            </a:r>
            <a:r>
              <a:rPr lang="en-GB" dirty="0"/>
              <a:t> </a:t>
            </a:r>
            <a:r>
              <a:rPr lang="en-GB" dirty="0" err="1"/>
              <a:t>jenis</a:t>
            </a:r>
            <a:r>
              <a:rPr lang="id-ID" dirty="0"/>
              <a:t> leukosit, menyerap benda asing seperti bakteri dan virus</a:t>
            </a:r>
            <a:r>
              <a:rPr lang="en-GB" dirty="0"/>
              <a:t>, </a:t>
            </a:r>
            <a:r>
              <a:rPr lang="id-ID" dirty="0"/>
              <a:t>atau </a:t>
            </a:r>
            <a:r>
              <a:rPr lang="en-GB" dirty="0" err="1"/>
              <a:t>mengabsorbsi</a:t>
            </a:r>
            <a:r>
              <a:rPr lang="en-GB" dirty="0"/>
              <a:t> </a:t>
            </a:r>
            <a:r>
              <a:rPr lang="id-ID" dirty="0"/>
              <a:t>sel mati dan</a:t>
            </a:r>
            <a:r>
              <a:rPr lang="en-GB" dirty="0"/>
              <a:t> old </a:t>
            </a:r>
            <a:r>
              <a:rPr lang="id-ID" dirty="0"/>
              <a:t>eritrosit untuk </a:t>
            </a:r>
            <a:r>
              <a:rPr lang="en-GB" dirty="0" err="1"/>
              <a:t>didegradasi</a:t>
            </a:r>
            <a:r>
              <a:rPr lang="id-ID" dirty="0"/>
              <a:t>. </a:t>
            </a:r>
            <a:endParaRPr lang="en-GB" dirty="0"/>
          </a:p>
          <a:p>
            <a:r>
              <a:rPr lang="id-ID" dirty="0"/>
              <a:t>Penyerapan jenis molekul besar ini ke dalam se</a:t>
            </a:r>
            <a:r>
              <a:rPr lang="en-GB" dirty="0"/>
              <a:t>l, </a:t>
            </a:r>
            <a:r>
              <a:rPr lang="id-ID" dirty="0"/>
              <a:t>disebut endositosis </a:t>
            </a:r>
            <a:r>
              <a:rPr lang="en-GB" b="1" dirty="0"/>
              <a:t> </a:t>
            </a:r>
            <a:endParaRPr lang="en-GB" dirty="0"/>
          </a:p>
          <a:p>
            <a:r>
              <a:rPr lang="en-GB" dirty="0"/>
              <a:t>uptake of  type of large molecules into the cell is generally called endocytosis</a:t>
            </a:r>
          </a:p>
        </p:txBody>
      </p:sp>
    </p:spTree>
    <p:extLst>
      <p:ext uri="{BB962C8B-B14F-4D97-AF65-F5344CB8AC3E}">
        <p14:creationId xmlns:p14="http://schemas.microsoft.com/office/powerpoint/2010/main" val="1873515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2910625" cy="798490"/>
          </a:xfrm>
        </p:spPr>
        <p:txBody>
          <a:bodyPr>
            <a:normAutofit/>
          </a:bodyPr>
          <a:lstStyle/>
          <a:p>
            <a:r>
              <a:rPr lang="en-GB" sz="3600" b="1" dirty="0"/>
              <a:t>Endocytosis</a:t>
            </a:r>
            <a:endParaRPr lang="en-GB" sz="3600" dirty="0"/>
          </a:p>
        </p:txBody>
      </p:sp>
      <p:sp>
        <p:nvSpPr>
          <p:cNvPr id="3" name="Content Placeholder 2"/>
          <p:cNvSpPr>
            <a:spLocks noGrp="1"/>
          </p:cNvSpPr>
          <p:nvPr>
            <p:ph idx="1"/>
          </p:nvPr>
        </p:nvSpPr>
        <p:spPr>
          <a:xfrm>
            <a:off x="0" y="784650"/>
            <a:ext cx="12190927" cy="5532437"/>
          </a:xfrm>
        </p:spPr>
        <p:txBody>
          <a:bodyPr>
            <a:normAutofit fontScale="92500"/>
          </a:bodyPr>
          <a:lstStyle/>
          <a:p>
            <a:r>
              <a:rPr lang="id-ID" dirty="0"/>
              <a:t>Endositosis dapat diklasifikasikan menjadi pinositosis (vesikel berukuran kecil) dan fagositosis (vesikel berukuran besar) </a:t>
            </a:r>
            <a:endParaRPr lang="en-GB" dirty="0"/>
          </a:p>
          <a:p>
            <a:r>
              <a:rPr lang="id-ID" dirty="0"/>
              <a:t>Vesikel diserap ke dalam sel untuk membentuk struktur yang disebut endosom. </a:t>
            </a:r>
            <a:endParaRPr lang="en-GB" dirty="0"/>
          </a:p>
          <a:p>
            <a:r>
              <a:rPr lang="id-ID" dirty="0"/>
              <a:t>Ketika vesikel yang diserap dalam LDL membentuk endosom, asam hidrolase yang diangkut dari tubuh Golgi menembus ke dalam endosome</a:t>
            </a:r>
            <a:r>
              <a:rPr lang="en-GB" dirty="0"/>
              <a:t>, </a:t>
            </a:r>
            <a:r>
              <a:rPr lang="id-ID" dirty="0"/>
              <a:t> </a:t>
            </a:r>
            <a:r>
              <a:rPr lang="en-GB" dirty="0" err="1"/>
              <a:t>dan</a:t>
            </a:r>
            <a:r>
              <a:rPr lang="en-GB" dirty="0"/>
              <a:t> </a:t>
            </a:r>
            <a:r>
              <a:rPr lang="id-ID" dirty="0"/>
              <a:t>berubah menjadi lisosom, LDL mengalami hidrolisis untuk melepaskan kolesterol. </a:t>
            </a:r>
            <a:endParaRPr lang="en-GB" dirty="0"/>
          </a:p>
          <a:p>
            <a:r>
              <a:rPr lang="en-GB" dirty="0" err="1"/>
              <a:t>Pada</a:t>
            </a:r>
            <a:r>
              <a:rPr lang="en-GB" dirty="0"/>
              <a:t> </a:t>
            </a:r>
            <a:r>
              <a:rPr lang="id-ID" dirty="0"/>
              <a:t>fagositosis, asam hidrolase diangkut dari tubuh Golgi ke fagosom yang men</a:t>
            </a:r>
            <a:r>
              <a:rPr lang="en-GB" dirty="0" err="1"/>
              <a:t>gabsorbsi</a:t>
            </a:r>
            <a:r>
              <a:rPr lang="id-ID" dirty="0"/>
              <a:t> benda asing untuk membentuk lisosom </a:t>
            </a:r>
            <a:r>
              <a:rPr lang="en-GB" dirty="0"/>
              <a:t> </a:t>
            </a:r>
            <a:r>
              <a:rPr lang="en-GB" dirty="0" err="1"/>
              <a:t>dan</a:t>
            </a:r>
            <a:r>
              <a:rPr lang="en-GB" dirty="0"/>
              <a:t> </a:t>
            </a:r>
            <a:r>
              <a:rPr lang="en-GB" dirty="0" err="1"/>
              <a:t>mendegradasi</a:t>
            </a:r>
            <a:r>
              <a:rPr lang="en-GB" dirty="0"/>
              <a:t> </a:t>
            </a:r>
            <a:r>
              <a:rPr lang="id-ID" dirty="0"/>
              <a:t>benda asing.</a:t>
            </a:r>
            <a:endParaRPr lang="en-GB" dirty="0"/>
          </a:p>
          <a:p>
            <a:r>
              <a:rPr lang="id-ID" dirty="0"/>
              <a:t>Beberapa protein ini kembali ke membran sel untuk didaur ulang. </a:t>
            </a:r>
            <a:endParaRPr lang="en-GB" dirty="0"/>
          </a:p>
          <a:p>
            <a:r>
              <a:rPr lang="id-ID" dirty="0"/>
              <a:t>Sebagai contoh, reseptor LDL mengikat LDL dan memindahkannya ke vesikel, yang me</a:t>
            </a:r>
            <a:r>
              <a:rPr lang="en-GB" dirty="0" err="1"/>
              <a:t>mbentuk</a:t>
            </a:r>
            <a:r>
              <a:rPr lang="id-ID" dirty="0"/>
              <a:t> invaginasi membran sel. </a:t>
            </a:r>
            <a:endParaRPr lang="en-GB" dirty="0"/>
          </a:p>
          <a:p>
            <a:r>
              <a:rPr lang="id-ID" dirty="0"/>
              <a:t>Vesikel </a:t>
            </a:r>
            <a:r>
              <a:rPr lang="en-GB" dirty="0" err="1"/>
              <a:t>mengabsorbsi</a:t>
            </a:r>
            <a:r>
              <a:rPr lang="id-ID" dirty="0"/>
              <a:t> LDL</a:t>
            </a:r>
            <a:r>
              <a:rPr lang="en-GB" dirty="0"/>
              <a:t>, </a:t>
            </a:r>
            <a:r>
              <a:rPr lang="id-ID" dirty="0"/>
              <a:t> membentuk endosome</a:t>
            </a:r>
            <a:r>
              <a:rPr lang="en-GB" dirty="0"/>
              <a:t>,</a:t>
            </a:r>
            <a:r>
              <a:rPr lang="id-ID" dirty="0"/>
              <a:t> protein terdegradasi dan dikembalikan ke membran sel.</a:t>
            </a:r>
            <a:endParaRPr lang="en-GB" dirty="0"/>
          </a:p>
          <a:p>
            <a:endParaRPr lang="en-GB" dirty="0"/>
          </a:p>
        </p:txBody>
      </p:sp>
    </p:spTree>
    <p:extLst>
      <p:ext uri="{BB962C8B-B14F-4D97-AF65-F5344CB8AC3E}">
        <p14:creationId xmlns:p14="http://schemas.microsoft.com/office/powerpoint/2010/main" val="2105990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2" y="0"/>
            <a:ext cx="2162578" cy="463639"/>
          </a:xfrm>
        </p:spPr>
        <p:txBody>
          <a:bodyPr>
            <a:normAutofit fontScale="90000"/>
          </a:bodyPr>
          <a:lstStyle/>
          <a:p>
            <a:r>
              <a:rPr lang="en-GB" sz="3200" b="1" dirty="0"/>
              <a:t>Endocytosis</a:t>
            </a:r>
            <a:endParaRPr lang="en-GB"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510" y="-6072"/>
            <a:ext cx="5250031" cy="5120171"/>
          </a:xfrm>
        </p:spPr>
      </p:pic>
      <p:sp>
        <p:nvSpPr>
          <p:cNvPr id="5" name="Rectangle 4"/>
          <p:cNvSpPr/>
          <p:nvPr/>
        </p:nvSpPr>
        <p:spPr>
          <a:xfrm>
            <a:off x="862885" y="5114099"/>
            <a:ext cx="10212946" cy="1569660"/>
          </a:xfrm>
          <a:prstGeom prst="rect">
            <a:avLst/>
          </a:prstGeom>
        </p:spPr>
        <p:txBody>
          <a:bodyPr wrap="square">
            <a:spAutoFit/>
          </a:bodyPr>
          <a:lstStyle/>
          <a:p>
            <a:r>
              <a:rPr lang="en-GB" sz="2400" b="1" dirty="0"/>
              <a:t>Material absorption into the cell and intracellular digestion</a:t>
            </a:r>
          </a:p>
          <a:p>
            <a:r>
              <a:rPr lang="en-GB" sz="2400" b="1" dirty="0"/>
              <a:t>The cell absorbs large-sized substances such as nutrients and foreign bodies by a method called endocytosis (pinocytosis and phagocytosis) and processes them via hydrolysis. Some absorbed membrane proteins are recycled.</a:t>
            </a:r>
          </a:p>
        </p:txBody>
      </p:sp>
    </p:spTree>
    <p:extLst>
      <p:ext uri="{BB962C8B-B14F-4D97-AF65-F5344CB8AC3E}">
        <p14:creationId xmlns:p14="http://schemas.microsoft.com/office/powerpoint/2010/main" val="418463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256"/>
            <a:ext cx="5190186" cy="662781"/>
          </a:xfrm>
        </p:spPr>
        <p:txBody>
          <a:bodyPr>
            <a:normAutofit fontScale="90000"/>
          </a:bodyPr>
          <a:lstStyle/>
          <a:p>
            <a:r>
              <a:rPr lang="en-GB" b="1" dirty="0"/>
              <a:t>Biological membranes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701" y="771189"/>
            <a:ext cx="7875724" cy="4351338"/>
          </a:xfrm>
        </p:spPr>
      </p:pic>
      <p:sp>
        <p:nvSpPr>
          <p:cNvPr id="5" name="Rectangle 4"/>
          <p:cNvSpPr/>
          <p:nvPr/>
        </p:nvSpPr>
        <p:spPr>
          <a:xfrm>
            <a:off x="1602200" y="5315710"/>
            <a:ext cx="7542725" cy="1015663"/>
          </a:xfrm>
          <a:prstGeom prst="rect">
            <a:avLst/>
          </a:prstGeom>
        </p:spPr>
        <p:txBody>
          <a:bodyPr wrap="square">
            <a:spAutoFit/>
          </a:bodyPr>
          <a:lstStyle/>
          <a:p>
            <a:r>
              <a:rPr lang="en-GB" sz="2000" b="1" dirty="0"/>
              <a:t>Biological membranes are basically composed of a lipid bilayer (6–10 nm thick), and the primary components of the lipids constituting this bilayer are phospholipids and cholesterol </a:t>
            </a:r>
          </a:p>
        </p:txBody>
      </p:sp>
    </p:spTree>
    <p:extLst>
      <p:ext uri="{BB962C8B-B14F-4D97-AF65-F5344CB8AC3E}">
        <p14:creationId xmlns:p14="http://schemas.microsoft.com/office/powerpoint/2010/main" val="3237592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8789"/>
            <a:ext cx="6555346" cy="592429"/>
          </a:xfrm>
        </p:spPr>
        <p:txBody>
          <a:bodyPr>
            <a:normAutofit fontScale="90000"/>
          </a:bodyPr>
          <a:lstStyle/>
          <a:p>
            <a:r>
              <a:rPr lang="en-GB" sz="3600" b="1" dirty="0"/>
              <a:t>Transport pathway of transport vesicles</a:t>
            </a:r>
            <a:br>
              <a:rPr lang="en-GB" b="1" dirty="0"/>
            </a:br>
            <a:endParaRPr lang="en-GB" dirty="0"/>
          </a:p>
        </p:txBody>
      </p:sp>
      <p:sp>
        <p:nvSpPr>
          <p:cNvPr id="3" name="Content Placeholder 2"/>
          <p:cNvSpPr>
            <a:spLocks noGrp="1"/>
          </p:cNvSpPr>
          <p:nvPr>
            <p:ph idx="1"/>
          </p:nvPr>
        </p:nvSpPr>
        <p:spPr>
          <a:xfrm>
            <a:off x="0" y="721218"/>
            <a:ext cx="12192000" cy="5548491"/>
          </a:xfrm>
        </p:spPr>
        <p:txBody>
          <a:bodyPr/>
          <a:lstStyle/>
          <a:p>
            <a:r>
              <a:rPr lang="id-ID" dirty="0"/>
              <a:t>Sitoplasma membawa vesikel dan organel , yang mengandung sitoskeleton, yang </a:t>
            </a:r>
            <a:r>
              <a:rPr lang="en-GB" dirty="0" err="1"/>
              <a:t>tersusun</a:t>
            </a:r>
            <a:r>
              <a:rPr lang="id-ID" dirty="0"/>
              <a:t> dalam sel dan protein motorik yang berjalan di sepanjang filamen sitoskeleton. </a:t>
            </a:r>
            <a:endParaRPr lang="en-GB" dirty="0"/>
          </a:p>
          <a:p>
            <a:r>
              <a:rPr lang="id-ID" dirty="0"/>
              <a:t>Sitoskele</a:t>
            </a:r>
            <a:r>
              <a:rPr lang="en-GB" dirty="0"/>
              <a:t>ton</a:t>
            </a:r>
            <a:r>
              <a:rPr lang="id-ID" dirty="0"/>
              <a:t> sebagai jaringan bagi organel untuk berikatan satu sama la</a:t>
            </a:r>
            <a:r>
              <a:rPr lang="en-GB" dirty="0"/>
              <a:t>in</a:t>
            </a:r>
            <a:r>
              <a:rPr lang="id-ID" dirty="0"/>
              <a:t> untuk berikatan dengan membran sel. </a:t>
            </a:r>
            <a:endParaRPr lang="en-GB" dirty="0"/>
          </a:p>
          <a:p>
            <a:r>
              <a:rPr lang="id-ID" dirty="0"/>
              <a:t>protein motorik mengikat muatan transportasi vesikel atau organel dan memindahkannya sepanjang sitoskeleton. Dengan mekanisme ini, vesikel pengangkut atau organel secara efisien </a:t>
            </a:r>
            <a:r>
              <a:rPr lang="en-GB" dirty="0"/>
              <a:t>d</a:t>
            </a:r>
            <a:r>
              <a:rPr lang="id-ID" dirty="0"/>
              <a:t>iangkut ke situs target.</a:t>
            </a:r>
            <a:endParaRPr lang="en-GB" dirty="0"/>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1644623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3"/>
            <a:ext cx="11513713" cy="859329"/>
          </a:xfrm>
        </p:spPr>
        <p:txBody>
          <a:bodyPr>
            <a:normAutofit fontScale="90000"/>
          </a:bodyPr>
          <a:lstStyle/>
          <a:p>
            <a:r>
              <a:rPr lang="en-GB" sz="3100" b="1" dirty="0"/>
              <a:t>Transport pathway of transport vesicles</a:t>
            </a:r>
            <a:br>
              <a:rPr lang="en-GB" b="1"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3822" y="610462"/>
            <a:ext cx="4768589" cy="4351338"/>
          </a:xfrm>
        </p:spPr>
      </p:pic>
      <p:sp>
        <p:nvSpPr>
          <p:cNvPr id="5" name="Rectangle 4"/>
          <p:cNvSpPr/>
          <p:nvPr/>
        </p:nvSpPr>
        <p:spPr>
          <a:xfrm>
            <a:off x="141668" y="4961800"/>
            <a:ext cx="12050332" cy="1631216"/>
          </a:xfrm>
          <a:prstGeom prst="rect">
            <a:avLst/>
          </a:prstGeom>
        </p:spPr>
        <p:txBody>
          <a:bodyPr wrap="square">
            <a:spAutoFit/>
          </a:bodyPr>
          <a:lstStyle/>
          <a:p>
            <a:r>
              <a:rPr lang="en-GB" sz="2000" b="1" dirty="0"/>
              <a:t>Transport pathway of transport vesicles</a:t>
            </a:r>
          </a:p>
          <a:p>
            <a:r>
              <a:rPr lang="en-GB" sz="2000" b="1" dirty="0"/>
              <a:t>Transport vesicles transfer substances along the cytoskeleton distributed within the cell. Here, the example of a transport pathway by microtubules is shown. The arrows indicate the directions of movement of ER and transport vesicles. In a cell that performs active material transport in a set direction, such as an epithelial cell, the cytoskeleton is distributed along that transport direction</a:t>
            </a:r>
            <a:r>
              <a:rPr lang="en-GB" dirty="0"/>
              <a:t>.</a:t>
            </a:r>
          </a:p>
        </p:txBody>
      </p:sp>
    </p:spTree>
    <p:extLst>
      <p:ext uri="{BB962C8B-B14F-4D97-AF65-F5344CB8AC3E}">
        <p14:creationId xmlns:p14="http://schemas.microsoft.com/office/powerpoint/2010/main" val="2881563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00811" cy="1043188"/>
          </a:xfrm>
        </p:spPr>
        <p:txBody>
          <a:bodyPr>
            <a:normAutofit fontScale="90000"/>
          </a:bodyPr>
          <a:lstStyle/>
          <a:p>
            <a:r>
              <a:rPr lang="en-GB" b="1" dirty="0"/>
              <a:t>Proteasomes and </a:t>
            </a:r>
            <a:r>
              <a:rPr lang="en-GB" b="1" dirty="0" err="1"/>
              <a:t>Ubiquitination</a:t>
            </a:r>
            <a:br>
              <a:rPr lang="en-GB" b="1" dirty="0"/>
            </a:br>
            <a:endParaRPr lang="en-GB" dirty="0"/>
          </a:p>
        </p:txBody>
      </p:sp>
      <p:sp>
        <p:nvSpPr>
          <p:cNvPr id="3" name="Content Placeholder 2"/>
          <p:cNvSpPr>
            <a:spLocks noGrp="1"/>
          </p:cNvSpPr>
          <p:nvPr>
            <p:ph idx="1"/>
          </p:nvPr>
        </p:nvSpPr>
        <p:spPr>
          <a:xfrm>
            <a:off x="0" y="850007"/>
            <a:ext cx="12192000" cy="6007993"/>
          </a:xfrm>
        </p:spPr>
        <p:txBody>
          <a:bodyPr/>
          <a:lstStyle/>
          <a:p>
            <a:r>
              <a:rPr lang="id-ID" dirty="0"/>
              <a:t>Degradasi bahan dalam sel dilakukan oleh lisosom menggunakan asam hidrolase  </a:t>
            </a:r>
            <a:endParaRPr lang="en-GB" dirty="0"/>
          </a:p>
          <a:p>
            <a:r>
              <a:rPr lang="id-ID" dirty="0"/>
              <a:t>Multiple ubiquitins, yang merupakan protein berukuran kecil, berikatan dengan beberapa protein spesifik yang akan terdegradasi (ubiquitination). </a:t>
            </a:r>
            <a:endParaRPr lang="en-GB" dirty="0"/>
          </a:p>
          <a:p>
            <a:r>
              <a:rPr lang="id-ID" dirty="0"/>
              <a:t>pengikatan ubiquitin terjadi melalui aksi ubiquitin ligase. </a:t>
            </a:r>
            <a:endParaRPr lang="en-GB" dirty="0"/>
          </a:p>
          <a:p>
            <a:r>
              <a:rPr lang="id-ID" dirty="0"/>
              <a:t>protein ubiquitinated dikenali oleh enzim degradasi protein berukuran besar yang disebut proteasome (terdiri dari kompleks protein) dan kemudian terdegradasi menggunakan energi dari ATP </a:t>
            </a:r>
            <a:endParaRPr lang="en-GB" dirty="0"/>
          </a:p>
          <a:p>
            <a:r>
              <a:rPr lang="id-ID" dirty="0"/>
              <a:t>Jenis degradasi protein selektif oleh proteasom ini memiliki peran yang sangat penting dalam berbagai fungsi seluler, seperti dalam kontrol kualitas protein dan siklus sel.</a:t>
            </a:r>
            <a:endParaRPr lang="en-GB" dirty="0"/>
          </a:p>
          <a:p>
            <a:r>
              <a:rPr lang="en-GB" b="1" dirty="0"/>
              <a:t> </a:t>
            </a:r>
            <a:endParaRPr lang="en-GB" dirty="0"/>
          </a:p>
        </p:txBody>
      </p:sp>
    </p:spTree>
    <p:extLst>
      <p:ext uri="{BB962C8B-B14F-4D97-AF65-F5344CB8AC3E}">
        <p14:creationId xmlns:p14="http://schemas.microsoft.com/office/powerpoint/2010/main" val="3219787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34"/>
            <a:ext cx="8667482" cy="730541"/>
          </a:xfrm>
        </p:spPr>
        <p:txBody>
          <a:bodyPr>
            <a:noAutofit/>
          </a:bodyPr>
          <a:lstStyle/>
          <a:p>
            <a:r>
              <a:rPr lang="en-GB" sz="2800" b="1" dirty="0"/>
              <a:t>Protein degradation by ubiquitin and proteasomes</a:t>
            </a:r>
            <a:br>
              <a:rPr lang="en-GB" sz="2800" b="1" dirty="0"/>
            </a:br>
            <a:endParaRPr lang="en-GB"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3476" y="883216"/>
            <a:ext cx="6044462" cy="4314422"/>
          </a:xfrm>
        </p:spPr>
      </p:pic>
      <p:sp>
        <p:nvSpPr>
          <p:cNvPr id="5" name="Rectangle 4"/>
          <p:cNvSpPr/>
          <p:nvPr/>
        </p:nvSpPr>
        <p:spPr>
          <a:xfrm>
            <a:off x="0" y="5333879"/>
            <a:ext cx="12230636" cy="1631216"/>
          </a:xfrm>
          <a:prstGeom prst="rect">
            <a:avLst/>
          </a:prstGeom>
        </p:spPr>
        <p:txBody>
          <a:bodyPr wrap="square">
            <a:spAutoFit/>
          </a:bodyPr>
          <a:lstStyle/>
          <a:p>
            <a:r>
              <a:rPr lang="en-GB" sz="2000" b="1" dirty="0"/>
              <a:t>Protein degradation by ubiquitin and proteasomes</a:t>
            </a:r>
          </a:p>
          <a:p>
            <a:r>
              <a:rPr lang="en-GB" sz="2000" b="1" dirty="0"/>
              <a:t>The inside of the cell contains a huge protein complex called a proteasome. The function of the proteasome is to selectively degrade proteins. The proteins to be degraded by the proteasome are tagged by a protein called ubiquitin. Multiple </a:t>
            </a:r>
            <a:r>
              <a:rPr lang="en-GB" sz="2000" b="1" dirty="0" err="1"/>
              <a:t>ubiquitins</a:t>
            </a:r>
            <a:r>
              <a:rPr lang="en-GB" sz="2000" b="1" dirty="0"/>
              <a:t> bind to one protein (</a:t>
            </a:r>
            <a:r>
              <a:rPr lang="en-GB" sz="2000" b="1" dirty="0" err="1"/>
              <a:t>ubiquitination</a:t>
            </a:r>
            <a:r>
              <a:rPr lang="en-GB" sz="2000" b="1" dirty="0"/>
              <a:t>), which is then degraded by the proteasome. ATP is required for both </a:t>
            </a:r>
            <a:r>
              <a:rPr lang="en-GB" sz="2000" b="1" dirty="0" err="1"/>
              <a:t>ubiquitination</a:t>
            </a:r>
            <a:r>
              <a:rPr lang="en-GB" sz="2000" b="1" dirty="0"/>
              <a:t> and degradation by the proteasome.</a:t>
            </a:r>
          </a:p>
        </p:txBody>
      </p:sp>
    </p:spTree>
    <p:extLst>
      <p:ext uri="{BB962C8B-B14F-4D97-AF65-F5344CB8AC3E}">
        <p14:creationId xmlns:p14="http://schemas.microsoft.com/office/powerpoint/2010/main" val="3454421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33"/>
            <a:ext cx="9118242" cy="678064"/>
          </a:xfrm>
        </p:spPr>
        <p:txBody>
          <a:bodyPr>
            <a:normAutofit fontScale="90000"/>
          </a:bodyPr>
          <a:lstStyle/>
          <a:p>
            <a:r>
              <a:rPr lang="en-GB" b="1" dirty="0"/>
              <a:t>Autophagy</a:t>
            </a:r>
          </a:p>
        </p:txBody>
      </p:sp>
      <p:sp>
        <p:nvSpPr>
          <p:cNvPr id="3" name="Content Placeholder 2"/>
          <p:cNvSpPr>
            <a:spLocks noGrp="1"/>
          </p:cNvSpPr>
          <p:nvPr>
            <p:ph idx="1"/>
          </p:nvPr>
        </p:nvSpPr>
        <p:spPr>
          <a:xfrm>
            <a:off x="0" y="756680"/>
            <a:ext cx="12192000" cy="6101320"/>
          </a:xfrm>
        </p:spPr>
        <p:txBody>
          <a:bodyPr>
            <a:normAutofit/>
          </a:bodyPr>
          <a:lstStyle/>
          <a:p>
            <a:r>
              <a:rPr lang="id-ID" dirty="0"/>
              <a:t>Sel memiliki mekanisme untuk mendegradasi organel atau zat abnormal di dalam sel (mis., Mitokondria yang rusak atau </a:t>
            </a:r>
            <a:r>
              <a:rPr lang="en-GB" dirty="0"/>
              <a:t>abnormal aggregate </a:t>
            </a:r>
            <a:r>
              <a:rPr lang="id-ID" dirty="0"/>
              <a:t>protein ) sendiri  Fungsi ini disebut autophagy.</a:t>
            </a:r>
            <a:endParaRPr lang="en-GB" dirty="0"/>
          </a:p>
          <a:p>
            <a:r>
              <a:rPr lang="id-ID" dirty="0"/>
              <a:t> Autophagy adalah fungsi di mana zat yang akan didegradasi di</a:t>
            </a:r>
            <a:r>
              <a:rPr lang="en-GB" dirty="0"/>
              <a:t> packing</a:t>
            </a:r>
            <a:r>
              <a:rPr lang="id-ID" dirty="0"/>
              <a:t> ke dalam vesikel</a:t>
            </a:r>
            <a:r>
              <a:rPr lang="en-GB" dirty="0"/>
              <a:t>,</a:t>
            </a:r>
            <a:r>
              <a:rPr lang="id-ID" dirty="0"/>
              <a:t> dan asam hidrolase yang di</a:t>
            </a:r>
            <a:r>
              <a:rPr lang="en-GB" dirty="0" err="1"/>
              <a:t>ambil</a:t>
            </a:r>
            <a:r>
              <a:rPr lang="id-ID" dirty="0"/>
              <a:t> dari </a:t>
            </a:r>
            <a:r>
              <a:rPr lang="en-GB" dirty="0" err="1"/>
              <a:t>badan</a:t>
            </a:r>
            <a:r>
              <a:rPr lang="en-GB" dirty="0"/>
              <a:t> </a:t>
            </a:r>
            <a:r>
              <a:rPr lang="id-ID" dirty="0"/>
              <a:t>Golgi memasuki vesikel untuk </a:t>
            </a:r>
            <a:r>
              <a:rPr lang="en-GB" dirty="0"/>
              <a:t>men </a:t>
            </a:r>
            <a:r>
              <a:rPr lang="en-GB" dirty="0" err="1"/>
              <a:t>degradasi</a:t>
            </a:r>
            <a:r>
              <a:rPr lang="id-ID" dirty="0"/>
              <a:t>. </a:t>
            </a:r>
            <a:endParaRPr lang="en-GB" dirty="0"/>
          </a:p>
          <a:p>
            <a:r>
              <a:rPr lang="en-GB" dirty="0"/>
              <a:t>This role is to independently ensure the availability of critical nutrients and energy during cell starvation. </a:t>
            </a:r>
          </a:p>
          <a:p>
            <a:r>
              <a:rPr lang="en-GB" dirty="0"/>
              <a:t>In other words, cells that have been unable to obtain nutrients from the outside digest their own extraneous structures and temporarily use them as nutrition</a:t>
            </a:r>
          </a:p>
          <a:p>
            <a:endParaRPr lang="en-GB" dirty="0"/>
          </a:p>
          <a:p>
            <a:pPr marL="0" indent="0">
              <a:buNone/>
            </a:pPr>
            <a:r>
              <a:rPr lang="en-GB" b="1" dirty="0"/>
              <a:t> </a:t>
            </a:r>
            <a:endParaRPr lang="en-GB" dirty="0"/>
          </a:p>
          <a:p>
            <a:endParaRPr lang="en-GB" dirty="0"/>
          </a:p>
        </p:txBody>
      </p:sp>
    </p:spTree>
    <p:extLst>
      <p:ext uri="{BB962C8B-B14F-4D97-AF65-F5344CB8AC3E}">
        <p14:creationId xmlns:p14="http://schemas.microsoft.com/office/powerpoint/2010/main" val="518137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273" cy="746975"/>
          </a:xfrm>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741" y="746975"/>
            <a:ext cx="7083380" cy="4380182"/>
          </a:xfrm>
        </p:spPr>
      </p:pic>
      <p:sp>
        <p:nvSpPr>
          <p:cNvPr id="5" name="Rectangle 4"/>
          <p:cNvSpPr/>
          <p:nvPr/>
        </p:nvSpPr>
        <p:spPr>
          <a:xfrm>
            <a:off x="1893194" y="5412467"/>
            <a:ext cx="8319752" cy="1015663"/>
          </a:xfrm>
          <a:prstGeom prst="rect">
            <a:avLst/>
          </a:prstGeom>
        </p:spPr>
        <p:txBody>
          <a:bodyPr wrap="square">
            <a:spAutoFit/>
          </a:bodyPr>
          <a:lstStyle/>
          <a:p>
            <a:r>
              <a:rPr lang="en-GB" sz="2000" b="1" dirty="0"/>
              <a:t>Diagram showing autophagy</a:t>
            </a:r>
          </a:p>
          <a:p>
            <a:r>
              <a:rPr lang="en-GB" sz="2000" b="1" dirty="0"/>
              <a:t>After an abnormal mitochondrion is packaged by a vesicle, it is degraded by an acid hydrolase that has been transported from the Golgi body</a:t>
            </a:r>
          </a:p>
        </p:txBody>
      </p:sp>
    </p:spTree>
    <p:extLst>
      <p:ext uri="{BB962C8B-B14F-4D97-AF65-F5344CB8AC3E}">
        <p14:creationId xmlns:p14="http://schemas.microsoft.com/office/powerpoint/2010/main" val="3863046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319752" cy="734096"/>
          </a:xfrm>
        </p:spPr>
        <p:txBody>
          <a:bodyPr>
            <a:normAutofit/>
          </a:bodyPr>
          <a:lstStyle/>
          <a:p>
            <a:r>
              <a:rPr lang="en-GB" sz="3200" dirty="0"/>
              <a:t>summary</a:t>
            </a:r>
          </a:p>
        </p:txBody>
      </p:sp>
      <p:sp>
        <p:nvSpPr>
          <p:cNvPr id="3" name="Content Placeholder 2"/>
          <p:cNvSpPr>
            <a:spLocks noGrp="1"/>
          </p:cNvSpPr>
          <p:nvPr>
            <p:ph idx="1"/>
          </p:nvPr>
        </p:nvSpPr>
        <p:spPr>
          <a:xfrm>
            <a:off x="0" y="734096"/>
            <a:ext cx="12192000" cy="6310647"/>
          </a:xfrm>
        </p:spPr>
        <p:txBody>
          <a:bodyPr>
            <a:normAutofit/>
          </a:bodyPr>
          <a:lstStyle/>
          <a:p>
            <a:r>
              <a:rPr lang="id-ID" dirty="0"/>
              <a:t>Sel eukariotik mengandung organel yang dibatasi oleh membran </a:t>
            </a:r>
            <a:endParaRPr lang="en-GB" dirty="0"/>
          </a:p>
          <a:p>
            <a:r>
              <a:rPr lang="id-ID" dirty="0"/>
              <a:t>Pengangkutan protein dan komponen membran dilakukan oleh vesikel berukuran kecil yang disebut transport vesikel.</a:t>
            </a:r>
            <a:endParaRPr lang="en-GB" dirty="0"/>
          </a:p>
          <a:p>
            <a:r>
              <a:rPr lang="en-GB" dirty="0"/>
              <a:t>·  Membrane-bound </a:t>
            </a:r>
            <a:r>
              <a:rPr lang="en-GB" dirty="0" err="1"/>
              <a:t>polysomes</a:t>
            </a:r>
            <a:r>
              <a:rPr lang="en-GB" dirty="0"/>
              <a:t> synthesize secretory and membrane proteins, which then undergo quality control inside ER so that only normal proteins are sent to the Golgi body. </a:t>
            </a:r>
          </a:p>
          <a:p>
            <a:r>
              <a:rPr lang="en-GB" dirty="0"/>
              <a:t>Proteins sent to the Golgi body undergo sugar chain modification. The sorted proteins are then loaded into a transport vesicle and sent toward a target organelle or the cell membrane</a:t>
            </a:r>
          </a:p>
          <a:p>
            <a:r>
              <a:rPr lang="en-GB" dirty="0"/>
              <a:t>·  Free </a:t>
            </a:r>
            <a:r>
              <a:rPr lang="en-GB" dirty="0" err="1"/>
              <a:t>polysomes</a:t>
            </a:r>
            <a:r>
              <a:rPr lang="en-GB" dirty="0"/>
              <a:t> synthesize proteins required by organelles such as the nucleus, mitochondria, chloroplasts, and peroxisomes. These are also accurately absorbed into the organelle because they contain a signal sequence that expresses the destination of the respective proteins. </a:t>
            </a:r>
          </a:p>
          <a:p>
            <a:endParaRPr lang="en-GB" dirty="0"/>
          </a:p>
          <a:p>
            <a:endParaRPr lang="en-GB" dirty="0"/>
          </a:p>
        </p:txBody>
      </p:sp>
    </p:spTree>
    <p:extLst>
      <p:ext uri="{BB962C8B-B14F-4D97-AF65-F5344CB8AC3E}">
        <p14:creationId xmlns:p14="http://schemas.microsoft.com/office/powerpoint/2010/main" val="3765605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72744" cy="489397"/>
          </a:xfrm>
        </p:spPr>
        <p:txBody>
          <a:bodyPr>
            <a:normAutofit fontScale="90000"/>
          </a:bodyPr>
          <a:lstStyle/>
          <a:p>
            <a:r>
              <a:rPr lang="en-GB" sz="3600" dirty="0"/>
              <a:t>SUMMARY</a:t>
            </a:r>
          </a:p>
        </p:txBody>
      </p:sp>
      <p:sp>
        <p:nvSpPr>
          <p:cNvPr id="3" name="Content Placeholder 2"/>
          <p:cNvSpPr>
            <a:spLocks noGrp="1"/>
          </p:cNvSpPr>
          <p:nvPr>
            <p:ph idx="1"/>
          </p:nvPr>
        </p:nvSpPr>
        <p:spPr>
          <a:xfrm>
            <a:off x="0" y="489396"/>
            <a:ext cx="12192000" cy="6368603"/>
          </a:xfrm>
        </p:spPr>
        <p:txBody>
          <a:bodyPr>
            <a:normAutofit/>
          </a:bodyPr>
          <a:lstStyle/>
          <a:p>
            <a:r>
              <a:rPr lang="en-GB" dirty="0"/>
              <a:t>Eukaryotic cells secrete various synthesized proteins outside the cell by a method called exocytosis</a:t>
            </a:r>
          </a:p>
          <a:p>
            <a:r>
              <a:rPr lang="en-GB" dirty="0"/>
              <a:t>Eukaryotic cells have developed a mechanism called endocytosis, which includes pinocytosis and phagocytosis, for packing large-sized molecules or foreign bodies in cell membranes for uptake. </a:t>
            </a:r>
          </a:p>
          <a:p>
            <a:r>
              <a:rPr lang="en-GB" dirty="0"/>
              <a:t>Eukaryotic cells display intracellular digestion by lysosomes containing acid hydrolase and a mechanism for selectively degrading unnecessary proteins by marking them with a ubiquitin bond. The latter is achieved by digesting nutrients and foreign bodies that have been absorbed into the cell and abnormal aggregated or broken organelles present in the cell</a:t>
            </a:r>
          </a:p>
        </p:txBody>
      </p:sp>
    </p:spTree>
    <p:extLst>
      <p:ext uri="{BB962C8B-B14F-4D97-AF65-F5344CB8AC3E}">
        <p14:creationId xmlns:p14="http://schemas.microsoft.com/office/powerpoint/2010/main" val="401723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0" y="1"/>
            <a:ext cx="6039118" cy="566669"/>
          </a:xfrm>
        </p:spPr>
        <p:txBody>
          <a:bodyPr>
            <a:normAutofit fontScale="90000"/>
          </a:bodyPr>
          <a:lstStyle/>
          <a:p>
            <a:r>
              <a:rPr lang="en-GB" b="1" dirty="0"/>
              <a:t>Properties of the lipid bilayer</a:t>
            </a:r>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5649" y="566670"/>
            <a:ext cx="7060172" cy="4650889"/>
          </a:xfrm>
        </p:spPr>
      </p:pic>
      <p:sp>
        <p:nvSpPr>
          <p:cNvPr id="8" name="Rectangle 7"/>
          <p:cNvSpPr/>
          <p:nvPr/>
        </p:nvSpPr>
        <p:spPr>
          <a:xfrm>
            <a:off x="1764405" y="5375289"/>
            <a:ext cx="8718997" cy="1323439"/>
          </a:xfrm>
          <a:prstGeom prst="rect">
            <a:avLst/>
          </a:prstGeom>
        </p:spPr>
        <p:txBody>
          <a:bodyPr wrap="square">
            <a:spAutoFit/>
          </a:bodyPr>
          <a:lstStyle/>
          <a:p>
            <a:r>
              <a:rPr lang="en-GB" sz="2000" b="1" dirty="0"/>
              <a:t>Fig. Properties of the lipid bilayer</a:t>
            </a:r>
          </a:p>
          <a:p>
            <a:r>
              <a:rPr lang="en-GB" sz="2000" b="1" dirty="0"/>
              <a:t>(A) A molecular model showing changes in the properties of the lipid bilayer caused by temperature. As the temperature increases, the bilayer passes from a crystalline phase through a gel phase to a liquid crystalline phase.</a:t>
            </a:r>
          </a:p>
        </p:txBody>
      </p:sp>
    </p:spTree>
    <p:extLst>
      <p:ext uri="{BB962C8B-B14F-4D97-AF65-F5344CB8AC3E}">
        <p14:creationId xmlns:p14="http://schemas.microsoft.com/office/powerpoint/2010/main" val="27017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1708" y="0"/>
            <a:ext cx="6841988" cy="4934784"/>
          </a:xfrm>
        </p:spPr>
      </p:pic>
      <p:sp>
        <p:nvSpPr>
          <p:cNvPr id="5" name="Rectangle 4"/>
          <p:cNvSpPr/>
          <p:nvPr/>
        </p:nvSpPr>
        <p:spPr>
          <a:xfrm>
            <a:off x="1674254" y="4934784"/>
            <a:ext cx="7650050" cy="1938992"/>
          </a:xfrm>
          <a:prstGeom prst="rect">
            <a:avLst/>
          </a:prstGeom>
        </p:spPr>
        <p:txBody>
          <a:bodyPr wrap="square">
            <a:spAutoFit/>
          </a:bodyPr>
          <a:lstStyle/>
          <a:p>
            <a:r>
              <a:rPr lang="en-GB" dirty="0"/>
              <a:t>(</a:t>
            </a:r>
            <a:r>
              <a:rPr lang="en-GB" sz="2000" b="1" dirty="0"/>
              <a:t>B) The constituent molecules of the lipid bilayer in the liquid crystalline phase move vigorously. For ease of understanding, the crystalline phase structure is used to show the schematics. Within these movements, inverted movement requires a lot of energy, and thus, occurrence of this movement only with molecular movements is rare.</a:t>
            </a:r>
          </a:p>
        </p:txBody>
      </p:sp>
    </p:spTree>
    <p:extLst>
      <p:ext uri="{BB962C8B-B14F-4D97-AF65-F5344CB8AC3E}">
        <p14:creationId xmlns:p14="http://schemas.microsoft.com/office/powerpoint/2010/main" val="31923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id-ID" dirty="0"/>
              <a:t>Pada fase kristal, rantai hidrokarbon fosfolipid </a:t>
            </a:r>
            <a:r>
              <a:rPr lang="en-GB" dirty="0" err="1"/>
              <a:t>te</a:t>
            </a:r>
            <a:r>
              <a:rPr lang="id-ID" dirty="0"/>
              <a:t>regang, rantai </a:t>
            </a:r>
            <a:r>
              <a:rPr lang="en-GB" dirty="0" err="1"/>
              <a:t>sel</a:t>
            </a:r>
            <a:r>
              <a:rPr lang="en-GB" dirty="0"/>
              <a:t> </a:t>
            </a:r>
            <a:r>
              <a:rPr lang="id-ID" dirty="0"/>
              <a:t>terikat satu sama lain oleh interaksi Van der Waals, sehingga fosfolipid</a:t>
            </a:r>
            <a:r>
              <a:rPr lang="en-GB" dirty="0"/>
              <a:t> </a:t>
            </a:r>
            <a:r>
              <a:rPr lang="en-GB" dirty="0" err="1"/>
              <a:t>sulit</a:t>
            </a:r>
            <a:r>
              <a:rPr lang="id-ID" dirty="0"/>
              <a:t> untuk bergerak. </a:t>
            </a:r>
            <a:endParaRPr lang="en-GB" dirty="0"/>
          </a:p>
          <a:p>
            <a:r>
              <a:rPr lang="en-GB" dirty="0" err="1"/>
              <a:t>Pada</a:t>
            </a:r>
            <a:r>
              <a:rPr lang="id-ID" dirty="0"/>
              <a:t> fase</a:t>
            </a:r>
            <a:r>
              <a:rPr lang="en-GB" dirty="0"/>
              <a:t> liquid</a:t>
            </a:r>
            <a:r>
              <a:rPr lang="id-ID" dirty="0"/>
              <a:t> kristal , rantai hidrokarbon lemah, fosfolipid secara aktif bergerak dengan gerakan molekul</a:t>
            </a:r>
            <a:r>
              <a:rPr lang="en-GB" dirty="0"/>
              <a:t> </a:t>
            </a:r>
            <a:r>
              <a:rPr lang="en-GB" dirty="0" err="1"/>
              <a:t>seperti</a:t>
            </a:r>
            <a:r>
              <a:rPr lang="en-GB" dirty="0"/>
              <a:t> </a:t>
            </a:r>
            <a:r>
              <a:rPr lang="id-ID" dirty="0"/>
              <a:t>rotasi, difusi lateral</a:t>
            </a:r>
            <a:r>
              <a:rPr lang="en-GB" dirty="0"/>
              <a:t>, </a:t>
            </a:r>
            <a:r>
              <a:rPr lang="id-ID" dirty="0"/>
              <a:t>transversal (flip-flop dari satu sisi bilayer ke yang lain), dan gerakan fleksi. </a:t>
            </a:r>
            <a:endParaRPr lang="en-GB" dirty="0"/>
          </a:p>
          <a:p>
            <a:r>
              <a:rPr lang="id-ID" dirty="0"/>
              <a:t>Pergerakan aktif fosfolipid meningkat dengan meningkatnya suhu, yang dibutuhkan untuk melakukan berbagai fungsi membran. </a:t>
            </a:r>
            <a:endParaRPr lang="en-GB" dirty="0"/>
          </a:p>
          <a:p>
            <a:r>
              <a:rPr lang="en-GB" dirty="0"/>
              <a:t>L</a:t>
            </a:r>
            <a:r>
              <a:rPr lang="id-ID" dirty="0"/>
              <a:t>apisan dalam dan luar lipid bilayer merupakan membran </a:t>
            </a:r>
            <a:r>
              <a:rPr lang="en-GB" dirty="0"/>
              <a:t>yang</a:t>
            </a:r>
            <a:r>
              <a:rPr lang="id-ID" dirty="0"/>
              <a:t> memiliki komponen lipid yang berbeda. </a:t>
            </a:r>
            <a:endParaRPr lang="en-GB" dirty="0"/>
          </a:p>
        </p:txBody>
      </p:sp>
      <p:sp>
        <p:nvSpPr>
          <p:cNvPr id="4" name="Rectangle 3"/>
          <p:cNvSpPr/>
          <p:nvPr/>
        </p:nvSpPr>
        <p:spPr>
          <a:xfrm>
            <a:off x="12294353" y="5198547"/>
            <a:ext cx="960519" cy="369332"/>
          </a:xfrm>
          <a:prstGeom prst="rect">
            <a:avLst/>
          </a:prstGeom>
        </p:spPr>
        <p:txBody>
          <a:bodyPr wrap="none">
            <a:spAutoFit/>
          </a:bodyPr>
          <a:lstStyle/>
          <a:p>
            <a:r>
              <a:rPr lang="id-ID" dirty="0"/>
              <a:t>biologis</a:t>
            </a:r>
            <a:r>
              <a:rPr lang="en-GB" dirty="0"/>
              <a:t> </a:t>
            </a:r>
          </a:p>
        </p:txBody>
      </p:sp>
    </p:spTree>
    <p:extLst>
      <p:ext uri="{BB962C8B-B14F-4D97-AF65-F5344CB8AC3E}">
        <p14:creationId xmlns:p14="http://schemas.microsoft.com/office/powerpoint/2010/main" val="324240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504" y="0"/>
            <a:ext cx="8702676" cy="4351338"/>
          </a:xfrm>
        </p:spPr>
      </p:pic>
      <p:sp>
        <p:nvSpPr>
          <p:cNvPr id="5" name="Rectangle 4"/>
          <p:cNvSpPr/>
          <p:nvPr/>
        </p:nvSpPr>
        <p:spPr>
          <a:xfrm>
            <a:off x="2107842" y="4818519"/>
            <a:ext cx="6096000" cy="1938992"/>
          </a:xfrm>
          <a:prstGeom prst="rect">
            <a:avLst/>
          </a:prstGeom>
        </p:spPr>
        <p:txBody>
          <a:bodyPr>
            <a:spAutoFit/>
          </a:bodyPr>
          <a:lstStyle/>
          <a:p>
            <a:r>
              <a:rPr lang="en-GB" sz="2000" b="1" dirty="0"/>
              <a:t>Fig. Types of membrane-bound proteins</a:t>
            </a:r>
          </a:p>
          <a:p>
            <a:r>
              <a:rPr lang="en-GB" sz="2000" b="1" dirty="0"/>
              <a:t>Biological membranes contain </a:t>
            </a:r>
            <a:r>
              <a:rPr lang="en-GB" sz="2000" b="1" dirty="0" err="1"/>
              <a:t>transmembrane</a:t>
            </a:r>
            <a:r>
              <a:rPr lang="en-GB" sz="2000" b="1" dirty="0"/>
              <a:t> proteins found penetrating the membrane (such as channels for substances to pass through or signalling molecules) and membrane surface proteins that bind to the membrane (such as enzymes or signalling molecules). </a:t>
            </a:r>
          </a:p>
        </p:txBody>
      </p:sp>
    </p:spTree>
    <p:extLst>
      <p:ext uri="{BB962C8B-B14F-4D97-AF65-F5344CB8AC3E}">
        <p14:creationId xmlns:p14="http://schemas.microsoft.com/office/powerpoint/2010/main" val="389940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13868</TotalTime>
  <Words>3747</Words>
  <Application>Microsoft Office PowerPoint</Application>
  <PresentationFormat>Widescreen</PresentationFormat>
  <Paragraphs>240</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BIO 1 Structure of Cells ANNISA HANIFWATI </vt:lpstr>
      <vt:lpstr>REFERENCE :</vt:lpstr>
      <vt:lpstr>PowerPoint Presentation</vt:lpstr>
      <vt:lpstr>EUKARYOTIC CELL</vt:lpstr>
      <vt:lpstr>Biological membranes</vt:lpstr>
      <vt:lpstr>Properties of the lipid bilayer</vt:lpstr>
      <vt:lpstr>PowerPoint Presentation</vt:lpstr>
      <vt:lpstr>PowerPoint Presentation</vt:lpstr>
      <vt:lpstr>PowerPoint Presentation</vt:lpstr>
      <vt:lpstr>PowerPoint Presentation</vt:lpstr>
      <vt:lpstr>Permeability of the cell membrane</vt:lpstr>
      <vt:lpstr>Permeability of the cell membrane</vt:lpstr>
      <vt:lpstr>Structure of the cell membrane lining</vt:lpstr>
      <vt:lpstr>Electron microscope photographs showing organelles </vt:lpstr>
      <vt:lpstr>Nucleus</vt:lpstr>
      <vt:lpstr>NUCLEUS</vt:lpstr>
      <vt:lpstr>NUCLEUS</vt:lpstr>
      <vt:lpstr>PowerPoint Presentation</vt:lpstr>
      <vt:lpstr>ER (endoplasmic reticulum)</vt:lpstr>
      <vt:lpstr>ER</vt:lpstr>
      <vt:lpstr>GOLGI APPARATUS</vt:lpstr>
      <vt:lpstr>Golgi Body </vt:lpstr>
      <vt:lpstr>Lysosomes</vt:lpstr>
      <vt:lpstr>Lysosomes</vt:lpstr>
      <vt:lpstr>Peroxisomes</vt:lpstr>
      <vt:lpstr>Peroxisomes</vt:lpstr>
      <vt:lpstr>Mitochondria</vt:lpstr>
      <vt:lpstr>MITOKONDRIA</vt:lpstr>
      <vt:lpstr>Mitochondria</vt:lpstr>
      <vt:lpstr>Protein Synthesis and Basis of Intracellular Transport </vt:lpstr>
      <vt:lpstr>Intracellular transport system in animal cells</vt:lpstr>
      <vt:lpstr>Transport Vesicles</vt:lpstr>
      <vt:lpstr>Transport Vesicles</vt:lpstr>
      <vt:lpstr>Transport Vesicles</vt:lpstr>
      <vt:lpstr>PowerPoint Presentation</vt:lpstr>
      <vt:lpstr>Quality Control of Proteins Synthesized in ER </vt:lpstr>
      <vt:lpstr>Transportation from the Rough ER to the Golgi Body and from the Golgi Body to the Organelles</vt:lpstr>
      <vt:lpstr>Transportation from the Rough ER to the Golgi Body and from the Golgi Body to the Organelles</vt:lpstr>
      <vt:lpstr>Transport route from the Golgi body</vt:lpstr>
      <vt:lpstr>Transport of Proteins Synthesized by Free Polysomes</vt:lpstr>
      <vt:lpstr>Transportation to the Nucleus</vt:lpstr>
      <vt:lpstr>Transportation to the Nucleus</vt:lpstr>
      <vt:lpstr>Transportation to the Nucleus</vt:lpstr>
      <vt:lpstr>Transportation to the Nucleus</vt:lpstr>
      <vt:lpstr>Transportation to the Mitochondria</vt:lpstr>
      <vt:lpstr>Exocytosis </vt:lpstr>
      <vt:lpstr>Endocytosis </vt:lpstr>
      <vt:lpstr>Endocytosis</vt:lpstr>
      <vt:lpstr>Endocytosis</vt:lpstr>
      <vt:lpstr>Transport pathway of transport vesicles </vt:lpstr>
      <vt:lpstr>Transport pathway of transport vesicles </vt:lpstr>
      <vt:lpstr>Proteasomes and Ubiquitination </vt:lpstr>
      <vt:lpstr>Protein degradation by ubiquitin and proteasomes </vt:lpstr>
      <vt:lpstr>Autophagy</vt:lpstr>
      <vt:lpstr>PowerPoint Presentation</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PC</dc:creator>
  <cp:lastModifiedBy>Annisa Hanifwati</cp:lastModifiedBy>
  <cp:revision>70</cp:revision>
  <dcterms:created xsi:type="dcterms:W3CDTF">2019-11-03T07:17:49Z</dcterms:created>
  <dcterms:modified xsi:type="dcterms:W3CDTF">2024-09-07T11:24:19Z</dcterms:modified>
</cp:coreProperties>
</file>