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2"/>
    <p:sldId id="258" r:id="rId3"/>
    <p:sldId id="259" r:id="rId4"/>
    <p:sldId id="260" r:id="rId5"/>
    <p:sldId id="261" r:id="rId6"/>
    <p:sldId id="262" r:id="rId7"/>
    <p:sldId id="263" r:id="rId8"/>
    <p:sldId id="264" r:id="rId9"/>
    <p:sldId id="265" r:id="rId10"/>
    <p:sldId id="281" r:id="rId11"/>
    <p:sldId id="282" r:id="rId12"/>
    <p:sldId id="284" r:id="rId13"/>
    <p:sldId id="285" r:id="rId14"/>
    <p:sldId id="276" r:id="rId15"/>
  </p:sldIdLst>
  <p:sldSz cx="9144000" cy="6858000" type="screen4x3"/>
  <p:notesSz cx="6858000" cy="9313863"/>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2570"/>
    <a:srgbClr val="000000"/>
    <a:srgbClr val="003295"/>
    <a:srgbClr val="002F8D"/>
    <a:srgbClr val="002A7C"/>
    <a:srgbClr val="72A7F6"/>
    <a:srgbClr val="FDC529"/>
    <a:srgbClr val="52C82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4353" autoAdjust="0"/>
  </p:normalViewPr>
  <p:slideViewPr>
    <p:cSldViewPr>
      <p:cViewPr varScale="1">
        <p:scale>
          <a:sx n="65" d="100"/>
          <a:sy n="65" d="100"/>
        </p:scale>
        <p:origin x="-14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1" y="0"/>
            <a:ext cx="2972209" cy="465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8067" name="Rectangle 3"/>
          <p:cNvSpPr>
            <a:spLocks noGrp="1" noChangeArrowheads="1"/>
          </p:cNvSpPr>
          <p:nvPr>
            <p:ph type="dt" sz="quarter" idx="1"/>
          </p:nvPr>
        </p:nvSpPr>
        <p:spPr bwMode="auto">
          <a:xfrm>
            <a:off x="3884259" y="0"/>
            <a:ext cx="2972209" cy="4653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8068" name="Rectangle 4"/>
          <p:cNvSpPr>
            <a:spLocks noGrp="1" noChangeArrowheads="1"/>
          </p:cNvSpPr>
          <p:nvPr>
            <p:ph type="ftr" sz="quarter" idx="2"/>
          </p:nvPr>
        </p:nvSpPr>
        <p:spPr bwMode="auto">
          <a:xfrm>
            <a:off x="1" y="8846855"/>
            <a:ext cx="2972209" cy="4653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8069" name="Rectangle 5"/>
          <p:cNvSpPr>
            <a:spLocks noGrp="1" noChangeArrowheads="1"/>
          </p:cNvSpPr>
          <p:nvPr>
            <p:ph type="sldNum" sz="quarter" idx="3"/>
          </p:nvPr>
        </p:nvSpPr>
        <p:spPr bwMode="auto">
          <a:xfrm>
            <a:off x="3884259" y="8846855"/>
            <a:ext cx="2972209" cy="46536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FD7B49F-1A37-4684-9084-E48CEB00B54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0" y="2371725"/>
          <a:ext cx="9144000" cy="4486275"/>
        </p:xfrm>
        <a:graphic>
          <a:graphicData uri="http://schemas.openxmlformats.org/presentationml/2006/ole">
            <p:oleObj spid="_x0000_s3089" name="Image" r:id="rId3" imgW="10438095" imgH="5980952" progId="">
              <p:embed/>
            </p:oleObj>
          </a:graphicData>
        </a:graphic>
      </p:graphicFrame>
      <p:sp>
        <p:nvSpPr>
          <p:cNvPr id="3075" name="Rectangle 3"/>
          <p:cNvSpPr>
            <a:spLocks noGrp="1" noChangeArrowheads="1"/>
          </p:cNvSpPr>
          <p:nvPr>
            <p:ph type="subTitle" idx="1"/>
          </p:nvPr>
        </p:nvSpPr>
        <p:spPr>
          <a:xfrm>
            <a:off x="990600" y="6324600"/>
            <a:ext cx="7086600" cy="533400"/>
          </a:xfrm>
        </p:spPr>
        <p:txBody>
          <a:bodyPr/>
          <a:lstStyle>
            <a:lvl1pPr marL="0" indent="0" algn="ctr">
              <a:buFont typeface="Wingdings" pitchFamily="2" charset="2"/>
              <a:buNone/>
              <a:defRPr sz="1800" b="0">
                <a:solidFill>
                  <a:schemeClr val="tx2"/>
                </a:solidFill>
              </a:defRPr>
            </a:lvl1pPr>
          </a:lstStyle>
          <a:p>
            <a:r>
              <a:rPr lang="en-US" smtClean="0"/>
              <a:t>Click to edit Master subtitle style</a:t>
            </a:r>
            <a:endParaRPr lang="en-US"/>
          </a:p>
        </p:txBody>
      </p:sp>
      <p:sp>
        <p:nvSpPr>
          <p:cNvPr id="3086" name="Text Box 14"/>
          <p:cNvSpPr txBox="1">
            <a:spLocks noChangeArrowheads="1"/>
          </p:cNvSpPr>
          <p:nvPr/>
        </p:nvSpPr>
        <p:spPr bwMode="auto">
          <a:xfrm>
            <a:off x="381000" y="304800"/>
            <a:ext cx="1079500" cy="396875"/>
          </a:xfrm>
          <a:prstGeom prst="rect">
            <a:avLst/>
          </a:prstGeom>
          <a:noFill/>
          <a:ln w="9525">
            <a:noFill/>
            <a:miter lim="800000"/>
            <a:headEnd/>
            <a:tailEnd/>
          </a:ln>
          <a:effectLst/>
        </p:spPr>
        <p:txBody>
          <a:bodyPr>
            <a:spAutoFit/>
          </a:bodyPr>
          <a:lstStyle/>
          <a:p>
            <a:pPr algn="l"/>
            <a:r>
              <a:rPr lang="en-US" sz="2000" b="1">
                <a:latin typeface="Verdana" pitchFamily="34" charset="0"/>
              </a:rPr>
              <a:t>LOGO</a:t>
            </a:r>
          </a:p>
        </p:txBody>
      </p:sp>
      <p:sp>
        <p:nvSpPr>
          <p:cNvPr id="3090" name="Rectangle 18"/>
          <p:cNvSpPr>
            <a:spLocks noChangeArrowheads="1"/>
          </p:cNvSpPr>
          <p:nvPr/>
        </p:nvSpPr>
        <p:spPr bwMode="gray">
          <a:xfrm>
            <a:off x="0" y="2349500"/>
            <a:ext cx="9144000" cy="73025"/>
          </a:xfrm>
          <a:prstGeom prst="rect">
            <a:avLst/>
          </a:prstGeom>
          <a:gradFill rotWithShape="1">
            <a:gsLst>
              <a:gs pos="0">
                <a:schemeClr val="bg1"/>
              </a:gs>
              <a:gs pos="50000">
                <a:schemeClr val="accent1"/>
              </a:gs>
              <a:gs pos="100000">
                <a:schemeClr val="bg1"/>
              </a:gs>
            </a:gsLst>
            <a:lin ang="0" scaled="1"/>
          </a:gradFill>
          <a:ln w="9525">
            <a:noFill/>
            <a:miter lim="800000"/>
            <a:headEnd/>
            <a:tailEnd/>
          </a:ln>
          <a:effectLst/>
        </p:spPr>
        <p:txBody>
          <a:bodyPr wrap="none" anchor="ctr"/>
          <a:lstStyle/>
          <a:p>
            <a:endParaRPr lang="en-US"/>
          </a:p>
        </p:txBody>
      </p:sp>
      <p:sp>
        <p:nvSpPr>
          <p:cNvPr id="3091" name="Rectangle 19"/>
          <p:cNvSpPr>
            <a:spLocks noGrp="1" noChangeArrowheads="1"/>
          </p:cNvSpPr>
          <p:nvPr>
            <p:ph type="ctrTitle" sz="quarter"/>
          </p:nvPr>
        </p:nvSpPr>
        <p:spPr>
          <a:xfrm>
            <a:off x="468313" y="1412875"/>
            <a:ext cx="7993062" cy="720725"/>
          </a:xfrm>
          <a:effectLst>
            <a:outerShdw dist="28398" dir="3806097" algn="ctr" rotWithShape="0">
              <a:srgbClr val="000066">
                <a:alpha val="50000"/>
              </a:srgbClr>
            </a:outerShdw>
          </a:effectLst>
        </p:spPr>
        <p:txBody>
          <a:bodyPr/>
          <a:lstStyle>
            <a:lvl1pPr algn="ctr">
              <a:defRPr sz="4400" b="1">
                <a:solidFill>
                  <a:schemeClr val="accent1"/>
                </a:solidFill>
                <a:latin typeface="Verdana" pitchFamily="34" charset="0"/>
              </a:defRPr>
            </a:lvl1pPr>
          </a:lstStyle>
          <a:p>
            <a:r>
              <a:rPr lang="en-US" altLang="ko-KR" smtClean="0"/>
              <a:t>Click to edit Master title style</a:t>
            </a:r>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833A38-55CF-4D8A-9AB2-062AB598148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6300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19800" cy="6300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8A2EE2-CF1B-41E0-A330-5DE88A96832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319088"/>
            <a:ext cx="75438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52482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00800"/>
            <a:ext cx="2133600" cy="320675"/>
          </a:xfrm>
        </p:spPr>
        <p:txBody>
          <a:bodyPr/>
          <a:lstStyle>
            <a:lvl1pPr>
              <a:defRPr/>
            </a:lvl1pPr>
          </a:lstStyle>
          <a:p>
            <a:endParaRPr lang="en-US"/>
          </a:p>
        </p:txBody>
      </p:sp>
      <p:sp>
        <p:nvSpPr>
          <p:cNvPr id="5" name="Footer Placeholder 4"/>
          <p:cNvSpPr>
            <a:spLocks noGrp="1"/>
          </p:cNvSpPr>
          <p:nvPr>
            <p:ph type="ftr" sz="quarter" idx="11"/>
          </p:nvPr>
        </p:nvSpPr>
        <p:spPr>
          <a:xfrm>
            <a:off x="3124200" y="6400800"/>
            <a:ext cx="2895600" cy="320675"/>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400800"/>
            <a:ext cx="2133600" cy="320675"/>
          </a:xfrm>
        </p:spPr>
        <p:txBody>
          <a:bodyPr/>
          <a:lstStyle>
            <a:lvl1pPr>
              <a:defRPr/>
            </a:lvl1pPr>
          </a:lstStyle>
          <a:p>
            <a:fld id="{D3644EB0-2A4E-4841-BFA8-7D3B97EC025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CDEAA9-4D1E-47C9-8DCF-512D99FAF97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9456EF-B588-45F6-A970-5053DD28047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0F2A9EB-ED35-4468-8BB6-5A3CB082645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EE28DB2-6458-4894-8C1A-73CEEA23287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A9F798C-DC6A-46B9-99F3-B9E2D7128CA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6340E75-8EA4-49CB-A627-6913F8DF776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7704D5-DA95-4B05-9914-C42B742E5C4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694313-6396-40CA-BF88-28D5288DB12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2700000" scaled="1"/>
        </a:gradFill>
        <a:effectLst/>
      </p:bgPr>
    </p:bg>
    <p:spTree>
      <p:nvGrpSpPr>
        <p:cNvPr id="1" name=""/>
        <p:cNvGrpSpPr/>
        <p:nvPr/>
      </p:nvGrpSpPr>
      <p:grpSpPr>
        <a:xfrm>
          <a:off x="0" y="0"/>
          <a:ext cx="0" cy="0"/>
          <a:chOff x="0" y="0"/>
          <a:chExt cx="0" cy="0"/>
        </a:xfrm>
      </p:grpSpPr>
      <p:graphicFrame>
        <p:nvGraphicFramePr>
          <p:cNvPr id="1039" name="Object 15"/>
          <p:cNvGraphicFramePr>
            <a:graphicFrameLocks noChangeAspect="1"/>
          </p:cNvGraphicFramePr>
          <p:nvPr/>
        </p:nvGraphicFramePr>
        <p:xfrm>
          <a:off x="0" y="0"/>
          <a:ext cx="9144000" cy="1062038"/>
        </p:xfrm>
        <a:graphic>
          <a:graphicData uri="http://schemas.openxmlformats.org/presentationml/2006/ole">
            <p:oleObj spid="_x0000_s1039" name="Image" r:id="rId15" imgW="10387302" imgH="1205924" progId="">
              <p:embed/>
            </p:oleObj>
          </a:graphicData>
        </a:graphic>
      </p:graphicFrame>
      <p:sp>
        <p:nvSpPr>
          <p:cNvPr id="1027" name="Rectangle 3"/>
          <p:cNvSpPr>
            <a:spLocks noGrp="1" noChangeArrowheads="1"/>
          </p:cNvSpPr>
          <p:nvPr>
            <p:ph type="body" idx="1"/>
          </p:nvPr>
        </p:nvSpPr>
        <p:spPr bwMode="auto">
          <a:xfrm>
            <a:off x="457200" y="1371600"/>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D7C3265-C50F-415A-9BCA-A6363142908E}" type="slidenum">
              <a:rPr lang="en-US"/>
              <a:pPr/>
              <a:t>‹#›</a:t>
            </a:fld>
            <a:endParaRPr lang="en-US"/>
          </a:p>
        </p:txBody>
      </p:sp>
      <p:sp>
        <p:nvSpPr>
          <p:cNvPr id="1026" name="Rectangle 2"/>
          <p:cNvSpPr>
            <a:spLocks noGrp="1" noChangeArrowheads="1"/>
          </p:cNvSpPr>
          <p:nvPr>
            <p:ph type="title"/>
          </p:nvPr>
        </p:nvSpPr>
        <p:spPr bwMode="auto">
          <a:xfrm>
            <a:off x="990600" y="319088"/>
            <a:ext cx="75438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Rectangle 16"/>
          <p:cNvSpPr>
            <a:spLocks noChangeArrowheads="1"/>
          </p:cNvSpPr>
          <p:nvPr/>
        </p:nvSpPr>
        <p:spPr bwMode="gray">
          <a:xfrm>
            <a:off x="0" y="1066800"/>
            <a:ext cx="9144000" cy="73025"/>
          </a:xfrm>
          <a:prstGeom prst="rect">
            <a:avLst/>
          </a:prstGeom>
          <a:gradFill rotWithShape="1">
            <a:gsLst>
              <a:gs pos="0">
                <a:schemeClr val="bg1"/>
              </a:gs>
              <a:gs pos="50000">
                <a:schemeClr val="accent1"/>
              </a:gs>
              <a:gs pos="100000">
                <a:schemeClr val="bg1"/>
              </a:gs>
            </a:gsLst>
            <a:lin ang="0" scaled="1"/>
          </a:gradFill>
          <a:ln w="9525">
            <a:noFill/>
            <a:miter lim="800000"/>
            <a:headEnd/>
            <a:tailEnd/>
          </a:ln>
          <a:effec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eaLnBrk="1" fontAlgn="base" hangingPunct="1">
        <a:spcBef>
          <a:spcPct val="0"/>
        </a:spcBef>
        <a:spcAft>
          <a:spcPct val="0"/>
        </a:spcAft>
        <a:defRPr sz="3600">
          <a:solidFill>
            <a:schemeClr val="tx2"/>
          </a:solidFill>
          <a:latin typeface="+mj-lt"/>
          <a:ea typeface="+mj-ea"/>
          <a:cs typeface="+mj-cs"/>
        </a:defRPr>
      </a:lvl1pPr>
      <a:lvl2pPr algn="r" rtl="0" eaLnBrk="1" fontAlgn="base" hangingPunct="1">
        <a:spcBef>
          <a:spcPct val="0"/>
        </a:spcBef>
        <a:spcAft>
          <a:spcPct val="0"/>
        </a:spcAft>
        <a:defRPr sz="3600">
          <a:solidFill>
            <a:schemeClr val="tx2"/>
          </a:solidFill>
          <a:latin typeface="Arial" charset="0"/>
        </a:defRPr>
      </a:lvl2pPr>
      <a:lvl3pPr algn="r" rtl="0" eaLnBrk="1" fontAlgn="base" hangingPunct="1">
        <a:spcBef>
          <a:spcPct val="0"/>
        </a:spcBef>
        <a:spcAft>
          <a:spcPct val="0"/>
        </a:spcAft>
        <a:defRPr sz="3600">
          <a:solidFill>
            <a:schemeClr val="tx2"/>
          </a:solidFill>
          <a:latin typeface="Arial" charset="0"/>
        </a:defRPr>
      </a:lvl3pPr>
      <a:lvl4pPr algn="r" rtl="0" eaLnBrk="1" fontAlgn="base" hangingPunct="1">
        <a:spcBef>
          <a:spcPct val="0"/>
        </a:spcBef>
        <a:spcAft>
          <a:spcPct val="0"/>
        </a:spcAft>
        <a:defRPr sz="3600">
          <a:solidFill>
            <a:schemeClr val="tx2"/>
          </a:solidFill>
          <a:latin typeface="Arial" charset="0"/>
        </a:defRPr>
      </a:lvl4pPr>
      <a:lvl5pPr algn="r" rtl="0" eaLnBrk="1" fontAlgn="base" hangingPunct="1">
        <a:spcBef>
          <a:spcPct val="0"/>
        </a:spcBef>
        <a:spcAft>
          <a:spcPct val="0"/>
        </a:spcAft>
        <a:defRPr sz="3600">
          <a:solidFill>
            <a:schemeClr val="tx2"/>
          </a:solidFill>
          <a:latin typeface="Arial" charset="0"/>
        </a:defRPr>
      </a:lvl5pPr>
      <a:lvl6pPr marL="457200" algn="r" rtl="0" eaLnBrk="1" fontAlgn="base" hangingPunct="1">
        <a:spcBef>
          <a:spcPct val="0"/>
        </a:spcBef>
        <a:spcAft>
          <a:spcPct val="0"/>
        </a:spcAft>
        <a:defRPr sz="3600">
          <a:solidFill>
            <a:schemeClr val="tx2"/>
          </a:solidFill>
          <a:latin typeface="Arial" charset="0"/>
        </a:defRPr>
      </a:lvl6pPr>
      <a:lvl7pPr marL="914400" algn="r" rtl="0" eaLnBrk="1" fontAlgn="base" hangingPunct="1">
        <a:spcBef>
          <a:spcPct val="0"/>
        </a:spcBef>
        <a:spcAft>
          <a:spcPct val="0"/>
        </a:spcAft>
        <a:defRPr sz="3600">
          <a:solidFill>
            <a:schemeClr val="tx2"/>
          </a:solidFill>
          <a:latin typeface="Arial" charset="0"/>
        </a:defRPr>
      </a:lvl7pPr>
      <a:lvl8pPr marL="1371600" algn="r" rtl="0" eaLnBrk="1" fontAlgn="base" hangingPunct="1">
        <a:spcBef>
          <a:spcPct val="0"/>
        </a:spcBef>
        <a:spcAft>
          <a:spcPct val="0"/>
        </a:spcAft>
        <a:defRPr sz="3600">
          <a:solidFill>
            <a:schemeClr val="tx2"/>
          </a:solidFill>
          <a:latin typeface="Arial" charset="0"/>
        </a:defRPr>
      </a:lvl8pPr>
      <a:lvl9pPr marL="1828800" algn="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2"/>
          </a:solidFill>
          <a:latin typeface="+mj-lt"/>
        </a:defRPr>
      </a:lvl2pPr>
      <a:lvl3pPr marL="1143000" indent="-228600" algn="l" rtl="0" eaLnBrk="1" fontAlgn="base" hangingPunct="1">
        <a:spcBef>
          <a:spcPct val="20000"/>
        </a:spcBef>
        <a:spcAft>
          <a:spcPct val="0"/>
        </a:spcAft>
        <a:buClr>
          <a:schemeClr val="tx1"/>
        </a:buClr>
        <a:buChar char="•"/>
        <a:defRPr sz="2400">
          <a:solidFill>
            <a:schemeClr val="tx2"/>
          </a:solidFill>
          <a:latin typeface="+mj-lt"/>
        </a:defRPr>
      </a:lvl3pPr>
      <a:lvl4pPr marL="1600200" indent="-228600" algn="l" rtl="0" eaLnBrk="1" fontAlgn="base" hangingPunct="1">
        <a:spcBef>
          <a:spcPct val="20000"/>
        </a:spcBef>
        <a:spcAft>
          <a:spcPct val="0"/>
        </a:spcAft>
        <a:buChar char="–"/>
        <a:defRPr sz="2000">
          <a:solidFill>
            <a:schemeClr val="tx2"/>
          </a:solidFill>
          <a:latin typeface="+mj-lt"/>
        </a:defRPr>
      </a:lvl4pPr>
      <a:lvl5pPr marL="2057400" indent="-228600" algn="l" rtl="0" eaLnBrk="1" fontAlgn="base" hangingPunct="1">
        <a:spcBef>
          <a:spcPct val="20000"/>
        </a:spcBef>
        <a:spcAft>
          <a:spcPct val="0"/>
        </a:spcAft>
        <a:buChar char="»"/>
        <a:defRPr sz="2000">
          <a:solidFill>
            <a:schemeClr val="tx2"/>
          </a:solidFill>
          <a:latin typeface="+mj-lt"/>
        </a:defRPr>
      </a:lvl5pPr>
      <a:lvl6pPr marL="2514600" indent="-228600" algn="l" rtl="0" eaLnBrk="1" fontAlgn="base" hangingPunct="1">
        <a:spcBef>
          <a:spcPct val="20000"/>
        </a:spcBef>
        <a:spcAft>
          <a:spcPct val="0"/>
        </a:spcAft>
        <a:buChar char="»"/>
        <a:defRPr sz="2000">
          <a:solidFill>
            <a:schemeClr val="tx2"/>
          </a:solidFill>
          <a:latin typeface="+mj-lt"/>
        </a:defRPr>
      </a:lvl6pPr>
      <a:lvl7pPr marL="2971800" indent="-228600" algn="l" rtl="0" eaLnBrk="1" fontAlgn="base" hangingPunct="1">
        <a:spcBef>
          <a:spcPct val="20000"/>
        </a:spcBef>
        <a:spcAft>
          <a:spcPct val="0"/>
        </a:spcAft>
        <a:buChar char="»"/>
        <a:defRPr sz="2000">
          <a:solidFill>
            <a:schemeClr val="tx2"/>
          </a:solidFill>
          <a:latin typeface="+mj-lt"/>
        </a:defRPr>
      </a:lvl7pPr>
      <a:lvl8pPr marL="3429000" indent="-228600" algn="l" rtl="0" eaLnBrk="1" fontAlgn="base" hangingPunct="1">
        <a:spcBef>
          <a:spcPct val="20000"/>
        </a:spcBef>
        <a:spcAft>
          <a:spcPct val="0"/>
        </a:spcAft>
        <a:buChar char="»"/>
        <a:defRPr sz="2000">
          <a:solidFill>
            <a:schemeClr val="tx2"/>
          </a:solidFill>
          <a:latin typeface="+mj-lt"/>
        </a:defRPr>
      </a:lvl8pPr>
      <a:lvl9pPr marL="3886200" indent="-228600" algn="l" rtl="0" eaLnBrk="1" fontAlgn="base" hangingPunct="1">
        <a:spcBef>
          <a:spcPct val="20000"/>
        </a:spcBef>
        <a:spcAft>
          <a:spcPct val="0"/>
        </a:spcAft>
        <a:buChar char="»"/>
        <a:defRPr sz="2000">
          <a:solidFill>
            <a:schemeClr val="tx2"/>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52400"/>
            <a:ext cx="8382000" cy="2155825"/>
          </a:xfrm>
        </p:spPr>
        <p:txBody>
          <a:bodyPr/>
          <a:lstStyle/>
          <a:p>
            <a:r>
              <a:rPr lang="en-US" dirty="0" smtClean="0"/>
              <a:t>Proses Masuk dan Berkembangnya Islam di Nusantara</a:t>
            </a:r>
            <a:endParaRPr lang="en-US" dirty="0">
              <a:solidFill>
                <a:schemeClr val="tx2"/>
              </a:solidFill>
            </a:endParaRPr>
          </a:p>
        </p:txBody>
      </p:sp>
      <p:sp>
        <p:nvSpPr>
          <p:cNvPr id="2051" name="Rectangle 3"/>
          <p:cNvSpPr>
            <a:spLocks noGrp="1" noChangeArrowheads="1"/>
          </p:cNvSpPr>
          <p:nvPr>
            <p:ph type="subTitle" idx="1"/>
          </p:nvPr>
        </p:nvSpPr>
        <p:spPr>
          <a:xfrm>
            <a:off x="1676400" y="3048000"/>
            <a:ext cx="7086600" cy="1447800"/>
          </a:xfrm>
        </p:spPr>
        <p:txBody>
          <a:bodyPr/>
          <a:lstStyle/>
          <a:p>
            <a:pPr algn="r"/>
            <a:r>
              <a:rPr lang="en-US" sz="3200" u="sng" dirty="0" smtClean="0">
                <a:latin typeface="Georgia" pitchFamily="18" charset="0"/>
              </a:rPr>
              <a:t>Presented  by: Ahmad Fatoni</a:t>
            </a:r>
          </a:p>
          <a:p>
            <a:pPr algn="r"/>
            <a:r>
              <a:rPr lang="en-US" sz="2400" i="1" dirty="0" smtClean="0">
                <a:solidFill>
                  <a:schemeClr val="accent5">
                    <a:lumMod val="90000"/>
                  </a:schemeClr>
                </a:solidFill>
                <a:latin typeface="Georgia" pitchFamily="18" charset="0"/>
              </a:rPr>
              <a:t>Email: tonscollect@yahoo.com</a:t>
            </a:r>
            <a:endParaRPr lang="en-US" sz="2400" i="1" dirty="0">
              <a:solidFill>
                <a:schemeClr val="accent5">
                  <a:lumMod val="90000"/>
                </a:schemeClr>
              </a:solidFill>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gray">
          <a:xfrm>
            <a:off x="228600" y="228600"/>
            <a:ext cx="84582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Peranan</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Umat</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Islam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pada</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Masa</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Penjajahan</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Masa</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Kemerdekaan</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dan</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Masa</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Perkembangan</a:t>
            </a:r>
            <a:r>
              <a:rPr lang="en-US" b="1" dirty="0">
                <a:ln w="11430"/>
                <a:solidFill>
                  <a:srgbClr val="FFFF00"/>
                </a:solidFill>
                <a:effectLst>
                  <a:outerShdw blurRad="50800" dist="39000" dir="5460000" algn="tl">
                    <a:srgbClr val="000000">
                      <a:alpha val="38000"/>
                    </a:srgbClr>
                  </a:outerShdw>
                </a:effectLst>
                <a:latin typeface="+mj-lt"/>
                <a:ea typeface="+mj-ea"/>
                <a:cs typeface="+mj-cs"/>
              </a:rPr>
              <a:t/>
            </a:r>
            <a:br>
              <a:rPr lang="en-US" b="1" dirty="0">
                <a:ln w="11430"/>
                <a:solidFill>
                  <a:srgbClr val="FFFF00"/>
                </a:solidFill>
                <a:effectLst>
                  <a:outerShdw blurRad="50800" dist="39000" dir="5460000" algn="tl">
                    <a:srgbClr val="000000">
                      <a:alpha val="38000"/>
                    </a:srgbClr>
                  </a:outerShdw>
                </a:effectLst>
                <a:latin typeface="+mj-lt"/>
                <a:ea typeface="+mj-ea"/>
                <a:cs typeface="+mj-cs"/>
              </a:rPr>
            </a:br>
            <a:r>
              <a:rPr lang="en-US" b="1" dirty="0">
                <a:ln w="11430"/>
                <a:solidFill>
                  <a:srgbClr val="FFFF00"/>
                </a:solidFill>
                <a:effectLst>
                  <a:outerShdw blurRad="50800" dist="39000" dir="5460000" algn="tl">
                    <a:srgbClr val="000000">
                      <a:alpha val="38000"/>
                    </a:srgbClr>
                  </a:outerShdw>
                </a:effectLst>
                <a:latin typeface="+mj-lt"/>
                <a:ea typeface="+mj-ea"/>
                <a:cs typeface="+mj-cs"/>
              </a:rPr>
              <a:t> </a:t>
            </a:r>
            <a:r>
              <a:rPr lang="en-US" b="1" dirty="0" smtClean="0">
                <a:ln w="11430"/>
                <a:solidFill>
                  <a:srgbClr val="FFFF00"/>
                </a:solidFill>
                <a:effectLst>
                  <a:outerShdw blurRad="50800" dist="39000" dir="5460000" algn="tl">
                    <a:srgbClr val="000000">
                      <a:alpha val="38000"/>
                    </a:srgbClr>
                  </a:outerShdw>
                </a:effectLst>
                <a:latin typeface="+mj-lt"/>
                <a:ea typeface="+mj-ea"/>
                <a:cs typeface="+mj-cs"/>
              </a:rPr>
              <a:t> </a:t>
            </a:r>
            <a:r>
              <a:rPr lang="en-US" b="1" dirty="0" smtClean="0">
                <a:ln w="11430"/>
                <a:solidFill>
                  <a:srgbClr val="FFFF00"/>
                </a:solidFill>
                <a:effectLst>
                  <a:outerShdw blurRad="50800" dist="39000" dir="5460000" algn="tl">
                    <a:srgbClr val="000000">
                      <a:alpha val="38000"/>
                    </a:srgbClr>
                  </a:outerShdw>
                </a:effectLst>
              </a:rPr>
              <a:t> </a:t>
            </a:r>
            <a:endParaRPr lang="en-US" sz="2000" b="1" dirty="0">
              <a:ln w="11430"/>
              <a:solidFill>
                <a:srgbClr val="FFFF00"/>
              </a:solidFill>
              <a:effectLst>
                <a:outerShdw blurRad="50800" dist="39000" dir="5460000" algn="tl">
                  <a:srgbClr val="000000">
                    <a:alpha val="38000"/>
                  </a:srgbClr>
                </a:outerShdw>
              </a:effectLst>
            </a:endParaRPr>
          </a:p>
        </p:txBody>
      </p:sp>
      <p:sp>
        <p:nvSpPr>
          <p:cNvPr id="12" name="Rectangle 3"/>
          <p:cNvSpPr txBox="1">
            <a:spLocks noChangeArrowheads="1"/>
          </p:cNvSpPr>
          <p:nvPr/>
        </p:nvSpPr>
        <p:spPr bwMode="auto">
          <a:xfrm>
            <a:off x="381000" y="1600200"/>
            <a:ext cx="83820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lvl="1" indent="-285750" algn="l">
              <a:lnSpc>
                <a:spcPct val="90000"/>
              </a:lnSpc>
              <a:spcBef>
                <a:spcPct val="20000"/>
              </a:spcBef>
              <a:buClr>
                <a:schemeClr val="accent1"/>
              </a:buClr>
              <a:buFont typeface="Wingdings" pitchFamily="2" charset="2"/>
              <a:buChar char="§"/>
            </a:pPr>
            <a:r>
              <a:rPr lang="id-ID" sz="2000" b="1" i="1" dirty="0" smtClean="0">
                <a:solidFill>
                  <a:srgbClr val="FFC000"/>
                </a:solidFill>
              </a:rPr>
              <a:t>Masa Kemerdekaan </a:t>
            </a:r>
            <a:r>
              <a:rPr lang="id-ID" sz="2000" dirty="0" smtClean="0"/>
              <a:t/>
            </a:r>
            <a:br>
              <a:rPr lang="id-ID" sz="2000" dirty="0" smtClean="0"/>
            </a:br>
            <a:r>
              <a:rPr lang="id-ID" sz="2000" dirty="0" smtClean="0"/>
              <a:t>Umat Islam kemudian mengganti perjuangannya melawan penjajahan dengan strategi atau jalan mendirikan organisasi-organisasi Islam yang diantaranya sebagai berikut : </a:t>
            </a:r>
            <a:br>
              <a:rPr lang="id-ID" sz="2000" dirty="0" smtClean="0"/>
            </a:br>
            <a:endParaRPr lang="en-US" sz="2000" dirty="0" smtClean="0"/>
          </a:p>
          <a:p>
            <a:pPr marL="742950" lvl="1" indent="-285750" algn="l">
              <a:lnSpc>
                <a:spcPct val="90000"/>
              </a:lnSpc>
              <a:spcBef>
                <a:spcPct val="20000"/>
              </a:spcBef>
              <a:buClr>
                <a:schemeClr val="accent1"/>
              </a:buClr>
            </a:pPr>
            <a:r>
              <a:rPr lang="en-US" sz="2000" b="1" dirty="0" smtClean="0">
                <a:solidFill>
                  <a:srgbClr val="FFFF00"/>
                </a:solidFill>
              </a:rPr>
              <a:t>    </a:t>
            </a:r>
            <a:r>
              <a:rPr lang="id-ID" sz="2000" b="1" dirty="0" smtClean="0">
                <a:solidFill>
                  <a:srgbClr val="FFFF00"/>
                </a:solidFill>
              </a:rPr>
              <a:t>1.</a:t>
            </a:r>
            <a:r>
              <a:rPr lang="id-ID" sz="2000" dirty="0" smtClean="0">
                <a:solidFill>
                  <a:srgbClr val="FFFF00"/>
                </a:solidFill>
              </a:rPr>
              <a:t> </a:t>
            </a:r>
            <a:r>
              <a:rPr lang="id-ID" sz="2000" b="1" i="1" dirty="0" smtClean="0">
                <a:solidFill>
                  <a:srgbClr val="FFFF00"/>
                </a:solidFill>
              </a:rPr>
              <a:t>Syarikat Dagang Islam</a:t>
            </a:r>
            <a:endParaRPr lang="id-ID" sz="2000" dirty="0" smtClean="0">
              <a:solidFill>
                <a:srgbClr val="FFFF00"/>
              </a:solidFill>
            </a:endParaRPr>
          </a:p>
          <a:p>
            <a:pPr marL="742950" lvl="1" indent="-285750" algn="l">
              <a:lnSpc>
                <a:spcPct val="90000"/>
              </a:lnSpc>
              <a:spcBef>
                <a:spcPct val="20000"/>
              </a:spcBef>
              <a:buClr>
                <a:schemeClr val="accent1"/>
              </a:buClr>
            </a:pPr>
            <a:r>
              <a:rPr lang="id-ID" sz="2000" dirty="0" smtClean="0"/>
              <a:t>    Syarikat Dagang Islam yang kemudian berubah menjadi Syarikat Islam berdiri pada tahun 1905 dipimpin oleh H. Samanhudi,  A.M. Sangaji, H.O.S. Cokroaminoto dan H. Agus Salim. perkumpulan ini berdiri dengan maksud untuk meningkatkan taraf hidup bangsa Indonesia, terutama dalam dunia perniagaan. </a:t>
            </a:r>
            <a:endParaRPr lang="en-US" sz="2000" dirty="0" smtClean="0"/>
          </a:p>
          <a:p>
            <a:pPr marL="342900" lvl="0" indent="-342900" algn="l">
              <a:lnSpc>
                <a:spcPct val="90000"/>
              </a:lnSpc>
              <a:spcBef>
                <a:spcPct val="20000"/>
              </a:spcBef>
              <a:buClr>
                <a:schemeClr val="hlink"/>
              </a:buClr>
            </a:pPr>
            <a:r>
              <a:rPr lang="en-US" sz="2000" b="1" dirty="0" smtClean="0">
                <a:solidFill>
                  <a:srgbClr val="FFFF00"/>
                </a:solidFill>
              </a:rPr>
              <a:t>           </a:t>
            </a:r>
          </a:p>
          <a:p>
            <a:pPr marL="342900" lvl="0" indent="-342900" algn="l">
              <a:lnSpc>
                <a:spcPct val="90000"/>
              </a:lnSpc>
              <a:spcBef>
                <a:spcPct val="20000"/>
              </a:spcBef>
              <a:buClr>
                <a:schemeClr val="hlink"/>
              </a:buClr>
            </a:pPr>
            <a:r>
              <a:rPr lang="en-US" sz="2000" b="1" dirty="0" smtClean="0">
                <a:solidFill>
                  <a:srgbClr val="FFFF00"/>
                </a:solidFill>
              </a:rPr>
              <a:t>           2</a:t>
            </a:r>
            <a:r>
              <a:rPr lang="id-ID" sz="2000" b="1" dirty="0" smtClean="0">
                <a:solidFill>
                  <a:srgbClr val="FFFF00"/>
                </a:solidFill>
              </a:rPr>
              <a:t>.</a:t>
            </a:r>
            <a:r>
              <a:rPr lang="id-ID" sz="2000" dirty="0" smtClean="0">
                <a:solidFill>
                  <a:srgbClr val="FFFF00"/>
                </a:solidFill>
              </a:rPr>
              <a:t> </a:t>
            </a:r>
            <a:r>
              <a:rPr lang="id-ID" sz="2000" b="1" i="1" dirty="0" smtClean="0">
                <a:solidFill>
                  <a:srgbClr val="FFFF00"/>
                </a:solidFill>
              </a:rPr>
              <a:t>Jam’iatul Khair</a:t>
            </a:r>
            <a:endParaRPr lang="id-ID" sz="2000" dirty="0" smtClean="0">
              <a:solidFill>
                <a:srgbClr val="FFFF00"/>
              </a:solidFill>
            </a:endParaRPr>
          </a:p>
          <a:p>
            <a:pPr marL="742950" lvl="1" indent="-285750" algn="l">
              <a:lnSpc>
                <a:spcPct val="90000"/>
              </a:lnSpc>
              <a:spcBef>
                <a:spcPct val="20000"/>
              </a:spcBef>
              <a:buClr>
                <a:schemeClr val="accent1"/>
              </a:buClr>
            </a:pPr>
            <a:r>
              <a:rPr lang="id-ID" sz="2000" dirty="0" smtClean="0"/>
              <a:t>    Berdiri pada tahun 1905 M di Jakarta adalah pergerakan Islam yang pertama di pulau Jawa. Anggotanya kebanyakan keturunan (peranakan) Arab.</a:t>
            </a:r>
            <a:br>
              <a:rPr lang="id-ID" sz="2000" dirty="0" smtClean="0"/>
            </a:br>
            <a:r>
              <a:rPr lang="id-ID" sz="2000" dirty="0" smtClean="0"/>
              <a:t/>
            </a:r>
            <a:br>
              <a:rPr lang="id-ID" sz="2000" dirty="0" smtClean="0"/>
            </a:br>
            <a:endParaRPr lang="id-ID" sz="2000" dirty="0" smtClean="0"/>
          </a:p>
          <a:p>
            <a:pPr marL="742950" lvl="1" indent="-285750" algn="l">
              <a:lnSpc>
                <a:spcPct val="90000"/>
              </a:lnSpc>
              <a:spcBef>
                <a:spcPct val="20000"/>
              </a:spcBef>
              <a:buClr>
                <a:schemeClr val="accent1"/>
              </a:buClr>
            </a:pPr>
            <a:r>
              <a:rPr lang="id-ID" sz="2000" dirty="0" smtClean="0"/>
              <a:t/>
            </a:r>
            <a:br>
              <a:rPr lang="id-ID" sz="2000" dirty="0" smtClean="0"/>
            </a:br>
            <a:r>
              <a:rPr lang="id-ID" sz="2000" dirty="0" smtClean="0"/>
              <a:t> </a:t>
            </a:r>
            <a:br>
              <a:rPr lang="id-ID" sz="2000" dirty="0" smtClean="0"/>
            </a:br>
            <a:r>
              <a:rPr lang="id-ID" sz="2000" dirty="0" smtClean="0"/>
              <a:t> </a:t>
            </a:r>
            <a:br>
              <a:rPr lang="id-ID" sz="2000" dirty="0" smtClean="0"/>
            </a:br>
            <a:r>
              <a:rPr lang="id-ID" sz="2000" dirty="0" smtClean="0"/>
              <a:t> </a:t>
            </a:r>
            <a:br>
              <a:rPr lang="id-ID" sz="2000" dirty="0" smtClean="0"/>
            </a:br>
            <a:r>
              <a:rPr kumimoji="0" lang="id-ID" sz="2000" b="0" i="0" u="none" strike="noStrike" kern="0" cap="none" spc="0" normalizeH="0" baseline="0" noProof="0" dirty="0" smtClean="0">
                <a:ln>
                  <a:noFill/>
                </a:ln>
                <a:solidFill>
                  <a:schemeClr val="tx2"/>
                </a:solidFill>
                <a:effectLst/>
                <a:uLnTx/>
                <a:uFillTx/>
                <a:latin typeface="+mj-lt"/>
              </a:rPr>
              <a:t/>
            </a:r>
            <a:br>
              <a:rPr kumimoji="0" lang="id-ID" sz="2000" b="0" i="0" u="none" strike="noStrike" kern="0" cap="none" spc="0" normalizeH="0" baseline="0" noProof="0" dirty="0" smtClean="0">
                <a:ln>
                  <a:noFill/>
                </a:ln>
                <a:solidFill>
                  <a:schemeClr val="tx2"/>
                </a:solidFill>
                <a:effectLst/>
                <a:uLnTx/>
                <a:uFillTx/>
                <a:latin typeface="+mj-lt"/>
              </a:rPr>
            </a:br>
            <a:r>
              <a:rPr kumimoji="0" lang="id-ID" sz="2000" b="0" i="0" u="none" strike="noStrike" kern="0" cap="none" spc="0" normalizeH="0" baseline="0" noProof="0" dirty="0" smtClean="0">
                <a:ln>
                  <a:noFill/>
                </a:ln>
                <a:solidFill>
                  <a:schemeClr val="tx2"/>
                </a:solidFill>
                <a:effectLst/>
                <a:uLnTx/>
                <a:uFillTx/>
                <a:latin typeface="+mj-lt"/>
              </a:rPr>
              <a:t> </a:t>
            </a:r>
            <a:br>
              <a:rPr kumimoji="0" lang="id-ID" sz="2000" b="0" i="0" u="none" strike="noStrike" kern="0" cap="none" spc="0" normalizeH="0" baseline="0" noProof="0" dirty="0" smtClean="0">
                <a:ln>
                  <a:noFill/>
                </a:ln>
                <a:solidFill>
                  <a:schemeClr val="tx2"/>
                </a:solidFill>
                <a:effectLst/>
                <a:uLnTx/>
                <a:uFillTx/>
                <a:latin typeface="+mj-lt"/>
              </a:rPr>
            </a:br>
            <a:endParaRPr kumimoji="0" lang="id-ID" sz="2000" b="0" i="0" u="none" strike="noStrike" kern="0" cap="none" spc="0" normalizeH="0" baseline="0" noProof="0" dirty="0" smtClean="0">
              <a:ln>
                <a:noFill/>
              </a:ln>
              <a:solidFill>
                <a:schemeClr val="tx2"/>
              </a:solidFill>
              <a:effectLst/>
              <a:uLnTx/>
              <a:uFillTx/>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gray">
          <a:xfrm>
            <a:off x="228600" y="228600"/>
            <a:ext cx="84582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Peranan</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Umat</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Islam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pada</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Masa</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Penjajahan</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Masa</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Kemerdekaan</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dan</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Masa</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Perkembangan</a:t>
            </a:r>
            <a:r>
              <a:rPr lang="en-US" b="1" dirty="0">
                <a:ln w="11430"/>
                <a:solidFill>
                  <a:srgbClr val="FFFF00"/>
                </a:solidFill>
                <a:effectLst>
                  <a:outerShdw blurRad="50800" dist="39000" dir="5460000" algn="tl">
                    <a:srgbClr val="000000">
                      <a:alpha val="38000"/>
                    </a:srgbClr>
                  </a:outerShdw>
                </a:effectLst>
                <a:latin typeface="+mj-lt"/>
                <a:ea typeface="+mj-ea"/>
                <a:cs typeface="+mj-cs"/>
              </a:rPr>
              <a:t/>
            </a:r>
            <a:br>
              <a:rPr lang="en-US" b="1" dirty="0">
                <a:ln w="11430"/>
                <a:solidFill>
                  <a:srgbClr val="FFFF00"/>
                </a:solidFill>
                <a:effectLst>
                  <a:outerShdw blurRad="50800" dist="39000" dir="5460000" algn="tl">
                    <a:srgbClr val="000000">
                      <a:alpha val="38000"/>
                    </a:srgbClr>
                  </a:outerShdw>
                </a:effectLst>
                <a:latin typeface="+mj-lt"/>
                <a:ea typeface="+mj-ea"/>
                <a:cs typeface="+mj-cs"/>
              </a:rPr>
            </a:br>
            <a:r>
              <a:rPr lang="en-US" b="1" dirty="0">
                <a:ln w="11430"/>
                <a:solidFill>
                  <a:srgbClr val="FFFF00"/>
                </a:solidFill>
                <a:effectLst>
                  <a:outerShdw blurRad="50800" dist="39000" dir="5460000" algn="tl">
                    <a:srgbClr val="000000">
                      <a:alpha val="38000"/>
                    </a:srgbClr>
                  </a:outerShdw>
                </a:effectLst>
                <a:latin typeface="+mj-lt"/>
                <a:ea typeface="+mj-ea"/>
                <a:cs typeface="+mj-cs"/>
              </a:rPr>
              <a:t> </a:t>
            </a:r>
            <a:r>
              <a:rPr lang="en-US" b="1" dirty="0" smtClean="0">
                <a:ln w="11430"/>
                <a:solidFill>
                  <a:srgbClr val="FFFF00"/>
                </a:solidFill>
                <a:effectLst>
                  <a:outerShdw blurRad="50800" dist="39000" dir="5460000" algn="tl">
                    <a:srgbClr val="000000">
                      <a:alpha val="38000"/>
                    </a:srgbClr>
                  </a:outerShdw>
                </a:effectLst>
                <a:latin typeface="+mj-lt"/>
                <a:ea typeface="+mj-ea"/>
                <a:cs typeface="+mj-cs"/>
              </a:rPr>
              <a:t> </a:t>
            </a:r>
            <a:r>
              <a:rPr lang="en-US" b="1" dirty="0" smtClean="0">
                <a:ln w="11430"/>
                <a:solidFill>
                  <a:srgbClr val="FFFF00"/>
                </a:solidFill>
                <a:effectLst>
                  <a:outerShdw blurRad="50800" dist="39000" dir="5460000" algn="tl">
                    <a:srgbClr val="000000">
                      <a:alpha val="38000"/>
                    </a:srgbClr>
                  </a:outerShdw>
                </a:effectLst>
              </a:rPr>
              <a:t> </a:t>
            </a:r>
            <a:endParaRPr lang="en-US" sz="2000" b="1" dirty="0">
              <a:ln w="11430"/>
              <a:solidFill>
                <a:srgbClr val="FFFF00"/>
              </a:solidFill>
              <a:effectLst>
                <a:outerShdw blurRad="50800" dist="39000" dir="5460000" algn="tl">
                  <a:srgbClr val="000000">
                    <a:alpha val="38000"/>
                  </a:srgbClr>
                </a:outerShdw>
              </a:effectLst>
            </a:endParaRPr>
          </a:p>
        </p:txBody>
      </p:sp>
      <p:sp>
        <p:nvSpPr>
          <p:cNvPr id="12" name="Rectangle 3"/>
          <p:cNvSpPr txBox="1">
            <a:spLocks noChangeArrowheads="1"/>
          </p:cNvSpPr>
          <p:nvPr/>
        </p:nvSpPr>
        <p:spPr bwMode="auto">
          <a:xfrm>
            <a:off x="381000" y="1219200"/>
            <a:ext cx="8382000" cy="563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90000"/>
              </a:lnSpc>
              <a:spcBef>
                <a:spcPct val="20000"/>
              </a:spcBef>
              <a:buClr>
                <a:schemeClr val="hlink"/>
              </a:buClr>
            </a:pPr>
            <a:r>
              <a:rPr lang="en-US" sz="2000" b="1" dirty="0" smtClean="0">
                <a:solidFill>
                  <a:srgbClr val="FFFF00"/>
                </a:solidFill>
              </a:rPr>
              <a:t>	     </a:t>
            </a:r>
          </a:p>
          <a:p>
            <a:pPr marL="342900" lvl="0" indent="-342900" algn="l">
              <a:lnSpc>
                <a:spcPct val="90000"/>
              </a:lnSpc>
              <a:spcBef>
                <a:spcPct val="20000"/>
              </a:spcBef>
              <a:buClr>
                <a:schemeClr val="hlink"/>
              </a:buClr>
            </a:pPr>
            <a:r>
              <a:rPr lang="en-US" sz="2000" b="1" dirty="0" smtClean="0">
                <a:solidFill>
                  <a:srgbClr val="FFFF00"/>
                </a:solidFill>
              </a:rPr>
              <a:t>          3</a:t>
            </a:r>
            <a:r>
              <a:rPr lang="id-ID" sz="2000" b="1" dirty="0" smtClean="0">
                <a:solidFill>
                  <a:srgbClr val="FFFF00"/>
                </a:solidFill>
              </a:rPr>
              <a:t>.</a:t>
            </a:r>
            <a:r>
              <a:rPr lang="id-ID" sz="2000" dirty="0" smtClean="0">
                <a:solidFill>
                  <a:srgbClr val="FFFF00"/>
                </a:solidFill>
              </a:rPr>
              <a:t> </a:t>
            </a:r>
            <a:r>
              <a:rPr lang="id-ID" sz="2000" b="1" i="1" dirty="0" smtClean="0">
                <a:solidFill>
                  <a:srgbClr val="FFFF00"/>
                </a:solidFill>
              </a:rPr>
              <a:t>Al-Irsyad</a:t>
            </a:r>
          </a:p>
          <a:p>
            <a:pPr marL="742950" lvl="1" indent="-285750" algn="l">
              <a:lnSpc>
                <a:spcPct val="90000"/>
              </a:lnSpc>
              <a:spcBef>
                <a:spcPct val="20000"/>
              </a:spcBef>
              <a:buClr>
                <a:schemeClr val="accent1"/>
              </a:buClr>
            </a:pPr>
            <a:r>
              <a:rPr lang="id-ID" sz="2000" b="1" i="1" dirty="0" smtClean="0">
                <a:solidFill>
                  <a:srgbClr val="FFFF00"/>
                </a:solidFill>
              </a:rPr>
              <a:t>    </a:t>
            </a:r>
            <a:r>
              <a:rPr lang="id-ID" sz="2000" dirty="0" smtClean="0"/>
              <a:t>Al Irsyad adalah organisasi Islam yang didirikan tahun 1914 M oleh para pedagang dan ulama keturunan Arab, seperti Syekh Ahmad Sorkali.</a:t>
            </a:r>
            <a:endParaRPr lang="en-US" sz="2000" dirty="0" smtClean="0"/>
          </a:p>
          <a:p>
            <a:pPr marL="742950" lvl="1" indent="-285750" algn="l">
              <a:lnSpc>
                <a:spcPct val="90000"/>
              </a:lnSpc>
              <a:spcBef>
                <a:spcPct val="20000"/>
              </a:spcBef>
              <a:buClr>
                <a:schemeClr val="accent1"/>
              </a:buClr>
            </a:pPr>
            <a:r>
              <a:rPr lang="en-US" sz="2000" b="1" dirty="0" smtClean="0">
                <a:solidFill>
                  <a:srgbClr val="FFFF00"/>
                </a:solidFill>
              </a:rPr>
              <a:t>    </a:t>
            </a:r>
          </a:p>
          <a:p>
            <a:pPr marL="742950" lvl="1" indent="-285750" algn="l">
              <a:lnSpc>
                <a:spcPct val="90000"/>
              </a:lnSpc>
              <a:spcBef>
                <a:spcPct val="20000"/>
              </a:spcBef>
              <a:buClr>
                <a:schemeClr val="accent1"/>
              </a:buClr>
            </a:pPr>
            <a:r>
              <a:rPr lang="en-US" sz="2000" b="1" dirty="0" smtClean="0">
                <a:solidFill>
                  <a:srgbClr val="FFFF00"/>
                </a:solidFill>
              </a:rPr>
              <a:t>    </a:t>
            </a:r>
            <a:r>
              <a:rPr lang="id-ID" sz="2000" b="1" dirty="0" smtClean="0">
                <a:solidFill>
                  <a:srgbClr val="FFFF00"/>
                </a:solidFill>
              </a:rPr>
              <a:t>4.</a:t>
            </a:r>
            <a:r>
              <a:rPr lang="id-ID" sz="2000" dirty="0" smtClean="0">
                <a:solidFill>
                  <a:srgbClr val="FFFF00"/>
                </a:solidFill>
              </a:rPr>
              <a:t> </a:t>
            </a:r>
            <a:r>
              <a:rPr lang="id-ID" sz="2000" b="1" i="1" dirty="0" smtClean="0">
                <a:solidFill>
                  <a:srgbClr val="FFFF00"/>
                </a:solidFill>
              </a:rPr>
              <a:t>Muhammadiyah</a:t>
            </a:r>
            <a:endParaRPr lang="id-ID" sz="2000" dirty="0" smtClean="0">
              <a:solidFill>
                <a:srgbClr val="FFFF00"/>
              </a:solidFill>
            </a:endParaRPr>
          </a:p>
          <a:p>
            <a:pPr marL="742950" lvl="1" indent="-285750" algn="l">
              <a:lnSpc>
                <a:spcPct val="90000"/>
              </a:lnSpc>
              <a:spcBef>
                <a:spcPct val="20000"/>
              </a:spcBef>
              <a:buClr>
                <a:schemeClr val="accent1"/>
              </a:buClr>
            </a:pPr>
            <a:r>
              <a:rPr lang="id-ID" sz="2000" dirty="0" smtClean="0"/>
              <a:t>    Muhammadiyah didirikan di Yogyakarta 18 November 1912 oleh KH. Ahmad Dahlan bertepatan tanggal 8 Zulhijah 1330. Muhammadiyah bukan merupakan partai politik, tetapi gerakan Islam yang bergerak dalam bidang sosial dan pendidikan.</a:t>
            </a:r>
          </a:p>
          <a:p>
            <a:pPr marL="742950" lvl="1" indent="-285750" algn="l">
              <a:lnSpc>
                <a:spcPct val="90000"/>
              </a:lnSpc>
              <a:spcBef>
                <a:spcPct val="20000"/>
              </a:spcBef>
              <a:buClr>
                <a:schemeClr val="accent1"/>
              </a:buClr>
            </a:pPr>
            <a:r>
              <a:rPr lang="id-ID" sz="2000" b="1" dirty="0" smtClean="0"/>
              <a:t>    </a:t>
            </a:r>
            <a:r>
              <a:rPr lang="en-US" sz="2000" b="1" dirty="0" smtClean="0"/>
              <a:t> </a:t>
            </a:r>
          </a:p>
          <a:p>
            <a:pPr marL="742950" lvl="1" indent="-285750" algn="l">
              <a:lnSpc>
                <a:spcPct val="90000"/>
              </a:lnSpc>
              <a:spcBef>
                <a:spcPct val="20000"/>
              </a:spcBef>
              <a:buClr>
                <a:schemeClr val="accent1"/>
              </a:buClr>
            </a:pPr>
            <a:r>
              <a:rPr lang="en-US" sz="2000" b="1" dirty="0" smtClean="0">
                <a:solidFill>
                  <a:srgbClr val="FFFF00"/>
                </a:solidFill>
              </a:rPr>
              <a:t>    </a:t>
            </a:r>
            <a:r>
              <a:rPr lang="id-ID" sz="2000" b="1" dirty="0" smtClean="0">
                <a:solidFill>
                  <a:srgbClr val="FFFF00"/>
                </a:solidFill>
              </a:rPr>
              <a:t>5.</a:t>
            </a:r>
            <a:r>
              <a:rPr lang="id-ID" sz="2000" dirty="0" smtClean="0">
                <a:solidFill>
                  <a:srgbClr val="FFFF00"/>
                </a:solidFill>
              </a:rPr>
              <a:t> </a:t>
            </a:r>
            <a:r>
              <a:rPr lang="id-ID" sz="2000" b="1" i="1" dirty="0" smtClean="0">
                <a:solidFill>
                  <a:srgbClr val="FFFF00"/>
                </a:solidFill>
              </a:rPr>
              <a:t>Nahd</a:t>
            </a:r>
            <a:r>
              <a:rPr lang="en-US" sz="2000" b="1" i="1" smtClean="0">
                <a:solidFill>
                  <a:srgbClr val="FFFF00"/>
                </a:solidFill>
              </a:rPr>
              <a:t>h</a:t>
            </a:r>
            <a:r>
              <a:rPr lang="id-ID" sz="2000" b="1" i="1" smtClean="0">
                <a:solidFill>
                  <a:srgbClr val="FFFF00"/>
                </a:solidFill>
              </a:rPr>
              <a:t>atul </a:t>
            </a:r>
            <a:r>
              <a:rPr lang="id-ID" sz="2000" b="1" i="1" dirty="0" smtClean="0">
                <a:solidFill>
                  <a:srgbClr val="FFFF00"/>
                </a:solidFill>
              </a:rPr>
              <a:t>Ulama</a:t>
            </a:r>
          </a:p>
          <a:p>
            <a:pPr marL="742950" lvl="1" indent="-285750" algn="l">
              <a:lnSpc>
                <a:spcPct val="90000"/>
              </a:lnSpc>
              <a:spcBef>
                <a:spcPct val="20000"/>
              </a:spcBef>
              <a:buClr>
                <a:schemeClr val="accent1"/>
              </a:buClr>
            </a:pPr>
            <a:r>
              <a:rPr lang="id-ID" sz="2000" b="1" i="1" dirty="0" smtClean="0">
                <a:solidFill>
                  <a:srgbClr val="FFFF00"/>
                </a:solidFill>
              </a:rPr>
              <a:t>    </a:t>
            </a:r>
            <a:r>
              <a:rPr lang="id-ID" sz="2000" dirty="0" smtClean="0"/>
              <a:t>Didirikan pada bulan Januari 1926 oleh KH. Hasyim Asy’ari yang bertujuan membangkitkan semangat para ulama Indonesia dengan cara meningkatkan dakwah dan pendidikan karena saat itu Belanda melarang umat Islam mendirikan sekolah-sekolah yang bernafaskan Islam seperti Pesantren.</a:t>
            </a:r>
          </a:p>
          <a:p>
            <a:pPr marL="742950" lvl="1" indent="-285750" algn="l">
              <a:lnSpc>
                <a:spcPct val="90000"/>
              </a:lnSpc>
              <a:spcBef>
                <a:spcPct val="20000"/>
              </a:spcBef>
              <a:buClr>
                <a:schemeClr val="accent1"/>
              </a:buClr>
            </a:pPr>
            <a:r>
              <a:rPr lang="id-ID" sz="2000" dirty="0" smtClean="0"/>
              <a:t/>
            </a:r>
            <a:br>
              <a:rPr lang="id-ID" sz="2000" dirty="0" smtClean="0"/>
            </a:br>
            <a:endParaRPr lang="id-ID" sz="2000" dirty="0" smtClean="0"/>
          </a:p>
          <a:p>
            <a:pPr marL="742950" lvl="1" indent="-285750" algn="l">
              <a:lnSpc>
                <a:spcPct val="90000"/>
              </a:lnSpc>
              <a:spcBef>
                <a:spcPct val="20000"/>
              </a:spcBef>
              <a:buClr>
                <a:schemeClr val="accent1"/>
              </a:buClr>
            </a:pPr>
            <a:r>
              <a:rPr lang="id-ID" sz="2000" dirty="0" smtClean="0"/>
              <a:t/>
            </a:r>
            <a:br>
              <a:rPr lang="id-ID" sz="2000" dirty="0" smtClean="0"/>
            </a:br>
            <a:r>
              <a:rPr lang="id-ID" sz="2000" dirty="0" smtClean="0"/>
              <a:t> </a:t>
            </a:r>
            <a:br>
              <a:rPr lang="id-ID" sz="2000" dirty="0" smtClean="0"/>
            </a:br>
            <a:r>
              <a:rPr lang="id-ID" sz="2000" dirty="0" smtClean="0"/>
              <a:t> </a:t>
            </a:r>
            <a:br>
              <a:rPr lang="id-ID" sz="2000" dirty="0" smtClean="0"/>
            </a:br>
            <a:r>
              <a:rPr lang="id-ID" sz="2000" dirty="0" smtClean="0"/>
              <a:t> </a:t>
            </a:r>
            <a:br>
              <a:rPr lang="id-ID" sz="2000" dirty="0" smtClean="0"/>
            </a:br>
            <a:r>
              <a:rPr kumimoji="0" lang="id-ID" sz="2000" b="0" i="0" u="none" strike="noStrike" kern="0" cap="none" spc="0" normalizeH="0" baseline="0" noProof="0" dirty="0" smtClean="0">
                <a:ln>
                  <a:noFill/>
                </a:ln>
                <a:solidFill>
                  <a:schemeClr val="tx2"/>
                </a:solidFill>
                <a:effectLst/>
                <a:uLnTx/>
                <a:uFillTx/>
                <a:latin typeface="+mj-lt"/>
              </a:rPr>
              <a:t/>
            </a:r>
            <a:br>
              <a:rPr kumimoji="0" lang="id-ID" sz="2000" b="0" i="0" u="none" strike="noStrike" kern="0" cap="none" spc="0" normalizeH="0" baseline="0" noProof="0" dirty="0" smtClean="0">
                <a:ln>
                  <a:noFill/>
                </a:ln>
                <a:solidFill>
                  <a:schemeClr val="tx2"/>
                </a:solidFill>
                <a:effectLst/>
                <a:uLnTx/>
                <a:uFillTx/>
                <a:latin typeface="+mj-lt"/>
              </a:rPr>
            </a:br>
            <a:r>
              <a:rPr kumimoji="0" lang="id-ID" sz="2000" b="0" i="0" u="none" strike="noStrike" kern="0" cap="none" spc="0" normalizeH="0" baseline="0" noProof="0" dirty="0" smtClean="0">
                <a:ln>
                  <a:noFill/>
                </a:ln>
                <a:solidFill>
                  <a:schemeClr val="tx2"/>
                </a:solidFill>
                <a:effectLst/>
                <a:uLnTx/>
                <a:uFillTx/>
                <a:latin typeface="+mj-lt"/>
              </a:rPr>
              <a:t> </a:t>
            </a:r>
            <a:br>
              <a:rPr kumimoji="0" lang="id-ID" sz="2000" b="0" i="0" u="none" strike="noStrike" kern="0" cap="none" spc="0" normalizeH="0" baseline="0" noProof="0" dirty="0" smtClean="0">
                <a:ln>
                  <a:noFill/>
                </a:ln>
                <a:solidFill>
                  <a:schemeClr val="tx2"/>
                </a:solidFill>
                <a:effectLst/>
                <a:uLnTx/>
                <a:uFillTx/>
                <a:latin typeface="+mj-lt"/>
              </a:rPr>
            </a:br>
            <a:endParaRPr kumimoji="0" lang="id-ID" sz="2000" b="0" i="0" u="none" strike="noStrike" kern="0" cap="none" spc="0" normalizeH="0" baseline="0" noProof="0" dirty="0" smtClean="0">
              <a:ln>
                <a:noFill/>
              </a:ln>
              <a:solidFill>
                <a:schemeClr val="tx2"/>
              </a:solidFill>
              <a:effectLst/>
              <a:uLnTx/>
              <a:uFillTx/>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gray">
          <a:xfrm>
            <a:off x="228600" y="228600"/>
            <a:ext cx="84582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Peranan</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Umat</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Islam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pada</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Masa</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Penjajahan</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Masa</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Kemerdekaan</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dan</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Masa</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Perkembangan</a:t>
            </a:r>
            <a:r>
              <a:rPr lang="en-US" b="1" dirty="0">
                <a:ln w="11430"/>
                <a:solidFill>
                  <a:srgbClr val="FFFF00"/>
                </a:solidFill>
                <a:effectLst>
                  <a:outerShdw blurRad="50800" dist="39000" dir="5460000" algn="tl">
                    <a:srgbClr val="000000">
                      <a:alpha val="38000"/>
                    </a:srgbClr>
                  </a:outerShdw>
                </a:effectLst>
                <a:latin typeface="+mj-lt"/>
                <a:ea typeface="+mj-ea"/>
                <a:cs typeface="+mj-cs"/>
              </a:rPr>
              <a:t/>
            </a:r>
            <a:br>
              <a:rPr lang="en-US" b="1" dirty="0">
                <a:ln w="11430"/>
                <a:solidFill>
                  <a:srgbClr val="FFFF00"/>
                </a:solidFill>
                <a:effectLst>
                  <a:outerShdw blurRad="50800" dist="39000" dir="5460000" algn="tl">
                    <a:srgbClr val="000000">
                      <a:alpha val="38000"/>
                    </a:srgbClr>
                  </a:outerShdw>
                </a:effectLst>
                <a:latin typeface="+mj-lt"/>
                <a:ea typeface="+mj-ea"/>
                <a:cs typeface="+mj-cs"/>
              </a:rPr>
            </a:br>
            <a:r>
              <a:rPr lang="en-US" b="1" dirty="0">
                <a:ln w="11430"/>
                <a:solidFill>
                  <a:srgbClr val="FFFF00"/>
                </a:solidFill>
                <a:effectLst>
                  <a:outerShdw blurRad="50800" dist="39000" dir="5460000" algn="tl">
                    <a:srgbClr val="000000">
                      <a:alpha val="38000"/>
                    </a:srgbClr>
                  </a:outerShdw>
                </a:effectLst>
                <a:latin typeface="+mj-lt"/>
                <a:ea typeface="+mj-ea"/>
                <a:cs typeface="+mj-cs"/>
              </a:rPr>
              <a:t> </a:t>
            </a:r>
            <a:r>
              <a:rPr lang="en-US" b="1" dirty="0" smtClean="0">
                <a:ln w="11430"/>
                <a:solidFill>
                  <a:srgbClr val="FFFF00"/>
                </a:solidFill>
                <a:effectLst>
                  <a:outerShdw blurRad="50800" dist="39000" dir="5460000" algn="tl">
                    <a:srgbClr val="000000">
                      <a:alpha val="38000"/>
                    </a:srgbClr>
                  </a:outerShdw>
                </a:effectLst>
                <a:latin typeface="+mj-lt"/>
                <a:ea typeface="+mj-ea"/>
                <a:cs typeface="+mj-cs"/>
              </a:rPr>
              <a:t> </a:t>
            </a:r>
            <a:r>
              <a:rPr lang="en-US" b="1" dirty="0" smtClean="0">
                <a:ln w="11430"/>
                <a:solidFill>
                  <a:srgbClr val="FFFF00"/>
                </a:solidFill>
                <a:effectLst>
                  <a:outerShdw blurRad="50800" dist="39000" dir="5460000" algn="tl">
                    <a:srgbClr val="000000">
                      <a:alpha val="38000"/>
                    </a:srgbClr>
                  </a:outerShdw>
                </a:effectLst>
              </a:rPr>
              <a:t> </a:t>
            </a:r>
            <a:endParaRPr lang="en-US" sz="2000" b="1" dirty="0">
              <a:ln w="11430"/>
              <a:solidFill>
                <a:srgbClr val="FFFF00"/>
              </a:solidFill>
              <a:effectLst>
                <a:outerShdw blurRad="50800" dist="39000" dir="5460000" algn="tl">
                  <a:srgbClr val="000000">
                    <a:alpha val="38000"/>
                  </a:srgbClr>
                </a:outerShdw>
              </a:effectLst>
            </a:endParaRPr>
          </a:p>
        </p:txBody>
      </p:sp>
      <p:sp>
        <p:nvSpPr>
          <p:cNvPr id="12" name="Rectangle 3"/>
          <p:cNvSpPr txBox="1">
            <a:spLocks noChangeArrowheads="1"/>
          </p:cNvSpPr>
          <p:nvPr/>
        </p:nvSpPr>
        <p:spPr bwMode="auto">
          <a:xfrm>
            <a:off x="381000" y="1447800"/>
            <a:ext cx="83820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lvl="1" indent="-285750" algn="l">
              <a:lnSpc>
                <a:spcPct val="90000"/>
              </a:lnSpc>
              <a:spcBef>
                <a:spcPct val="20000"/>
              </a:spcBef>
              <a:buClr>
                <a:schemeClr val="accent1"/>
              </a:buClr>
              <a:buFont typeface="Wingdings" pitchFamily="2" charset="2"/>
              <a:buChar char="§"/>
            </a:pPr>
            <a:endParaRPr lang="en-US" sz="2000" b="1" i="1" dirty="0" smtClean="0">
              <a:solidFill>
                <a:srgbClr val="FFC000"/>
              </a:solidFill>
            </a:endParaRPr>
          </a:p>
          <a:p>
            <a:pPr marL="742950" lvl="1" indent="-285750" algn="l">
              <a:lnSpc>
                <a:spcPct val="90000"/>
              </a:lnSpc>
              <a:spcBef>
                <a:spcPct val="20000"/>
              </a:spcBef>
              <a:buClr>
                <a:schemeClr val="accent1"/>
              </a:buClr>
              <a:buFont typeface="Wingdings" pitchFamily="2" charset="2"/>
              <a:buChar char="§"/>
            </a:pPr>
            <a:r>
              <a:rPr lang="id-ID" sz="2000" b="1" i="1" dirty="0" smtClean="0">
                <a:solidFill>
                  <a:srgbClr val="FFC000"/>
                </a:solidFill>
              </a:rPr>
              <a:t>Masa Perkembangan</a:t>
            </a:r>
            <a:r>
              <a:rPr lang="id-ID" sz="2000" dirty="0" smtClean="0"/>
              <a:t/>
            </a:r>
            <a:br>
              <a:rPr lang="id-ID" sz="2000" dirty="0" smtClean="0"/>
            </a:br>
            <a:r>
              <a:rPr lang="id-ID" sz="2000" dirty="0" smtClean="0"/>
              <a:t> Di masa perkembangan atau setelah memperoleh kemerdekaan, umat Islam juga memiliki peranan yang sangat penting dalam upaya memajukan bangsa dan negara. Peran-peran tersebut antara lain dilakukan melalui hal-hal sebagai berikut</a:t>
            </a:r>
            <a:r>
              <a:rPr lang="en-US" sz="2000" dirty="0" smtClean="0"/>
              <a:t>:</a:t>
            </a:r>
          </a:p>
          <a:p>
            <a:pPr marL="742950" lvl="1" indent="-285750" algn="l">
              <a:lnSpc>
                <a:spcPct val="90000"/>
              </a:lnSpc>
              <a:spcBef>
                <a:spcPct val="20000"/>
              </a:spcBef>
              <a:buClr>
                <a:schemeClr val="accent1"/>
              </a:buClr>
            </a:pPr>
            <a:r>
              <a:rPr lang="en-US" sz="2000" b="1" dirty="0" smtClean="0">
                <a:solidFill>
                  <a:srgbClr val="FFFF00"/>
                </a:solidFill>
              </a:rPr>
              <a:t>    </a:t>
            </a:r>
          </a:p>
          <a:p>
            <a:pPr marL="742950" lvl="1" indent="-285750" algn="l">
              <a:lnSpc>
                <a:spcPct val="90000"/>
              </a:lnSpc>
              <a:spcBef>
                <a:spcPct val="20000"/>
              </a:spcBef>
              <a:buClr>
                <a:schemeClr val="accent1"/>
              </a:buClr>
            </a:pPr>
            <a:r>
              <a:rPr lang="en-US" sz="2000" b="1" dirty="0" smtClean="0">
                <a:solidFill>
                  <a:srgbClr val="FFFF00"/>
                </a:solidFill>
              </a:rPr>
              <a:t>    </a:t>
            </a:r>
            <a:r>
              <a:rPr lang="id-ID" sz="2000" b="1" dirty="0" smtClean="0">
                <a:solidFill>
                  <a:srgbClr val="FFFF00"/>
                </a:solidFill>
              </a:rPr>
              <a:t>1. </a:t>
            </a:r>
            <a:r>
              <a:rPr lang="id-ID" sz="2000" b="1" i="1" dirty="0" smtClean="0">
                <a:solidFill>
                  <a:srgbClr val="FFFF00"/>
                </a:solidFill>
              </a:rPr>
              <a:t>Membentuk Departemen Agama</a:t>
            </a:r>
            <a:endParaRPr lang="id-ID" sz="2000" dirty="0" smtClean="0">
              <a:solidFill>
                <a:srgbClr val="FFFF00"/>
              </a:solidFill>
            </a:endParaRPr>
          </a:p>
          <a:p>
            <a:pPr marL="742950" lvl="1" indent="-285750" algn="l">
              <a:lnSpc>
                <a:spcPct val="90000"/>
              </a:lnSpc>
              <a:spcBef>
                <a:spcPct val="20000"/>
              </a:spcBef>
              <a:buClr>
                <a:schemeClr val="accent1"/>
              </a:buClr>
            </a:pPr>
            <a:r>
              <a:rPr lang="id-ID" sz="2000" dirty="0" smtClean="0"/>
              <a:t>    Tujuan dan fungsi Departemen Agama dirumuskan sebagai berikut:</a:t>
            </a:r>
            <a:br>
              <a:rPr lang="id-ID" sz="2000" dirty="0" smtClean="0"/>
            </a:br>
            <a:endParaRPr lang="en-US" sz="2000" dirty="0" smtClean="0"/>
          </a:p>
          <a:p>
            <a:pPr marL="742950" lvl="1" indent="-285750" algn="l">
              <a:lnSpc>
                <a:spcPct val="90000"/>
              </a:lnSpc>
              <a:spcBef>
                <a:spcPct val="20000"/>
              </a:spcBef>
              <a:buClr>
                <a:schemeClr val="accent1"/>
              </a:buClr>
            </a:pPr>
            <a:r>
              <a:rPr lang="en-US" sz="2000" dirty="0" smtClean="0"/>
              <a:t>    1.</a:t>
            </a:r>
            <a:r>
              <a:rPr lang="id-ID" sz="2000" dirty="0" smtClean="0"/>
              <a:t> Mengurus serta menuntut pendidikan agama di sekolah-</a:t>
            </a:r>
          </a:p>
          <a:p>
            <a:pPr marL="742950" lvl="1" indent="-285750" algn="l">
              <a:lnSpc>
                <a:spcPct val="90000"/>
              </a:lnSpc>
              <a:spcBef>
                <a:spcPct val="20000"/>
              </a:spcBef>
              <a:buClr>
                <a:schemeClr val="accent1"/>
              </a:buClr>
            </a:pPr>
            <a:r>
              <a:rPr lang="id-ID" sz="2000" dirty="0" smtClean="0"/>
              <a:t>        sekolah serta membimbing perguruan-perguruan agama.</a:t>
            </a:r>
            <a:br>
              <a:rPr lang="id-ID" sz="2000" dirty="0" smtClean="0"/>
            </a:br>
            <a:r>
              <a:rPr lang="id-ID" sz="2000" dirty="0" smtClean="0"/>
              <a:t>2</a:t>
            </a:r>
            <a:r>
              <a:rPr lang="en-US" sz="2000" dirty="0" smtClean="0"/>
              <a:t>.</a:t>
            </a:r>
            <a:r>
              <a:rPr lang="id-ID" sz="2000" dirty="0" smtClean="0"/>
              <a:t> Mengikuti dan memperhatikan hal-hal yang bersangkutan </a:t>
            </a:r>
          </a:p>
          <a:p>
            <a:pPr marL="742950" lvl="1" indent="-285750" algn="l">
              <a:lnSpc>
                <a:spcPct val="90000"/>
              </a:lnSpc>
              <a:spcBef>
                <a:spcPct val="20000"/>
              </a:spcBef>
              <a:buClr>
                <a:schemeClr val="accent1"/>
              </a:buClr>
            </a:pPr>
            <a:r>
              <a:rPr lang="id-ID" sz="2000" dirty="0" smtClean="0"/>
              <a:t>        dengan agama dan keagamaan.</a:t>
            </a:r>
            <a:br>
              <a:rPr lang="id-ID" sz="2000" dirty="0" smtClean="0"/>
            </a:br>
            <a:r>
              <a:rPr lang="id-ID" sz="2000" dirty="0" smtClean="0"/>
              <a:t>3</a:t>
            </a:r>
            <a:r>
              <a:rPr lang="en-US" sz="2000" dirty="0" smtClean="0"/>
              <a:t>.</a:t>
            </a:r>
            <a:r>
              <a:rPr lang="id-ID" sz="2000" dirty="0" smtClean="0"/>
              <a:t> Memberi penerangan dan penyuluhan agama.</a:t>
            </a:r>
          </a:p>
          <a:p>
            <a:pPr marL="742950" lvl="1" indent="-285750" algn="l">
              <a:lnSpc>
                <a:spcPct val="90000"/>
              </a:lnSpc>
              <a:spcBef>
                <a:spcPct val="20000"/>
              </a:spcBef>
              <a:buClr>
                <a:schemeClr val="accent1"/>
              </a:buClr>
            </a:pPr>
            <a:r>
              <a:rPr lang="id-ID" sz="2000" dirty="0" smtClean="0"/>
              <a:t/>
            </a:r>
            <a:br>
              <a:rPr lang="id-ID" sz="2000" dirty="0" smtClean="0"/>
            </a:br>
            <a:endParaRPr lang="id-ID" sz="2000" dirty="0" smtClean="0"/>
          </a:p>
          <a:p>
            <a:pPr marL="742950" lvl="1" indent="-285750" algn="l">
              <a:lnSpc>
                <a:spcPct val="90000"/>
              </a:lnSpc>
              <a:spcBef>
                <a:spcPct val="20000"/>
              </a:spcBef>
              <a:buClr>
                <a:schemeClr val="accent1"/>
              </a:buClr>
            </a:pPr>
            <a:endParaRPr lang="id-ID" sz="2000" b="1" i="1" dirty="0" smtClean="0">
              <a:solidFill>
                <a:srgbClr val="FFFF00"/>
              </a:solidFill>
            </a:endParaRPr>
          </a:p>
          <a:p>
            <a:pPr marL="742950" lvl="1" indent="-285750" algn="l">
              <a:lnSpc>
                <a:spcPct val="90000"/>
              </a:lnSpc>
              <a:spcBef>
                <a:spcPct val="20000"/>
              </a:spcBef>
              <a:buClr>
                <a:schemeClr val="accent1"/>
              </a:buClr>
            </a:pPr>
            <a:r>
              <a:rPr lang="id-ID" sz="2000" dirty="0" smtClean="0"/>
              <a:t/>
            </a:r>
            <a:br>
              <a:rPr lang="id-ID" sz="2000" dirty="0" smtClean="0"/>
            </a:br>
            <a:r>
              <a:rPr lang="id-ID" sz="2000" dirty="0" smtClean="0"/>
              <a:t/>
            </a:r>
            <a:br>
              <a:rPr lang="id-ID" sz="2000" dirty="0" smtClean="0"/>
            </a:br>
            <a:endParaRPr lang="id-ID" sz="2000" dirty="0" smtClean="0"/>
          </a:p>
          <a:p>
            <a:pPr marL="742950" lvl="1" indent="-285750" algn="l">
              <a:lnSpc>
                <a:spcPct val="90000"/>
              </a:lnSpc>
              <a:spcBef>
                <a:spcPct val="20000"/>
              </a:spcBef>
              <a:buClr>
                <a:schemeClr val="accent1"/>
              </a:buClr>
            </a:pPr>
            <a:r>
              <a:rPr lang="id-ID" sz="2000" dirty="0" smtClean="0"/>
              <a:t/>
            </a:r>
            <a:br>
              <a:rPr lang="id-ID" sz="2000" dirty="0" smtClean="0"/>
            </a:br>
            <a:r>
              <a:rPr lang="id-ID" sz="2000" dirty="0" smtClean="0"/>
              <a:t> </a:t>
            </a:r>
            <a:br>
              <a:rPr lang="id-ID" sz="2000" dirty="0" smtClean="0"/>
            </a:br>
            <a:r>
              <a:rPr lang="id-ID" sz="2000" dirty="0" smtClean="0"/>
              <a:t> </a:t>
            </a:r>
            <a:br>
              <a:rPr lang="id-ID" sz="2000" dirty="0" smtClean="0"/>
            </a:br>
            <a:r>
              <a:rPr lang="id-ID" sz="2000" dirty="0" smtClean="0"/>
              <a:t> </a:t>
            </a:r>
            <a:br>
              <a:rPr lang="id-ID" sz="2000" dirty="0" smtClean="0"/>
            </a:br>
            <a:r>
              <a:rPr kumimoji="0" lang="id-ID" sz="2000" b="0" i="0" u="none" strike="noStrike" kern="0" cap="none" spc="0" normalizeH="0" baseline="0" noProof="0" dirty="0" smtClean="0">
                <a:ln>
                  <a:noFill/>
                </a:ln>
                <a:solidFill>
                  <a:schemeClr val="tx2"/>
                </a:solidFill>
                <a:effectLst/>
                <a:uLnTx/>
                <a:uFillTx/>
                <a:latin typeface="+mj-lt"/>
              </a:rPr>
              <a:t/>
            </a:r>
            <a:br>
              <a:rPr kumimoji="0" lang="id-ID" sz="2000" b="0" i="0" u="none" strike="noStrike" kern="0" cap="none" spc="0" normalizeH="0" baseline="0" noProof="0" dirty="0" smtClean="0">
                <a:ln>
                  <a:noFill/>
                </a:ln>
                <a:solidFill>
                  <a:schemeClr val="tx2"/>
                </a:solidFill>
                <a:effectLst/>
                <a:uLnTx/>
                <a:uFillTx/>
                <a:latin typeface="+mj-lt"/>
              </a:rPr>
            </a:br>
            <a:r>
              <a:rPr kumimoji="0" lang="id-ID" sz="2000" b="0" i="0" u="none" strike="noStrike" kern="0" cap="none" spc="0" normalizeH="0" baseline="0" noProof="0" dirty="0" smtClean="0">
                <a:ln>
                  <a:noFill/>
                </a:ln>
                <a:solidFill>
                  <a:schemeClr val="tx2"/>
                </a:solidFill>
                <a:effectLst/>
                <a:uLnTx/>
                <a:uFillTx/>
                <a:latin typeface="+mj-lt"/>
              </a:rPr>
              <a:t> </a:t>
            </a:r>
            <a:br>
              <a:rPr kumimoji="0" lang="id-ID" sz="2000" b="0" i="0" u="none" strike="noStrike" kern="0" cap="none" spc="0" normalizeH="0" baseline="0" noProof="0" dirty="0" smtClean="0">
                <a:ln>
                  <a:noFill/>
                </a:ln>
                <a:solidFill>
                  <a:schemeClr val="tx2"/>
                </a:solidFill>
                <a:effectLst/>
                <a:uLnTx/>
                <a:uFillTx/>
                <a:latin typeface="+mj-lt"/>
              </a:rPr>
            </a:br>
            <a:endParaRPr kumimoji="0" lang="id-ID" sz="2000" b="0" i="0" u="none" strike="noStrike" kern="0" cap="none" spc="0" normalizeH="0" baseline="0" noProof="0" dirty="0" smtClean="0">
              <a:ln>
                <a:noFill/>
              </a:ln>
              <a:solidFill>
                <a:schemeClr val="tx2"/>
              </a:solidFill>
              <a:effectLst/>
              <a:uLnTx/>
              <a:uFillTx/>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gray">
          <a:xfrm>
            <a:off x="228600" y="228600"/>
            <a:ext cx="84582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Peranan</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Umat</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Islam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pada</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Masa</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Penjajahan</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Masa</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Kemerdekaan</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dan</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Masa</a:t>
            </a:r>
            <a:r>
              <a:rPr lang="en-US" sz="2800" b="1" dirty="0">
                <a:ln w="11430"/>
                <a:solidFill>
                  <a:srgbClr val="FFFF00"/>
                </a:solidFill>
                <a:effectLst>
                  <a:outerShdw blurRad="50800" dist="39000" dir="5460000" algn="tl">
                    <a:srgbClr val="000000">
                      <a:alpha val="38000"/>
                    </a:srgbClr>
                  </a:outerShdw>
                </a:effectLst>
                <a:latin typeface="+mj-lt"/>
                <a:ea typeface="+mj-ea"/>
                <a:cs typeface="+mj-cs"/>
              </a:rPr>
              <a:t> </a:t>
            </a:r>
            <a:r>
              <a:rPr lang="en-US" sz="2800" b="1" dirty="0" err="1">
                <a:ln w="11430"/>
                <a:solidFill>
                  <a:srgbClr val="FFFF00"/>
                </a:solidFill>
                <a:effectLst>
                  <a:outerShdw blurRad="50800" dist="39000" dir="5460000" algn="tl">
                    <a:srgbClr val="000000">
                      <a:alpha val="38000"/>
                    </a:srgbClr>
                  </a:outerShdw>
                </a:effectLst>
                <a:latin typeface="+mj-lt"/>
                <a:ea typeface="+mj-ea"/>
                <a:cs typeface="+mj-cs"/>
              </a:rPr>
              <a:t>Perkembangan</a:t>
            </a:r>
            <a:r>
              <a:rPr lang="en-US" b="1" dirty="0">
                <a:ln w="11430"/>
                <a:solidFill>
                  <a:srgbClr val="FFFF00"/>
                </a:solidFill>
                <a:effectLst>
                  <a:outerShdw blurRad="50800" dist="39000" dir="5460000" algn="tl">
                    <a:srgbClr val="000000">
                      <a:alpha val="38000"/>
                    </a:srgbClr>
                  </a:outerShdw>
                </a:effectLst>
                <a:latin typeface="+mj-lt"/>
                <a:ea typeface="+mj-ea"/>
                <a:cs typeface="+mj-cs"/>
              </a:rPr>
              <a:t/>
            </a:r>
            <a:br>
              <a:rPr lang="en-US" b="1" dirty="0">
                <a:ln w="11430"/>
                <a:solidFill>
                  <a:srgbClr val="FFFF00"/>
                </a:solidFill>
                <a:effectLst>
                  <a:outerShdw blurRad="50800" dist="39000" dir="5460000" algn="tl">
                    <a:srgbClr val="000000">
                      <a:alpha val="38000"/>
                    </a:srgbClr>
                  </a:outerShdw>
                </a:effectLst>
                <a:latin typeface="+mj-lt"/>
                <a:ea typeface="+mj-ea"/>
                <a:cs typeface="+mj-cs"/>
              </a:rPr>
            </a:br>
            <a:r>
              <a:rPr lang="en-US" b="1" dirty="0">
                <a:ln w="11430"/>
                <a:solidFill>
                  <a:srgbClr val="FFFF00"/>
                </a:solidFill>
                <a:effectLst>
                  <a:outerShdw blurRad="50800" dist="39000" dir="5460000" algn="tl">
                    <a:srgbClr val="000000">
                      <a:alpha val="38000"/>
                    </a:srgbClr>
                  </a:outerShdw>
                </a:effectLst>
                <a:latin typeface="+mj-lt"/>
                <a:ea typeface="+mj-ea"/>
                <a:cs typeface="+mj-cs"/>
              </a:rPr>
              <a:t> </a:t>
            </a:r>
            <a:r>
              <a:rPr lang="en-US" b="1" dirty="0" smtClean="0">
                <a:ln w="11430"/>
                <a:solidFill>
                  <a:srgbClr val="FFFF00"/>
                </a:solidFill>
                <a:effectLst>
                  <a:outerShdw blurRad="50800" dist="39000" dir="5460000" algn="tl">
                    <a:srgbClr val="000000">
                      <a:alpha val="38000"/>
                    </a:srgbClr>
                  </a:outerShdw>
                </a:effectLst>
                <a:latin typeface="+mj-lt"/>
                <a:ea typeface="+mj-ea"/>
                <a:cs typeface="+mj-cs"/>
              </a:rPr>
              <a:t> </a:t>
            </a:r>
            <a:r>
              <a:rPr lang="en-US" b="1" dirty="0" smtClean="0">
                <a:ln w="11430"/>
                <a:solidFill>
                  <a:srgbClr val="FFFF00"/>
                </a:solidFill>
                <a:effectLst>
                  <a:outerShdw blurRad="50800" dist="39000" dir="5460000" algn="tl">
                    <a:srgbClr val="000000">
                      <a:alpha val="38000"/>
                    </a:srgbClr>
                  </a:outerShdw>
                </a:effectLst>
              </a:rPr>
              <a:t> </a:t>
            </a:r>
            <a:endParaRPr lang="en-US" sz="2000" b="1" dirty="0">
              <a:ln w="11430"/>
              <a:solidFill>
                <a:srgbClr val="FFFF00"/>
              </a:solidFill>
              <a:effectLst>
                <a:outerShdw blurRad="50800" dist="39000" dir="5460000" algn="tl">
                  <a:srgbClr val="000000">
                    <a:alpha val="38000"/>
                  </a:srgbClr>
                </a:outerShdw>
              </a:effectLst>
            </a:endParaRPr>
          </a:p>
        </p:txBody>
      </p:sp>
      <p:sp>
        <p:nvSpPr>
          <p:cNvPr id="12" name="Rectangle 3"/>
          <p:cNvSpPr txBox="1">
            <a:spLocks noChangeArrowheads="1"/>
          </p:cNvSpPr>
          <p:nvPr/>
        </p:nvSpPr>
        <p:spPr bwMode="auto">
          <a:xfrm>
            <a:off x="381000" y="1524000"/>
            <a:ext cx="83820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90000"/>
              </a:lnSpc>
              <a:spcBef>
                <a:spcPct val="20000"/>
              </a:spcBef>
              <a:buClr>
                <a:schemeClr val="hlink"/>
              </a:buClr>
            </a:pPr>
            <a:r>
              <a:rPr lang="en-US" sz="2000" b="1" dirty="0" smtClean="0">
                <a:solidFill>
                  <a:srgbClr val="FFFF00"/>
                </a:solidFill>
              </a:rPr>
              <a:t>          </a:t>
            </a:r>
            <a:r>
              <a:rPr lang="id-ID" sz="2000" b="1" dirty="0" smtClean="0">
                <a:solidFill>
                  <a:srgbClr val="FFFF00"/>
                </a:solidFill>
              </a:rPr>
              <a:t>2. </a:t>
            </a:r>
            <a:r>
              <a:rPr lang="id-ID" sz="2000" b="1" i="1" dirty="0" smtClean="0">
                <a:solidFill>
                  <a:srgbClr val="FFFF00"/>
                </a:solidFill>
              </a:rPr>
              <a:t>Di Bidang Pendidikan</a:t>
            </a:r>
            <a:endParaRPr lang="id-ID" sz="2000" dirty="0" smtClean="0">
              <a:solidFill>
                <a:srgbClr val="FFFF00"/>
              </a:solidFill>
            </a:endParaRPr>
          </a:p>
          <a:p>
            <a:pPr marL="742950" lvl="1" indent="-285750" algn="l">
              <a:lnSpc>
                <a:spcPct val="90000"/>
              </a:lnSpc>
              <a:spcBef>
                <a:spcPct val="20000"/>
              </a:spcBef>
              <a:buClr>
                <a:schemeClr val="accent1"/>
              </a:buClr>
            </a:pPr>
            <a:r>
              <a:rPr lang="id-ID" sz="2000" dirty="0" smtClean="0"/>
              <a:t>    Artinya, pendidikan Islam tersebut memiliki kurikulum dan jenjang-jenjang pendidikan mulai dari tingkat dasar (ibtidaiyah), menengah (tsanawiyah), dan tingkat atas (aliyah), bahkan sampai ke tingkat perguruan tinggi, seperti Sekolah Tinggi Agama Islam (STAI) dan Institut Agama Islam Negeri (IAIN) yang sekarang telah menjadi Universitas Islam Negeri (UIN).</a:t>
            </a:r>
            <a:endParaRPr lang="en-US" sz="2000" dirty="0" smtClean="0"/>
          </a:p>
          <a:p>
            <a:pPr marL="742950" lvl="1" indent="-285750" algn="l">
              <a:lnSpc>
                <a:spcPct val="90000"/>
              </a:lnSpc>
              <a:spcBef>
                <a:spcPct val="20000"/>
              </a:spcBef>
              <a:buClr>
                <a:schemeClr val="accent1"/>
              </a:buClr>
            </a:pPr>
            <a:r>
              <a:rPr lang="en-US" sz="2000" b="1" dirty="0" smtClean="0">
                <a:solidFill>
                  <a:srgbClr val="FFFF00"/>
                </a:solidFill>
              </a:rPr>
              <a:t>    </a:t>
            </a:r>
            <a:r>
              <a:rPr lang="id-ID" sz="2000" b="1" dirty="0" smtClean="0">
                <a:solidFill>
                  <a:srgbClr val="FFFF00"/>
                </a:solidFill>
              </a:rPr>
              <a:t>3.</a:t>
            </a:r>
            <a:r>
              <a:rPr lang="id-ID" sz="2000" dirty="0" smtClean="0">
                <a:solidFill>
                  <a:srgbClr val="FFFF00"/>
                </a:solidFill>
              </a:rPr>
              <a:t> </a:t>
            </a:r>
            <a:r>
              <a:rPr lang="id-ID" sz="2000" b="1" i="1" dirty="0" smtClean="0">
                <a:solidFill>
                  <a:srgbClr val="FFFF00"/>
                </a:solidFill>
              </a:rPr>
              <a:t>Majelis Ulama Indonesia</a:t>
            </a:r>
            <a:r>
              <a:rPr lang="en-US" sz="2000" b="1" i="1" smtClean="0">
                <a:solidFill>
                  <a:srgbClr val="FFFF00"/>
                </a:solidFill>
              </a:rPr>
              <a:t> </a:t>
            </a:r>
            <a:r>
              <a:rPr lang="en-US" sz="2000" b="1" smtClean="0">
                <a:solidFill>
                  <a:srgbClr val="FFFF00"/>
                </a:solidFill>
              </a:rPr>
              <a:t>(MUI)</a:t>
            </a:r>
            <a:endParaRPr lang="id-ID" sz="2000" dirty="0" smtClean="0">
              <a:solidFill>
                <a:srgbClr val="FFFF00"/>
              </a:solidFill>
            </a:endParaRPr>
          </a:p>
          <a:p>
            <a:pPr marL="742950" lvl="1" indent="-285750" algn="l">
              <a:lnSpc>
                <a:spcPct val="90000"/>
              </a:lnSpc>
              <a:spcBef>
                <a:spcPct val="20000"/>
              </a:spcBef>
              <a:buClr>
                <a:schemeClr val="accent1"/>
              </a:buClr>
            </a:pPr>
            <a:r>
              <a:rPr lang="id-ID" sz="2000" dirty="0" smtClean="0"/>
              <a:t>    Majelis Ulama Indonesia bergerak dalam bidang dakwah dan pendidikan. Majelis Ulama Indonesia (MUI) pusat berdiri pada bulan Oktober 1962 yang memiliki tujuan awal antara lain sebagai berikut :</a:t>
            </a:r>
            <a:br>
              <a:rPr lang="id-ID" sz="2000" dirty="0" smtClean="0"/>
            </a:br>
            <a:r>
              <a:rPr lang="id-ID" sz="2000" dirty="0" smtClean="0"/>
              <a:t>1</a:t>
            </a:r>
            <a:r>
              <a:rPr lang="en-US" sz="2000" dirty="0" smtClean="0"/>
              <a:t>.</a:t>
            </a:r>
            <a:r>
              <a:rPr lang="id-ID" sz="2000" dirty="0" smtClean="0"/>
              <a:t> Pembinaan mental dan agama bagi masyarakat.</a:t>
            </a:r>
            <a:br>
              <a:rPr lang="id-ID" sz="2000" dirty="0" smtClean="0"/>
            </a:br>
            <a:r>
              <a:rPr lang="id-ID" sz="2000" dirty="0" smtClean="0"/>
              <a:t>2</a:t>
            </a:r>
            <a:r>
              <a:rPr lang="en-US" sz="2000" dirty="0" smtClean="0"/>
              <a:t>.</a:t>
            </a:r>
            <a:r>
              <a:rPr lang="id-ID" sz="2000" dirty="0" smtClean="0"/>
              <a:t> Ikut ambil bagian dalam penyelenggaraan revolusi dan </a:t>
            </a:r>
          </a:p>
          <a:p>
            <a:pPr marL="742950" lvl="1" indent="-285750" algn="l">
              <a:lnSpc>
                <a:spcPct val="90000"/>
              </a:lnSpc>
              <a:spcBef>
                <a:spcPct val="20000"/>
              </a:spcBef>
              <a:buClr>
                <a:schemeClr val="accent1"/>
              </a:buClr>
            </a:pPr>
            <a:r>
              <a:rPr lang="id-ID" sz="2000" dirty="0" smtClean="0"/>
              <a:t>        pembangunan semesta berencana dalam rangka demokrasi </a:t>
            </a:r>
          </a:p>
          <a:p>
            <a:pPr marL="742950" lvl="1" indent="-285750" algn="l">
              <a:lnSpc>
                <a:spcPct val="90000"/>
              </a:lnSpc>
              <a:spcBef>
                <a:spcPct val="20000"/>
              </a:spcBef>
              <a:buClr>
                <a:schemeClr val="accent1"/>
              </a:buClr>
            </a:pPr>
            <a:r>
              <a:rPr lang="id-ID" sz="2000" dirty="0" smtClean="0"/>
              <a:t>        terpimpin.</a:t>
            </a:r>
          </a:p>
          <a:p>
            <a:pPr marL="742950" lvl="1" indent="-285750" algn="l">
              <a:lnSpc>
                <a:spcPct val="90000"/>
              </a:lnSpc>
              <a:spcBef>
                <a:spcPct val="20000"/>
              </a:spcBef>
              <a:buClr>
                <a:schemeClr val="accent1"/>
              </a:buClr>
            </a:pPr>
            <a:endParaRPr lang="id-ID" sz="2000" dirty="0" smtClean="0"/>
          </a:p>
          <a:p>
            <a:pPr marL="742950" lvl="1" indent="-285750" algn="l">
              <a:lnSpc>
                <a:spcPct val="90000"/>
              </a:lnSpc>
              <a:spcBef>
                <a:spcPct val="20000"/>
              </a:spcBef>
              <a:buClr>
                <a:schemeClr val="accent1"/>
              </a:buClr>
            </a:pPr>
            <a:r>
              <a:rPr lang="id-ID" sz="2000" dirty="0" smtClean="0"/>
              <a:t/>
            </a:r>
            <a:br>
              <a:rPr lang="id-ID" sz="2000" dirty="0" smtClean="0"/>
            </a:br>
            <a:endParaRPr lang="id-ID" sz="2000" dirty="0" smtClean="0"/>
          </a:p>
          <a:p>
            <a:pPr marL="742950" lvl="1" indent="-285750" algn="l">
              <a:lnSpc>
                <a:spcPct val="90000"/>
              </a:lnSpc>
              <a:spcBef>
                <a:spcPct val="20000"/>
              </a:spcBef>
              <a:buClr>
                <a:schemeClr val="accent1"/>
              </a:buClr>
            </a:pPr>
            <a:endParaRPr lang="id-ID" sz="2000" b="1" i="1" dirty="0" smtClean="0">
              <a:solidFill>
                <a:srgbClr val="FFFF00"/>
              </a:solidFill>
            </a:endParaRPr>
          </a:p>
          <a:p>
            <a:pPr marL="742950" lvl="1" indent="-285750" algn="l">
              <a:lnSpc>
                <a:spcPct val="90000"/>
              </a:lnSpc>
              <a:spcBef>
                <a:spcPct val="20000"/>
              </a:spcBef>
              <a:buClr>
                <a:schemeClr val="accent1"/>
              </a:buClr>
            </a:pPr>
            <a:r>
              <a:rPr lang="id-ID" sz="2000" dirty="0" smtClean="0"/>
              <a:t/>
            </a:r>
            <a:br>
              <a:rPr lang="id-ID" sz="2000" dirty="0" smtClean="0"/>
            </a:br>
            <a:r>
              <a:rPr lang="id-ID" sz="2000" dirty="0" smtClean="0"/>
              <a:t/>
            </a:r>
            <a:br>
              <a:rPr lang="id-ID" sz="2000" dirty="0" smtClean="0"/>
            </a:br>
            <a:endParaRPr lang="id-ID" sz="2000" dirty="0" smtClean="0"/>
          </a:p>
          <a:p>
            <a:pPr marL="742950" lvl="1" indent="-285750" algn="l">
              <a:lnSpc>
                <a:spcPct val="90000"/>
              </a:lnSpc>
              <a:spcBef>
                <a:spcPct val="20000"/>
              </a:spcBef>
              <a:buClr>
                <a:schemeClr val="accent1"/>
              </a:buClr>
            </a:pPr>
            <a:r>
              <a:rPr lang="id-ID" sz="2000" dirty="0" smtClean="0"/>
              <a:t/>
            </a:r>
            <a:br>
              <a:rPr lang="id-ID" sz="2000" dirty="0" smtClean="0"/>
            </a:br>
            <a:r>
              <a:rPr lang="id-ID" sz="2000" dirty="0" smtClean="0"/>
              <a:t> </a:t>
            </a:r>
            <a:br>
              <a:rPr lang="id-ID" sz="2000" dirty="0" smtClean="0"/>
            </a:br>
            <a:r>
              <a:rPr lang="id-ID" sz="2000" dirty="0" smtClean="0"/>
              <a:t> </a:t>
            </a:r>
            <a:br>
              <a:rPr lang="id-ID" sz="2000" dirty="0" smtClean="0"/>
            </a:br>
            <a:r>
              <a:rPr lang="id-ID" sz="2000" dirty="0" smtClean="0"/>
              <a:t> </a:t>
            </a:r>
            <a:br>
              <a:rPr lang="id-ID" sz="2000" dirty="0" smtClean="0"/>
            </a:br>
            <a:r>
              <a:rPr kumimoji="0" lang="id-ID" sz="2000" b="0" i="0" u="none" strike="noStrike" kern="0" cap="none" spc="0" normalizeH="0" baseline="0" noProof="0" dirty="0" smtClean="0">
                <a:ln>
                  <a:noFill/>
                </a:ln>
                <a:solidFill>
                  <a:schemeClr val="tx2"/>
                </a:solidFill>
                <a:effectLst/>
                <a:uLnTx/>
                <a:uFillTx/>
                <a:latin typeface="+mj-lt"/>
              </a:rPr>
              <a:t/>
            </a:r>
            <a:br>
              <a:rPr kumimoji="0" lang="id-ID" sz="2000" b="0" i="0" u="none" strike="noStrike" kern="0" cap="none" spc="0" normalizeH="0" baseline="0" noProof="0" dirty="0" smtClean="0">
                <a:ln>
                  <a:noFill/>
                </a:ln>
                <a:solidFill>
                  <a:schemeClr val="tx2"/>
                </a:solidFill>
                <a:effectLst/>
                <a:uLnTx/>
                <a:uFillTx/>
                <a:latin typeface="+mj-lt"/>
              </a:rPr>
            </a:br>
            <a:r>
              <a:rPr kumimoji="0" lang="id-ID" sz="2000" b="0" i="0" u="none" strike="noStrike" kern="0" cap="none" spc="0" normalizeH="0" baseline="0" noProof="0" dirty="0" smtClean="0">
                <a:ln>
                  <a:noFill/>
                </a:ln>
                <a:solidFill>
                  <a:schemeClr val="tx2"/>
                </a:solidFill>
                <a:effectLst/>
                <a:uLnTx/>
                <a:uFillTx/>
                <a:latin typeface="+mj-lt"/>
              </a:rPr>
              <a:t> </a:t>
            </a:r>
            <a:br>
              <a:rPr kumimoji="0" lang="id-ID" sz="2000" b="0" i="0" u="none" strike="noStrike" kern="0" cap="none" spc="0" normalizeH="0" baseline="0" noProof="0" dirty="0" smtClean="0">
                <a:ln>
                  <a:noFill/>
                </a:ln>
                <a:solidFill>
                  <a:schemeClr val="tx2"/>
                </a:solidFill>
                <a:effectLst/>
                <a:uLnTx/>
                <a:uFillTx/>
                <a:latin typeface="+mj-lt"/>
              </a:rPr>
            </a:br>
            <a:endParaRPr kumimoji="0" lang="id-ID" sz="2000" b="0" i="0" u="none" strike="noStrike" kern="0" cap="none" spc="0" normalizeH="0" baseline="0" noProof="0" dirty="0" smtClean="0">
              <a:ln>
                <a:noFill/>
              </a:ln>
              <a:solidFill>
                <a:schemeClr val="tx2"/>
              </a:solidFill>
              <a:effectLst/>
              <a:uLnTx/>
              <a:uFillTx/>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subTitle" idx="1"/>
          </p:nvPr>
        </p:nvSpPr>
        <p:spPr>
          <a:xfrm>
            <a:off x="3733800" y="3124200"/>
            <a:ext cx="4876800" cy="838200"/>
          </a:xfrm>
        </p:spPr>
        <p:txBody>
          <a:bodyPr/>
          <a:lstStyle/>
          <a:p>
            <a:r>
              <a:rPr lang="en-US" sz="40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See </a:t>
            </a:r>
            <a:r>
              <a:rPr lang="en-US" sz="4000" b="1" i="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you next</a:t>
            </a:r>
            <a:endParaRPr lang="en-US" sz="40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3971" name="WordArt 3"/>
          <p:cNvSpPr>
            <a:spLocks noChangeArrowheads="1" noChangeShapeType="1" noTextEdit="1"/>
          </p:cNvSpPr>
          <p:nvPr/>
        </p:nvSpPr>
        <p:spPr bwMode="gray">
          <a:xfrm>
            <a:off x="1905000" y="533400"/>
            <a:ext cx="6629400" cy="1600200"/>
          </a:xfrm>
          <a:prstGeom prst="rect">
            <a:avLst/>
          </a:prstGeom>
        </p:spPr>
        <p:txBody>
          <a:bodyPr wrap="none" fromWordArt="1">
            <a:prstTxWarp prst="textDeflate">
              <a:avLst>
                <a:gd name="adj" fmla="val 0"/>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sz="5400" b="1" kern="1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Verdana"/>
                <a:ea typeface="Verdana"/>
                <a:cs typeface="Verdana"/>
              </a:rPr>
              <a:t>Thank You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58" name="Rectangle 22"/>
          <p:cNvSpPr>
            <a:spLocks noGrp="1" noChangeArrowheads="1"/>
          </p:cNvSpPr>
          <p:nvPr>
            <p:ph type="title"/>
          </p:nvPr>
        </p:nvSpPr>
        <p:spPr>
          <a:xfrm>
            <a:off x="0" y="0"/>
            <a:ext cx="8915400" cy="17526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2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Beberapa</a:t>
            </a:r>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 </a:t>
            </a:r>
            <a:r>
              <a:rPr lang="en-US" sz="32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Pendapat</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  </a:t>
            </a:r>
            <a:r>
              <a:rPr lang="en-US" sz="32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t</a:t>
            </a:r>
            <a:r>
              <a:rPr lang="en-US" sz="32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entang</a:t>
            </a:r>
            <a:r>
              <a:rPr lang="en-U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 </a:t>
            </a:r>
            <a:r>
              <a:rPr lang="en-US" sz="32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Awal</a:t>
            </a:r>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 </a:t>
            </a:r>
            <a:r>
              <a:rPr lang="en-US" sz="32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Masuknya</a:t>
            </a:r>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 Islam </a:t>
            </a:r>
            <a:r>
              <a:rPr lang="en-US" sz="32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di</a:t>
            </a:r>
            <a:r>
              <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 Indonesia</a:t>
            </a:r>
            <a:endParaRPr lang="en-U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0" name="Rectangle 59"/>
          <p:cNvSpPr/>
          <p:nvPr/>
        </p:nvSpPr>
        <p:spPr>
          <a:xfrm>
            <a:off x="381000" y="1752600"/>
            <a:ext cx="8534400" cy="4647426"/>
          </a:xfrm>
          <a:prstGeom prst="rect">
            <a:avLst/>
          </a:prstGeom>
        </p:spPr>
        <p:txBody>
          <a:bodyPr wrap="square">
            <a:spAutoFit/>
          </a:bodyPr>
          <a:lstStyle/>
          <a:p>
            <a:pPr algn="just"/>
            <a:r>
              <a:rPr lang="en-US" sz="4000" dirty="0" smtClean="0"/>
              <a:t>Tiga teori : </a:t>
            </a:r>
          </a:p>
          <a:p>
            <a:pPr algn="just"/>
            <a:endParaRPr lang="en-US" sz="4000" dirty="0" smtClean="0"/>
          </a:p>
          <a:p>
            <a:pPr algn="just"/>
            <a:r>
              <a:rPr lang="en-US" sz="4000" dirty="0" smtClean="0"/>
              <a:t>1. Teori Gujarat</a:t>
            </a:r>
          </a:p>
          <a:p>
            <a:pPr algn="just"/>
            <a:r>
              <a:rPr lang="en-US" sz="4000" dirty="0" smtClean="0"/>
              <a:t>2. Teori Makkah </a:t>
            </a:r>
          </a:p>
          <a:p>
            <a:pPr algn="just"/>
            <a:r>
              <a:rPr lang="en-US" sz="4000" dirty="0" smtClean="0"/>
              <a:t>3. Teori </a:t>
            </a:r>
            <a:r>
              <a:rPr lang="en-US" sz="4000" dirty="0"/>
              <a:t>Persia</a:t>
            </a:r>
            <a:r>
              <a:rPr lang="en-US" sz="4000" dirty="0" smtClean="0"/>
              <a:t>. </a:t>
            </a:r>
          </a:p>
          <a:p>
            <a:pPr algn="just"/>
            <a:endParaRPr lang="en-US" sz="4000" dirty="0" smtClean="0"/>
          </a:p>
          <a:p>
            <a:pPr algn="just"/>
            <a:r>
              <a:rPr lang="en-US" sz="2800" dirty="0" smtClean="0"/>
              <a:t>(Ahmad Mansur Suryanegara, </a:t>
            </a:r>
            <a:r>
              <a:rPr lang="en-US" sz="2800" i="1" dirty="0" smtClean="0"/>
              <a:t>Menemukan Sejarah: Wacana Pergerakan Islam di Indonesia</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895600" y="228600"/>
            <a:ext cx="4953000" cy="914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a typeface="+mj-ea"/>
                <a:cs typeface="+mj-cs"/>
              </a:rPr>
              <a:t>TEORI GUJARAT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6563" name="Rectangle 3"/>
          <p:cNvSpPr>
            <a:spLocks noGrp="1" noChangeArrowheads="1"/>
          </p:cNvSpPr>
          <p:nvPr>
            <p:ph type="body" idx="1"/>
          </p:nvPr>
        </p:nvSpPr>
        <p:spPr>
          <a:xfrm>
            <a:off x="381000" y="1600200"/>
            <a:ext cx="8229600" cy="2895600"/>
          </a:xfrm>
        </p:spPr>
        <p:txBody>
          <a:bodyPr/>
          <a:lstStyle/>
          <a:p>
            <a:pPr>
              <a:lnSpc>
                <a:spcPct val="90000"/>
              </a:lnSpc>
              <a:buNone/>
            </a:pPr>
            <a:r>
              <a:rPr lang="id-ID" sz="2000" dirty="0" smtClean="0"/>
              <a:t>    </a:t>
            </a:r>
            <a:r>
              <a:rPr lang="id-ID" sz="2400" b="0" dirty="0" smtClean="0"/>
              <a:t>Teori ini berpendapat bahwa agama Islam masuk ke Indonesia pada abad 13 dan pembawanya berasal dari Gujarat (Cambay), India. Dasar dari teori ini adalah:</a:t>
            </a:r>
          </a:p>
          <a:p>
            <a:pPr lvl="1">
              <a:lnSpc>
                <a:spcPct val="90000"/>
              </a:lnSpc>
            </a:pPr>
            <a:r>
              <a:rPr lang="id-ID" sz="2000" dirty="0" smtClean="0">
                <a:solidFill>
                  <a:schemeClr val="tx2"/>
                </a:solidFill>
                <a:latin typeface="+mj-lt"/>
              </a:rPr>
              <a:t>Kurangnya fakta yang menjelaskan peranan bangsa Arab dalam penyebaran</a:t>
            </a:r>
            <a:r>
              <a:rPr lang="id-ID" sz="2000" dirty="0" smtClean="0"/>
              <a:t> </a:t>
            </a:r>
            <a:r>
              <a:rPr lang="id-ID" sz="2000" dirty="0" smtClean="0">
                <a:solidFill>
                  <a:schemeClr val="tx2"/>
                </a:solidFill>
                <a:latin typeface="+mj-lt"/>
              </a:rPr>
              <a:t>Islam di Indonesia.</a:t>
            </a:r>
          </a:p>
          <a:p>
            <a:pPr lvl="1">
              <a:lnSpc>
                <a:spcPct val="90000"/>
              </a:lnSpc>
            </a:pPr>
            <a:r>
              <a:rPr lang="id-ID" sz="2000" dirty="0" smtClean="0">
                <a:solidFill>
                  <a:schemeClr val="tx2"/>
                </a:solidFill>
                <a:latin typeface="+mj-lt"/>
              </a:rPr>
              <a:t>Hubungan dagang Indonesia dengan India telah lama melalui jalur Indonesia – Cambay – Timur Tengah – Eropa</a:t>
            </a:r>
            <a:r>
              <a:rPr lang="id-ID" sz="2000" dirty="0" smtClean="0"/>
              <a:t>.</a:t>
            </a:r>
          </a:p>
          <a:p>
            <a:pPr lvl="1">
              <a:lnSpc>
                <a:spcPct val="90000"/>
              </a:lnSpc>
            </a:pPr>
            <a:r>
              <a:rPr lang="id-ID" sz="2000" dirty="0" smtClean="0">
                <a:solidFill>
                  <a:schemeClr val="tx2"/>
                </a:solidFill>
                <a:latin typeface="+mj-lt"/>
              </a:rPr>
              <a:t>Adanya batu nisan Sultan Samudra Pasai yaitu Malik Al Saleh tahun 1297 yang bercorak khas Gujarat.</a:t>
            </a:r>
            <a:br>
              <a:rPr lang="id-ID" sz="2000" dirty="0" smtClean="0">
                <a:solidFill>
                  <a:schemeClr val="tx2"/>
                </a:solidFill>
                <a:latin typeface="+mj-lt"/>
              </a:rPr>
            </a:br>
            <a:r>
              <a:rPr lang="id-ID" sz="2000" dirty="0" smtClean="0">
                <a:solidFill>
                  <a:schemeClr val="tx2"/>
                </a:solidFill>
                <a:latin typeface="+mj-lt"/>
              </a:rPr>
              <a:t> </a:t>
            </a:r>
            <a:br>
              <a:rPr lang="id-ID" sz="2000" dirty="0" smtClean="0">
                <a:solidFill>
                  <a:schemeClr val="tx2"/>
                </a:solidFill>
                <a:latin typeface="+mj-lt"/>
              </a:rPr>
            </a:br>
            <a:endParaRPr lang="id-ID" sz="2000" dirty="0"/>
          </a:p>
        </p:txBody>
      </p:sp>
      <p:sp>
        <p:nvSpPr>
          <p:cNvPr id="6" name="Rectangle 2"/>
          <p:cNvSpPr txBox="1">
            <a:spLocks noChangeArrowheads="1"/>
          </p:cNvSpPr>
          <p:nvPr/>
        </p:nvSpPr>
        <p:spPr bwMode="auto">
          <a:xfrm>
            <a:off x="609600" y="4876800"/>
            <a:ext cx="75438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d-ID" sz="2800" dirty="0" smtClean="0">
                <a:solidFill>
                  <a:schemeClr val="accent1"/>
                </a:solidFill>
              </a:rPr>
              <a:t>Pendukung teori Gujarat adalah </a:t>
            </a:r>
          </a:p>
          <a:p>
            <a:pPr lvl="0"/>
            <a:r>
              <a:rPr lang="id-ID" sz="2800" dirty="0" smtClean="0">
                <a:solidFill>
                  <a:schemeClr val="accent1"/>
                </a:solidFill>
              </a:rPr>
              <a:t>Snouck Hurgronye, WF Stutterheim dan Bernard H.M. Vlekke.</a:t>
            </a:r>
            <a:endParaRPr kumimoji="0" lang="id-ID" sz="2800" b="0" i="0" u="none" strike="noStrike" kern="0" cap="none" spc="0" normalizeH="0" baseline="0" dirty="0" smtClean="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40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Teori</a:t>
            </a:r>
            <a:r>
              <a:rPr lang="en-U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 </a:t>
            </a:r>
            <a:r>
              <a:rPr lang="en-US" sz="40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Makkah</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2" name="Rectangle 3"/>
          <p:cNvSpPr txBox="1">
            <a:spLocks noChangeArrowheads="1"/>
          </p:cNvSpPr>
          <p:nvPr/>
        </p:nvSpPr>
        <p:spPr bwMode="auto">
          <a:xfrm>
            <a:off x="381000" y="1371600"/>
            <a:ext cx="82296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90000"/>
              </a:lnSpc>
              <a:spcBef>
                <a:spcPct val="20000"/>
              </a:spcBef>
              <a:buClr>
                <a:schemeClr val="hlink"/>
              </a:buClr>
            </a:pPr>
            <a:r>
              <a:rPr kumimoji="0" lang="id-ID" sz="2000" b="1" i="0" u="none" strike="noStrike" kern="0" cap="none" spc="0" normalizeH="0" baseline="0" noProof="0" dirty="0" smtClean="0">
                <a:ln>
                  <a:noFill/>
                </a:ln>
                <a:solidFill>
                  <a:schemeClr val="tx1"/>
                </a:solidFill>
                <a:effectLst/>
                <a:uLnTx/>
                <a:uFillTx/>
                <a:latin typeface="+mn-lt"/>
                <a:ea typeface="+mn-ea"/>
                <a:cs typeface="+mn-cs"/>
              </a:rPr>
              <a:t>    </a:t>
            </a:r>
            <a:r>
              <a:rPr lang="id-ID" sz="2400" dirty="0" smtClean="0"/>
              <a:t>Teori Makkah berpendapat bahwa Islam masuk ke Indonesia pada abad ke 7 dan pembawanya berasal dari Arab (Mesir). Dasar teori ini adalah:</a:t>
            </a:r>
            <a:endParaRPr kumimoji="0" lang="id-ID" sz="2400" b="0" i="0" u="none" strike="noStrike" kern="0" cap="none" spc="0" normalizeH="0" baseline="0" noProof="0" dirty="0" smtClean="0">
              <a:ln>
                <a:noFill/>
              </a:ln>
              <a:solidFill>
                <a:schemeClr val="tx1"/>
              </a:solidFill>
              <a:effectLst/>
              <a:uLnTx/>
              <a:uFillTx/>
              <a:latin typeface="+mn-lt"/>
              <a:ea typeface="+mn-ea"/>
              <a:cs typeface="+mn-cs"/>
            </a:endParaRPr>
          </a:p>
          <a:p>
            <a:pPr marL="742950" lvl="1" indent="-285750" algn="l">
              <a:lnSpc>
                <a:spcPct val="90000"/>
              </a:lnSpc>
              <a:spcBef>
                <a:spcPct val="20000"/>
              </a:spcBef>
              <a:buClr>
                <a:schemeClr val="accent1"/>
              </a:buClr>
              <a:buFont typeface="Wingdings" pitchFamily="2" charset="2"/>
              <a:buChar char="§"/>
            </a:pPr>
            <a:r>
              <a:rPr lang="id-ID" sz="2000" dirty="0" smtClean="0">
                <a:solidFill>
                  <a:schemeClr val="tx2"/>
                </a:solidFill>
              </a:rPr>
              <a:t>Pada abad ke 7 yaitu tahun 674 di pantai barat Sumatera sudah terdapat perkampungan Islam (Arab);  dengan pertimbangan bahwa pedagang Arab sudah mendirikan perkampungan di Kanton sejak abad ke-4. Hal ini juga sesuai dengan berita Cina.</a:t>
            </a:r>
          </a:p>
          <a:p>
            <a:pPr marL="742950" lvl="1" indent="-285750" algn="l">
              <a:lnSpc>
                <a:spcPct val="90000"/>
              </a:lnSpc>
              <a:spcBef>
                <a:spcPct val="20000"/>
              </a:spcBef>
              <a:buClr>
                <a:schemeClr val="accent1"/>
              </a:buClr>
              <a:buFont typeface="Wingdings" pitchFamily="2" charset="2"/>
              <a:buChar char="§"/>
            </a:pPr>
            <a:r>
              <a:rPr lang="id-ID" sz="2000" dirty="0" smtClean="0">
                <a:solidFill>
                  <a:schemeClr val="tx2"/>
                </a:solidFill>
              </a:rPr>
              <a:t>Kerajaan Samudra Pasai menganut aliran mazhab Syafi’i, di</a:t>
            </a:r>
            <a:r>
              <a:rPr lang="en-US" sz="2000" dirty="0" smtClean="0">
                <a:solidFill>
                  <a:schemeClr val="tx2"/>
                </a:solidFill>
              </a:rPr>
              <a:t> </a:t>
            </a:r>
            <a:r>
              <a:rPr lang="id-ID" sz="2000" dirty="0" smtClean="0">
                <a:solidFill>
                  <a:schemeClr val="tx2"/>
                </a:solidFill>
              </a:rPr>
              <a:t>mana pengaruh mazhab Syafi’i terbesar </a:t>
            </a:r>
            <a:r>
              <a:rPr lang="en-US" sz="2000" dirty="0" smtClean="0">
                <a:solidFill>
                  <a:schemeClr val="tx2"/>
                </a:solidFill>
              </a:rPr>
              <a:t>masa</a:t>
            </a:r>
            <a:r>
              <a:rPr lang="id-ID" sz="2000" dirty="0" smtClean="0">
                <a:solidFill>
                  <a:schemeClr val="tx2"/>
                </a:solidFill>
              </a:rPr>
              <a:t> itu adalah Mesir dan Mekkah. Sedangkan Gujarat/India adalah penganut mazhab Hanafi.</a:t>
            </a:r>
            <a:endParaRPr kumimoji="0" lang="id-ID" sz="2000" b="0" i="0" u="none" strike="noStrike" kern="0" cap="none" spc="0" normalizeH="0" baseline="0" noProof="0" dirty="0" smtClean="0">
              <a:ln>
                <a:noFill/>
              </a:ln>
              <a:solidFill>
                <a:schemeClr val="tx2"/>
              </a:solidFill>
              <a:effectLst/>
              <a:uLnTx/>
              <a:uFillTx/>
              <a:latin typeface="+mj-lt"/>
            </a:endParaRPr>
          </a:p>
          <a:p>
            <a:pPr marL="742950" lvl="1" indent="-285750" algn="l">
              <a:lnSpc>
                <a:spcPct val="90000"/>
              </a:lnSpc>
              <a:spcBef>
                <a:spcPct val="20000"/>
              </a:spcBef>
              <a:buClr>
                <a:schemeClr val="accent1"/>
              </a:buClr>
              <a:buFont typeface="Wingdings" pitchFamily="2" charset="2"/>
              <a:buChar char="§"/>
            </a:pPr>
            <a:r>
              <a:rPr lang="id-ID" sz="2000" dirty="0" smtClean="0">
                <a:solidFill>
                  <a:schemeClr val="tx2"/>
                </a:solidFill>
              </a:rPr>
              <a:t>Raja-raja Samudra Pasai menggunakan gelar Al Malik, yaitu gelar tersebut berasal dari Mesir.</a:t>
            </a:r>
            <a:r>
              <a:rPr lang="id-ID" sz="2000" dirty="0" smtClean="0"/>
              <a:t/>
            </a:r>
            <a:br>
              <a:rPr lang="id-ID" sz="2000" dirty="0" smtClean="0"/>
            </a:br>
            <a:r>
              <a:rPr kumimoji="0" lang="id-ID" sz="2000" b="0" i="0" u="none" strike="noStrike" kern="0" cap="none" spc="0" normalizeH="0" baseline="0" noProof="0" dirty="0" smtClean="0">
                <a:ln>
                  <a:noFill/>
                </a:ln>
                <a:solidFill>
                  <a:schemeClr val="tx2"/>
                </a:solidFill>
                <a:effectLst/>
                <a:uLnTx/>
                <a:uFillTx/>
                <a:latin typeface="+mj-lt"/>
              </a:rPr>
              <a:t/>
            </a:r>
            <a:br>
              <a:rPr kumimoji="0" lang="id-ID" sz="2000" b="0" i="0" u="none" strike="noStrike" kern="0" cap="none" spc="0" normalizeH="0" baseline="0" noProof="0" dirty="0" smtClean="0">
                <a:ln>
                  <a:noFill/>
                </a:ln>
                <a:solidFill>
                  <a:schemeClr val="tx2"/>
                </a:solidFill>
                <a:effectLst/>
                <a:uLnTx/>
                <a:uFillTx/>
                <a:latin typeface="+mj-lt"/>
              </a:rPr>
            </a:br>
            <a:r>
              <a:rPr kumimoji="0" lang="id-ID" sz="2000" b="0" i="0" u="none" strike="noStrike" kern="0" cap="none" spc="0" normalizeH="0" baseline="0" noProof="0" dirty="0" smtClean="0">
                <a:ln>
                  <a:noFill/>
                </a:ln>
                <a:solidFill>
                  <a:schemeClr val="tx2"/>
                </a:solidFill>
                <a:effectLst/>
                <a:uLnTx/>
                <a:uFillTx/>
                <a:latin typeface="+mj-lt"/>
              </a:rPr>
              <a:t> </a:t>
            </a:r>
            <a:br>
              <a:rPr kumimoji="0" lang="id-ID" sz="2000" b="0" i="0" u="none" strike="noStrike" kern="0" cap="none" spc="0" normalizeH="0" baseline="0" noProof="0" dirty="0" smtClean="0">
                <a:ln>
                  <a:noFill/>
                </a:ln>
                <a:solidFill>
                  <a:schemeClr val="tx2"/>
                </a:solidFill>
                <a:effectLst/>
                <a:uLnTx/>
                <a:uFillTx/>
                <a:latin typeface="+mj-lt"/>
              </a:rPr>
            </a:br>
            <a:endParaRPr kumimoji="0" lang="id-ID" sz="2000" b="0" i="0" u="none" strike="noStrike" kern="0" cap="none" spc="0" normalizeH="0" baseline="0" noProof="0" dirty="0" smtClean="0">
              <a:ln>
                <a:noFill/>
              </a:ln>
              <a:solidFill>
                <a:schemeClr val="tx2"/>
              </a:solidFill>
              <a:effectLst/>
              <a:uLnTx/>
              <a:uFillTx/>
              <a:latin typeface="+mj-lt"/>
            </a:endParaRPr>
          </a:p>
        </p:txBody>
      </p:sp>
      <p:sp>
        <p:nvSpPr>
          <p:cNvPr id="23" name="Rectangle 2"/>
          <p:cNvSpPr txBox="1">
            <a:spLocks noChangeArrowheads="1"/>
          </p:cNvSpPr>
          <p:nvPr/>
        </p:nvSpPr>
        <p:spPr bwMode="auto">
          <a:xfrm>
            <a:off x="685800" y="5181600"/>
            <a:ext cx="75438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d-ID" sz="2800" dirty="0" smtClean="0">
                <a:solidFill>
                  <a:srgbClr val="FFC000"/>
                </a:solidFill>
              </a:rPr>
              <a:t>Pendukung teori Makkah ini adalah </a:t>
            </a:r>
          </a:p>
          <a:p>
            <a:pPr lvl="0"/>
            <a:r>
              <a:rPr lang="id-ID" sz="2800" dirty="0" smtClean="0">
                <a:solidFill>
                  <a:srgbClr val="FFC000"/>
                </a:solidFill>
              </a:rPr>
              <a:t>Hamka, Van Leur dan T.W. Arnold.</a:t>
            </a:r>
            <a:endParaRPr kumimoji="0" lang="id-ID" sz="2800" b="0" i="0" u="none" strike="noStrike" kern="0" cap="none" spc="0" normalizeH="0" baseline="0" dirty="0" smtClean="0">
              <a:ln>
                <a:noFill/>
              </a:ln>
              <a:solidFill>
                <a:srgbClr val="FFC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8" name="Oval 20"/>
          <p:cNvSpPr>
            <a:spLocks noChangeArrowheads="1"/>
          </p:cNvSpPr>
          <p:nvPr/>
        </p:nvSpPr>
        <p:spPr bwMode="gray">
          <a:xfrm rot="-1543677">
            <a:off x="2971800" y="5867400"/>
            <a:ext cx="1066800" cy="304800"/>
          </a:xfrm>
          <a:prstGeom prst="ellipse">
            <a:avLst/>
          </a:prstGeom>
          <a:gradFill rotWithShape="1">
            <a:gsLst>
              <a:gs pos="0">
                <a:srgbClr val="020A53"/>
              </a:gs>
              <a:gs pos="100000">
                <a:srgbClr val="022589"/>
              </a:gs>
            </a:gsLst>
            <a:lin ang="0" scaled="1"/>
          </a:gradFill>
          <a:ln w="9525">
            <a:noFill/>
            <a:round/>
            <a:headEnd/>
            <a:tailEnd/>
          </a:ln>
          <a:effectLst/>
        </p:spPr>
        <p:txBody>
          <a:bodyPr wrap="none" anchor="ctr"/>
          <a:lstStyle/>
          <a:p>
            <a:endParaRPr lang="en-US"/>
          </a:p>
        </p:txBody>
      </p:sp>
      <p:sp>
        <p:nvSpPr>
          <p:cNvPr id="26" name="Rectangle 2"/>
          <p:cNvSpPr>
            <a:spLocks noGrp="1" noChangeArrowheads="1"/>
          </p:cNvSpPr>
          <p:nvPr>
            <p:ph type="title"/>
          </p:nvPr>
        </p:nvSpPr>
        <p:spPr>
          <a:xfrm>
            <a:off x="990600" y="319088"/>
            <a:ext cx="7543800" cy="563562"/>
          </a:xfrm>
        </p:spPr>
        <p:txBody>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TEORI </a:t>
            </a: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PERSIA</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7" name="Rectangle 3"/>
          <p:cNvSpPr txBox="1">
            <a:spLocks noChangeArrowheads="1"/>
          </p:cNvSpPr>
          <p:nvPr/>
        </p:nvSpPr>
        <p:spPr bwMode="auto">
          <a:xfrm>
            <a:off x="381000" y="1371600"/>
            <a:ext cx="82296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90000"/>
              </a:lnSpc>
              <a:spcBef>
                <a:spcPct val="20000"/>
              </a:spcBef>
              <a:buClr>
                <a:schemeClr val="hlink"/>
              </a:buClr>
            </a:pPr>
            <a:endParaRPr kumimoji="0" lang="id-ID" sz="2000" b="0" i="0" u="none" strike="noStrike" kern="0" cap="none" spc="0" normalizeH="0" baseline="0" noProof="0" dirty="0" smtClean="0">
              <a:ln>
                <a:noFill/>
              </a:ln>
              <a:solidFill>
                <a:schemeClr val="tx2"/>
              </a:solidFill>
              <a:effectLst/>
              <a:uLnTx/>
              <a:uFillTx/>
              <a:latin typeface="+mj-lt"/>
            </a:endParaRPr>
          </a:p>
        </p:txBody>
      </p:sp>
      <p:sp>
        <p:nvSpPr>
          <p:cNvPr id="8" name="Rectangle 7"/>
          <p:cNvSpPr/>
          <p:nvPr/>
        </p:nvSpPr>
        <p:spPr>
          <a:xfrm>
            <a:off x="0" y="1219201"/>
            <a:ext cx="9144000" cy="7026539"/>
          </a:xfrm>
          <a:prstGeom prst="rect">
            <a:avLst/>
          </a:prstGeom>
        </p:spPr>
        <p:txBody>
          <a:bodyPr wrap="square">
            <a:spAutoFit/>
          </a:bodyPr>
          <a:lstStyle/>
          <a:p>
            <a:pPr marL="342900" lvl="0" indent="-342900" algn="l">
              <a:lnSpc>
                <a:spcPct val="90000"/>
              </a:lnSpc>
              <a:spcBef>
                <a:spcPct val="20000"/>
              </a:spcBef>
              <a:buClr>
                <a:schemeClr val="hlink"/>
              </a:buClr>
            </a:pPr>
            <a:r>
              <a:rPr lang="id-ID" sz="2000" b="1" kern="0" dirty="0" smtClean="0"/>
              <a:t> </a:t>
            </a:r>
            <a:r>
              <a:rPr lang="en-US" sz="2000" b="1" kern="0" dirty="0" smtClean="0"/>
              <a:t>    </a:t>
            </a:r>
            <a:r>
              <a:rPr lang="id-ID" sz="2400" dirty="0" smtClean="0">
                <a:solidFill>
                  <a:srgbClr val="FFC000"/>
                </a:solidFill>
              </a:rPr>
              <a:t>Teori ini berpendapat bahwa Islam masuk ke Indonesia abad 13 dan pembawanya berasal dari Persia (Iran). Dasar teori ini adalah kesamaan budaya Persia dengan budaya masyarakat Islam</a:t>
            </a:r>
            <a:r>
              <a:rPr lang="en-US" sz="2400" dirty="0" smtClean="0">
                <a:solidFill>
                  <a:srgbClr val="FFC000"/>
                </a:solidFill>
              </a:rPr>
              <a:t> </a:t>
            </a:r>
            <a:r>
              <a:rPr lang="id-ID" sz="2400" dirty="0" smtClean="0">
                <a:solidFill>
                  <a:srgbClr val="FFC000"/>
                </a:solidFill>
              </a:rPr>
              <a:t>Indonesia seperti:</a:t>
            </a:r>
            <a:endParaRPr lang="id-ID" sz="2400" kern="0" dirty="0" smtClean="0">
              <a:solidFill>
                <a:srgbClr val="FFC000"/>
              </a:solidFill>
            </a:endParaRPr>
          </a:p>
          <a:p>
            <a:pPr marL="742950" lvl="1" indent="-285750" algn="l">
              <a:lnSpc>
                <a:spcPct val="90000"/>
              </a:lnSpc>
              <a:spcBef>
                <a:spcPct val="20000"/>
              </a:spcBef>
              <a:buClr>
                <a:schemeClr val="accent1"/>
              </a:buClr>
              <a:buFont typeface="Wingdings" pitchFamily="2" charset="2"/>
              <a:buChar char="§"/>
            </a:pPr>
            <a:r>
              <a:rPr lang="id-ID" sz="2000" dirty="0" smtClean="0">
                <a:solidFill>
                  <a:srgbClr val="FFFF00"/>
                </a:solidFill>
              </a:rPr>
              <a:t>Peringatan 10 Muharram atau Asyura atas meninggalnya Hasan dan Husein cucu Nabi Muhammad, yang sangat dijunjung oleh orang Syiah/Islam Iran. Di Sumatra Barat peringatan tersebut disebut dengan upacara Tabuik/Tabut. Sedangkan di pulau Jawa ditandai dengan pembuatan bubur Syuro.</a:t>
            </a:r>
          </a:p>
          <a:p>
            <a:pPr marL="742950" lvl="1" indent="-285750" algn="l">
              <a:lnSpc>
                <a:spcPct val="90000"/>
              </a:lnSpc>
              <a:spcBef>
                <a:spcPct val="20000"/>
              </a:spcBef>
              <a:buClr>
                <a:schemeClr val="accent1"/>
              </a:buClr>
              <a:buFont typeface="Wingdings" pitchFamily="2" charset="2"/>
              <a:buChar char="§"/>
            </a:pPr>
            <a:r>
              <a:rPr lang="id-ID" sz="2000" dirty="0" smtClean="0">
                <a:solidFill>
                  <a:srgbClr val="FFFF00"/>
                </a:solidFill>
              </a:rPr>
              <a:t>Kesamaan ajaran Sufi yang dianut Syaikh Siti Jenar dengan sufi dari Iran yaitu Al</a:t>
            </a:r>
            <a:r>
              <a:rPr lang="en-US" sz="2000" dirty="0" smtClean="0">
                <a:solidFill>
                  <a:srgbClr val="FFFF00"/>
                </a:solidFill>
              </a:rPr>
              <a:t>-</a:t>
            </a:r>
            <a:r>
              <a:rPr lang="id-ID" sz="2000" dirty="0" smtClean="0">
                <a:solidFill>
                  <a:srgbClr val="FFFF00"/>
                </a:solidFill>
              </a:rPr>
              <a:t>Hallaj. </a:t>
            </a:r>
          </a:p>
          <a:p>
            <a:pPr marL="742950" lvl="1" indent="-285750" algn="l">
              <a:lnSpc>
                <a:spcPct val="90000"/>
              </a:lnSpc>
              <a:spcBef>
                <a:spcPct val="20000"/>
              </a:spcBef>
              <a:buClr>
                <a:schemeClr val="accent1"/>
              </a:buClr>
              <a:buFont typeface="Wingdings" pitchFamily="2" charset="2"/>
              <a:buChar char="§"/>
            </a:pPr>
            <a:r>
              <a:rPr lang="id-ID" sz="2000" dirty="0" smtClean="0">
                <a:solidFill>
                  <a:srgbClr val="FFFF00"/>
                </a:solidFill>
              </a:rPr>
              <a:t>Penggunaan istilah bahasa Iran dalam sistem mengeja huruf Arab untuk tanda-tanda bunyi Harakat.</a:t>
            </a:r>
          </a:p>
          <a:p>
            <a:pPr marL="742950" lvl="1" indent="-285750" algn="l">
              <a:lnSpc>
                <a:spcPct val="90000"/>
              </a:lnSpc>
              <a:spcBef>
                <a:spcPct val="20000"/>
              </a:spcBef>
              <a:buClr>
                <a:schemeClr val="accent1"/>
              </a:buClr>
              <a:buFont typeface="Wingdings" pitchFamily="2" charset="2"/>
              <a:buChar char="§"/>
            </a:pPr>
            <a:r>
              <a:rPr lang="id-ID" sz="2000" dirty="0" smtClean="0">
                <a:solidFill>
                  <a:srgbClr val="FFFF00"/>
                </a:solidFill>
              </a:rPr>
              <a:t>Ditemukannya makam Maulana Malik Ibrahim tahun 1419 di Gresik. </a:t>
            </a:r>
          </a:p>
          <a:p>
            <a:pPr marL="742950" lvl="1" indent="-285750" algn="l">
              <a:lnSpc>
                <a:spcPct val="90000"/>
              </a:lnSpc>
              <a:spcBef>
                <a:spcPct val="20000"/>
              </a:spcBef>
              <a:buClr>
                <a:schemeClr val="accent1"/>
              </a:buClr>
              <a:buFont typeface="Wingdings" pitchFamily="2" charset="2"/>
              <a:buChar char="§"/>
            </a:pPr>
            <a:r>
              <a:rPr lang="id-ID" sz="2000" dirty="0" smtClean="0">
                <a:solidFill>
                  <a:srgbClr val="FFFF00"/>
                </a:solidFill>
              </a:rPr>
              <a:t>Adanya perkampungan Leren/Leran di Giri daerah Gresik. </a:t>
            </a:r>
            <a:endParaRPr lang="en-US" sz="2000" dirty="0" smtClean="0">
              <a:solidFill>
                <a:srgbClr val="FFFF00"/>
              </a:solidFill>
            </a:endParaRPr>
          </a:p>
          <a:p>
            <a:pPr marL="742950" lvl="1" indent="-285750" algn="l">
              <a:lnSpc>
                <a:spcPct val="90000"/>
              </a:lnSpc>
              <a:spcBef>
                <a:spcPct val="20000"/>
              </a:spcBef>
              <a:buClr>
                <a:schemeClr val="accent1"/>
              </a:buClr>
              <a:buFont typeface="Wingdings" pitchFamily="2" charset="2"/>
              <a:buChar char="§"/>
            </a:pPr>
            <a:r>
              <a:rPr lang="id-ID" sz="2000" dirty="0" smtClean="0">
                <a:solidFill>
                  <a:srgbClr val="FFC000"/>
                </a:solidFill>
              </a:rPr>
              <a:t>Pendukung teori ini yaitu </a:t>
            </a:r>
            <a:r>
              <a:rPr lang="id-ID" sz="2000" b="1" dirty="0" smtClean="0">
                <a:solidFill>
                  <a:srgbClr val="FFC000"/>
                </a:solidFill>
              </a:rPr>
              <a:t>Umar Amir Husen</a:t>
            </a:r>
            <a:r>
              <a:rPr lang="id-ID" sz="2000" dirty="0" smtClean="0">
                <a:solidFill>
                  <a:srgbClr val="FFC000"/>
                </a:solidFill>
              </a:rPr>
              <a:t> dan </a:t>
            </a:r>
            <a:r>
              <a:rPr lang="id-ID" sz="2000" b="1" dirty="0" smtClean="0">
                <a:solidFill>
                  <a:srgbClr val="FFC000"/>
                </a:solidFill>
              </a:rPr>
              <a:t>P.A. Hussein Jayadiningrat</a:t>
            </a:r>
            <a:r>
              <a:rPr lang="id-ID" sz="2000" dirty="0" smtClean="0">
                <a:solidFill>
                  <a:srgbClr val="FFC000"/>
                </a:solidFill>
              </a:rPr>
              <a:t>.</a:t>
            </a:r>
            <a:br>
              <a:rPr lang="id-ID" sz="2000" dirty="0" smtClean="0">
                <a:solidFill>
                  <a:srgbClr val="FFC000"/>
                </a:solidFill>
              </a:rPr>
            </a:br>
            <a:r>
              <a:rPr lang="id-ID" sz="2000" dirty="0" smtClean="0"/>
              <a:t> </a:t>
            </a:r>
            <a:br>
              <a:rPr lang="id-ID" sz="2000" dirty="0" smtClean="0"/>
            </a:br>
            <a:r>
              <a:rPr lang="id-ID" sz="2000" dirty="0" smtClean="0"/>
              <a:t> </a:t>
            </a:r>
            <a:br>
              <a:rPr lang="id-ID" sz="2000" dirty="0" smtClean="0"/>
            </a:br>
            <a:r>
              <a:rPr lang="id-ID" sz="2000" dirty="0" smtClean="0"/>
              <a:t> </a:t>
            </a:r>
            <a:br>
              <a:rPr lang="id-ID" sz="2000" dirty="0" smtClean="0"/>
            </a:br>
            <a:r>
              <a:rPr lang="id-ID" sz="2000" kern="0" dirty="0" smtClean="0">
                <a:solidFill>
                  <a:schemeClr val="tx2"/>
                </a:solidFill>
              </a:rPr>
              <a:t/>
            </a:r>
            <a:br>
              <a:rPr lang="id-ID" sz="2000" kern="0" dirty="0" smtClean="0">
                <a:solidFill>
                  <a:schemeClr val="tx2"/>
                </a:solidFill>
              </a:rPr>
            </a:br>
            <a:r>
              <a:rPr lang="id-ID" sz="2000" kern="0" dirty="0" smtClean="0">
                <a:solidFill>
                  <a:schemeClr val="tx2"/>
                </a:solidFill>
              </a:rPr>
              <a:t> </a:t>
            </a:r>
            <a:br>
              <a:rPr lang="id-ID" sz="2000" kern="0" dirty="0" smtClean="0">
                <a:solidFill>
                  <a:schemeClr val="tx2"/>
                </a:solidFill>
              </a:rPr>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gray">
          <a:xfrm>
            <a:off x="990600" y="76200"/>
            <a:ext cx="7543800" cy="990600"/>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mj-cs"/>
              </a:rPr>
              <a:t>PERKEMBANGAN ISLAM DI INDONESIA </a:t>
            </a: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endParaRPr lang="en-US" sz="2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4" name="Rectangle 3"/>
          <p:cNvSpPr txBox="1">
            <a:spLocks noChangeArrowheads="1"/>
          </p:cNvSpPr>
          <p:nvPr/>
        </p:nvSpPr>
        <p:spPr bwMode="auto">
          <a:xfrm>
            <a:off x="381000" y="1371600"/>
            <a:ext cx="8382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90000"/>
              </a:lnSpc>
              <a:spcBef>
                <a:spcPct val="20000"/>
              </a:spcBef>
              <a:buClr>
                <a:schemeClr val="hlink"/>
              </a:buClr>
            </a:pPr>
            <a:r>
              <a:rPr kumimoji="0" lang="id-ID" sz="2000" b="1" i="0" u="none" strike="noStrike" kern="0" cap="none" spc="0" normalizeH="0" baseline="0" noProof="0" dirty="0" smtClean="0">
                <a:ln>
                  <a:noFill/>
                </a:ln>
                <a:solidFill>
                  <a:schemeClr val="tx1"/>
                </a:solidFill>
                <a:effectLst/>
                <a:uLnTx/>
                <a:uFillTx/>
                <a:latin typeface="+mn-lt"/>
                <a:ea typeface="+mn-ea"/>
                <a:cs typeface="+mn-cs"/>
              </a:rPr>
              <a:t>    </a:t>
            </a:r>
            <a:r>
              <a:rPr lang="id-ID" sz="2400" dirty="0" smtClean="0"/>
              <a:t>Penyebaran dan perkembangan Islam di Indonesia dilakukan secara damai melalui beberapa saluran-saluran sebagai berikut : </a:t>
            </a:r>
            <a:endParaRPr lang="en-US" sz="2400" dirty="0" smtClean="0"/>
          </a:p>
          <a:p>
            <a:pPr marL="342900" lvl="0" indent="-342900" algn="l">
              <a:lnSpc>
                <a:spcPct val="90000"/>
              </a:lnSpc>
              <a:spcBef>
                <a:spcPct val="20000"/>
              </a:spcBef>
              <a:buClr>
                <a:schemeClr val="hlink"/>
              </a:buClr>
            </a:pPr>
            <a:endParaRPr kumimoji="0" lang="id-ID" sz="2400" b="0" i="0" u="none" strike="noStrike" kern="0" cap="none" spc="0" normalizeH="0" baseline="0" noProof="0" dirty="0" smtClean="0">
              <a:ln>
                <a:noFill/>
              </a:ln>
              <a:solidFill>
                <a:srgbClr val="FFC000"/>
              </a:solidFill>
              <a:effectLst/>
              <a:uLnTx/>
              <a:uFillTx/>
              <a:latin typeface="+mn-lt"/>
              <a:ea typeface="+mn-ea"/>
              <a:cs typeface="+mn-cs"/>
            </a:endParaRPr>
          </a:p>
          <a:p>
            <a:pPr marL="742950" lvl="1" indent="-285750" algn="l">
              <a:lnSpc>
                <a:spcPct val="90000"/>
              </a:lnSpc>
              <a:spcBef>
                <a:spcPct val="20000"/>
              </a:spcBef>
              <a:buClr>
                <a:schemeClr val="accent1"/>
              </a:buClr>
              <a:buFont typeface="Wingdings" pitchFamily="2" charset="2"/>
              <a:buChar char="§"/>
            </a:pPr>
            <a:r>
              <a:rPr lang="id-ID" sz="2000" dirty="0" smtClean="0">
                <a:solidFill>
                  <a:srgbClr val="FFC000"/>
                </a:solidFill>
              </a:rPr>
              <a:t>Jalur Perdagangan</a:t>
            </a:r>
            <a:r>
              <a:rPr lang="id-ID" sz="2000" dirty="0" smtClean="0"/>
              <a:t/>
            </a:r>
            <a:br>
              <a:rPr lang="id-ID" sz="2000" dirty="0" smtClean="0"/>
            </a:br>
            <a:r>
              <a:rPr lang="id-ID" sz="2000" dirty="0" smtClean="0"/>
              <a:t>Melalui perdagangan inilah sangat menguntungkan bagi penyebaran Islam, karena para raja dan kaum bangsawan ikut serta dalam perdagangan ini. Para pedagang muslim banyak yang bermukim di pesisir Jawa (Pantura) yang penduduknya masih kafir.</a:t>
            </a:r>
          </a:p>
          <a:p>
            <a:pPr marL="742950" lvl="1" indent="-285750" algn="l">
              <a:lnSpc>
                <a:spcPct val="90000"/>
              </a:lnSpc>
              <a:spcBef>
                <a:spcPct val="20000"/>
              </a:spcBef>
              <a:buClr>
                <a:schemeClr val="accent1"/>
              </a:buClr>
              <a:buFont typeface="Wingdings" pitchFamily="2" charset="2"/>
              <a:buChar char="§"/>
            </a:pPr>
            <a:r>
              <a:rPr lang="id-ID" sz="2000" dirty="0" smtClean="0">
                <a:solidFill>
                  <a:srgbClr val="FFC000"/>
                </a:solidFill>
              </a:rPr>
              <a:t>Jalur Sosial</a:t>
            </a:r>
            <a:r>
              <a:rPr lang="id-ID" sz="2000" dirty="0" smtClean="0"/>
              <a:t/>
            </a:r>
            <a:br>
              <a:rPr lang="id-ID" sz="2000" dirty="0" smtClean="0"/>
            </a:br>
            <a:r>
              <a:rPr lang="id-ID" sz="2000" dirty="0" smtClean="0"/>
              <a:t>Dari sudut ekonomi para pedagang muslim memiliki status sosial yang lebih baik dari</a:t>
            </a:r>
            <a:r>
              <a:rPr lang="en-US" sz="2000" dirty="0" smtClean="0"/>
              <a:t> </a:t>
            </a:r>
            <a:r>
              <a:rPr lang="id-ID" sz="2000" dirty="0" smtClean="0"/>
              <a:t>pada penduduk pribumi. Sehingga penduduk pribumi, yang terdiri dari putri-putri bangsawan tertarik menjadi istri-istri saudagar muslim. Namun sebelum dinikahkan, terlebih dahulu diislamkan. Dari perkawinan inilah kemudian saudagar muslim memperoleh banyak keturunan yang juga Islam.</a:t>
            </a:r>
            <a:endParaRPr lang="id-ID" sz="2000" dirty="0" smtClean="0">
              <a:solidFill>
                <a:srgbClr val="FFFF00"/>
              </a:solidFill>
            </a:endParaRPr>
          </a:p>
          <a:p>
            <a:pPr marL="742950" lvl="1" indent="-285750" algn="l">
              <a:lnSpc>
                <a:spcPct val="90000"/>
              </a:lnSpc>
              <a:spcBef>
                <a:spcPct val="20000"/>
              </a:spcBef>
              <a:buClr>
                <a:schemeClr val="accent1"/>
              </a:buClr>
            </a:pPr>
            <a:r>
              <a:rPr lang="id-ID" sz="2000" dirty="0" smtClean="0"/>
              <a:t/>
            </a:r>
            <a:br>
              <a:rPr lang="id-ID" sz="2000" dirty="0" smtClean="0"/>
            </a:br>
            <a:r>
              <a:rPr lang="id-ID" sz="2000" dirty="0" smtClean="0"/>
              <a:t> </a:t>
            </a:r>
            <a:br>
              <a:rPr lang="id-ID" sz="2000" dirty="0" smtClean="0"/>
            </a:br>
            <a:r>
              <a:rPr lang="id-ID" sz="2000" dirty="0" smtClean="0"/>
              <a:t> </a:t>
            </a:r>
            <a:br>
              <a:rPr lang="id-ID" sz="2000" dirty="0" smtClean="0"/>
            </a:br>
            <a:r>
              <a:rPr lang="id-ID" sz="2000" dirty="0" smtClean="0"/>
              <a:t> </a:t>
            </a:r>
            <a:br>
              <a:rPr lang="id-ID" sz="2000" dirty="0" smtClean="0"/>
            </a:br>
            <a:r>
              <a:rPr kumimoji="0" lang="id-ID" sz="2000" b="0" i="0" u="none" strike="noStrike" kern="0" cap="none" spc="0" normalizeH="0" baseline="0" noProof="0" dirty="0" smtClean="0">
                <a:ln>
                  <a:noFill/>
                </a:ln>
                <a:solidFill>
                  <a:schemeClr val="tx2"/>
                </a:solidFill>
                <a:effectLst/>
                <a:uLnTx/>
                <a:uFillTx/>
                <a:latin typeface="+mj-lt"/>
              </a:rPr>
              <a:t/>
            </a:r>
            <a:br>
              <a:rPr kumimoji="0" lang="id-ID" sz="2000" b="0" i="0" u="none" strike="noStrike" kern="0" cap="none" spc="0" normalizeH="0" baseline="0" noProof="0" dirty="0" smtClean="0">
                <a:ln>
                  <a:noFill/>
                </a:ln>
                <a:solidFill>
                  <a:schemeClr val="tx2"/>
                </a:solidFill>
                <a:effectLst/>
                <a:uLnTx/>
                <a:uFillTx/>
                <a:latin typeface="+mj-lt"/>
              </a:rPr>
            </a:br>
            <a:r>
              <a:rPr kumimoji="0" lang="id-ID" sz="2000" b="0" i="0" u="none" strike="noStrike" kern="0" cap="none" spc="0" normalizeH="0" baseline="0" noProof="0" dirty="0" smtClean="0">
                <a:ln>
                  <a:noFill/>
                </a:ln>
                <a:solidFill>
                  <a:schemeClr val="tx2"/>
                </a:solidFill>
                <a:effectLst/>
                <a:uLnTx/>
                <a:uFillTx/>
                <a:latin typeface="+mj-lt"/>
              </a:rPr>
              <a:t> </a:t>
            </a:r>
            <a:br>
              <a:rPr kumimoji="0" lang="id-ID" sz="2000" b="0" i="0" u="none" strike="noStrike" kern="0" cap="none" spc="0" normalizeH="0" baseline="0" noProof="0" dirty="0" smtClean="0">
                <a:ln>
                  <a:noFill/>
                </a:ln>
                <a:solidFill>
                  <a:schemeClr val="tx2"/>
                </a:solidFill>
                <a:effectLst/>
                <a:uLnTx/>
                <a:uFillTx/>
                <a:latin typeface="+mj-lt"/>
              </a:rPr>
            </a:br>
            <a:endParaRPr kumimoji="0" lang="id-ID" sz="2000" b="0" i="0" u="none" strike="noStrike" kern="0" cap="none" spc="0" normalizeH="0" baseline="0" noProof="0" dirty="0" smtClean="0">
              <a:ln>
                <a:noFill/>
              </a:ln>
              <a:solidFill>
                <a:schemeClr val="tx2"/>
              </a:solidFill>
              <a:effectLst/>
              <a:uLnTx/>
              <a:uFillTx/>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
          <p:cNvSpPr>
            <a:spLocks noGrp="1" noChangeArrowheads="1"/>
          </p:cNvSpPr>
          <p:nvPr>
            <p:ph type="title"/>
          </p:nvPr>
        </p:nvSpPr>
        <p:spPr bwMode="gray">
          <a:xfrm>
            <a:off x="990600" y="76200"/>
            <a:ext cx="7543800" cy="9906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solidFill>
                  <a:srgbClr val="FFFF00"/>
                </a:solidFill>
                <a:effectLst>
                  <a:reflection blurRad="12700" stA="50000" endPos="50000" dist="5000" dir="5400000" sy="-100000" rotWithShape="0"/>
                </a:effectLst>
                <a:latin typeface="+mj-lt"/>
                <a:ea typeface="+mj-ea"/>
                <a:cs typeface="+mj-cs"/>
              </a:rPr>
              <a:t>PERKEMBANGAN ISLAM DI INDONESIA </a:t>
            </a:r>
            <a:r>
              <a:rPr lang="en-US" b="1" cap="all" dirty="0" smtClean="0">
                <a:ln w="0"/>
                <a:solidFill>
                  <a:srgbClr val="FFFF00"/>
                </a:solidFill>
                <a:effectLst>
                  <a:reflection blurRad="12700" stA="50000" endPos="50000" dist="5000" dir="5400000" sy="-100000" rotWithShape="0"/>
                </a:effectLst>
              </a:rPr>
              <a:t> </a:t>
            </a:r>
            <a:endParaRPr lang="en-US" sz="2000" b="1" cap="all" dirty="0">
              <a:ln w="0"/>
              <a:solidFill>
                <a:srgbClr val="FFFF00"/>
              </a:solidFill>
              <a:effectLst>
                <a:reflection blurRad="12700" stA="50000" endPos="50000" dist="5000" dir="5400000" sy="-100000" rotWithShape="0"/>
              </a:effectLst>
            </a:endParaRPr>
          </a:p>
        </p:txBody>
      </p:sp>
      <p:sp>
        <p:nvSpPr>
          <p:cNvPr id="31" name="Rectangle 3"/>
          <p:cNvSpPr txBox="1">
            <a:spLocks noChangeArrowheads="1"/>
          </p:cNvSpPr>
          <p:nvPr/>
        </p:nvSpPr>
        <p:spPr bwMode="auto">
          <a:xfrm>
            <a:off x="381000" y="1524000"/>
            <a:ext cx="83820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a:lnSpc>
                <a:spcPct val="90000"/>
              </a:lnSpc>
              <a:spcBef>
                <a:spcPct val="20000"/>
              </a:spcBef>
              <a:buClr>
                <a:schemeClr val="hlink"/>
              </a:buClr>
            </a:pPr>
            <a:r>
              <a:rPr kumimoji="0" lang="id-ID" sz="2000" b="1" i="0" u="none" strike="noStrike" kern="0" cap="none" spc="0" normalizeH="0" baseline="0" noProof="0" dirty="0" smtClean="0">
                <a:ln>
                  <a:noFill/>
                </a:ln>
                <a:solidFill>
                  <a:schemeClr val="tx1"/>
                </a:solidFill>
                <a:effectLst/>
                <a:uLnTx/>
                <a:uFillTx/>
                <a:latin typeface="+mn-lt"/>
                <a:ea typeface="+mn-ea"/>
                <a:cs typeface="+mn-cs"/>
              </a:rPr>
              <a:t>    </a:t>
            </a:r>
            <a:endParaRPr kumimoji="0" lang="id-ID" sz="2400" b="0" i="0" u="none" strike="noStrike" kern="0" cap="none" spc="0" normalizeH="0" baseline="0" noProof="0" dirty="0" smtClean="0">
              <a:ln>
                <a:noFill/>
              </a:ln>
              <a:solidFill>
                <a:srgbClr val="FFC000"/>
              </a:solidFill>
              <a:effectLst/>
              <a:uLnTx/>
              <a:uFillTx/>
              <a:latin typeface="+mn-lt"/>
              <a:ea typeface="+mn-ea"/>
              <a:cs typeface="+mn-cs"/>
            </a:endParaRPr>
          </a:p>
          <a:p>
            <a:pPr marL="742950" lvl="1" indent="-285750" algn="l">
              <a:lnSpc>
                <a:spcPct val="90000"/>
              </a:lnSpc>
              <a:spcBef>
                <a:spcPct val="20000"/>
              </a:spcBef>
              <a:buClr>
                <a:schemeClr val="accent1"/>
              </a:buClr>
              <a:buFont typeface="Wingdings" pitchFamily="2" charset="2"/>
              <a:buChar char="§"/>
            </a:pPr>
            <a:r>
              <a:rPr lang="id-ID" sz="2000" dirty="0" smtClean="0">
                <a:solidFill>
                  <a:srgbClr val="FFC000"/>
                </a:solidFill>
              </a:rPr>
              <a:t>Jalur Pengajaran</a:t>
            </a:r>
            <a:r>
              <a:rPr lang="id-ID" sz="2000" dirty="0" smtClean="0"/>
              <a:t/>
            </a:r>
            <a:br>
              <a:rPr lang="id-ID" sz="2000" dirty="0" smtClean="0"/>
            </a:br>
            <a:r>
              <a:rPr lang="id-ID" sz="2000" dirty="0" smtClean="0"/>
              <a:t>Masuk dan berkembangnya Islam di Nusantara juga dilakukan melalui jalur pendidikan. Baik di pesantren-pesantren maupun di pondok-pondok yang diselenggarakan oleh para kiai, para ulama, dan sebagainya.</a:t>
            </a:r>
            <a:endParaRPr lang="en-US" sz="2000" dirty="0" smtClean="0"/>
          </a:p>
          <a:p>
            <a:pPr marL="742950" lvl="1" indent="-285750" algn="l">
              <a:lnSpc>
                <a:spcPct val="90000"/>
              </a:lnSpc>
              <a:spcBef>
                <a:spcPct val="20000"/>
              </a:spcBef>
              <a:buClr>
                <a:schemeClr val="accent1"/>
              </a:buClr>
            </a:pPr>
            <a:endParaRPr lang="id-ID" sz="2000" dirty="0" smtClean="0"/>
          </a:p>
          <a:p>
            <a:pPr marL="742950" lvl="1" indent="-285750" algn="l">
              <a:lnSpc>
                <a:spcPct val="90000"/>
              </a:lnSpc>
              <a:spcBef>
                <a:spcPct val="20000"/>
              </a:spcBef>
              <a:buClr>
                <a:schemeClr val="accent1"/>
              </a:buClr>
              <a:buFont typeface="Wingdings" pitchFamily="2" charset="2"/>
              <a:buChar char="§"/>
            </a:pPr>
            <a:r>
              <a:rPr lang="id-ID" sz="2000" dirty="0" smtClean="0">
                <a:solidFill>
                  <a:srgbClr val="FFC000"/>
                </a:solidFill>
              </a:rPr>
              <a:t>Jalur Kesenian</a:t>
            </a:r>
            <a:r>
              <a:rPr lang="id-ID" sz="2000" dirty="0" smtClean="0"/>
              <a:t/>
            </a:r>
            <a:br>
              <a:rPr lang="id-ID" sz="2000" dirty="0" smtClean="0"/>
            </a:br>
            <a:r>
              <a:rPr lang="id-ID" sz="2000" dirty="0" smtClean="0"/>
              <a:t>Di</a:t>
            </a:r>
            <a:r>
              <a:rPr lang="en-US" sz="2000" dirty="0" smtClean="0"/>
              <a:t> </a:t>
            </a:r>
            <a:r>
              <a:rPr lang="id-ID" sz="2000" dirty="0" smtClean="0"/>
              <a:t>antara kesenian yang paling terkenal adalah wayang. Jalur ini dilakukan oleh Sunan Kalijaga. Beliau adalah tokoh yang paling mahir dalam mementaskan wayang. Para penonton dibimbing untuk mengucapkan syahadat. Sebagian cerita wayang dipetik dari Mahabarata dan Ramayana.</a:t>
            </a:r>
            <a:br>
              <a:rPr lang="id-ID" sz="2000" dirty="0" smtClean="0"/>
            </a:br>
            <a:r>
              <a:rPr lang="id-ID" sz="2000" dirty="0" smtClean="0"/>
              <a:t> </a:t>
            </a:r>
            <a:br>
              <a:rPr lang="id-ID" sz="2000" dirty="0" smtClean="0"/>
            </a:br>
            <a:r>
              <a:rPr lang="id-ID" sz="2000" dirty="0" smtClean="0"/>
              <a:t> </a:t>
            </a:r>
            <a:br>
              <a:rPr lang="id-ID" sz="2000" dirty="0" smtClean="0"/>
            </a:br>
            <a:r>
              <a:rPr lang="id-ID" sz="2000" dirty="0" smtClean="0"/>
              <a:t> </a:t>
            </a:r>
            <a:br>
              <a:rPr lang="id-ID" sz="2000" dirty="0" smtClean="0"/>
            </a:br>
            <a:r>
              <a:rPr kumimoji="0" lang="id-ID" sz="2000" b="0" i="0" u="none" strike="noStrike" kern="0" cap="none" spc="0" normalizeH="0" baseline="0" noProof="0" dirty="0" smtClean="0">
                <a:ln>
                  <a:noFill/>
                </a:ln>
                <a:solidFill>
                  <a:schemeClr val="tx2"/>
                </a:solidFill>
                <a:effectLst/>
                <a:uLnTx/>
                <a:uFillTx/>
                <a:latin typeface="+mj-lt"/>
              </a:rPr>
              <a:t/>
            </a:r>
            <a:br>
              <a:rPr kumimoji="0" lang="id-ID" sz="2000" b="0" i="0" u="none" strike="noStrike" kern="0" cap="none" spc="0" normalizeH="0" baseline="0" noProof="0" dirty="0" smtClean="0">
                <a:ln>
                  <a:noFill/>
                </a:ln>
                <a:solidFill>
                  <a:schemeClr val="tx2"/>
                </a:solidFill>
                <a:effectLst/>
                <a:uLnTx/>
                <a:uFillTx/>
                <a:latin typeface="+mj-lt"/>
              </a:rPr>
            </a:br>
            <a:r>
              <a:rPr kumimoji="0" lang="id-ID" sz="2000" b="0" i="0" u="none" strike="noStrike" kern="0" cap="none" spc="0" normalizeH="0" baseline="0" noProof="0" dirty="0" smtClean="0">
                <a:ln>
                  <a:noFill/>
                </a:ln>
                <a:solidFill>
                  <a:schemeClr val="tx2"/>
                </a:solidFill>
                <a:effectLst/>
                <a:uLnTx/>
                <a:uFillTx/>
                <a:latin typeface="+mj-lt"/>
              </a:rPr>
              <a:t> </a:t>
            </a:r>
            <a:br>
              <a:rPr kumimoji="0" lang="id-ID" sz="2000" b="0" i="0" u="none" strike="noStrike" kern="0" cap="none" spc="0" normalizeH="0" baseline="0" noProof="0" dirty="0" smtClean="0">
                <a:ln>
                  <a:noFill/>
                </a:ln>
                <a:solidFill>
                  <a:schemeClr val="tx2"/>
                </a:solidFill>
                <a:effectLst/>
                <a:uLnTx/>
                <a:uFillTx/>
                <a:latin typeface="+mj-lt"/>
              </a:rPr>
            </a:br>
            <a:endParaRPr kumimoji="0" lang="id-ID" sz="2000" b="0" i="0" u="none" strike="noStrike" kern="0" cap="none" spc="0" normalizeH="0" baseline="0" noProof="0" dirty="0" smtClean="0">
              <a:ln>
                <a:noFill/>
              </a:ln>
              <a:solidFill>
                <a:schemeClr val="tx2"/>
              </a:solidFill>
              <a:effectLst/>
              <a:uLnTx/>
              <a:uFillTx/>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a:spLocks noGrp="1" noChangeArrowheads="1"/>
          </p:cNvSpPr>
          <p:nvPr>
            <p:ph type="title"/>
          </p:nvPr>
        </p:nvSpPr>
        <p:spPr bwMode="gray">
          <a:xfrm>
            <a:off x="990600" y="76200"/>
            <a:ext cx="7543800" cy="9906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solidFill>
                  <a:srgbClr val="FFFF00"/>
                </a:solidFill>
                <a:effectLst>
                  <a:reflection blurRad="12700" stA="50000" endPos="50000" dist="5000" dir="5400000" sy="-100000" rotWithShape="0"/>
                </a:effectLst>
                <a:latin typeface="+mj-lt"/>
                <a:ea typeface="+mj-ea"/>
                <a:cs typeface="+mj-cs"/>
              </a:rPr>
              <a:t>PERKEMBANGAN ISLAM DI INDONESIA </a:t>
            </a:r>
            <a:r>
              <a:rPr lang="en-US" b="1" cap="all" dirty="0" smtClean="0">
                <a:ln w="0"/>
                <a:solidFill>
                  <a:srgbClr val="FFFF00"/>
                </a:solidFill>
                <a:effectLst>
                  <a:reflection blurRad="12700" stA="50000" endPos="50000" dist="5000" dir="5400000" sy="-100000" rotWithShape="0"/>
                </a:effectLst>
              </a:rPr>
              <a:t> </a:t>
            </a:r>
            <a:endParaRPr lang="en-US" sz="2000" b="1" cap="all" dirty="0">
              <a:ln w="0"/>
              <a:solidFill>
                <a:srgbClr val="FFFF00"/>
              </a:solidFill>
              <a:effectLst>
                <a:reflection blurRad="12700" stA="50000" endPos="50000" dist="5000" dir="5400000" sy="-100000" rotWithShape="0"/>
              </a:effectLst>
            </a:endParaRPr>
          </a:p>
        </p:txBody>
      </p:sp>
      <p:sp>
        <p:nvSpPr>
          <p:cNvPr id="33" name="Rectangle 3"/>
          <p:cNvSpPr txBox="1">
            <a:spLocks noChangeArrowheads="1"/>
          </p:cNvSpPr>
          <p:nvPr/>
        </p:nvSpPr>
        <p:spPr bwMode="auto">
          <a:xfrm>
            <a:off x="381000" y="1600200"/>
            <a:ext cx="83820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lvl="1" indent="-285750" algn="l">
              <a:lnSpc>
                <a:spcPct val="90000"/>
              </a:lnSpc>
              <a:spcBef>
                <a:spcPct val="20000"/>
              </a:spcBef>
              <a:buClr>
                <a:schemeClr val="accent1"/>
              </a:buClr>
              <a:buFont typeface="Wingdings" pitchFamily="2" charset="2"/>
              <a:buChar char="§"/>
            </a:pPr>
            <a:endParaRPr lang="en-US" sz="2000" dirty="0" smtClean="0">
              <a:solidFill>
                <a:srgbClr val="FFC000"/>
              </a:solidFill>
            </a:endParaRPr>
          </a:p>
          <a:p>
            <a:pPr marL="742950" lvl="1" indent="-285750" algn="l">
              <a:lnSpc>
                <a:spcPct val="90000"/>
              </a:lnSpc>
              <a:spcBef>
                <a:spcPct val="20000"/>
              </a:spcBef>
              <a:buClr>
                <a:schemeClr val="accent1"/>
              </a:buClr>
              <a:buFont typeface="Wingdings" pitchFamily="2" charset="2"/>
              <a:buChar char="§"/>
            </a:pPr>
            <a:r>
              <a:rPr lang="id-ID" sz="2000" dirty="0" smtClean="0">
                <a:solidFill>
                  <a:srgbClr val="FFC000"/>
                </a:solidFill>
              </a:rPr>
              <a:t>Peranan Para Wali dan Ulama</a:t>
            </a:r>
            <a:endParaRPr lang="en-US" sz="2000" dirty="0" smtClean="0">
              <a:solidFill>
                <a:srgbClr val="FFC000"/>
              </a:solidFill>
            </a:endParaRPr>
          </a:p>
          <a:p>
            <a:pPr marL="742950" lvl="1" indent="-285750" algn="l">
              <a:lnSpc>
                <a:spcPct val="90000"/>
              </a:lnSpc>
              <a:spcBef>
                <a:spcPct val="20000"/>
              </a:spcBef>
              <a:buClr>
                <a:schemeClr val="accent1"/>
              </a:buClr>
            </a:pPr>
            <a:r>
              <a:rPr lang="id-ID" sz="2000" dirty="0" smtClean="0"/>
              <a:t/>
            </a:r>
            <a:br>
              <a:rPr lang="id-ID" sz="2000" dirty="0" smtClean="0"/>
            </a:br>
            <a:r>
              <a:rPr lang="id-ID" sz="2000" dirty="0" smtClean="0"/>
              <a:t>Salah satu cara penyebaran Islam ialah dengan cara mendakwah. </a:t>
            </a:r>
            <a:r>
              <a:rPr lang="en-US" sz="2000" dirty="0" smtClean="0"/>
              <a:t>Selain</a:t>
            </a:r>
            <a:r>
              <a:rPr lang="id-ID" sz="2000" dirty="0" smtClean="0"/>
              <a:t> sebagai pedagang, para pedagang Islam juga berperan sebagai mubaligh. Ada juga para mubaligh yang datang bersama pedagang dengan misi agamanya. Penyebaran Islam melalui dakwah ini berjalan dengan cara para ulama mendatangi masyarakat objek dakwah, dengan  menggunakan pendekatan sosial budaya. Pola ini memakai bentuk akulturasi, yaitu menggunakan jenis budaya setempat yang dialiri dengan ajaran Islam di dalamnya. Di samping itu, para ulama ini juga mendirikan pesantren-pesantren sebagai sarana pendidikan Islam.</a:t>
            </a:r>
          </a:p>
          <a:p>
            <a:pPr marL="742950" lvl="1" indent="-285750" algn="l">
              <a:lnSpc>
                <a:spcPct val="90000"/>
              </a:lnSpc>
              <a:spcBef>
                <a:spcPct val="20000"/>
              </a:spcBef>
              <a:buClr>
                <a:schemeClr val="accent1"/>
              </a:buClr>
            </a:pPr>
            <a:r>
              <a:rPr lang="id-ID" sz="2000" dirty="0" smtClean="0"/>
              <a:t/>
            </a:r>
            <a:br>
              <a:rPr lang="id-ID" sz="2000" dirty="0" smtClean="0"/>
            </a:br>
            <a:r>
              <a:rPr lang="id-ID" sz="2000" dirty="0" smtClean="0"/>
              <a:t> </a:t>
            </a:r>
            <a:br>
              <a:rPr lang="id-ID" sz="2000" dirty="0" smtClean="0"/>
            </a:br>
            <a:r>
              <a:rPr lang="id-ID" sz="2000" dirty="0" smtClean="0"/>
              <a:t> </a:t>
            </a:r>
            <a:br>
              <a:rPr lang="id-ID" sz="2000" dirty="0" smtClean="0"/>
            </a:br>
            <a:r>
              <a:rPr lang="id-ID" sz="2000" dirty="0" smtClean="0"/>
              <a:t> </a:t>
            </a:r>
            <a:br>
              <a:rPr lang="id-ID" sz="2000" dirty="0" smtClean="0"/>
            </a:br>
            <a:r>
              <a:rPr kumimoji="0" lang="id-ID" sz="2000" b="0" i="0" u="none" strike="noStrike" kern="0" cap="none" spc="0" normalizeH="0" baseline="0" noProof="0" dirty="0" smtClean="0">
                <a:ln>
                  <a:noFill/>
                </a:ln>
                <a:solidFill>
                  <a:schemeClr val="tx2"/>
                </a:solidFill>
                <a:effectLst/>
                <a:uLnTx/>
                <a:uFillTx/>
                <a:latin typeface="+mj-lt"/>
              </a:rPr>
              <a:t/>
            </a:r>
            <a:br>
              <a:rPr kumimoji="0" lang="id-ID" sz="2000" b="0" i="0" u="none" strike="noStrike" kern="0" cap="none" spc="0" normalizeH="0" baseline="0" noProof="0" dirty="0" smtClean="0">
                <a:ln>
                  <a:noFill/>
                </a:ln>
                <a:solidFill>
                  <a:schemeClr val="tx2"/>
                </a:solidFill>
                <a:effectLst/>
                <a:uLnTx/>
                <a:uFillTx/>
                <a:latin typeface="+mj-lt"/>
              </a:rPr>
            </a:br>
            <a:r>
              <a:rPr kumimoji="0" lang="id-ID" sz="2000" b="0" i="0" u="none" strike="noStrike" kern="0" cap="none" spc="0" normalizeH="0" baseline="0" noProof="0" dirty="0" smtClean="0">
                <a:ln>
                  <a:noFill/>
                </a:ln>
                <a:solidFill>
                  <a:schemeClr val="tx2"/>
                </a:solidFill>
                <a:effectLst/>
                <a:uLnTx/>
                <a:uFillTx/>
                <a:latin typeface="+mj-lt"/>
              </a:rPr>
              <a:t> </a:t>
            </a:r>
            <a:br>
              <a:rPr kumimoji="0" lang="id-ID" sz="2000" b="0" i="0" u="none" strike="noStrike" kern="0" cap="none" spc="0" normalizeH="0" baseline="0" noProof="0" dirty="0" smtClean="0">
                <a:ln>
                  <a:noFill/>
                </a:ln>
                <a:solidFill>
                  <a:schemeClr val="tx2"/>
                </a:solidFill>
                <a:effectLst/>
                <a:uLnTx/>
                <a:uFillTx/>
                <a:latin typeface="+mj-lt"/>
              </a:rPr>
            </a:br>
            <a:endParaRPr kumimoji="0" lang="id-ID" sz="2000" b="0" i="0" u="none" strike="noStrike" kern="0" cap="none" spc="0" normalizeH="0" baseline="0" noProof="0" dirty="0" smtClean="0">
              <a:ln>
                <a:noFill/>
              </a:ln>
              <a:solidFill>
                <a:schemeClr val="tx2"/>
              </a:solidFill>
              <a:effectLst/>
              <a:uLnTx/>
              <a:uFillTx/>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bwMode="gray">
          <a:xfrm>
            <a:off x="76200" y="152400"/>
            <a:ext cx="8839200" cy="1219200"/>
          </a:xfrm>
        </p:spPr>
        <p:txBody>
          <a:bodyPr/>
          <a:lstStyle/>
          <a:p>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j-ea"/>
                <a:cs typeface="+mj-cs"/>
              </a:rPr>
              <a:t>PERANAN UMAT ISLAM PADA MASA PENJAJAHAN, MASA KEMERDEKAAN DAN MASA PERKEMBANGAN</a:t>
            </a:r>
            <a:b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j-ea"/>
                <a:cs typeface="+mj-cs"/>
              </a:rPr>
            </a:b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j-ea"/>
                <a:cs typeface="+mj-cs"/>
              </a:rPr>
              <a:t>  </a:t>
            </a:r>
            <a:r>
              <a:rPr lang="en-US" sz="2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en-US" sz="2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2" name="Rectangle 3"/>
          <p:cNvSpPr txBox="1">
            <a:spLocks noChangeArrowheads="1"/>
          </p:cNvSpPr>
          <p:nvPr/>
        </p:nvSpPr>
        <p:spPr bwMode="auto">
          <a:xfrm>
            <a:off x="381000" y="1905000"/>
            <a:ext cx="8382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lvl="1" indent="-285750" algn="l">
              <a:lnSpc>
                <a:spcPct val="90000"/>
              </a:lnSpc>
              <a:spcBef>
                <a:spcPct val="20000"/>
              </a:spcBef>
              <a:buClr>
                <a:schemeClr val="accent1"/>
              </a:buClr>
              <a:buFont typeface="Wingdings" pitchFamily="2" charset="2"/>
              <a:buChar char="§"/>
            </a:pPr>
            <a:endParaRPr lang="en-US" sz="2000" b="1" i="1" dirty="0" smtClean="0">
              <a:solidFill>
                <a:srgbClr val="FFC000"/>
              </a:solidFill>
            </a:endParaRPr>
          </a:p>
          <a:p>
            <a:pPr marL="742950" lvl="1" indent="-285750" algn="l">
              <a:lnSpc>
                <a:spcPct val="90000"/>
              </a:lnSpc>
              <a:spcBef>
                <a:spcPct val="20000"/>
              </a:spcBef>
              <a:buClr>
                <a:schemeClr val="accent1"/>
              </a:buClr>
              <a:buFont typeface="Wingdings" pitchFamily="2" charset="2"/>
              <a:buChar char="§"/>
            </a:pPr>
            <a:r>
              <a:rPr lang="id-ID" sz="2000" b="1" i="1" dirty="0" smtClean="0">
                <a:solidFill>
                  <a:srgbClr val="FFC000"/>
                </a:solidFill>
              </a:rPr>
              <a:t>Masa Penjajahan </a:t>
            </a:r>
            <a:r>
              <a:rPr lang="id-ID" sz="2000" dirty="0" smtClean="0"/>
              <a:t/>
            </a:r>
            <a:br>
              <a:rPr lang="id-ID" sz="2000" dirty="0" smtClean="0"/>
            </a:br>
            <a:endParaRPr lang="en-US" sz="2000" dirty="0" smtClean="0"/>
          </a:p>
          <a:p>
            <a:pPr marL="742950" lvl="1" indent="-285750" algn="l">
              <a:lnSpc>
                <a:spcPct val="90000"/>
              </a:lnSpc>
              <a:spcBef>
                <a:spcPct val="20000"/>
              </a:spcBef>
              <a:buClr>
                <a:schemeClr val="accent1"/>
              </a:buClr>
              <a:buFont typeface="Wingdings" pitchFamily="2" charset="2"/>
              <a:buChar char="§"/>
            </a:pPr>
            <a:r>
              <a:rPr lang="id-ID" sz="2000" dirty="0" smtClean="0"/>
              <a:t>Contoh perlawanan yang dilakukan oleh tokoh-tokoh tersebut antara lain:</a:t>
            </a:r>
            <a:endParaRPr lang="en-US" sz="2000" dirty="0" smtClean="0"/>
          </a:p>
          <a:p>
            <a:pPr marL="742950" lvl="1" indent="-285750" algn="l">
              <a:lnSpc>
                <a:spcPct val="90000"/>
              </a:lnSpc>
              <a:spcBef>
                <a:spcPct val="20000"/>
              </a:spcBef>
              <a:buClr>
                <a:schemeClr val="accent1"/>
              </a:buClr>
              <a:buFont typeface="Wingdings" pitchFamily="2" charset="2"/>
              <a:buChar char="§"/>
            </a:pPr>
            <a:endParaRPr lang="en-US" sz="2000" dirty="0" smtClean="0"/>
          </a:p>
          <a:p>
            <a:pPr marL="742950" lvl="1" indent="-285750" algn="l">
              <a:lnSpc>
                <a:spcPct val="90000"/>
              </a:lnSpc>
              <a:spcBef>
                <a:spcPct val="20000"/>
              </a:spcBef>
              <a:buClr>
                <a:schemeClr val="accent1"/>
              </a:buClr>
            </a:pPr>
            <a:r>
              <a:rPr lang="en-US" sz="2000" dirty="0" smtClean="0"/>
              <a:t>    </a:t>
            </a:r>
            <a:r>
              <a:rPr lang="id-ID" sz="2000" dirty="0" smtClean="0"/>
              <a:t>1. Tuanku Imam Bonjol melalui Perang Paderi (1821-1837) di </a:t>
            </a:r>
          </a:p>
          <a:p>
            <a:pPr marL="742950" lvl="1" indent="-285750" algn="l">
              <a:lnSpc>
                <a:spcPct val="90000"/>
              </a:lnSpc>
              <a:spcBef>
                <a:spcPct val="20000"/>
              </a:spcBef>
              <a:buClr>
                <a:schemeClr val="accent1"/>
              </a:buClr>
            </a:pPr>
            <a:r>
              <a:rPr lang="id-ID" sz="2000" dirty="0" smtClean="0"/>
              <a:t>        Sumatera Barat.</a:t>
            </a:r>
            <a:br>
              <a:rPr lang="id-ID" sz="2000" dirty="0" smtClean="0"/>
            </a:br>
            <a:r>
              <a:rPr lang="id-ID" sz="2000" dirty="0" smtClean="0"/>
              <a:t>2. Pangeran Diponegoro (1815-1838) melalui Perang Diponegoro </a:t>
            </a:r>
          </a:p>
          <a:p>
            <a:pPr marL="742950" lvl="1" indent="-285750" algn="l">
              <a:lnSpc>
                <a:spcPct val="90000"/>
              </a:lnSpc>
              <a:spcBef>
                <a:spcPct val="20000"/>
              </a:spcBef>
              <a:buClr>
                <a:schemeClr val="accent1"/>
              </a:buClr>
            </a:pPr>
            <a:r>
              <a:rPr lang="id-ID" sz="2000" dirty="0" smtClean="0"/>
              <a:t>        di Jawa Tengah.</a:t>
            </a:r>
            <a:br>
              <a:rPr lang="id-ID" sz="2000" dirty="0" smtClean="0"/>
            </a:br>
            <a:r>
              <a:rPr lang="id-ID" sz="2000" dirty="0" smtClean="0"/>
              <a:t>3. Perang Aceh (1873-1904) di bawah pimpinan Panglima Polim, </a:t>
            </a:r>
          </a:p>
          <a:p>
            <a:pPr marL="742950" lvl="1" indent="-285750" algn="l">
              <a:lnSpc>
                <a:spcPct val="90000"/>
              </a:lnSpc>
              <a:spcBef>
                <a:spcPct val="20000"/>
              </a:spcBef>
              <a:buClr>
                <a:schemeClr val="accent1"/>
              </a:buClr>
            </a:pPr>
            <a:r>
              <a:rPr lang="id-ID" sz="2000" dirty="0" smtClean="0"/>
              <a:t>        Teuku Cik Ditiro, Teuku Umar, dan Cut Nyak Din.</a:t>
            </a:r>
            <a:br>
              <a:rPr lang="id-ID" sz="2000" dirty="0" smtClean="0"/>
            </a:br>
            <a:endParaRPr lang="id-ID" sz="2000" dirty="0" smtClean="0"/>
          </a:p>
          <a:p>
            <a:pPr marL="742950" lvl="1" indent="-285750" algn="l">
              <a:lnSpc>
                <a:spcPct val="90000"/>
              </a:lnSpc>
              <a:spcBef>
                <a:spcPct val="20000"/>
              </a:spcBef>
              <a:buClr>
                <a:schemeClr val="accent1"/>
              </a:buClr>
            </a:pPr>
            <a:r>
              <a:rPr lang="id-ID" sz="2000" dirty="0" smtClean="0"/>
              <a:t/>
            </a:r>
            <a:br>
              <a:rPr lang="id-ID" sz="2000" dirty="0" smtClean="0"/>
            </a:br>
            <a:r>
              <a:rPr lang="id-ID" sz="2000" dirty="0" smtClean="0"/>
              <a:t> </a:t>
            </a:r>
            <a:br>
              <a:rPr lang="id-ID" sz="2000" dirty="0" smtClean="0"/>
            </a:br>
            <a:r>
              <a:rPr lang="id-ID" sz="2000" dirty="0" smtClean="0"/>
              <a:t> </a:t>
            </a:r>
            <a:br>
              <a:rPr lang="id-ID" sz="2000" dirty="0" smtClean="0"/>
            </a:br>
            <a:r>
              <a:rPr lang="id-ID" sz="2000" dirty="0" smtClean="0"/>
              <a:t> </a:t>
            </a:r>
            <a:br>
              <a:rPr lang="id-ID" sz="2000" dirty="0" smtClean="0"/>
            </a:br>
            <a:r>
              <a:rPr kumimoji="0" lang="id-ID" sz="2000" b="0" i="0" u="none" strike="noStrike" kern="0" cap="none" spc="0" normalizeH="0" baseline="0" noProof="0" dirty="0" smtClean="0">
                <a:ln>
                  <a:noFill/>
                </a:ln>
                <a:solidFill>
                  <a:schemeClr val="tx2"/>
                </a:solidFill>
                <a:effectLst/>
                <a:uLnTx/>
                <a:uFillTx/>
                <a:latin typeface="+mj-lt"/>
              </a:rPr>
              <a:t/>
            </a:r>
            <a:br>
              <a:rPr kumimoji="0" lang="id-ID" sz="2000" b="0" i="0" u="none" strike="noStrike" kern="0" cap="none" spc="0" normalizeH="0" baseline="0" noProof="0" dirty="0" smtClean="0">
                <a:ln>
                  <a:noFill/>
                </a:ln>
                <a:solidFill>
                  <a:schemeClr val="tx2"/>
                </a:solidFill>
                <a:effectLst/>
                <a:uLnTx/>
                <a:uFillTx/>
                <a:latin typeface="+mj-lt"/>
              </a:rPr>
            </a:br>
            <a:r>
              <a:rPr kumimoji="0" lang="id-ID" sz="2000" b="0" i="0" u="none" strike="noStrike" kern="0" cap="none" spc="0" normalizeH="0" baseline="0" noProof="0" dirty="0" smtClean="0">
                <a:ln>
                  <a:noFill/>
                </a:ln>
                <a:solidFill>
                  <a:schemeClr val="tx2"/>
                </a:solidFill>
                <a:effectLst/>
                <a:uLnTx/>
                <a:uFillTx/>
                <a:latin typeface="+mj-lt"/>
              </a:rPr>
              <a:t> </a:t>
            </a:r>
            <a:br>
              <a:rPr kumimoji="0" lang="id-ID" sz="2000" b="0" i="0" u="none" strike="noStrike" kern="0" cap="none" spc="0" normalizeH="0" baseline="0" noProof="0" dirty="0" smtClean="0">
                <a:ln>
                  <a:noFill/>
                </a:ln>
                <a:solidFill>
                  <a:schemeClr val="tx2"/>
                </a:solidFill>
                <a:effectLst/>
                <a:uLnTx/>
                <a:uFillTx/>
                <a:latin typeface="+mj-lt"/>
              </a:rPr>
            </a:br>
            <a:endParaRPr kumimoji="0" lang="id-ID" sz="2000" b="0" i="0" u="none" strike="noStrike" kern="0" cap="none" spc="0" normalizeH="0" baseline="0" noProof="0" dirty="0" smtClean="0">
              <a:ln>
                <a:noFill/>
              </a:ln>
              <a:solidFill>
                <a:schemeClr val="tx2"/>
              </a:solidFill>
              <a:effectLst/>
              <a:uLnTx/>
              <a:uFillTx/>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db2004141gd">
  <a:themeElements>
    <a:clrScheme name="sample 3">
      <a:dk1>
        <a:srgbClr val="0066CC"/>
      </a:dk1>
      <a:lt1>
        <a:srgbClr val="B1E2FB"/>
      </a:lt1>
      <a:dk2>
        <a:srgbClr val="003399"/>
      </a:dk2>
      <a:lt2>
        <a:srgbClr val="FFFFFF"/>
      </a:lt2>
      <a:accent1>
        <a:srgbClr val="FDC529"/>
      </a:accent1>
      <a:accent2>
        <a:srgbClr val="52C828"/>
      </a:accent2>
      <a:accent3>
        <a:srgbClr val="AAADCA"/>
      </a:accent3>
      <a:accent4>
        <a:srgbClr val="97C1D6"/>
      </a:accent4>
      <a:accent5>
        <a:srgbClr val="FEDFAC"/>
      </a:accent5>
      <a:accent6>
        <a:srgbClr val="49B523"/>
      </a:accent6>
      <a:hlink>
        <a:srgbClr val="72A7F6"/>
      </a:hlink>
      <a:folHlink>
        <a:srgbClr val="A5A5FF"/>
      </a:folHlink>
    </a:clrScheme>
    <a:fontScheme name="samp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7E25CF"/>
        </a:dk1>
        <a:lt1>
          <a:srgbClr val="C6D3FE"/>
        </a:lt1>
        <a:dk2>
          <a:srgbClr val="512175"/>
        </a:dk2>
        <a:lt2>
          <a:srgbClr val="FFFFFF"/>
        </a:lt2>
        <a:accent1>
          <a:srgbClr val="FFCC66"/>
        </a:accent1>
        <a:accent2>
          <a:srgbClr val="6ABA42"/>
        </a:accent2>
        <a:accent3>
          <a:srgbClr val="B3ABBD"/>
        </a:accent3>
        <a:accent4>
          <a:srgbClr val="A9B4D9"/>
        </a:accent4>
        <a:accent5>
          <a:srgbClr val="FFE2B8"/>
        </a:accent5>
        <a:accent6>
          <a:srgbClr val="5FA83B"/>
        </a:accent6>
        <a:hlink>
          <a:srgbClr val="3399FF"/>
        </a:hlink>
        <a:folHlink>
          <a:srgbClr val="43A8C7"/>
        </a:folHlink>
      </a:clrScheme>
      <a:clrMap bg1="dk2" tx1="lt1" bg2="dk1" tx2="lt2" accent1="accent1" accent2="accent2" accent3="accent3" accent4="accent4" accent5="accent5" accent6="accent6" hlink="hlink" folHlink="folHlink"/>
    </a:extraClrScheme>
    <a:extraClrScheme>
      <a:clrScheme name="sample 2">
        <a:dk1>
          <a:srgbClr val="009999"/>
        </a:dk1>
        <a:lt1>
          <a:srgbClr val="E2E2D6"/>
        </a:lt1>
        <a:dk2>
          <a:srgbClr val="005986"/>
        </a:dk2>
        <a:lt2>
          <a:srgbClr val="FFFFFF"/>
        </a:lt2>
        <a:accent1>
          <a:srgbClr val="12D2C9"/>
        </a:accent1>
        <a:accent2>
          <a:srgbClr val="3574C7"/>
        </a:accent2>
        <a:accent3>
          <a:srgbClr val="AAB5C3"/>
        </a:accent3>
        <a:accent4>
          <a:srgbClr val="C1C1B7"/>
        </a:accent4>
        <a:accent5>
          <a:srgbClr val="AAE5E1"/>
        </a:accent5>
        <a:accent6>
          <a:srgbClr val="2F68B4"/>
        </a:accent6>
        <a:hlink>
          <a:srgbClr val="1EBABA"/>
        </a:hlink>
        <a:folHlink>
          <a:srgbClr val="33CC33"/>
        </a:folHlink>
      </a:clrScheme>
      <a:clrMap bg1="dk2" tx1="lt1" bg2="dk1" tx2="lt2" accent1="accent1" accent2="accent2" accent3="accent3" accent4="accent4" accent5="accent5" accent6="accent6" hlink="hlink" folHlink="folHlink"/>
    </a:extraClrScheme>
    <a:extraClrScheme>
      <a:clrScheme name="sample 3">
        <a:dk1>
          <a:srgbClr val="0066CC"/>
        </a:dk1>
        <a:lt1>
          <a:srgbClr val="B1E2FB"/>
        </a:lt1>
        <a:dk2>
          <a:srgbClr val="003399"/>
        </a:dk2>
        <a:lt2>
          <a:srgbClr val="FFFFFF"/>
        </a:lt2>
        <a:accent1>
          <a:srgbClr val="FDC529"/>
        </a:accent1>
        <a:accent2>
          <a:srgbClr val="52C828"/>
        </a:accent2>
        <a:accent3>
          <a:srgbClr val="AAADCA"/>
        </a:accent3>
        <a:accent4>
          <a:srgbClr val="97C1D6"/>
        </a:accent4>
        <a:accent5>
          <a:srgbClr val="FEDFAC"/>
        </a:accent5>
        <a:accent6>
          <a:srgbClr val="49B523"/>
        </a:accent6>
        <a:hlink>
          <a:srgbClr val="72A7F6"/>
        </a:hlink>
        <a:folHlink>
          <a:srgbClr val="A5A5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cdb2004141gd</Template>
  <TotalTime>323</TotalTime>
  <Words>627</Words>
  <Application>Microsoft PowerPoint</Application>
  <PresentationFormat>On-screen Show (4:3)</PresentationFormat>
  <Paragraphs>106</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cdb2004141gd</vt:lpstr>
      <vt:lpstr>Image</vt:lpstr>
      <vt:lpstr>Proses Masuk dan Berkembangnya Islam di Nusantara</vt:lpstr>
      <vt:lpstr>Beberapa Pendapat  tentang Awal Masuknya Islam di Indonesia</vt:lpstr>
      <vt:lpstr>TEORI GUJARAT</vt:lpstr>
      <vt:lpstr>Teori Makkah</vt:lpstr>
      <vt:lpstr>TEORI PERSIA</vt:lpstr>
      <vt:lpstr>PERKEMBANGAN ISLAM DI INDONESIA  </vt:lpstr>
      <vt:lpstr>PERKEMBANGAN ISLAM DI INDONESIA  </vt:lpstr>
      <vt:lpstr>PERKEMBANGAN ISLAM DI INDONESIA  </vt:lpstr>
      <vt:lpstr>PERANAN UMAT ISLAM PADA MASA PENJAJAHAN, MASA KEMERDEKAAN DAN MASA PERKEMBANGAN    </vt:lpstr>
      <vt:lpstr>Peranan Umat Islam pada Masa Penjajahan, Masa Kemerdekaan dan Masa Perkembangan    </vt:lpstr>
      <vt:lpstr>Peranan Umat Islam pada Masa Penjajahan, Masa Kemerdekaan dan Masa Perkembangan    </vt:lpstr>
      <vt:lpstr>Peranan Umat Islam pada Masa Penjajahan, Masa Kemerdekaan dan Masa Perkembangan    </vt:lpstr>
      <vt:lpstr>Peranan Umat Islam pada Masa Penjajahan, Masa Kemerdekaan dan Masa Perkembangan    </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akmal</dc:creator>
  <cp:lastModifiedBy>Toni</cp:lastModifiedBy>
  <cp:revision>78</cp:revision>
  <dcterms:created xsi:type="dcterms:W3CDTF">2011-09-28T13:51:21Z</dcterms:created>
  <dcterms:modified xsi:type="dcterms:W3CDTF">2017-09-18T07:30:16Z</dcterms:modified>
</cp:coreProperties>
</file>