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2"/>
    <p:restoredTop sz="94635"/>
  </p:normalViewPr>
  <p:slideViewPr>
    <p:cSldViewPr snapToGrid="0">
      <p:cViewPr varScale="1">
        <p:scale>
          <a:sx n="112" d="100"/>
          <a:sy n="112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A49B8-9A3D-4218-B4B3-023AED1EB29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F71D2E-E99F-4702-BE03-0453B9D29D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C00000"/>
              </a:solidFill>
            </a:rPr>
            <a:t>Moore Machine</a:t>
          </a:r>
        </a:p>
      </dgm:t>
    </dgm:pt>
    <dgm:pt modelId="{C77BD00D-74AC-434C-B7D5-12B9644D7750}" type="parTrans" cxnId="{7DCDBD27-0958-4DCD-9A8F-A3C74437ED3A}">
      <dgm:prSet/>
      <dgm:spPr/>
      <dgm:t>
        <a:bodyPr/>
        <a:lstStyle/>
        <a:p>
          <a:endParaRPr lang="en-US"/>
        </a:p>
      </dgm:t>
    </dgm:pt>
    <dgm:pt modelId="{30EB2B95-4F3D-42D2-BD99-F972B9CD4A30}" type="sibTrans" cxnId="{7DCDBD27-0958-4DCD-9A8F-A3C74437ED3A}">
      <dgm:prSet/>
      <dgm:spPr/>
      <dgm:t>
        <a:bodyPr/>
        <a:lstStyle/>
        <a:p>
          <a:endParaRPr lang="en-US"/>
        </a:p>
      </dgm:t>
    </dgm:pt>
    <dgm:pt modelId="{5EEE404F-972E-43E6-B26B-7BE2067815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0070C0"/>
              </a:solidFill>
            </a:rPr>
            <a:t>Mealy Machine</a:t>
          </a:r>
        </a:p>
      </dgm:t>
    </dgm:pt>
    <dgm:pt modelId="{76153671-BD7B-4506-B8C1-1E04DBEE6FC8}" type="parTrans" cxnId="{DB93397B-6605-4C65-AD51-39EADB872F97}">
      <dgm:prSet/>
      <dgm:spPr/>
      <dgm:t>
        <a:bodyPr/>
        <a:lstStyle/>
        <a:p>
          <a:endParaRPr lang="en-US"/>
        </a:p>
      </dgm:t>
    </dgm:pt>
    <dgm:pt modelId="{E667C155-EE57-41B0-B290-93B7C6BADCA8}" type="sibTrans" cxnId="{DB93397B-6605-4C65-AD51-39EADB872F97}">
      <dgm:prSet/>
      <dgm:spPr/>
      <dgm:t>
        <a:bodyPr/>
        <a:lstStyle/>
        <a:p>
          <a:endParaRPr lang="en-US"/>
        </a:p>
      </dgm:t>
    </dgm:pt>
    <dgm:pt modelId="{A063D8E8-C23D-4A2C-B1B1-506EA2B73812}" type="pres">
      <dgm:prSet presAssocID="{940A49B8-9A3D-4218-B4B3-023AED1EB29F}" presName="root" presStyleCnt="0">
        <dgm:presLayoutVars>
          <dgm:dir/>
          <dgm:resizeHandles val="exact"/>
        </dgm:presLayoutVars>
      </dgm:prSet>
      <dgm:spPr/>
    </dgm:pt>
    <dgm:pt modelId="{E097EECD-BA00-47EB-B104-9C43695A6855}" type="pres">
      <dgm:prSet presAssocID="{0FF71D2E-E99F-4702-BE03-0453B9D29D6C}" presName="compNode" presStyleCnt="0"/>
      <dgm:spPr/>
    </dgm:pt>
    <dgm:pt modelId="{01DF69B8-BAB7-4835-B4A8-A3994DDABF7A}" type="pres">
      <dgm:prSet presAssocID="{0FF71D2E-E99F-4702-BE03-0453B9D29D6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4467A73-5605-4AA0-9FB1-023BFC71CB69}" type="pres">
      <dgm:prSet presAssocID="{0FF71D2E-E99F-4702-BE03-0453B9D29D6C}" presName="spaceRect" presStyleCnt="0"/>
      <dgm:spPr/>
    </dgm:pt>
    <dgm:pt modelId="{82E4AE20-991A-44C6-BA39-7A9510773854}" type="pres">
      <dgm:prSet presAssocID="{0FF71D2E-E99F-4702-BE03-0453B9D29D6C}" presName="textRect" presStyleLbl="revTx" presStyleIdx="0" presStyleCnt="2">
        <dgm:presLayoutVars>
          <dgm:chMax val="1"/>
          <dgm:chPref val="1"/>
        </dgm:presLayoutVars>
      </dgm:prSet>
      <dgm:spPr/>
    </dgm:pt>
    <dgm:pt modelId="{9B522916-B66B-4C00-8C01-C1AD02F7D4C8}" type="pres">
      <dgm:prSet presAssocID="{30EB2B95-4F3D-42D2-BD99-F972B9CD4A30}" presName="sibTrans" presStyleCnt="0"/>
      <dgm:spPr/>
    </dgm:pt>
    <dgm:pt modelId="{BD2D3FCE-7819-4430-A85D-23DEA8296ED9}" type="pres">
      <dgm:prSet presAssocID="{5EEE404F-972E-43E6-B26B-7BE2067815F7}" presName="compNode" presStyleCnt="0"/>
      <dgm:spPr/>
    </dgm:pt>
    <dgm:pt modelId="{52094630-6C71-4816-8C69-50D7C5A732E5}" type="pres">
      <dgm:prSet presAssocID="{5EEE404F-972E-43E6-B26B-7BE2067815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9E91037C-D41B-46D7-9075-52F244611A42}" type="pres">
      <dgm:prSet presAssocID="{5EEE404F-972E-43E6-B26B-7BE2067815F7}" presName="spaceRect" presStyleCnt="0"/>
      <dgm:spPr/>
    </dgm:pt>
    <dgm:pt modelId="{5AF2BB0F-C7C9-4E4C-A492-E30A3987F22D}" type="pres">
      <dgm:prSet presAssocID="{5EEE404F-972E-43E6-B26B-7BE2067815F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CDBD27-0958-4DCD-9A8F-A3C74437ED3A}" srcId="{940A49B8-9A3D-4218-B4B3-023AED1EB29F}" destId="{0FF71D2E-E99F-4702-BE03-0453B9D29D6C}" srcOrd="0" destOrd="0" parTransId="{C77BD00D-74AC-434C-B7D5-12B9644D7750}" sibTransId="{30EB2B95-4F3D-42D2-BD99-F972B9CD4A30}"/>
    <dgm:cxn modelId="{F853694C-B8ED-4091-9D84-7642F7EBC735}" type="presOf" srcId="{5EEE404F-972E-43E6-B26B-7BE2067815F7}" destId="{5AF2BB0F-C7C9-4E4C-A492-E30A3987F22D}" srcOrd="0" destOrd="0" presId="urn:microsoft.com/office/officeart/2018/2/layout/IconLabelList"/>
    <dgm:cxn modelId="{3903E150-8B39-4238-B19B-9F63E6008ED8}" type="presOf" srcId="{0FF71D2E-E99F-4702-BE03-0453B9D29D6C}" destId="{82E4AE20-991A-44C6-BA39-7A9510773854}" srcOrd="0" destOrd="0" presId="urn:microsoft.com/office/officeart/2018/2/layout/IconLabelList"/>
    <dgm:cxn modelId="{CFD3877A-77E6-4D3A-8429-96A99F22FA8C}" type="presOf" srcId="{940A49B8-9A3D-4218-B4B3-023AED1EB29F}" destId="{A063D8E8-C23D-4A2C-B1B1-506EA2B73812}" srcOrd="0" destOrd="0" presId="urn:microsoft.com/office/officeart/2018/2/layout/IconLabelList"/>
    <dgm:cxn modelId="{DB93397B-6605-4C65-AD51-39EADB872F97}" srcId="{940A49B8-9A3D-4218-B4B3-023AED1EB29F}" destId="{5EEE404F-972E-43E6-B26B-7BE2067815F7}" srcOrd="1" destOrd="0" parTransId="{76153671-BD7B-4506-B8C1-1E04DBEE6FC8}" sibTransId="{E667C155-EE57-41B0-B290-93B7C6BADCA8}"/>
    <dgm:cxn modelId="{71D1112F-4A19-4979-AAF0-48E551E9874C}" type="presParOf" srcId="{A063D8E8-C23D-4A2C-B1B1-506EA2B73812}" destId="{E097EECD-BA00-47EB-B104-9C43695A6855}" srcOrd="0" destOrd="0" presId="urn:microsoft.com/office/officeart/2018/2/layout/IconLabelList"/>
    <dgm:cxn modelId="{4304274A-78F9-4300-87D9-B53C1606D5F6}" type="presParOf" srcId="{E097EECD-BA00-47EB-B104-9C43695A6855}" destId="{01DF69B8-BAB7-4835-B4A8-A3994DDABF7A}" srcOrd="0" destOrd="0" presId="urn:microsoft.com/office/officeart/2018/2/layout/IconLabelList"/>
    <dgm:cxn modelId="{2C84894C-1DD8-42FE-A75D-F043B495BF73}" type="presParOf" srcId="{E097EECD-BA00-47EB-B104-9C43695A6855}" destId="{44467A73-5605-4AA0-9FB1-023BFC71CB69}" srcOrd="1" destOrd="0" presId="urn:microsoft.com/office/officeart/2018/2/layout/IconLabelList"/>
    <dgm:cxn modelId="{51825B91-C12E-440C-A92C-F86F3DED795D}" type="presParOf" srcId="{E097EECD-BA00-47EB-B104-9C43695A6855}" destId="{82E4AE20-991A-44C6-BA39-7A9510773854}" srcOrd="2" destOrd="0" presId="urn:microsoft.com/office/officeart/2018/2/layout/IconLabelList"/>
    <dgm:cxn modelId="{14332751-F8CC-4813-BCD9-BC639E58E4C2}" type="presParOf" srcId="{A063D8E8-C23D-4A2C-B1B1-506EA2B73812}" destId="{9B522916-B66B-4C00-8C01-C1AD02F7D4C8}" srcOrd="1" destOrd="0" presId="urn:microsoft.com/office/officeart/2018/2/layout/IconLabelList"/>
    <dgm:cxn modelId="{DAC538C3-ECA7-4570-9FF9-938687EFB127}" type="presParOf" srcId="{A063D8E8-C23D-4A2C-B1B1-506EA2B73812}" destId="{BD2D3FCE-7819-4430-A85D-23DEA8296ED9}" srcOrd="2" destOrd="0" presId="urn:microsoft.com/office/officeart/2018/2/layout/IconLabelList"/>
    <dgm:cxn modelId="{2F140C41-3606-4C40-A77C-E351EBAD36C0}" type="presParOf" srcId="{BD2D3FCE-7819-4430-A85D-23DEA8296ED9}" destId="{52094630-6C71-4816-8C69-50D7C5A732E5}" srcOrd="0" destOrd="0" presId="urn:microsoft.com/office/officeart/2018/2/layout/IconLabelList"/>
    <dgm:cxn modelId="{4B353444-657A-466C-9BB7-CF7BE1AF3407}" type="presParOf" srcId="{BD2D3FCE-7819-4430-A85D-23DEA8296ED9}" destId="{9E91037C-D41B-46D7-9075-52F244611A42}" srcOrd="1" destOrd="0" presId="urn:microsoft.com/office/officeart/2018/2/layout/IconLabelList"/>
    <dgm:cxn modelId="{746B245A-4EE9-4739-B3ED-6F10DF1EBA53}" type="presParOf" srcId="{BD2D3FCE-7819-4430-A85D-23DEA8296ED9}" destId="{5AF2BB0F-C7C9-4E4C-A492-E30A3987F22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F69B8-BAB7-4835-B4A8-A3994DDABF7A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E4AE20-991A-44C6-BA39-7A9510773854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rgbClr val="C00000"/>
              </a:solidFill>
            </a:rPr>
            <a:t>Moore Machine</a:t>
          </a:r>
        </a:p>
      </dsp:txBody>
      <dsp:txXfrm>
        <a:off x="559800" y="3022743"/>
        <a:ext cx="4320000" cy="720000"/>
      </dsp:txXfrm>
    </dsp:sp>
    <dsp:sp modelId="{52094630-6C71-4816-8C69-50D7C5A732E5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2BB0F-C7C9-4E4C-A492-E30A3987F22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solidFill>
                <a:srgbClr val="0070C0"/>
              </a:solidFill>
            </a:rPr>
            <a:t>Mealy Machine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44F2-A716-4B44-8E57-7F042869BA0A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4E552-3D17-2F4B-BB0B-06DC52B3A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4E552-3D17-2F4B-BB0B-06DC52B3AF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4E552-3D17-2F4B-BB0B-06DC52B3AF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9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4E552-3D17-2F4B-BB0B-06DC52B3AF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4E552-3D17-2F4B-BB0B-06DC52B3AF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4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4E552-3D17-2F4B-BB0B-06DC52B3AF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4E552-3D17-2F4B-BB0B-06DC52B3AF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6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4E552-3D17-2F4B-BB0B-06DC52B3AF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16A8-BEE0-59BA-4F78-141347F0D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C51F3-60B7-34B4-5D03-F22A9700F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D8EA-1C0C-F88F-8EEE-1FD6D84C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EA344-7DD5-7060-7316-C572180D4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4AF38-422A-762D-E5F0-019451DE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5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1E8E-E6FF-9487-C2BD-478FF690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414EB-7B0B-5F3F-BD32-D0ED1BB5B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45DCE-B984-2472-C8DA-31ECDD46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A3F97-D01D-F8D1-38F7-242F4BB3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3D488-2D06-43B8-C139-1282FD78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2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04FDC-A4DB-AC32-4BC6-CA220719F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C5AA0C-F69B-0EBD-1A8A-9C3C04310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89CDD-22C4-9C27-F1F8-4DF48C73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066A0-0253-9E9B-846A-D9722861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01759-0FEF-155A-50E3-0D48976B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53949-2BCA-32AB-96A3-A6512826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A49A-8478-FD34-5307-7760D836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264CC-AD40-9545-5A67-5A8B55FA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DC61-C7E5-E47F-1DC5-FBC0D54C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D7131-B582-1B79-A9FA-9E4E6878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4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8E1A-A39F-E392-C3E5-6A506E8D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9C6C7-9AE8-6D88-90C8-3BAD4D199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7F133-715B-A284-D849-8389191E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3D91-267C-6A47-E40F-B25B3B1F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C503-2124-84DE-A70D-5A8B21D9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4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54E3C-4EFA-A475-4BC1-2A3329D5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7DAE4-75DF-613A-F866-8C8794C8C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47B85-66D5-587A-05C9-8F78AD8CF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E3005-6C04-EA82-3433-EDD58D21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8A477-5F7C-E6D3-01C4-FF5136CE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5DABC8-2406-4047-FB96-7081FF82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1C77-6FE5-C895-9BBA-B5A0839B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4D857-DC69-ABE5-D539-CFAC5BBE9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066FC-3E96-0D87-BF8A-8D944250E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BCCC0-FF8F-4428-10D1-8627F5555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5FDE1-74DD-5975-9963-8F322127D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AB13B-9613-17FC-7C83-59886323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EA11A-59E3-2598-AF1C-F9AE52E7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D9352-F334-F2DE-E2EB-6C00C2DF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0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B718-38F1-3C60-8804-F4D9D6C6D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674DC-AA7B-8009-9131-2A72CAC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F008A-4512-2D1B-DC6D-9AD21C2E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FAD83C-93F2-7103-F22A-6A200C0E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F2E58-2CCF-376B-F4FE-FD9CC20E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966082-B760-78E1-3280-E01C7B9C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E2DB8-1422-2204-D1D9-51C184D0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3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C435-7507-89FE-D889-0D6EF7DF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0E56E-1745-1795-3919-B1989180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F87E0-F84B-B9F5-2B44-E3EA92E37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D628-6F9E-27D1-099F-60441F4C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15D09-7FBF-500F-6E9A-BA81B88F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7F2B48-AE9D-A414-686F-A252A4890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1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D43A-8197-E086-C24C-6B2EF03A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67CDB-75DD-F85E-BC32-E94208F48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97E87C-226E-830D-0EA5-BCCA31D35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B856C-85DC-C5A6-9608-EC6FD73E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78A52-A803-B867-3897-F9B331EF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FC29D-3AD3-6F14-ED32-629D09A0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8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6836B8-3AB9-AB7E-5FE4-46A6DB0C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05A45-4551-172F-27AC-4EB0B053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E7B6F-7026-5A40-501E-FC268BA07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1925-798C-C943-9CE9-91E691A9B0F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41333-06A8-8212-0344-984E4052D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F22C-B670-988F-8E9C-EE6229B34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335D-8BDE-B741-97CF-A18278845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DC8D7-F067-6CB3-3E44-D0C4F5AD2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1" y="4267832"/>
            <a:ext cx="5100053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 b="1" dirty="0">
                <a:solidFill>
                  <a:schemeClr val="tx2"/>
                </a:solidFill>
              </a:rPr>
              <a:t>Finite State Transducer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04CEB-3533-57C2-E967-1E994E3D8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tx2"/>
                </a:solidFill>
              </a:rPr>
              <a:t>TBO09 – </a:t>
            </a:r>
            <a:r>
              <a:rPr lang="en-US" sz="2000" dirty="0" err="1">
                <a:solidFill>
                  <a:schemeClr val="tx2"/>
                </a:solidFill>
              </a:rPr>
              <a:t>Yufis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Azhar</a:t>
            </a:r>
            <a:r>
              <a:rPr lang="en-US" sz="2000" dirty="0">
                <a:solidFill>
                  <a:schemeClr val="tx2"/>
                </a:solidFill>
              </a:rPr>
              <a:t> – </a:t>
            </a:r>
            <a:r>
              <a:rPr lang="en-US" sz="2000" dirty="0" err="1">
                <a:solidFill>
                  <a:schemeClr val="tx2"/>
                </a:solidFill>
              </a:rPr>
              <a:t>Informatika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0A48CD0-788E-6A94-0230-7E0F31BBE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1964" y="222651"/>
            <a:ext cx="1368751" cy="136875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9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Premium Vector | Translator app logo language translation icon">
            <a:extLst>
              <a:ext uri="{FF2B5EF4-FFF2-40B4-BE49-F238E27FC236}">
                <a16:creationId xmlns:a16="http://schemas.microsoft.com/office/drawing/2014/main" id="{C4CF65C0-D5AC-EE2C-F5FD-E5B74AF7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7" y="1913432"/>
            <a:ext cx="4553405" cy="36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6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C455-E1B5-E571-F161-055908B5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2 - Moore Machine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CB4258-CC87-954A-C6B0-9844E576DC6C}"/>
              </a:ext>
            </a:extLst>
          </p:cNvPr>
          <p:cNvCxnSpPr>
            <a:cxnSpLocks/>
          </p:cNvCxnSpPr>
          <p:nvPr/>
        </p:nvCxnSpPr>
        <p:spPr>
          <a:xfrm>
            <a:off x="838200" y="1481559"/>
            <a:ext cx="64084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9A0FF1-2CFB-8B36-2F5F-E5C06119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863F7AF-7BE6-76FD-14CB-D6EAC94C0007}"/>
              </a:ext>
            </a:extLst>
          </p:cNvPr>
          <p:cNvGrpSpPr/>
          <p:nvPr/>
        </p:nvGrpSpPr>
        <p:grpSpPr>
          <a:xfrm>
            <a:off x="838200" y="2597994"/>
            <a:ext cx="4728734" cy="1810173"/>
            <a:chOff x="6537960" y="3635445"/>
            <a:chExt cx="4728734" cy="181017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95638A-42E6-60D4-2F60-765088926671}"/>
                </a:ext>
              </a:extLst>
            </p:cNvPr>
            <p:cNvSpPr/>
            <p:nvPr/>
          </p:nvSpPr>
          <p:spPr>
            <a:xfrm>
              <a:off x="6983730" y="4149090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FDDE248-B6A3-C41C-1998-96EB16D23F7B}"/>
                    </a:ext>
                  </a:extLst>
                </p:cNvPr>
                <p:cNvSpPr txBox="1"/>
                <p:nvPr/>
              </p:nvSpPr>
              <p:spPr>
                <a:xfrm>
                  <a:off x="7033736" y="4352642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FDDE248-B6A3-C41C-1998-96EB16D23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736" y="4352642"/>
                  <a:ext cx="71891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8D37CA-67CB-D1E4-D421-40FF33329254}"/>
                </a:ext>
              </a:extLst>
            </p:cNvPr>
            <p:cNvSpPr/>
            <p:nvPr/>
          </p:nvSpPr>
          <p:spPr>
            <a:xfrm>
              <a:off x="8850630" y="4149090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F1C6B-9F95-44AB-FB4E-748B17EB1E26}"/>
                    </a:ext>
                  </a:extLst>
                </p:cNvPr>
                <p:cNvSpPr txBox="1"/>
                <p:nvPr/>
              </p:nvSpPr>
              <p:spPr>
                <a:xfrm>
                  <a:off x="8900636" y="4352642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F1C6B-9F95-44AB-FB4E-748B17EB1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0636" y="4352642"/>
                  <a:ext cx="71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7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A7B6B1-91B1-C294-1A15-6C13AF29FCC8}"/>
                </a:ext>
              </a:extLst>
            </p:cNvPr>
            <p:cNvSpPr/>
            <p:nvPr/>
          </p:nvSpPr>
          <p:spPr>
            <a:xfrm>
              <a:off x="10486346" y="4151156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E7CB4E-8108-1B55-8100-4A5289C01A58}"/>
                    </a:ext>
                  </a:extLst>
                </p:cNvPr>
                <p:cNvSpPr txBox="1"/>
                <p:nvPr/>
              </p:nvSpPr>
              <p:spPr>
                <a:xfrm>
                  <a:off x="10536352" y="4354708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E7CB4E-8108-1B55-8100-4A5289C01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6352" y="4354708"/>
                  <a:ext cx="71891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03F82B9-6AA8-EACE-2126-246F43F43709}"/>
                </a:ext>
              </a:extLst>
            </p:cNvPr>
            <p:cNvCxnSpPr/>
            <p:nvPr/>
          </p:nvCxnSpPr>
          <p:spPr>
            <a:xfrm>
              <a:off x="6537960" y="4537710"/>
              <a:ext cx="445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454591-BD0C-CFEB-794C-A446D5BDC31B}"/>
                </a:ext>
              </a:extLst>
            </p:cNvPr>
            <p:cNvSpPr txBox="1"/>
            <p:nvPr/>
          </p:nvSpPr>
          <p:spPr>
            <a:xfrm>
              <a:off x="7248761" y="363544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CDFA15-B46F-9658-0DF9-DA5AE5F76B23}"/>
                </a:ext>
              </a:extLst>
            </p:cNvPr>
            <p:cNvSpPr txBox="1"/>
            <p:nvPr/>
          </p:nvSpPr>
          <p:spPr>
            <a:xfrm>
              <a:off x="8169273" y="426505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E997235-00BC-414C-F3BC-F8DFB3E00002}"/>
                </a:ext>
              </a:extLst>
            </p:cNvPr>
            <p:cNvCxnSpPr>
              <a:cxnSpLocks/>
              <a:stCxn id="17" idx="6"/>
              <a:endCxn id="22" idx="2"/>
            </p:cNvCxnSpPr>
            <p:nvPr/>
          </p:nvCxnSpPr>
          <p:spPr>
            <a:xfrm>
              <a:off x="7764078" y="4539264"/>
              <a:ext cx="10865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C9E3A2FB-4821-C5C4-7F0C-B747DDF6399C}"/>
                </a:ext>
              </a:extLst>
            </p:cNvPr>
            <p:cNvCxnSpPr>
              <a:cxnSpLocks/>
              <a:stCxn id="17" idx="7"/>
              <a:endCxn id="17" idx="1"/>
            </p:cNvCxnSpPr>
            <p:nvPr/>
          </p:nvCxnSpPr>
          <p:spPr>
            <a:xfrm rot="16200000" flipV="1">
              <a:off x="7373904" y="3987474"/>
              <a:ext cx="12700" cy="551790"/>
            </a:xfrm>
            <a:prstGeom prst="curvedConnector3">
              <a:avLst>
                <a:gd name="adj1" fmla="val 26998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6836C58-0300-DFD2-CF42-325B59B5C808}"/>
                </a:ext>
              </a:extLst>
            </p:cNvPr>
            <p:cNvCxnSpPr>
              <a:cxnSpLocks/>
              <a:stCxn id="22" idx="6"/>
              <a:endCxn id="24" idx="2"/>
            </p:cNvCxnSpPr>
            <p:nvPr/>
          </p:nvCxnSpPr>
          <p:spPr>
            <a:xfrm>
              <a:off x="9630978" y="4539264"/>
              <a:ext cx="855368" cy="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A35980E-791C-6F37-6BFE-4127B026B365}"/>
                </a:ext>
              </a:extLst>
            </p:cNvPr>
            <p:cNvSpPr txBox="1"/>
            <p:nvPr/>
          </p:nvSpPr>
          <p:spPr>
            <a:xfrm>
              <a:off x="9879042" y="425544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A9AE84DE-17A3-7533-46B6-81ABEF1091A3}"/>
                </a:ext>
              </a:extLst>
            </p:cNvPr>
            <p:cNvCxnSpPr>
              <a:stCxn id="22" idx="3"/>
              <a:endCxn id="17" idx="5"/>
            </p:cNvCxnSpPr>
            <p:nvPr/>
          </p:nvCxnSpPr>
          <p:spPr>
            <a:xfrm rot="5400000">
              <a:off x="8307354" y="4157604"/>
              <a:ext cx="12700" cy="1315110"/>
            </a:xfrm>
            <a:prstGeom prst="curvedConnector3">
              <a:avLst>
                <a:gd name="adj1" fmla="val 26998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AE6BE3-F944-C392-68E9-B96FBF2919A4}"/>
                </a:ext>
              </a:extLst>
            </p:cNvPr>
            <p:cNvSpPr txBox="1"/>
            <p:nvPr/>
          </p:nvSpPr>
          <p:spPr>
            <a:xfrm>
              <a:off x="8173083" y="510325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5DF992F2-71FD-5F7E-98C8-72CCB4744B65}"/>
                </a:ext>
              </a:extLst>
            </p:cNvPr>
            <p:cNvCxnSpPr>
              <a:cxnSpLocks/>
              <a:stCxn id="24" idx="3"/>
              <a:endCxn id="22" idx="5"/>
            </p:cNvCxnSpPr>
            <p:nvPr/>
          </p:nvCxnSpPr>
          <p:spPr>
            <a:xfrm rot="5400000" flipH="1">
              <a:off x="10057629" y="4274229"/>
              <a:ext cx="2066" cy="1083926"/>
            </a:xfrm>
            <a:prstGeom prst="curvedConnector3">
              <a:avLst>
                <a:gd name="adj1" fmla="val -16596273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F0DC0A3-F5A0-EB3C-AAED-FF94B0DA6BD0}"/>
                </a:ext>
              </a:extLst>
            </p:cNvPr>
            <p:cNvSpPr txBox="1"/>
            <p:nvPr/>
          </p:nvSpPr>
          <p:spPr>
            <a:xfrm>
              <a:off x="9914253" y="510706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205F7FAA-D449-B3C1-FAA9-A5ECE2A0FCB1}"/>
                </a:ext>
              </a:extLst>
            </p:cNvPr>
            <p:cNvCxnSpPr>
              <a:cxnSpLocks/>
              <a:stCxn id="24" idx="7"/>
              <a:endCxn id="24" idx="1"/>
            </p:cNvCxnSpPr>
            <p:nvPr/>
          </p:nvCxnSpPr>
          <p:spPr>
            <a:xfrm rot="16200000" flipV="1">
              <a:off x="10876520" y="3989540"/>
              <a:ext cx="12700" cy="551790"/>
            </a:xfrm>
            <a:prstGeom prst="curvedConnector3">
              <a:avLst>
                <a:gd name="adj1" fmla="val 26998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845F83-D64E-E5CF-8453-A81B95491AC6}"/>
                </a:ext>
              </a:extLst>
            </p:cNvPr>
            <p:cNvSpPr txBox="1"/>
            <p:nvPr/>
          </p:nvSpPr>
          <p:spPr>
            <a:xfrm>
              <a:off x="10732089" y="364367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</p:grpSp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639AFD44-FB98-F029-E4A4-264BDCA81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11186"/>
              </p:ext>
            </p:extLst>
          </p:nvPr>
        </p:nvGraphicFramePr>
        <p:xfrm>
          <a:off x="6343668" y="2647102"/>
          <a:ext cx="38573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670">
                  <a:extLst>
                    <a:ext uri="{9D8B030D-6E8A-4147-A177-3AD203B41FA5}">
                      <a16:colId xmlns:a16="http://schemas.microsoft.com/office/drawing/2014/main" val="1489593570"/>
                    </a:ext>
                  </a:extLst>
                </a:gridCol>
                <a:gridCol w="1928670">
                  <a:extLst>
                    <a:ext uri="{9D8B030D-6E8A-4147-A177-3AD203B41FA5}">
                      <a16:colId xmlns:a16="http://schemas.microsoft.com/office/drawing/2014/main" val="471551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49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088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28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842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98845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DE02995-DD5E-5CD0-F2D6-6D8C0F534B5B}"/>
              </a:ext>
            </a:extLst>
          </p:cNvPr>
          <p:cNvSpPr txBox="1"/>
          <p:nvPr/>
        </p:nvSpPr>
        <p:spPr>
          <a:xfrm>
            <a:off x="1061085" y="4798039"/>
            <a:ext cx="1016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</a:rPr>
              <a:t>Dalam Moore Machine, output yang </a:t>
            </a:r>
            <a:r>
              <a:rPr lang="en-US" i="1" dirty="0" err="1">
                <a:solidFill>
                  <a:srgbClr val="0070C0"/>
                </a:solidFill>
              </a:rPr>
              <a:t>diambil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bisa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didefinisikan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sendiri</a:t>
            </a:r>
            <a:r>
              <a:rPr lang="en-US" i="1" dirty="0">
                <a:solidFill>
                  <a:srgbClr val="0070C0"/>
                </a:solidFill>
              </a:rPr>
              <a:t> oleh developer, </a:t>
            </a:r>
            <a:r>
              <a:rPr lang="en-US" i="1" dirty="0" err="1">
                <a:solidFill>
                  <a:srgbClr val="0070C0"/>
                </a:solidFill>
              </a:rPr>
              <a:t>asalkan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konsisten</a:t>
            </a:r>
            <a:endParaRPr lang="en-US" i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</a:rPr>
              <a:t>Bisa </a:t>
            </a:r>
            <a:r>
              <a:rPr lang="en-US" i="1" dirty="0" err="1">
                <a:solidFill>
                  <a:srgbClr val="0070C0"/>
                </a:solidFill>
              </a:rPr>
              <a:t>diambil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seluruh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outputnya</a:t>
            </a:r>
            <a:r>
              <a:rPr lang="en-US" i="1" dirty="0">
                <a:solidFill>
                  <a:srgbClr val="0070C0"/>
                </a:solidFill>
              </a:rPr>
              <a:t>, output terakhir, </a:t>
            </a:r>
            <a:r>
              <a:rPr lang="en-US" i="1" dirty="0" err="1">
                <a:solidFill>
                  <a:srgbClr val="0070C0"/>
                </a:solidFill>
              </a:rPr>
              <a:t>sebagian</a:t>
            </a:r>
            <a:r>
              <a:rPr lang="en-US" i="1" dirty="0">
                <a:solidFill>
                  <a:srgbClr val="0070C0"/>
                </a:solidFill>
              </a:rPr>
              <a:t> output </a:t>
            </a:r>
            <a:r>
              <a:rPr lang="en-US" i="1" dirty="0" err="1">
                <a:solidFill>
                  <a:srgbClr val="0070C0"/>
                </a:solidFill>
              </a:rPr>
              <a:t>saja</a:t>
            </a:r>
            <a:r>
              <a:rPr lang="en-US" i="1" dirty="0">
                <a:solidFill>
                  <a:srgbClr val="0070C0"/>
                </a:solidFill>
              </a:rPr>
              <a:t>, </a:t>
            </a:r>
            <a:r>
              <a:rPr lang="en-US" i="1" dirty="0" err="1">
                <a:solidFill>
                  <a:srgbClr val="0070C0"/>
                </a:solidFill>
              </a:rPr>
              <a:t>atau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agregasi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dari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outputnya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C455-E1B5-E571-F161-055908B5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3 - Moore Machine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12E9E0-0D1C-9D19-283A-25E602E64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923415"/>
              </a:xfrm>
            </p:spPr>
            <p:txBody>
              <a:bodyPr/>
              <a:lstStyle/>
              <a:p>
                <a:r>
                  <a:rPr lang="en-US" dirty="0"/>
                  <a:t>Mesin Moore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menghitung</a:t>
                </a:r>
                <a:r>
                  <a:rPr lang="en-US" dirty="0"/>
                  <a:t> </a:t>
                </a:r>
                <a:r>
                  <a:rPr lang="en-US" dirty="0" err="1"/>
                  <a:t>berapa</a:t>
                </a:r>
                <a:r>
                  <a:rPr lang="en-US" dirty="0"/>
                  <a:t> kali </a:t>
                </a:r>
                <a:r>
                  <a:rPr lang="en-US" dirty="0" err="1"/>
                  <a:t>deret</a:t>
                </a:r>
                <a:r>
                  <a:rPr lang="en-US" dirty="0"/>
                  <a:t> string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𝑎𝑏𝑏</m:t>
                    </m:r>
                  </m:oMath>
                </a14:m>
                <a:r>
                  <a:rPr lang="en-US" dirty="0"/>
                  <a:t>” </a:t>
                </a:r>
                <a:r>
                  <a:rPr lang="en-US" dirty="0" err="1"/>
                  <a:t>muncul</a:t>
                </a:r>
                <a:r>
                  <a:rPr lang="en-US" dirty="0"/>
                  <a:t> dalam </a:t>
                </a:r>
                <a:r>
                  <a:rPr lang="en-US" dirty="0" err="1"/>
                  <a:t>sebuah</a:t>
                </a:r>
                <a:r>
                  <a:rPr lang="en-US" dirty="0"/>
                  <a:t> input string</a:t>
                </a:r>
              </a:p>
              <a:p>
                <a:pPr lvl="1">
                  <a:tabLst>
                    <a:tab pos="2709863" algn="l"/>
                  </a:tabLst>
                </a:pPr>
                <a:r>
                  <a:rPr lang="en-US" dirty="0" err="1"/>
                  <a:t>Contoh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input</a:t>
                </a:r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𝑎𝑏𝑏𝑎𝑏𝑏</m:t>
                    </m:r>
                  </m:oMath>
                </a14:m>
                <a:endParaRPr lang="en-US" dirty="0"/>
              </a:p>
              <a:p>
                <a:pPr lvl="1">
                  <a:tabLst>
                    <a:tab pos="2709863" algn="l"/>
                  </a:tabLst>
                </a:pPr>
                <a:r>
                  <a:rPr lang="en-US" dirty="0" err="1"/>
                  <a:t>Contoh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output</a:t>
                </a:r>
                <a:r>
                  <a:rPr lang="en-US" dirty="0"/>
                  <a:t>	:   2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12E9E0-0D1C-9D19-283A-25E602E64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923415"/>
              </a:xfrm>
              <a:blipFill>
                <a:blip r:embed="rId3"/>
                <a:stretch>
                  <a:fillRect l="-1086" t="-5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CB4258-CC87-954A-C6B0-9844E576DC6C}"/>
              </a:ext>
            </a:extLst>
          </p:cNvPr>
          <p:cNvCxnSpPr>
            <a:cxnSpLocks/>
          </p:cNvCxnSpPr>
          <p:nvPr/>
        </p:nvCxnSpPr>
        <p:spPr>
          <a:xfrm>
            <a:off x="838200" y="1481559"/>
            <a:ext cx="64084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9A0FF1-2CFB-8B36-2F5F-E5C061193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44A411-3E8B-0B57-F5A0-4CED5AF9E9D2}"/>
                  </a:ext>
                </a:extLst>
              </p:cNvPr>
              <p:cNvSpPr txBox="1"/>
              <p:nvPr/>
            </p:nvSpPr>
            <p:spPr>
              <a:xfrm>
                <a:off x="686502" y="3749040"/>
                <a:ext cx="2551747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	: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44A411-3E8B-0B57-F5A0-4CED5AF9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2" y="3749040"/>
                <a:ext cx="2551747" cy="2308324"/>
              </a:xfrm>
              <a:prstGeom prst="rect">
                <a:avLst/>
              </a:prstGeom>
              <a:blipFill>
                <a:blip r:embed="rId5"/>
                <a:stretch>
                  <a:fillRect t="-1093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65B1F-45D2-CE4C-0F4A-9DCE3DF12D3A}"/>
                  </a:ext>
                </a:extLst>
              </p:cNvPr>
              <p:cNvSpPr txBox="1"/>
              <p:nvPr/>
            </p:nvSpPr>
            <p:spPr>
              <a:xfrm>
                <a:off x="3919650" y="3762072"/>
                <a:ext cx="1351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65B1F-45D2-CE4C-0F4A-9DCE3DF12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0" y="3762072"/>
                <a:ext cx="13515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1D5D3B-E3C2-DCFD-18B1-7B494B027B8D}"/>
                  </a:ext>
                </a:extLst>
              </p:cNvPr>
              <p:cNvSpPr txBox="1"/>
              <p:nvPr/>
            </p:nvSpPr>
            <p:spPr>
              <a:xfrm>
                <a:off x="3670095" y="4071847"/>
                <a:ext cx="242590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1D5D3B-E3C2-DCFD-18B1-7B494B027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95" y="4071847"/>
                <a:ext cx="2425905" cy="2308324"/>
              </a:xfrm>
              <a:prstGeom prst="rect">
                <a:avLst/>
              </a:prstGeom>
              <a:blipFill>
                <a:blip r:embed="rId7"/>
                <a:stretch>
                  <a:fillRect l="-1036" b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C8E92-C50B-4E0B-1C6B-4321C343FF23}"/>
              </a:ext>
            </a:extLst>
          </p:cNvPr>
          <p:cNvCxnSpPr/>
          <p:nvPr/>
        </p:nvCxnSpPr>
        <p:spPr>
          <a:xfrm>
            <a:off x="3435304" y="4097114"/>
            <a:ext cx="23202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C95638A-42E6-60D4-2F60-765088926671}"/>
              </a:ext>
            </a:extLst>
          </p:cNvPr>
          <p:cNvSpPr/>
          <p:nvPr/>
        </p:nvSpPr>
        <p:spPr>
          <a:xfrm>
            <a:off x="7326630" y="3351056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DE248-B6A3-C41C-1998-96EB16D23F7B}"/>
                  </a:ext>
                </a:extLst>
              </p:cNvPr>
              <p:cNvSpPr txBox="1"/>
              <p:nvPr/>
            </p:nvSpPr>
            <p:spPr>
              <a:xfrm>
                <a:off x="7376636" y="3554608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DE248-B6A3-C41C-1998-96EB16D23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636" y="3554608"/>
                <a:ext cx="718912" cy="369332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C8D37CA-67CB-D1E4-D421-40FF33329254}"/>
              </a:ext>
            </a:extLst>
          </p:cNvPr>
          <p:cNvSpPr/>
          <p:nvPr/>
        </p:nvSpPr>
        <p:spPr>
          <a:xfrm>
            <a:off x="9193530" y="3351056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F1C6B-9F95-44AB-FB4E-748B17EB1E26}"/>
                  </a:ext>
                </a:extLst>
              </p:cNvPr>
              <p:cNvSpPr txBox="1"/>
              <p:nvPr/>
            </p:nvSpPr>
            <p:spPr>
              <a:xfrm>
                <a:off x="9243536" y="3554608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F1C6B-9F95-44AB-FB4E-748B17EB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536" y="3554608"/>
                <a:ext cx="718912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FDA7B6B1-91B1-C294-1A15-6C13AF29FCC8}"/>
              </a:ext>
            </a:extLst>
          </p:cNvPr>
          <p:cNvSpPr/>
          <p:nvPr/>
        </p:nvSpPr>
        <p:spPr>
          <a:xfrm>
            <a:off x="7315200" y="4798224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E7CB4E-8108-1B55-8100-4A5289C01A58}"/>
                  </a:ext>
                </a:extLst>
              </p:cNvPr>
              <p:cNvSpPr txBox="1"/>
              <p:nvPr/>
            </p:nvSpPr>
            <p:spPr>
              <a:xfrm>
                <a:off x="7365206" y="5001776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E7CB4E-8108-1B55-8100-4A5289C01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206" y="5001776"/>
                <a:ext cx="718912" cy="369332"/>
              </a:xfrm>
              <a:prstGeom prst="rect">
                <a:avLst/>
              </a:prstGeom>
              <a:blipFill>
                <a:blip r:embed="rId1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3F82B9-6AA8-EACE-2126-246F43F43709}"/>
              </a:ext>
            </a:extLst>
          </p:cNvPr>
          <p:cNvCxnSpPr/>
          <p:nvPr/>
        </p:nvCxnSpPr>
        <p:spPr>
          <a:xfrm>
            <a:off x="6880860" y="3739676"/>
            <a:ext cx="445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2454591-BD0C-CFEB-794C-A446D5BDC31B}"/>
                  </a:ext>
                </a:extLst>
              </p:cNvPr>
              <p:cNvSpPr txBox="1"/>
              <p:nvPr/>
            </p:nvSpPr>
            <p:spPr>
              <a:xfrm>
                <a:off x="8464492" y="3439862"/>
                <a:ext cx="34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2454591-BD0C-CFEB-794C-A446D5BDC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492" y="3439862"/>
                <a:ext cx="349968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3CDFA15-B46F-9658-0DF9-DA5AE5F76B23}"/>
                  </a:ext>
                </a:extLst>
              </p:cNvPr>
              <p:cNvSpPr txBox="1"/>
              <p:nvPr/>
            </p:nvSpPr>
            <p:spPr>
              <a:xfrm>
                <a:off x="7550029" y="2833690"/>
                <a:ext cx="346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3CDFA15-B46F-9658-0DF9-DA5AE5F7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29" y="2833690"/>
                <a:ext cx="346249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97F3CD9F-F6F4-7D74-2438-367701CEBCDB}"/>
              </a:ext>
            </a:extLst>
          </p:cNvPr>
          <p:cNvSpPr/>
          <p:nvPr/>
        </p:nvSpPr>
        <p:spPr>
          <a:xfrm>
            <a:off x="9197816" y="4801789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FD840E-2ED0-4679-DE13-095CE801EAA8}"/>
                  </a:ext>
                </a:extLst>
              </p:cNvPr>
              <p:cNvSpPr txBox="1"/>
              <p:nvPr/>
            </p:nvSpPr>
            <p:spPr>
              <a:xfrm>
                <a:off x="9247822" y="5005341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FD840E-2ED0-4679-DE13-095CE801E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7822" y="5005341"/>
                <a:ext cx="71891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C94A7B-8787-BA1D-39CB-C52648B8E646}"/>
              </a:ext>
            </a:extLst>
          </p:cNvPr>
          <p:cNvCxnSpPr>
            <a:cxnSpLocks/>
            <a:stCxn id="19" idx="3"/>
            <a:endCxn id="22" idx="2"/>
          </p:cNvCxnSpPr>
          <p:nvPr/>
        </p:nvCxnSpPr>
        <p:spPr>
          <a:xfrm>
            <a:off x="8095548" y="3739274"/>
            <a:ext cx="1097982" cy="1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530C1466-0EC0-4F63-BA7D-6C5AC87A5F62}"/>
              </a:ext>
            </a:extLst>
          </p:cNvPr>
          <p:cNvCxnSpPr>
            <a:stCxn id="17" idx="1"/>
            <a:endCxn id="17" idx="7"/>
          </p:cNvCxnSpPr>
          <p:nvPr/>
        </p:nvCxnSpPr>
        <p:spPr>
          <a:xfrm rot="5400000" flipH="1" flipV="1">
            <a:off x="7716804" y="3189440"/>
            <a:ext cx="12700" cy="551790"/>
          </a:xfrm>
          <a:prstGeom prst="curvedConnector3">
            <a:avLst>
              <a:gd name="adj1" fmla="val 269983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E6DF8D99-0DA0-2876-A31D-F6E6B5C5CC4D}"/>
              </a:ext>
            </a:extLst>
          </p:cNvPr>
          <p:cNvCxnSpPr>
            <a:cxnSpLocks/>
            <a:stCxn id="22" idx="1"/>
            <a:endCxn id="22" idx="7"/>
          </p:cNvCxnSpPr>
          <p:nvPr/>
        </p:nvCxnSpPr>
        <p:spPr>
          <a:xfrm rot="5400000" flipH="1" flipV="1">
            <a:off x="9583704" y="3189440"/>
            <a:ext cx="12700" cy="551790"/>
          </a:xfrm>
          <a:prstGeom prst="curvedConnector3">
            <a:avLst>
              <a:gd name="adj1" fmla="val 269983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64DEC1-FFB7-C5F5-E06E-554D51FBAEDC}"/>
                  </a:ext>
                </a:extLst>
              </p:cNvPr>
              <p:cNvSpPr txBox="1"/>
              <p:nvPr/>
            </p:nvSpPr>
            <p:spPr>
              <a:xfrm>
                <a:off x="9415070" y="2833690"/>
                <a:ext cx="34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64DEC1-FFB7-C5F5-E06E-554D51FBA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070" y="2833690"/>
                <a:ext cx="349968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0DC1146-50D0-3CB2-4B06-2959261FBFD7}"/>
              </a:ext>
            </a:extLst>
          </p:cNvPr>
          <p:cNvCxnSpPr>
            <a:cxnSpLocks/>
            <a:stCxn id="22" idx="4"/>
            <a:endCxn id="6" idx="0"/>
          </p:cNvCxnSpPr>
          <p:nvPr/>
        </p:nvCxnSpPr>
        <p:spPr>
          <a:xfrm>
            <a:off x="9583704" y="4131404"/>
            <a:ext cx="4286" cy="670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5CE931-631C-5B6D-0D8B-782F1FEF4305}"/>
                  </a:ext>
                </a:extLst>
              </p:cNvPr>
              <p:cNvSpPr txBox="1"/>
              <p:nvPr/>
            </p:nvSpPr>
            <p:spPr>
              <a:xfrm>
                <a:off x="9519700" y="4211219"/>
                <a:ext cx="346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5CE931-631C-5B6D-0D8B-782F1FEF4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700" y="4211219"/>
                <a:ext cx="346249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urved Connector 41">
            <a:extLst>
              <a:ext uri="{FF2B5EF4-FFF2-40B4-BE49-F238E27FC236}">
                <a16:creationId xmlns:a16="http://schemas.microsoft.com/office/drawing/2014/main" id="{4B2B3976-8A95-1E2E-3299-7C3EAC8EA038}"/>
              </a:ext>
            </a:extLst>
          </p:cNvPr>
          <p:cNvCxnSpPr>
            <a:cxnSpLocks/>
            <a:stCxn id="6" idx="6"/>
            <a:endCxn id="23" idx="3"/>
          </p:cNvCxnSpPr>
          <p:nvPr/>
        </p:nvCxnSpPr>
        <p:spPr>
          <a:xfrm flipH="1" flipV="1">
            <a:off x="9962448" y="3739274"/>
            <a:ext cx="15716" cy="1452689"/>
          </a:xfrm>
          <a:prstGeom prst="curvedConnector3">
            <a:avLst>
              <a:gd name="adj1" fmla="val -145456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EB0EB7-0F80-C664-FB40-F43E0FC2AC6D}"/>
                  </a:ext>
                </a:extLst>
              </p:cNvPr>
              <p:cNvSpPr txBox="1"/>
              <p:nvPr/>
            </p:nvSpPr>
            <p:spPr>
              <a:xfrm>
                <a:off x="10139062" y="4233155"/>
                <a:ext cx="34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EB0EB7-0F80-C664-FB40-F43E0FC2A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062" y="4233155"/>
                <a:ext cx="349968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31217D2-74AF-5386-7292-5CE948C74BFD}"/>
              </a:ext>
            </a:extLst>
          </p:cNvPr>
          <p:cNvCxnSpPr>
            <a:cxnSpLocks/>
            <a:stCxn id="6" idx="2"/>
            <a:endCxn id="25" idx="3"/>
          </p:cNvCxnSpPr>
          <p:nvPr/>
        </p:nvCxnSpPr>
        <p:spPr>
          <a:xfrm flipH="1" flipV="1">
            <a:off x="8084118" y="5186442"/>
            <a:ext cx="1113698" cy="5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C74A1BB-E884-91AA-6DDA-7D21772A8E13}"/>
                  </a:ext>
                </a:extLst>
              </p:cNvPr>
              <p:cNvSpPr txBox="1"/>
              <p:nvPr/>
            </p:nvSpPr>
            <p:spPr>
              <a:xfrm>
                <a:off x="8476924" y="4903202"/>
                <a:ext cx="346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C74A1BB-E884-91AA-6DDA-7D21772A8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924" y="4903202"/>
                <a:ext cx="346249" cy="33855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DDF7F49-BF9E-8631-475E-4EEB7848593C}"/>
              </a:ext>
            </a:extLst>
          </p:cNvPr>
          <p:cNvCxnSpPr>
            <a:cxnSpLocks/>
            <a:stCxn id="24" idx="7"/>
            <a:endCxn id="22" idx="3"/>
          </p:cNvCxnSpPr>
          <p:nvPr/>
        </p:nvCxnSpPr>
        <p:spPr>
          <a:xfrm flipV="1">
            <a:off x="7981269" y="4017125"/>
            <a:ext cx="1326540" cy="89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01D80B-40A5-7C5F-691C-66198A1CFCB8}"/>
                  </a:ext>
                </a:extLst>
              </p:cNvPr>
              <p:cNvSpPr txBox="1"/>
              <p:nvPr/>
            </p:nvSpPr>
            <p:spPr>
              <a:xfrm>
                <a:off x="8411828" y="4174474"/>
                <a:ext cx="34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01D80B-40A5-7C5F-691C-66198A1C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828" y="4174474"/>
                <a:ext cx="349968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F7D131F-F8EA-75EF-D42B-B926A3D5893A}"/>
              </a:ext>
            </a:extLst>
          </p:cNvPr>
          <p:cNvCxnSpPr>
            <a:cxnSpLocks/>
            <a:stCxn id="24" idx="0"/>
            <a:endCxn id="17" idx="4"/>
          </p:cNvCxnSpPr>
          <p:nvPr/>
        </p:nvCxnSpPr>
        <p:spPr>
          <a:xfrm flipV="1">
            <a:off x="7705374" y="4131404"/>
            <a:ext cx="11430" cy="666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2257F6-2275-1460-3318-E5D2988E8064}"/>
                  </a:ext>
                </a:extLst>
              </p:cNvPr>
              <p:cNvSpPr txBox="1"/>
              <p:nvPr/>
            </p:nvSpPr>
            <p:spPr>
              <a:xfrm>
                <a:off x="7448507" y="4252206"/>
                <a:ext cx="346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E2257F6-2275-1460-3318-E5D2988E8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07" y="4252206"/>
                <a:ext cx="346249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35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C455-E1B5-E571-F161-055908B5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3 - Moore Machine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CB4258-CC87-954A-C6B0-9844E576DC6C}"/>
              </a:ext>
            </a:extLst>
          </p:cNvPr>
          <p:cNvCxnSpPr>
            <a:cxnSpLocks/>
          </p:cNvCxnSpPr>
          <p:nvPr/>
        </p:nvCxnSpPr>
        <p:spPr>
          <a:xfrm>
            <a:off x="838200" y="1481559"/>
            <a:ext cx="64084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9A0FF1-2CFB-8B36-2F5F-E5C06119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A017C8C-AD92-C9B0-A741-590F21194ADD}"/>
              </a:ext>
            </a:extLst>
          </p:cNvPr>
          <p:cNvGrpSpPr/>
          <p:nvPr/>
        </p:nvGrpSpPr>
        <p:grpSpPr>
          <a:xfrm>
            <a:off x="1466850" y="2327360"/>
            <a:ext cx="3608170" cy="2748447"/>
            <a:chOff x="6880860" y="2833690"/>
            <a:chExt cx="3608170" cy="274844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95638A-42E6-60D4-2F60-765088926671}"/>
                </a:ext>
              </a:extLst>
            </p:cNvPr>
            <p:cNvSpPr/>
            <p:nvPr/>
          </p:nvSpPr>
          <p:spPr>
            <a:xfrm>
              <a:off x="7326630" y="3351056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FDDE248-B6A3-C41C-1998-96EB16D23F7B}"/>
                    </a:ext>
                  </a:extLst>
                </p:cNvPr>
                <p:cNvSpPr txBox="1"/>
                <p:nvPr/>
              </p:nvSpPr>
              <p:spPr>
                <a:xfrm>
                  <a:off x="7376636" y="3554608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FDDE248-B6A3-C41C-1998-96EB16D23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6636" y="3554608"/>
                  <a:ext cx="71891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8D37CA-67CB-D1E4-D421-40FF33329254}"/>
                </a:ext>
              </a:extLst>
            </p:cNvPr>
            <p:cNvSpPr/>
            <p:nvPr/>
          </p:nvSpPr>
          <p:spPr>
            <a:xfrm>
              <a:off x="9193530" y="3351056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F1C6B-9F95-44AB-FB4E-748B17EB1E26}"/>
                    </a:ext>
                  </a:extLst>
                </p:cNvPr>
                <p:cNvSpPr txBox="1"/>
                <p:nvPr/>
              </p:nvSpPr>
              <p:spPr>
                <a:xfrm>
                  <a:off x="9243536" y="3554608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F1C6B-9F95-44AB-FB4E-748B17EB1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3536" y="3554608"/>
                  <a:ext cx="71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A7B6B1-91B1-C294-1A15-6C13AF29FCC8}"/>
                </a:ext>
              </a:extLst>
            </p:cNvPr>
            <p:cNvSpPr/>
            <p:nvPr/>
          </p:nvSpPr>
          <p:spPr>
            <a:xfrm>
              <a:off x="7315200" y="4798224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E7CB4E-8108-1B55-8100-4A5289C01A58}"/>
                    </a:ext>
                  </a:extLst>
                </p:cNvPr>
                <p:cNvSpPr txBox="1"/>
                <p:nvPr/>
              </p:nvSpPr>
              <p:spPr>
                <a:xfrm>
                  <a:off x="7365206" y="5001776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E7CB4E-8108-1B55-8100-4A5289C01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206" y="5001776"/>
                  <a:ext cx="71891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03F82B9-6AA8-EACE-2126-246F43F43709}"/>
                </a:ext>
              </a:extLst>
            </p:cNvPr>
            <p:cNvCxnSpPr/>
            <p:nvPr/>
          </p:nvCxnSpPr>
          <p:spPr>
            <a:xfrm>
              <a:off x="6880860" y="3739676"/>
              <a:ext cx="445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2454591-BD0C-CFEB-794C-A446D5BDC31B}"/>
                    </a:ext>
                  </a:extLst>
                </p:cNvPr>
                <p:cNvSpPr txBox="1"/>
                <p:nvPr/>
              </p:nvSpPr>
              <p:spPr>
                <a:xfrm>
                  <a:off x="8464492" y="3439862"/>
                  <a:ext cx="3499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2454591-BD0C-CFEB-794C-A446D5BDC3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4492" y="3439862"/>
                  <a:ext cx="349968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3CDFA15-B46F-9658-0DF9-DA5AE5F76B23}"/>
                    </a:ext>
                  </a:extLst>
                </p:cNvPr>
                <p:cNvSpPr txBox="1"/>
                <p:nvPr/>
              </p:nvSpPr>
              <p:spPr>
                <a:xfrm>
                  <a:off x="7550029" y="2833690"/>
                  <a:ext cx="3462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3CDFA15-B46F-9658-0DF9-DA5AE5F76B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0029" y="2833690"/>
                  <a:ext cx="346249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F3CD9F-F6F4-7D74-2438-367701CEBCDB}"/>
                </a:ext>
              </a:extLst>
            </p:cNvPr>
            <p:cNvSpPr/>
            <p:nvPr/>
          </p:nvSpPr>
          <p:spPr>
            <a:xfrm>
              <a:off x="9197816" y="4801789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FD840E-2ED0-4679-DE13-095CE801EAA8}"/>
                    </a:ext>
                  </a:extLst>
                </p:cNvPr>
                <p:cNvSpPr txBox="1"/>
                <p:nvPr/>
              </p:nvSpPr>
              <p:spPr>
                <a:xfrm>
                  <a:off x="9247822" y="5005341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FD840E-2ED0-4679-DE13-095CE801E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7822" y="5005341"/>
                  <a:ext cx="71891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4C94A7B-8787-BA1D-39CB-C52648B8E646}"/>
                </a:ext>
              </a:extLst>
            </p:cNvPr>
            <p:cNvCxnSpPr>
              <a:cxnSpLocks/>
              <a:stCxn id="19" idx="3"/>
              <a:endCxn id="22" idx="2"/>
            </p:cNvCxnSpPr>
            <p:nvPr/>
          </p:nvCxnSpPr>
          <p:spPr>
            <a:xfrm>
              <a:off x="8095548" y="3739274"/>
              <a:ext cx="1097982" cy="19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530C1466-0EC0-4F63-BA7D-6C5AC87A5F62}"/>
                </a:ext>
              </a:extLst>
            </p:cNvPr>
            <p:cNvCxnSpPr>
              <a:stCxn id="17" idx="1"/>
              <a:endCxn id="17" idx="7"/>
            </p:cNvCxnSpPr>
            <p:nvPr/>
          </p:nvCxnSpPr>
          <p:spPr>
            <a:xfrm rot="5400000" flipH="1" flipV="1">
              <a:off x="7716804" y="3189440"/>
              <a:ext cx="12700" cy="551790"/>
            </a:xfrm>
            <a:prstGeom prst="curvedConnector3">
              <a:avLst>
                <a:gd name="adj1" fmla="val 26998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E6DF8D99-0DA0-2876-A31D-F6E6B5C5CC4D}"/>
                </a:ext>
              </a:extLst>
            </p:cNvPr>
            <p:cNvCxnSpPr>
              <a:cxnSpLocks/>
              <a:stCxn id="22" idx="1"/>
              <a:endCxn id="22" idx="7"/>
            </p:cNvCxnSpPr>
            <p:nvPr/>
          </p:nvCxnSpPr>
          <p:spPr>
            <a:xfrm rot="5400000" flipH="1" flipV="1">
              <a:off x="9583704" y="3189440"/>
              <a:ext cx="12700" cy="551790"/>
            </a:xfrm>
            <a:prstGeom prst="curvedConnector3">
              <a:avLst>
                <a:gd name="adj1" fmla="val 26998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464DEC1-FFB7-C5F5-E06E-554D51FBAEDC}"/>
                    </a:ext>
                  </a:extLst>
                </p:cNvPr>
                <p:cNvSpPr txBox="1"/>
                <p:nvPr/>
              </p:nvSpPr>
              <p:spPr>
                <a:xfrm>
                  <a:off x="9415070" y="2833690"/>
                  <a:ext cx="3499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464DEC1-FFB7-C5F5-E06E-554D51FBAE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5070" y="2833690"/>
                  <a:ext cx="349968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0DC1146-50D0-3CB2-4B06-2959261FBFD7}"/>
                </a:ext>
              </a:extLst>
            </p:cNvPr>
            <p:cNvCxnSpPr>
              <a:cxnSpLocks/>
              <a:stCxn id="22" idx="4"/>
              <a:endCxn id="6" idx="0"/>
            </p:cNvCxnSpPr>
            <p:nvPr/>
          </p:nvCxnSpPr>
          <p:spPr>
            <a:xfrm>
              <a:off x="9583704" y="4131404"/>
              <a:ext cx="4286" cy="6703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25CE931-631C-5B6D-0D8B-782F1FEF4305}"/>
                    </a:ext>
                  </a:extLst>
                </p:cNvPr>
                <p:cNvSpPr txBox="1"/>
                <p:nvPr/>
              </p:nvSpPr>
              <p:spPr>
                <a:xfrm>
                  <a:off x="9519700" y="4211219"/>
                  <a:ext cx="3462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25CE931-631C-5B6D-0D8B-782F1FEF4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9700" y="4211219"/>
                  <a:ext cx="346249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Curved Connector 41">
              <a:extLst>
                <a:ext uri="{FF2B5EF4-FFF2-40B4-BE49-F238E27FC236}">
                  <a16:creationId xmlns:a16="http://schemas.microsoft.com/office/drawing/2014/main" id="{4B2B3976-8A95-1E2E-3299-7C3EAC8EA038}"/>
                </a:ext>
              </a:extLst>
            </p:cNvPr>
            <p:cNvCxnSpPr>
              <a:cxnSpLocks/>
              <a:stCxn id="6" idx="6"/>
              <a:endCxn id="23" idx="3"/>
            </p:cNvCxnSpPr>
            <p:nvPr/>
          </p:nvCxnSpPr>
          <p:spPr>
            <a:xfrm flipH="1" flipV="1">
              <a:off x="9962448" y="3739274"/>
              <a:ext cx="15716" cy="1452689"/>
            </a:xfrm>
            <a:prstGeom prst="curvedConnector3">
              <a:avLst>
                <a:gd name="adj1" fmla="val -145456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0EB0EB7-0F80-C664-FB40-F43E0FC2AC6D}"/>
                    </a:ext>
                  </a:extLst>
                </p:cNvPr>
                <p:cNvSpPr txBox="1"/>
                <p:nvPr/>
              </p:nvSpPr>
              <p:spPr>
                <a:xfrm>
                  <a:off x="10139062" y="4233155"/>
                  <a:ext cx="3499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60EB0EB7-0F80-C664-FB40-F43E0FC2A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9062" y="4233155"/>
                  <a:ext cx="349968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31217D2-74AF-5386-7292-5CE948C74BFD}"/>
                </a:ext>
              </a:extLst>
            </p:cNvPr>
            <p:cNvCxnSpPr>
              <a:cxnSpLocks/>
              <a:stCxn id="6" idx="2"/>
              <a:endCxn id="25" idx="3"/>
            </p:cNvCxnSpPr>
            <p:nvPr/>
          </p:nvCxnSpPr>
          <p:spPr>
            <a:xfrm flipH="1" flipV="1">
              <a:off x="8084118" y="5186442"/>
              <a:ext cx="1113698" cy="55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C74A1BB-E884-91AA-6DDA-7D21772A8E13}"/>
                    </a:ext>
                  </a:extLst>
                </p:cNvPr>
                <p:cNvSpPr txBox="1"/>
                <p:nvPr/>
              </p:nvSpPr>
              <p:spPr>
                <a:xfrm>
                  <a:off x="8476924" y="4903202"/>
                  <a:ext cx="3462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C74A1BB-E884-91AA-6DDA-7D21772A8E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6924" y="4903202"/>
                  <a:ext cx="346249" cy="3385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DDF7F49-BF9E-8631-475E-4EEB7848593C}"/>
                </a:ext>
              </a:extLst>
            </p:cNvPr>
            <p:cNvCxnSpPr>
              <a:cxnSpLocks/>
              <a:stCxn id="24" idx="7"/>
              <a:endCxn id="22" idx="3"/>
            </p:cNvCxnSpPr>
            <p:nvPr/>
          </p:nvCxnSpPr>
          <p:spPr>
            <a:xfrm flipV="1">
              <a:off x="7981269" y="4017125"/>
              <a:ext cx="1326540" cy="895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A01D80B-40A5-7C5F-691C-66198A1CFCB8}"/>
                    </a:ext>
                  </a:extLst>
                </p:cNvPr>
                <p:cNvSpPr txBox="1"/>
                <p:nvPr/>
              </p:nvSpPr>
              <p:spPr>
                <a:xfrm>
                  <a:off x="8411828" y="4174474"/>
                  <a:ext cx="3499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A01D80B-40A5-7C5F-691C-66198A1CF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1828" y="4174474"/>
                  <a:ext cx="349968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F7D131F-F8EA-75EF-D42B-B926A3D5893A}"/>
                </a:ext>
              </a:extLst>
            </p:cNvPr>
            <p:cNvCxnSpPr>
              <a:cxnSpLocks/>
              <a:stCxn id="24" idx="0"/>
              <a:endCxn id="17" idx="4"/>
            </p:cNvCxnSpPr>
            <p:nvPr/>
          </p:nvCxnSpPr>
          <p:spPr>
            <a:xfrm flipV="1">
              <a:off x="7705374" y="4131404"/>
              <a:ext cx="11430" cy="6668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E2257F6-2275-1460-3318-E5D2988E8064}"/>
                    </a:ext>
                  </a:extLst>
                </p:cNvPr>
                <p:cNvSpPr txBox="1"/>
                <p:nvPr/>
              </p:nvSpPr>
              <p:spPr>
                <a:xfrm>
                  <a:off x="7448507" y="4252206"/>
                  <a:ext cx="3462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BE2257F6-2275-1460-3318-E5D2988E80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507" y="4252206"/>
                  <a:ext cx="346249" cy="33855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2">
                <a:extLst>
                  <a:ext uri="{FF2B5EF4-FFF2-40B4-BE49-F238E27FC236}">
                    <a16:creationId xmlns:a16="http://schemas.microsoft.com/office/drawing/2014/main" id="{FC64E31D-D1A6-FDA7-58DA-69706F20C1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080807"/>
                  </p:ext>
                </p:extLst>
              </p:nvPr>
            </p:nvGraphicFramePr>
            <p:xfrm>
              <a:off x="5863608" y="2807122"/>
              <a:ext cx="385734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8670">
                      <a:extLst>
                        <a:ext uri="{9D8B030D-6E8A-4147-A177-3AD203B41FA5}">
                          <a16:colId xmlns:a16="http://schemas.microsoft.com/office/drawing/2014/main" val="1489593570"/>
                        </a:ext>
                      </a:extLst>
                    </a:gridCol>
                    <a:gridCol w="1928670">
                      <a:extLst>
                        <a:ext uri="{9D8B030D-6E8A-4147-A177-3AD203B41FA5}">
                          <a16:colId xmlns:a16="http://schemas.microsoft.com/office/drawing/2014/main" val="4715514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INPUT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OUTPUT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9493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𝑎𝑏𝑏𝑎𝑏𝑏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60880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𝑏𝑏𝑎𝑏𝑏𝑏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22804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𝑎𝑎𝑎𝑎𝑏𝑏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38420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𝑏𝑏𝑎𝑎𝑏𝑎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298845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2">
                <a:extLst>
                  <a:ext uri="{FF2B5EF4-FFF2-40B4-BE49-F238E27FC236}">
                    <a16:creationId xmlns:a16="http://schemas.microsoft.com/office/drawing/2014/main" id="{FC64E31D-D1A6-FDA7-58DA-69706F20C1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7080807"/>
                  </p:ext>
                </p:extLst>
              </p:nvPr>
            </p:nvGraphicFramePr>
            <p:xfrm>
              <a:off x="5863608" y="2807122"/>
              <a:ext cx="3857340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8670">
                      <a:extLst>
                        <a:ext uri="{9D8B030D-6E8A-4147-A177-3AD203B41FA5}">
                          <a16:colId xmlns:a16="http://schemas.microsoft.com/office/drawing/2014/main" val="1489593570"/>
                        </a:ext>
                      </a:extLst>
                    </a:gridCol>
                    <a:gridCol w="1928670">
                      <a:extLst>
                        <a:ext uri="{9D8B030D-6E8A-4147-A177-3AD203B41FA5}">
                          <a16:colId xmlns:a16="http://schemas.microsoft.com/office/drawing/2014/main" val="4715514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INPUT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OUTPUT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94934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106667" r="-10000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608802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213793" r="-100000" b="-2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922804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303333" r="-100000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38420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5"/>
                          <a:stretch>
                            <a:fillRect t="-417241" r="-100000" b="-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7629884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8432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4C18-A072-0846-C280-AE6EE9F7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4374-2CEF-12B7-B3B8-106234EF8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56544" cy="43513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Finite State Automata (FSA)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Input</a:t>
            </a:r>
          </a:p>
          <a:p>
            <a:pPr lvl="2"/>
            <a:r>
              <a:rPr lang="en-US" dirty="0"/>
              <a:t>Input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deretan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dan string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Output</a:t>
            </a:r>
          </a:p>
          <a:p>
            <a:pPr lvl="2"/>
            <a:r>
              <a:rPr lang="en-US" dirty="0"/>
              <a:t>Output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diterimanya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inputan</a:t>
            </a:r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F48B44A-F171-032B-9D3F-D9F5E0F5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3B43A2-23D8-597C-56BE-7AF9325262A9}"/>
              </a:ext>
            </a:extLst>
          </p:cNvPr>
          <p:cNvCxnSpPr/>
          <p:nvPr/>
        </p:nvCxnSpPr>
        <p:spPr>
          <a:xfrm>
            <a:off x="838200" y="1481559"/>
            <a:ext cx="525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CAC039-2FF0-D584-3B89-F3DF0C847FE9}"/>
              </a:ext>
            </a:extLst>
          </p:cNvPr>
          <p:cNvSpPr txBox="1">
            <a:spLocks/>
          </p:cNvSpPr>
          <p:nvPr/>
        </p:nvSpPr>
        <p:spPr>
          <a:xfrm>
            <a:off x="6606258" y="1825625"/>
            <a:ext cx="48565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Finite State Transducer (FST)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Input</a:t>
            </a:r>
          </a:p>
          <a:p>
            <a:pPr lvl="2"/>
            <a:r>
              <a:rPr lang="en-US" dirty="0"/>
              <a:t>Input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deretan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dan string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Output</a:t>
            </a:r>
          </a:p>
          <a:p>
            <a:pPr lvl="2"/>
            <a:r>
              <a:rPr lang="en-US" dirty="0" err="1"/>
              <a:t>Penerjemahan</a:t>
            </a:r>
            <a:r>
              <a:rPr lang="en-US" dirty="0"/>
              <a:t> string </a:t>
            </a:r>
            <a:r>
              <a:rPr lang="en-US" dirty="0" err="1"/>
              <a:t>inputan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string output. Output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pada </a:t>
            </a:r>
            <a:r>
              <a:rPr lang="en-US" dirty="0" err="1"/>
              <a:t>setiap</a:t>
            </a:r>
            <a:r>
              <a:rPr lang="en-US" dirty="0"/>
              <a:t> state </a:t>
            </a:r>
            <a:r>
              <a:rPr lang="en-US" dirty="0" err="1"/>
              <a:t>atau</a:t>
            </a:r>
            <a:r>
              <a:rPr lang="en-US" dirty="0"/>
              <a:t> label </a:t>
            </a:r>
            <a:r>
              <a:rPr lang="en-US" dirty="0" err="1"/>
              <a:t>transisi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A7113-B37F-1821-B0EA-59ACE68DFF33}"/>
              </a:ext>
            </a:extLst>
          </p:cNvPr>
          <p:cNvSpPr txBox="1"/>
          <p:nvPr/>
        </p:nvSpPr>
        <p:spPr>
          <a:xfrm>
            <a:off x="5825664" y="2782669"/>
            <a:ext cx="67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353505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4C18-A072-0846-C280-AE6EE9F7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Jenis</a:t>
            </a:r>
            <a:r>
              <a:rPr lang="en-US" b="1" dirty="0"/>
              <a:t> FST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F48B44A-F171-032B-9D3F-D9F5E0F5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3B43A2-23D8-597C-56BE-7AF9325262A9}"/>
              </a:ext>
            </a:extLst>
          </p:cNvPr>
          <p:cNvCxnSpPr/>
          <p:nvPr/>
        </p:nvCxnSpPr>
        <p:spPr>
          <a:xfrm>
            <a:off x="838200" y="1481559"/>
            <a:ext cx="525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9D96C836-5DCB-5992-9962-4C445C73F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2035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Machine Icon Graphic by rudezstudio · Creative Fabrica">
            <a:extLst>
              <a:ext uri="{FF2B5EF4-FFF2-40B4-BE49-F238E27FC236}">
                <a16:creationId xmlns:a16="http://schemas.microsoft.com/office/drawing/2014/main" id="{E882513B-5106-9783-F740-C87D971D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346" y="2317750"/>
            <a:ext cx="3339508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chine Icon Graphic by rudezstudio · Creative Fabrica">
            <a:extLst>
              <a:ext uri="{FF2B5EF4-FFF2-40B4-BE49-F238E27FC236}">
                <a16:creationId xmlns:a16="http://schemas.microsoft.com/office/drawing/2014/main" id="{1936F052-8B65-4443-61DC-226BE7D6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930" y="2278335"/>
            <a:ext cx="3457957" cy="230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058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34C18-A072-0846-C280-AE6EE9F7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Karakteristik</a:t>
            </a:r>
            <a:r>
              <a:rPr lang="en-US" b="1" dirty="0"/>
              <a:t> FST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F48B44A-F171-032B-9D3F-D9F5E0F53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3B43A2-23D8-597C-56BE-7AF9325262A9}"/>
              </a:ext>
            </a:extLst>
          </p:cNvPr>
          <p:cNvCxnSpPr/>
          <p:nvPr/>
        </p:nvCxnSpPr>
        <p:spPr>
          <a:xfrm>
            <a:off x="838200" y="1481559"/>
            <a:ext cx="525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CAC039-2FF0-D584-3B89-F3DF0C847FE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6246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lvl="1" indent="-342900"/>
            <a:r>
              <a:rPr lang="en-US" dirty="0"/>
              <a:t>FST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state </a:t>
            </a:r>
            <a:r>
              <a:rPr lang="en-US" dirty="0" err="1">
                <a:solidFill>
                  <a:srgbClr val="C00000"/>
                </a:solidFill>
              </a:rPr>
              <a:t>tanpa</a:t>
            </a:r>
            <a:r>
              <a:rPr lang="en-US" dirty="0">
                <a:solidFill>
                  <a:srgbClr val="C00000"/>
                </a:solidFill>
              </a:rPr>
              <a:t> final state</a:t>
            </a:r>
          </a:p>
          <a:p>
            <a:pPr marL="354013" lvl="1" indent="-342900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Mealy</a:t>
            </a:r>
            <a:r>
              <a:rPr lang="en-US" dirty="0"/>
              <a:t>) -&gt; State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dihubungkan</a:t>
            </a:r>
            <a:r>
              <a:rPr lang="en-US" dirty="0"/>
              <a:t> oleh </a:t>
            </a:r>
            <a:r>
              <a:rPr lang="en-US" dirty="0" err="1"/>
              <a:t>transisi</a:t>
            </a:r>
            <a:r>
              <a:rPr lang="en-US" dirty="0"/>
              <a:t> yang </a:t>
            </a:r>
            <a:r>
              <a:rPr lang="en-US" dirty="0" err="1"/>
              <a:t>diberi</a:t>
            </a:r>
            <a:r>
              <a:rPr lang="en-US" dirty="0"/>
              <a:t> label </a:t>
            </a:r>
            <a:r>
              <a:rPr lang="en-US" dirty="0" err="1"/>
              <a:t>pasangan</a:t>
            </a:r>
            <a:r>
              <a:rPr lang="en-US" dirty="0"/>
              <a:t> input/output</a:t>
            </a:r>
          </a:p>
          <a:p>
            <a:pPr marL="354013" lvl="1" indent="-342900"/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Moore</a:t>
            </a:r>
            <a:r>
              <a:rPr lang="en-US" dirty="0"/>
              <a:t>) -&gt; Output </a:t>
            </a:r>
            <a:r>
              <a:rPr lang="en-US" dirty="0" err="1"/>
              <a:t>berasosiasi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state</a:t>
            </a:r>
          </a:p>
          <a:p>
            <a:pPr marL="354013" lvl="1" indent="-342900"/>
            <a:r>
              <a:rPr lang="en-US" dirty="0"/>
              <a:t>FST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initial state yang </a:t>
            </a:r>
            <a:r>
              <a:rPr lang="en-US" dirty="0" err="1"/>
              <a:t>ditentukan</a:t>
            </a:r>
            <a:r>
              <a:rPr lang="en-US" dirty="0"/>
              <a:t> dan </a:t>
            </a:r>
            <a:r>
              <a:rPr lang="en-US" dirty="0" err="1"/>
              <a:t>melompat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state yang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tergantung</a:t>
            </a:r>
            <a:r>
              <a:rPr lang="en-US" dirty="0"/>
              <a:t> pada </a:t>
            </a:r>
            <a:r>
              <a:rPr lang="en-US" dirty="0" err="1"/>
              <a:t>nilai</a:t>
            </a:r>
            <a:r>
              <a:rPr lang="en-US" dirty="0"/>
              <a:t> input,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output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transisinya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075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DD2C9-E817-6144-0302-BCD59DB4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660" y="2217102"/>
            <a:ext cx="8488680" cy="2423795"/>
          </a:xfrm>
        </p:spPr>
        <p:txBody>
          <a:bodyPr>
            <a:normAutofit/>
          </a:bodyPr>
          <a:lstStyle/>
          <a:p>
            <a:pPr algn="ctr"/>
            <a:r>
              <a:rPr lang="en-US" sz="9600" b="1" dirty="0"/>
              <a:t>Moore Machine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56E733-D7E2-4F68-AF1C-99C37DD6598B}"/>
              </a:ext>
            </a:extLst>
          </p:cNvPr>
          <p:cNvCxnSpPr/>
          <p:nvPr/>
        </p:nvCxnSpPr>
        <p:spPr>
          <a:xfrm>
            <a:off x="2114550" y="4114800"/>
            <a:ext cx="785241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8B2653-EE04-0EF6-FC62-40C781EE442F}"/>
              </a:ext>
            </a:extLst>
          </p:cNvPr>
          <p:cNvCxnSpPr>
            <a:cxnSpLocks/>
          </p:cNvCxnSpPr>
          <p:nvPr/>
        </p:nvCxnSpPr>
        <p:spPr>
          <a:xfrm>
            <a:off x="2625090" y="4198620"/>
            <a:ext cx="68961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5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3770F-7F5D-6A14-3559-2C484B28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Moore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C9006C-CECA-EB1D-3F46-D5E67CD7A3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Pada </a:t>
                </a:r>
                <a:r>
                  <a:rPr lang="en-US" dirty="0" err="1"/>
                  <a:t>mesin</a:t>
                </a:r>
                <a:r>
                  <a:rPr lang="en-US" dirty="0"/>
                  <a:t> Moore, output </a:t>
                </a:r>
                <a:r>
                  <a:rPr lang="en-US" dirty="0" err="1"/>
                  <a:t>akan</a:t>
                </a:r>
                <a:r>
                  <a:rPr lang="en-US" dirty="0"/>
                  <a:t> </a:t>
                </a:r>
                <a:r>
                  <a:rPr lang="en-US" dirty="0" err="1"/>
                  <a:t>berasosiasi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state</a:t>
                </a:r>
              </a:p>
              <a:p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tupel</a:t>
                </a:r>
                <a:r>
                  <a:rPr lang="en-US" dirty="0"/>
                  <a:t> </a:t>
                </a:r>
                <a:r>
                  <a:rPr lang="en-US" dirty="0" err="1"/>
                  <a:t>berisi</a:t>
                </a:r>
                <a:r>
                  <a:rPr lang="en-US" dirty="0"/>
                  <a:t> 6 </a:t>
                </a:r>
                <a:r>
                  <a:rPr lang="en-US" dirty="0" err="1"/>
                  <a:t>elemen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,∆,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11890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	:   </a:t>
                </a:r>
                <a:r>
                  <a:rPr lang="en-US" dirty="0" err="1"/>
                  <a:t>Himpunan</a:t>
                </a:r>
                <a:r>
                  <a:rPr lang="en-US" dirty="0"/>
                  <a:t> state</a:t>
                </a:r>
              </a:p>
              <a:p>
                <a:pPr lvl="1">
                  <a:tabLst>
                    <a:tab pos="1189038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	:   </a:t>
                </a:r>
                <a:r>
                  <a:rPr lang="en-US" dirty="0" err="1"/>
                  <a:t>Himpunan</a:t>
                </a:r>
                <a:r>
                  <a:rPr lang="en-US" dirty="0"/>
                  <a:t> input symbol</a:t>
                </a:r>
              </a:p>
              <a:p>
                <a:pPr lvl="1">
                  <a:tabLst>
                    <a:tab pos="118903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	:  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transisi</a:t>
                </a:r>
                <a:endParaRPr lang="en-US" dirty="0"/>
              </a:p>
              <a:p>
                <a:pPr lvl="1">
                  <a:tabLst>
                    <a:tab pos="11890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	:   Initial state, </a:t>
                </a: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>
                  <a:tabLst>
                    <a:tab pos="118903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	:   </a:t>
                </a:r>
                <a:r>
                  <a:rPr lang="en-US" dirty="0" err="1"/>
                  <a:t>Himpunan</a:t>
                </a:r>
                <a:r>
                  <a:rPr lang="en-US" dirty="0"/>
                  <a:t> output</a:t>
                </a:r>
              </a:p>
              <a:p>
                <a:pPr lvl="1">
                  <a:tabLst>
                    <a:tab pos="1189038" algn="l"/>
                  </a:tabLst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	:   </a:t>
                </a:r>
                <a:r>
                  <a:rPr lang="en-US" dirty="0" err="1"/>
                  <a:t>Fungsi</a:t>
                </a:r>
                <a:r>
                  <a:rPr lang="en-US" dirty="0"/>
                  <a:t> output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state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C9006C-CECA-EB1D-3F46-D5E67CD7A3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9FB6D61-5E2E-9492-697C-E069D2AC9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0A63F3-C3DF-E74A-5A23-93AA2CC64E42}"/>
              </a:ext>
            </a:extLst>
          </p:cNvPr>
          <p:cNvCxnSpPr/>
          <p:nvPr/>
        </p:nvCxnSpPr>
        <p:spPr>
          <a:xfrm>
            <a:off x="838200" y="1481559"/>
            <a:ext cx="525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0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C455-E1B5-E571-F161-055908B5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1 - Moore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E9E0-0D1C-9D19-283A-25E602E6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3415"/>
          </a:xfrm>
        </p:spPr>
        <p:txBody>
          <a:bodyPr/>
          <a:lstStyle/>
          <a:p>
            <a:r>
              <a:rPr lang="en-US" dirty="0" err="1"/>
              <a:t>Mesin</a:t>
            </a:r>
            <a:r>
              <a:rPr lang="en-US" dirty="0"/>
              <a:t> Moore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komplemen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biner yang </a:t>
            </a:r>
            <a:r>
              <a:rPr lang="en-US" dirty="0" err="1"/>
              <a:t>diinputkan</a:t>
            </a:r>
            <a:endParaRPr lang="en-US" dirty="0"/>
          </a:p>
          <a:p>
            <a:pPr lvl="1">
              <a:tabLst>
                <a:tab pos="2709863" algn="l"/>
              </a:tabLst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input</a:t>
            </a:r>
            <a:r>
              <a:rPr lang="en-US" dirty="0"/>
              <a:t>	:   1011</a:t>
            </a:r>
          </a:p>
          <a:p>
            <a:pPr lvl="1">
              <a:tabLst>
                <a:tab pos="2709863" algn="l"/>
              </a:tabLst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output</a:t>
            </a:r>
            <a:r>
              <a:rPr lang="en-US" dirty="0"/>
              <a:t>	:   0100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CB4258-CC87-954A-C6B0-9844E576DC6C}"/>
              </a:ext>
            </a:extLst>
          </p:cNvPr>
          <p:cNvCxnSpPr>
            <a:cxnSpLocks/>
          </p:cNvCxnSpPr>
          <p:nvPr/>
        </p:nvCxnSpPr>
        <p:spPr>
          <a:xfrm>
            <a:off x="838200" y="1481559"/>
            <a:ext cx="64084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9A0FF1-2CFB-8B36-2F5F-E5C06119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44A411-3E8B-0B57-F5A0-4CED5AF9E9D2}"/>
                  </a:ext>
                </a:extLst>
              </p:cNvPr>
              <p:cNvSpPr txBox="1"/>
              <p:nvPr/>
            </p:nvSpPr>
            <p:spPr>
              <a:xfrm>
                <a:off x="686502" y="3749040"/>
                <a:ext cx="2551747" cy="2107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44A411-3E8B-0B57-F5A0-4CED5AF9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2" y="3749040"/>
                <a:ext cx="2551747" cy="2107308"/>
              </a:xfrm>
              <a:prstGeom prst="rect">
                <a:avLst/>
              </a:prstGeom>
              <a:blipFill>
                <a:blip r:embed="rId4"/>
                <a:stretch>
                  <a:fillRect t="-1198" b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65B1F-45D2-CE4C-0F4A-9DCE3DF12D3A}"/>
                  </a:ext>
                </a:extLst>
              </p:cNvPr>
              <p:cNvSpPr txBox="1"/>
              <p:nvPr/>
            </p:nvSpPr>
            <p:spPr>
              <a:xfrm>
                <a:off x="3919650" y="3762072"/>
                <a:ext cx="1351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65B1F-45D2-CE4C-0F4A-9DCE3DF12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0" y="3762072"/>
                <a:ext cx="13515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1D5D3B-E3C2-DCFD-18B1-7B494B027B8D}"/>
                  </a:ext>
                </a:extLst>
              </p:cNvPr>
              <p:cNvSpPr txBox="1"/>
              <p:nvPr/>
            </p:nvSpPr>
            <p:spPr>
              <a:xfrm>
                <a:off x="3670095" y="4071847"/>
                <a:ext cx="242590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1D5D3B-E3C2-DCFD-18B1-7B494B027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95" y="4071847"/>
                <a:ext cx="2425905" cy="1754326"/>
              </a:xfrm>
              <a:prstGeom prst="rect">
                <a:avLst/>
              </a:prstGeom>
              <a:blipFill>
                <a:blip r:embed="rId6"/>
                <a:stretch>
                  <a:fillRect l="-1036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C8E92-C50B-4E0B-1C6B-4321C343FF23}"/>
              </a:ext>
            </a:extLst>
          </p:cNvPr>
          <p:cNvCxnSpPr/>
          <p:nvPr/>
        </p:nvCxnSpPr>
        <p:spPr>
          <a:xfrm>
            <a:off x="3435304" y="4097114"/>
            <a:ext cx="23202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C95638A-42E6-60D4-2F60-765088926671}"/>
              </a:ext>
            </a:extLst>
          </p:cNvPr>
          <p:cNvSpPr/>
          <p:nvPr/>
        </p:nvSpPr>
        <p:spPr>
          <a:xfrm>
            <a:off x="6629400" y="3337560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DE248-B6A3-C41C-1998-96EB16D23F7B}"/>
                  </a:ext>
                </a:extLst>
              </p:cNvPr>
              <p:cNvSpPr txBox="1"/>
              <p:nvPr/>
            </p:nvSpPr>
            <p:spPr>
              <a:xfrm>
                <a:off x="6679406" y="3541112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DE248-B6A3-C41C-1998-96EB16D23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06" y="3541112"/>
                <a:ext cx="718912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C8D37CA-67CB-D1E4-D421-40FF33329254}"/>
              </a:ext>
            </a:extLst>
          </p:cNvPr>
          <p:cNvSpPr/>
          <p:nvPr/>
        </p:nvSpPr>
        <p:spPr>
          <a:xfrm>
            <a:off x="8496300" y="3337560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F1C6B-9F95-44AB-FB4E-748B17EB1E26}"/>
                  </a:ext>
                </a:extLst>
              </p:cNvPr>
              <p:cNvSpPr txBox="1"/>
              <p:nvPr/>
            </p:nvSpPr>
            <p:spPr>
              <a:xfrm>
                <a:off x="8546306" y="3541112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F1C6B-9F95-44AB-FB4E-748B17EB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306" y="3541112"/>
                <a:ext cx="71891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FDA7B6B1-91B1-C294-1A15-6C13AF29FCC8}"/>
              </a:ext>
            </a:extLst>
          </p:cNvPr>
          <p:cNvSpPr/>
          <p:nvPr/>
        </p:nvSpPr>
        <p:spPr>
          <a:xfrm>
            <a:off x="7581900" y="4621530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E7CB4E-8108-1B55-8100-4A5289C01A58}"/>
                  </a:ext>
                </a:extLst>
              </p:cNvPr>
              <p:cNvSpPr txBox="1"/>
              <p:nvPr/>
            </p:nvSpPr>
            <p:spPr>
              <a:xfrm>
                <a:off x="7631906" y="4825082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E7CB4E-8108-1B55-8100-4A5289C01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906" y="4825082"/>
                <a:ext cx="718912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3F82B9-6AA8-EACE-2126-246F43F43709}"/>
              </a:ext>
            </a:extLst>
          </p:cNvPr>
          <p:cNvCxnSpPr/>
          <p:nvPr/>
        </p:nvCxnSpPr>
        <p:spPr>
          <a:xfrm>
            <a:off x="6183630" y="3726180"/>
            <a:ext cx="445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15C720D4-3570-DF2B-3DA0-DA756DD270E2}"/>
              </a:ext>
            </a:extLst>
          </p:cNvPr>
          <p:cNvCxnSpPr>
            <a:stCxn id="22" idx="0"/>
            <a:endCxn id="22" idx="6"/>
          </p:cNvCxnSpPr>
          <p:nvPr/>
        </p:nvCxnSpPr>
        <p:spPr>
          <a:xfrm rot="16200000" flipH="1">
            <a:off x="8886474" y="3337560"/>
            <a:ext cx="390174" cy="390174"/>
          </a:xfrm>
          <a:prstGeom prst="curvedConnector4">
            <a:avLst>
              <a:gd name="adj1" fmla="val -58589"/>
              <a:gd name="adj2" fmla="val 15858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8433EA3A-C8B5-76B8-2583-B2D43F218FFA}"/>
              </a:ext>
            </a:extLst>
          </p:cNvPr>
          <p:cNvCxnSpPr>
            <a:stCxn id="22" idx="5"/>
            <a:endCxn id="24" idx="6"/>
          </p:cNvCxnSpPr>
          <p:nvPr/>
        </p:nvCxnSpPr>
        <p:spPr>
          <a:xfrm rot="5400000">
            <a:off x="8258272" y="4107606"/>
            <a:ext cx="1008075" cy="800121"/>
          </a:xfrm>
          <a:prstGeom prst="curvedConnector2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26C349DD-EE81-4E0F-320B-B7146100C743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rot="5400000" flipH="1" flipV="1">
            <a:off x="7787289" y="3912519"/>
            <a:ext cx="893796" cy="524226"/>
          </a:xfrm>
          <a:prstGeom prst="curvedConnector2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F863156B-16BE-5087-2BC5-56FC7F5700AB}"/>
              </a:ext>
            </a:extLst>
          </p:cNvPr>
          <p:cNvCxnSpPr>
            <a:stCxn id="17" idx="7"/>
            <a:endCxn id="22" idx="1"/>
          </p:cNvCxnSpPr>
          <p:nvPr/>
        </p:nvCxnSpPr>
        <p:spPr>
          <a:xfrm rot="5400000" flipH="1" flipV="1">
            <a:off x="7953024" y="2794284"/>
            <a:ext cx="12700" cy="1315110"/>
          </a:xfrm>
          <a:prstGeom prst="curvedConnector3">
            <a:avLst>
              <a:gd name="adj1" fmla="val 269983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D7385136-6C83-343D-9447-3C8B7091C6EB}"/>
              </a:ext>
            </a:extLst>
          </p:cNvPr>
          <p:cNvCxnSpPr>
            <a:stCxn id="24" idx="3"/>
            <a:endCxn id="24" idx="5"/>
          </p:cNvCxnSpPr>
          <p:nvPr/>
        </p:nvCxnSpPr>
        <p:spPr>
          <a:xfrm rot="16200000" flipH="1">
            <a:off x="7972074" y="5011704"/>
            <a:ext cx="12700" cy="551790"/>
          </a:xfrm>
          <a:prstGeom prst="curvedConnector3">
            <a:avLst>
              <a:gd name="adj1" fmla="val 269983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32269839-D585-F51C-F0EF-659CD65A6A81}"/>
              </a:ext>
            </a:extLst>
          </p:cNvPr>
          <p:cNvCxnSpPr>
            <a:cxnSpLocks/>
            <a:stCxn id="17" idx="4"/>
            <a:endCxn id="24" idx="2"/>
          </p:cNvCxnSpPr>
          <p:nvPr/>
        </p:nvCxnSpPr>
        <p:spPr>
          <a:xfrm rot="16200000" flipH="1">
            <a:off x="6853839" y="4283643"/>
            <a:ext cx="893796" cy="56232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2454591-BD0C-CFEB-794C-A446D5BDC31B}"/>
              </a:ext>
            </a:extLst>
          </p:cNvPr>
          <p:cNvSpPr txBox="1"/>
          <p:nvPr/>
        </p:nvSpPr>
        <p:spPr>
          <a:xfrm>
            <a:off x="7814943" y="283588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2768B15-A8D3-C8BB-D797-DBDCFE13079E}"/>
              </a:ext>
            </a:extLst>
          </p:cNvPr>
          <p:cNvSpPr txBox="1"/>
          <p:nvPr/>
        </p:nvSpPr>
        <p:spPr>
          <a:xfrm>
            <a:off x="9338943" y="294256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CDFA15-B46F-9658-0DF9-DA5AE5F76B23}"/>
              </a:ext>
            </a:extLst>
          </p:cNvPr>
          <p:cNvSpPr txBox="1"/>
          <p:nvPr/>
        </p:nvSpPr>
        <p:spPr>
          <a:xfrm>
            <a:off x="7864473" y="382267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947B46-6139-6325-692A-B55E6D1ADE08}"/>
              </a:ext>
            </a:extLst>
          </p:cNvPr>
          <p:cNvSpPr txBox="1"/>
          <p:nvPr/>
        </p:nvSpPr>
        <p:spPr>
          <a:xfrm>
            <a:off x="8965563" y="446656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6E608E-4D7E-2921-2D9F-A40F7AC5414F}"/>
              </a:ext>
            </a:extLst>
          </p:cNvPr>
          <p:cNvSpPr txBox="1"/>
          <p:nvPr/>
        </p:nvSpPr>
        <p:spPr>
          <a:xfrm>
            <a:off x="7068183" y="432940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59F7DCD-FE6B-0B7F-840F-EF733E3FD1E2}"/>
              </a:ext>
            </a:extLst>
          </p:cNvPr>
          <p:cNvSpPr txBox="1"/>
          <p:nvPr/>
        </p:nvSpPr>
        <p:spPr>
          <a:xfrm>
            <a:off x="7849233" y="556765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757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C455-E1B5-E571-F161-055908B5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1 - Moore Machine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CB4258-CC87-954A-C6B0-9844E576DC6C}"/>
              </a:ext>
            </a:extLst>
          </p:cNvPr>
          <p:cNvCxnSpPr>
            <a:cxnSpLocks/>
          </p:cNvCxnSpPr>
          <p:nvPr/>
        </p:nvCxnSpPr>
        <p:spPr>
          <a:xfrm>
            <a:off x="838200" y="1481559"/>
            <a:ext cx="64084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9A0FF1-2CFB-8B36-2F5F-E5C06119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AE46BB6-C325-142F-AD3D-9B678122D66A}"/>
              </a:ext>
            </a:extLst>
          </p:cNvPr>
          <p:cNvGrpSpPr/>
          <p:nvPr/>
        </p:nvGrpSpPr>
        <p:grpSpPr>
          <a:xfrm>
            <a:off x="1649730" y="2195802"/>
            <a:ext cx="3444175" cy="3070324"/>
            <a:chOff x="6183630" y="2835882"/>
            <a:chExt cx="3444175" cy="307032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95638A-42E6-60D4-2F60-765088926671}"/>
                </a:ext>
              </a:extLst>
            </p:cNvPr>
            <p:cNvSpPr/>
            <p:nvPr/>
          </p:nvSpPr>
          <p:spPr>
            <a:xfrm>
              <a:off x="6629400" y="3337560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FDDE248-B6A3-C41C-1998-96EB16D23F7B}"/>
                    </a:ext>
                  </a:extLst>
                </p:cNvPr>
                <p:cNvSpPr txBox="1"/>
                <p:nvPr/>
              </p:nvSpPr>
              <p:spPr>
                <a:xfrm>
                  <a:off x="6679406" y="3541112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FDDE248-B6A3-C41C-1998-96EB16D23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406" y="3541112"/>
                  <a:ext cx="71891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8D37CA-67CB-D1E4-D421-40FF33329254}"/>
                </a:ext>
              </a:extLst>
            </p:cNvPr>
            <p:cNvSpPr/>
            <p:nvPr/>
          </p:nvSpPr>
          <p:spPr>
            <a:xfrm>
              <a:off x="8496300" y="3337560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F1C6B-9F95-44AB-FB4E-748B17EB1E26}"/>
                    </a:ext>
                  </a:extLst>
                </p:cNvPr>
                <p:cNvSpPr txBox="1"/>
                <p:nvPr/>
              </p:nvSpPr>
              <p:spPr>
                <a:xfrm>
                  <a:off x="8546306" y="3541112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F1C6B-9F95-44AB-FB4E-748B17EB1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6306" y="3541112"/>
                  <a:ext cx="71891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A7B6B1-91B1-C294-1A15-6C13AF29FCC8}"/>
                </a:ext>
              </a:extLst>
            </p:cNvPr>
            <p:cNvSpPr/>
            <p:nvPr/>
          </p:nvSpPr>
          <p:spPr>
            <a:xfrm>
              <a:off x="7581900" y="4621530"/>
              <a:ext cx="780348" cy="78034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E7CB4E-8108-1B55-8100-4A5289C01A58}"/>
                    </a:ext>
                  </a:extLst>
                </p:cNvPr>
                <p:cNvSpPr txBox="1"/>
                <p:nvPr/>
              </p:nvSpPr>
              <p:spPr>
                <a:xfrm>
                  <a:off x="7631906" y="4825082"/>
                  <a:ext cx="71891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E7CB4E-8108-1B55-8100-4A5289C01A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1906" y="4825082"/>
                  <a:ext cx="71891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03F82B9-6AA8-EACE-2126-246F43F43709}"/>
                </a:ext>
              </a:extLst>
            </p:cNvPr>
            <p:cNvCxnSpPr/>
            <p:nvPr/>
          </p:nvCxnSpPr>
          <p:spPr>
            <a:xfrm>
              <a:off x="6183630" y="3726180"/>
              <a:ext cx="44577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15C720D4-3570-DF2B-3DA0-DA756DD270E2}"/>
                </a:ext>
              </a:extLst>
            </p:cNvPr>
            <p:cNvCxnSpPr>
              <a:stCxn id="22" idx="0"/>
              <a:endCxn id="22" idx="6"/>
            </p:cNvCxnSpPr>
            <p:nvPr/>
          </p:nvCxnSpPr>
          <p:spPr>
            <a:xfrm rot="16200000" flipH="1">
              <a:off x="8886474" y="3337560"/>
              <a:ext cx="390174" cy="390174"/>
            </a:xfrm>
            <a:prstGeom prst="curvedConnector4">
              <a:avLst>
                <a:gd name="adj1" fmla="val -58589"/>
                <a:gd name="adj2" fmla="val 15858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>
              <a:extLst>
                <a:ext uri="{FF2B5EF4-FFF2-40B4-BE49-F238E27FC236}">
                  <a16:creationId xmlns:a16="http://schemas.microsoft.com/office/drawing/2014/main" id="{8433EA3A-C8B5-76B8-2583-B2D43F218FFA}"/>
                </a:ext>
              </a:extLst>
            </p:cNvPr>
            <p:cNvCxnSpPr>
              <a:stCxn id="22" idx="5"/>
              <a:endCxn id="24" idx="6"/>
            </p:cNvCxnSpPr>
            <p:nvPr/>
          </p:nvCxnSpPr>
          <p:spPr>
            <a:xfrm rot="5400000">
              <a:off x="8258272" y="4107606"/>
              <a:ext cx="1008075" cy="800121"/>
            </a:xfrm>
            <a:prstGeom prst="curved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urved Connector 36">
              <a:extLst>
                <a:ext uri="{FF2B5EF4-FFF2-40B4-BE49-F238E27FC236}">
                  <a16:creationId xmlns:a16="http://schemas.microsoft.com/office/drawing/2014/main" id="{26C349DD-EE81-4E0F-320B-B7146100C743}"/>
                </a:ext>
              </a:extLst>
            </p:cNvPr>
            <p:cNvCxnSpPr>
              <a:cxnSpLocks/>
              <a:stCxn id="24" idx="0"/>
              <a:endCxn id="22" idx="2"/>
            </p:cNvCxnSpPr>
            <p:nvPr/>
          </p:nvCxnSpPr>
          <p:spPr>
            <a:xfrm rot="5400000" flipH="1" flipV="1">
              <a:off x="7787289" y="3912519"/>
              <a:ext cx="893796" cy="524226"/>
            </a:xfrm>
            <a:prstGeom prst="curvedConnector2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urved Connector 40">
              <a:extLst>
                <a:ext uri="{FF2B5EF4-FFF2-40B4-BE49-F238E27FC236}">
                  <a16:creationId xmlns:a16="http://schemas.microsoft.com/office/drawing/2014/main" id="{F863156B-16BE-5087-2BC5-56FC7F5700AB}"/>
                </a:ext>
              </a:extLst>
            </p:cNvPr>
            <p:cNvCxnSpPr>
              <a:stCxn id="17" idx="7"/>
              <a:endCxn id="22" idx="1"/>
            </p:cNvCxnSpPr>
            <p:nvPr/>
          </p:nvCxnSpPr>
          <p:spPr>
            <a:xfrm rot="5400000" flipH="1" flipV="1">
              <a:off x="7953024" y="2794284"/>
              <a:ext cx="12700" cy="1315110"/>
            </a:xfrm>
            <a:prstGeom prst="curvedConnector3">
              <a:avLst>
                <a:gd name="adj1" fmla="val 26998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D7385136-6C83-343D-9447-3C8B7091C6EB}"/>
                </a:ext>
              </a:extLst>
            </p:cNvPr>
            <p:cNvCxnSpPr>
              <a:stCxn id="24" idx="3"/>
              <a:endCxn id="24" idx="5"/>
            </p:cNvCxnSpPr>
            <p:nvPr/>
          </p:nvCxnSpPr>
          <p:spPr>
            <a:xfrm rot="16200000" flipH="1">
              <a:off x="7972074" y="5011704"/>
              <a:ext cx="12700" cy="551790"/>
            </a:xfrm>
            <a:prstGeom prst="curvedConnector3">
              <a:avLst>
                <a:gd name="adj1" fmla="val 2699835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urved Connector 44">
              <a:extLst>
                <a:ext uri="{FF2B5EF4-FFF2-40B4-BE49-F238E27FC236}">
                  <a16:creationId xmlns:a16="http://schemas.microsoft.com/office/drawing/2014/main" id="{32269839-D585-F51C-F0EF-659CD65A6A81}"/>
                </a:ext>
              </a:extLst>
            </p:cNvPr>
            <p:cNvCxnSpPr>
              <a:cxnSpLocks/>
              <a:stCxn id="17" idx="4"/>
              <a:endCxn id="24" idx="2"/>
            </p:cNvCxnSpPr>
            <p:nvPr/>
          </p:nvCxnSpPr>
          <p:spPr>
            <a:xfrm rot="16200000" flipH="1">
              <a:off x="6853839" y="4283643"/>
              <a:ext cx="893796" cy="56232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2454591-BD0C-CFEB-794C-A446D5BDC31B}"/>
                </a:ext>
              </a:extLst>
            </p:cNvPr>
            <p:cNvSpPr txBox="1"/>
            <p:nvPr/>
          </p:nvSpPr>
          <p:spPr>
            <a:xfrm>
              <a:off x="7814943" y="283588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768B15-A8D3-C8BB-D797-DBDCFE13079E}"/>
                </a:ext>
              </a:extLst>
            </p:cNvPr>
            <p:cNvSpPr txBox="1"/>
            <p:nvPr/>
          </p:nvSpPr>
          <p:spPr>
            <a:xfrm>
              <a:off x="9338943" y="29425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CDFA15-B46F-9658-0DF9-DA5AE5F76B23}"/>
                </a:ext>
              </a:extLst>
            </p:cNvPr>
            <p:cNvSpPr txBox="1"/>
            <p:nvPr/>
          </p:nvSpPr>
          <p:spPr>
            <a:xfrm>
              <a:off x="7864473" y="382267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9947B46-6139-6325-692A-B55E6D1ADE08}"/>
                </a:ext>
              </a:extLst>
            </p:cNvPr>
            <p:cNvSpPr txBox="1"/>
            <p:nvPr/>
          </p:nvSpPr>
          <p:spPr>
            <a:xfrm>
              <a:off x="8965563" y="446656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66E608E-4D7E-2921-2D9F-A40F7AC5414F}"/>
                </a:ext>
              </a:extLst>
            </p:cNvPr>
            <p:cNvSpPr txBox="1"/>
            <p:nvPr/>
          </p:nvSpPr>
          <p:spPr>
            <a:xfrm>
              <a:off x="7068183" y="432940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9F7DCD-FE6B-0B7F-840F-EF733E3FD1E2}"/>
                </a:ext>
              </a:extLst>
            </p:cNvPr>
            <p:cNvSpPr txBox="1"/>
            <p:nvPr/>
          </p:nvSpPr>
          <p:spPr>
            <a:xfrm>
              <a:off x="7849233" y="556765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</p:grp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EE018B79-EFBA-80C6-2EEC-D0B4B6770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95342"/>
              </p:ext>
            </p:extLst>
          </p:nvPr>
        </p:nvGraphicFramePr>
        <p:xfrm>
          <a:off x="5863608" y="2807122"/>
          <a:ext cx="385734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670">
                  <a:extLst>
                    <a:ext uri="{9D8B030D-6E8A-4147-A177-3AD203B41FA5}">
                      <a16:colId xmlns:a16="http://schemas.microsoft.com/office/drawing/2014/main" val="1489593570"/>
                    </a:ext>
                  </a:extLst>
                </a:gridCol>
                <a:gridCol w="1928670">
                  <a:extLst>
                    <a:ext uri="{9D8B030D-6E8A-4147-A177-3AD203B41FA5}">
                      <a16:colId xmlns:a16="http://schemas.microsoft.com/office/drawing/2014/main" val="471551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9493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088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2280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8420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298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77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1C455-E1B5-E571-F161-055908B5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2 - Moore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E9E0-0D1C-9D19-283A-25E602E64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23415"/>
          </a:xfrm>
        </p:spPr>
        <p:txBody>
          <a:bodyPr/>
          <a:lstStyle/>
          <a:p>
            <a:r>
              <a:rPr lang="en-US" dirty="0" err="1"/>
              <a:t>Mesin</a:t>
            </a:r>
            <a:r>
              <a:rPr lang="en-US" dirty="0"/>
              <a:t> Moore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(modulus)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3</a:t>
            </a:r>
          </a:p>
          <a:p>
            <a:pPr lvl="1">
              <a:tabLst>
                <a:tab pos="2709863" algn="l"/>
              </a:tabLst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input</a:t>
            </a:r>
            <a:r>
              <a:rPr lang="en-US" dirty="0"/>
              <a:t>	:   101 </a:t>
            </a:r>
            <a:r>
              <a:rPr lang="en-US" sz="1800" dirty="0"/>
              <a:t>(5 dalam </a:t>
            </a:r>
            <a:r>
              <a:rPr lang="en-US" sz="1800" dirty="0" err="1"/>
              <a:t>kode</a:t>
            </a:r>
            <a:r>
              <a:rPr lang="en-US" sz="1800" dirty="0"/>
              <a:t> biner)</a:t>
            </a:r>
            <a:endParaRPr lang="en-US" dirty="0"/>
          </a:p>
          <a:p>
            <a:pPr lvl="1">
              <a:tabLst>
                <a:tab pos="2709863" algn="l"/>
              </a:tabLst>
            </a:pP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output</a:t>
            </a:r>
            <a:r>
              <a:rPr lang="en-US" dirty="0"/>
              <a:t>	:  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CB4258-CC87-954A-C6B0-9844E576DC6C}"/>
              </a:ext>
            </a:extLst>
          </p:cNvPr>
          <p:cNvCxnSpPr>
            <a:cxnSpLocks/>
          </p:cNvCxnSpPr>
          <p:nvPr/>
        </p:nvCxnSpPr>
        <p:spPr>
          <a:xfrm>
            <a:off x="838200" y="1481559"/>
            <a:ext cx="64084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59A0FF1-2CFB-8B36-2F5F-E5C061193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617" y="5721780"/>
            <a:ext cx="910365" cy="91036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44A411-3E8B-0B57-F5A0-4CED5AF9E9D2}"/>
                  </a:ext>
                </a:extLst>
              </p:cNvPr>
              <p:cNvSpPr txBox="1"/>
              <p:nvPr/>
            </p:nvSpPr>
            <p:spPr>
              <a:xfrm>
                <a:off x="686502" y="3749040"/>
                <a:ext cx="2551747" cy="2104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>
                  <a:tabLst>
                    <a:tab pos="884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	: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44A411-3E8B-0B57-F5A0-4CED5AF9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02" y="3749040"/>
                <a:ext cx="2551747" cy="2104230"/>
              </a:xfrm>
              <a:prstGeom prst="rect">
                <a:avLst/>
              </a:prstGeom>
              <a:blipFill>
                <a:blip r:embed="rId4"/>
                <a:stretch>
                  <a:fillRect t="-1205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65B1F-45D2-CE4C-0F4A-9DCE3DF12D3A}"/>
                  </a:ext>
                </a:extLst>
              </p:cNvPr>
              <p:cNvSpPr txBox="1"/>
              <p:nvPr/>
            </p:nvSpPr>
            <p:spPr>
              <a:xfrm>
                <a:off x="3919650" y="3762072"/>
                <a:ext cx="13515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865B1F-45D2-CE4C-0F4A-9DCE3DF12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650" y="3762072"/>
                <a:ext cx="13515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1D5D3B-E3C2-DCFD-18B1-7B494B027B8D}"/>
                  </a:ext>
                </a:extLst>
              </p:cNvPr>
              <p:cNvSpPr txBox="1"/>
              <p:nvPr/>
            </p:nvSpPr>
            <p:spPr>
              <a:xfrm>
                <a:off x="3670095" y="4071847"/>
                <a:ext cx="2425905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1D5D3B-E3C2-DCFD-18B1-7B494B027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95" y="4071847"/>
                <a:ext cx="2425905" cy="1754326"/>
              </a:xfrm>
              <a:prstGeom prst="rect">
                <a:avLst/>
              </a:prstGeom>
              <a:blipFill>
                <a:blip r:embed="rId6"/>
                <a:stretch>
                  <a:fillRect l="-1036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1C8E92-C50B-4E0B-1C6B-4321C343FF23}"/>
              </a:ext>
            </a:extLst>
          </p:cNvPr>
          <p:cNvCxnSpPr/>
          <p:nvPr/>
        </p:nvCxnSpPr>
        <p:spPr>
          <a:xfrm>
            <a:off x="3435304" y="4097114"/>
            <a:ext cx="23202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C95638A-42E6-60D4-2F60-765088926671}"/>
              </a:ext>
            </a:extLst>
          </p:cNvPr>
          <p:cNvSpPr/>
          <p:nvPr/>
        </p:nvSpPr>
        <p:spPr>
          <a:xfrm>
            <a:off x="6983730" y="4149090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DE248-B6A3-C41C-1998-96EB16D23F7B}"/>
                  </a:ext>
                </a:extLst>
              </p:cNvPr>
              <p:cNvSpPr txBox="1"/>
              <p:nvPr/>
            </p:nvSpPr>
            <p:spPr>
              <a:xfrm>
                <a:off x="7033736" y="4352642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DDE248-B6A3-C41C-1998-96EB16D23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736" y="4352642"/>
                <a:ext cx="718912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2C8D37CA-67CB-D1E4-D421-40FF33329254}"/>
              </a:ext>
            </a:extLst>
          </p:cNvPr>
          <p:cNvSpPr/>
          <p:nvPr/>
        </p:nvSpPr>
        <p:spPr>
          <a:xfrm>
            <a:off x="8850630" y="4149090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F1C6B-9F95-44AB-FB4E-748B17EB1E26}"/>
                  </a:ext>
                </a:extLst>
              </p:cNvPr>
              <p:cNvSpPr txBox="1"/>
              <p:nvPr/>
            </p:nvSpPr>
            <p:spPr>
              <a:xfrm>
                <a:off x="8900636" y="4352642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FF1C6B-9F95-44AB-FB4E-748B17EB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636" y="4352642"/>
                <a:ext cx="71891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FDA7B6B1-91B1-C294-1A15-6C13AF29FCC8}"/>
              </a:ext>
            </a:extLst>
          </p:cNvPr>
          <p:cNvSpPr/>
          <p:nvPr/>
        </p:nvSpPr>
        <p:spPr>
          <a:xfrm>
            <a:off x="10486346" y="4151156"/>
            <a:ext cx="780348" cy="7803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E7CB4E-8108-1B55-8100-4A5289C01A58}"/>
                  </a:ext>
                </a:extLst>
              </p:cNvPr>
              <p:cNvSpPr txBox="1"/>
              <p:nvPr/>
            </p:nvSpPr>
            <p:spPr>
              <a:xfrm>
                <a:off x="10536352" y="4354708"/>
                <a:ext cx="7189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E7CB4E-8108-1B55-8100-4A5289C01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352" y="4354708"/>
                <a:ext cx="718912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3F82B9-6AA8-EACE-2126-246F43F43709}"/>
              </a:ext>
            </a:extLst>
          </p:cNvPr>
          <p:cNvCxnSpPr/>
          <p:nvPr/>
        </p:nvCxnSpPr>
        <p:spPr>
          <a:xfrm>
            <a:off x="6537960" y="4537710"/>
            <a:ext cx="445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2454591-BD0C-CFEB-794C-A446D5BDC31B}"/>
              </a:ext>
            </a:extLst>
          </p:cNvPr>
          <p:cNvSpPr txBox="1"/>
          <p:nvPr/>
        </p:nvSpPr>
        <p:spPr>
          <a:xfrm>
            <a:off x="7248761" y="363544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CDFA15-B46F-9658-0DF9-DA5AE5F76B23}"/>
              </a:ext>
            </a:extLst>
          </p:cNvPr>
          <p:cNvSpPr txBox="1"/>
          <p:nvPr/>
        </p:nvSpPr>
        <p:spPr>
          <a:xfrm>
            <a:off x="8169273" y="42650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997235-00BC-414C-F3BC-F8DFB3E00002}"/>
              </a:ext>
            </a:extLst>
          </p:cNvPr>
          <p:cNvCxnSpPr>
            <a:cxnSpLocks/>
            <a:stCxn id="17" idx="6"/>
            <a:endCxn id="22" idx="2"/>
          </p:cNvCxnSpPr>
          <p:nvPr/>
        </p:nvCxnSpPr>
        <p:spPr>
          <a:xfrm>
            <a:off x="7764078" y="4539264"/>
            <a:ext cx="10865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C9E3A2FB-4821-C5C4-7F0C-B747DDF6399C}"/>
              </a:ext>
            </a:extLst>
          </p:cNvPr>
          <p:cNvCxnSpPr>
            <a:cxnSpLocks/>
            <a:stCxn id="17" idx="7"/>
            <a:endCxn id="17" idx="1"/>
          </p:cNvCxnSpPr>
          <p:nvPr/>
        </p:nvCxnSpPr>
        <p:spPr>
          <a:xfrm rot="16200000" flipV="1">
            <a:off x="7373904" y="3987474"/>
            <a:ext cx="12700" cy="551790"/>
          </a:xfrm>
          <a:prstGeom prst="curvedConnector3">
            <a:avLst>
              <a:gd name="adj1" fmla="val 269983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836C58-0300-DFD2-CF42-325B59B5C808}"/>
              </a:ext>
            </a:extLst>
          </p:cNvPr>
          <p:cNvCxnSpPr>
            <a:cxnSpLocks/>
            <a:stCxn id="22" idx="6"/>
            <a:endCxn id="24" idx="2"/>
          </p:cNvCxnSpPr>
          <p:nvPr/>
        </p:nvCxnSpPr>
        <p:spPr>
          <a:xfrm>
            <a:off x="9630978" y="4539264"/>
            <a:ext cx="855368" cy="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35980E-791C-6F37-6BFE-4127B026B365}"/>
              </a:ext>
            </a:extLst>
          </p:cNvPr>
          <p:cNvSpPr txBox="1"/>
          <p:nvPr/>
        </p:nvSpPr>
        <p:spPr>
          <a:xfrm>
            <a:off x="9879042" y="425544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A9AE84DE-17A3-7533-46B6-81ABEF1091A3}"/>
              </a:ext>
            </a:extLst>
          </p:cNvPr>
          <p:cNvCxnSpPr>
            <a:stCxn id="22" idx="3"/>
            <a:endCxn id="17" idx="5"/>
          </p:cNvCxnSpPr>
          <p:nvPr/>
        </p:nvCxnSpPr>
        <p:spPr>
          <a:xfrm rot="5400000">
            <a:off x="8307354" y="4157604"/>
            <a:ext cx="12700" cy="1315110"/>
          </a:xfrm>
          <a:prstGeom prst="curvedConnector3">
            <a:avLst>
              <a:gd name="adj1" fmla="val 269983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AE6BE3-F944-C392-68E9-B96FBF2919A4}"/>
              </a:ext>
            </a:extLst>
          </p:cNvPr>
          <p:cNvSpPr txBox="1"/>
          <p:nvPr/>
        </p:nvSpPr>
        <p:spPr>
          <a:xfrm>
            <a:off x="8173083" y="510325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5DF992F2-71FD-5F7E-98C8-72CCB4744B65}"/>
              </a:ext>
            </a:extLst>
          </p:cNvPr>
          <p:cNvCxnSpPr>
            <a:cxnSpLocks/>
            <a:stCxn id="24" idx="3"/>
            <a:endCxn id="22" idx="5"/>
          </p:cNvCxnSpPr>
          <p:nvPr/>
        </p:nvCxnSpPr>
        <p:spPr>
          <a:xfrm rot="5400000" flipH="1">
            <a:off x="10057629" y="4274229"/>
            <a:ext cx="2066" cy="1083926"/>
          </a:xfrm>
          <a:prstGeom prst="curvedConnector3">
            <a:avLst>
              <a:gd name="adj1" fmla="val -1659627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F0DC0A3-F5A0-EB3C-AAED-FF94B0DA6BD0}"/>
              </a:ext>
            </a:extLst>
          </p:cNvPr>
          <p:cNvSpPr txBox="1"/>
          <p:nvPr/>
        </p:nvSpPr>
        <p:spPr>
          <a:xfrm>
            <a:off x="9914253" y="510706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205F7FAA-D449-B3C1-FAA9-A5ECE2A0FCB1}"/>
              </a:ext>
            </a:extLst>
          </p:cNvPr>
          <p:cNvCxnSpPr>
            <a:cxnSpLocks/>
            <a:stCxn id="24" idx="7"/>
            <a:endCxn id="24" idx="1"/>
          </p:cNvCxnSpPr>
          <p:nvPr/>
        </p:nvCxnSpPr>
        <p:spPr>
          <a:xfrm rot="16200000" flipV="1">
            <a:off x="10876520" y="3989540"/>
            <a:ext cx="12700" cy="551790"/>
          </a:xfrm>
          <a:prstGeom prst="curvedConnector3">
            <a:avLst>
              <a:gd name="adj1" fmla="val 269983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C845F83-D64E-E5CF-8453-A81B95491AC6}"/>
              </a:ext>
            </a:extLst>
          </p:cNvPr>
          <p:cNvSpPr txBox="1"/>
          <p:nvPr/>
        </p:nvSpPr>
        <p:spPr>
          <a:xfrm>
            <a:off x="10732089" y="364367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076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633</Words>
  <Application>Microsoft Macintosh PowerPoint</Application>
  <PresentationFormat>Widescreen</PresentationFormat>
  <Paragraphs>191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Office Theme</vt:lpstr>
      <vt:lpstr>Finite State Transducer</vt:lpstr>
      <vt:lpstr>Pendahuluan</vt:lpstr>
      <vt:lpstr>Jenis FST</vt:lpstr>
      <vt:lpstr>Karakteristik FST</vt:lpstr>
      <vt:lpstr>Moore Machine</vt:lpstr>
      <vt:lpstr>Moore Machine</vt:lpstr>
      <vt:lpstr>Contoh 1 - Moore Machine</vt:lpstr>
      <vt:lpstr>Contoh 1 - Moore Machine</vt:lpstr>
      <vt:lpstr>Contoh 2 - Moore Machine</vt:lpstr>
      <vt:lpstr>Contoh 2 - Moore Machine</vt:lpstr>
      <vt:lpstr>Contoh 3 - Moore Machine</vt:lpstr>
      <vt:lpstr>Contoh 3 - Moore Machine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State Transducer</dc:title>
  <dc:creator>yufisazhar</dc:creator>
  <cp:lastModifiedBy>yufisazhar</cp:lastModifiedBy>
  <cp:revision>16</cp:revision>
  <dcterms:created xsi:type="dcterms:W3CDTF">2022-11-08T12:39:20Z</dcterms:created>
  <dcterms:modified xsi:type="dcterms:W3CDTF">2022-11-09T02:45:13Z</dcterms:modified>
</cp:coreProperties>
</file>