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71" r:id="rId4"/>
    <p:sldId id="260" r:id="rId5"/>
    <p:sldId id="272" r:id="rId6"/>
    <p:sldId id="261" r:id="rId7"/>
    <p:sldId id="262" r:id="rId8"/>
    <p:sldId id="273" r:id="rId9"/>
    <p:sldId id="263" r:id="rId10"/>
    <p:sldId id="264" r:id="rId11"/>
    <p:sldId id="265" r:id="rId12"/>
    <p:sldId id="274" r:id="rId13"/>
    <p:sldId id="266" r:id="rId14"/>
    <p:sldId id="275" r:id="rId15"/>
    <p:sldId id="267" r:id="rId16"/>
    <p:sldId id="276" r:id="rId17"/>
    <p:sldId id="268" r:id="rId18"/>
    <p:sldId id="270" r:id="rId19"/>
    <p:sldId id="269" r:id="rId20"/>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344"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6AA0098-16C2-487D-9DD9-1632C3A52328}" type="datetimeFigureOut">
              <a:rPr lang="id-ID" smtClean="0"/>
              <a:t>30/11/2021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6D86475-A3E8-43D5-B59F-3FA6665068DC}" type="slidenum">
              <a:rPr lang="id-ID" smtClean="0"/>
              <a:t>‹#›</a:t>
            </a:fld>
            <a:endParaRPr lang="id-ID"/>
          </a:p>
        </p:txBody>
      </p:sp>
    </p:spTree>
    <p:extLst>
      <p:ext uri="{BB962C8B-B14F-4D97-AF65-F5344CB8AC3E}">
        <p14:creationId xmlns:p14="http://schemas.microsoft.com/office/powerpoint/2010/main" val="13895964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AA0098-16C2-487D-9DD9-1632C3A52328}" type="datetimeFigureOut">
              <a:rPr lang="id-ID" smtClean="0"/>
              <a:t>30/11/2021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6D86475-A3E8-43D5-B59F-3FA6665068DC}" type="slidenum">
              <a:rPr lang="id-ID" smtClean="0"/>
              <a:t>‹#›</a:t>
            </a:fld>
            <a:endParaRPr lang="id-ID"/>
          </a:p>
        </p:txBody>
      </p:sp>
    </p:spTree>
    <p:extLst>
      <p:ext uri="{BB962C8B-B14F-4D97-AF65-F5344CB8AC3E}">
        <p14:creationId xmlns:p14="http://schemas.microsoft.com/office/powerpoint/2010/main" val="1849676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AA0098-16C2-487D-9DD9-1632C3A52328}" type="datetimeFigureOut">
              <a:rPr lang="id-ID" smtClean="0"/>
              <a:t>30/11/2021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6D86475-A3E8-43D5-B59F-3FA6665068DC}" type="slidenum">
              <a:rPr lang="id-ID" smtClean="0"/>
              <a:t>‹#›</a:t>
            </a:fld>
            <a:endParaRPr lang="id-ID"/>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120928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AA0098-16C2-487D-9DD9-1632C3A52328}" type="datetimeFigureOut">
              <a:rPr lang="id-ID" smtClean="0"/>
              <a:t>30/11/2021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6D86475-A3E8-43D5-B59F-3FA6665068DC}" type="slidenum">
              <a:rPr lang="id-ID" smtClean="0"/>
              <a:t>‹#›</a:t>
            </a:fld>
            <a:endParaRPr lang="id-ID"/>
          </a:p>
        </p:txBody>
      </p:sp>
    </p:spTree>
    <p:extLst>
      <p:ext uri="{BB962C8B-B14F-4D97-AF65-F5344CB8AC3E}">
        <p14:creationId xmlns:p14="http://schemas.microsoft.com/office/powerpoint/2010/main" val="12063053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AA0098-16C2-487D-9DD9-1632C3A52328}" type="datetimeFigureOut">
              <a:rPr lang="id-ID" smtClean="0"/>
              <a:t>30/11/2021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6D86475-A3E8-43D5-B59F-3FA6665068DC}" type="slidenum">
              <a:rPr lang="id-ID" smtClean="0"/>
              <a:t>‹#›</a:t>
            </a:fld>
            <a:endParaRPr lang="id-ID"/>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263889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AA0098-16C2-487D-9DD9-1632C3A52328}" type="datetimeFigureOut">
              <a:rPr lang="id-ID" smtClean="0"/>
              <a:t>30/11/2021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6D86475-A3E8-43D5-B59F-3FA6665068DC}" type="slidenum">
              <a:rPr lang="id-ID" smtClean="0"/>
              <a:t>‹#›</a:t>
            </a:fld>
            <a:endParaRPr lang="id-ID"/>
          </a:p>
        </p:txBody>
      </p:sp>
    </p:spTree>
    <p:extLst>
      <p:ext uri="{BB962C8B-B14F-4D97-AF65-F5344CB8AC3E}">
        <p14:creationId xmlns:p14="http://schemas.microsoft.com/office/powerpoint/2010/main" val="19789957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6AA0098-16C2-487D-9DD9-1632C3A52328}" type="datetimeFigureOut">
              <a:rPr lang="id-ID" smtClean="0"/>
              <a:t>30/11/2021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6D86475-A3E8-43D5-B59F-3FA6665068DC}" type="slidenum">
              <a:rPr lang="id-ID" smtClean="0"/>
              <a:t>‹#›</a:t>
            </a:fld>
            <a:endParaRPr lang="id-ID"/>
          </a:p>
        </p:txBody>
      </p:sp>
    </p:spTree>
    <p:extLst>
      <p:ext uri="{BB962C8B-B14F-4D97-AF65-F5344CB8AC3E}">
        <p14:creationId xmlns:p14="http://schemas.microsoft.com/office/powerpoint/2010/main" val="23773045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6AA0098-16C2-487D-9DD9-1632C3A52328}" type="datetimeFigureOut">
              <a:rPr lang="id-ID" smtClean="0"/>
              <a:t>30/11/2021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6D86475-A3E8-43D5-B59F-3FA6665068DC}" type="slidenum">
              <a:rPr lang="id-ID" smtClean="0"/>
              <a:t>‹#›</a:t>
            </a:fld>
            <a:endParaRPr lang="id-ID"/>
          </a:p>
        </p:txBody>
      </p:sp>
    </p:spTree>
    <p:extLst>
      <p:ext uri="{BB962C8B-B14F-4D97-AF65-F5344CB8AC3E}">
        <p14:creationId xmlns:p14="http://schemas.microsoft.com/office/powerpoint/2010/main" val="1370406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6AA0098-16C2-487D-9DD9-1632C3A52328}" type="datetimeFigureOut">
              <a:rPr lang="id-ID" smtClean="0"/>
              <a:t>30/11/2021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6D86475-A3E8-43D5-B59F-3FA6665068DC}" type="slidenum">
              <a:rPr lang="id-ID" smtClean="0"/>
              <a:t>‹#›</a:t>
            </a:fld>
            <a:endParaRPr lang="id-ID"/>
          </a:p>
        </p:txBody>
      </p:sp>
    </p:spTree>
    <p:extLst>
      <p:ext uri="{BB962C8B-B14F-4D97-AF65-F5344CB8AC3E}">
        <p14:creationId xmlns:p14="http://schemas.microsoft.com/office/powerpoint/2010/main" val="614438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AA0098-16C2-487D-9DD9-1632C3A52328}" type="datetimeFigureOut">
              <a:rPr lang="id-ID" smtClean="0"/>
              <a:t>30/11/2021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F6D86475-A3E8-43D5-B59F-3FA6665068DC}" type="slidenum">
              <a:rPr lang="id-ID" smtClean="0"/>
              <a:t>‹#›</a:t>
            </a:fld>
            <a:endParaRPr lang="id-ID"/>
          </a:p>
        </p:txBody>
      </p:sp>
    </p:spTree>
    <p:extLst>
      <p:ext uri="{BB962C8B-B14F-4D97-AF65-F5344CB8AC3E}">
        <p14:creationId xmlns:p14="http://schemas.microsoft.com/office/powerpoint/2010/main" val="4124052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6AA0098-16C2-487D-9DD9-1632C3A52328}" type="datetimeFigureOut">
              <a:rPr lang="id-ID" smtClean="0"/>
              <a:t>30/11/2021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F6D86475-A3E8-43D5-B59F-3FA6665068DC}" type="slidenum">
              <a:rPr lang="id-ID" smtClean="0"/>
              <a:t>‹#›</a:t>
            </a:fld>
            <a:endParaRPr lang="id-ID"/>
          </a:p>
        </p:txBody>
      </p:sp>
    </p:spTree>
    <p:extLst>
      <p:ext uri="{BB962C8B-B14F-4D97-AF65-F5344CB8AC3E}">
        <p14:creationId xmlns:p14="http://schemas.microsoft.com/office/powerpoint/2010/main" val="37311591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6AA0098-16C2-487D-9DD9-1632C3A52328}" type="datetimeFigureOut">
              <a:rPr lang="id-ID" smtClean="0"/>
              <a:t>30/11/2021</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F6D86475-A3E8-43D5-B59F-3FA6665068DC}" type="slidenum">
              <a:rPr lang="id-ID" smtClean="0"/>
              <a:t>‹#›</a:t>
            </a:fld>
            <a:endParaRPr lang="id-ID"/>
          </a:p>
        </p:txBody>
      </p:sp>
    </p:spTree>
    <p:extLst>
      <p:ext uri="{BB962C8B-B14F-4D97-AF65-F5344CB8AC3E}">
        <p14:creationId xmlns:p14="http://schemas.microsoft.com/office/powerpoint/2010/main" val="3276089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6AA0098-16C2-487D-9DD9-1632C3A52328}" type="datetimeFigureOut">
              <a:rPr lang="id-ID" smtClean="0"/>
              <a:t>30/11/2021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F6D86475-A3E8-43D5-B59F-3FA6665068DC}" type="slidenum">
              <a:rPr lang="id-ID" smtClean="0"/>
              <a:t>‹#›</a:t>
            </a:fld>
            <a:endParaRPr lang="id-ID"/>
          </a:p>
        </p:txBody>
      </p:sp>
    </p:spTree>
    <p:extLst>
      <p:ext uri="{BB962C8B-B14F-4D97-AF65-F5344CB8AC3E}">
        <p14:creationId xmlns:p14="http://schemas.microsoft.com/office/powerpoint/2010/main" val="28983601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AA0098-16C2-487D-9DD9-1632C3A52328}" type="datetimeFigureOut">
              <a:rPr lang="id-ID" smtClean="0"/>
              <a:t>30/11/2021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F6D86475-A3E8-43D5-B59F-3FA6665068DC}" type="slidenum">
              <a:rPr lang="id-ID" smtClean="0"/>
              <a:t>‹#›</a:t>
            </a:fld>
            <a:endParaRPr lang="id-ID"/>
          </a:p>
        </p:txBody>
      </p:sp>
    </p:spTree>
    <p:extLst>
      <p:ext uri="{BB962C8B-B14F-4D97-AF65-F5344CB8AC3E}">
        <p14:creationId xmlns:p14="http://schemas.microsoft.com/office/powerpoint/2010/main" val="2125451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AA0098-16C2-487D-9DD9-1632C3A52328}" type="datetimeFigureOut">
              <a:rPr lang="id-ID" smtClean="0"/>
              <a:t>30/11/2021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F6D86475-A3E8-43D5-B59F-3FA6665068DC}" type="slidenum">
              <a:rPr lang="id-ID" smtClean="0"/>
              <a:t>‹#›</a:t>
            </a:fld>
            <a:endParaRPr lang="id-ID"/>
          </a:p>
        </p:txBody>
      </p:sp>
    </p:spTree>
    <p:extLst>
      <p:ext uri="{BB962C8B-B14F-4D97-AF65-F5344CB8AC3E}">
        <p14:creationId xmlns:p14="http://schemas.microsoft.com/office/powerpoint/2010/main" val="3307107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AA0098-16C2-487D-9DD9-1632C3A52328}" type="datetimeFigureOut">
              <a:rPr lang="id-ID" smtClean="0"/>
              <a:t>30/11/2021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F6D86475-A3E8-43D5-B59F-3FA6665068DC}" type="slidenum">
              <a:rPr lang="id-ID" smtClean="0"/>
              <a:t>‹#›</a:t>
            </a:fld>
            <a:endParaRPr lang="id-ID"/>
          </a:p>
        </p:txBody>
      </p:sp>
    </p:spTree>
    <p:extLst>
      <p:ext uri="{BB962C8B-B14F-4D97-AF65-F5344CB8AC3E}">
        <p14:creationId xmlns:p14="http://schemas.microsoft.com/office/powerpoint/2010/main" val="41228097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6AA0098-16C2-487D-9DD9-1632C3A52328}" type="datetimeFigureOut">
              <a:rPr lang="id-ID" smtClean="0"/>
              <a:t>30/11/2021</a:t>
            </a:fld>
            <a:endParaRPr lang="id-ID"/>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F6D86475-A3E8-43D5-B59F-3FA6665068DC}" type="slidenum">
              <a:rPr lang="id-ID" smtClean="0"/>
              <a:t>‹#›</a:t>
            </a:fld>
            <a:endParaRPr lang="id-ID"/>
          </a:p>
        </p:txBody>
      </p:sp>
    </p:spTree>
    <p:extLst>
      <p:ext uri="{BB962C8B-B14F-4D97-AF65-F5344CB8AC3E}">
        <p14:creationId xmlns:p14="http://schemas.microsoft.com/office/powerpoint/2010/main" val="32790942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algn="ctr" rtl="1">
              <a:buNone/>
            </a:pPr>
            <a:r>
              <a:rPr lang="id-ID" b="1" dirty="0"/>
              <a:t>PERTEMUAN KE DELAPAN.</a:t>
            </a:r>
            <a:endParaRPr lang="id-ID" dirty="0"/>
          </a:p>
          <a:p>
            <a:pPr algn="ctr" rtl="1">
              <a:buNone/>
            </a:pPr>
            <a:r>
              <a:rPr lang="id-ID" b="1" dirty="0"/>
              <a:t>BAB 7</a:t>
            </a:r>
            <a:endParaRPr lang="id-ID" dirty="0"/>
          </a:p>
          <a:p>
            <a:pPr algn="ctr" rtl="1"/>
            <a:r>
              <a:rPr lang="id-ID" b="1" dirty="0"/>
              <a:t>MUHAMMADIYAH SEBAGAI GERAKAN KEAGAMAAN.</a:t>
            </a:r>
            <a:endParaRPr lang="id-ID" dirty="0"/>
          </a:p>
          <a:p>
            <a:endParaRPr lang="id-ID"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r>
              <a:rPr lang="id-ID" dirty="0"/>
              <a:t>Penanaman kesadaran dan kenikmatan beragama ,beramal dan berorganisasi ,dengan kesadaran itu tumbuh dan berkembang hasil-hasil yang nyata diberbagai wilayah berupa tanah wakaf,infaq,bangunan –bangunan ,kesediaan mengorbankan harta untuk kepentingan agama Peran Muhammadiyah dalam bidang keagaman yaitu mengantarkan bangsa ini umat ini terhindar  dari-hal-hal yang berbau khurafat,tahyul dalam menyelenggarakan bangsa dan negara hal semacam ini hendaklah dijauhi,berarti Muhammadiyah telah memberikan pencerahan dalam pemikiran.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pPr>
              <a:lnSpc>
                <a:spcPct val="150000"/>
              </a:lnSpc>
            </a:pPr>
            <a:r>
              <a:rPr lang="id-ID" dirty="0"/>
              <a:t>Muhammadiyah dengan Majlis Tarjihnya cukup menghasilkan produk-produk pemikiran dibidang hukum sebagai pegangan bagi umat ketika umat kebingunan dalam mentukan hukum.Muhammadiyah liwat Majlis tarjih dengan ijtihadnya dapat memberikan jawaban –jawaban terhadap masalah yang berkaitan dengan kemajuan ilmu dan teknologi sepanjang tidak pernah terjadi dijaman Nabi Muhamamd saw beserta </a:t>
            </a:r>
            <a:r>
              <a:rPr lang="id-ID" dirty="0" smtClean="0"/>
              <a:t>sahabatanya.</a:t>
            </a:r>
            <a:endParaRPr lang="id-ID"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dirty="0" smtClean="0"/>
          </a:p>
          <a:p>
            <a:pPr>
              <a:lnSpc>
                <a:spcPct val="200000"/>
              </a:lnSpc>
            </a:pPr>
            <a:r>
              <a:rPr lang="id-ID" dirty="0" smtClean="0"/>
              <a:t>.Dibidang </a:t>
            </a:r>
            <a:r>
              <a:rPr lang="id-ID" dirty="0"/>
              <a:t>Dakwah Muhammadiyah memiliki muballigh-muballigh yang tersebar diseluruh tanah air dikota maupun didesa-desa memberikan siraman rohani  menyadarkan umat untuk mengamalkan ajaran agamanya sesuai dengan keyakinan berdasarkan Al-qur’an dan As-Sunnah</a:t>
            </a:r>
          </a:p>
          <a:p>
            <a:pPr>
              <a:lnSpc>
                <a:spcPct val="200000"/>
              </a:lnSpc>
            </a:pPr>
            <a:endParaRPr lang="id-ID" dirty="0"/>
          </a:p>
        </p:txBody>
      </p:sp>
    </p:spTree>
    <p:extLst>
      <p:ext uri="{BB962C8B-B14F-4D97-AF65-F5344CB8AC3E}">
        <p14:creationId xmlns:p14="http://schemas.microsoft.com/office/powerpoint/2010/main" val="9036980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pPr>
              <a:lnSpc>
                <a:spcPct val="150000"/>
              </a:lnSpc>
            </a:pPr>
            <a:r>
              <a:rPr lang="id-ID" dirty="0" smtClean="0"/>
              <a:t>ini </a:t>
            </a:r>
            <a:r>
              <a:rPr lang="id-ID" dirty="0"/>
              <a:t>berarti Muhammadiyah telah berperan dalam membangun bangsa dan negara dari segi rohani..sebab apa artinya membangun fisik atau material tidak diimbangi dengan membangun spiritual.ini semua dilakukan untuk mencari keridhoan Allah SWT .Majlis Tabligh merupakan majlis terdepan untuk menyebarkan faham agama menurut Al-Qur’an dan As-Sunnah </a:t>
            </a:r>
          </a:p>
          <a:p>
            <a:pPr>
              <a:lnSpc>
                <a:spcPct val="150000"/>
              </a:lnSpc>
            </a:pPr>
            <a:r>
              <a:rPr lang="id-ID" dirty="0"/>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a:lnSpc>
                <a:spcPct val="200000"/>
              </a:lnSpc>
            </a:pPr>
            <a:r>
              <a:rPr lang="id-ID" dirty="0"/>
              <a:t>Gerakan keagamaan Muhammadiyah tidak bisa dipisahkan dari pendirinya yakni K.H Ahmad dahlan .Sesuai dengan sikap dan pendiirannya KH Ahmad Dahalan lebih suka mewujudkan gagasan dan pokokimpikiranya melaui tindaskan nyata ataua gerkan dari pada sekedar pembicaraan dan tulisan.</a:t>
            </a:r>
          </a:p>
          <a:p>
            <a:pPr>
              <a:lnSpc>
                <a:spcPct val="200000"/>
              </a:lnSpc>
            </a:pPr>
            <a:endParaRPr lang="id-ID" dirty="0"/>
          </a:p>
          <a:p>
            <a:endParaRPr lang="id-ID" dirty="0"/>
          </a:p>
        </p:txBody>
      </p:sp>
    </p:spTree>
    <p:extLst>
      <p:ext uri="{BB962C8B-B14F-4D97-AF65-F5344CB8AC3E}">
        <p14:creationId xmlns:p14="http://schemas.microsoft.com/office/powerpoint/2010/main" val="25957563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r>
              <a:rPr lang="id-ID" dirty="0"/>
              <a:t>Pokok pikiran yang ingin diperjuangkan dan diwujudkan .Rumusan Formalnya hanya dijumpai dalam Anggaran Dasar atau statuta Muhammadiyah oleh karena itu tindakan nyata atau modell gerakan keagamaan yang dilakukan KH Ahmad Dahlan adalah sebagai berikut.</a:t>
            </a:r>
          </a:p>
          <a:p>
            <a:pPr lvl="0"/>
            <a:r>
              <a:rPr lang="id-ID" dirty="0"/>
              <a:t>Kembali kepada al-Qur’an dan al-Hadits melalui gerakkan pemurnian dalam bidang aqidah dan Ibadah Mahdha  Dalam bidang muamalah duniawi.Muhammadiyah melakukan reinterpretasi terhadap al-Qur’an dan al –Hadits untuk menyelaraskan dengan kemajuan ilmu pengetahuan</a:t>
            </a:r>
          </a:p>
          <a:p>
            <a:endParaRPr lang="id-ID"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dirty="0" smtClean="0"/>
          </a:p>
          <a:p>
            <a:pPr lvl="0"/>
            <a:r>
              <a:rPr lang="id-ID" dirty="0"/>
              <a:t>Melakukan gerakan Dakwah dan tajdid yang bersifat pencerahan.</a:t>
            </a:r>
          </a:p>
          <a:p>
            <a:pPr lvl="0"/>
            <a:r>
              <a:rPr lang="id-ID" dirty="0"/>
              <a:t>Membentuk dan memeberdayakan organisais otonom Muhammadiyah sebagai satu aset sumber daya manusia dalam ranagka bahu membahu demi tercapainya tujuan Muhammadiyah.</a:t>
            </a:r>
          </a:p>
          <a:p>
            <a:endParaRPr lang="id-ID" dirty="0"/>
          </a:p>
          <a:p>
            <a:endParaRPr lang="id-ID" dirty="0"/>
          </a:p>
        </p:txBody>
      </p:sp>
    </p:spTree>
    <p:extLst>
      <p:ext uri="{BB962C8B-B14F-4D97-AF65-F5344CB8AC3E}">
        <p14:creationId xmlns:p14="http://schemas.microsoft.com/office/powerpoint/2010/main" val="7536301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pPr lvl="0"/>
            <a:r>
              <a:rPr lang="id-ID" dirty="0"/>
              <a:t>Mengkaji kembali model dan semangat yang dilakukan oleh generasi awal Muhammadiyah.</a:t>
            </a:r>
          </a:p>
          <a:p>
            <a:r>
              <a:rPr lang="id-ID" dirty="0"/>
              <a:t>Secara garis besar, tersirat bahwa Muhammadiyah adalah gerakan dakwah Islam,amar ma’ruf dan nahi mun kar dan tajdid  yang bersumber pada al-Qur’an dan al -Hadits.Pada pokok pikiran keenam tersebut dinyatakan bahwa Muhammadiyah adalah satu organisasi yang bersifat gerakan dan mempunyai ciri-ciri tertentu </a:t>
            </a:r>
          </a:p>
          <a:p>
            <a:endParaRPr lang="id-ID"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1.Muhammadiyah sebagai gerakan Islam.</a:t>
            </a:r>
          </a:p>
          <a:p>
            <a:r>
              <a:rPr lang="id-ID" dirty="0" smtClean="0"/>
              <a:t>2.Muhammadiyah sebagai gerakan Dakwah Islam amar ma’ruf Nahi munkar.</a:t>
            </a:r>
          </a:p>
          <a:p>
            <a:r>
              <a:rPr lang="id-ID" dirty="0" smtClean="0"/>
              <a:t>3.Muhammadiyah sebagai gerakan Tajdid</a:t>
            </a:r>
          </a:p>
          <a:p>
            <a:r>
              <a:rPr lang="id-ID" dirty="0" smtClean="0"/>
              <a:t>4.Muhammadiyah sebagai gerakan Pendidikan</a:t>
            </a:r>
          </a:p>
          <a:p>
            <a:r>
              <a:rPr lang="id-ID" dirty="0" smtClean="0"/>
              <a:t>5.Muhammadiyah sebagai gerakan Sosial</a:t>
            </a:r>
          </a:p>
          <a:p>
            <a:r>
              <a:rPr lang="id-ID" dirty="0" smtClean="0"/>
              <a:t>6 .Muhammadiyah sebagai gerakan Ilmu</a:t>
            </a:r>
          </a:p>
          <a:p>
            <a:r>
              <a:rPr lang="id-ID" dirty="0" smtClean="0"/>
              <a:t>7.Muhammadiyah sebagai gerakan Kesehatan</a:t>
            </a:r>
          </a:p>
          <a:p>
            <a:r>
              <a:rPr lang="id-ID" dirty="0" smtClean="0"/>
              <a:t>8 .Muhammadiyah sebagai gerakan pemikir yang melahirkan ilmuwan yang tersebar dimana-mana</a:t>
            </a:r>
          </a:p>
          <a:p>
            <a:endParaRPr lang="id-ID" dirty="0" smtClean="0"/>
          </a:p>
          <a:p>
            <a:endParaRPr lang="id-ID" dirty="0" smtClean="0"/>
          </a:p>
          <a:p>
            <a:endParaRPr lang="id-ID" dirty="0"/>
          </a:p>
        </p:txBody>
      </p:sp>
    </p:spTree>
    <p:extLst>
      <p:ext uri="{BB962C8B-B14F-4D97-AF65-F5344CB8AC3E}">
        <p14:creationId xmlns:p14="http://schemas.microsoft.com/office/powerpoint/2010/main" val="29157294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85000" lnSpcReduction="20000"/>
          </a:bodyPr>
          <a:lstStyle/>
          <a:p>
            <a:r>
              <a:rPr lang="id-ID" dirty="0" smtClean="0"/>
              <a:t>Ciri-Ciri  yang lain yang di Miliki Muhammadiyah adalah :</a:t>
            </a:r>
            <a:endParaRPr lang="id-ID" dirty="0"/>
          </a:p>
          <a:p>
            <a:r>
              <a:rPr lang="id-ID" dirty="0" smtClean="0"/>
              <a:t>Muhammadiyah </a:t>
            </a:r>
            <a:r>
              <a:rPr lang="id-ID" dirty="0"/>
              <a:t>adalah subyek/pemimpin dan masyarakat semuanya adalah </a:t>
            </a:r>
            <a:r>
              <a:rPr lang="id-ID" dirty="0" smtClean="0"/>
              <a:t>obyek/yang </a:t>
            </a:r>
            <a:r>
              <a:rPr lang="id-ID" dirty="0"/>
              <a:t>dipimpinnya</a:t>
            </a:r>
          </a:p>
          <a:p>
            <a:pPr lvl="0"/>
            <a:r>
              <a:rPr lang="id-ID" dirty="0"/>
              <a:t>Muhammadiyah lincah atau </a:t>
            </a:r>
            <a:r>
              <a:rPr lang="id-ID" dirty="0" smtClean="0"/>
              <a:t>dinamis,maju (</a:t>
            </a:r>
            <a:r>
              <a:rPr lang="id-ID" dirty="0"/>
              <a:t>progressif ),selalu dimuka dan militan</a:t>
            </a:r>
          </a:p>
          <a:p>
            <a:pPr lvl="0"/>
            <a:r>
              <a:rPr lang="id-ID" dirty="0"/>
              <a:t>Muhammadiyah bersifat </a:t>
            </a:r>
            <a:r>
              <a:rPr lang="id-ID" dirty="0" smtClean="0"/>
              <a:t>revolusioner,mempunyai </a:t>
            </a:r>
            <a:r>
              <a:rPr lang="id-ID" dirty="0"/>
              <a:t>pimpinan yang kuat,cakap, dan berwibawa.</a:t>
            </a:r>
          </a:p>
          <a:p>
            <a:pPr lvl="0"/>
            <a:r>
              <a:rPr lang="id-ID" dirty="0"/>
              <a:t>Muhammadiyah mempunyai organisasi yang susunannya lengkap </a:t>
            </a:r>
            <a:r>
              <a:rPr lang="id-ID" dirty="0" smtClean="0"/>
              <a:t> teratur dan rapi dan </a:t>
            </a:r>
            <a:r>
              <a:rPr lang="id-ID" dirty="0"/>
              <a:t>selalu tepat up to </a:t>
            </a:r>
            <a:r>
              <a:rPr lang="id-ID" dirty="0" smtClean="0"/>
              <a:t>date</a:t>
            </a:r>
          </a:p>
          <a:p>
            <a:pPr lvl="0"/>
            <a:r>
              <a:rPr lang="id-ID" dirty="0" smtClean="0"/>
              <a:t>Muhammadiyah Gerakannya mendunia yang belum ada tandingan karena amal usahanya terseber dimana-mana </a:t>
            </a:r>
          </a:p>
          <a:p>
            <a:pPr lvl="0"/>
            <a:r>
              <a:rPr lang="id-ID" dirty="0" smtClean="0"/>
              <a:t>Termasuk di Malasiyah,Australia dan diluar negripun ada cabang Muhamamdiyah yang disebut cabang Istimewa termasuk ada ortomnya.misalnya Tapak suci putera Muhammadiyah</a:t>
            </a:r>
            <a:endParaRPr lang="id-ID" dirty="0"/>
          </a:p>
          <a:p>
            <a:r>
              <a:rPr lang="id-ID" dirty="0"/>
              <a:t> </a:t>
            </a:r>
          </a:p>
          <a:p>
            <a:endParaRPr lang="id-ID" dirty="0"/>
          </a:p>
        </p:txBody>
      </p:sp>
    </p:spTree>
    <p:extLst>
      <p:ext uri="{BB962C8B-B14F-4D97-AF65-F5344CB8AC3E}">
        <p14:creationId xmlns:p14="http://schemas.microsoft.com/office/powerpoint/2010/main" val="33394427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r>
              <a:rPr lang="id-ID" dirty="0"/>
              <a:t>A.Peran Muhammadiyah dalam bidang keagamaan.</a:t>
            </a:r>
          </a:p>
          <a:p>
            <a:r>
              <a:rPr lang="id-ID" dirty="0"/>
              <a:t>Muhammadiyah lahir atas inspirasi agama Islam,karena salah satu factor lahirnya Muhammadiyah karena agama Islam yang berkembang dan dianut dalam masyarakat tidak murni lagi, sebagai mana  Islam yang berdasarkan Alqur’an dan As –Sunnah Nabi Muhammad SAW.untuk itu lahirnya Muhammadiyah salah satu tujuannya adalah mengembalikan ajaran Islam kepada Alqur’an dan As-sunnah,dengan semboyan “Ruju’ila Alqur’an </a:t>
            </a:r>
            <a:r>
              <a:rPr lang="id-ID" dirty="0" smtClean="0"/>
              <a:t>wasunnah</a:t>
            </a:r>
            <a:endParaRPr lang="id-ID"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dirty="0" smtClean="0"/>
          </a:p>
          <a:p>
            <a:r>
              <a:rPr lang="id-ID" dirty="0"/>
              <a:t>kembali ke Alqur’an artinya kembali kapada sumber yang asli pada pokok ajaran Islam berupa Aqidah,Ibadah Akhlaq dan muamalah duniawiyah.Muhammadiyah dalam bidang Aqidah berusaha memurnikan Aqidah yang murni terhindar dari syirik,khurafat,Tahyul yang semuany</a:t>
            </a:r>
          </a:p>
        </p:txBody>
      </p:sp>
    </p:spTree>
    <p:extLst>
      <p:ext uri="{BB962C8B-B14F-4D97-AF65-F5344CB8AC3E}">
        <p14:creationId xmlns:p14="http://schemas.microsoft.com/office/powerpoint/2010/main" val="2138425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r>
              <a:rPr lang="id-ID" dirty="0"/>
              <a:t>Usaha pemurnian tersebut menurut Abdurrahman Asmuni dikatakan :</a:t>
            </a:r>
          </a:p>
          <a:p>
            <a:pPr lvl="0"/>
            <a:r>
              <a:rPr lang="id-ID" dirty="0"/>
              <a:t>“Penentuan arah kiblat yang tepat dalam shalat,sebagai kebalikan dari         kebiasaan sebelumnya ,yang menghadap tepat kearah barat.</a:t>
            </a:r>
          </a:p>
          <a:p>
            <a:pPr lvl="0"/>
            <a:r>
              <a:rPr lang="id-ID" dirty="0"/>
              <a:t>Penggunaan perhitungan astronomi dalam menentukan permulaan dan akhir  bulan puasa (hisab),sebagai kebalikan dari pengamatan  perjalanan  bulan oleh petugas agama.</a:t>
            </a:r>
          </a:p>
          <a:p>
            <a:pPr lvl="0"/>
            <a:r>
              <a:rPr lang="id-ID" dirty="0" smtClean="0"/>
              <a:t>.</a:t>
            </a:r>
            <a:endParaRPr lang="id-ID" dirty="0"/>
          </a:p>
          <a:p>
            <a:endParaRPr lang="id-ID"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dirty="0" smtClean="0"/>
          </a:p>
          <a:p>
            <a:pPr lvl="0"/>
            <a:r>
              <a:rPr lang="id-ID" dirty="0"/>
              <a:t>Menyelenggarakan shalat bersama dilapangan  terbuka pada hari raya  Islam,Idulfitri,idul adha,sebagai ganti dari shalat dalam jumlah jama’ah yang lebih kecil yang diselenggarakan  di masjid.</a:t>
            </a:r>
          </a:p>
          <a:p>
            <a:pPr lvl="0"/>
            <a:r>
              <a:rPr lang="id-ID" dirty="0"/>
              <a:t>Pengumpulan dan pembagian zakat fitrah dan qurban  pada hari raya tersebut diatas,oleh panitia khusus,mewakili masyarakat Islam  setempat,yang dapat dibandingkan sebelumnya dengan memberikan hak istimewa dalam persoalan ini pada pegawai atau petugas agama(penghulu),naib,kaum ,modin dan sebagainya.</a:t>
            </a:r>
          </a:p>
          <a:p>
            <a:endParaRPr lang="id-ID" dirty="0"/>
          </a:p>
          <a:p>
            <a:endParaRPr lang="id-ID" dirty="0"/>
          </a:p>
        </p:txBody>
      </p:sp>
    </p:spTree>
    <p:extLst>
      <p:ext uri="{BB962C8B-B14F-4D97-AF65-F5344CB8AC3E}">
        <p14:creationId xmlns:p14="http://schemas.microsoft.com/office/powerpoint/2010/main" val="8047216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pPr lvl="0"/>
            <a:r>
              <a:rPr lang="id-ID" dirty="0"/>
              <a:t>Penyampaian khutbah  dalam bahasa Indonesia/daerah,sebagai ganti dari penyampaian khutbah dalam bahasa Arab.</a:t>
            </a:r>
          </a:p>
          <a:p>
            <a:pPr lvl="0"/>
            <a:r>
              <a:rPr lang="id-ID" dirty="0"/>
              <a:t>Penyederhanaan upacara  dan ibadah dalam upacara kelahiran,khitanan,perkawinan  dan pemakaman,dengan menghilangkan hal-hal yang bersifat politeistis.</a:t>
            </a:r>
          </a:p>
          <a:p>
            <a:pPr lvl="0"/>
            <a:r>
              <a:rPr lang="id-ID" dirty="0"/>
              <a:t>Penyederhanaan makam(kuburan) yang semula dihiasi secara    berlebihan.</a:t>
            </a:r>
          </a:p>
          <a:p>
            <a:pPr lvl="0"/>
            <a:r>
              <a:rPr lang="id-ID" dirty="0"/>
              <a:t>Menghilangkan kebiasaan berziarah kemakam orang-orang suci (wali).</a:t>
            </a:r>
          </a:p>
          <a:p>
            <a:endParaRPr lang="id-ID"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pPr lvl="0"/>
            <a:r>
              <a:rPr lang="id-ID" dirty="0"/>
              <a:t>Membersihkan anggapan adanya berkah yang bersifat ghaib,yang dimiliki oleh para kyai/ulama tertentu,dan pengaruh ekstrem pemujaan terhadap mereka.</a:t>
            </a:r>
          </a:p>
          <a:p>
            <a:pPr lvl="0"/>
            <a:r>
              <a:rPr lang="id-ID" dirty="0"/>
              <a:t>Penggunaan kerudung untuk wanita ,dan pemisahan laki-laki dengan wanita dalam pertemuan yang bersifat keagamaan.( Asmuni Abdurrahman 1990:119 ).</a:t>
            </a:r>
          </a:p>
          <a:p>
            <a:endParaRPr lang="id-ID"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dirty="0" smtClean="0"/>
          </a:p>
          <a:p>
            <a:r>
              <a:rPr lang="id-ID" dirty="0"/>
              <a:t>Disamping itu peran dalam bidang agama yang dirasakan sangat besar perannya adalah dibentuknya sebuah Majlis Tarjih (1927 ) .suatu lembaga yang menghimpun ulama-ulama dalam Muhammadiyah yang secara tetap mengadakan permusyawaratan  dan memberikan fatwa –fatwa dalam bidang keagamaan serta memberi tuntunan mengenai hukum yang sangat bermanfaat bagi umat dan khalayak umum.Seperti memberi tuntunan dan pedoman dalam bidang ubudiyah,sesuai dengan contoh yang telah diberikan oleh Rasulullah saw.</a:t>
            </a:r>
          </a:p>
          <a:p>
            <a:endParaRPr lang="id-ID" dirty="0"/>
          </a:p>
          <a:p>
            <a:endParaRPr lang="id-ID" dirty="0"/>
          </a:p>
        </p:txBody>
      </p:sp>
    </p:spTree>
    <p:extLst>
      <p:ext uri="{BB962C8B-B14F-4D97-AF65-F5344CB8AC3E}">
        <p14:creationId xmlns:p14="http://schemas.microsoft.com/office/powerpoint/2010/main" val="33981461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a:t>Tersusunnya rumusan tentang “Matan Keyakinan dan cita-cita hidup Muhammadiyah “adalah suatu hasil yang sangat besar, penting dan belum ada duanya sampai dewasa ini.Dimana sebuah organisasi Islam secara bulat mampu menyusun mengenai pokok-pokok agama Islam secara sederhana,mencakup dan tuntas.</a:t>
            </a:r>
          </a:p>
          <a:p>
            <a:endParaRPr lang="id-ID" dirty="0"/>
          </a:p>
        </p:txBody>
      </p:sp>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36</TotalTime>
  <Words>935</Words>
  <Application>Microsoft Office PowerPoint</Application>
  <PresentationFormat>On-screen Show (4:3)</PresentationFormat>
  <Paragraphs>54</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Trebuchet MS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/,iiom</dc:creator>
  <cp:lastModifiedBy>SEVEN</cp:lastModifiedBy>
  <cp:revision>19</cp:revision>
  <dcterms:created xsi:type="dcterms:W3CDTF">2020-07-29T09:20:37Z</dcterms:created>
  <dcterms:modified xsi:type="dcterms:W3CDTF">2021-11-30T02:21:59Z</dcterms:modified>
</cp:coreProperties>
</file>