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  <p:sldId id="301" r:id="rId3"/>
    <p:sldId id="312" r:id="rId4"/>
    <p:sldId id="322" r:id="rId5"/>
    <p:sldId id="321" r:id="rId6"/>
    <p:sldId id="320" r:id="rId7"/>
    <p:sldId id="319" r:id="rId8"/>
    <p:sldId id="318" r:id="rId9"/>
    <p:sldId id="316" r:id="rId10"/>
    <p:sldId id="315" r:id="rId11"/>
    <p:sldId id="314" r:id="rId12"/>
    <p:sldId id="313" r:id="rId13"/>
    <p:sldId id="325" r:id="rId14"/>
    <p:sldId id="324" r:id="rId15"/>
    <p:sldId id="323" r:id="rId16"/>
    <p:sldId id="326" r:id="rId17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E8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CC4E-49EF-4413-86FE-2FA32CB8CCC0}" type="datetimeFigureOut">
              <a:rPr lang="id-ID" smtClean="0"/>
              <a:t>06/10/2021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1317-B17B-41D3-90C0-1E71D3033D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85246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CC4E-49EF-4413-86FE-2FA32CB8CCC0}" type="datetimeFigureOut">
              <a:rPr lang="id-ID" smtClean="0"/>
              <a:t>06/10/2021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1317-B17B-41D3-90C0-1E71D3033D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16706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CC4E-49EF-4413-86FE-2FA32CB8CCC0}" type="datetimeFigureOut">
              <a:rPr lang="id-ID" smtClean="0"/>
              <a:t>06/10/2021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1317-B17B-41D3-90C0-1E71D3033D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5601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CC4E-49EF-4413-86FE-2FA32CB8CCC0}" type="datetimeFigureOut">
              <a:rPr lang="id-ID" smtClean="0"/>
              <a:t>06/10/2021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1317-B17B-41D3-90C0-1E71D3033D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12519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CC4E-49EF-4413-86FE-2FA32CB8CCC0}" type="datetimeFigureOut">
              <a:rPr lang="id-ID" smtClean="0"/>
              <a:t>06/10/2021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1317-B17B-41D3-90C0-1E71D3033D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6505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CC4E-49EF-4413-86FE-2FA32CB8CCC0}" type="datetimeFigureOut">
              <a:rPr lang="id-ID" smtClean="0"/>
              <a:t>06/10/2021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1317-B17B-41D3-90C0-1E71D3033D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9642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CC4E-49EF-4413-86FE-2FA32CB8CCC0}" type="datetimeFigureOut">
              <a:rPr lang="id-ID" smtClean="0"/>
              <a:t>06/10/2021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1317-B17B-41D3-90C0-1E71D3033D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84739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CC4E-49EF-4413-86FE-2FA32CB8CCC0}" type="datetimeFigureOut">
              <a:rPr lang="id-ID" smtClean="0"/>
              <a:t>06/10/2021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1317-B17B-41D3-90C0-1E71D3033D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8258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CC4E-49EF-4413-86FE-2FA32CB8CCC0}" type="datetimeFigureOut">
              <a:rPr lang="id-ID" smtClean="0"/>
              <a:t>06/10/2021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1317-B17B-41D3-90C0-1E71D3033D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99572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CC4E-49EF-4413-86FE-2FA32CB8CCC0}" type="datetimeFigureOut">
              <a:rPr lang="id-ID" smtClean="0"/>
              <a:t>06/10/2021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1317-B17B-41D3-90C0-1E71D3033D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67536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CC4E-49EF-4413-86FE-2FA32CB8CCC0}" type="datetimeFigureOut">
              <a:rPr lang="id-ID" smtClean="0"/>
              <a:t>06/10/2021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1317-B17B-41D3-90C0-1E71D3033D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1330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FCC4E-49EF-4413-86FE-2FA32CB8CCC0}" type="datetimeFigureOut">
              <a:rPr lang="id-ID" smtClean="0"/>
              <a:t>06/10/2021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51317-B17B-41D3-90C0-1E71D3033D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67309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953"/>
            <a:ext cx="12192000" cy="6858000"/>
          </a:xfrm>
          <a:prstGeom prst="rect">
            <a:avLst/>
          </a:prstGeom>
        </p:spPr>
      </p:pic>
      <p:sp>
        <p:nvSpPr>
          <p:cNvPr id="16" name="Text Placeholder 3">
            <a:extLst>
              <a:ext uri="{FF2B5EF4-FFF2-40B4-BE49-F238E27FC236}">
                <a16:creationId xmlns="" xmlns:a16="http://schemas.microsoft.com/office/drawing/2014/main" id="{1E70722D-0BC0-4487-812D-1E4E0DEC1129}"/>
              </a:ext>
            </a:extLst>
          </p:cNvPr>
          <p:cNvSpPr txBox="1">
            <a:spLocks/>
          </p:cNvSpPr>
          <p:nvPr/>
        </p:nvSpPr>
        <p:spPr>
          <a:xfrm>
            <a:off x="3912235" y="415463"/>
            <a:ext cx="4367531" cy="32441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d-ID" sz="3200" smtClean="0">
                <a:solidFill>
                  <a:srgbClr val="C00000"/>
                </a:solidFill>
                <a:latin typeface="Palatino Linotype" panose="02040502050505030304" pitchFamily="18" charset="0"/>
              </a:rPr>
              <a:t>06 </a:t>
            </a:r>
            <a:r>
              <a:rPr lang="id-ID" sz="32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Oktober </a:t>
            </a:r>
            <a:endParaRPr lang="ru-RU" sz="32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7" name="Text Placeholder 1">
            <a:extLst>
              <a:ext uri="{FF2B5EF4-FFF2-40B4-BE49-F238E27FC236}">
                <a16:creationId xmlns="" xmlns:a16="http://schemas.microsoft.com/office/drawing/2014/main" id="{7D65CF0B-BB68-4A49-91EE-96E78E8CAD61}"/>
              </a:ext>
            </a:extLst>
          </p:cNvPr>
          <p:cNvSpPr txBox="1">
            <a:spLocks/>
          </p:cNvSpPr>
          <p:nvPr/>
        </p:nvSpPr>
        <p:spPr>
          <a:xfrm>
            <a:off x="3912234" y="1042924"/>
            <a:ext cx="4367531" cy="32441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d-ID" sz="32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2021</a:t>
            </a:r>
            <a:endParaRPr lang="ru-RU" sz="32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8" name="Title 2">
            <a:extLst>
              <a:ext uri="{FF2B5EF4-FFF2-40B4-BE49-F238E27FC236}">
                <a16:creationId xmlns="" xmlns:a16="http://schemas.microsoft.com/office/drawing/2014/main" id="{05857963-8D3D-4F24-B535-54652EE09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57" y="1077692"/>
            <a:ext cx="10117959" cy="2281355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solidFill>
                  <a:srgbClr val="C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</a:br>
            <a:r>
              <a:rPr lang="id-ID" sz="3200" b="1" dirty="0" smtClean="0">
                <a:solidFill>
                  <a:srgbClr val="C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KONTRAK KULIAH </a:t>
            </a:r>
            <a:br>
              <a:rPr lang="id-ID" sz="3200" b="1" dirty="0" smtClean="0">
                <a:solidFill>
                  <a:srgbClr val="C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</a:br>
            <a:r>
              <a:rPr lang="id-ID" sz="3200" b="1" dirty="0" smtClean="0">
                <a:solidFill>
                  <a:srgbClr val="C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AIK III (Ke-Muhammadiyahan)</a:t>
            </a:r>
            <a:endParaRPr lang="ru-RU" sz="32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9" name="Text Placeholder 4">
            <a:extLst>
              <a:ext uri="{FF2B5EF4-FFF2-40B4-BE49-F238E27FC236}">
                <a16:creationId xmlns="" xmlns:a16="http://schemas.microsoft.com/office/drawing/2014/main" id="{B623514F-9C9F-4868-A7D9-66CAA07E615D}"/>
              </a:ext>
            </a:extLst>
          </p:cNvPr>
          <p:cNvSpPr txBox="1">
            <a:spLocks/>
          </p:cNvSpPr>
          <p:nvPr/>
        </p:nvSpPr>
        <p:spPr>
          <a:xfrm>
            <a:off x="1231162" y="3145910"/>
            <a:ext cx="10090287" cy="110189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dirty="0" smtClean="0">
                <a:solidFill>
                  <a:srgbClr val="C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MURDIONO, </a:t>
            </a:r>
            <a:r>
              <a:rPr lang="en-US" sz="3200" dirty="0" err="1" smtClean="0">
                <a:solidFill>
                  <a:srgbClr val="C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M.Pd.I</a:t>
            </a:r>
            <a:endParaRPr lang="en-US" sz="3200" dirty="0" smtClean="0">
              <a:solidFill>
                <a:srgbClr val="C00000"/>
              </a:solidFill>
              <a:latin typeface="Palatino Linotype" panose="0204050205050503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dirty="0" smtClean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pPr marL="0" indent="0" algn="ctr">
              <a:buNone/>
            </a:pPr>
            <a:r>
              <a:rPr lang="id-ID" sz="3200" smtClean="0">
                <a:solidFill>
                  <a:srgbClr val="C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PRODI </a:t>
            </a:r>
            <a:r>
              <a:rPr lang="id-ID" sz="3200" smtClean="0">
                <a:solidFill>
                  <a:srgbClr val="C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ILMU HUKUM</a:t>
            </a:r>
            <a:endParaRPr lang="en-US" sz="3200" dirty="0" smtClean="0">
              <a:solidFill>
                <a:srgbClr val="C00000"/>
              </a:solidFill>
              <a:latin typeface="Palatino Linotype" panose="0204050205050503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dirty="0" smtClean="0">
                <a:solidFill>
                  <a:srgbClr val="C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UNIVERSITAS MUHAMMADIYAH MALANG</a:t>
            </a:r>
            <a:endParaRPr lang="en-US" sz="3200" dirty="0">
              <a:solidFill>
                <a:srgbClr val="C00000"/>
              </a:solidFill>
              <a:latin typeface="Palatino Linotype" panose="0204050205050503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80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18" grpId="0"/>
      <p:bldP spid="1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34" y="0"/>
            <a:ext cx="12192000" cy="6858000"/>
          </a:xfrm>
          <a:prstGeom prst="rect">
            <a:avLst/>
          </a:prstGeom>
        </p:spPr>
      </p:pic>
      <p:sp>
        <p:nvSpPr>
          <p:cNvPr id="3" name="Text Placeholder 4"/>
          <p:cNvSpPr txBox="1">
            <a:spLocks/>
          </p:cNvSpPr>
          <p:nvPr/>
        </p:nvSpPr>
        <p:spPr>
          <a:xfrm>
            <a:off x="2542179" y="1127684"/>
            <a:ext cx="6810288" cy="132304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d-ID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Untuk dapat mengikuti Ujian Akhir Semester (UAS), disyaratkan kehadiran mencapai 80% dari 100% atau sekurang-kurangnya 11 dari 14 pertemuan per semester.</a:t>
            </a:r>
            <a:endParaRPr lang="en-US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641594" y="345046"/>
            <a:ext cx="5710873" cy="782638"/>
          </a:xfrm>
        </p:spPr>
        <p:txBody>
          <a:bodyPr>
            <a:normAutofit/>
          </a:bodyPr>
          <a:lstStyle/>
          <a:p>
            <a:r>
              <a:rPr lang="id-ID" sz="4000" dirty="0" smtClean="0">
                <a:solidFill>
                  <a:srgbClr val="C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SKALA PENILAIAN</a:t>
            </a:r>
            <a:endParaRPr lang="en-US" sz="40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911767"/>
              </p:ext>
            </p:extLst>
          </p:nvPr>
        </p:nvGraphicFramePr>
        <p:xfrm>
          <a:off x="1416676" y="2651303"/>
          <a:ext cx="8680362" cy="3913359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2511530">
                  <a:extLst>
                    <a:ext uri="{9D8B030D-6E8A-4147-A177-3AD203B41FA5}">
                      <a16:colId xmlns="" xmlns:a16="http://schemas.microsoft.com/office/drawing/2014/main" val="2402148637"/>
                    </a:ext>
                  </a:extLst>
                </a:gridCol>
                <a:gridCol w="1767140">
                  <a:extLst>
                    <a:ext uri="{9D8B030D-6E8A-4147-A177-3AD203B41FA5}">
                      <a16:colId xmlns="" xmlns:a16="http://schemas.microsoft.com/office/drawing/2014/main" val="4081026569"/>
                    </a:ext>
                  </a:extLst>
                </a:gridCol>
                <a:gridCol w="1864098">
                  <a:extLst>
                    <a:ext uri="{9D8B030D-6E8A-4147-A177-3AD203B41FA5}">
                      <a16:colId xmlns="" xmlns:a16="http://schemas.microsoft.com/office/drawing/2014/main" val="4251487036"/>
                    </a:ext>
                  </a:extLst>
                </a:gridCol>
                <a:gridCol w="2537594">
                  <a:extLst>
                    <a:ext uri="{9D8B030D-6E8A-4147-A177-3AD203B41FA5}">
                      <a16:colId xmlns="" xmlns:a16="http://schemas.microsoft.com/office/drawing/2014/main" val="1544241366"/>
                    </a:ext>
                  </a:extLst>
                </a:gridCol>
              </a:tblGrid>
              <a:tr h="478263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Palatino Linotype" panose="02040502050505030304" pitchFamily="18" charset="0"/>
                        </a:rPr>
                        <a:t>TARAF PENGUASAAN</a:t>
                      </a:r>
                      <a:endParaRPr lang="id-ID" sz="16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Palatino Linotype" panose="02040502050505030304" pitchFamily="18" charset="0"/>
                        </a:rPr>
                        <a:t>HURUF</a:t>
                      </a:r>
                      <a:endParaRPr lang="id-ID" sz="16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Palatino Linotype" panose="02040502050505030304" pitchFamily="18" charset="0"/>
                        </a:rPr>
                        <a:t>NILAI</a:t>
                      </a:r>
                      <a:endParaRPr lang="id-ID" sz="16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Palatino Linotype" panose="02040502050505030304" pitchFamily="18" charset="0"/>
                        </a:rPr>
                        <a:t>KETERANGAN</a:t>
                      </a:r>
                      <a:endParaRPr lang="id-ID" sz="16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626238360"/>
                  </a:ext>
                </a:extLst>
              </a:tr>
              <a:tr h="390253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Palatino Linotype" panose="02040502050505030304" pitchFamily="18" charset="0"/>
                        </a:rPr>
                        <a:t>≥</a:t>
                      </a:r>
                      <a:r>
                        <a:rPr lang="id-ID" sz="2800" dirty="0">
                          <a:effectLst/>
                          <a:latin typeface="Palatino Linotype" panose="02040502050505030304" pitchFamily="18" charset="0"/>
                        </a:rPr>
                        <a:t> 80,0</a:t>
                      </a:r>
                      <a:endParaRPr lang="id-ID" sz="28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  <a:latin typeface="Palatino Linotype" panose="02040502050505030304" pitchFamily="18" charset="0"/>
                        </a:rPr>
                        <a:t>A</a:t>
                      </a:r>
                      <a:endParaRPr lang="id-ID" sz="28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  <a:latin typeface="Palatino Linotype" panose="02040502050505030304" pitchFamily="18" charset="0"/>
                        </a:rPr>
                        <a:t>4</a:t>
                      </a:r>
                      <a:endParaRPr lang="id-ID" sz="28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  <a:latin typeface="Palatino Linotype" panose="02040502050505030304" pitchFamily="18" charset="0"/>
                        </a:rPr>
                        <a:t>Lulus</a:t>
                      </a:r>
                      <a:endParaRPr lang="id-ID" sz="28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497037177"/>
                  </a:ext>
                </a:extLst>
              </a:tr>
              <a:tr h="390253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  <a:latin typeface="Palatino Linotype" panose="02040502050505030304" pitchFamily="18" charset="0"/>
                        </a:rPr>
                        <a:t>75,0 – 80,0</a:t>
                      </a:r>
                      <a:endParaRPr lang="id-ID" sz="28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  <a:latin typeface="Palatino Linotype" panose="02040502050505030304" pitchFamily="18" charset="0"/>
                        </a:rPr>
                        <a:t>B</a:t>
                      </a:r>
                      <a:endParaRPr lang="id-ID" sz="28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  <a:latin typeface="Palatino Linotype" panose="02040502050505030304" pitchFamily="18" charset="0"/>
                        </a:rPr>
                        <a:t>3,5</a:t>
                      </a:r>
                      <a:endParaRPr lang="id-ID" sz="28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57549923"/>
                  </a:ext>
                </a:extLst>
              </a:tr>
              <a:tr h="390253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  <a:latin typeface="Palatino Linotype" panose="02040502050505030304" pitchFamily="18" charset="0"/>
                        </a:rPr>
                        <a:t>70,0 – 74,9</a:t>
                      </a:r>
                      <a:endParaRPr lang="id-ID" sz="28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  <a:latin typeface="Palatino Linotype" panose="02040502050505030304" pitchFamily="18" charset="0"/>
                        </a:rPr>
                        <a:t>B+</a:t>
                      </a:r>
                      <a:endParaRPr lang="id-ID" sz="28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  <a:latin typeface="Palatino Linotype" panose="02040502050505030304" pitchFamily="18" charset="0"/>
                        </a:rPr>
                        <a:t>3</a:t>
                      </a:r>
                      <a:endParaRPr lang="id-ID" sz="28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55294273"/>
                  </a:ext>
                </a:extLst>
              </a:tr>
              <a:tr h="390253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  <a:latin typeface="Palatino Linotype" panose="02040502050505030304" pitchFamily="18" charset="0"/>
                        </a:rPr>
                        <a:t>60,0 – 69,0</a:t>
                      </a:r>
                      <a:endParaRPr lang="id-ID" sz="28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  <a:latin typeface="Palatino Linotype" panose="02040502050505030304" pitchFamily="18" charset="0"/>
                        </a:rPr>
                        <a:t>C+</a:t>
                      </a:r>
                      <a:endParaRPr lang="id-ID" sz="28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  <a:latin typeface="Palatino Linotype" panose="02040502050505030304" pitchFamily="18" charset="0"/>
                        </a:rPr>
                        <a:t>2,5</a:t>
                      </a:r>
                      <a:endParaRPr lang="id-ID" sz="28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58405971"/>
                  </a:ext>
                </a:extLst>
              </a:tr>
              <a:tr h="390253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  <a:latin typeface="Palatino Linotype" panose="02040502050505030304" pitchFamily="18" charset="0"/>
                        </a:rPr>
                        <a:t>55,0 – 59,0</a:t>
                      </a:r>
                      <a:endParaRPr lang="id-ID" sz="28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  <a:latin typeface="Palatino Linotype" panose="02040502050505030304" pitchFamily="18" charset="0"/>
                        </a:rPr>
                        <a:t>C</a:t>
                      </a:r>
                      <a:endParaRPr lang="id-ID" sz="28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  <a:latin typeface="Palatino Linotype" panose="02040502050505030304" pitchFamily="18" charset="0"/>
                        </a:rPr>
                        <a:t>2</a:t>
                      </a:r>
                      <a:endParaRPr lang="id-ID" sz="28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69244978"/>
                  </a:ext>
                </a:extLst>
              </a:tr>
              <a:tr h="390253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  <a:latin typeface="Palatino Linotype" panose="02040502050505030304" pitchFamily="18" charset="0"/>
                        </a:rPr>
                        <a:t>40,0 – 54,9</a:t>
                      </a:r>
                      <a:endParaRPr lang="id-ID" sz="28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  <a:latin typeface="Palatino Linotype" panose="02040502050505030304" pitchFamily="18" charset="0"/>
                        </a:rPr>
                        <a:t>D</a:t>
                      </a:r>
                      <a:endParaRPr lang="id-ID" sz="28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  <a:latin typeface="Palatino Linotype" panose="02040502050505030304" pitchFamily="18" charset="0"/>
                        </a:rPr>
                        <a:t>1</a:t>
                      </a:r>
                      <a:endParaRPr lang="id-ID" sz="28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  <a:latin typeface="Palatino Linotype" panose="02040502050505030304" pitchFamily="18" charset="0"/>
                        </a:rPr>
                        <a:t>Tidak lulus</a:t>
                      </a:r>
                      <a:endParaRPr lang="id-ID" sz="28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642784326"/>
                  </a:ext>
                </a:extLst>
              </a:tr>
              <a:tr h="390253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Palatino Linotype" panose="02040502050505030304" pitchFamily="18" charset="0"/>
                        </a:rPr>
                        <a:t>≤</a:t>
                      </a:r>
                      <a:r>
                        <a:rPr lang="id-ID" sz="2800">
                          <a:effectLst/>
                          <a:latin typeface="Palatino Linotype" panose="02040502050505030304" pitchFamily="18" charset="0"/>
                        </a:rPr>
                        <a:t> 40,0</a:t>
                      </a:r>
                      <a:endParaRPr lang="id-ID" sz="28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  <a:latin typeface="Palatino Linotype" panose="02040502050505030304" pitchFamily="18" charset="0"/>
                        </a:rPr>
                        <a:t>E</a:t>
                      </a:r>
                      <a:endParaRPr lang="id-ID" sz="28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  <a:endParaRPr lang="id-ID" sz="28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86924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225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953"/>
            <a:ext cx="12192000" cy="685800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771671" y="415663"/>
            <a:ext cx="5826783" cy="782638"/>
          </a:xfrm>
        </p:spPr>
        <p:txBody>
          <a:bodyPr>
            <a:normAutofit/>
          </a:bodyPr>
          <a:lstStyle/>
          <a:p>
            <a:r>
              <a:rPr lang="id-ID" sz="4000" dirty="0" smtClean="0">
                <a:solidFill>
                  <a:srgbClr val="C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JENIS EVALUASI</a:t>
            </a:r>
            <a:endParaRPr lang="en-US" sz="40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09571"/>
              </p:ext>
            </p:extLst>
          </p:nvPr>
        </p:nvGraphicFramePr>
        <p:xfrm>
          <a:off x="1275008" y="2523604"/>
          <a:ext cx="9388699" cy="3220302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954593">
                  <a:extLst>
                    <a:ext uri="{9D8B030D-6E8A-4147-A177-3AD203B41FA5}">
                      <a16:colId xmlns="" xmlns:a16="http://schemas.microsoft.com/office/drawing/2014/main" val="3250724053"/>
                    </a:ext>
                  </a:extLst>
                </a:gridCol>
                <a:gridCol w="3295436">
                  <a:extLst>
                    <a:ext uri="{9D8B030D-6E8A-4147-A177-3AD203B41FA5}">
                      <a16:colId xmlns="" xmlns:a16="http://schemas.microsoft.com/office/drawing/2014/main" val="214975465"/>
                    </a:ext>
                  </a:extLst>
                </a:gridCol>
                <a:gridCol w="5138670">
                  <a:extLst>
                    <a:ext uri="{9D8B030D-6E8A-4147-A177-3AD203B41FA5}">
                      <a16:colId xmlns="" xmlns:a16="http://schemas.microsoft.com/office/drawing/2014/main" val="2403899216"/>
                    </a:ext>
                  </a:extLst>
                </a:gridCol>
              </a:tblGrid>
              <a:tr h="419877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Palatino Linotype" panose="02040502050505030304" pitchFamily="18" charset="0"/>
                        </a:rPr>
                        <a:t>NO</a:t>
                      </a:r>
                      <a:endParaRPr lang="id-ID" sz="2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Palatino Linotype" panose="02040502050505030304" pitchFamily="18" charset="0"/>
                        </a:rPr>
                        <a:t>JENIS EVALUASI</a:t>
                      </a:r>
                      <a:endParaRPr lang="id-ID" sz="2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Palatino Linotype" panose="02040502050505030304" pitchFamily="18" charset="0"/>
                        </a:rPr>
                        <a:t>BOBOT (%)</a:t>
                      </a:r>
                      <a:endParaRPr lang="id-ID" sz="20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365851737"/>
                  </a:ext>
                </a:extLst>
              </a:tr>
              <a:tr h="419877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Palatino Linotype" panose="02040502050505030304" pitchFamily="18" charset="0"/>
                        </a:rPr>
                        <a:t>1</a:t>
                      </a:r>
                      <a:endParaRPr lang="id-ID" sz="20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Palatino Linotype" panose="02040502050505030304" pitchFamily="18" charset="0"/>
                        </a:rPr>
                        <a:t>Kehadiran&amp;Keaktifan</a:t>
                      </a:r>
                      <a:endParaRPr lang="id-ID" sz="2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Palatino Linotype" panose="02040502050505030304" pitchFamily="18" charset="0"/>
                        </a:rPr>
                        <a:t>20</a:t>
                      </a:r>
                      <a:endParaRPr lang="id-ID" sz="2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188074174"/>
                  </a:ext>
                </a:extLst>
              </a:tr>
              <a:tr h="419877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Palatino Linotype" panose="02040502050505030304" pitchFamily="18" charset="0"/>
                        </a:rPr>
                        <a:t>2</a:t>
                      </a:r>
                      <a:endParaRPr lang="id-ID" sz="20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Palatino Linotype" panose="02040502050505030304" pitchFamily="18" charset="0"/>
                        </a:rPr>
                        <a:t>Presentasi &amp; tugas-tugas</a:t>
                      </a:r>
                      <a:endParaRPr lang="id-ID" sz="2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Palatino Linotype" panose="02040502050505030304" pitchFamily="18" charset="0"/>
                        </a:rPr>
                        <a:t>15</a:t>
                      </a:r>
                      <a:endParaRPr lang="id-ID" sz="2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21743584"/>
                  </a:ext>
                </a:extLst>
              </a:tr>
              <a:tr h="419877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Palatino Linotype" panose="02040502050505030304" pitchFamily="18" charset="0"/>
                        </a:rPr>
                        <a:t>3</a:t>
                      </a:r>
                      <a:endParaRPr lang="id-ID" sz="20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Palatino Linotype" panose="02040502050505030304" pitchFamily="18" charset="0"/>
                        </a:rPr>
                        <a:t>Suluk (Akhlak, sikap dan perilaku)</a:t>
                      </a:r>
                      <a:endParaRPr lang="id-ID" sz="2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Palatino Linotype" panose="02040502050505030304" pitchFamily="18" charset="0"/>
                        </a:rPr>
                        <a:t>15</a:t>
                      </a:r>
                      <a:endParaRPr lang="id-ID" sz="2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179238192"/>
                  </a:ext>
                </a:extLst>
              </a:tr>
              <a:tr h="419877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Palatino Linotype" panose="02040502050505030304" pitchFamily="18" charset="0"/>
                        </a:rPr>
                        <a:t>4</a:t>
                      </a:r>
                      <a:endParaRPr lang="id-ID" sz="20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Palatino Linotype" panose="02040502050505030304" pitchFamily="18" charset="0"/>
                        </a:rPr>
                        <a:t>Ujian Tengah Semester</a:t>
                      </a:r>
                      <a:endParaRPr lang="id-ID" sz="2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Palatino Linotype" panose="02040502050505030304" pitchFamily="18" charset="0"/>
                        </a:rPr>
                        <a:t>20</a:t>
                      </a:r>
                      <a:endParaRPr lang="id-ID" sz="2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17123151"/>
                  </a:ext>
                </a:extLst>
              </a:tr>
              <a:tr h="419877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Palatino Linotype" panose="02040502050505030304" pitchFamily="18" charset="0"/>
                        </a:rPr>
                        <a:t>5</a:t>
                      </a:r>
                      <a:endParaRPr lang="id-ID" sz="20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Palatino Linotype" panose="02040502050505030304" pitchFamily="18" charset="0"/>
                        </a:rPr>
                        <a:t>Ujian Akhir Semester</a:t>
                      </a:r>
                      <a:endParaRPr lang="id-ID" sz="2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Palatino Linotype" panose="02040502050505030304" pitchFamily="18" charset="0"/>
                        </a:rPr>
                        <a:t>30</a:t>
                      </a:r>
                      <a:endParaRPr lang="id-ID" sz="2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74638871"/>
                  </a:ext>
                </a:extLst>
              </a:tr>
              <a:tr h="419877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Palatino Linotype" panose="02040502050505030304" pitchFamily="18" charset="0"/>
                        </a:rPr>
                        <a:t>6</a:t>
                      </a:r>
                      <a:endParaRPr lang="id-ID" sz="20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Palatino Linotype" panose="02040502050505030304" pitchFamily="18" charset="0"/>
                        </a:rPr>
                        <a:t>Kuliah Ahad Pagi*</a:t>
                      </a:r>
                      <a:endParaRPr lang="id-ID" sz="20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Palatino Linotype" panose="02040502050505030304" pitchFamily="18" charset="0"/>
                        </a:rPr>
                        <a:t>Min 5x hadir/ smt</a:t>
                      </a:r>
                      <a:endParaRPr lang="id-ID" sz="2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304545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57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953"/>
            <a:ext cx="12192000" cy="685800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847420" y="179059"/>
            <a:ext cx="5839662" cy="782638"/>
          </a:xfrm>
        </p:spPr>
        <p:txBody>
          <a:bodyPr>
            <a:normAutofit/>
          </a:bodyPr>
          <a:lstStyle/>
          <a:p>
            <a:r>
              <a:rPr lang="id-ID" sz="2400" b="1" dirty="0" smtClean="0">
                <a:solidFill>
                  <a:srgbClr val="C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TEMA-TEMA PERKULIAHAN</a:t>
            </a:r>
            <a:endParaRPr lang="en-US" sz="2400" b="1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06726" y="1270775"/>
            <a:ext cx="9011595" cy="5699836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lvl="0"/>
            <a:endParaRPr lang="id-ID" sz="2000" dirty="0" smtClean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Grakan </a:t>
            </a:r>
            <a:r>
              <a:rPr lang="id-ID" sz="2000" dirty="0">
                <a:solidFill>
                  <a:srgbClr val="C00000"/>
                </a:solidFill>
                <a:latin typeface="Palatino Linotype" panose="02040502050505030304" pitchFamily="18" charset="0"/>
              </a:rPr>
              <a:t>islamisasi di nusantara, 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Asal-usul </a:t>
            </a:r>
            <a:r>
              <a:rPr lang="id-ID" sz="2000" dirty="0">
                <a:solidFill>
                  <a:srgbClr val="C00000"/>
                </a:solidFill>
                <a:latin typeface="Palatino Linotype" panose="02040502050505030304" pitchFamily="18" charset="0"/>
              </a:rPr>
              <a:t>gerakan muhammadiyah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Mukaddimah</a:t>
            </a:r>
            <a:r>
              <a:rPr lang="id-ID" sz="2000" dirty="0">
                <a:solidFill>
                  <a:srgbClr val="C00000"/>
                </a:solidFill>
                <a:latin typeface="Palatino Linotype" panose="02040502050505030304" pitchFamily="18" charset="0"/>
              </a:rPr>
              <a:t>, Anggaran dasar dan Anggaran Rumah tangga Muhammadiyah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Kepribadian </a:t>
            </a:r>
            <a:r>
              <a:rPr lang="id-ID" sz="2000" dirty="0">
                <a:solidFill>
                  <a:srgbClr val="C00000"/>
                </a:solidFill>
                <a:latin typeface="Palatino Linotype" panose="02040502050505030304" pitchFamily="18" charset="0"/>
              </a:rPr>
              <a:t>Muhammadiyah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Keyakinan </a:t>
            </a:r>
            <a:r>
              <a:rPr lang="id-ID" sz="2000" dirty="0">
                <a:solidFill>
                  <a:srgbClr val="C00000"/>
                </a:solidFill>
                <a:latin typeface="Palatino Linotype" panose="02040502050505030304" pitchFamily="18" charset="0"/>
              </a:rPr>
              <a:t>dan cita-cita Hidup Muhammadiyah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Muhammadiyah </a:t>
            </a:r>
            <a:r>
              <a:rPr lang="id-ID" sz="2000" dirty="0">
                <a:solidFill>
                  <a:srgbClr val="C00000"/>
                </a:solidFill>
                <a:latin typeface="Palatino Linotype" panose="02040502050505030304" pitchFamily="18" charset="0"/>
              </a:rPr>
              <a:t>sebagai gerakan Islam yang berwatak </a:t>
            </a: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tajdidi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Muhammadiyah </a:t>
            </a:r>
            <a:r>
              <a:rPr lang="id-ID" sz="2000" dirty="0">
                <a:solidFill>
                  <a:srgbClr val="C00000"/>
                </a:solidFill>
                <a:latin typeface="Palatino Linotype" panose="02040502050505030304" pitchFamily="18" charset="0"/>
              </a:rPr>
              <a:t>sebagai gerakan </a:t>
            </a: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keagamaan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Muhammadiyah </a:t>
            </a:r>
            <a:r>
              <a:rPr lang="id-ID" sz="2000" dirty="0">
                <a:solidFill>
                  <a:srgbClr val="C00000"/>
                </a:solidFill>
                <a:latin typeface="Palatino Linotype" panose="02040502050505030304" pitchFamily="18" charset="0"/>
              </a:rPr>
              <a:t>sebagai gerakan </a:t>
            </a: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sosial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Muhammadiyah </a:t>
            </a:r>
            <a:r>
              <a:rPr lang="id-ID" sz="2000" dirty="0">
                <a:solidFill>
                  <a:srgbClr val="C00000"/>
                </a:solidFill>
                <a:latin typeface="Palatino Linotype" panose="02040502050505030304" pitchFamily="18" charset="0"/>
              </a:rPr>
              <a:t>sebagai gerakan </a:t>
            </a: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pendidikan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peran </a:t>
            </a:r>
            <a:r>
              <a:rPr lang="id-ID" sz="2000" dirty="0">
                <a:solidFill>
                  <a:srgbClr val="C00000"/>
                </a:solidFill>
                <a:latin typeface="Palatino Linotype" panose="02040502050505030304" pitchFamily="18" charset="0"/>
              </a:rPr>
              <a:t>Politik Muhammadiyah dalam kancah Berpolitikan </a:t>
            </a: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Indonesia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spiritualitas </a:t>
            </a:r>
            <a:r>
              <a:rPr lang="id-ID" sz="2000" dirty="0">
                <a:solidFill>
                  <a:srgbClr val="C00000"/>
                </a:solidFill>
                <a:latin typeface="Palatino Linotype" panose="02040502050505030304" pitchFamily="18" charset="0"/>
              </a:rPr>
              <a:t>Islam dalam pandngan muhammadiyah </a:t>
            </a:r>
            <a:endParaRPr lang="id-ID" sz="2000" dirty="0" smtClean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Gerakan </a:t>
            </a:r>
            <a:r>
              <a:rPr lang="id-ID" sz="2000" dirty="0">
                <a:solidFill>
                  <a:srgbClr val="C00000"/>
                </a:solidFill>
                <a:latin typeface="Palatino Linotype" panose="02040502050505030304" pitchFamily="18" charset="0"/>
              </a:rPr>
              <a:t>zakat ,infaq, shodaqah dalam </a:t>
            </a: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muhammadiyah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Grakan </a:t>
            </a:r>
            <a:r>
              <a:rPr lang="id-ID" sz="2000" dirty="0">
                <a:solidFill>
                  <a:srgbClr val="C00000"/>
                </a:solidFill>
                <a:latin typeface="Palatino Linotype" panose="02040502050505030304" pitchFamily="18" charset="0"/>
              </a:rPr>
              <a:t>peduli kepada fakir miskin dan anak yatim dalam Muhammadiyah</a:t>
            </a:r>
          </a:p>
          <a:p>
            <a:endParaRPr lang="id-ID" sz="20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pPr lvl="0"/>
            <a:endParaRPr lang="id-ID" sz="20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id-ID" sz="20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endParaRPr lang="id-ID" sz="20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pPr algn="l"/>
            <a:endParaRPr lang="id-ID" sz="20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814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953"/>
            <a:ext cx="12192000" cy="6858000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3435531" y="320041"/>
            <a:ext cx="3879669" cy="920931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id-ID" sz="3200" dirty="0" smtClean="0"/>
              <a:t>MUHAMMADIYAH</a:t>
            </a:r>
            <a:endParaRPr lang="id-ID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357294" y="2039984"/>
            <a:ext cx="9546560" cy="3626720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id-ID" sz="4000" dirty="0" smtClean="0"/>
              <a:t> Gerakan Islam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id-ID" sz="4000" dirty="0" smtClean="0"/>
              <a:t>Dakwah Amal ma’ruf nahi Munkar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id-ID" sz="4000" dirty="0" smtClean="0"/>
              <a:t>Tajdid Bersumber pada al-Qur’an dan As-sunnah.</a:t>
            </a:r>
            <a:endParaRPr lang="id-ID" sz="4000" dirty="0"/>
          </a:p>
        </p:txBody>
      </p:sp>
    </p:spTree>
    <p:extLst>
      <p:ext uri="{BB962C8B-B14F-4D97-AF65-F5344CB8AC3E}">
        <p14:creationId xmlns:p14="http://schemas.microsoft.com/office/powerpoint/2010/main" val="8849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953"/>
            <a:ext cx="12192000" cy="6858000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3474719" y="359229"/>
            <a:ext cx="3879669" cy="92093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id-ID" sz="3200" dirty="0" smtClean="0">
                <a:solidFill>
                  <a:srgbClr val="C00000"/>
                </a:solidFill>
              </a:rPr>
              <a:t>Tujuan</a:t>
            </a:r>
            <a:endParaRPr lang="id-ID" sz="3200" dirty="0">
              <a:solidFill>
                <a:srgbClr val="C0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57293" y="1280160"/>
            <a:ext cx="9327619" cy="3043646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r>
              <a:rPr lang="id-ID" sz="4000" dirty="0" smtClean="0"/>
              <a:t>Menegakkan dan menjunjung Tinggi Agama Islam sehingga temujud Masyarakat Islam yang sebenar-benarnya.</a:t>
            </a:r>
            <a:endParaRPr lang="id-ID" sz="4000" dirty="0"/>
          </a:p>
        </p:txBody>
      </p:sp>
    </p:spTree>
    <p:extLst>
      <p:ext uri="{BB962C8B-B14F-4D97-AF65-F5344CB8AC3E}">
        <p14:creationId xmlns:p14="http://schemas.microsoft.com/office/powerpoint/2010/main" val="234102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le 6">
            <a:extLst>
              <a:ext uri="{FF2B5EF4-FFF2-40B4-BE49-F238E27FC236}">
                <a16:creationId xmlns="" xmlns:a16="http://schemas.microsoft.com/office/drawing/2014/main" id="{72B381BA-F1D7-483F-B759-9C3451355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56" y="993494"/>
            <a:ext cx="10104124" cy="1517356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rgbClr val="C00000"/>
                </a:solidFill>
                <a:latin typeface="Palatino Linotype" panose="02040502050505030304" pitchFamily="18" charset="0"/>
              </a:rPr>
              <a:t>THANK YOU!</a:t>
            </a:r>
            <a:endParaRPr lang="ru-RU" sz="48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412BBAB-4628-42F5-BF78-BE0E59475133}"/>
              </a:ext>
            </a:extLst>
          </p:cNvPr>
          <p:cNvSpPr txBox="1">
            <a:spLocks/>
          </p:cNvSpPr>
          <p:nvPr/>
        </p:nvSpPr>
        <p:spPr>
          <a:xfrm>
            <a:off x="1050857" y="2655074"/>
            <a:ext cx="10090287" cy="6066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dirty="0" err="1" smtClean="0">
                <a:solidFill>
                  <a:srgbClr val="C00000"/>
                </a:solidFill>
                <a:latin typeface="Palatino Linotype" panose="02040502050505030304" pitchFamily="18" charset="0"/>
              </a:rPr>
              <a:t>Murdiono</a:t>
            </a:r>
            <a:r>
              <a:rPr lang="en-US" sz="36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, </a:t>
            </a:r>
            <a:r>
              <a:rPr lang="en-US" sz="3600" dirty="0" err="1" smtClean="0">
                <a:solidFill>
                  <a:srgbClr val="C00000"/>
                </a:solidFill>
                <a:latin typeface="Palatino Linotype" panose="02040502050505030304" pitchFamily="18" charset="0"/>
              </a:rPr>
              <a:t>M.Pd.I</a:t>
            </a:r>
            <a:endParaRPr lang="ru-RU" sz="36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Text Placeholder 2">
            <a:extLst>
              <a:ext uri="{FF2B5EF4-FFF2-40B4-BE49-F238E27FC236}">
                <a16:creationId xmlns="" xmlns:a16="http://schemas.microsoft.com/office/drawing/2014/main" id="{16721AB4-1CF0-4825-926E-5207D64C2645}"/>
              </a:ext>
            </a:extLst>
          </p:cNvPr>
          <p:cNvSpPr txBox="1">
            <a:spLocks/>
          </p:cNvSpPr>
          <p:nvPr/>
        </p:nvSpPr>
        <p:spPr>
          <a:xfrm>
            <a:off x="3912235" y="3927698"/>
            <a:ext cx="4367531" cy="2880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Phone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Text Placeholder 1">
            <a:extLst>
              <a:ext uri="{FF2B5EF4-FFF2-40B4-BE49-F238E27FC236}">
                <a16:creationId xmlns="" xmlns:a16="http://schemas.microsoft.com/office/drawing/2014/main" id="{CBA4F671-D586-49FB-B0C1-E7E9ADFE08D4}"/>
              </a:ext>
            </a:extLst>
          </p:cNvPr>
          <p:cNvSpPr txBox="1">
            <a:spLocks/>
          </p:cNvSpPr>
          <p:nvPr/>
        </p:nvSpPr>
        <p:spPr>
          <a:xfrm>
            <a:off x="3912235" y="4222968"/>
            <a:ext cx="4367531" cy="47451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081214085096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Text Placeholder 5">
            <a:extLst>
              <a:ext uri="{FF2B5EF4-FFF2-40B4-BE49-F238E27FC236}">
                <a16:creationId xmlns="" xmlns:a16="http://schemas.microsoft.com/office/drawing/2014/main" id="{73118D49-CA48-4C57-A37C-31BAA7538127}"/>
              </a:ext>
            </a:extLst>
          </p:cNvPr>
          <p:cNvSpPr txBox="1">
            <a:spLocks/>
          </p:cNvSpPr>
          <p:nvPr/>
        </p:nvSpPr>
        <p:spPr>
          <a:xfrm>
            <a:off x="3912235" y="4929014"/>
            <a:ext cx="4367531" cy="2880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Email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 Placeholder 4">
            <a:extLst>
              <a:ext uri="{FF2B5EF4-FFF2-40B4-BE49-F238E27FC236}">
                <a16:creationId xmlns="" xmlns:a16="http://schemas.microsoft.com/office/drawing/2014/main" id="{62E14719-D011-4E0B-9362-CD19FF22FEB5}"/>
              </a:ext>
            </a:extLst>
          </p:cNvPr>
          <p:cNvSpPr txBox="1">
            <a:spLocks/>
          </p:cNvSpPr>
          <p:nvPr/>
        </p:nvSpPr>
        <p:spPr>
          <a:xfrm>
            <a:off x="3135722" y="5230723"/>
            <a:ext cx="5920556" cy="47451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murdiono@umm.ac.id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16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  <p:bldP spid="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-144983" y="388620"/>
            <a:ext cx="5541231" cy="5074920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id-ID" sz="4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SEJARAH LAHIRNYA MUHAMMADIYAH DAN ISLAMISASI DI NUSANTARA</a:t>
            </a:r>
            <a:endParaRPr lang="id-ID" sz="40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187" y="-1"/>
            <a:ext cx="7001814" cy="6904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976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="" xmlns:a16="http://schemas.microsoft.com/office/drawing/2014/main" id="{77EDADF0-23DD-491B-8755-2E19692F9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0715" y="4083599"/>
            <a:ext cx="10515600" cy="1054559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d-ID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AIK III (Ke-Muhammadiyahan)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13" name="Footer Placeholder 3">
            <a:extLst>
              <a:ext uri="{FF2B5EF4-FFF2-40B4-BE49-F238E27FC236}">
                <a16:creationId xmlns="" xmlns:a16="http://schemas.microsoft.com/office/drawing/2014/main" id="{E7E3D7C1-6919-4785-9AEE-1F6673CA07C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838200" y="6118484"/>
            <a:ext cx="3398763" cy="365125"/>
          </a:xfrm>
        </p:spPr>
        <p:txBody>
          <a:bodyPr/>
          <a:lstStyle/>
          <a:p>
            <a:r>
              <a:rPr lang="id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Ke-Muhammadiyahan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2" descr="Image result for muhammadiya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057" y="472395"/>
            <a:ext cx="3590018" cy="3590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2849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="" xmlns:a16="http://schemas.microsoft.com/office/drawing/2014/main" id="{E593D545-C417-48EA-9543-078BF8EB6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6565" y="285380"/>
            <a:ext cx="5599128" cy="782638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Palatino Linotype" panose="02040502050505030304" pitchFamily="18" charset="0"/>
              </a:rPr>
              <a:t>DESKRIPSI MATA KULIAH</a:t>
            </a:r>
            <a:endParaRPr lang="ru-RU" sz="1200" dirty="0">
              <a:solidFill>
                <a:srgbClr val="C00000"/>
              </a:solidFill>
              <a:latin typeface="Palatino Linotype" panose="020405020505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Placeholder 4">
            <a:extLst>
              <a:ext uri="{FF2B5EF4-FFF2-40B4-BE49-F238E27FC236}">
                <a16:creationId xmlns="" xmlns:a16="http://schemas.microsoft.com/office/drawing/2014/main" id="{099A8D28-D968-408D-AA5E-1B16F071D7DF}"/>
              </a:ext>
            </a:extLst>
          </p:cNvPr>
          <p:cNvSpPr txBox="1">
            <a:spLocks/>
          </p:cNvSpPr>
          <p:nvPr/>
        </p:nvSpPr>
        <p:spPr>
          <a:xfrm>
            <a:off x="566671" y="1437776"/>
            <a:ext cx="10612192" cy="398244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Matakuliah AIK III tentang ke-Muhammadiyahan ini didesain untuk mengenalkan kepada mahasiswa ihwal gerakan muhammadiyah dari berbagai sisinya. Untuk memberikan gambaran tentang pentingnya gerakan ini materi awal diawali dari islamisasi nusantara kemudian dirangkai dengan asal-asul dan makna kehadiran Muhammadiyah, anggaran dasar dan anggaran rumah tangga, matan keyakinan dan cita-cita hidup muhammadiyah. Adapun untuk memberikan gambaran tentang gerakan muhammadiyah , disajikan materi-materi mulai dari Muhammadiyah sebagai gerakan tajdid, sebagai gerakan keagamaan, gerakan pendidikan, gerakan sosial, gerakan politik, serta nilai-nilai yang dijunjung tinggi dan menjadi perhatian Muhammadiyah.</a:t>
            </a:r>
            <a:endParaRPr lang="id-ID" sz="24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92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953"/>
            <a:ext cx="12192000" cy="685800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63479" y="716794"/>
            <a:ext cx="10515600" cy="782638"/>
          </a:xfrm>
        </p:spPr>
        <p:txBody>
          <a:bodyPr>
            <a:normAutofit/>
          </a:bodyPr>
          <a:lstStyle/>
          <a:p>
            <a:pPr algn="ctr"/>
            <a:r>
              <a:rPr lang="id-ID" sz="3600" b="1" dirty="0">
                <a:solidFill>
                  <a:srgbClr val="C00000"/>
                </a:solidFill>
              </a:rPr>
              <a:t>STANDAR KOMPETENSI</a:t>
            </a:r>
            <a:endParaRPr lang="en-US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4"/>
          <p:cNvSpPr txBox="1">
            <a:spLocks/>
          </p:cNvSpPr>
          <p:nvPr/>
        </p:nvSpPr>
        <p:spPr>
          <a:xfrm>
            <a:off x="728819" y="1841863"/>
            <a:ext cx="10515600" cy="2860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d-ID" sz="3200" dirty="0" smtClean="0">
                <a:solidFill>
                  <a:srgbClr val="C00000"/>
                </a:solidFill>
              </a:rPr>
              <a:t>Memahami Muhammadiyah secara utuh mulai dari asal-usul, idiologi, paham kegamaan. Strategi gerakan, makna kehadiran, hingga nilai-nilai yang dijunjung tinggi dan menjadi perhatian muhammadiyah.</a:t>
            </a:r>
            <a:endParaRPr lang="en-US" sz="4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871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953"/>
            <a:ext cx="12192000" cy="685800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="" xmlns:a16="http://schemas.microsoft.com/office/drawing/2014/main" id="{F48B51AE-252F-4958-A1E9-67C57179F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797" y="205185"/>
            <a:ext cx="5320386" cy="782638"/>
          </a:xfrm>
        </p:spPr>
        <p:txBody>
          <a:bodyPr>
            <a:noAutofit/>
          </a:bodyPr>
          <a:lstStyle/>
          <a:p>
            <a:r>
              <a:rPr lang="id-ID" sz="3200" b="1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KOMPETENSI </a:t>
            </a:r>
            <a:r>
              <a:rPr lang="id-ID" sz="3200" b="1" dirty="0">
                <a:solidFill>
                  <a:srgbClr val="C00000"/>
                </a:solidFill>
                <a:latin typeface="Palatino Linotype" panose="02040502050505030304" pitchFamily="18" charset="0"/>
              </a:rPr>
              <a:t>DASAR</a:t>
            </a:r>
            <a:endParaRPr lang="ru-RU" sz="1800" dirty="0">
              <a:solidFill>
                <a:srgbClr val="C00000"/>
              </a:solidFill>
              <a:latin typeface="Palatino Linotype" panose="020405020505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4">
            <a:extLst>
              <a:ext uri="{FF2B5EF4-FFF2-40B4-BE49-F238E27FC236}">
                <a16:creationId xmlns="" xmlns:a16="http://schemas.microsoft.com/office/drawing/2014/main" id="{235F389B-861B-485A-AD81-A9172882D97D}"/>
              </a:ext>
            </a:extLst>
          </p:cNvPr>
          <p:cNvSpPr txBox="1">
            <a:spLocks/>
          </p:cNvSpPr>
          <p:nvPr/>
        </p:nvSpPr>
        <p:spPr>
          <a:xfrm>
            <a:off x="331797" y="987823"/>
            <a:ext cx="5955572" cy="44202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Memahami Grakan islamisasi di nusantara, </a:t>
            </a:r>
          </a:p>
          <a:p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Memahami Asal-usul gerakan muhammadiyah</a:t>
            </a:r>
          </a:p>
          <a:p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Memahami Mukaddimah, Anggaran dasar dan Anggaran Rumah tangga Muhammadiyah</a:t>
            </a:r>
          </a:p>
          <a:p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Memahami Kepribadian Muhammadiyah</a:t>
            </a:r>
          </a:p>
          <a:p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memahami Keyakinan dan cita-cita Hidup Muhammadiyah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id-ID" sz="24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Text Placeholder 5">
            <a:extLst>
              <a:ext uri="{FF2B5EF4-FFF2-40B4-BE49-F238E27FC236}">
                <a16:creationId xmlns="" xmlns:a16="http://schemas.microsoft.com/office/drawing/2014/main" id="{A1FE0C33-CECE-4322-A29C-AEA87CDB13E3}"/>
              </a:ext>
            </a:extLst>
          </p:cNvPr>
          <p:cNvSpPr txBox="1">
            <a:spLocks/>
          </p:cNvSpPr>
          <p:nvPr/>
        </p:nvSpPr>
        <p:spPr>
          <a:xfrm>
            <a:off x="6435115" y="354739"/>
            <a:ext cx="5361933" cy="184930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sz="2000" dirty="0">
                <a:solidFill>
                  <a:srgbClr val="C00000"/>
                </a:solidFill>
                <a:latin typeface="Palatino Linotype" panose="02040502050505030304" pitchFamily="18" charset="0"/>
              </a:rPr>
              <a:t>Mengetahui Muhammadiyah sebagai gerakan Islam yang berwatak </a:t>
            </a: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tajdidi</a:t>
            </a:r>
          </a:p>
          <a:p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Mengetahui dan memahami Muhammadiyah sebagai gerakan keagamaan</a:t>
            </a:r>
          </a:p>
          <a:p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Mengetahui dan memehami Muhammadiyah sebagai gerakan sosial</a:t>
            </a:r>
          </a:p>
          <a:p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Memahami Muhammadiyah sebagai gerakan pendidikan</a:t>
            </a:r>
          </a:p>
          <a:p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Memahami  peran Politik Muhammadiyah dalam kancah Berpolitikan Indonesia</a:t>
            </a:r>
          </a:p>
          <a:p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Memhami dan menghayati spiritualitas Islam dalam pandngan muhammadiyah </a:t>
            </a:r>
          </a:p>
          <a:p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Memahami Gerakan zakat ,infaq, shodaqah dalam muhammadiyah</a:t>
            </a:r>
          </a:p>
          <a:p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Memahami Grakan peduli kepada fakir miskin dan anak yatim dalam Muhammadiyah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d-ID" sz="2000" dirty="0" smtClean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endParaRPr lang="id-ID" sz="20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006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953"/>
            <a:ext cx="12192000" cy="685800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435807" y="303152"/>
            <a:ext cx="5320386" cy="78263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C00000"/>
                </a:solidFill>
                <a:latin typeface="Palatino Linotype" panose="02040502050505030304" pitchFamily="18" charset="0"/>
              </a:rPr>
              <a:t>REFERENSI</a:t>
            </a:r>
            <a:endParaRPr lang="en-US" sz="105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Text Placeholder 4"/>
          <p:cNvSpPr txBox="1">
            <a:spLocks/>
          </p:cNvSpPr>
          <p:nvPr/>
        </p:nvSpPr>
        <p:spPr>
          <a:xfrm>
            <a:off x="270456" y="1085790"/>
            <a:ext cx="5891178" cy="237586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Askuri,bambang , haedar, dkk.2006. Pendidikan Kewarganagaraan ; Menuju kehidupan yang demokratis dan berkeadaban . Diktilitbang-lp3 .Yogyakarta.Hal 1-21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Mulkham ,AM,2005. Kisah dan Pesan Kiai Ahmad Dahlan, Yogyakarta, Pustaka SP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Khozin dan Imam Syaukani (ed).2000, Pemaharuan Islam, Konsep, Pemikiran dan gerakan UMM_Press.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Dr H.Haedar Nashir , M.SI (ed)2018 , kuliah Muhammadiyah 1 dan 2 , Suara Muhammadiyah.</a:t>
            </a:r>
          </a:p>
        </p:txBody>
      </p:sp>
    </p:spTree>
    <p:extLst>
      <p:ext uri="{BB962C8B-B14F-4D97-AF65-F5344CB8AC3E}">
        <p14:creationId xmlns:p14="http://schemas.microsoft.com/office/powerpoint/2010/main" val="220388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953"/>
            <a:ext cx="12192000" cy="685800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082602" y="230581"/>
            <a:ext cx="3700469" cy="782638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Palatino Linotype" panose="02040502050505030304" pitchFamily="18" charset="0"/>
              </a:rPr>
              <a:t>TUGAS – TUGAS</a:t>
            </a:r>
            <a:endParaRPr lang="en-US" sz="16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Text Placeholder 4"/>
          <p:cNvSpPr txBox="1">
            <a:spLocks/>
          </p:cNvSpPr>
          <p:nvPr/>
        </p:nvSpPr>
        <p:spPr>
          <a:xfrm>
            <a:off x="386365" y="1313753"/>
            <a:ext cx="5904057" cy="108220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 Mahasiswa diberikan tugas berupa pencarian artikel  yang berhubungan dengan materi.</a:t>
            </a:r>
            <a:endParaRPr lang="id-ID" sz="24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Text Placeholder 5"/>
          <p:cNvSpPr txBox="1">
            <a:spLocks/>
          </p:cNvSpPr>
          <p:nvPr/>
        </p:nvSpPr>
        <p:spPr>
          <a:xfrm>
            <a:off x="386365" y="2450873"/>
            <a:ext cx="5364105" cy="309033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 Mahasiswa diberikan kasus tertentu kemudian diminta untuk mengomentari dan sekaligus memberikan solusi atas kasus yang diberikan. (Individual).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Mahasiswa diberikan tugas kelompok membuat makalah dan diwajibkan mempresentasikannya sesuai tema yang telah ditentukan.</a:t>
            </a:r>
            <a:endParaRPr lang="id-ID" sz="24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07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3373"/>
            <a:ext cx="12192000" cy="685800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79573" y="231225"/>
            <a:ext cx="3039414" cy="782638"/>
          </a:xfrm>
        </p:spPr>
        <p:txBody>
          <a:bodyPr>
            <a:noAutofit/>
          </a:bodyPr>
          <a:lstStyle/>
          <a:p>
            <a:r>
              <a:rPr lang="id-ID" sz="4000" b="1" dirty="0">
                <a:solidFill>
                  <a:srgbClr val="C00000"/>
                </a:solidFill>
                <a:latin typeface="Palatino Linotype" panose="02040502050505030304" pitchFamily="18" charset="0"/>
              </a:rPr>
              <a:t> EVALUASI</a:t>
            </a:r>
            <a:endParaRPr lang="en-US" sz="32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Text Placeholder 4"/>
          <p:cNvSpPr txBox="1">
            <a:spLocks/>
          </p:cNvSpPr>
          <p:nvPr/>
        </p:nvSpPr>
        <p:spPr>
          <a:xfrm>
            <a:off x="329923" y="1233259"/>
            <a:ext cx="5878299" cy="114659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sz="3600" b="1" dirty="0" smtClean="0">
                <a:solidFill>
                  <a:srgbClr val="C00000"/>
                </a:solidFill>
              </a:rPr>
              <a:t>KEHADIRAN</a:t>
            </a:r>
            <a:endParaRPr lang="id-ID" sz="3600" dirty="0">
              <a:solidFill>
                <a:srgbClr val="C00000"/>
              </a:solidFill>
            </a:endParaRPr>
          </a:p>
        </p:txBody>
      </p:sp>
      <p:sp>
        <p:nvSpPr>
          <p:cNvPr id="5" name="Text Placeholder 5"/>
          <p:cNvSpPr txBox="1">
            <a:spLocks/>
          </p:cNvSpPr>
          <p:nvPr/>
        </p:nvSpPr>
        <p:spPr>
          <a:xfrm>
            <a:off x="329923" y="1910417"/>
            <a:ext cx="5155018" cy="305813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 Setiap mahasiswa wajib berhak hadir kuliah 100%. Ketidakhadiran sebanyak-banyaknya 20% dapat diterima dengan surat keterangan. Di luar ketentuan itu dapat berakibat tidak diizinkan mengikuti Ujian Akhir Semester (UAS).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 “Titip absen” merupakan tindakan indisipliner dan berakibat pada penerapan sanksi akademik.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 Bagi mahasiswa pengulang, pastikan Anda terdaftar pada mata kuliah ini dan mengutamakannya.</a:t>
            </a:r>
            <a:endParaRPr lang="id-ID" sz="20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294661" y="1023921"/>
            <a:ext cx="2407684" cy="782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sz="4000" b="1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UJIAN</a:t>
            </a:r>
            <a:endParaRPr lang="id-ID" sz="40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Text Placeholder 4"/>
          <p:cNvSpPr txBox="1">
            <a:spLocks/>
          </p:cNvSpPr>
          <p:nvPr/>
        </p:nvSpPr>
        <p:spPr>
          <a:xfrm>
            <a:off x="6208222" y="1829203"/>
            <a:ext cx="5826671" cy="218612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q"/>
            </a:pPr>
            <a:r>
              <a:rPr lang="id-ID" sz="18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 Akan dilakukan dua kali ujian, yaitu Ujian Tengah Semester (UTS) dan Ujian Akhir Semester (UAS).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d-ID" sz="18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Ujian susulan hanya akan dilaksanakan pada situasi yang amat terbatas, misalnya: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d-ID" sz="18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Mahasiswa mengalami gangguan kesehatan yang serius seperti rawat inap. Sakit kepala, demam, masuk angin tidak termasuk dalam situasi ini. </a:t>
            </a:r>
            <a:endParaRPr lang="id-ID" sz="18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8" name="Text Placeholder 5"/>
          <p:cNvSpPr txBox="1">
            <a:spLocks/>
          </p:cNvSpPr>
          <p:nvPr/>
        </p:nvSpPr>
        <p:spPr>
          <a:xfrm>
            <a:off x="6208221" y="3923994"/>
            <a:ext cx="5826671" cy="293196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id-ID" sz="16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 Mahasiswa ditimpa kemalangan karena meninggalnya orang tua atau saudara kandung.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d-ID" sz="16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 Situasi di atas harus dibenarkan oleh surat keterangan.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d-ID" sz="16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 Bentrok jadwal ujian dengan matakuliah lain bukan merupakan alasan yang dapat diterima.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d-ID" sz="16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 Apapun aktifitas yang mengandung unsur kecurangan; mencontek; memberi contekan; plagiasi dsb merupakan tindakan yang tidak dibenarkan dan dapat berpengaruh kepada penilaian.</a:t>
            </a:r>
            <a:endParaRPr lang="id-ID" sz="16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4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  <p:bldP spid="5" grpId="0" build="p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 Placeholder 4"/>
          <p:cNvSpPr txBox="1">
            <a:spLocks/>
          </p:cNvSpPr>
          <p:nvPr/>
        </p:nvSpPr>
        <p:spPr>
          <a:xfrm>
            <a:off x="437882" y="1335993"/>
            <a:ext cx="5826783" cy="88252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 Nilai ujian akan diumumkan dan semua berkas akan dikembalikan pada mahasiswa. </a:t>
            </a:r>
            <a:endParaRPr lang="id-ID" sz="24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Text Placeholder 5"/>
          <p:cNvSpPr txBox="1">
            <a:spLocks/>
          </p:cNvSpPr>
          <p:nvPr/>
        </p:nvSpPr>
        <p:spPr>
          <a:xfrm>
            <a:off x="437882" y="2402480"/>
            <a:ext cx="5364105" cy="262988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 Mahasiswa wajib dan bertanggung jawab memeriksa kembali hasil penilaian dan mencocokkan dengan nilai yang diumumkan.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 Jika ada kesalahan/keberatan terhadap hasil penilaian,mahasiswa berhak melakukan protes secara tertulis pada waktu yang ditentukan.</a:t>
            </a:r>
            <a:endParaRPr lang="id-ID" sz="24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12417" y="283849"/>
            <a:ext cx="5826783" cy="782638"/>
          </a:xfrm>
        </p:spPr>
        <p:txBody>
          <a:bodyPr>
            <a:normAutofit/>
          </a:bodyPr>
          <a:lstStyle/>
          <a:p>
            <a:pPr lvl="0" algn="ctr"/>
            <a:r>
              <a:rPr lang="id-ID" sz="4000" b="1" dirty="0">
                <a:solidFill>
                  <a:srgbClr val="C00000"/>
                </a:solidFill>
                <a:latin typeface="Palatino Linotype" panose="02040502050505030304" pitchFamily="18" charset="0"/>
              </a:rPr>
              <a:t>HASIL UJIAN</a:t>
            </a:r>
            <a:endParaRPr lang="id-ID" sz="40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40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832</Words>
  <Application>Microsoft Office PowerPoint</Application>
  <PresentationFormat>Custom</PresentationFormat>
  <Paragraphs>135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 KONTRAK KULIAH  AIK III (Ke-Muhammadiyahan)</vt:lpstr>
      <vt:lpstr> AIK III (Ke-Muhammadiyahan)</vt:lpstr>
      <vt:lpstr>DESKRIPSI MATA KULIAH</vt:lpstr>
      <vt:lpstr>STANDAR KOMPETENSI</vt:lpstr>
      <vt:lpstr>KOMPETENSI DASAR</vt:lpstr>
      <vt:lpstr>REFERENSI</vt:lpstr>
      <vt:lpstr>TUGAS – TUGAS</vt:lpstr>
      <vt:lpstr> EVALUASI</vt:lpstr>
      <vt:lpstr>HASIL UJIAN</vt:lpstr>
      <vt:lpstr>SKALA PENILAIAN</vt:lpstr>
      <vt:lpstr>JENIS EVALUASI</vt:lpstr>
      <vt:lpstr>TEMA-TEMA PERKULIAHAN</vt:lpstr>
      <vt:lpstr>PowerPoint Presentation</vt:lpstr>
      <vt:lpstr>PowerPoint Presentation</vt:lpstr>
      <vt:lpstr>THANK YOU!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TOSHIBA</cp:lastModifiedBy>
  <cp:revision>73</cp:revision>
  <dcterms:created xsi:type="dcterms:W3CDTF">2020-10-01T02:47:31Z</dcterms:created>
  <dcterms:modified xsi:type="dcterms:W3CDTF">2021-10-06T03:09:47Z</dcterms:modified>
</cp:coreProperties>
</file>