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embeddedFontLst>
    <p:embeddedFont>
      <p:font typeface="AGVIVE+KGPrimaryPenmanship"/>
      <p:regular r:id="rId14"/>
    </p:embeddedFont>
    <p:embeddedFont>
      <p:font typeface="HJEHOT+OpenSans-Light"/>
      <p:regular r:id="rId15"/>
    </p:embeddedFont>
    <p:embeddedFont>
      <p:font typeface="AFVAFC+Arimo-Regular"/>
      <p:regular r:id="rId16"/>
    </p:embeddedFont>
    <p:embeddedFont>
      <p:font typeface="NOBQAG+ArialMT"/>
      <p:regular r:id="rId17"/>
    </p:embeddedFont>
    <p:embeddedFont>
      <p:font typeface="NLFEER+VarelaRound-Regular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font" Target="fonts/font3.fntdata" /><Relationship Id="rId17" Type="http://schemas.openxmlformats.org/officeDocument/2006/relationships/font" Target="fonts/font4.fntdata" /><Relationship Id="rId18" Type="http://schemas.openxmlformats.org/officeDocument/2006/relationships/font" Target="fonts/font5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87416" y="2213901"/>
            <a:ext cx="9561540" cy="822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a800"/>
                </a:solidFill>
                <a:latin typeface="AGVIVE+KGPrimaryPenmanship"/>
                <a:cs typeface="AGVIVE+KGPrimaryPenmanship"/>
              </a:rPr>
              <a:t>GERAKAN</a:t>
            </a:r>
            <a:r>
              <a:rPr dirty="0" sz="6000">
                <a:solidFill>
                  <a:srgbClr val="ffa800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6000">
                <a:solidFill>
                  <a:srgbClr val="ffa800"/>
                </a:solidFill>
                <a:latin typeface="AGVIVE+KGPrimaryPenmanship"/>
                <a:cs typeface="AGVIVE+KGPrimaryPenmanship"/>
              </a:rPr>
              <a:t>ISLAMISASI</a:t>
            </a:r>
            <a:r>
              <a:rPr dirty="0" sz="6000">
                <a:solidFill>
                  <a:srgbClr val="ffa800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6000">
                <a:solidFill>
                  <a:srgbClr val="ffa800"/>
                </a:solidFill>
                <a:latin typeface="AGVIVE+KGPrimaryPenmanship"/>
                <a:cs typeface="AGVIVE+KGPrimaryPenmanship"/>
              </a:rPr>
              <a:t>NUSANTARA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9476" y="3708943"/>
            <a:ext cx="3439865" cy="587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ff66c4"/>
                </a:solidFill>
                <a:latin typeface="AGVIVE+KGPrimaryPenmanship"/>
                <a:cs typeface="AGVIVE+KGPrimaryPenmanship"/>
              </a:rPr>
              <a:t>NAMA</a:t>
            </a:r>
            <a:r>
              <a:rPr dirty="0" sz="4200">
                <a:solidFill>
                  <a:srgbClr val="ff66c4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200">
                <a:solidFill>
                  <a:srgbClr val="ff66c4"/>
                </a:solidFill>
                <a:latin typeface="AGVIVE+KGPrimaryPenmanship"/>
                <a:cs typeface="AGVIVE+KGPrimaryPenmanship"/>
              </a:rPr>
              <a:t>ANGGOTA</a:t>
            </a:r>
            <a:r>
              <a:rPr dirty="0" sz="4200">
                <a:solidFill>
                  <a:srgbClr val="ff66c4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200">
                <a:solidFill>
                  <a:srgbClr val="ff66c4"/>
                </a:solidFill>
                <a:latin typeface="AGVIVE+KGPrimaryPenmanship"/>
                <a:cs typeface="AGVIVE+KGPrimaryPenmanship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5433" y="4980249"/>
            <a:ext cx="10366317" cy="116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a800"/>
                </a:solidFill>
                <a:latin typeface="HJEHOT+OpenSans-Light"/>
                <a:cs typeface="HJEHOT+OpenSans-Light"/>
              </a:rPr>
              <a:t>1.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Adelia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Putri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Sajidah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H.</a:t>
            </a:r>
            <a:r>
              <a:rPr dirty="0" sz="3600" spc="10512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202010420311069</a:t>
            </a:r>
          </a:p>
          <a:p>
            <a:pPr marL="0" marR="0">
              <a:lnSpc>
                <a:spcPts val="4021"/>
              </a:lnSpc>
              <a:spcBef>
                <a:spcPts val="781"/>
              </a:spcBef>
              <a:spcAft>
                <a:spcPts val="0"/>
              </a:spcAft>
            </a:pP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2.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Putri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Diana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Nikmatus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S.</a:t>
            </a:r>
            <a:r>
              <a:rPr dirty="0" sz="3600" spc="7223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202010420311076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5433" y="6204414"/>
            <a:ext cx="2894298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3.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Ilmy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 </a:t>
            </a: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Marsa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61834" y="6204414"/>
            <a:ext cx="3966492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a800"/>
                </a:solidFill>
                <a:latin typeface="AFVAFC+Arimo-Regular"/>
                <a:cs typeface="AFVAFC+Arimo-Regular"/>
              </a:rPr>
              <a:t>202010420311094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02791" y="1128534"/>
            <a:ext cx="3042105" cy="953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04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d1b491"/>
                </a:solidFill>
                <a:latin typeface="AGVIVE+KGPrimaryPenmanship"/>
                <a:cs typeface="AGVIVE+KGPrimaryPenmanship"/>
              </a:rPr>
              <a:t>CONTENS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1368" y="3408487"/>
            <a:ext cx="11544593" cy="209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000000"/>
                </a:solidFill>
                <a:latin typeface="NOBQAG+ArialMT"/>
                <a:cs typeface="NOBQAG+ArialMT"/>
              </a:rPr>
              <a:t>•</a:t>
            </a:r>
            <a:r>
              <a:rPr dirty="0" sz="4450" spc="7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Teori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Islamisasi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nusantara</a:t>
            </a:r>
          </a:p>
          <a:p>
            <a:pPr marL="0" marR="0">
              <a:lnSpc>
                <a:spcPts val="4971"/>
              </a:lnSpc>
              <a:spcBef>
                <a:spcPts val="627"/>
              </a:spcBef>
              <a:spcAft>
                <a:spcPts val="0"/>
              </a:spcAft>
            </a:pPr>
            <a:r>
              <a:rPr dirty="0" sz="4450">
                <a:solidFill>
                  <a:srgbClr val="000000"/>
                </a:solidFill>
                <a:latin typeface="NOBQAG+ArialMT"/>
                <a:cs typeface="NOBQAG+ArialMT"/>
              </a:rPr>
              <a:t>•</a:t>
            </a:r>
            <a:r>
              <a:rPr dirty="0" sz="4450" spc="7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Tahapan-tahapan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Perkembangan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Islamisasi</a:t>
            </a:r>
          </a:p>
          <a:p>
            <a:pPr marL="431798" marR="0">
              <a:lnSpc>
                <a:spcPts val="4915"/>
              </a:lnSpc>
              <a:spcBef>
                <a:spcPts val="672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di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AFVAFC+Arimo-Regular"/>
                <a:cs typeface="AFVAFC+Arimo-Regular"/>
              </a:rPr>
              <a:t>Nusantara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83678" y="339556"/>
            <a:ext cx="12647516" cy="1502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200">
                <a:solidFill>
                  <a:srgbClr val="8c52ff"/>
                </a:solidFill>
                <a:latin typeface="AGVIVE+KGPrimaryPenmanship"/>
                <a:cs typeface="AGVIVE+KGPrimaryPenmanship"/>
              </a:rPr>
              <a:t>Teori</a:t>
            </a:r>
            <a:r>
              <a:rPr dirty="0" sz="11200">
                <a:solidFill>
                  <a:srgbClr val="8c52ff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11200">
                <a:solidFill>
                  <a:srgbClr val="8c52ff"/>
                </a:solidFill>
                <a:latin typeface="AGVIVE+KGPrimaryPenmanship"/>
                <a:cs typeface="AGVIVE+KGPrimaryPenmanship"/>
              </a:rPr>
              <a:t>Islamisasi</a:t>
            </a:r>
            <a:r>
              <a:rPr dirty="0" sz="11200">
                <a:solidFill>
                  <a:srgbClr val="8c52ff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11200">
                <a:solidFill>
                  <a:srgbClr val="8c52ff"/>
                </a:solidFill>
                <a:latin typeface="AGVIVE+KGPrimaryPenmanship"/>
                <a:cs typeface="AGVIVE+KGPrimaryPenmanship"/>
              </a:rPr>
              <a:t>nusantara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8372" y="2053136"/>
            <a:ext cx="3293872" cy="649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a34e"/>
                </a:solidFill>
                <a:latin typeface="NLFEER+VarelaRound-Regular"/>
                <a:cs typeface="NLFEER+VarelaRound-Regular"/>
              </a:rPr>
              <a:t>Teori</a:t>
            </a:r>
            <a:r>
              <a:rPr dirty="0" sz="4000">
                <a:solidFill>
                  <a:srgbClr val="c0a34e"/>
                </a:solidFill>
                <a:latin typeface="NLFEER+VarelaRound-Regular"/>
                <a:cs typeface="NLFEER+VarelaRound-Regular"/>
              </a:rPr>
              <a:t> </a:t>
            </a:r>
            <a:r>
              <a:rPr dirty="0" sz="4000">
                <a:solidFill>
                  <a:srgbClr val="c0a34e"/>
                </a:solidFill>
                <a:latin typeface="NLFEER+VarelaRound-Regular"/>
                <a:cs typeface="NLFEER+VarelaRound-Regular"/>
              </a:rPr>
              <a:t>Gujarat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5252" y="2728621"/>
            <a:ext cx="13481868" cy="5958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37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Penggagas</a:t>
            </a:r>
            <a:r>
              <a:rPr dirty="0" sz="2400" spc="10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dan</a:t>
            </a:r>
            <a:r>
              <a:rPr dirty="0" sz="2400" spc="8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pencetus</a:t>
            </a:r>
            <a:r>
              <a:rPr dirty="0" sz="2400" spc="9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utama</a:t>
            </a:r>
            <a:r>
              <a:rPr dirty="0" sz="2400" spc="8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teori</a:t>
            </a:r>
            <a:r>
              <a:rPr dirty="0" sz="2400" spc="9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gujarat</a:t>
            </a:r>
            <a:r>
              <a:rPr dirty="0" sz="2400" spc="9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adalah</a:t>
            </a:r>
            <a:r>
              <a:rPr dirty="0" sz="2400" spc="10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Pijnappel,</a:t>
            </a:r>
            <a:r>
              <a:rPr dirty="0" sz="2400" spc="10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seorang</a:t>
            </a:r>
            <a:r>
              <a:rPr dirty="0" sz="2400" spc="9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Profesor</a:t>
            </a:r>
            <a:r>
              <a:rPr dirty="0" sz="2400" spc="9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Bahasa</a:t>
            </a:r>
            <a:r>
              <a:rPr dirty="0" sz="2400" spc="9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Melayu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35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Universitas</a:t>
            </a:r>
            <a:r>
              <a:rPr dirty="0" sz="2400" spc="37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Leiden,</a:t>
            </a:r>
            <a:r>
              <a:rPr dirty="0" sz="2400" spc="36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Belanda.</a:t>
            </a:r>
            <a:r>
              <a:rPr dirty="0" sz="2400" spc="36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Dia</a:t>
            </a:r>
            <a:r>
              <a:rPr dirty="0" sz="2400" spc="35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mengatakan</a:t>
            </a:r>
            <a:r>
              <a:rPr dirty="0" sz="2400" spc="36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bahwa</a:t>
            </a:r>
            <a:r>
              <a:rPr dirty="0" sz="2400" spc="36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Islam</a:t>
            </a:r>
            <a:r>
              <a:rPr dirty="0" sz="2400" spc="35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datang</a:t>
            </a:r>
            <a:r>
              <a:rPr dirty="0" sz="2400" spc="36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ke</a:t>
            </a:r>
            <a:r>
              <a:rPr dirty="0" sz="2400" spc="35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Indonesia</a:t>
            </a:r>
            <a:r>
              <a:rPr dirty="0" sz="2400" spc="36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(Nusantara)</a:t>
            </a:r>
          </a:p>
          <a:p>
            <a:pPr marL="0" marR="0">
              <a:lnSpc>
                <a:spcPts val="2681"/>
              </a:lnSpc>
              <a:spcBef>
                <a:spcPts val="64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bukan</a:t>
            </a:r>
            <a:r>
              <a:rPr dirty="0" sz="2400" spc="9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berasal</a:t>
            </a:r>
            <a:r>
              <a:rPr dirty="0" sz="2400" spc="10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dari</a:t>
            </a:r>
            <a:r>
              <a:rPr dirty="0" sz="2400" spc="9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Arab,</a:t>
            </a:r>
            <a:r>
              <a:rPr dirty="0" sz="2400" spc="8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tetapi</a:t>
            </a:r>
            <a:r>
              <a:rPr dirty="0" sz="2400" spc="9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berasal</a:t>
            </a:r>
            <a:r>
              <a:rPr dirty="0" sz="2400" spc="10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dari</a:t>
            </a:r>
            <a:r>
              <a:rPr dirty="0" sz="2400" spc="9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India,</a:t>
            </a:r>
            <a:r>
              <a:rPr dirty="0" sz="2400" spc="9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terutama</a:t>
            </a:r>
            <a:r>
              <a:rPr dirty="0" sz="2400" spc="9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dari</a:t>
            </a:r>
            <a:r>
              <a:rPr dirty="0" sz="2400" spc="9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pantai</a:t>
            </a:r>
            <a:r>
              <a:rPr dirty="0" sz="2400" spc="9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barat,</a:t>
            </a:r>
            <a:r>
              <a:rPr dirty="0" sz="2400" spc="8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yaitu</a:t>
            </a:r>
            <a:r>
              <a:rPr dirty="0" sz="2400" spc="9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daerah</a:t>
            </a:r>
            <a:r>
              <a:rPr dirty="0" sz="2400" spc="10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Gujarat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dan</a:t>
            </a:r>
            <a:r>
              <a:rPr dirty="0" sz="2400" spc="27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Malabar.</a:t>
            </a:r>
            <a:r>
              <a:rPr dirty="0" sz="2400" spc="14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Sebelum</a:t>
            </a:r>
            <a:r>
              <a:rPr dirty="0" sz="2400" spc="28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Islam</a:t>
            </a:r>
            <a:r>
              <a:rPr dirty="0" sz="2400" spc="27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samapai</a:t>
            </a:r>
            <a:r>
              <a:rPr dirty="0" sz="2400" spc="28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ke</a:t>
            </a:r>
            <a:r>
              <a:rPr dirty="0" sz="2400" spc="26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Indonesia,</a:t>
            </a:r>
            <a:r>
              <a:rPr dirty="0" sz="2400" spc="28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banyak</a:t>
            </a:r>
            <a:r>
              <a:rPr dirty="0" sz="2400" spc="27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orang</a:t>
            </a:r>
            <a:r>
              <a:rPr dirty="0" sz="2400" spc="27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Arab</a:t>
            </a:r>
            <a:r>
              <a:rPr dirty="0" sz="2400" spc="27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bermazhab</a:t>
            </a:r>
            <a:r>
              <a:rPr dirty="0" sz="2400" spc="28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Syafi’i</a:t>
            </a:r>
            <a:r>
              <a:rPr dirty="0" sz="2400" spc="28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yang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bermigrasi</a:t>
            </a:r>
            <a:r>
              <a:rPr dirty="0" sz="2400" spc="42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dan</a:t>
            </a:r>
            <a:r>
              <a:rPr dirty="0" sz="2400" spc="40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menetap</a:t>
            </a:r>
            <a:r>
              <a:rPr dirty="0" sz="2400" spc="41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40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wilayah</a:t>
            </a:r>
            <a:r>
              <a:rPr dirty="0" sz="2400" spc="41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India.</a:t>
            </a:r>
            <a:r>
              <a:rPr dirty="0" sz="2400" spc="40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Dari</a:t>
            </a:r>
            <a:r>
              <a:rPr dirty="0" sz="2400" spc="40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sana,</a:t>
            </a:r>
            <a:r>
              <a:rPr dirty="0" sz="2400" spc="40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selanjutnya</a:t>
            </a:r>
            <a:r>
              <a:rPr dirty="0" sz="2400" spc="42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Islam</a:t>
            </a:r>
            <a:r>
              <a:rPr dirty="0" sz="2400" spc="40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menyebar</a:t>
            </a:r>
            <a:r>
              <a:rPr dirty="0" sz="2400" spc="41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ke</a:t>
            </a:r>
            <a:r>
              <a:rPr dirty="0" sz="2400" spc="39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Indonesia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(Nusantara).Teori</a:t>
            </a:r>
            <a:r>
              <a:rPr dirty="0" sz="2400" spc="14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tersebut</a:t>
            </a:r>
            <a:r>
              <a:rPr dirty="0" sz="2400" spc="39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kemudian</a:t>
            </a:r>
            <a:r>
              <a:rPr dirty="0" sz="2400" spc="40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direvisi</a:t>
            </a:r>
            <a:r>
              <a:rPr dirty="0" sz="2400" spc="40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oleh</a:t>
            </a:r>
            <a:r>
              <a:rPr dirty="0" sz="2400" spc="39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Cristian</a:t>
            </a:r>
            <a:r>
              <a:rPr dirty="0" sz="2400" spc="40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Snouck</a:t>
            </a:r>
            <a:r>
              <a:rPr dirty="0" sz="2400" spc="39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Hurgronje,</a:t>
            </a:r>
            <a:r>
              <a:rPr dirty="0" sz="2400" spc="40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menurutnya</a:t>
            </a:r>
            <a:r>
              <a:rPr dirty="0" sz="2400" spc="40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Islam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yang</a:t>
            </a:r>
            <a:r>
              <a:rPr dirty="0" sz="2400" spc="18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tersebar</a:t>
            </a:r>
            <a:r>
              <a:rPr dirty="0" sz="2400" spc="19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18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Indonesia</a:t>
            </a:r>
            <a:r>
              <a:rPr dirty="0" sz="2400" spc="20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berasal</a:t>
            </a:r>
            <a:r>
              <a:rPr dirty="0" sz="2400" spc="19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dari</a:t>
            </a:r>
            <a:r>
              <a:rPr dirty="0" sz="2400" spc="19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wilayah</a:t>
            </a:r>
            <a:r>
              <a:rPr dirty="0" sz="2400" spc="20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Malabar</a:t>
            </a:r>
            <a:r>
              <a:rPr dirty="0" sz="2400" spc="19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dan</a:t>
            </a:r>
            <a:r>
              <a:rPr dirty="0" sz="2400" spc="18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Coromandel,</a:t>
            </a:r>
            <a:r>
              <a:rPr dirty="0" sz="2400" spc="20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dua</a:t>
            </a:r>
            <a:r>
              <a:rPr dirty="0" sz="2400" spc="18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kota</a:t>
            </a:r>
            <a:r>
              <a:rPr dirty="0" sz="2400" spc="18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yang</a:t>
            </a:r>
            <a:r>
              <a:rPr dirty="0" sz="2400" spc="18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berada</a:t>
            </a:r>
          </a:p>
          <a:p>
            <a:pPr marL="0" marR="0">
              <a:lnSpc>
                <a:spcPts val="2681"/>
              </a:lnSpc>
              <a:spcBef>
                <a:spcPts val="64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78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India</a:t>
            </a:r>
            <a:r>
              <a:rPr dirty="0" sz="2400" spc="79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selatan,</a:t>
            </a:r>
            <a:r>
              <a:rPr dirty="0" sz="2400" spc="78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setelah</a:t>
            </a:r>
            <a:r>
              <a:rPr dirty="0" sz="2400" spc="79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Islam</a:t>
            </a:r>
            <a:r>
              <a:rPr dirty="0" sz="2400" spc="78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berpijak</a:t>
            </a:r>
            <a:r>
              <a:rPr dirty="0" sz="2400" spc="80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kuat</a:t>
            </a:r>
            <a:r>
              <a:rPr dirty="0" sz="2400" spc="78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78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wilayah</a:t>
            </a:r>
            <a:r>
              <a:rPr dirty="0" sz="2400" spc="80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tersebut.</a:t>
            </a:r>
            <a:r>
              <a:rPr dirty="0" sz="2400" spc="78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Pendapat</a:t>
            </a:r>
            <a:r>
              <a:rPr dirty="0" sz="2400" spc="79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bahwa</a:t>
            </a:r>
            <a:r>
              <a:rPr dirty="0" sz="2400" spc="79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Islam</a:t>
            </a:r>
            <a:r>
              <a:rPr dirty="0" sz="2400" spc="78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Indonesia</a:t>
            </a:r>
            <a:r>
              <a:rPr dirty="0" sz="2400" spc="141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berasal</a:t>
            </a:r>
            <a:r>
              <a:rPr dirty="0" sz="2400" spc="141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dari</a:t>
            </a:r>
            <a:r>
              <a:rPr dirty="0" sz="2400" spc="140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Anak</a:t>
            </a:r>
            <a:r>
              <a:rPr dirty="0" sz="2400" spc="140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Benua</a:t>
            </a:r>
            <a:r>
              <a:rPr dirty="0" sz="2400" spc="141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India</a:t>
            </a:r>
            <a:r>
              <a:rPr dirty="0" sz="2400" spc="140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juga</a:t>
            </a:r>
            <a:r>
              <a:rPr dirty="0" sz="2400" spc="141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dikemukakan</a:t>
            </a:r>
            <a:r>
              <a:rPr dirty="0" sz="2400" spc="141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oleh</a:t>
            </a:r>
            <a:r>
              <a:rPr dirty="0" sz="2400" spc="141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J.P.</a:t>
            </a:r>
            <a:r>
              <a:rPr dirty="0" sz="2400" spc="108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Moquette</a:t>
            </a:r>
            <a:r>
              <a:rPr dirty="0" sz="2400" spc="140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yang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berkesimpulan</a:t>
            </a:r>
            <a:r>
              <a:rPr dirty="0" sz="2400" spc="95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bahwa</a:t>
            </a:r>
            <a:r>
              <a:rPr dirty="0" sz="2400" spc="93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tempat</a:t>
            </a:r>
            <a:r>
              <a:rPr dirty="0" sz="2400" spc="92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asal</a:t>
            </a:r>
            <a:r>
              <a:rPr dirty="0" sz="2400" spc="93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Islam</a:t>
            </a:r>
            <a:r>
              <a:rPr dirty="0" sz="2400" spc="92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92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Nusantara</a:t>
            </a:r>
            <a:r>
              <a:rPr dirty="0" sz="2400" spc="93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adalah</a:t>
            </a:r>
            <a:r>
              <a:rPr dirty="0" sz="2400" spc="93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Gujarat,</a:t>
            </a:r>
            <a:r>
              <a:rPr dirty="0" sz="2400" spc="92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India.</a:t>
            </a:r>
            <a:r>
              <a:rPr dirty="0" sz="2400" spc="92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Pendapat</a:t>
            </a:r>
            <a:r>
              <a:rPr dirty="0" sz="2400" spc="93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ini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didasarkan</a:t>
            </a:r>
            <a:r>
              <a:rPr dirty="0" sz="2400" spc="32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pada</a:t>
            </a:r>
            <a:r>
              <a:rPr dirty="0" sz="2400" spc="30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pengamatan</a:t>
            </a:r>
            <a:r>
              <a:rPr dirty="0" sz="2400" spc="31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Moquette</a:t>
            </a:r>
            <a:r>
              <a:rPr dirty="0" sz="2400" spc="30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terhadap</a:t>
            </a:r>
            <a:r>
              <a:rPr dirty="0" sz="2400" spc="31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bentuk</a:t>
            </a:r>
            <a:r>
              <a:rPr dirty="0" sz="2400" spc="30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batu</a:t>
            </a:r>
            <a:r>
              <a:rPr dirty="0" sz="2400" spc="30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nisan</a:t>
            </a:r>
            <a:r>
              <a:rPr dirty="0" sz="2400" spc="30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30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Pasai</a:t>
            </a:r>
            <a:r>
              <a:rPr dirty="0" sz="2400" spc="30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yang</a:t>
            </a:r>
            <a:r>
              <a:rPr dirty="0" sz="2400" spc="30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berangka</a:t>
            </a:r>
            <a:r>
              <a:rPr dirty="0" sz="2400" spc="31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17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Dzulhijjah</a:t>
            </a:r>
            <a:r>
              <a:rPr dirty="0" sz="2400" spc="14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831</a:t>
            </a:r>
            <a:r>
              <a:rPr dirty="0" sz="2400" spc="12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H/27</a:t>
            </a:r>
            <a:r>
              <a:rPr dirty="0" sz="2400" spc="11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September</a:t>
            </a:r>
            <a:r>
              <a:rPr dirty="0" sz="2400" spc="12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1297</a:t>
            </a:r>
            <a:r>
              <a:rPr dirty="0" sz="2400" spc="123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M.</a:t>
            </a:r>
            <a:r>
              <a:rPr dirty="0" sz="2400" spc="10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Kesimpulan</a:t>
            </a:r>
            <a:r>
              <a:rPr dirty="0" sz="2400" spc="13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Moquette</a:t>
            </a:r>
            <a:r>
              <a:rPr dirty="0" sz="2400" spc="12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tersebut</a:t>
            </a:r>
            <a:r>
              <a:rPr dirty="0" sz="2400" spc="11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dibantah</a:t>
            </a:r>
            <a:r>
              <a:rPr dirty="0" sz="2400" spc="13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oleh</a:t>
            </a:r>
            <a:r>
              <a:rPr dirty="0" sz="2400" spc="12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S.Q.</a:t>
            </a:r>
            <a:r>
              <a:rPr dirty="0" sz="2400" spc="10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Fatimi</a:t>
            </a:r>
          </a:p>
          <a:p>
            <a:pPr marL="0" marR="0">
              <a:lnSpc>
                <a:spcPts val="2681"/>
              </a:lnSpc>
              <a:spcBef>
                <a:spcPts val="64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yang</a:t>
            </a:r>
            <a:r>
              <a:rPr dirty="0" sz="2400" spc="6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sama-sama</a:t>
            </a:r>
            <a:r>
              <a:rPr dirty="0" sz="2400" spc="7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mengikuti</a:t>
            </a:r>
            <a:r>
              <a:rPr dirty="0" sz="2400" spc="8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”teori</a:t>
            </a:r>
            <a:r>
              <a:rPr dirty="0" sz="2400" spc="6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batu</a:t>
            </a:r>
            <a:r>
              <a:rPr dirty="0" sz="2400" spc="6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nisan”.</a:t>
            </a:r>
            <a:r>
              <a:rPr dirty="0" sz="2400" spc="70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Menurut</a:t>
            </a:r>
            <a:r>
              <a:rPr dirty="0" sz="2400" spc="6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Fatimi,</a:t>
            </a:r>
            <a:r>
              <a:rPr dirty="0" sz="2400" spc="6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batu</a:t>
            </a:r>
            <a:r>
              <a:rPr dirty="0" sz="2400" spc="6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nisan</a:t>
            </a:r>
            <a:r>
              <a:rPr dirty="0" sz="2400" spc="7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Malik</a:t>
            </a:r>
            <a:r>
              <a:rPr dirty="0" sz="2400" spc="74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al-Shaleh</a:t>
            </a:r>
            <a:r>
              <a:rPr dirty="0" sz="2400" spc="8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68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Pasai</a:t>
            </a:r>
          </a:p>
          <a:p>
            <a:pPr marL="0" marR="0">
              <a:lnSpc>
                <a:spcPts val="268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berbeda</a:t>
            </a:r>
            <a:r>
              <a:rPr dirty="0" sz="2400" spc="88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jauh</a:t>
            </a:r>
            <a:r>
              <a:rPr dirty="0" sz="2400" spc="88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dengan</a:t>
            </a:r>
            <a:r>
              <a:rPr dirty="0" sz="2400" spc="88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batu</a:t>
            </a:r>
            <a:r>
              <a:rPr dirty="0" sz="2400" spc="875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nisan</a:t>
            </a:r>
            <a:r>
              <a:rPr dirty="0" sz="2400" spc="88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yang</a:t>
            </a:r>
            <a:r>
              <a:rPr dirty="0" sz="2400" spc="87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terdapat</a:t>
            </a:r>
            <a:r>
              <a:rPr dirty="0" sz="2400" spc="87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  <a:r>
              <a:rPr dirty="0" sz="2400" spc="876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Gujarat</a:t>
            </a:r>
            <a:r>
              <a:rPr dirty="0" sz="2400" spc="87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dan</a:t>
            </a:r>
            <a:r>
              <a:rPr dirty="0" sz="2400" spc="877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batu-batu</a:t>
            </a:r>
            <a:r>
              <a:rPr dirty="0" sz="2400" spc="882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nisan</a:t>
            </a:r>
            <a:r>
              <a:rPr dirty="0" sz="2400" spc="881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lainnya</a:t>
            </a:r>
            <a:r>
              <a:rPr dirty="0" sz="2400" spc="889">
                <a:solidFill>
                  <a:srgbClr val="253140"/>
                </a:solidFill>
                <a:latin typeface="AFVAFC+Arimo-Regular"/>
                <a:cs typeface="AFVAFC+Arimo-Regular"/>
              </a:rPr>
              <a:t> </a:t>
            </a: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5252" y="8738262"/>
            <a:ext cx="155867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53140"/>
                </a:solidFill>
                <a:latin typeface="AFVAFC+Arimo-Regular"/>
                <a:cs typeface="AFVAFC+Arimo-Regular"/>
              </a:rPr>
              <a:t>Nusantara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3365" y="8876226"/>
            <a:ext cx="19474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53140"/>
                </a:solidFill>
                <a:latin typeface="AFVAFC+Arimo-Regular"/>
                <a:cs typeface="AFVAFC+Arimo-Regular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18864" y="1351639"/>
            <a:ext cx="4256377" cy="979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410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6a3ea1"/>
                </a:solidFill>
                <a:latin typeface="AGVIVE+KGPrimaryPenmanship"/>
                <a:cs typeface="AGVIVE+KGPrimaryPenmanship"/>
              </a:rPr>
              <a:t>Teori</a:t>
            </a:r>
            <a:r>
              <a:rPr dirty="0" sz="7200">
                <a:solidFill>
                  <a:srgbClr val="6a3ea1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7200">
                <a:solidFill>
                  <a:srgbClr val="6a3ea1"/>
                </a:solidFill>
                <a:latin typeface="AGVIVE+KGPrimaryPenmanship"/>
                <a:cs typeface="AGVIVE+KGPrimaryPenmanship"/>
              </a:rPr>
              <a:t>Mekkah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6708" y="3165588"/>
            <a:ext cx="15449559" cy="5264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Teori</a:t>
            </a:r>
            <a:r>
              <a:rPr dirty="0" sz="3000" spc="64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ini</a:t>
            </a:r>
            <a:r>
              <a:rPr dirty="0" sz="3000" spc="97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dicetuskan</a:t>
            </a:r>
            <a:r>
              <a:rPr dirty="0" sz="3000" spc="959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oleh</a:t>
            </a:r>
            <a:r>
              <a:rPr dirty="0" sz="3000" spc="96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Hamka</a:t>
            </a:r>
            <a:r>
              <a:rPr dirty="0" sz="3000" spc="969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dalam</a:t>
            </a:r>
            <a:r>
              <a:rPr dirty="0" sz="3000" spc="96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pidatonya</a:t>
            </a:r>
            <a:r>
              <a:rPr dirty="0" sz="3000" spc="953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96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Dies</a:t>
            </a:r>
            <a:r>
              <a:rPr dirty="0" sz="3000" spc="972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Natalis</a:t>
            </a:r>
            <a:r>
              <a:rPr dirty="0" sz="3000" spc="969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PTAIN</a:t>
            </a:r>
            <a:r>
              <a:rPr dirty="0" sz="3000" spc="778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ke-8</a:t>
            </a:r>
            <a:r>
              <a:rPr dirty="0" sz="3000" spc="972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Yogyakarta</a:t>
            </a:r>
            <a:r>
              <a:rPr dirty="0" sz="3000" spc="948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(1958),</a:t>
            </a:r>
            <a:r>
              <a:rPr dirty="0" sz="3000" spc="122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sebagai</a:t>
            </a:r>
            <a:r>
              <a:rPr dirty="0" sz="3000" spc="121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antitesis</a:t>
            </a:r>
            <a:r>
              <a:rPr dirty="0" sz="3000" spc="123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untuk</a:t>
            </a:r>
            <a:r>
              <a:rPr dirty="0" sz="3000" spc="1232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tidak</a:t>
            </a:r>
            <a:r>
              <a:rPr dirty="0" sz="3000" spc="123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mengatakan</a:t>
            </a:r>
            <a:r>
              <a:rPr dirty="0" sz="3000" spc="121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sebagai</a:t>
            </a:r>
            <a:r>
              <a:rPr dirty="0" sz="3000" spc="121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koreksi</a:t>
            </a:r>
            <a:r>
              <a:rPr dirty="0" sz="3000" spc="122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teori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sebelumnya,</a:t>
            </a:r>
            <a:r>
              <a:rPr dirty="0" sz="3000" spc="77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yakni</a:t>
            </a:r>
            <a:r>
              <a:rPr dirty="0" sz="3000" spc="792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teori</a:t>
            </a:r>
            <a:r>
              <a:rPr dirty="0" sz="3000" spc="80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Gujarat.</a:t>
            </a:r>
            <a:r>
              <a:rPr dirty="0" sz="3000" spc="80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</a:t>
            </a:r>
            <a:r>
              <a:rPr dirty="0" sz="3000" spc="80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sini</a:t>
            </a:r>
            <a:r>
              <a:rPr dirty="0" sz="3000" spc="79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Hamka</a:t>
            </a:r>
            <a:r>
              <a:rPr dirty="0" sz="3000" spc="79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menolak</a:t>
            </a:r>
            <a:r>
              <a:rPr dirty="0" sz="3000" spc="78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pendapat</a:t>
            </a:r>
            <a:r>
              <a:rPr dirty="0" sz="3000" spc="773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yang</a:t>
            </a:r>
            <a:r>
              <a:rPr dirty="0" sz="3000" spc="79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mengatakan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bahwa</a:t>
            </a:r>
            <a:r>
              <a:rPr dirty="0" sz="3000" spc="17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Islam</a:t>
            </a:r>
            <a:r>
              <a:rPr dirty="0" sz="3000" spc="20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baru</a:t>
            </a:r>
            <a:r>
              <a:rPr dirty="0" sz="3000" spc="18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masuk</a:t>
            </a:r>
            <a:r>
              <a:rPr dirty="0" sz="3000" spc="19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17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17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13,</a:t>
            </a:r>
            <a:r>
              <a:rPr dirty="0" sz="3000" spc="19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karena</a:t>
            </a:r>
            <a:r>
              <a:rPr dirty="0" sz="3000" spc="178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kenyataanya</a:t>
            </a:r>
            <a:r>
              <a:rPr dirty="0" sz="3000" spc="16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</a:t>
            </a:r>
            <a:r>
              <a:rPr dirty="0" sz="3000" spc="19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Nusantara</a:t>
            </a:r>
            <a:r>
              <a:rPr dirty="0" sz="3000" spc="17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17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17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itu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telah</a:t>
            </a:r>
            <a:r>
              <a:rPr dirty="0" sz="3000" spc="3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berdiri</a:t>
            </a:r>
            <a:r>
              <a:rPr dirty="0" sz="3000" spc="2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suatu</a:t>
            </a:r>
            <a:r>
              <a:rPr dirty="0" sz="3000" spc="3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kekuatan</a:t>
            </a:r>
            <a:r>
              <a:rPr dirty="0" sz="3000" spc="2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politik</a:t>
            </a:r>
            <a:r>
              <a:rPr dirty="0" sz="3000" spc="3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Islam,</a:t>
            </a:r>
            <a:r>
              <a:rPr dirty="0" sz="3000" spc="5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maka</a:t>
            </a:r>
            <a:r>
              <a:rPr dirty="0" sz="3000" spc="3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sudah</a:t>
            </a:r>
            <a:r>
              <a:rPr dirty="0" sz="3000" spc="2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tentu</a:t>
            </a:r>
            <a:r>
              <a:rPr dirty="0" sz="3000" spc="4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Islam</a:t>
            </a:r>
            <a:r>
              <a:rPr dirty="0" sz="3000" spc="4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masuk</a:t>
            </a:r>
            <a:r>
              <a:rPr dirty="0" sz="3000" spc="3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jauh</a:t>
            </a:r>
            <a:r>
              <a:rPr dirty="0" sz="3000" spc="28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sebelumnya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yakni</a:t>
            </a:r>
            <a:r>
              <a:rPr dirty="0" sz="3000" spc="106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105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ke-7</a:t>
            </a:r>
            <a:r>
              <a:rPr dirty="0" sz="3000" spc="106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Masehi</a:t>
            </a:r>
            <a:r>
              <a:rPr dirty="0" sz="3000" spc="105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atau</a:t>
            </a:r>
            <a:r>
              <a:rPr dirty="0" sz="3000" spc="1068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105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105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pertama</a:t>
            </a:r>
            <a:r>
              <a:rPr dirty="0" sz="3000" spc="106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Hijriyah.</a:t>
            </a:r>
            <a:r>
              <a:rPr dirty="0" sz="3000" spc="105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Selain</a:t>
            </a:r>
            <a:r>
              <a:rPr dirty="0" sz="3000" spc="1056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itu,</a:t>
            </a:r>
            <a:r>
              <a:rPr dirty="0" sz="3000" spc="108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Hamka</a:t>
            </a:r>
            <a:r>
              <a:rPr dirty="0" sz="3000" spc="1063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juga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mempunyai</a:t>
            </a:r>
            <a:r>
              <a:rPr dirty="0" sz="3000" spc="132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argumentasi</a:t>
            </a:r>
            <a:r>
              <a:rPr dirty="0" sz="3000" spc="133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lain</a:t>
            </a:r>
            <a:r>
              <a:rPr dirty="0" sz="3000" spc="142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yang</a:t>
            </a:r>
            <a:r>
              <a:rPr dirty="0" sz="3000" spc="14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menjadikan</a:t>
            </a:r>
            <a:r>
              <a:rPr dirty="0" sz="3000" spc="122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dirinya</a:t>
            </a:r>
            <a:r>
              <a:rPr dirty="0" sz="3000" spc="13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yakin,</a:t>
            </a:r>
            <a:r>
              <a:rPr dirty="0" sz="3000" spc="15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bahwa</a:t>
            </a:r>
            <a:r>
              <a:rPr dirty="0" sz="3000" spc="13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Islam</a:t>
            </a:r>
            <a:r>
              <a:rPr dirty="0" sz="3000" spc="16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yang</a:t>
            </a:r>
            <a:r>
              <a:rPr dirty="0" sz="3000" spc="14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masuk</a:t>
            </a:r>
            <a:r>
              <a:rPr dirty="0" sz="3000" spc="15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ke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Nusantara</a:t>
            </a:r>
            <a:r>
              <a:rPr dirty="0" sz="3000" spc="3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berasal</a:t>
            </a:r>
            <a:r>
              <a:rPr dirty="0" sz="3000" spc="3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dari</a:t>
            </a:r>
            <a:r>
              <a:rPr dirty="0" sz="3000" spc="4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daerah</a:t>
            </a:r>
            <a:r>
              <a:rPr dirty="0" sz="3000" spc="28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asalnya,</a:t>
            </a:r>
            <a:r>
              <a:rPr dirty="0" sz="3000" spc="3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Timur</a:t>
            </a:r>
            <a:r>
              <a:rPr dirty="0" sz="3000" spc="-55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tengah</a:t>
            </a:r>
            <a:r>
              <a:rPr dirty="0" sz="3000" spc="3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yaitu</a:t>
            </a:r>
            <a:r>
              <a:rPr dirty="0" sz="3000" spc="4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pengamatannya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33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masalah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madzhab</a:t>
            </a:r>
            <a:r>
              <a:rPr dirty="0" sz="3000" spc="2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Syafi'i,</a:t>
            </a:r>
            <a:r>
              <a:rPr dirty="0" sz="3000" spc="5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madzhab</a:t>
            </a:r>
            <a:r>
              <a:rPr dirty="0" sz="3000" spc="2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yang</a:t>
            </a:r>
            <a:r>
              <a:rPr dirty="0" sz="3000" spc="3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istimewa</a:t>
            </a:r>
            <a:r>
              <a:rPr dirty="0" sz="3000" spc="3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</a:t>
            </a:r>
            <a:r>
              <a:rPr dirty="0" sz="3000" spc="37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Makkah</a:t>
            </a:r>
            <a:r>
              <a:rPr dirty="0" sz="3000" spc="3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dan</a:t>
            </a:r>
            <a:r>
              <a:rPr dirty="0" sz="3000" spc="31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mempunyai</a:t>
            </a:r>
            <a:r>
              <a:rPr dirty="0" sz="3000" spc="18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pengaruh</a:t>
            </a:r>
            <a:r>
              <a:rPr dirty="0" sz="3000" spc="10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terbesar</a:t>
            </a:r>
            <a:r>
              <a:rPr dirty="0" sz="3000" spc="34">
                <a:solidFill>
                  <a:srgbClr val="6a3ea1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di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>
                <a:solidFill>
                  <a:srgbClr val="6a3ea1"/>
                </a:solidFill>
                <a:latin typeface="AFVAFC+Arimo-Regular"/>
                <a:cs typeface="AFVAFC+Arimo-Regular"/>
              </a:rPr>
              <a:t>Indonesia.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0925" y="1665142"/>
            <a:ext cx="5235400" cy="108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cd4343"/>
                </a:solidFill>
                <a:latin typeface="AGVIVE+KGPrimaryPenmanship"/>
                <a:cs typeface="AGVIVE+KGPrimaryPenmanship"/>
              </a:rPr>
              <a:t>TEORI</a:t>
            </a:r>
            <a:r>
              <a:rPr dirty="0" sz="8000">
                <a:solidFill>
                  <a:srgbClr val="cd4343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8000">
                <a:solidFill>
                  <a:srgbClr val="cd4343"/>
                </a:solidFill>
                <a:latin typeface="AGVIVE+KGPrimaryPenmanship"/>
                <a:cs typeface="AGVIVE+KGPrimaryPenmanship"/>
              </a:rPr>
              <a:t>PERSIA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8536" y="2787146"/>
            <a:ext cx="15036711" cy="6359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Teori</a:t>
            </a:r>
            <a:r>
              <a:rPr dirty="0" sz="3200" spc="11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Persia</a:t>
            </a:r>
            <a:r>
              <a:rPr dirty="0" sz="3200" spc="47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ini</a:t>
            </a:r>
            <a:r>
              <a:rPr dirty="0" sz="3200" spc="48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menyatakan</a:t>
            </a:r>
            <a:r>
              <a:rPr dirty="0" sz="3200" spc="45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bahwa</a:t>
            </a:r>
            <a:r>
              <a:rPr dirty="0" sz="3200" spc="46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Islam</a:t>
            </a:r>
            <a:r>
              <a:rPr dirty="0" sz="3200" spc="47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yang</a:t>
            </a:r>
            <a:r>
              <a:rPr dirty="0" sz="3200" spc="467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datang</a:t>
            </a:r>
            <a:r>
              <a:rPr dirty="0" sz="3200" spc="45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ke</a:t>
            </a:r>
            <a:r>
              <a:rPr dirty="0" sz="3200" spc="47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Nusantara</a:t>
            </a:r>
            <a:r>
              <a:rPr dirty="0" sz="3200" spc="45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ini</a:t>
            </a:r>
            <a:r>
              <a:rPr dirty="0" sz="3200" spc="48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berasal</a:t>
            </a:r>
          </a:p>
          <a:p>
            <a:pPr marL="0" marR="0">
              <a:lnSpc>
                <a:spcPts val="3575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dari</a:t>
            </a:r>
            <a:r>
              <a:rPr dirty="0" sz="3200" spc="55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Persia,</a:t>
            </a:r>
            <a:r>
              <a:rPr dirty="0" sz="3200" spc="557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bukan</a:t>
            </a:r>
            <a:r>
              <a:rPr dirty="0" sz="3200" spc="54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dari</a:t>
            </a:r>
            <a:r>
              <a:rPr dirty="0" sz="3200" spc="55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India</a:t>
            </a:r>
            <a:r>
              <a:rPr dirty="0" sz="3200" spc="55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dan</a:t>
            </a:r>
            <a:r>
              <a:rPr dirty="0" sz="3200" spc="548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Arabsekitar</a:t>
            </a:r>
            <a:r>
              <a:rPr dirty="0" sz="3200" spc="548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abad</a:t>
            </a:r>
            <a:r>
              <a:rPr dirty="0" sz="3200" spc="544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ke-13.</a:t>
            </a:r>
            <a:r>
              <a:rPr dirty="0" sz="3200" spc="54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Teori</a:t>
            </a:r>
            <a:r>
              <a:rPr dirty="0" sz="3200" spc="19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Persia</a:t>
            </a:r>
            <a:r>
              <a:rPr dirty="0" sz="3200" spc="557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memiliki</a:t>
            </a:r>
          </a:p>
          <a:p>
            <a:pPr marL="0" marR="0">
              <a:lnSpc>
                <a:spcPts val="3575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kesaaman</a:t>
            </a:r>
            <a:r>
              <a:rPr dirty="0" sz="3200" spc="61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masalah</a:t>
            </a:r>
            <a:r>
              <a:rPr dirty="0" sz="3200" spc="61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Gujaratnya,</a:t>
            </a:r>
            <a:r>
              <a:rPr dirty="0" sz="3200" spc="617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serata</a:t>
            </a:r>
            <a:r>
              <a:rPr dirty="0" sz="3200" spc="62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Madzab</a:t>
            </a:r>
            <a:r>
              <a:rPr dirty="0" sz="3200" spc="617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Syafi’i-nya.</a:t>
            </a:r>
            <a:r>
              <a:rPr dirty="0" sz="3200" spc="63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Teori</a:t>
            </a:r>
            <a:r>
              <a:rPr dirty="0" sz="3200" spc="27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ini</a:t>
            </a:r>
            <a:r>
              <a:rPr dirty="0" sz="3200" spc="638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didasarkan</a:t>
            </a:r>
          </a:p>
          <a:p>
            <a:pPr marL="0" marR="0">
              <a:lnSpc>
                <a:spcPts val="3575"/>
              </a:lnSpc>
              <a:spcBef>
                <a:spcPts val="1044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pada</a:t>
            </a:r>
            <a:r>
              <a:rPr dirty="0" sz="3200" spc="90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beberapa</a:t>
            </a:r>
            <a:r>
              <a:rPr dirty="0" sz="3200" spc="88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unsur</a:t>
            </a:r>
            <a:r>
              <a:rPr dirty="0" sz="3200" spc="90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kebudayaan</a:t>
            </a:r>
            <a:r>
              <a:rPr dirty="0" sz="3200" spc="88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Persia,</a:t>
            </a:r>
            <a:r>
              <a:rPr dirty="0" sz="3200" spc="918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khususnya</a:t>
            </a:r>
            <a:r>
              <a:rPr dirty="0" sz="3200" spc="90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Syi’ah</a:t>
            </a:r>
            <a:r>
              <a:rPr dirty="0" sz="3200" spc="92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yang</a:t>
            </a:r>
            <a:r>
              <a:rPr dirty="0" sz="3200" spc="90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ada</a:t>
            </a:r>
            <a:r>
              <a:rPr dirty="0" sz="3200" spc="91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dalam</a:t>
            </a:r>
          </a:p>
          <a:p>
            <a:pPr marL="0" marR="0">
              <a:lnSpc>
                <a:spcPts val="3575"/>
              </a:lnSpc>
              <a:spcBef>
                <a:spcPts val="1094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kebudayaan</a:t>
            </a:r>
            <a:r>
              <a:rPr dirty="0" sz="3200" spc="767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Islam</a:t>
            </a:r>
            <a:r>
              <a:rPr dirty="0" sz="3200" spc="798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di</a:t>
            </a:r>
            <a:r>
              <a:rPr dirty="0" sz="3200" spc="798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Nusantara.</a:t>
            </a:r>
            <a:r>
              <a:rPr dirty="0" sz="3200" spc="78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manunggaling</a:t>
            </a:r>
            <a:r>
              <a:rPr dirty="0" sz="3200" spc="76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kawula</a:t>
            </a:r>
            <a:r>
              <a:rPr dirty="0" sz="3200" spc="79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gusti</a:t>
            </a:r>
            <a:r>
              <a:rPr dirty="0" sz="3200" spc="79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Syeikh</a:t>
            </a:r>
            <a:r>
              <a:rPr dirty="0" sz="3200" spc="80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Siti</a:t>
            </a:r>
            <a:r>
              <a:rPr dirty="0" sz="3200" spc="814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Jenar</a:t>
            </a:r>
          </a:p>
          <a:p>
            <a:pPr marL="0" marR="0">
              <a:lnSpc>
                <a:spcPts val="3575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merupakan</a:t>
            </a:r>
            <a:r>
              <a:rPr dirty="0" sz="3200" spc="142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pengaruh</a:t>
            </a:r>
            <a:r>
              <a:rPr dirty="0" sz="3200" spc="142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dari</a:t>
            </a:r>
            <a:r>
              <a:rPr dirty="0" sz="3200" spc="144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ajaran</a:t>
            </a:r>
            <a:r>
              <a:rPr dirty="0" sz="3200" spc="1438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wahdat</a:t>
            </a:r>
            <a:r>
              <a:rPr dirty="0" sz="3200" spc="143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al-wujud</a:t>
            </a:r>
            <a:r>
              <a:rPr dirty="0" sz="3200" spc="144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al-Hallaj</a:t>
            </a:r>
            <a:r>
              <a:rPr dirty="0" sz="3200" spc="145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dari</a:t>
            </a:r>
            <a:r>
              <a:rPr dirty="0" sz="3200" spc="144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Persia.</a:t>
            </a:r>
            <a:r>
              <a:rPr dirty="0" sz="3200" spc="145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Ini</a:t>
            </a:r>
          </a:p>
          <a:p>
            <a:pPr marL="0" marR="0">
              <a:lnSpc>
                <a:spcPts val="3575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merupakan</a:t>
            </a:r>
            <a:r>
              <a:rPr dirty="0" sz="3200" spc="59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alasan</a:t>
            </a:r>
            <a:r>
              <a:rPr dirty="0" sz="3200" spc="61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pertama</a:t>
            </a:r>
            <a:r>
              <a:rPr dirty="0" sz="3200" spc="60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dari</a:t>
            </a:r>
            <a:r>
              <a:rPr dirty="0" sz="3200" spc="617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teori</a:t>
            </a:r>
            <a:r>
              <a:rPr dirty="0" sz="3200" spc="61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persia.</a:t>
            </a:r>
            <a:r>
              <a:rPr dirty="0" sz="3200" spc="61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Alasan</a:t>
            </a:r>
            <a:r>
              <a:rPr dirty="0" sz="3200" spc="62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kedua,</a:t>
            </a:r>
            <a:r>
              <a:rPr dirty="0" sz="3200" spc="60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penggunaan</a:t>
            </a:r>
            <a:r>
              <a:rPr dirty="0" sz="3200" spc="58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istilah</a:t>
            </a:r>
          </a:p>
          <a:p>
            <a:pPr marL="0" marR="0">
              <a:lnSpc>
                <a:spcPts val="3575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bahasa</a:t>
            </a:r>
            <a:r>
              <a:rPr dirty="0" sz="3200" spc="76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Persia</a:t>
            </a:r>
            <a:r>
              <a:rPr dirty="0" sz="3200" spc="78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dalam</a:t>
            </a:r>
            <a:r>
              <a:rPr dirty="0" sz="3200" spc="77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sistem</a:t>
            </a:r>
            <a:r>
              <a:rPr dirty="0" sz="3200" spc="78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mengeja</a:t>
            </a:r>
            <a:r>
              <a:rPr dirty="0" sz="3200" spc="76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huruf</a:t>
            </a:r>
            <a:r>
              <a:rPr dirty="0" sz="3200" spc="76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Arab,</a:t>
            </a:r>
            <a:r>
              <a:rPr dirty="0" sz="3200" spc="78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terutama</a:t>
            </a:r>
            <a:r>
              <a:rPr dirty="0" sz="3200" spc="76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untuk</a:t>
            </a:r>
            <a:r>
              <a:rPr dirty="0" sz="3200" spc="77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tanda-tanda</a:t>
            </a:r>
          </a:p>
          <a:p>
            <a:pPr marL="0" marR="0">
              <a:lnSpc>
                <a:spcPts val="3575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bunyi</a:t>
            </a:r>
            <a:r>
              <a:rPr dirty="0" sz="3200" spc="77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harakat</a:t>
            </a:r>
            <a:r>
              <a:rPr dirty="0" sz="3200" spc="76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dalam</a:t>
            </a:r>
            <a:r>
              <a:rPr dirty="0" sz="3200" spc="77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pengajaran</a:t>
            </a:r>
            <a:r>
              <a:rPr dirty="0" sz="3200" spc="75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Al-Qur’an.</a:t>
            </a:r>
            <a:r>
              <a:rPr dirty="0" sz="3200" spc="776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Ketiga,</a:t>
            </a:r>
            <a:r>
              <a:rPr dirty="0" sz="3200" spc="78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peringatan</a:t>
            </a:r>
            <a:r>
              <a:rPr dirty="0" sz="3200" spc="75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Asyura</a:t>
            </a:r>
            <a:r>
              <a:rPr dirty="0" sz="3200" spc="78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atau</a:t>
            </a:r>
            <a:r>
              <a:rPr dirty="0" sz="3200" spc="77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10</a:t>
            </a:r>
          </a:p>
          <a:p>
            <a:pPr marL="0" marR="0">
              <a:lnSpc>
                <a:spcPts val="3575"/>
              </a:lnSpc>
              <a:spcBef>
                <a:spcPts val="109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Muharram</a:t>
            </a:r>
            <a:r>
              <a:rPr dirty="0" sz="3200" spc="40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sebagai</a:t>
            </a:r>
            <a:r>
              <a:rPr dirty="0" sz="3200" spc="413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salah</a:t>
            </a:r>
            <a:r>
              <a:rPr dirty="0" sz="3200" spc="42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satu</a:t>
            </a:r>
            <a:r>
              <a:rPr dirty="0" sz="3200" spc="42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hari</a:t>
            </a:r>
            <a:r>
              <a:rPr dirty="0" sz="3200" spc="42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yang</a:t>
            </a:r>
            <a:r>
              <a:rPr dirty="0" sz="3200" spc="41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diperingati</a:t>
            </a:r>
            <a:r>
              <a:rPr dirty="0" sz="3200" spc="41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oleh</a:t>
            </a:r>
            <a:r>
              <a:rPr dirty="0" sz="3200" spc="421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kaum</a:t>
            </a:r>
            <a:r>
              <a:rPr dirty="0" sz="3200" spc="419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Syi’ah,</a:t>
            </a:r>
            <a:r>
              <a:rPr dirty="0" sz="3200" spc="432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yakni</a:t>
            </a:r>
            <a:r>
              <a:rPr dirty="0" sz="3200" spc="425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hari</a:t>
            </a:r>
          </a:p>
          <a:p>
            <a:pPr marL="0" marR="0">
              <a:lnSpc>
                <a:spcPts val="3575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wafatnya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Husain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bin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Abi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Thalib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di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Padang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 </a:t>
            </a:r>
            <a:r>
              <a:rPr dirty="0" sz="3200">
                <a:solidFill>
                  <a:srgbClr val="c0a34e"/>
                </a:solidFill>
                <a:latin typeface="AFVAFC+Arimo-Regular"/>
                <a:cs typeface="AFVAFC+Arimo-Regular"/>
              </a:rPr>
              <a:t>Karbala.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99062" y="1438766"/>
            <a:ext cx="8970026" cy="560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Tahapan-tahapan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Perkembangan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Islam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di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000">
                <a:solidFill>
                  <a:srgbClr val="3e3970"/>
                </a:solidFill>
                <a:latin typeface="AGVIVE+KGPrimaryPenmanship"/>
                <a:cs typeface="AGVIVE+KGPrimaryPenmanship"/>
              </a:rPr>
              <a:t>Nusantara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6814" y="2461972"/>
            <a:ext cx="15027971" cy="20634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Secara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umum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perkembangan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Islam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di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Indonesia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dari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ke-13</a:t>
            </a:r>
          </a:p>
          <a:p>
            <a:pPr marL="0" marR="0">
              <a:lnSpc>
                <a:spcPts val="3350"/>
              </a:lnSpc>
              <a:spcBef>
                <a:spcPts val="798"/>
              </a:spcBef>
              <a:spcAft>
                <a:spcPts val="0"/>
              </a:spcAft>
            </a:pP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sampai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dengan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awal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ke-20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dapat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dikelompokkan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menjadi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lima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fese,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yaitu:</a:t>
            </a:r>
          </a:p>
          <a:p>
            <a:pPr marL="218347" marR="0">
              <a:lnSpc>
                <a:spcPts val="340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3050">
                <a:solidFill>
                  <a:srgbClr val="3e3970"/>
                </a:solidFill>
                <a:latin typeface="NOBQAG+ArialMT"/>
                <a:cs typeface="NOBQAG+ArialMT"/>
              </a:rPr>
              <a:t>•</a:t>
            </a:r>
            <a:r>
              <a:rPr dirty="0" sz="3050" spc="719">
                <a:solidFill>
                  <a:srgbClr val="3e397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</a:t>
            </a:r>
            <a:r>
              <a:rPr dirty="0" sz="3000" spc="-3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pertama,</a:t>
            </a:r>
            <a:r>
              <a:rPr dirty="0" sz="3000" spc="302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yaitu</a:t>
            </a:r>
            <a:r>
              <a:rPr dirty="0" sz="3000" spc="301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dimulai</a:t>
            </a:r>
            <a:r>
              <a:rPr dirty="0" sz="3000" spc="284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28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28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13</a:t>
            </a:r>
            <a:r>
              <a:rPr dirty="0" sz="3000" spc="29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</a:t>
            </a:r>
            <a:r>
              <a:rPr dirty="0" sz="3000" spc="307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-15</a:t>
            </a:r>
            <a:r>
              <a:rPr dirty="0" sz="3000" spc="299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M.</a:t>
            </a:r>
            <a:r>
              <a:rPr dirty="0" sz="3000" spc="314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Fase</a:t>
            </a:r>
            <a:r>
              <a:rPr dirty="0" sz="3000" spc="30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ini</a:t>
            </a:r>
            <a:r>
              <a:rPr dirty="0" sz="3000" spc="29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merupakan</a:t>
            </a:r>
            <a:r>
              <a:rPr dirty="0" sz="3000" spc="28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tahapan</a:t>
            </a:r>
          </a:p>
          <a:p>
            <a:pPr marL="542196" marR="0">
              <a:lnSpc>
                <a:spcPts val="3350"/>
              </a:lnSpc>
              <a:spcBef>
                <a:spcPts val="787"/>
              </a:spcBef>
              <a:spcAft>
                <a:spcPts val="0"/>
              </a:spcAft>
            </a:pP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kepemelukan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Islam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secara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formal.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5161" y="4589316"/>
            <a:ext cx="14811675" cy="3135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3e3970"/>
                </a:solidFill>
                <a:latin typeface="NOBQAG+ArialMT"/>
                <a:cs typeface="NOBQAG+ArialMT"/>
              </a:rPr>
              <a:t>•</a:t>
            </a:r>
            <a:r>
              <a:rPr dirty="0" sz="3050" spc="719">
                <a:solidFill>
                  <a:srgbClr val="3e397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</a:t>
            </a:r>
            <a:r>
              <a:rPr dirty="0" sz="3000" spc="15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kedua</a:t>
            </a:r>
            <a:r>
              <a:rPr dirty="0" sz="3000" spc="339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yaitu</a:t>
            </a:r>
            <a:r>
              <a:rPr dirty="0" sz="3000" spc="351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dimulai</a:t>
            </a:r>
            <a:r>
              <a:rPr dirty="0" sz="3000" spc="334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33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33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15</a:t>
            </a:r>
            <a:r>
              <a:rPr dirty="0" sz="3000" spc="34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</a:t>
            </a:r>
            <a:r>
              <a:rPr dirty="0" sz="3000" spc="35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-</a:t>
            </a:r>
            <a:r>
              <a:rPr dirty="0" sz="3000" spc="35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16</a:t>
            </a:r>
            <a:r>
              <a:rPr dirty="0" sz="3000" spc="34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M.</a:t>
            </a:r>
            <a:r>
              <a:rPr dirty="0" sz="3000" spc="365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Periode</a:t>
            </a:r>
            <a:r>
              <a:rPr dirty="0" sz="3000" spc="339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ini</a:t>
            </a:r>
            <a:r>
              <a:rPr dirty="0" sz="3000" spc="347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merupakan</a:t>
            </a:r>
            <a:r>
              <a:rPr dirty="0" sz="3000" spc="331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proses</a:t>
            </a:r>
          </a:p>
          <a:p>
            <a:pPr marL="323849" marR="0">
              <a:lnSpc>
                <a:spcPts val="3350"/>
              </a:lnSpc>
              <a:spcBef>
                <a:spcPts val="837"/>
              </a:spcBef>
              <a:spcAft>
                <a:spcPts val="0"/>
              </a:spcAft>
            </a:pP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Islamisasi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kepulauan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Melayu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berbagai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pelosok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Nusantara.</a:t>
            </a:r>
          </a:p>
          <a:p>
            <a:pPr marL="0" marR="0">
              <a:lnSpc>
                <a:spcPts val="3406"/>
              </a:lnSpc>
              <a:spcBef>
                <a:spcPts val="803"/>
              </a:spcBef>
              <a:spcAft>
                <a:spcPts val="0"/>
              </a:spcAft>
            </a:pPr>
            <a:r>
              <a:rPr dirty="0" sz="3050">
                <a:solidFill>
                  <a:srgbClr val="3e3970"/>
                </a:solidFill>
                <a:latin typeface="NOBQAG+ArialMT"/>
                <a:cs typeface="NOBQAG+ArialMT"/>
              </a:rPr>
              <a:t>•</a:t>
            </a:r>
            <a:r>
              <a:rPr dirty="0" sz="3050" spc="719">
                <a:solidFill>
                  <a:srgbClr val="3e397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</a:t>
            </a:r>
            <a:r>
              <a:rPr dirty="0" sz="3000" spc="251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ketiga,</a:t>
            </a:r>
            <a:r>
              <a:rPr dirty="0" sz="3000" spc="59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yaitu</a:t>
            </a:r>
            <a:r>
              <a:rPr dirty="0" sz="3000" spc="59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dimulai</a:t>
            </a:r>
            <a:r>
              <a:rPr dirty="0" sz="3000" spc="573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57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57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17</a:t>
            </a:r>
            <a:r>
              <a:rPr dirty="0" sz="3000" spc="58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</a:t>
            </a:r>
            <a:r>
              <a:rPr dirty="0" sz="3000" spc="59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-</a:t>
            </a:r>
            <a:r>
              <a:rPr dirty="0" sz="3000" spc="59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akhir</a:t>
            </a:r>
            <a:r>
              <a:rPr dirty="0" sz="3000" spc="584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57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17</a:t>
            </a:r>
            <a:r>
              <a:rPr dirty="0" sz="3000" spc="58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M.</a:t>
            </a:r>
            <a:r>
              <a:rPr dirty="0" sz="3000" spc="601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Adalah</a:t>
            </a:r>
            <a:r>
              <a:rPr dirty="0" sz="3000" spc="57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tahapan</a:t>
            </a:r>
          </a:p>
          <a:p>
            <a:pPr marL="323849" marR="0">
              <a:lnSpc>
                <a:spcPts val="3350"/>
              </a:lnSpc>
              <a:spcBef>
                <a:spcPts val="837"/>
              </a:spcBef>
              <a:spcAft>
                <a:spcPts val="0"/>
              </a:spcAft>
            </a:pP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penyempurnaan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pemahaman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ajaran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Islam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berkembangnya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tradisi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intelektual.</a:t>
            </a:r>
          </a:p>
          <a:p>
            <a:pPr marL="0" marR="0">
              <a:lnSpc>
                <a:spcPts val="3406"/>
              </a:lnSpc>
              <a:spcBef>
                <a:spcPts val="803"/>
              </a:spcBef>
              <a:spcAft>
                <a:spcPts val="0"/>
              </a:spcAft>
            </a:pPr>
            <a:r>
              <a:rPr dirty="0" sz="3050">
                <a:solidFill>
                  <a:srgbClr val="3e3970"/>
                </a:solidFill>
                <a:latin typeface="NOBQAG+ArialMT"/>
                <a:cs typeface="NOBQAG+ArialMT"/>
              </a:rPr>
              <a:t>•</a:t>
            </a:r>
            <a:r>
              <a:rPr dirty="0" sz="3050" spc="719">
                <a:solidFill>
                  <a:srgbClr val="3e397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</a:t>
            </a:r>
            <a:r>
              <a:rPr dirty="0" sz="3000" spc="203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keempat,</a:t>
            </a:r>
            <a:r>
              <a:rPr dirty="0" sz="3000" spc="542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yaitu</a:t>
            </a:r>
            <a:r>
              <a:rPr dirty="0" sz="3000" spc="542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mulai</a:t>
            </a:r>
            <a:r>
              <a:rPr dirty="0" sz="3000" spc="532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52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</a:t>
            </a:r>
            <a:r>
              <a:rPr dirty="0" sz="3000" spc="542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18</a:t>
            </a:r>
            <a:r>
              <a:rPr dirty="0" sz="3000" spc="53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</a:t>
            </a:r>
            <a:r>
              <a:rPr dirty="0" sz="3000" spc="54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-</a:t>
            </a:r>
            <a:r>
              <a:rPr dirty="0" sz="3000" spc="54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19</a:t>
            </a:r>
            <a:r>
              <a:rPr dirty="0" sz="3000" spc="53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M.</a:t>
            </a:r>
            <a:r>
              <a:rPr dirty="0" sz="3000" spc="553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Periode</a:t>
            </a:r>
            <a:r>
              <a:rPr dirty="0" sz="3000" spc="52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ini</a:t>
            </a:r>
            <a:r>
              <a:rPr dirty="0" sz="3000" spc="53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terjadi</a:t>
            </a:r>
            <a:r>
              <a:rPr dirty="0" sz="3000" spc="534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penekanan</a:t>
            </a:r>
          </a:p>
          <a:p>
            <a:pPr marL="323849" marR="0">
              <a:lnSpc>
                <a:spcPts val="3350"/>
              </a:lnSpc>
              <a:spcBef>
                <a:spcPts val="837"/>
              </a:spcBef>
              <a:spcAft>
                <a:spcPts val="0"/>
              </a:spcAft>
            </a:pP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(ortodoksi)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terhadap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syariah.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95161" y="7788954"/>
            <a:ext cx="14807676" cy="10026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3e3970"/>
                </a:solidFill>
                <a:latin typeface="NOBQAG+ArialMT"/>
                <a:cs typeface="NOBQAG+ArialMT"/>
              </a:rPr>
              <a:t>•</a:t>
            </a:r>
            <a:r>
              <a:rPr dirty="0" sz="3050" spc="719">
                <a:solidFill>
                  <a:srgbClr val="3e397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Tahap</a:t>
            </a:r>
            <a:r>
              <a:rPr dirty="0" sz="3000" spc="365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kelima,</a:t>
            </a:r>
            <a:r>
              <a:rPr dirty="0" sz="3000" spc="7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yaitu</a:t>
            </a:r>
            <a:r>
              <a:rPr dirty="0" sz="3000" spc="703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dimulai</a:t>
            </a:r>
            <a:r>
              <a:rPr dirty="0" sz="3000" spc="68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pada</a:t>
            </a:r>
            <a:r>
              <a:rPr dirty="0" sz="3000" spc="68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awal</a:t>
            </a:r>
            <a:r>
              <a:rPr dirty="0" sz="3000" spc="692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abad</a:t>
            </a:r>
            <a:r>
              <a:rPr dirty="0" sz="3000" spc="68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ke-20</a:t>
            </a:r>
            <a:r>
              <a:rPr dirty="0" sz="3000" spc="69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M,</a:t>
            </a:r>
            <a:r>
              <a:rPr dirty="0" sz="3000" spc="715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fase</a:t>
            </a:r>
            <a:r>
              <a:rPr dirty="0" sz="3000" spc="707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ini</a:t>
            </a:r>
            <a:r>
              <a:rPr dirty="0" sz="3000" spc="696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dinamakan</a:t>
            </a:r>
            <a:r>
              <a:rPr dirty="0" sz="3000" spc="678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masa</a:t>
            </a:r>
          </a:p>
          <a:p>
            <a:pPr marL="323849" marR="0">
              <a:lnSpc>
                <a:spcPts val="3350"/>
              </a:lnSpc>
              <a:spcBef>
                <a:spcPts val="837"/>
              </a:spcBef>
              <a:spcAft>
                <a:spcPts val="0"/>
              </a:spcAft>
            </a:pP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perkembangan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 </a:t>
            </a:r>
            <a:r>
              <a:rPr dirty="0" sz="3000">
                <a:solidFill>
                  <a:srgbClr val="3e3970"/>
                </a:solidFill>
                <a:latin typeface="AFVAFC+Arimo-Regular"/>
                <a:cs typeface="AFVAFC+Arimo-Regular"/>
              </a:rPr>
              <a:t>(tajdidi).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98978" y="2489912"/>
            <a:ext cx="5863108" cy="1345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0">
                <a:solidFill>
                  <a:srgbClr val="9777bc"/>
                </a:solidFill>
                <a:latin typeface="AGVIVE+KGPrimaryPenmanship"/>
                <a:cs typeface="AGVIVE+KGPrimaryPenmanship"/>
              </a:rPr>
              <a:t>KESIMPULAN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8881" y="4914064"/>
            <a:ext cx="11069893" cy="3421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Proses</a:t>
            </a:r>
            <a:r>
              <a:rPr dirty="0" sz="2800" spc="843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Islamisasi</a:t>
            </a:r>
            <a:r>
              <a:rPr dirty="0" sz="2800" spc="856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di</a:t>
            </a:r>
            <a:r>
              <a:rPr dirty="0" sz="2800" spc="835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Indonesia</a:t>
            </a:r>
            <a:r>
              <a:rPr dirty="0" sz="2800" spc="868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terjadi</a:t>
            </a:r>
            <a:r>
              <a:rPr dirty="0" sz="2800" spc="857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dengan</a:t>
            </a:r>
            <a:r>
              <a:rPr dirty="0" sz="2800" spc="864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jalan</a:t>
            </a:r>
            <a:r>
              <a:rPr dirty="0" sz="2800" spc="852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yang</a:t>
            </a:r>
            <a:r>
              <a:rPr dirty="0" sz="2800" spc="844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sangat</a:t>
            </a:r>
          </a:p>
          <a:p>
            <a:pPr marL="0" marR="0">
              <a:lnSpc>
                <a:spcPts val="3127"/>
              </a:lnSpc>
              <a:spcBef>
                <a:spcPts val="79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Panjang</a:t>
            </a:r>
            <a:r>
              <a:rPr dirty="0" sz="2800" spc="934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yang</a:t>
            </a:r>
            <a:r>
              <a:rPr dirty="0" sz="2800" spc="919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didsari</a:t>
            </a:r>
            <a:r>
              <a:rPr dirty="0" sz="2800" spc="932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pada</a:t>
            </a:r>
            <a:r>
              <a:rPr dirty="0" sz="2800" spc="926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teori</a:t>
            </a:r>
            <a:r>
              <a:rPr dirty="0" sz="2800" spc="922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teori</a:t>
            </a:r>
            <a:r>
              <a:rPr dirty="0" sz="2800" spc="922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yang</a:t>
            </a:r>
            <a:r>
              <a:rPr dirty="0" sz="2800" spc="919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beragam.</a:t>
            </a:r>
            <a:r>
              <a:rPr dirty="0" sz="2800" spc="94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Teori-teori</a:t>
            </a:r>
          </a:p>
          <a:p>
            <a:pPr marL="0" marR="0">
              <a:lnSpc>
                <a:spcPts val="3127"/>
              </a:lnSpc>
              <a:spcBef>
                <a:spcPts val="84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tersebut</a:t>
            </a:r>
            <a:r>
              <a:rPr dirty="0" sz="2800" spc="1939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pasti</a:t>
            </a:r>
            <a:r>
              <a:rPr dirty="0" sz="2800" spc="1928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mempunyai</a:t>
            </a:r>
            <a:r>
              <a:rPr dirty="0" sz="2800" spc="1957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perbandingan</a:t>
            </a:r>
            <a:r>
              <a:rPr dirty="0" sz="2800" spc="1982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yang</a:t>
            </a:r>
            <a:r>
              <a:rPr dirty="0" sz="2800" spc="1929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menampakkan</a:t>
            </a:r>
          </a:p>
          <a:p>
            <a:pPr marL="0" marR="0">
              <a:lnSpc>
                <a:spcPts val="3127"/>
              </a:lnSpc>
              <a:spcBef>
                <a:spcPts val="79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perbedaan</a:t>
            </a:r>
            <a:r>
              <a:rPr dirty="0" sz="2800" spc="1465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daripada</a:t>
            </a:r>
            <a:r>
              <a:rPr dirty="0" sz="2800" spc="1456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persamaan.</a:t>
            </a:r>
            <a:r>
              <a:rPr dirty="0" sz="2800" spc="1457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Proses</a:t>
            </a:r>
            <a:r>
              <a:rPr dirty="0" sz="2800" spc="1428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Masuknya</a:t>
            </a:r>
            <a:r>
              <a:rPr dirty="0" sz="2800" spc="1443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islam</a:t>
            </a:r>
            <a:r>
              <a:rPr dirty="0" sz="2800" spc="1431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juga</a:t>
            </a:r>
          </a:p>
          <a:p>
            <a:pPr marL="0" marR="0">
              <a:lnSpc>
                <a:spcPts val="3127"/>
              </a:lnSpc>
              <a:spcBef>
                <a:spcPts val="79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mengalami</a:t>
            </a:r>
            <a:r>
              <a:rPr dirty="0" sz="2800" spc="835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proses</a:t>
            </a:r>
            <a:r>
              <a:rPr dirty="0" sz="2800" spc="81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yang</a:t>
            </a:r>
            <a:r>
              <a:rPr dirty="0" sz="2800" spc="805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Panjang</a:t>
            </a:r>
            <a:r>
              <a:rPr dirty="0" sz="2800" spc="818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karena</a:t>
            </a:r>
            <a:r>
              <a:rPr dirty="0" sz="2800" spc="817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melewati</a:t>
            </a:r>
            <a:r>
              <a:rPr dirty="0" sz="2800" spc="822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tahapan-tahan</a:t>
            </a:r>
          </a:p>
          <a:p>
            <a:pPr marL="0" marR="0">
              <a:lnSpc>
                <a:spcPts val="3127"/>
              </a:lnSpc>
              <a:spcBef>
                <a:spcPts val="79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yang</a:t>
            </a:r>
            <a:r>
              <a:rPr dirty="0" sz="2800" spc="275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berbeda</a:t>
            </a:r>
            <a:r>
              <a:rPr dirty="0" sz="2800" spc="3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mulai</a:t>
            </a:r>
            <a:r>
              <a:rPr dirty="0" sz="2800" spc="282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dari</a:t>
            </a:r>
            <a:r>
              <a:rPr dirty="0" sz="2800" spc="278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tahapan</a:t>
            </a:r>
            <a:r>
              <a:rPr dirty="0" sz="2800" spc="295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kepemulukan</a:t>
            </a:r>
            <a:r>
              <a:rPr dirty="0" sz="2800" spc="311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islam</a:t>
            </a:r>
            <a:r>
              <a:rPr dirty="0" sz="2800" spc="276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secara</a:t>
            </a:r>
            <a:r>
              <a:rPr dirty="0" sz="2800" spc="281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formal</a:t>
            </a:r>
          </a:p>
          <a:p>
            <a:pPr marL="0" marR="0">
              <a:lnSpc>
                <a:spcPts val="3127"/>
              </a:lnSpc>
              <a:spcBef>
                <a:spcPts val="79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sampai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dengan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Gerakan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keagamaan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menjadi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Gerakan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AFVAFC+Arimo-Regular"/>
                <a:cs typeface="AFVAFC+Arimo-Regular"/>
              </a:rPr>
              <a:t>kebangsaan.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81668" y="4310777"/>
            <a:ext cx="8019454" cy="1396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22">
                <a:solidFill>
                  <a:srgbClr val="6a3ea1"/>
                </a:solidFill>
                <a:latin typeface="AGVIVE+KGPrimaryPenmanship"/>
                <a:cs typeface="AGVIVE+KGPrimaryPenmanship"/>
              </a:rPr>
              <a:t>TERIMA</a:t>
            </a:r>
            <a:r>
              <a:rPr dirty="0" sz="4800" spc="-123">
                <a:solidFill>
                  <a:srgbClr val="6a3ea1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800" spc="-123">
                <a:solidFill>
                  <a:srgbClr val="6a3ea1"/>
                </a:solidFill>
                <a:latin typeface="AGVIVE+KGPrimaryPenmanship"/>
                <a:cs typeface="AGVIVE+KGPrimaryPenmanship"/>
              </a:rPr>
              <a:t>KASIH</a:t>
            </a:r>
            <a:r>
              <a:rPr dirty="0" sz="4800" spc="-121">
                <a:solidFill>
                  <a:srgbClr val="6a3ea1"/>
                </a:solidFill>
                <a:latin typeface="AGVIVE+KGPrimaryPenmanship"/>
                <a:cs typeface="AGVIVE+KGPrimaryPenmanship"/>
              </a:rPr>
              <a:t> </a:t>
            </a:r>
            <a:r>
              <a:rPr dirty="0" sz="4800" spc="-123">
                <a:solidFill>
                  <a:srgbClr val="6a3ea1"/>
                </a:solidFill>
                <a:latin typeface="AGVIVE+KGPrimaryPenmanship"/>
                <a:cs typeface="AGVIVE+KGPrimaryPenmanship"/>
              </a:rPr>
              <a:t>WASSALAMUALAIKUM</a:t>
            </a:r>
          </a:p>
          <a:p>
            <a:pPr marL="3091437" marR="0">
              <a:lnSpc>
                <a:spcPts val="4940"/>
              </a:lnSpc>
              <a:spcBef>
                <a:spcPts val="868"/>
              </a:spcBef>
              <a:spcAft>
                <a:spcPts val="0"/>
              </a:spcAft>
            </a:pPr>
            <a:r>
              <a:rPr dirty="0" sz="4800" spc="-122">
                <a:solidFill>
                  <a:srgbClr val="6a3ea1"/>
                </a:solidFill>
                <a:latin typeface="AGVIVE+KGPrimaryPenmanship"/>
                <a:cs typeface="AGVIVE+KGPrimaryPenmanship"/>
              </a:rPr>
              <a:t>WR.WB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2021-10-11T00:35:38-05:00</dcterms:modified>
</cp:coreProperties>
</file>