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32" r:id="rId2"/>
    <p:sldMasterId id="2147483751" r:id="rId3"/>
  </p:sldMasterIdLst>
  <p:sldIdLst>
    <p:sldId id="287" r:id="rId4"/>
    <p:sldId id="257" r:id="rId5"/>
    <p:sldId id="258" r:id="rId6"/>
    <p:sldId id="259" r:id="rId7"/>
    <p:sldId id="260" r:id="rId8"/>
    <p:sldId id="267" r:id="rId9"/>
    <p:sldId id="268" r:id="rId10"/>
    <p:sldId id="269" r:id="rId11"/>
    <p:sldId id="270" r:id="rId12"/>
    <p:sldId id="271" r:id="rId13"/>
    <p:sldId id="280" r:id="rId14"/>
    <p:sldId id="281" r:id="rId15"/>
    <p:sldId id="282" r:id="rId16"/>
    <p:sldId id="283" r:id="rId17"/>
    <p:sldId id="284" r:id="rId18"/>
    <p:sldId id="285" r:id="rId19"/>
    <p:sldId id="286" r:id="rId2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667" y="1905001"/>
            <a:ext cx="10242551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666" y="4344989"/>
            <a:ext cx="10242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7120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5642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12192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97556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5850"/>
            <a:ext cx="10165080" cy="16230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vert="horz" lIns="0" tIns="0" rIns="0" bIns="0" rtlCol="0"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100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6155453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63084" y="1905000"/>
            <a:ext cx="10720917" cy="21082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92301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88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905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5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60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561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4065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5850"/>
            <a:ext cx="10165080" cy="16230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vert="horz" lIns="0" tIns="0" rIns="0" bIns="0" rtlCol="0"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100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3989900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93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683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9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881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838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987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44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78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794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84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81634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645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10214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411553"/>
            <a:ext cx="54864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1553"/>
            <a:ext cx="54864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8869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57802"/>
            <a:ext cx="54864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99" y="2174875"/>
            <a:ext cx="54864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642" y="1757802"/>
            <a:ext cx="548935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490632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7460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328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24269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13661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12876"/>
            <a:ext cx="11176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bottombar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299337"/>
            <a:ext cx="12192000" cy="55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0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0" cap="none" spc="-150" dirty="0">
          <a:ln w="3175">
            <a:noFill/>
          </a:ln>
          <a:solidFill>
            <a:srgbClr val="005825"/>
          </a:solidFill>
          <a:effectLst/>
          <a:latin typeface="+mj-lt"/>
          <a:ea typeface="+mn-ea"/>
          <a:cs typeface="Arial" pitchFamily="34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12192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1905001"/>
            <a:ext cx="10720917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5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0" cap="none" spc="-150" dirty="0">
          <a:ln w="3175">
            <a:noFill/>
          </a:ln>
          <a:solidFill>
            <a:srgbClr val="005825"/>
          </a:solidFill>
          <a:effectLst/>
          <a:latin typeface="+mj-lt"/>
          <a:ea typeface="+mn-ea"/>
          <a:cs typeface="Arial" pitchFamily="34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8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928047" y="357189"/>
            <a:ext cx="10358651" cy="928687"/>
          </a:xfrm>
        </p:spPr>
        <p:txBody>
          <a:bodyPr>
            <a:normAutofit/>
          </a:bodyPr>
          <a:lstStyle/>
          <a:p>
            <a:pPr eaLnBrk="1" hangingPunct="1"/>
            <a:r>
              <a:rPr lang="id-ID" altLang="id-ID" smtClean="0"/>
              <a:t>GERAKAN ZIS DALAM MUHAMMADIYAH</a:t>
            </a:r>
            <a:endParaRPr lang="en-US" altLang="id-ID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296537" y="4357689"/>
            <a:ext cx="9594376" cy="2168525"/>
          </a:xfrm>
        </p:spPr>
        <p:txBody>
          <a:bodyPr>
            <a:normAutofit/>
          </a:bodyPr>
          <a:lstStyle/>
          <a:p>
            <a:pPr eaLnBrk="1" hangingPunct="1"/>
            <a:r>
              <a:rPr lang="id-ID" altLang="id-ID" sz="3200" b="1" smtClean="0">
                <a:solidFill>
                  <a:schemeClr val="tx1"/>
                </a:solidFill>
              </a:rPr>
              <a:t>SEMUA TINGKAT</a:t>
            </a:r>
            <a:endParaRPr lang="en-US" altLang="id-ID" sz="3200" b="1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id-ID" sz="3200" b="1" smtClean="0">
                <a:solidFill>
                  <a:schemeClr val="tx1"/>
                </a:solidFill>
              </a:rPr>
              <a:t>AL-ISLAM DAN KEMUHAMMADIYAHAN</a:t>
            </a:r>
            <a:r>
              <a:rPr lang="id-ID" altLang="id-ID" sz="3200" b="1" smtClean="0">
                <a:solidFill>
                  <a:schemeClr val="tx1"/>
                </a:solidFill>
              </a:rPr>
              <a:t> III</a:t>
            </a:r>
            <a:endParaRPr lang="en-US" altLang="id-ID" sz="3200" b="1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id-ID" sz="3200" b="1" smtClean="0">
                <a:solidFill>
                  <a:schemeClr val="tx1"/>
                </a:solidFill>
              </a:rPr>
              <a:t>UNIVERSITAS MUHAMMADIYAH MALANG</a:t>
            </a:r>
          </a:p>
        </p:txBody>
      </p:sp>
      <p:sp>
        <p:nvSpPr>
          <p:cNvPr id="4" name="Oval 3"/>
          <p:cNvSpPr/>
          <p:nvPr/>
        </p:nvSpPr>
        <p:spPr>
          <a:xfrm>
            <a:off x="1809750" y="2000251"/>
            <a:ext cx="4286250" cy="1643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BY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SOLEH SUBAGJA</a:t>
            </a:r>
          </a:p>
        </p:txBody>
      </p:sp>
    </p:spTree>
    <p:extLst>
      <p:ext uri="{BB962C8B-B14F-4D97-AF65-F5344CB8AC3E}">
        <p14:creationId xmlns:p14="http://schemas.microsoft.com/office/powerpoint/2010/main" val="331397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Alasan</a:t>
            </a:r>
            <a:r>
              <a:rPr lang="en-US" sz="2400" dirty="0"/>
              <a:t> </a:t>
            </a:r>
            <a:r>
              <a:rPr lang="en-US" sz="2400" dirty="0" err="1"/>
              <a:t>pemberian</a:t>
            </a:r>
            <a:r>
              <a:rPr lang="en-US" sz="2400" dirty="0"/>
              <a:t> </a:t>
            </a:r>
            <a:r>
              <a:rPr lang="en-US" sz="2400" dirty="0" err="1"/>
              <a:t>dana</a:t>
            </a:r>
            <a:r>
              <a:rPr lang="en-US" sz="2400" dirty="0"/>
              <a:t> zakat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dilihat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keadaan</a:t>
            </a:r>
            <a:r>
              <a:rPr lang="en-US" sz="2400" dirty="0"/>
              <a:t> </a:t>
            </a:r>
            <a:r>
              <a:rPr lang="en-US" sz="2400" dirty="0" err="1"/>
              <a:t>finansial</a:t>
            </a:r>
            <a:r>
              <a:rPr lang="en-US" sz="2400" dirty="0"/>
              <a:t> </a:t>
            </a:r>
            <a:r>
              <a:rPr lang="en-US" sz="2400" dirty="0" err="1"/>
              <a:t>perorangan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u="sng" dirty="0" err="1"/>
              <a:t>pada</a:t>
            </a:r>
            <a:r>
              <a:rPr lang="en-US" sz="2400" u="sng" dirty="0"/>
              <a:t> </a:t>
            </a:r>
            <a:r>
              <a:rPr lang="en-US" sz="2400" u="sng" dirty="0" err="1"/>
              <a:t>jasa</a:t>
            </a:r>
            <a:r>
              <a:rPr lang="en-US" sz="2400" u="sng" dirty="0"/>
              <a:t> </a:t>
            </a:r>
            <a:r>
              <a:rPr lang="en-US" sz="2400" u="sng" dirty="0" err="1"/>
              <a:t>atau</a:t>
            </a:r>
            <a:r>
              <a:rPr lang="en-US" sz="2400" u="sng" dirty="0"/>
              <a:t> </a:t>
            </a:r>
            <a:r>
              <a:rPr lang="en-US" sz="2400" u="sng" dirty="0" err="1"/>
              <a:t>kegiatannya</a:t>
            </a:r>
            <a:r>
              <a:rPr lang="en-US" sz="2400" u="sng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2249424"/>
            <a:ext cx="8229600" cy="43251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err="1"/>
              <a:t>Yatim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Yatim</a:t>
            </a:r>
            <a:r>
              <a:rPr lang="en-US" dirty="0"/>
              <a:t> </a:t>
            </a:r>
            <a:r>
              <a:rPr lang="en-US" dirty="0" err="1" smtClean="0"/>
              <a:t>Piatu</a:t>
            </a:r>
            <a:endParaRPr lang="en-US" dirty="0" smtClean="0"/>
          </a:p>
          <a:p>
            <a:r>
              <a:rPr lang="en-US" dirty="0"/>
              <a:t>Fakir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Miskin</a:t>
            </a:r>
            <a:endParaRPr lang="en-US" dirty="0"/>
          </a:p>
          <a:p>
            <a:r>
              <a:rPr lang="en-US" i="1" dirty="0" err="1"/>
              <a:t>Gharim</a:t>
            </a:r>
            <a:endParaRPr lang="en-US" dirty="0"/>
          </a:p>
          <a:p>
            <a:pPr lvl="0"/>
            <a:r>
              <a:rPr lang="en-US" dirty="0" err="1" smtClean="0"/>
              <a:t>Muallaf</a:t>
            </a:r>
            <a:endParaRPr lang="en-US" dirty="0" smtClean="0"/>
          </a:p>
          <a:p>
            <a:r>
              <a:rPr lang="en-US" dirty="0" err="1"/>
              <a:t>Amil</a:t>
            </a:r>
            <a:r>
              <a:rPr lang="en-US" dirty="0"/>
              <a:t> </a:t>
            </a:r>
          </a:p>
          <a:p>
            <a:pPr lvl="0"/>
            <a:r>
              <a:rPr lang="en-US" dirty="0" err="1" smtClean="0"/>
              <a:t>Riqab</a:t>
            </a:r>
            <a:endParaRPr lang="en-US" dirty="0" smtClean="0"/>
          </a:p>
          <a:p>
            <a:pPr lvl="0"/>
            <a:r>
              <a:rPr lang="en-US" dirty="0" err="1" smtClean="0"/>
              <a:t>Sabilillah</a:t>
            </a:r>
            <a:endParaRPr lang="en-US" dirty="0" smtClean="0"/>
          </a:p>
          <a:p>
            <a:r>
              <a:rPr lang="en-US" dirty="0" err="1"/>
              <a:t>Ibn</a:t>
            </a:r>
            <a:r>
              <a:rPr lang="en-US" dirty="0"/>
              <a:t> </a:t>
            </a:r>
            <a:r>
              <a:rPr lang="en-US" dirty="0" err="1" smtClean="0"/>
              <a:t>Sabil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612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67000"/>
            <a:ext cx="8229600" cy="1066800"/>
          </a:xfrm>
        </p:spPr>
        <p:txBody>
          <a:bodyPr/>
          <a:lstStyle/>
          <a:p>
            <a:pPr algn="ctr"/>
            <a:r>
              <a:rPr lang="en-US" b="1" dirty="0" err="1"/>
              <a:t>Muhammadiyah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Kemiskinan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2113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57400" y="1828800"/>
            <a:ext cx="8229600" cy="4325112"/>
          </a:xfrm>
          <a:prstGeom prst="rect">
            <a:avLst/>
          </a:prstGeom>
        </p:spPr>
        <p:txBody>
          <a:bodyPr/>
          <a:lstStyle/>
          <a:p>
            <a:pPr marL="109728" indent="0">
              <a:buNone/>
            </a:pP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teologi</a:t>
            </a:r>
            <a:r>
              <a:rPr lang="en-US" dirty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               , </a:t>
            </a:r>
            <a:r>
              <a:rPr lang="en-US" dirty="0" err="1"/>
              <a:t>Kiai</a:t>
            </a:r>
            <a:r>
              <a:rPr lang="en-US" dirty="0"/>
              <a:t> </a:t>
            </a:r>
            <a:r>
              <a:rPr lang="en-US" dirty="0" err="1"/>
              <a:t>Dahlan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membumikan</a:t>
            </a:r>
            <a:r>
              <a:rPr lang="en-US" dirty="0"/>
              <a:t> </a:t>
            </a:r>
            <a:r>
              <a:rPr lang="en-US" dirty="0" err="1"/>
              <a:t>tafsir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praksis</a:t>
            </a:r>
            <a:r>
              <a:rPr lang="en-US" dirty="0"/>
              <a:t> social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pemihakan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>
                <a:solidFill>
                  <a:srgbClr val="002060"/>
                </a:solidFill>
              </a:rPr>
              <a:t>kaum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mustadl’afin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dluafa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masakin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anak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yatim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mengilhami</a:t>
            </a:r>
            <a:r>
              <a:rPr lang="en-US" dirty="0"/>
              <a:t> </a:t>
            </a:r>
            <a:r>
              <a:rPr lang="en-US" dirty="0" err="1"/>
              <a:t>Muhammadiyah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mendirikan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>
                <a:solidFill>
                  <a:srgbClr val="002060"/>
                </a:solidFill>
              </a:rPr>
              <a:t>lembaga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pendidikan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panti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asuhan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rumah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sakit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dan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tempat-tempat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layanan</a:t>
            </a:r>
            <a:r>
              <a:rPr lang="en-US" dirty="0">
                <a:solidFill>
                  <a:srgbClr val="002060"/>
                </a:solidFill>
              </a:rPr>
              <a:t> social </a:t>
            </a:r>
            <a:r>
              <a:rPr lang="en-US" dirty="0" err="1">
                <a:solidFill>
                  <a:srgbClr val="002060"/>
                </a:solidFill>
              </a:rPr>
              <a:t>lainnya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4" name="Picture 2" descr="C:\Users\Novi\Downloads\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1295400" cy="3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873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Novi\Downloads\umm-kampus-24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0212">
            <a:off x="6362651" y="14615"/>
            <a:ext cx="4281987" cy="321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467600" y="2667000"/>
            <a:ext cx="2971800" cy="297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1163311">
            <a:off x="1887522" y="2268559"/>
            <a:ext cx="4395287" cy="43584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</a:t>
            </a:r>
            <a:r>
              <a:rPr lang="en-US" dirty="0" err="1" smtClean="0"/>
              <a:t>aka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2249424"/>
            <a:ext cx="4191000" cy="4325112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taman</a:t>
            </a:r>
            <a:r>
              <a:rPr lang="en-US" dirty="0"/>
              <a:t> </a:t>
            </a:r>
            <a:r>
              <a:rPr lang="en-US" dirty="0" err="1"/>
              <a:t>kanak-kanak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perguruan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, </a:t>
            </a: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Muhammadiyah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diakui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atau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tidak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telah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membantu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mendukung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pencerahan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masyarakat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tanpa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pandang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bulu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marL="109728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Di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bidang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pendidikan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, orang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beragama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lain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boleh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dan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tidak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dilarang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belajar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di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sekolah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Muhammadiyah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2971801"/>
            <a:ext cx="2819400" cy="2554545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marL="109728" algn="r"/>
            <a:r>
              <a:rPr lang="en-US" sz="2000" dirty="0" err="1"/>
              <a:t>Pendirian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sakit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panti</a:t>
            </a:r>
            <a:r>
              <a:rPr lang="en-US" sz="2000" dirty="0"/>
              <a:t> </a:t>
            </a:r>
            <a:r>
              <a:rPr lang="en-US" sz="2000" dirty="0" err="1"/>
              <a:t>asuhan</a:t>
            </a:r>
            <a:r>
              <a:rPr lang="en-US" sz="2000" dirty="0"/>
              <a:t>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</a:p>
          <a:p>
            <a:pPr marL="109728" algn="r"/>
            <a:endParaRPr lang="en-US" sz="2000" dirty="0"/>
          </a:p>
          <a:p>
            <a:pPr marL="109728" algn="r"/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merupakan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kepedulian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sekaligus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sumbangannya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bagi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kepentingan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umat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r"/>
            <a:endParaRPr lang="en-US" sz="2000" dirty="0">
              <a:solidFill>
                <a:srgbClr val="0070C0"/>
              </a:solidFill>
            </a:endParaRPr>
          </a:p>
          <a:p>
            <a:pPr algn="r"/>
            <a:endParaRPr lang="en-US" sz="2000" dirty="0"/>
          </a:p>
        </p:txBody>
      </p:sp>
      <p:pic>
        <p:nvPicPr>
          <p:cNvPr id="2050" name="Picture 2" descr="C:\Users\Novi\Downloads\umm-kampus-2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0212">
            <a:off x="7238490" y="59101"/>
            <a:ext cx="3220779" cy="2415583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ovi\Downloads\Copy of Copy of 100_52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605123"/>
            <a:ext cx="1781175" cy="1335088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968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098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Kebepihakan</a:t>
            </a:r>
            <a:r>
              <a:rPr lang="en-US" b="1" dirty="0"/>
              <a:t> </a:t>
            </a:r>
            <a:r>
              <a:rPr lang="en-US" b="1" dirty="0" err="1"/>
              <a:t>Muhammadiyah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Kaum</a:t>
            </a:r>
            <a:r>
              <a:rPr lang="en-US" b="1" dirty="0"/>
              <a:t> </a:t>
            </a:r>
            <a:r>
              <a:rPr lang="en-US" b="1" dirty="0" err="1"/>
              <a:t>Mustadi’afin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0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ovi\Downloads\img_84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304" y="457200"/>
            <a:ext cx="8530696" cy="639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61104" y="2667000"/>
            <a:ext cx="4415896" cy="2667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Dalam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realitas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keseharian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dapat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disaksikan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betap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banyak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orang kaya Islam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khusuk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merata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dahi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diatas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sajadah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,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sementara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disekitarnya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banyak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tubuh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layu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digerogoti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penyakit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kekurangan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gizi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4992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err="1"/>
              <a:t>Muhammadiyah</a:t>
            </a:r>
            <a:r>
              <a:rPr lang="en-US" sz="2400" i="1" dirty="0"/>
              <a:t> </a:t>
            </a:r>
            <a:r>
              <a:rPr lang="en-US" sz="2400" i="1" dirty="0" err="1"/>
              <a:t>sebagai</a:t>
            </a:r>
            <a:r>
              <a:rPr lang="en-US" sz="2400" i="1" dirty="0"/>
              <a:t> </a:t>
            </a:r>
            <a:r>
              <a:rPr lang="en-US" sz="2400" i="1" dirty="0" err="1"/>
              <a:t>lembaga</a:t>
            </a:r>
            <a:r>
              <a:rPr lang="en-US" sz="2400" i="1" dirty="0"/>
              <a:t> social </a:t>
            </a:r>
            <a:r>
              <a:rPr lang="en-US" sz="2400" i="1" dirty="0" err="1"/>
              <a:t>keagamaan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2249424"/>
            <a:ext cx="8229600" cy="43251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pemberdayaan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.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pemberdayaan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.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pengentasan</a:t>
            </a:r>
            <a:r>
              <a:rPr lang="en-US" dirty="0"/>
              <a:t> </a:t>
            </a:r>
            <a:r>
              <a:rPr lang="en-US" dirty="0" err="1"/>
              <a:t>kemiskinan</a:t>
            </a:r>
            <a:r>
              <a:rPr lang="en-US" dirty="0"/>
              <a:t> (</a:t>
            </a:r>
            <a:r>
              <a:rPr lang="en-US" dirty="0" err="1"/>
              <a:t>Adh</a:t>
            </a:r>
            <a:r>
              <a:rPr lang="en-US" dirty="0"/>
              <a:t> </a:t>
            </a:r>
            <a:r>
              <a:rPr lang="en-US" dirty="0" err="1"/>
              <a:t>Dhha</a:t>
            </a:r>
            <a:r>
              <a:rPr lang="en-US" dirty="0"/>
              <a:t> (93) : 9-10)</a:t>
            </a:r>
          </a:p>
          <a:p>
            <a:pPr marL="109728" indent="0">
              <a:buNone/>
            </a:pP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pemberdayaan</a:t>
            </a:r>
            <a:r>
              <a:rPr lang="en-US" dirty="0"/>
              <a:t> social (Q.S </a:t>
            </a:r>
            <a:r>
              <a:rPr lang="en-US" dirty="0" err="1"/>
              <a:t>Ar</a:t>
            </a:r>
            <a:r>
              <a:rPr lang="en-US" dirty="0"/>
              <a:t> rum (3) : 28)</a:t>
            </a:r>
          </a:p>
          <a:p>
            <a:pPr marL="109728" indent="0">
              <a:buNone/>
            </a:pPr>
            <a:r>
              <a:rPr lang="en-US" dirty="0" err="1"/>
              <a:t>hendaknya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sebatas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karikatif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santunan</a:t>
            </a:r>
            <a:r>
              <a:rPr lang="en-US" dirty="0"/>
              <a:t> social </a:t>
            </a:r>
            <a:r>
              <a:rPr lang="en-US" dirty="0" err="1"/>
              <a:t>belaka</a:t>
            </a:r>
            <a:r>
              <a:rPr lang="en-US" dirty="0"/>
              <a:t>, </a:t>
            </a:r>
            <a:r>
              <a:rPr lang="en-US" dirty="0" err="1"/>
              <a:t>memerangi</a:t>
            </a:r>
            <a:r>
              <a:rPr lang="en-US" dirty="0"/>
              <a:t> </a:t>
            </a:r>
            <a:r>
              <a:rPr lang="en-US" dirty="0" err="1"/>
              <a:t>dosa-dosa</a:t>
            </a:r>
            <a:r>
              <a:rPr lang="en-US" dirty="0"/>
              <a:t> social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2813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43000"/>
            <a:ext cx="8229600" cy="1524000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Puckfont" pitchFamily="2" charset="0"/>
              </a:rPr>
              <a:t>TERIMA KASIH</a:t>
            </a:r>
          </a:p>
        </p:txBody>
      </p:sp>
      <p:pic>
        <p:nvPicPr>
          <p:cNvPr id="4098" name="Picture 2" descr="D:\image\image_animasi\LI0941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2286001"/>
            <a:ext cx="44862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20200" y="6400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ookie" pitchFamily="2" charset="0"/>
              </a:rPr>
              <a:t>Pharmacy</a:t>
            </a:r>
          </a:p>
        </p:txBody>
      </p:sp>
    </p:spTree>
    <p:extLst>
      <p:ext uri="{BB962C8B-B14F-4D97-AF65-F5344CB8AC3E}">
        <p14:creationId xmlns:p14="http://schemas.microsoft.com/office/powerpoint/2010/main" val="1141602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6066"/>
            <a:ext cx="10515600" cy="618187"/>
          </a:xfrm>
        </p:spPr>
        <p:txBody>
          <a:bodyPr>
            <a:normAutofit/>
          </a:bodyPr>
          <a:lstStyle/>
          <a:p>
            <a:r>
              <a:rPr lang="id-ID" dirty="0" smtClean="0"/>
              <a:t>Pengertian gerakan ZIS dalam muhammadiyah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ZIS merupakan singkatan dari zakat, infaq dan shadaqah.</a:t>
            </a:r>
          </a:p>
          <a:p>
            <a:pPr marL="0" indent="0">
              <a:buNone/>
            </a:pPr>
            <a:r>
              <a:rPr lang="id-ID" dirty="0" smtClean="0"/>
              <a:t>Yang berperan dalam mengatasi permasalahan sosial seperti masalah kemiskinan</a:t>
            </a:r>
            <a:r>
              <a:rPr lang="id-ID" dirty="0"/>
              <a:t>, keterbelakangan, dan kebodohan pada masyarakat bawah melalui berbagai program yang dikembangkan </a:t>
            </a:r>
            <a:r>
              <a:rPr lang="id-ID" dirty="0" smtClean="0"/>
              <a:t>Muhammadiyah.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50676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Visi Dan Misi Muhammadiyah dalam bidang Ekonomi dan ZIS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d-ID" b="1" dirty="0"/>
              <a:t>Visi </a:t>
            </a:r>
            <a:endParaRPr lang="id-ID" dirty="0"/>
          </a:p>
          <a:p>
            <a:pPr marL="0" indent="0">
              <a:buNone/>
            </a:pPr>
            <a:r>
              <a:rPr lang="id-ID" dirty="0" smtClean="0"/>
              <a:t>Berkembangnya </a:t>
            </a:r>
            <a:r>
              <a:rPr lang="id-ID" dirty="0"/>
              <a:t>kapasitas dan bangkitnya kembali etos Muhammadiyah untuk meningkatkan pemberdayaan ekonomi dan kesejahteraan </a:t>
            </a:r>
            <a:r>
              <a:rPr lang="id-ID" dirty="0" smtClean="0"/>
              <a:t>umat.</a:t>
            </a:r>
          </a:p>
          <a:p>
            <a:pPr marL="0" indent="0">
              <a:buNone/>
            </a:pPr>
            <a:r>
              <a:rPr lang="id-ID" b="1" dirty="0" smtClean="0"/>
              <a:t>Misi</a:t>
            </a:r>
            <a:endParaRPr lang="id-ID" dirty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Mengupayakan </a:t>
            </a:r>
            <a:r>
              <a:rPr lang="id-ID" dirty="0"/>
              <a:t>pembangunan ekonomi rakyat Indonesia khususnya keluarga besar </a:t>
            </a:r>
            <a:r>
              <a:rPr lang="id-ID" dirty="0" smtClean="0"/>
              <a:t>Muhammadiyah.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Mengurangi </a:t>
            </a:r>
            <a:r>
              <a:rPr lang="id-ID" dirty="0"/>
              <a:t>problem kemiskinan, keterbelakangan dan kebodohan pada masyarakat melalui peningkatankehidupan sosial ekonomi ummat yang </a:t>
            </a:r>
            <a:r>
              <a:rPr lang="id-ID" dirty="0" smtClean="0"/>
              <a:t>berkualitas.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Menjadi </a:t>
            </a:r>
            <a:r>
              <a:rPr lang="id-ID" dirty="0"/>
              <a:t>pelopor, motivator dan atau katalisator pembaharuan/perubahan pembangunan ekonomi rakyat Indonesia berdasarkan nilai-nilai Islam.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77549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Rencana Strategis dan Tugas Pokok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d-ID" dirty="0"/>
              <a:t>Rencana strategis bidang Wakaf, ZIS </a:t>
            </a:r>
            <a:r>
              <a:rPr lang="id-ID" dirty="0" smtClean="0"/>
              <a:t>dan </a:t>
            </a:r>
            <a:r>
              <a:rPr lang="id-ID" dirty="0"/>
              <a:t>Pemberdayaan </a:t>
            </a:r>
            <a:r>
              <a:rPr lang="id-ID" dirty="0" smtClean="0"/>
              <a:t>Ekonomi </a:t>
            </a:r>
            <a:r>
              <a:rPr lang="id-ID" dirty="0"/>
              <a:t>adalah: </a:t>
            </a:r>
            <a:endParaRPr lang="id-ID" dirty="0" smtClean="0"/>
          </a:p>
          <a:p>
            <a:pPr marL="0" indent="0">
              <a:buNone/>
            </a:pPr>
            <a:r>
              <a:rPr lang="id-ID" i="1" dirty="0" smtClean="0"/>
              <a:t>“Terciptanya </a:t>
            </a:r>
            <a:r>
              <a:rPr lang="id-ID" i="1" dirty="0"/>
              <a:t>kehidupan sosial ekonomi umat yang berkualitas sebagai benteng atas problem kemiskinan, keterbelakangan, dan kebodohan pada masyarakat bawah melalui berbagai program yang dikembangkan Muhammadiyah</a:t>
            </a:r>
            <a:r>
              <a:rPr lang="id-ID" i="1" dirty="0" smtClean="0"/>
              <a:t>.”</a:t>
            </a:r>
            <a:endParaRPr lang="id-ID" i="1" dirty="0"/>
          </a:p>
          <a:p>
            <a:pPr marL="0" indent="0">
              <a:buNone/>
            </a:pPr>
            <a:r>
              <a:rPr lang="id-ID" dirty="0"/>
              <a:t>Berdasarkan garis besar program, Majelis ini mempunyai tugas pokok antara lain</a:t>
            </a:r>
            <a:r>
              <a:rPr lang="id-ID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Peningkatan </a:t>
            </a:r>
            <a:r>
              <a:rPr lang="id-ID" dirty="0"/>
              <a:t>pengelolaan ZIS (Zakat, Infaq, dan Shadaqah) dan akuntabilitasnya sehingga menjadi penyangga kekuatan gerakan pemberdayaan </a:t>
            </a:r>
            <a:r>
              <a:rPr lang="id-ID" dirty="0" smtClean="0"/>
              <a:t>umat.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Peningkatan </a:t>
            </a:r>
            <a:r>
              <a:rPr lang="id-ID" dirty="0"/>
              <a:t>mutu pengelolaan wakaf dan perkuasan gerakan sertifikasi tanah-tanah wakaf di lingkungan </a:t>
            </a:r>
            <a:r>
              <a:rPr lang="id-ID" dirty="0" smtClean="0"/>
              <a:t>Persyarikatan.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Pengembangan </a:t>
            </a:r>
            <a:r>
              <a:rPr lang="id-ID" dirty="0"/>
              <a:t>bentuk wakaf dalam bentuk wakaf tunai dan wakaf produktif.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74575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4046"/>
            <a:ext cx="10364451" cy="1596177"/>
          </a:xfrm>
        </p:spPr>
        <p:txBody>
          <a:bodyPr>
            <a:noAutofit/>
          </a:bodyPr>
          <a:lstStyle/>
          <a:p>
            <a:r>
              <a:rPr lang="nn-NO" sz="3200" dirty="0"/>
              <a:t>Kerangka Kebijakan Program Muhammadiyah Jangka Panjang (Visi Muhammadiyah 2025)</a:t>
            </a:r>
            <a:r>
              <a:rPr lang="id-ID" sz="3200" dirty="0"/>
              <a:t/>
            </a:r>
            <a:br>
              <a:rPr lang="id-ID" sz="3200" dirty="0"/>
            </a:b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533375"/>
            <a:ext cx="10363826" cy="3424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1400" dirty="0" smtClean="0"/>
              <a:t>Dalam point 6. </a:t>
            </a:r>
            <a:endParaRPr lang="id-ID" sz="1400" dirty="0"/>
          </a:p>
          <a:p>
            <a:pPr marL="0" indent="0">
              <a:buNone/>
            </a:pPr>
            <a:r>
              <a:rPr lang="id-ID" sz="1400" b="1" dirty="0" smtClean="0"/>
              <a:t>Program </a:t>
            </a:r>
            <a:r>
              <a:rPr lang="id-ID" sz="1400" b="1" dirty="0"/>
              <a:t>Bidang Wakaf, ZIS (Zakat, Infak, dan Shadaqah), dan Pemberdayaan </a:t>
            </a:r>
            <a:r>
              <a:rPr lang="id-ID" sz="1400" b="1" dirty="0" smtClean="0"/>
              <a:t>Ekonomi </a:t>
            </a:r>
          </a:p>
          <a:p>
            <a:pPr marL="0" indent="0">
              <a:buNone/>
            </a:pPr>
            <a:r>
              <a:rPr lang="id-ID" sz="1400" b="1" dirty="0" smtClean="0"/>
              <a:t>Garis </a:t>
            </a:r>
            <a:r>
              <a:rPr lang="id-ID" sz="1400" b="1" dirty="0"/>
              <a:t>Besar Program</a:t>
            </a:r>
            <a:r>
              <a:rPr lang="id-ID" sz="1400" b="1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1400" dirty="0" smtClean="0"/>
              <a:t>Menciptakan </a:t>
            </a:r>
            <a:r>
              <a:rPr lang="id-ID" sz="1400" dirty="0"/>
              <a:t>cetak biru (</a:t>
            </a:r>
            <a:r>
              <a:rPr lang="id-ID" sz="1400" i="1" dirty="0"/>
              <a:t>blue print</a:t>
            </a:r>
            <a:r>
              <a:rPr lang="id-ID" sz="1400" dirty="0"/>
              <a:t>) pengembangan ekonomi sebagai usaha untuk mengevaluasi dan merancang program pemberdayaan ekonomi ummat yang </a:t>
            </a:r>
            <a:r>
              <a:rPr lang="id-ID" sz="1400" dirty="0" smtClean="0"/>
              <a:t>efektif.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1400" dirty="0" smtClean="0"/>
              <a:t>Mengembangkan </a:t>
            </a:r>
            <a:r>
              <a:rPr lang="id-ID" sz="1400" dirty="0"/>
              <a:t>model pemberdayaan ekonomi yang didasarkan atas kekuatan sendiri sebagai wujud cita-cita kemandirian ekonomi </a:t>
            </a:r>
            <a:r>
              <a:rPr lang="id-ID" sz="1400" dirty="0" smtClean="0"/>
              <a:t>ummat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1400" dirty="0" smtClean="0"/>
              <a:t>Menegaskan </a:t>
            </a:r>
            <a:r>
              <a:rPr lang="id-ID" sz="1400" dirty="0"/>
              <a:t>keberpihakan Muhammadiyah terhadap usaha-usaha ekonomi dalam membangun kekuatan masyarakat kecil (akar rumput) yang dhu’afa dan musatdh’afin melalui kegiatan-kegiatan ekonomi </a:t>
            </a:r>
            <a:r>
              <a:rPr lang="id-ID" sz="1400" dirty="0" smtClean="0"/>
              <a:t>alternatif.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1400" dirty="0" smtClean="0"/>
              <a:t>Peningkatan </a:t>
            </a:r>
            <a:r>
              <a:rPr lang="id-ID" sz="1400" dirty="0"/>
              <a:t>pengelolaan ZIS (Zakat, Infaq, Shadaqah) dan akuntabilitasnya sehingga menjadi penyangga kekuatan gerakan pemberdayaan </a:t>
            </a:r>
            <a:r>
              <a:rPr lang="id-ID" sz="1400" dirty="0" smtClean="0"/>
              <a:t>umat.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1400" dirty="0" smtClean="0"/>
              <a:t>Mengupayakan </a:t>
            </a:r>
            <a:r>
              <a:rPr lang="id-ID" sz="1400" dirty="0"/>
              <a:t>terlaksananya ekonomi syariah yang lebih kuat dan terorganisasi dengan </a:t>
            </a:r>
            <a:r>
              <a:rPr lang="id-ID" sz="1400" dirty="0" smtClean="0"/>
              <a:t>tersistem.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1400" dirty="0" smtClean="0"/>
              <a:t>Peningkatan </a:t>
            </a:r>
            <a:r>
              <a:rPr lang="id-ID" sz="1400" dirty="0"/>
              <a:t>mutu pengelolaan wakaf dan perkuasan gerakan sertifikasi tanah-tanah wakaf di lingkungan </a:t>
            </a:r>
            <a:r>
              <a:rPr lang="id-ID" sz="1400" dirty="0" smtClean="0"/>
              <a:t>Persyarikatan.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1400" dirty="0" smtClean="0"/>
              <a:t>Pengembangan </a:t>
            </a:r>
            <a:r>
              <a:rPr lang="id-ID" sz="1400" dirty="0"/>
              <a:t>bentuk wakaf dalam bentuk wakaf tunai dan wakaf produktif</a:t>
            </a:r>
          </a:p>
          <a:p>
            <a:pPr marL="0" indent="0">
              <a:buNone/>
            </a:pP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452039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8229600" cy="1066800"/>
          </a:xfrm>
        </p:spPr>
        <p:txBody>
          <a:bodyPr/>
          <a:lstStyle/>
          <a:p>
            <a:r>
              <a:rPr lang="en-US" dirty="0" smtClean="0"/>
              <a:t>Al-</a:t>
            </a:r>
            <a:r>
              <a:rPr lang="en-US" dirty="0" err="1" smtClean="0"/>
              <a:t>Ma’un</a:t>
            </a:r>
            <a:r>
              <a:rPr lang="en-US" dirty="0" smtClean="0"/>
              <a:t>: 7 </a:t>
            </a:r>
            <a:r>
              <a:rPr lang="en-US" dirty="0" err="1" smtClean="0"/>
              <a:t>ayat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43000"/>
            <a:ext cx="7577796" cy="323837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28800" y="44196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menyebut</a:t>
            </a:r>
            <a:r>
              <a:rPr lang="en-US" i="1" dirty="0"/>
              <a:t> </a:t>
            </a:r>
            <a:r>
              <a:rPr lang="en-US" i="1" dirty="0" err="1"/>
              <a:t>nama</a:t>
            </a:r>
            <a:r>
              <a:rPr lang="en-US" i="1" dirty="0"/>
              <a:t> Allah Yang </a:t>
            </a:r>
            <a:r>
              <a:rPr lang="en-US" i="1" dirty="0" err="1"/>
              <a:t>Maha</a:t>
            </a:r>
            <a:r>
              <a:rPr lang="en-US" i="1" dirty="0"/>
              <a:t> </a:t>
            </a:r>
            <a:r>
              <a:rPr lang="en-US" i="1" dirty="0" err="1"/>
              <a:t>Pengasih</a:t>
            </a:r>
            <a:r>
              <a:rPr lang="en-US" i="1" dirty="0"/>
              <a:t>, </a:t>
            </a:r>
            <a:r>
              <a:rPr lang="en-US" i="1" dirty="0" err="1"/>
              <a:t>Maha</a:t>
            </a:r>
            <a:r>
              <a:rPr lang="en-US" i="1" dirty="0"/>
              <a:t> </a:t>
            </a:r>
            <a:r>
              <a:rPr lang="en-US" i="1" dirty="0" err="1"/>
              <a:t>Penyayang</a:t>
            </a:r>
            <a:endParaRPr lang="en-US" i="1" dirty="0"/>
          </a:p>
          <a:p>
            <a:r>
              <a:rPr lang="en-US" i="1" dirty="0"/>
              <a:t>1. </a:t>
            </a:r>
            <a:r>
              <a:rPr lang="en-US" i="1" dirty="0" err="1"/>
              <a:t>Tahukah</a:t>
            </a:r>
            <a:r>
              <a:rPr lang="en-US" i="1" dirty="0"/>
              <a:t> </a:t>
            </a:r>
            <a:r>
              <a:rPr lang="en-US" i="1" dirty="0" err="1"/>
              <a:t>kamu</a:t>
            </a:r>
            <a:r>
              <a:rPr lang="en-US" i="1" dirty="0"/>
              <a:t> (orang) yang </a:t>
            </a:r>
            <a:r>
              <a:rPr lang="en-US" i="1" dirty="0" err="1"/>
              <a:t>mendustakan</a:t>
            </a:r>
            <a:r>
              <a:rPr lang="en-US" i="1" dirty="0"/>
              <a:t> agama?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2. </a:t>
            </a:r>
            <a:r>
              <a:rPr lang="en-US" i="1" dirty="0" err="1"/>
              <a:t>Maka</a:t>
            </a:r>
            <a:r>
              <a:rPr lang="en-US" i="1" dirty="0"/>
              <a:t> </a:t>
            </a:r>
            <a:r>
              <a:rPr lang="en-US" i="1" dirty="0" err="1"/>
              <a:t>itulah</a:t>
            </a:r>
            <a:r>
              <a:rPr lang="en-US" i="1" dirty="0"/>
              <a:t> orang yang </a:t>
            </a:r>
            <a:r>
              <a:rPr lang="en-US" i="1" dirty="0" err="1"/>
              <a:t>menghardik</a:t>
            </a:r>
            <a:r>
              <a:rPr lang="en-US" i="1" dirty="0"/>
              <a:t> </a:t>
            </a:r>
            <a:r>
              <a:rPr lang="en-US" i="1" dirty="0" err="1"/>
              <a:t>anak</a:t>
            </a:r>
            <a:r>
              <a:rPr lang="en-US" i="1" dirty="0"/>
              <a:t> </a:t>
            </a:r>
            <a:r>
              <a:rPr lang="en-US" i="1" dirty="0" err="1"/>
              <a:t>yatim</a:t>
            </a:r>
            <a:r>
              <a:rPr lang="en-US" i="1" dirty="0"/>
              <a:t>,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3.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tidak</a:t>
            </a:r>
            <a:r>
              <a:rPr lang="en-US" i="1" dirty="0"/>
              <a:t> </a:t>
            </a:r>
            <a:r>
              <a:rPr lang="en-US" i="1" dirty="0" err="1"/>
              <a:t>mendorong</a:t>
            </a:r>
            <a:r>
              <a:rPr lang="en-US" i="1" dirty="0"/>
              <a:t> </a:t>
            </a:r>
            <a:r>
              <a:rPr lang="en-US" i="1" dirty="0" err="1"/>
              <a:t>memberi</a:t>
            </a:r>
            <a:r>
              <a:rPr lang="en-US" i="1" dirty="0"/>
              <a:t> </a:t>
            </a:r>
            <a:r>
              <a:rPr lang="en-US" i="1" dirty="0" err="1"/>
              <a:t>makan</a:t>
            </a:r>
            <a:r>
              <a:rPr lang="en-US" i="1" dirty="0"/>
              <a:t> orang </a:t>
            </a:r>
            <a:r>
              <a:rPr lang="en-US" i="1" dirty="0" err="1"/>
              <a:t>miskin</a:t>
            </a:r>
            <a:r>
              <a:rPr lang="en-US" i="1" dirty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4. </a:t>
            </a:r>
            <a:r>
              <a:rPr lang="en-US" i="1" dirty="0" err="1"/>
              <a:t>Maka</a:t>
            </a:r>
            <a:r>
              <a:rPr lang="en-US" i="1" dirty="0"/>
              <a:t> </a:t>
            </a:r>
            <a:r>
              <a:rPr lang="en-US" i="1" dirty="0" err="1"/>
              <a:t>celakalah</a:t>
            </a:r>
            <a:r>
              <a:rPr lang="en-US" i="1" dirty="0"/>
              <a:t> orang yang </a:t>
            </a:r>
            <a:r>
              <a:rPr lang="en-US" i="1" dirty="0" err="1"/>
              <a:t>sholat</a:t>
            </a:r>
            <a:r>
              <a:rPr lang="en-US" i="1" dirty="0"/>
              <a:t>,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5. (</a:t>
            </a:r>
            <a:r>
              <a:rPr lang="en-US" i="1" dirty="0" err="1"/>
              <a:t>yaitu</a:t>
            </a:r>
            <a:r>
              <a:rPr lang="en-US" i="1" dirty="0"/>
              <a:t>) orang-orang yang </a:t>
            </a:r>
            <a:r>
              <a:rPr lang="en-US" i="1" dirty="0" err="1"/>
              <a:t>lalai</a:t>
            </a:r>
            <a:r>
              <a:rPr lang="en-US" i="1" dirty="0"/>
              <a:t> </a:t>
            </a:r>
            <a:r>
              <a:rPr lang="en-US" i="1" dirty="0" err="1"/>
              <a:t>terhadap</a:t>
            </a:r>
            <a:r>
              <a:rPr lang="en-US" i="1" dirty="0"/>
              <a:t> </a:t>
            </a:r>
            <a:r>
              <a:rPr lang="en-US" i="1" dirty="0" err="1"/>
              <a:t>sholatnya</a:t>
            </a:r>
            <a:r>
              <a:rPr lang="en-US" i="1" dirty="0"/>
              <a:t>,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6. yang </a:t>
            </a:r>
            <a:r>
              <a:rPr lang="en-US" i="1" dirty="0" err="1"/>
              <a:t>berbuat</a:t>
            </a:r>
            <a:r>
              <a:rPr lang="en-US" i="1" dirty="0"/>
              <a:t> </a:t>
            </a:r>
            <a:r>
              <a:rPr lang="en-US" i="1" dirty="0" err="1"/>
              <a:t>ria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7.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enggan</a:t>
            </a:r>
            <a:r>
              <a:rPr lang="en-US" i="1" dirty="0"/>
              <a:t> (</a:t>
            </a:r>
            <a:r>
              <a:rPr lang="en-US" i="1" dirty="0" err="1"/>
              <a:t>memberikan</a:t>
            </a:r>
            <a:r>
              <a:rPr lang="en-US" i="1" dirty="0"/>
              <a:t>) </a:t>
            </a:r>
            <a:r>
              <a:rPr lang="en-US" i="1" dirty="0" err="1"/>
              <a:t>bantuan</a:t>
            </a:r>
            <a:r>
              <a:rPr lang="en-US" i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52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2249424"/>
            <a:ext cx="8229600" cy="4325112"/>
          </a:xfrm>
          <a:prstGeom prst="rect">
            <a:avLst/>
          </a:prstGeom>
        </p:spPr>
        <p:txBody>
          <a:bodyPr/>
          <a:lstStyle/>
          <a:p>
            <a:pPr marL="109728" indent="0">
              <a:lnSpc>
                <a:spcPct val="150000"/>
              </a:lnSpc>
              <a:buNone/>
            </a:pPr>
            <a:r>
              <a:rPr lang="en-US" dirty="0" err="1"/>
              <a:t>Ajaran</a:t>
            </a:r>
            <a:r>
              <a:rPr lang="en-US" dirty="0"/>
              <a:t> </a:t>
            </a:r>
            <a:r>
              <a:rPr lang="en-US" dirty="0" smtClean="0"/>
              <a:t>                            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praktis</a:t>
            </a:r>
            <a:r>
              <a:rPr lang="en-US" dirty="0"/>
              <a:t> </a:t>
            </a:r>
            <a:r>
              <a:rPr lang="en-US" dirty="0" err="1"/>
              <a:t>diteladankan</a:t>
            </a:r>
            <a:r>
              <a:rPr lang="en-US" dirty="0"/>
              <a:t> KH Ahmad </a:t>
            </a:r>
            <a:r>
              <a:rPr lang="en-US" dirty="0" err="1"/>
              <a:t>Dahlan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gemar</a:t>
            </a:r>
            <a:r>
              <a:rPr lang="en-US" dirty="0"/>
              <a:t> </a:t>
            </a:r>
            <a:r>
              <a:rPr lang="en-US" dirty="0" err="1"/>
              <a:t>mengasihi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menyantuni</a:t>
            </a:r>
            <a:r>
              <a:rPr lang="en-US" dirty="0"/>
              <a:t> </a:t>
            </a:r>
            <a:r>
              <a:rPr lang="en-US" dirty="0" err="1"/>
              <a:t>mustadi’afin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penyelamatan</a:t>
            </a:r>
            <a:r>
              <a:rPr lang="en-US" dirty="0"/>
              <a:t> moral </a:t>
            </a:r>
            <a:r>
              <a:rPr lang="en-US" dirty="0" err="1"/>
              <a:t>bangsa</a:t>
            </a:r>
            <a:r>
              <a:rPr lang="en-US" dirty="0"/>
              <a:t>.</a:t>
            </a:r>
          </a:p>
        </p:txBody>
      </p:sp>
      <p:pic>
        <p:nvPicPr>
          <p:cNvPr id="2050" name="Picture 2" descr="C:\Users\Novi\Downloads\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2438400" cy="6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963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2249424"/>
            <a:ext cx="8229600" cy="43251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/>
              <a:t>Allah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menciptakan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ada</a:t>
            </a:r>
            <a:r>
              <a:rPr lang="en-US" sz="2400" dirty="0"/>
              <a:t> di </a:t>
            </a:r>
            <a:r>
              <a:rPr lang="en-US" sz="2400" dirty="0" err="1"/>
              <a:t>langit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ada</a:t>
            </a:r>
            <a:r>
              <a:rPr lang="en-US" sz="2400" dirty="0"/>
              <a:t> di </a:t>
            </a:r>
            <a:r>
              <a:rPr lang="en-US" sz="2400" dirty="0" err="1"/>
              <a:t>bumi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dinikmati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diambil</a:t>
            </a:r>
            <a:r>
              <a:rPr lang="en-US" sz="2400" dirty="0"/>
              <a:t> </a:t>
            </a:r>
            <a:r>
              <a:rPr lang="en-US" sz="2400" dirty="0" err="1"/>
              <a:t>manfaatnya</a:t>
            </a:r>
            <a:r>
              <a:rPr lang="en-US" sz="2400" dirty="0"/>
              <a:t>. Ada </a:t>
            </a:r>
            <a:r>
              <a:rPr lang="en-US" sz="2400" dirty="0" err="1"/>
              <a:t>usaha</a:t>
            </a:r>
            <a:r>
              <a:rPr lang="en-US" sz="2400" dirty="0"/>
              <a:t> </a:t>
            </a:r>
            <a:r>
              <a:rPr lang="en-US" sz="2400" i="1" dirty="0"/>
              <a:t>(</a:t>
            </a:r>
            <a:r>
              <a:rPr lang="en-US" sz="2400" i="1" dirty="0" err="1"/>
              <a:t>kasb</a:t>
            </a:r>
            <a:r>
              <a:rPr lang="en-US" sz="2400" i="1" dirty="0"/>
              <a:t>)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memperoleh</a:t>
            </a:r>
            <a:r>
              <a:rPr lang="en-US" sz="2400" dirty="0"/>
              <a:t> </a:t>
            </a:r>
            <a:r>
              <a:rPr lang="en-US" sz="2400" dirty="0" err="1"/>
              <a:t>manfaatnya</a:t>
            </a:r>
            <a:r>
              <a:rPr lang="en-US" sz="2400" dirty="0"/>
              <a:t>.</a:t>
            </a:r>
          </a:p>
          <a:p>
            <a:pPr marL="109728" indent="0">
              <a:buNone/>
            </a:pPr>
            <a:r>
              <a:rPr lang="en-US" b="1" dirty="0"/>
              <a:t> </a:t>
            </a:r>
          </a:p>
          <a:p>
            <a:pPr marL="109728" indent="0">
              <a:buNone/>
            </a:pPr>
            <a:r>
              <a:rPr lang="en-US" sz="3200" b="1" i="1" dirty="0" err="1">
                <a:solidFill>
                  <a:srgbClr val="006600"/>
                </a:solidFill>
              </a:rPr>
              <a:t>Kasb</a:t>
            </a:r>
            <a:r>
              <a:rPr lang="en-US" sz="3200" b="1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upaya</a:t>
            </a:r>
            <a:r>
              <a:rPr lang="en-US" sz="3200" dirty="0"/>
              <a:t> </a:t>
            </a:r>
            <a:r>
              <a:rPr lang="en-US" sz="3200" dirty="0" err="1"/>
              <a:t>menambah</a:t>
            </a:r>
            <a:r>
              <a:rPr lang="en-US" sz="3200" dirty="0"/>
              <a:t> </a:t>
            </a:r>
            <a:r>
              <a:rPr lang="en-US" sz="3200" dirty="0" err="1"/>
              <a:t>nilai</a:t>
            </a:r>
            <a:r>
              <a:rPr lang="en-US" sz="3200" dirty="0"/>
              <a:t>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dirty="0" err="1"/>
              <a:t>melahirkan</a:t>
            </a:r>
            <a:r>
              <a:rPr lang="en-US" sz="3200" dirty="0"/>
              <a:t> </a:t>
            </a:r>
            <a:r>
              <a:rPr lang="en-US" sz="3200" dirty="0" err="1"/>
              <a:t>nilai</a:t>
            </a:r>
            <a:r>
              <a:rPr lang="en-US" sz="3200" dirty="0"/>
              <a:t> </a:t>
            </a:r>
            <a:r>
              <a:rPr lang="en-US" sz="3200" dirty="0" err="1"/>
              <a:t>tambah</a:t>
            </a:r>
            <a:r>
              <a:rPr lang="en-US" sz="3200" dirty="0"/>
              <a:t>.</a:t>
            </a:r>
          </a:p>
          <a:p>
            <a:pPr marL="109728" indent="0">
              <a:buNone/>
            </a:pPr>
            <a:r>
              <a:rPr lang="en-US" dirty="0"/>
              <a:t> 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301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33600" y="3886200"/>
            <a:ext cx="7010400" cy="28559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endParaRPr lang="en-US" sz="1800" dirty="0"/>
          </a:p>
          <a:p>
            <a:pPr marL="109728" indent="0">
              <a:buNone/>
            </a:pPr>
            <a:endParaRPr lang="en-US" sz="1800" dirty="0"/>
          </a:p>
          <a:p>
            <a:pPr marL="109728" indent="0">
              <a:buNone/>
            </a:pP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surat</a:t>
            </a:r>
            <a:r>
              <a:rPr lang="en-US" sz="1800" dirty="0"/>
              <a:t> At-</a:t>
            </a:r>
            <a:r>
              <a:rPr lang="en-US" sz="1800" dirty="0" err="1"/>
              <a:t>Taubah</a:t>
            </a:r>
            <a:r>
              <a:rPr lang="en-US" sz="1800" dirty="0"/>
              <a:t> : 60 </a:t>
            </a:r>
            <a:r>
              <a:rPr lang="en-US" sz="1800" dirty="0" err="1"/>
              <a:t>penerima</a:t>
            </a:r>
            <a:r>
              <a:rPr lang="en-US" sz="1800" dirty="0"/>
              <a:t> zakat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dikelompokkan</a:t>
            </a:r>
            <a:r>
              <a:rPr lang="en-US" sz="1800" dirty="0"/>
              <a:t> </a:t>
            </a:r>
            <a:r>
              <a:rPr lang="en-US" sz="1800" dirty="0" err="1"/>
              <a:t>berdasarkan</a:t>
            </a:r>
            <a:r>
              <a:rPr lang="en-US" sz="1800" dirty="0"/>
              <a:t> </a:t>
            </a:r>
            <a:r>
              <a:rPr lang="en-US" sz="1800" dirty="0" err="1"/>
              <a:t>penyebabnya</a:t>
            </a:r>
            <a:r>
              <a:rPr lang="en-US" sz="1800" dirty="0"/>
              <a:t>, </a:t>
            </a:r>
            <a:r>
              <a:rPr lang="en-US" sz="1800" dirty="0" err="1"/>
              <a:t>yaitu</a:t>
            </a:r>
            <a:r>
              <a:rPr lang="en-US" sz="1800" dirty="0"/>
              <a:t>: </a:t>
            </a:r>
          </a:p>
          <a:p>
            <a:pPr marL="109728" indent="0">
              <a:buNone/>
            </a:pPr>
            <a:endParaRPr lang="en-US" sz="1800" i="1" dirty="0"/>
          </a:p>
          <a:p>
            <a:pPr marL="109728" indent="0">
              <a:buNone/>
            </a:pPr>
            <a:r>
              <a:rPr lang="en-US" sz="1800" i="1" dirty="0" err="1"/>
              <a:t>Pertama</a:t>
            </a:r>
            <a:r>
              <a:rPr lang="en-US" sz="1800" dirty="0"/>
              <a:t>, </a:t>
            </a:r>
            <a:r>
              <a:rPr lang="en-US" sz="1800" dirty="0" err="1"/>
              <a:t>ketidakmampuan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ketidakberdayaan</a:t>
            </a:r>
            <a:r>
              <a:rPr lang="en-US" sz="1800" dirty="0"/>
              <a:t>. </a:t>
            </a:r>
          </a:p>
          <a:p>
            <a:pPr marL="109728" indent="0">
              <a:buNone/>
            </a:pPr>
            <a:endParaRPr lang="en-US" sz="1800" i="1" dirty="0"/>
          </a:p>
          <a:p>
            <a:pPr marL="109728" indent="0">
              <a:buNone/>
            </a:pPr>
            <a:r>
              <a:rPr lang="en-US" sz="1800" i="1" dirty="0" err="1"/>
              <a:t>Kedua</a:t>
            </a:r>
            <a:r>
              <a:rPr lang="en-US" sz="1800" dirty="0"/>
              <a:t>, </a:t>
            </a:r>
            <a:r>
              <a:rPr lang="en-US" sz="1800" dirty="0" err="1"/>
              <a:t>kemaslahatan</a:t>
            </a:r>
            <a:r>
              <a:rPr lang="en-US" sz="1800" dirty="0"/>
              <a:t> </a:t>
            </a:r>
            <a:r>
              <a:rPr lang="en-US" sz="1800" dirty="0" err="1"/>
              <a:t>umum</a:t>
            </a:r>
            <a:r>
              <a:rPr lang="en-US" sz="1800" dirty="0"/>
              <a:t> </a:t>
            </a:r>
            <a:r>
              <a:rPr lang="en-US" sz="1800" dirty="0" err="1"/>
              <a:t>umat</a:t>
            </a:r>
            <a:r>
              <a:rPr lang="en-US" sz="1800" dirty="0"/>
              <a:t> Islam.</a:t>
            </a:r>
          </a:p>
          <a:p>
            <a:pPr marL="109728" indent="0">
              <a:buNone/>
            </a:pPr>
            <a:endParaRPr lang="en-US" sz="1600" dirty="0"/>
          </a:p>
        </p:txBody>
      </p:sp>
      <p:pic>
        <p:nvPicPr>
          <p:cNvPr id="4" name="Picture 2" descr="C:\Users\Novi\Downloads\at taubah 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5105400" cy="3892866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34200" y="762001"/>
            <a:ext cx="3505200" cy="300082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“</a:t>
            </a:r>
            <a:r>
              <a:rPr lang="en-US" sz="1400" dirty="0" err="1"/>
              <a:t>Sesungguhnya</a:t>
            </a:r>
            <a:r>
              <a:rPr lang="en-US" sz="1400" dirty="0"/>
              <a:t> zakat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hanyalah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orang-orang fakir, orang </a:t>
            </a:r>
            <a:r>
              <a:rPr lang="en-US" sz="1400" dirty="0" err="1"/>
              <a:t>miskin</a:t>
            </a:r>
            <a:r>
              <a:rPr lang="en-US" sz="1400" dirty="0"/>
              <a:t>, </a:t>
            </a:r>
            <a:r>
              <a:rPr lang="en-US" sz="1400" dirty="0" err="1"/>
              <a:t>amil</a:t>
            </a:r>
            <a:r>
              <a:rPr lang="en-US" sz="1400" dirty="0"/>
              <a:t> zakat, yang </a:t>
            </a:r>
            <a:r>
              <a:rPr lang="en-US" sz="1400" dirty="0" err="1"/>
              <a:t>dilunakkan</a:t>
            </a:r>
            <a:r>
              <a:rPr lang="en-US" sz="1400" dirty="0"/>
              <a:t> </a:t>
            </a:r>
            <a:r>
              <a:rPr lang="en-US" sz="1400" dirty="0" err="1"/>
              <a:t>hatinya</a:t>
            </a:r>
            <a:r>
              <a:rPr lang="en-US" sz="1400" dirty="0"/>
              <a:t> (</a:t>
            </a:r>
            <a:r>
              <a:rPr lang="en-US" sz="1400" dirty="0" err="1"/>
              <a:t>mualaf</a:t>
            </a:r>
            <a:r>
              <a:rPr lang="en-US" sz="1400" dirty="0"/>
              <a:t>), </a:t>
            </a:r>
            <a:r>
              <a:rPr lang="en-US" sz="1400" dirty="0" err="1"/>
              <a:t>untuk</a:t>
            </a:r>
            <a:r>
              <a:rPr lang="en-US" sz="1400" dirty="0"/>
              <a:t> (</a:t>
            </a:r>
            <a:r>
              <a:rPr lang="en-US" sz="1400" dirty="0" err="1"/>
              <a:t>memerdekakan</a:t>
            </a:r>
            <a:r>
              <a:rPr lang="en-US" sz="1400" dirty="0"/>
              <a:t>) </a:t>
            </a:r>
            <a:r>
              <a:rPr lang="en-US" sz="1400" dirty="0" err="1"/>
              <a:t>hamba</a:t>
            </a:r>
            <a:r>
              <a:rPr lang="en-US" sz="1400" dirty="0"/>
              <a:t> </a:t>
            </a:r>
            <a:r>
              <a:rPr lang="en-US" sz="1400" dirty="0" err="1"/>
              <a:t>sahaya</a:t>
            </a:r>
            <a:r>
              <a:rPr lang="en-US" sz="1400" dirty="0"/>
              <a:t>, </a:t>
            </a:r>
            <a:r>
              <a:rPr lang="en-US" sz="1400" dirty="0" err="1"/>
              <a:t>untuk</a:t>
            </a:r>
            <a:r>
              <a:rPr lang="en-US" sz="1400" dirty="0"/>
              <a:t> (</a:t>
            </a:r>
            <a:r>
              <a:rPr lang="en-US" sz="1400" dirty="0" err="1"/>
              <a:t>membebaskan</a:t>
            </a:r>
            <a:r>
              <a:rPr lang="en-US" sz="1400" dirty="0"/>
              <a:t>) orang yang </a:t>
            </a:r>
            <a:r>
              <a:rPr lang="en-US" sz="1400" dirty="0" err="1"/>
              <a:t>berhutang</a:t>
            </a:r>
            <a:r>
              <a:rPr lang="en-US" sz="1400" dirty="0"/>
              <a:t>,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jalan</a:t>
            </a:r>
            <a:r>
              <a:rPr lang="en-US" sz="1400" dirty="0"/>
              <a:t> Allah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orang yang </a:t>
            </a:r>
            <a:r>
              <a:rPr lang="en-US" sz="1400" dirty="0" err="1"/>
              <a:t>sedang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perjalanan</a:t>
            </a:r>
            <a:r>
              <a:rPr lang="en-US" sz="1400" dirty="0"/>
              <a:t>,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kewajiban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Allah.  Allah </a:t>
            </a:r>
            <a:r>
              <a:rPr lang="en-US" sz="1400" dirty="0" err="1"/>
              <a:t>Maha</a:t>
            </a:r>
            <a:r>
              <a:rPr lang="en-US" sz="1400" dirty="0"/>
              <a:t> </a:t>
            </a:r>
            <a:r>
              <a:rPr lang="en-US" sz="1400" dirty="0" err="1"/>
              <a:t>Mengetahui</a:t>
            </a:r>
            <a:r>
              <a:rPr lang="en-US" sz="1400" dirty="0"/>
              <a:t> </a:t>
            </a:r>
            <a:r>
              <a:rPr lang="en-US" sz="1400" dirty="0" err="1"/>
              <a:t>Maha</a:t>
            </a:r>
            <a:r>
              <a:rPr lang="en-US" sz="1400" dirty="0"/>
              <a:t> </a:t>
            </a:r>
            <a:r>
              <a:rPr lang="en-US" sz="1400" dirty="0" err="1"/>
              <a:t>Bijaksana</a:t>
            </a:r>
            <a:r>
              <a:rPr lang="en-US" sz="1400" dirty="0"/>
              <a:t>.” QS. At-</a:t>
            </a:r>
            <a:r>
              <a:rPr lang="en-US" sz="1400" dirty="0" err="1"/>
              <a:t>Taubah</a:t>
            </a:r>
            <a:r>
              <a:rPr lang="en-US" sz="1400" dirty="0"/>
              <a:t>: 60.</a:t>
            </a:r>
          </a:p>
        </p:txBody>
      </p:sp>
    </p:spTree>
    <p:extLst>
      <p:ext uri="{BB962C8B-B14F-4D97-AF65-F5344CB8AC3E}">
        <p14:creationId xmlns:p14="http://schemas.microsoft.com/office/powerpoint/2010/main" val="34946895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Green with White Fence Segoe_TP1028674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TS010286746</Template>
  <TotalTime>1253</TotalTime>
  <Words>658</Words>
  <Application>Microsoft Office PowerPoint</Application>
  <PresentationFormat>Widescreen</PresentationFormat>
  <Paragraphs>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Courier New</vt:lpstr>
      <vt:lpstr>pookie</vt:lpstr>
      <vt:lpstr>Puckfont</vt:lpstr>
      <vt:lpstr>Tw Cen MT</vt:lpstr>
      <vt:lpstr>Wingdings</vt:lpstr>
      <vt:lpstr>1_Green with White Fence Segoe_TP10286746</vt:lpstr>
      <vt:lpstr>White with Courier font for code slides</vt:lpstr>
      <vt:lpstr>Droplet</vt:lpstr>
      <vt:lpstr>GERAKAN ZIS DALAM MUHAMMADIYAH</vt:lpstr>
      <vt:lpstr>Pengertian gerakan ZIS dalam muhammadiyah</vt:lpstr>
      <vt:lpstr>Visi Dan Misi Muhammadiyah dalam bidang Ekonomi dan ZIS</vt:lpstr>
      <vt:lpstr>Rencana Strategis dan Tugas Pokok</vt:lpstr>
      <vt:lpstr>Kerangka Kebijakan Program Muhammadiyah Jangka Panjang (Visi Muhammadiyah 2025) </vt:lpstr>
      <vt:lpstr>Al-Ma’un: 7 ayat</vt:lpstr>
      <vt:lpstr>PowerPoint Presentation</vt:lpstr>
      <vt:lpstr>PowerPoint Presentation</vt:lpstr>
      <vt:lpstr>PowerPoint Presentation</vt:lpstr>
      <vt:lpstr>Alasan pemberian dana zakat tidak dilihat dari keadaan finansial perorangan, tetapi pada jasa atau kegiatannya.</vt:lpstr>
      <vt:lpstr>Muhammadiyah dan Kemiskinan</vt:lpstr>
      <vt:lpstr>PowerPoint Presentation</vt:lpstr>
      <vt:lpstr>maka…</vt:lpstr>
      <vt:lpstr>Kebepihakan Muhammadiyah Terhadap Kaum Mustadi’afin</vt:lpstr>
      <vt:lpstr>PowerPoint Presentation</vt:lpstr>
      <vt:lpstr>Muhammadiyah sebagai lembaga social keagamaan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GERAKAN ZIS DALAM</dc:title>
  <dc:creator>Samsung</dc:creator>
  <cp:lastModifiedBy>ASUS</cp:lastModifiedBy>
  <cp:revision>15</cp:revision>
  <dcterms:created xsi:type="dcterms:W3CDTF">2014-09-18T09:31:00Z</dcterms:created>
  <dcterms:modified xsi:type="dcterms:W3CDTF">2020-08-06T02:08:36Z</dcterms:modified>
</cp:coreProperties>
</file>