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74"/>
  </p:notesMasterIdLst>
  <p:sldIdLst>
    <p:sldId id="256" r:id="rId2"/>
    <p:sldId id="298" r:id="rId3"/>
    <p:sldId id="258" r:id="rId4"/>
    <p:sldId id="296" r:id="rId5"/>
    <p:sldId id="293" r:id="rId6"/>
    <p:sldId id="295" r:id="rId7"/>
    <p:sldId id="305" r:id="rId8"/>
    <p:sldId id="306" r:id="rId9"/>
    <p:sldId id="266" r:id="rId10"/>
    <p:sldId id="267" r:id="rId11"/>
    <p:sldId id="354" r:id="rId12"/>
    <p:sldId id="269" r:id="rId13"/>
    <p:sldId id="270" r:id="rId14"/>
    <p:sldId id="432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416" r:id="rId25"/>
    <p:sldId id="291" r:id="rId26"/>
    <p:sldId id="292" r:id="rId27"/>
    <p:sldId id="433" r:id="rId28"/>
    <p:sldId id="294" r:id="rId29"/>
    <p:sldId id="434" r:id="rId30"/>
    <p:sldId id="435" r:id="rId31"/>
    <p:sldId id="299" r:id="rId32"/>
    <p:sldId id="418" r:id="rId33"/>
    <p:sldId id="419" r:id="rId34"/>
    <p:sldId id="420" r:id="rId35"/>
    <p:sldId id="355" r:id="rId36"/>
    <p:sldId id="430" r:id="rId37"/>
    <p:sldId id="422" r:id="rId38"/>
    <p:sldId id="423" r:id="rId39"/>
    <p:sldId id="300" r:id="rId40"/>
    <p:sldId id="301" r:id="rId41"/>
    <p:sldId id="417" r:id="rId42"/>
    <p:sldId id="357" r:id="rId43"/>
    <p:sldId id="358" r:id="rId44"/>
    <p:sldId id="412" r:id="rId45"/>
    <p:sldId id="359" r:id="rId46"/>
    <p:sldId id="360" r:id="rId47"/>
    <p:sldId id="361" r:id="rId48"/>
    <p:sldId id="362" r:id="rId49"/>
    <p:sldId id="429" r:id="rId50"/>
    <p:sldId id="404" r:id="rId51"/>
    <p:sldId id="405" r:id="rId52"/>
    <p:sldId id="406" r:id="rId53"/>
    <p:sldId id="407" r:id="rId54"/>
    <p:sldId id="408" r:id="rId55"/>
    <p:sldId id="436" r:id="rId56"/>
    <p:sldId id="437" r:id="rId57"/>
    <p:sldId id="438" r:id="rId58"/>
    <p:sldId id="439" r:id="rId59"/>
    <p:sldId id="440" r:id="rId60"/>
    <p:sldId id="441" r:id="rId61"/>
    <p:sldId id="409" r:id="rId62"/>
    <p:sldId id="372" r:id="rId63"/>
    <p:sldId id="373" r:id="rId64"/>
    <p:sldId id="374" r:id="rId65"/>
    <p:sldId id="375" r:id="rId66"/>
    <p:sldId id="376" r:id="rId67"/>
    <p:sldId id="377" r:id="rId68"/>
    <p:sldId id="378" r:id="rId69"/>
    <p:sldId id="379" r:id="rId70"/>
    <p:sldId id="382" r:id="rId71"/>
    <p:sldId id="411" r:id="rId72"/>
    <p:sldId id="303" r:id="rId73"/>
  </p:sldIdLst>
  <p:sldSz cx="9144000" cy="6858000" type="screen4x3"/>
  <p:notesSz cx="6858000" cy="9144000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648" autoAdjust="0"/>
  </p:normalViewPr>
  <p:slideViewPr>
    <p:cSldViewPr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1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A665B1-2E61-EAF5-57BE-E4E14A5DF8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B3EED5-C133-5C6A-C173-CD278E43E9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EC1B2B-0E6F-0E45-949D-4EF072EE1F87}" type="datetimeFigureOut">
              <a:rPr lang="id-ID"/>
              <a:pPr>
                <a:defRPr/>
              </a:pPr>
              <a:t>24/09/24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3A36EE7-58F4-5C3F-0B68-7424874391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1C0F86F-018E-C58C-A9B0-FAAF21D87C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0A59F-5922-21EE-3F05-4F9B1DA349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BAC81-EE4D-604A-1642-F8229ACD2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9E1A39F-1E0A-E843-BFBE-2601D7B7DF66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D288A03B-7406-BDB8-F86F-400068DE4B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B4B14F-540F-A644-9274-4921B0012122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8A031C59-A281-8649-1AAD-47D1812F87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17550"/>
            <a:ext cx="4659313" cy="3494088"/>
          </a:xfrm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599F8F16-4A38-FD2F-6BF3-81C203BE3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424363"/>
            <a:ext cx="5106988" cy="4208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300AB819-1AA4-B005-10FD-1E379731E9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5D0C3E-E55F-1342-B004-CC9DDA7E7793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A5A7EC99-7E65-4A4F-BA46-737A6C042F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A7757080-F7F7-E726-556A-8C3CFFA02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3263" y="4414838"/>
            <a:ext cx="5602287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5" tIns="46316" rIns="92625" bIns="46316"/>
          <a:lstStyle/>
          <a:p>
            <a:pPr eaLnBrk="1" hangingPunct="1">
              <a:buFontTx/>
              <a:buChar char="•"/>
            </a:pPr>
            <a:r>
              <a:rPr lang="en-US" altLang="en-US" dirty="0" err="1">
                <a:latin typeface="Arial" panose="020B0604020202020204" pitchFamily="34" charset="0"/>
              </a:rPr>
              <a:t>Puncak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Terdiagnosa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 PAK &amp;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dilaporkan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ini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terjadi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 pada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pekerja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 formal yang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telah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menyediakan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yankes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dengan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tenaga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kesehatan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terlatih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kesehatan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kerja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dirty="0" err="1">
                <a:latin typeface="Arial" panose="020B0604020202020204" pitchFamily="34" charset="0"/>
              </a:rPr>
              <a:t>Tidak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dilaporkan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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masyarakat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pekerja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 yang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berobat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tapi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tak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terdiagnosa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 PAK dan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merasa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ada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gejala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namun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tidak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berobat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atau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beli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obat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sendiri</a:t>
            </a:r>
            <a:endParaRPr lang="en-US" altLang="en-US" dirty="0">
              <a:latin typeface="Arial" panose="020B0604020202020204" pitchFamily="34" charset="0"/>
              <a:sym typeface="Wingdings" pitchFamily="2" charset="2"/>
            </a:endParaRPr>
          </a:p>
          <a:p>
            <a:pPr eaLnBrk="1" hangingPunct="1">
              <a:buFontTx/>
              <a:buChar char="•"/>
            </a:pPr>
            <a:r>
              <a:rPr lang="en-US" altLang="en-US" dirty="0" err="1">
                <a:latin typeface="Arial" panose="020B0604020202020204" pitchFamily="34" charset="0"/>
              </a:rPr>
              <a:t>Kelompok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terbanyak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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masyarakat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pekerja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 yang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terkena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/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terpapar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 PAK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tetapi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tanpa</a:t>
            </a:r>
            <a:r>
              <a:rPr lang="en-US" altLang="en-US" dirty="0"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Wingdings" pitchFamily="2" charset="2"/>
              </a:rPr>
              <a:t>gejal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2C4E1D-6226-C5FB-AFC6-F95A82DEC778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EB3185-9C7F-0A83-2A14-2BDE032AD90A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7332E8-F906-EB0E-0074-00EFB286B664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765AC3C9-0034-46D4-EC3D-E374BDFA63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C73174-C0BE-9F4D-A214-3A19561CFC71}" type="datetime1">
              <a:rPr lang="id-ID"/>
              <a:pPr>
                <a:defRPr/>
              </a:pPr>
              <a:t>24/09/24</a:t>
            </a:fld>
            <a:endParaRPr lang="id-ID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CDE08E53-ABA0-A1ED-F1E0-3AE74272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d-ID"/>
              <a:t>Fakultas Kedokteran Universitas Muhammadiyah Malang</a:t>
            </a:r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5E10E7FB-081D-9D41-E105-BDA899725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D44344E-15C0-1149-931E-95B38621DDA4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4082068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37F10B01-946B-A129-CDEF-B0BC2B510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172A1-BBDB-1B4D-8D54-E2FC266D7C51}" type="datetime1">
              <a:rPr lang="id-ID"/>
              <a:pPr>
                <a:defRPr/>
              </a:pPr>
              <a:t>24/09/24</a:t>
            </a:fld>
            <a:endParaRPr lang="id-ID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F76D17A-1BCC-38A2-D679-EDB4FB6D4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Fakultas Kedokteran Universitas Muhammadiyah Malang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ABE002B-4597-6E7F-E106-6FE8A475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92081-A7B7-CA4A-B9BA-37C82367443D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67996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8B1C7B-1EBB-7498-D146-69A87149F65F}"/>
              </a:ext>
            </a:extLst>
          </p:cNvPr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143E60-966E-D502-5FFE-A02EB07A1D86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F9E49F-9CE7-F3DE-5EFA-92710AA9AC04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86985B9-276F-9017-0BA0-70CA145D76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2C272-5FFB-FB47-864E-A66D5671F2ED}" type="datetime1">
              <a:rPr lang="id-ID"/>
              <a:pPr>
                <a:defRPr/>
              </a:pPr>
              <a:t>24/09/24</a:t>
            </a:fld>
            <a:endParaRPr lang="id-ID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22F57C1-9DBF-EE08-631D-F92E9BB95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Fakultas Kedokteran Universitas Muhammadiyah Malang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7A5FED-DAE3-4D4B-22A4-61230BE6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29185-A99B-8B4F-9421-CD544E48FE49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881427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313F07B-528F-8182-9F99-E8B59929EB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987461A-9335-2D6B-DF49-E1022772D1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452740-ACE9-475A-E4CE-334F2BA66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EEBE29-9583-C44D-8439-DDA2E4EABC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422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4AF2CC-6A23-F9ED-A7FC-47C9847482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BF7502-2836-0CC8-B8B0-7FCA4945DA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62BB34-34E0-4451-71C8-49AFB4F777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F7016-B7B8-A749-9329-FC49EE8CB5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5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A4338690-C5D1-5ADC-0154-388D074A4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BCDB3-51F5-7049-A7C7-69D79CF9B15D}" type="datetime1">
              <a:rPr lang="id-ID"/>
              <a:pPr>
                <a:defRPr/>
              </a:pPr>
              <a:t>24/09/24</a:t>
            </a:fld>
            <a:endParaRPr lang="id-ID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8F13362-6FE5-4FF2-F975-512247C0A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Fakultas Kedokteran Universitas Muhammadiyah Malang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147761E-D3E0-2D81-AC30-0C79C1CE2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BB830-6B61-C04E-9BA5-E0345DC5A11B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85614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44E98A-E045-C88B-E54E-A16C05CBB2DF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B4FB18-D113-4F4C-F91C-AAC5EFB3B5BD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DF55C6-A810-AD4C-1545-889B9B0A53BF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3CB39677-BBFF-8882-3A1D-CC80F70F9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94BC3-56CC-544C-9C30-B2F31F0C2D35}" type="datetime1">
              <a:rPr lang="id-ID"/>
              <a:pPr>
                <a:defRPr/>
              </a:pPr>
              <a:t>24/09/24</a:t>
            </a:fld>
            <a:endParaRPr lang="id-ID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D2550519-290A-EEF3-7A83-387009AA5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1BAE7638-AAAE-2143-ABC2-886E9007C509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0426D911-62C3-3B59-9C54-8B9C55CEED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Fakultas Kedokteran Universitas Muhammadiyah Malang</a:t>
            </a:r>
          </a:p>
        </p:txBody>
      </p:sp>
    </p:spTree>
    <p:extLst>
      <p:ext uri="{BB962C8B-B14F-4D97-AF65-F5344CB8AC3E}">
        <p14:creationId xmlns:p14="http://schemas.microsoft.com/office/powerpoint/2010/main" val="4122939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79C798F1-6C8D-63E5-98DC-265EB38C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CE3139-530C-EB4C-AFF4-30C417AAF612}" type="datetime1">
              <a:rPr lang="id-ID"/>
              <a:pPr>
                <a:defRPr/>
              </a:pPr>
              <a:t>24/09/24</a:t>
            </a:fld>
            <a:endParaRPr lang="id-ID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FC07124C-EFE0-63D0-F14B-3F591882F4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AE3B7-2E9E-1B41-BAE7-586D9505C8C9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F0C1DDEB-35BA-0D82-67A4-6E5212CFEF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Fakultas Kedokteran Universitas Muhammadiyah Malang</a:t>
            </a:r>
          </a:p>
        </p:txBody>
      </p:sp>
    </p:spTree>
    <p:extLst>
      <p:ext uri="{BB962C8B-B14F-4D97-AF65-F5344CB8AC3E}">
        <p14:creationId xmlns:p14="http://schemas.microsoft.com/office/powerpoint/2010/main" val="23380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BE741D0E-1438-7A8F-DBE0-5CDE4C7E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DCB0B22-84E9-314B-A4F4-53EAF3452D0F}" type="datetime1">
              <a:rPr lang="id-ID"/>
              <a:pPr>
                <a:defRPr/>
              </a:pPr>
              <a:t>24/09/24</a:t>
            </a:fld>
            <a:endParaRPr lang="id-ID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1E1AC400-EEB0-C7B7-A380-B46257CF20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4EDDA-D952-554E-8020-45C9000056FF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AB1F1A5D-A4CA-9762-B7F8-3F6C4C9A30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Fakultas Kedokteran Universitas Muhammadiyah Malang</a:t>
            </a:r>
          </a:p>
        </p:txBody>
      </p:sp>
    </p:spTree>
    <p:extLst>
      <p:ext uri="{BB962C8B-B14F-4D97-AF65-F5344CB8AC3E}">
        <p14:creationId xmlns:p14="http://schemas.microsoft.com/office/powerpoint/2010/main" val="174506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A106BAF8-C1E3-8618-5D55-64A7A2AD2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BA04E-8FD6-FC40-A688-59508F9359A6}" type="datetime1">
              <a:rPr lang="id-ID"/>
              <a:pPr>
                <a:defRPr/>
              </a:pPr>
              <a:t>24/09/24</a:t>
            </a:fld>
            <a:endParaRPr lang="id-ID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048D04A-3242-910B-1806-75D5D38B1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Fakultas Kedokteran Universitas Muhammadiyah Malang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ACAB6356-EAD8-CDC7-1A24-92BE6707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DCE49-6701-9249-9329-2D9EB8541192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01071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4CC1B1-7875-DC82-E464-979DB602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420D0-87EF-CC46-B8DA-F5C510E708E6}" type="datetime1">
              <a:rPr lang="id-ID"/>
              <a:pPr>
                <a:defRPr/>
              </a:pPr>
              <a:t>24/09/24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1DA88-27B3-DB96-8347-49B8849B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Fakultas Kedokteran Universitas Muhammadiyah Malang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DD388-4BAB-20BC-AA27-113F6C005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B8EC791-ECD3-3A4F-B2C3-E01B052121EC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67360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966E340D-74B2-F970-F950-52C65ECFA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8E43E-D4AD-6145-8236-51A0701522E8}" type="datetime1">
              <a:rPr lang="id-ID"/>
              <a:pPr>
                <a:defRPr/>
              </a:pPr>
              <a:t>24/09/24</a:t>
            </a:fld>
            <a:endParaRPr lang="id-ID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96BA648-11D1-328F-CA4E-09B464741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Fakultas Kedokteran Universitas Muhammadiyah Malang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5FA6A5F-FD84-8E9E-A081-B3F1B992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61C5F-EDBB-354A-B5ED-83279B733E06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59999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464D69-B822-E35A-211F-3676EEA4803F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983416-9BD4-DFF8-1535-AD3D4395FC0D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A963D9-AE45-B5F6-5AC1-17A65FB5E99B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57D5E7-7104-66D8-774E-1560549AEDF4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7D215FB7-996C-217F-CCDD-A6B41AC77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42CB77-EA12-D147-B2BC-77DA9548E62A}" type="datetime1">
              <a:rPr lang="id-ID"/>
              <a:pPr>
                <a:defRPr/>
              </a:pPr>
              <a:t>24/09/24</a:t>
            </a:fld>
            <a:endParaRPr lang="id-ID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4A34A2BF-136A-AFD3-F421-331C1AD555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1DB4975B-1AAA-E74F-90C4-9B824039A623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5A647EB2-B9B5-CF93-2A03-FE6922116A5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Fakultas Kedokteran Universitas Muhammadiyah Malang</a:t>
            </a:r>
          </a:p>
        </p:txBody>
      </p:sp>
    </p:spTree>
    <p:extLst>
      <p:ext uri="{BB962C8B-B14F-4D97-AF65-F5344CB8AC3E}">
        <p14:creationId xmlns:p14="http://schemas.microsoft.com/office/powerpoint/2010/main" val="1627798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>
            <a:extLst>
              <a:ext uri="{FF2B5EF4-FFF2-40B4-BE49-F238E27FC236}">
                <a16:creationId xmlns:a16="http://schemas.microsoft.com/office/drawing/2014/main" id="{B95C9C9F-EF2E-A599-38B9-1F2FD09744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6A1A6F57-04FC-28BE-05EC-F635FF5460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CB35E99A-A349-6D8E-975C-6FFB3A434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4E28EE-DC40-7147-8E68-1EE935C33E59}" type="datetime1">
              <a:rPr lang="id-ID"/>
              <a:pPr>
                <a:defRPr/>
              </a:pPr>
              <a:t>24/09/24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20E0F-46DE-06B4-25F7-4CDA10F2F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d-ID"/>
              <a:t>Fakultas Kedokteran Universitas Muhammadiyah Malang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60910E-3726-7766-74EE-96A65824A879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AD92E4-A7C2-4E2F-7471-CF78B8EEA55E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BDB8E5-C42B-EEAC-930A-F67DC207CAEA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0F2BD25-B55A-6BE4-ED38-ED6FC3A84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77"/>
              </a:defRPr>
            </a:lvl1pPr>
          </a:lstStyle>
          <a:p>
            <a:pPr>
              <a:defRPr/>
            </a:pPr>
            <a:fld id="{F4E13980-F626-9949-B355-9A58983A42BD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3" r:id="rId2"/>
    <p:sldLayoutId id="2147483888" r:id="rId3"/>
    <p:sldLayoutId id="2147483889" r:id="rId4"/>
    <p:sldLayoutId id="2147483890" r:id="rId5"/>
    <p:sldLayoutId id="2147483884" r:id="rId6"/>
    <p:sldLayoutId id="2147483891" r:id="rId7"/>
    <p:sldLayoutId id="2147483885" r:id="rId8"/>
    <p:sldLayoutId id="2147483892" r:id="rId9"/>
    <p:sldLayoutId id="2147483886" r:id="rId10"/>
    <p:sldLayoutId id="2147483893" r:id="rId11"/>
    <p:sldLayoutId id="2147483895" r:id="rId12"/>
    <p:sldLayoutId id="214748389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2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51A85-2BD1-2DE9-E5CC-FF25BC6B6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0" y="285750"/>
            <a:ext cx="8959850" cy="42862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600" dirty="0"/>
              <a:t>Prinsip-filosofi kesehatan kerja</a:t>
            </a:r>
            <a:br>
              <a:rPr lang="id-ID" sz="3600" dirty="0"/>
            </a:br>
            <a:r>
              <a:rPr lang="id-ID" sz="3600" dirty="0"/>
              <a:t>dan</a:t>
            </a:r>
            <a:br>
              <a:rPr lang="id-ID" sz="3600" dirty="0"/>
            </a:br>
            <a:r>
              <a:rPr lang="id-ID" sz="3600" dirty="0"/>
              <a:t>pemeriksaan kesehatan tenaga kerja</a:t>
            </a:r>
            <a:br>
              <a:rPr lang="id-ID" sz="5400" dirty="0"/>
            </a:br>
            <a:br>
              <a:rPr lang="id-ID" sz="5400" dirty="0"/>
            </a:br>
            <a:r>
              <a:rPr lang="id-ID" sz="2800" cap="none" dirty="0"/>
              <a:t>Rubayat Indradi</a:t>
            </a:r>
            <a:endParaRPr lang="id-ID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53421-2211-E935-4421-43A1EBA98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d-ID" dirty="0"/>
              <a:t>Fakultas Kedokteran Univ. Muhammadiyah Malang</a:t>
            </a:r>
          </a:p>
        </p:txBody>
      </p:sp>
      <p:pic>
        <p:nvPicPr>
          <p:cNvPr id="14339" name="Picture 5" descr="Logo umm ok - smamda">
            <a:extLst>
              <a:ext uri="{FF2B5EF4-FFF2-40B4-BE49-F238E27FC236}">
                <a16:creationId xmlns:a16="http://schemas.microsoft.com/office/drawing/2014/main" id="{F18DA15A-4D2F-A8BF-131D-CFEC50D22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0"/>
            <a:ext cx="23066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SHOFIE SHAFIRA KHOIRUNNISA » Blog Archive » FK SEJATI! SEJAWAT SAMPAI MATI!">
            <a:extLst>
              <a:ext uri="{FF2B5EF4-FFF2-40B4-BE49-F238E27FC236}">
                <a16:creationId xmlns:a16="http://schemas.microsoft.com/office/drawing/2014/main" id="{4CB7543A-3030-91A3-D87E-7F2435477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8477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2">
            <a:extLst>
              <a:ext uri="{FF2B5EF4-FFF2-40B4-BE49-F238E27FC236}">
                <a16:creationId xmlns:a16="http://schemas.microsoft.com/office/drawing/2014/main" id="{360F1F85-A0B8-BCE6-F0C3-B1F39416C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8" name="Slide Number Placeholder 3">
            <a:extLst>
              <a:ext uri="{FF2B5EF4-FFF2-40B4-BE49-F238E27FC236}">
                <a16:creationId xmlns:a16="http://schemas.microsoft.com/office/drawing/2014/main" id="{6A3D122C-5838-604F-A092-3D8206A87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ABD044-6C91-AF4B-AA80-46B8BE411B78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AAC5BD85-A497-F7C2-5338-C3430D8F7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163" y="2514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26" name="Object 3">
            <a:extLst>
              <a:ext uri="{FF2B5EF4-FFF2-40B4-BE49-F238E27FC236}">
                <a16:creationId xmlns:a16="http://schemas.microsoft.com/office/drawing/2014/main" id="{D5CBEC24-C508-B795-22EF-F3C7318EC6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295400"/>
          <a:ext cx="86106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041900" imgH="2171700" progId="MSGraph.Chart.8">
                  <p:embed/>
                </p:oleObj>
              </mc:Choice>
              <mc:Fallback>
                <p:oleObj name="Chart" r:id="rId2" imgW="5041900" imgH="2171700" progId="MSGraph.Chart.8">
                  <p:embed/>
                  <p:pic>
                    <p:nvPicPr>
                      <p:cNvPr id="1026" name="Object 3">
                        <a:extLst>
                          <a:ext uri="{FF2B5EF4-FFF2-40B4-BE49-F238E27FC236}">
                            <a16:creationId xmlns:a16="http://schemas.microsoft.com/office/drawing/2014/main" id="{D5CBEC24-C508-B795-22EF-F3C7318EC6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400"/>
                        <a:ext cx="8610600" cy="48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2">
            <a:extLst>
              <a:ext uri="{FF2B5EF4-FFF2-40B4-BE49-F238E27FC236}">
                <a16:creationId xmlns:a16="http://schemas.microsoft.com/office/drawing/2014/main" id="{1D78D815-85B8-E4C8-F00B-35E0415F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6F39B064-93BF-B9D3-9BA4-9FD5358A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B6AFA8-C586-A148-B423-24189022FB48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pic>
        <p:nvPicPr>
          <p:cNvPr id="10244" name="Picture 4" descr="fig03">
            <a:extLst>
              <a:ext uri="{FF2B5EF4-FFF2-40B4-BE49-F238E27FC236}">
                <a16:creationId xmlns:a16="http://schemas.microsoft.com/office/drawing/2014/main" id="{5CD16031-5573-980E-EC4E-1987CA21D65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700213"/>
            <a:ext cx="6781800" cy="4419600"/>
          </a:xfrm>
          <a:noFill/>
        </p:spPr>
      </p:pic>
      <p:sp>
        <p:nvSpPr>
          <p:cNvPr id="31746" name="Rectangle 2">
            <a:extLst>
              <a:ext uri="{FF2B5EF4-FFF2-40B4-BE49-F238E27FC236}">
                <a16:creationId xmlns:a16="http://schemas.microsoft.com/office/drawing/2014/main" id="{2162227E-7B6D-A8FA-7471-8AF5EE891AF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4663" y="985838"/>
            <a:ext cx="8001000" cy="1052512"/>
          </a:xfrm>
          <a:ln>
            <a:miter lim="800000"/>
            <a:headEnd/>
            <a:tailEnd/>
          </a:ln>
        </p:spPr>
        <p:txBody>
          <a:bodyPr rtlCol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kern="1200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Penyakit</a:t>
            </a:r>
            <a:r>
              <a:rPr lang="en-US" sz="32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/</a:t>
            </a:r>
            <a:r>
              <a:rPr lang="en-US" sz="3200" b="1" kern="1200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gangguan</a:t>
            </a:r>
            <a:r>
              <a:rPr lang="en-US" sz="32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3200" b="1" kern="1200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pada</a:t>
            </a:r>
            <a:r>
              <a:rPr lang="en-US" sz="32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3200" b="1" kern="1200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dokter</a:t>
            </a:r>
            <a:r>
              <a:rPr lang="en-US" sz="32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3200" b="1" kern="1200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gigi</a:t>
            </a:r>
            <a:endParaRPr lang="en-GB" sz="3200" b="1" kern="12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>
            <a:extLst>
              <a:ext uri="{FF2B5EF4-FFF2-40B4-BE49-F238E27FC236}">
                <a16:creationId xmlns:a16="http://schemas.microsoft.com/office/drawing/2014/main" id="{BD50372B-875F-8878-BF7D-D35B493AC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C6E3F0D9-652F-F8F5-04DB-13477EC1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FBD5F1-6573-FE49-B6C0-BA2755203FA1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3700469-A212-912F-DA2A-FE57EB42D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90805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WHO – Akses terhadap pelayanan kesehatan kerja yang memadai: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* 5 – 10 % pekerja di negara berkembang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* 20 – 50 % pekerja di negara industri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* data mengenai penyakit akibat kerja yang ada: hanya bagian dari puncak gunung es.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Pengawasan langsung terhadap K3 di perusahaan lemah </a:t>
            </a:r>
          </a:p>
        </p:txBody>
      </p:sp>
      <p:pic>
        <p:nvPicPr>
          <p:cNvPr id="11269" name="Picture 5" descr="hospital building cartoon">
            <a:extLst>
              <a:ext uri="{FF2B5EF4-FFF2-40B4-BE49-F238E27FC236}">
                <a16:creationId xmlns:a16="http://schemas.microsoft.com/office/drawing/2014/main" id="{806CB7A6-96E7-A2D3-0464-3A8C82DD7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013325"/>
            <a:ext cx="19446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A35E5E2C-7285-1E97-8BFD-A2CDEE3D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93EDFB83-96D4-A4AD-C22B-64B538AAB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F89525-9D3F-3B43-8BD5-0D1A8C71989B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BE80E9D0-7663-8DA3-08E6-D1B246EE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362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3" name="Oval 3">
            <a:extLst>
              <a:ext uri="{FF2B5EF4-FFF2-40B4-BE49-F238E27FC236}">
                <a16:creationId xmlns:a16="http://schemas.microsoft.com/office/drawing/2014/main" id="{2894929F-AF40-B8C6-C9EF-D14822271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914400"/>
            <a:ext cx="1828800" cy="1752600"/>
          </a:xfrm>
          <a:prstGeom prst="ellipse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Freeform 4">
            <a:extLst>
              <a:ext uri="{FF2B5EF4-FFF2-40B4-BE49-F238E27FC236}">
                <a16:creationId xmlns:a16="http://schemas.microsoft.com/office/drawing/2014/main" id="{6547E98D-DBC4-D14A-EB2D-30910012A484}"/>
              </a:ext>
            </a:extLst>
          </p:cNvPr>
          <p:cNvSpPr>
            <a:spLocks/>
          </p:cNvSpPr>
          <p:nvPr/>
        </p:nvSpPr>
        <p:spPr bwMode="auto">
          <a:xfrm>
            <a:off x="685800" y="990600"/>
            <a:ext cx="8418513" cy="5257800"/>
          </a:xfrm>
          <a:custGeom>
            <a:avLst/>
            <a:gdLst>
              <a:gd name="T0" fmla="*/ 254535008 w 5303"/>
              <a:gd name="T1" fmla="*/ 2147483647 h 3163"/>
              <a:gd name="T2" fmla="*/ 483870049 w 5303"/>
              <a:gd name="T3" fmla="*/ 2147483647 h 3163"/>
              <a:gd name="T4" fmla="*/ 599797201 w 5303"/>
              <a:gd name="T5" fmla="*/ 2147483647 h 3163"/>
              <a:gd name="T6" fmla="*/ 1358364990 w 5303"/>
              <a:gd name="T7" fmla="*/ 2147483647 h 3163"/>
              <a:gd name="T8" fmla="*/ 1728827447 w 5303"/>
              <a:gd name="T9" fmla="*/ 2147483647 h 3163"/>
              <a:gd name="T10" fmla="*/ 1867436792 w 5303"/>
              <a:gd name="T11" fmla="*/ 2147483647 h 3163"/>
              <a:gd name="T12" fmla="*/ 1842235237 w 5303"/>
              <a:gd name="T13" fmla="*/ 2147483647 h 3163"/>
              <a:gd name="T14" fmla="*/ 2147483647 w 5303"/>
              <a:gd name="T15" fmla="*/ 2147483647 h 3163"/>
              <a:gd name="T16" fmla="*/ 2147483647 w 5303"/>
              <a:gd name="T17" fmla="*/ 2147483647 h 3163"/>
              <a:gd name="T18" fmla="*/ 2147483647 w 5303"/>
              <a:gd name="T19" fmla="*/ 2147483647 h 3163"/>
              <a:gd name="T20" fmla="*/ 2147483647 w 5303"/>
              <a:gd name="T21" fmla="*/ 2147483647 h 3163"/>
              <a:gd name="T22" fmla="*/ 2147483647 w 5303"/>
              <a:gd name="T23" fmla="*/ 2147483647 h 3163"/>
              <a:gd name="T24" fmla="*/ 2147483647 w 5303"/>
              <a:gd name="T25" fmla="*/ 2147483647 h 3163"/>
              <a:gd name="T26" fmla="*/ 2147483647 w 5303"/>
              <a:gd name="T27" fmla="*/ 2047518507 h 3163"/>
              <a:gd name="T28" fmla="*/ 2147483647 w 5303"/>
              <a:gd name="T29" fmla="*/ 1287644048 h 3163"/>
              <a:gd name="T30" fmla="*/ 2147483647 w 5303"/>
              <a:gd name="T31" fmla="*/ 809613057 h 3163"/>
              <a:gd name="T32" fmla="*/ 2147483647 w 5303"/>
              <a:gd name="T33" fmla="*/ 428293744 h 3163"/>
              <a:gd name="T34" fmla="*/ 2147483647 w 5303"/>
              <a:gd name="T35" fmla="*/ 74606573 h 3163"/>
              <a:gd name="T36" fmla="*/ 2147483647 w 5303"/>
              <a:gd name="T37" fmla="*/ 505663107 h 3163"/>
              <a:gd name="T38" fmla="*/ 2147483647 w 5303"/>
              <a:gd name="T39" fmla="*/ 1439618192 h 3163"/>
              <a:gd name="T40" fmla="*/ 2147483647 w 5303"/>
              <a:gd name="T41" fmla="*/ 1870674960 h 3163"/>
              <a:gd name="T42" fmla="*/ 2147483647 w 5303"/>
              <a:gd name="T43" fmla="*/ 2147483647 h 3163"/>
              <a:gd name="T44" fmla="*/ 2147483647 w 5303"/>
              <a:gd name="T45" fmla="*/ 2147483647 h 3163"/>
              <a:gd name="T46" fmla="*/ 2147483647 w 5303"/>
              <a:gd name="T47" fmla="*/ 2147483647 h 3163"/>
              <a:gd name="T48" fmla="*/ 2147483647 w 5303"/>
              <a:gd name="T49" fmla="*/ 2147483647 h 3163"/>
              <a:gd name="T50" fmla="*/ 2147483647 w 5303"/>
              <a:gd name="T51" fmla="*/ 2147483647 h 3163"/>
              <a:gd name="T52" fmla="*/ 2147483647 w 5303"/>
              <a:gd name="T53" fmla="*/ 2147483647 h 3163"/>
              <a:gd name="T54" fmla="*/ 2147483647 w 5303"/>
              <a:gd name="T55" fmla="*/ 2147483647 h 3163"/>
              <a:gd name="T56" fmla="*/ 2147483647 w 5303"/>
              <a:gd name="T57" fmla="*/ 2147483647 h 3163"/>
              <a:gd name="T58" fmla="*/ 2147483647 w 5303"/>
              <a:gd name="T59" fmla="*/ 2147483647 h 3163"/>
              <a:gd name="T60" fmla="*/ 2147483647 w 5303"/>
              <a:gd name="T61" fmla="*/ 2147483647 h 3163"/>
              <a:gd name="T62" fmla="*/ 2147483647 w 5303"/>
              <a:gd name="T63" fmla="*/ 2147483647 h 3163"/>
              <a:gd name="T64" fmla="*/ 2147483647 w 5303"/>
              <a:gd name="T65" fmla="*/ 2147483647 h 3163"/>
              <a:gd name="T66" fmla="*/ 2147483647 w 5303"/>
              <a:gd name="T67" fmla="*/ 2147483647 h 3163"/>
              <a:gd name="T68" fmla="*/ 2147483647 w 5303"/>
              <a:gd name="T69" fmla="*/ 2147483647 h 3163"/>
              <a:gd name="T70" fmla="*/ 2147483647 w 5303"/>
              <a:gd name="T71" fmla="*/ 2147483647 h 3163"/>
              <a:gd name="T72" fmla="*/ 2147483647 w 5303"/>
              <a:gd name="T73" fmla="*/ 2147483647 h 3163"/>
              <a:gd name="T74" fmla="*/ 2147483647 w 5303"/>
              <a:gd name="T75" fmla="*/ 2147483647 h 3163"/>
              <a:gd name="T76" fmla="*/ 2147483647 w 5303"/>
              <a:gd name="T77" fmla="*/ 2147483647 h 3163"/>
              <a:gd name="T78" fmla="*/ 2147483647 w 5303"/>
              <a:gd name="T79" fmla="*/ 2147483647 h 3163"/>
              <a:gd name="T80" fmla="*/ 2147483647 w 5303"/>
              <a:gd name="T81" fmla="*/ 2147483647 h 3163"/>
              <a:gd name="T82" fmla="*/ 2147483647 w 5303"/>
              <a:gd name="T83" fmla="*/ 2147483647 h 3163"/>
              <a:gd name="T84" fmla="*/ 2147483647 w 5303"/>
              <a:gd name="T85" fmla="*/ 2147483647 h 3163"/>
              <a:gd name="T86" fmla="*/ 945059492 w 5303"/>
              <a:gd name="T87" fmla="*/ 2147483647 h 3163"/>
              <a:gd name="T88" fmla="*/ 529232847 w 5303"/>
              <a:gd name="T89" fmla="*/ 2147483647 h 3163"/>
              <a:gd name="T90" fmla="*/ 68043429 w 5303"/>
              <a:gd name="T91" fmla="*/ 2147483647 h 316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303"/>
              <a:gd name="T139" fmla="*/ 0 h 3163"/>
              <a:gd name="T140" fmla="*/ 5303 w 5303"/>
              <a:gd name="T141" fmla="*/ 3163 h 316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303" h="3163">
                <a:moveTo>
                  <a:pt x="64" y="2953"/>
                </a:moveTo>
                <a:cubicBezTo>
                  <a:pt x="67" y="2871"/>
                  <a:pt x="68" y="2788"/>
                  <a:pt x="73" y="2706"/>
                </a:cubicBezTo>
                <a:cubicBezTo>
                  <a:pt x="74" y="2689"/>
                  <a:pt x="77" y="2583"/>
                  <a:pt x="101" y="2560"/>
                </a:cubicBezTo>
                <a:cubicBezTo>
                  <a:pt x="111" y="2551"/>
                  <a:pt x="125" y="2548"/>
                  <a:pt x="137" y="2542"/>
                </a:cubicBezTo>
                <a:cubicBezTo>
                  <a:pt x="159" y="2519"/>
                  <a:pt x="175" y="2504"/>
                  <a:pt x="192" y="2478"/>
                </a:cubicBezTo>
                <a:cubicBezTo>
                  <a:pt x="206" y="2519"/>
                  <a:pt x="205" y="2502"/>
                  <a:pt x="192" y="2560"/>
                </a:cubicBezTo>
                <a:cubicBezTo>
                  <a:pt x="190" y="2569"/>
                  <a:pt x="174" y="2587"/>
                  <a:pt x="183" y="2587"/>
                </a:cubicBezTo>
                <a:cubicBezTo>
                  <a:pt x="195" y="2587"/>
                  <a:pt x="208" y="2540"/>
                  <a:pt x="210" y="2533"/>
                </a:cubicBezTo>
                <a:cubicBezTo>
                  <a:pt x="219" y="2536"/>
                  <a:pt x="229" y="2547"/>
                  <a:pt x="238" y="2542"/>
                </a:cubicBezTo>
                <a:cubicBezTo>
                  <a:pt x="294" y="2511"/>
                  <a:pt x="322" y="2439"/>
                  <a:pt x="366" y="2395"/>
                </a:cubicBezTo>
                <a:cubicBezTo>
                  <a:pt x="375" y="2359"/>
                  <a:pt x="382" y="2335"/>
                  <a:pt x="402" y="2304"/>
                </a:cubicBezTo>
                <a:cubicBezTo>
                  <a:pt x="421" y="2226"/>
                  <a:pt x="462" y="2233"/>
                  <a:pt x="539" y="2176"/>
                </a:cubicBezTo>
                <a:cubicBezTo>
                  <a:pt x="577" y="2147"/>
                  <a:pt x="613" y="2117"/>
                  <a:pt x="649" y="2085"/>
                </a:cubicBezTo>
                <a:cubicBezTo>
                  <a:pt x="668" y="2068"/>
                  <a:pt x="683" y="2046"/>
                  <a:pt x="704" y="2030"/>
                </a:cubicBezTo>
                <a:cubicBezTo>
                  <a:pt x="713" y="2023"/>
                  <a:pt x="693" y="2049"/>
                  <a:pt x="686" y="2057"/>
                </a:cubicBezTo>
                <a:cubicBezTo>
                  <a:pt x="637" y="2113"/>
                  <a:pt x="651" y="2099"/>
                  <a:pt x="585" y="2121"/>
                </a:cubicBezTo>
                <a:cubicBezTo>
                  <a:pt x="533" y="2156"/>
                  <a:pt x="479" y="2185"/>
                  <a:pt x="704" y="2130"/>
                </a:cubicBezTo>
                <a:cubicBezTo>
                  <a:pt x="721" y="2126"/>
                  <a:pt x="749" y="2079"/>
                  <a:pt x="741" y="2094"/>
                </a:cubicBezTo>
                <a:cubicBezTo>
                  <a:pt x="691" y="2196"/>
                  <a:pt x="603" y="2295"/>
                  <a:pt x="494" y="2331"/>
                </a:cubicBezTo>
                <a:cubicBezTo>
                  <a:pt x="545" y="2267"/>
                  <a:pt x="609" y="2214"/>
                  <a:pt x="658" y="2149"/>
                </a:cubicBezTo>
                <a:cubicBezTo>
                  <a:pt x="708" y="2083"/>
                  <a:pt x="652" y="2107"/>
                  <a:pt x="731" y="2048"/>
                </a:cubicBezTo>
                <a:cubicBezTo>
                  <a:pt x="753" y="1998"/>
                  <a:pt x="771" y="1968"/>
                  <a:pt x="805" y="1929"/>
                </a:cubicBezTo>
                <a:cubicBezTo>
                  <a:pt x="837" y="1891"/>
                  <a:pt x="905" y="1819"/>
                  <a:pt x="905" y="1819"/>
                </a:cubicBezTo>
                <a:cubicBezTo>
                  <a:pt x="918" y="1780"/>
                  <a:pt x="963" y="1630"/>
                  <a:pt x="933" y="1765"/>
                </a:cubicBezTo>
                <a:cubicBezTo>
                  <a:pt x="921" y="1820"/>
                  <a:pt x="917" y="1877"/>
                  <a:pt x="896" y="1929"/>
                </a:cubicBezTo>
                <a:cubicBezTo>
                  <a:pt x="892" y="1939"/>
                  <a:pt x="864" y="1956"/>
                  <a:pt x="869" y="1947"/>
                </a:cubicBezTo>
                <a:cubicBezTo>
                  <a:pt x="886" y="1917"/>
                  <a:pt x="912" y="1892"/>
                  <a:pt x="933" y="1865"/>
                </a:cubicBezTo>
                <a:cubicBezTo>
                  <a:pt x="934" y="1858"/>
                  <a:pt x="941" y="1798"/>
                  <a:pt x="951" y="1783"/>
                </a:cubicBezTo>
                <a:cubicBezTo>
                  <a:pt x="991" y="1722"/>
                  <a:pt x="1126" y="1709"/>
                  <a:pt x="1189" y="1701"/>
                </a:cubicBezTo>
                <a:cubicBezTo>
                  <a:pt x="1258" y="1628"/>
                  <a:pt x="1141" y="1760"/>
                  <a:pt x="1216" y="1499"/>
                </a:cubicBezTo>
                <a:cubicBezTo>
                  <a:pt x="1220" y="1484"/>
                  <a:pt x="1247" y="1493"/>
                  <a:pt x="1262" y="1490"/>
                </a:cubicBezTo>
                <a:cubicBezTo>
                  <a:pt x="1271" y="1484"/>
                  <a:pt x="1279" y="1476"/>
                  <a:pt x="1289" y="1472"/>
                </a:cubicBezTo>
                <a:cubicBezTo>
                  <a:pt x="1301" y="1467"/>
                  <a:pt x="1315" y="1470"/>
                  <a:pt x="1326" y="1463"/>
                </a:cubicBezTo>
                <a:cubicBezTo>
                  <a:pt x="1335" y="1457"/>
                  <a:pt x="1337" y="1443"/>
                  <a:pt x="1344" y="1435"/>
                </a:cubicBezTo>
                <a:cubicBezTo>
                  <a:pt x="1358" y="1419"/>
                  <a:pt x="1390" y="1390"/>
                  <a:pt x="1390" y="1390"/>
                </a:cubicBezTo>
                <a:cubicBezTo>
                  <a:pt x="1433" y="1419"/>
                  <a:pt x="1439" y="1408"/>
                  <a:pt x="1454" y="1362"/>
                </a:cubicBezTo>
                <a:cubicBezTo>
                  <a:pt x="1457" y="1319"/>
                  <a:pt x="1453" y="1276"/>
                  <a:pt x="1463" y="1234"/>
                </a:cubicBezTo>
                <a:cubicBezTo>
                  <a:pt x="1464" y="1230"/>
                  <a:pt x="1518" y="1193"/>
                  <a:pt x="1527" y="1179"/>
                </a:cubicBezTo>
                <a:cubicBezTo>
                  <a:pt x="1558" y="1132"/>
                  <a:pt x="1563" y="1054"/>
                  <a:pt x="1618" y="1024"/>
                </a:cubicBezTo>
                <a:cubicBezTo>
                  <a:pt x="1641" y="1012"/>
                  <a:pt x="1667" y="1006"/>
                  <a:pt x="1691" y="997"/>
                </a:cubicBezTo>
                <a:cubicBezTo>
                  <a:pt x="1697" y="991"/>
                  <a:pt x="1709" y="987"/>
                  <a:pt x="1710" y="978"/>
                </a:cubicBezTo>
                <a:cubicBezTo>
                  <a:pt x="1714" y="945"/>
                  <a:pt x="1685" y="773"/>
                  <a:pt x="1682" y="741"/>
                </a:cubicBezTo>
                <a:cubicBezTo>
                  <a:pt x="1685" y="686"/>
                  <a:pt x="1686" y="631"/>
                  <a:pt x="1691" y="576"/>
                </a:cubicBezTo>
                <a:cubicBezTo>
                  <a:pt x="1692" y="566"/>
                  <a:pt x="1699" y="558"/>
                  <a:pt x="1701" y="549"/>
                </a:cubicBezTo>
                <a:cubicBezTo>
                  <a:pt x="1706" y="522"/>
                  <a:pt x="1694" y="489"/>
                  <a:pt x="1710" y="466"/>
                </a:cubicBezTo>
                <a:cubicBezTo>
                  <a:pt x="1721" y="451"/>
                  <a:pt x="1747" y="461"/>
                  <a:pt x="1765" y="457"/>
                </a:cubicBezTo>
                <a:cubicBezTo>
                  <a:pt x="1790" y="452"/>
                  <a:pt x="1814" y="445"/>
                  <a:pt x="1838" y="439"/>
                </a:cubicBezTo>
                <a:cubicBezTo>
                  <a:pt x="1879" y="376"/>
                  <a:pt x="1918" y="318"/>
                  <a:pt x="1993" y="293"/>
                </a:cubicBezTo>
                <a:cubicBezTo>
                  <a:pt x="2003" y="262"/>
                  <a:pt x="1997" y="261"/>
                  <a:pt x="2030" y="247"/>
                </a:cubicBezTo>
                <a:cubicBezTo>
                  <a:pt x="2048" y="239"/>
                  <a:pt x="2085" y="229"/>
                  <a:pt x="2085" y="229"/>
                </a:cubicBezTo>
                <a:cubicBezTo>
                  <a:pt x="2107" y="206"/>
                  <a:pt x="2128" y="180"/>
                  <a:pt x="2149" y="155"/>
                </a:cubicBezTo>
                <a:cubicBezTo>
                  <a:pt x="2156" y="147"/>
                  <a:pt x="2158" y="134"/>
                  <a:pt x="2167" y="128"/>
                </a:cubicBezTo>
                <a:cubicBezTo>
                  <a:pt x="2186" y="115"/>
                  <a:pt x="2210" y="110"/>
                  <a:pt x="2231" y="101"/>
                </a:cubicBezTo>
                <a:cubicBezTo>
                  <a:pt x="2237" y="76"/>
                  <a:pt x="2240" y="51"/>
                  <a:pt x="2249" y="27"/>
                </a:cubicBezTo>
                <a:cubicBezTo>
                  <a:pt x="2253" y="17"/>
                  <a:pt x="2256" y="0"/>
                  <a:pt x="2267" y="0"/>
                </a:cubicBezTo>
                <a:cubicBezTo>
                  <a:pt x="2276" y="0"/>
                  <a:pt x="2261" y="18"/>
                  <a:pt x="2258" y="27"/>
                </a:cubicBezTo>
                <a:cubicBezTo>
                  <a:pt x="2249" y="79"/>
                  <a:pt x="2247" y="133"/>
                  <a:pt x="2231" y="183"/>
                </a:cubicBezTo>
                <a:cubicBezTo>
                  <a:pt x="2250" y="334"/>
                  <a:pt x="2220" y="335"/>
                  <a:pt x="2341" y="357"/>
                </a:cubicBezTo>
                <a:cubicBezTo>
                  <a:pt x="2391" y="492"/>
                  <a:pt x="2400" y="471"/>
                  <a:pt x="2551" y="485"/>
                </a:cubicBezTo>
                <a:cubicBezTo>
                  <a:pt x="2603" y="495"/>
                  <a:pt x="2663" y="506"/>
                  <a:pt x="2715" y="521"/>
                </a:cubicBezTo>
                <a:cubicBezTo>
                  <a:pt x="2743" y="529"/>
                  <a:pt x="2798" y="549"/>
                  <a:pt x="2798" y="549"/>
                </a:cubicBezTo>
                <a:cubicBezTo>
                  <a:pt x="2844" y="583"/>
                  <a:pt x="2890" y="585"/>
                  <a:pt x="2944" y="603"/>
                </a:cubicBezTo>
                <a:cubicBezTo>
                  <a:pt x="3067" y="726"/>
                  <a:pt x="2925" y="603"/>
                  <a:pt x="3072" y="677"/>
                </a:cubicBezTo>
                <a:cubicBezTo>
                  <a:pt x="3082" y="682"/>
                  <a:pt x="3081" y="697"/>
                  <a:pt x="3090" y="704"/>
                </a:cubicBezTo>
                <a:cubicBezTo>
                  <a:pt x="3098" y="710"/>
                  <a:pt x="3109" y="710"/>
                  <a:pt x="3118" y="713"/>
                </a:cubicBezTo>
                <a:cubicBezTo>
                  <a:pt x="3154" y="809"/>
                  <a:pt x="3148" y="842"/>
                  <a:pt x="3255" y="859"/>
                </a:cubicBezTo>
                <a:cubicBezTo>
                  <a:pt x="3264" y="862"/>
                  <a:pt x="3280" y="860"/>
                  <a:pt x="3282" y="869"/>
                </a:cubicBezTo>
                <a:cubicBezTo>
                  <a:pt x="3291" y="905"/>
                  <a:pt x="3211" y="905"/>
                  <a:pt x="3209" y="905"/>
                </a:cubicBezTo>
                <a:cubicBezTo>
                  <a:pt x="3176" y="894"/>
                  <a:pt x="3161" y="870"/>
                  <a:pt x="3127" y="859"/>
                </a:cubicBezTo>
                <a:cubicBezTo>
                  <a:pt x="3103" y="851"/>
                  <a:pt x="3078" y="848"/>
                  <a:pt x="3054" y="841"/>
                </a:cubicBezTo>
                <a:cubicBezTo>
                  <a:pt x="3035" y="836"/>
                  <a:pt x="2999" y="842"/>
                  <a:pt x="2999" y="823"/>
                </a:cubicBezTo>
                <a:cubicBezTo>
                  <a:pt x="2999" y="804"/>
                  <a:pt x="3036" y="828"/>
                  <a:pt x="3054" y="832"/>
                </a:cubicBezTo>
                <a:cubicBezTo>
                  <a:pt x="3073" y="837"/>
                  <a:pt x="3091" y="844"/>
                  <a:pt x="3109" y="850"/>
                </a:cubicBezTo>
                <a:cubicBezTo>
                  <a:pt x="3132" y="875"/>
                  <a:pt x="3136" y="947"/>
                  <a:pt x="3145" y="951"/>
                </a:cubicBezTo>
                <a:cubicBezTo>
                  <a:pt x="3220" y="985"/>
                  <a:pt x="3320" y="974"/>
                  <a:pt x="3401" y="987"/>
                </a:cubicBezTo>
                <a:cubicBezTo>
                  <a:pt x="3395" y="993"/>
                  <a:pt x="3387" y="998"/>
                  <a:pt x="3383" y="1006"/>
                </a:cubicBezTo>
                <a:cubicBezTo>
                  <a:pt x="3375" y="1023"/>
                  <a:pt x="3365" y="1061"/>
                  <a:pt x="3365" y="1061"/>
                </a:cubicBezTo>
                <a:cubicBezTo>
                  <a:pt x="3484" y="1180"/>
                  <a:pt x="3553" y="1184"/>
                  <a:pt x="3712" y="1243"/>
                </a:cubicBezTo>
                <a:cubicBezTo>
                  <a:pt x="3756" y="1259"/>
                  <a:pt x="3857" y="1255"/>
                  <a:pt x="3840" y="1298"/>
                </a:cubicBezTo>
                <a:cubicBezTo>
                  <a:pt x="3822" y="1343"/>
                  <a:pt x="3743" y="1293"/>
                  <a:pt x="3694" y="1289"/>
                </a:cubicBezTo>
                <a:cubicBezTo>
                  <a:pt x="3613" y="1282"/>
                  <a:pt x="3537" y="1261"/>
                  <a:pt x="3456" y="1253"/>
                </a:cubicBezTo>
                <a:cubicBezTo>
                  <a:pt x="3447" y="1251"/>
                  <a:pt x="3297" y="1221"/>
                  <a:pt x="3291" y="1216"/>
                </a:cubicBezTo>
                <a:cubicBezTo>
                  <a:pt x="3276" y="1204"/>
                  <a:pt x="3278" y="1180"/>
                  <a:pt x="3273" y="1161"/>
                </a:cubicBezTo>
                <a:cubicBezTo>
                  <a:pt x="3258" y="1101"/>
                  <a:pt x="3248" y="1038"/>
                  <a:pt x="3237" y="978"/>
                </a:cubicBezTo>
                <a:cubicBezTo>
                  <a:pt x="3233" y="957"/>
                  <a:pt x="3242" y="929"/>
                  <a:pt x="3227" y="914"/>
                </a:cubicBezTo>
                <a:cubicBezTo>
                  <a:pt x="3209" y="896"/>
                  <a:pt x="3178" y="903"/>
                  <a:pt x="3154" y="896"/>
                </a:cubicBezTo>
                <a:cubicBezTo>
                  <a:pt x="3135" y="891"/>
                  <a:pt x="3117" y="884"/>
                  <a:pt x="3099" y="878"/>
                </a:cubicBezTo>
                <a:cubicBezTo>
                  <a:pt x="3090" y="869"/>
                  <a:pt x="3080" y="860"/>
                  <a:pt x="3072" y="850"/>
                </a:cubicBezTo>
                <a:cubicBezTo>
                  <a:pt x="3065" y="842"/>
                  <a:pt x="3051" y="812"/>
                  <a:pt x="3054" y="823"/>
                </a:cubicBezTo>
                <a:cubicBezTo>
                  <a:pt x="3070" y="888"/>
                  <a:pt x="3104" y="988"/>
                  <a:pt x="3154" y="1033"/>
                </a:cubicBezTo>
                <a:cubicBezTo>
                  <a:pt x="3215" y="1087"/>
                  <a:pt x="3302" y="1125"/>
                  <a:pt x="3374" y="1161"/>
                </a:cubicBezTo>
                <a:cubicBezTo>
                  <a:pt x="3385" y="1178"/>
                  <a:pt x="3388" y="1200"/>
                  <a:pt x="3401" y="1216"/>
                </a:cubicBezTo>
                <a:cubicBezTo>
                  <a:pt x="3408" y="1225"/>
                  <a:pt x="3421" y="1226"/>
                  <a:pt x="3429" y="1234"/>
                </a:cubicBezTo>
                <a:cubicBezTo>
                  <a:pt x="3461" y="1263"/>
                  <a:pt x="3486" y="1300"/>
                  <a:pt x="3520" y="1326"/>
                </a:cubicBezTo>
                <a:cubicBezTo>
                  <a:pt x="3625" y="1405"/>
                  <a:pt x="3756" y="1468"/>
                  <a:pt x="3886" y="1481"/>
                </a:cubicBezTo>
                <a:cubicBezTo>
                  <a:pt x="3905" y="1496"/>
                  <a:pt x="3919" y="1518"/>
                  <a:pt x="3941" y="1527"/>
                </a:cubicBezTo>
                <a:cubicBezTo>
                  <a:pt x="3967" y="1537"/>
                  <a:pt x="4084" y="1559"/>
                  <a:pt x="4105" y="1563"/>
                </a:cubicBezTo>
                <a:cubicBezTo>
                  <a:pt x="4170" y="1602"/>
                  <a:pt x="4246" y="1636"/>
                  <a:pt x="4288" y="1701"/>
                </a:cubicBezTo>
                <a:cubicBezTo>
                  <a:pt x="4295" y="1741"/>
                  <a:pt x="4313" y="1852"/>
                  <a:pt x="4343" y="1883"/>
                </a:cubicBezTo>
                <a:cubicBezTo>
                  <a:pt x="4350" y="1890"/>
                  <a:pt x="4361" y="1890"/>
                  <a:pt x="4370" y="1893"/>
                </a:cubicBezTo>
                <a:cubicBezTo>
                  <a:pt x="4373" y="1902"/>
                  <a:pt x="4379" y="1911"/>
                  <a:pt x="4379" y="1920"/>
                </a:cubicBezTo>
                <a:cubicBezTo>
                  <a:pt x="4379" y="1939"/>
                  <a:pt x="4366" y="1957"/>
                  <a:pt x="4370" y="1975"/>
                </a:cubicBezTo>
                <a:cubicBezTo>
                  <a:pt x="4388" y="2062"/>
                  <a:pt x="4617" y="2045"/>
                  <a:pt x="4663" y="2048"/>
                </a:cubicBezTo>
                <a:cubicBezTo>
                  <a:pt x="4715" y="2083"/>
                  <a:pt x="4678" y="2050"/>
                  <a:pt x="4718" y="2139"/>
                </a:cubicBezTo>
                <a:cubicBezTo>
                  <a:pt x="4743" y="2195"/>
                  <a:pt x="4770" y="2250"/>
                  <a:pt x="4800" y="2304"/>
                </a:cubicBezTo>
                <a:cubicBezTo>
                  <a:pt x="4821" y="2343"/>
                  <a:pt x="4843" y="2411"/>
                  <a:pt x="4891" y="2432"/>
                </a:cubicBezTo>
                <a:cubicBezTo>
                  <a:pt x="4936" y="2452"/>
                  <a:pt x="4989" y="2442"/>
                  <a:pt x="5038" y="2450"/>
                </a:cubicBezTo>
                <a:cubicBezTo>
                  <a:pt x="5064" y="2503"/>
                  <a:pt x="5071" y="2566"/>
                  <a:pt x="5083" y="2624"/>
                </a:cubicBezTo>
                <a:cubicBezTo>
                  <a:pt x="5087" y="2642"/>
                  <a:pt x="5085" y="2662"/>
                  <a:pt x="5093" y="2679"/>
                </a:cubicBezTo>
                <a:cubicBezTo>
                  <a:pt x="5098" y="2689"/>
                  <a:pt x="5111" y="2691"/>
                  <a:pt x="5120" y="2697"/>
                </a:cubicBezTo>
                <a:cubicBezTo>
                  <a:pt x="5138" y="2751"/>
                  <a:pt x="5136" y="2821"/>
                  <a:pt x="5175" y="2862"/>
                </a:cubicBezTo>
                <a:cubicBezTo>
                  <a:pt x="5190" y="2906"/>
                  <a:pt x="5196" y="2949"/>
                  <a:pt x="5221" y="2990"/>
                </a:cubicBezTo>
                <a:cubicBezTo>
                  <a:pt x="5237" y="3016"/>
                  <a:pt x="5256" y="3039"/>
                  <a:pt x="5275" y="3063"/>
                </a:cubicBezTo>
                <a:cubicBezTo>
                  <a:pt x="5280" y="3070"/>
                  <a:pt x="5303" y="3081"/>
                  <a:pt x="5294" y="3081"/>
                </a:cubicBezTo>
                <a:cubicBezTo>
                  <a:pt x="5283" y="3081"/>
                  <a:pt x="5277" y="3064"/>
                  <a:pt x="5266" y="3063"/>
                </a:cubicBezTo>
                <a:cubicBezTo>
                  <a:pt x="5145" y="3055"/>
                  <a:pt x="5023" y="3057"/>
                  <a:pt x="4901" y="3054"/>
                </a:cubicBezTo>
                <a:cubicBezTo>
                  <a:pt x="4876" y="3051"/>
                  <a:pt x="4852" y="3045"/>
                  <a:pt x="4827" y="3045"/>
                </a:cubicBezTo>
                <a:cubicBezTo>
                  <a:pt x="4818" y="3045"/>
                  <a:pt x="4791" y="3054"/>
                  <a:pt x="4800" y="3054"/>
                </a:cubicBezTo>
                <a:cubicBezTo>
                  <a:pt x="4822" y="3054"/>
                  <a:pt x="4843" y="3048"/>
                  <a:pt x="4864" y="3045"/>
                </a:cubicBezTo>
                <a:cubicBezTo>
                  <a:pt x="4646" y="3011"/>
                  <a:pt x="4425" y="3026"/>
                  <a:pt x="4206" y="3035"/>
                </a:cubicBezTo>
                <a:cubicBezTo>
                  <a:pt x="4148" y="3032"/>
                  <a:pt x="4090" y="3023"/>
                  <a:pt x="4032" y="3026"/>
                </a:cubicBezTo>
                <a:cubicBezTo>
                  <a:pt x="4015" y="3027"/>
                  <a:pt x="4002" y="3042"/>
                  <a:pt x="3986" y="3045"/>
                </a:cubicBezTo>
                <a:cubicBezTo>
                  <a:pt x="3944" y="3052"/>
                  <a:pt x="3901" y="3051"/>
                  <a:pt x="3858" y="3054"/>
                </a:cubicBezTo>
                <a:cubicBezTo>
                  <a:pt x="3796" y="3050"/>
                  <a:pt x="3737" y="3029"/>
                  <a:pt x="3675" y="3026"/>
                </a:cubicBezTo>
                <a:cubicBezTo>
                  <a:pt x="3377" y="3011"/>
                  <a:pt x="3078" y="3015"/>
                  <a:pt x="2779" y="3008"/>
                </a:cubicBezTo>
                <a:cubicBezTo>
                  <a:pt x="2715" y="3011"/>
                  <a:pt x="2638" y="2978"/>
                  <a:pt x="2587" y="3017"/>
                </a:cubicBezTo>
                <a:cubicBezTo>
                  <a:pt x="2567" y="3032"/>
                  <a:pt x="2727" y="3082"/>
                  <a:pt x="2752" y="3090"/>
                </a:cubicBezTo>
                <a:cubicBezTo>
                  <a:pt x="2537" y="3163"/>
                  <a:pt x="2289" y="3147"/>
                  <a:pt x="2066" y="3154"/>
                </a:cubicBezTo>
                <a:cubicBezTo>
                  <a:pt x="1921" y="3163"/>
                  <a:pt x="1872" y="3149"/>
                  <a:pt x="1728" y="3136"/>
                </a:cubicBezTo>
                <a:cubicBezTo>
                  <a:pt x="1448" y="3110"/>
                  <a:pt x="1167" y="3095"/>
                  <a:pt x="887" y="3081"/>
                </a:cubicBezTo>
                <a:cubicBezTo>
                  <a:pt x="733" y="3062"/>
                  <a:pt x="600" y="3040"/>
                  <a:pt x="448" y="2999"/>
                </a:cubicBezTo>
                <a:cubicBezTo>
                  <a:pt x="424" y="2975"/>
                  <a:pt x="392" y="2956"/>
                  <a:pt x="375" y="2926"/>
                </a:cubicBezTo>
                <a:cubicBezTo>
                  <a:pt x="363" y="2905"/>
                  <a:pt x="370" y="2829"/>
                  <a:pt x="366" y="2853"/>
                </a:cubicBezTo>
                <a:cubicBezTo>
                  <a:pt x="356" y="2910"/>
                  <a:pt x="360" y="2968"/>
                  <a:pt x="357" y="3026"/>
                </a:cubicBezTo>
                <a:cubicBezTo>
                  <a:pt x="337" y="3024"/>
                  <a:pt x="228" y="3013"/>
                  <a:pt x="210" y="2999"/>
                </a:cubicBezTo>
                <a:cubicBezTo>
                  <a:pt x="195" y="2987"/>
                  <a:pt x="209" y="2954"/>
                  <a:pt x="192" y="2944"/>
                </a:cubicBezTo>
                <a:cubicBezTo>
                  <a:pt x="162" y="2926"/>
                  <a:pt x="129" y="2911"/>
                  <a:pt x="101" y="2889"/>
                </a:cubicBezTo>
                <a:cubicBezTo>
                  <a:pt x="74" y="2868"/>
                  <a:pt x="54" y="2838"/>
                  <a:pt x="27" y="2816"/>
                </a:cubicBezTo>
                <a:cubicBezTo>
                  <a:pt x="20" y="2810"/>
                  <a:pt x="0" y="2798"/>
                  <a:pt x="0" y="2807"/>
                </a:cubicBezTo>
                <a:cubicBezTo>
                  <a:pt x="0" y="2822"/>
                  <a:pt x="53" y="2834"/>
                  <a:pt x="64" y="2834"/>
                </a:cubicBezTo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Freeform 5">
            <a:extLst>
              <a:ext uri="{FF2B5EF4-FFF2-40B4-BE49-F238E27FC236}">
                <a16:creationId xmlns:a16="http://schemas.microsoft.com/office/drawing/2014/main" id="{C5EFA1C1-3E92-EF40-2141-EDBE84960607}"/>
              </a:ext>
            </a:extLst>
          </p:cNvPr>
          <p:cNvSpPr>
            <a:spLocks/>
          </p:cNvSpPr>
          <p:nvPr/>
        </p:nvSpPr>
        <p:spPr bwMode="auto">
          <a:xfrm>
            <a:off x="3429000" y="1676400"/>
            <a:ext cx="571500" cy="1955800"/>
          </a:xfrm>
          <a:custGeom>
            <a:avLst/>
            <a:gdLst>
              <a:gd name="T0" fmla="*/ 866933853 w 360"/>
              <a:gd name="T1" fmla="*/ 141128744 h 1232"/>
              <a:gd name="T2" fmla="*/ 262096260 w 360"/>
              <a:gd name="T3" fmla="*/ 1350803612 h 1232"/>
              <a:gd name="T4" fmla="*/ 20161249 w 360"/>
              <a:gd name="T5" fmla="*/ 2147483647 h 1232"/>
              <a:gd name="T6" fmla="*/ 141128752 w 360"/>
              <a:gd name="T7" fmla="*/ 2147483647 h 1232"/>
              <a:gd name="T8" fmla="*/ 504031278 w 360"/>
              <a:gd name="T9" fmla="*/ 504031249 h 1232"/>
              <a:gd name="T10" fmla="*/ 866933853 w 360"/>
              <a:gd name="T11" fmla="*/ 141128744 h 12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0"/>
              <a:gd name="T19" fmla="*/ 0 h 1232"/>
              <a:gd name="T20" fmla="*/ 360 w 360"/>
              <a:gd name="T21" fmla="*/ 1232 h 12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0" h="1232">
                <a:moveTo>
                  <a:pt x="344" y="56"/>
                </a:moveTo>
                <a:cubicBezTo>
                  <a:pt x="328" y="112"/>
                  <a:pt x="160" y="352"/>
                  <a:pt x="104" y="536"/>
                </a:cubicBezTo>
                <a:cubicBezTo>
                  <a:pt x="48" y="720"/>
                  <a:pt x="16" y="1088"/>
                  <a:pt x="8" y="1160"/>
                </a:cubicBezTo>
                <a:cubicBezTo>
                  <a:pt x="0" y="1232"/>
                  <a:pt x="24" y="1128"/>
                  <a:pt x="56" y="968"/>
                </a:cubicBezTo>
                <a:cubicBezTo>
                  <a:pt x="88" y="808"/>
                  <a:pt x="152" y="352"/>
                  <a:pt x="200" y="200"/>
                </a:cubicBezTo>
                <a:cubicBezTo>
                  <a:pt x="248" y="48"/>
                  <a:pt x="360" y="0"/>
                  <a:pt x="344" y="56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Freeform 6">
            <a:extLst>
              <a:ext uri="{FF2B5EF4-FFF2-40B4-BE49-F238E27FC236}">
                <a16:creationId xmlns:a16="http://schemas.microsoft.com/office/drawing/2014/main" id="{D5B203D5-BFAF-3F95-7003-3CACBB53E304}"/>
              </a:ext>
            </a:extLst>
          </p:cNvPr>
          <p:cNvSpPr>
            <a:spLocks/>
          </p:cNvSpPr>
          <p:nvPr/>
        </p:nvSpPr>
        <p:spPr bwMode="auto">
          <a:xfrm>
            <a:off x="1582738" y="1204913"/>
            <a:ext cx="5297487" cy="4006850"/>
          </a:xfrm>
          <a:custGeom>
            <a:avLst/>
            <a:gdLst>
              <a:gd name="T0" fmla="*/ 2147483647 w 3337"/>
              <a:gd name="T1" fmla="*/ 2147483647 h 2524"/>
              <a:gd name="T2" fmla="*/ 2147483647 w 3337"/>
              <a:gd name="T3" fmla="*/ 2147483647 h 2524"/>
              <a:gd name="T4" fmla="*/ 2147483647 w 3337"/>
              <a:gd name="T5" fmla="*/ 2147483647 h 2524"/>
              <a:gd name="T6" fmla="*/ 2147483647 w 3337"/>
              <a:gd name="T7" fmla="*/ 2147483647 h 2524"/>
              <a:gd name="T8" fmla="*/ 2147483647 w 3337"/>
              <a:gd name="T9" fmla="*/ 2147483647 h 2524"/>
              <a:gd name="T10" fmla="*/ 2147483647 w 3337"/>
              <a:gd name="T11" fmla="*/ 2147483647 h 2524"/>
              <a:gd name="T12" fmla="*/ 2147483647 w 3337"/>
              <a:gd name="T13" fmla="*/ 2147483647 h 2524"/>
              <a:gd name="T14" fmla="*/ 2147483647 w 3337"/>
              <a:gd name="T15" fmla="*/ 2147483647 h 2524"/>
              <a:gd name="T16" fmla="*/ 2147483647 w 3337"/>
              <a:gd name="T17" fmla="*/ 2119450586 h 2524"/>
              <a:gd name="T18" fmla="*/ 2147483647 w 3337"/>
              <a:gd name="T19" fmla="*/ 1819552902 h 2524"/>
              <a:gd name="T20" fmla="*/ 2147483647 w 3337"/>
              <a:gd name="T21" fmla="*/ 2147483647 h 2524"/>
              <a:gd name="T22" fmla="*/ 2026205635 w 3337"/>
              <a:gd name="T23" fmla="*/ 2147483647 h 2524"/>
              <a:gd name="T24" fmla="*/ 1819552902 w 3337"/>
              <a:gd name="T25" fmla="*/ 2147483647 h 2524"/>
              <a:gd name="T26" fmla="*/ 1197073359 w 3337"/>
              <a:gd name="T27" fmla="*/ 2147483647 h 2524"/>
              <a:gd name="T28" fmla="*/ 781248334 w 3337"/>
              <a:gd name="T29" fmla="*/ 2147483647 h 2524"/>
              <a:gd name="T30" fmla="*/ 506550615 w 3337"/>
              <a:gd name="T31" fmla="*/ 2147483647 h 2524"/>
              <a:gd name="T32" fmla="*/ 1058465612 w 3337"/>
              <a:gd name="T33" fmla="*/ 2147483647 h 2524"/>
              <a:gd name="T34" fmla="*/ 1542335425 w 3337"/>
              <a:gd name="T35" fmla="*/ 2147483647 h 2524"/>
              <a:gd name="T36" fmla="*/ 1612899773 w 3337"/>
              <a:gd name="T37" fmla="*/ 2147483647 h 2524"/>
              <a:gd name="T38" fmla="*/ 1081146216 w 3337"/>
              <a:gd name="T39" fmla="*/ 2147483647 h 2524"/>
              <a:gd name="T40" fmla="*/ 1680943568 w 3337"/>
              <a:gd name="T41" fmla="*/ 2147483647 h 2524"/>
              <a:gd name="T42" fmla="*/ 2142132777 w 3337"/>
              <a:gd name="T43" fmla="*/ 2147483647 h 2524"/>
              <a:gd name="T44" fmla="*/ 1864915697 w 3337"/>
              <a:gd name="T45" fmla="*/ 2147483647 h 2524"/>
              <a:gd name="T46" fmla="*/ 2147483647 w 3337"/>
              <a:gd name="T47" fmla="*/ 2147483647 h 2524"/>
              <a:gd name="T48" fmla="*/ 2147483647 w 3337"/>
              <a:gd name="T49" fmla="*/ 2147483647 h 2524"/>
              <a:gd name="T50" fmla="*/ 2147483647 w 3337"/>
              <a:gd name="T51" fmla="*/ 1958160649 h 2524"/>
              <a:gd name="T52" fmla="*/ 2147483647 w 3337"/>
              <a:gd name="T53" fmla="*/ 2147483647 h 2524"/>
              <a:gd name="T54" fmla="*/ 2147483647 w 3337"/>
              <a:gd name="T55" fmla="*/ 2147483647 h 2524"/>
              <a:gd name="T56" fmla="*/ 2147483647 w 3337"/>
              <a:gd name="T57" fmla="*/ 2147483647 h 2524"/>
              <a:gd name="T58" fmla="*/ 2147483647 w 3337"/>
              <a:gd name="T59" fmla="*/ 2147483647 h 2524"/>
              <a:gd name="T60" fmla="*/ 2147483647 w 3337"/>
              <a:gd name="T61" fmla="*/ 2147483647 h 2524"/>
              <a:gd name="T62" fmla="*/ 2147483647 w 3337"/>
              <a:gd name="T63" fmla="*/ 2147483647 h 2524"/>
              <a:gd name="T64" fmla="*/ 2147483647 w 3337"/>
              <a:gd name="T65" fmla="*/ 2147483647 h 2524"/>
              <a:gd name="T66" fmla="*/ 2147483647 w 3337"/>
              <a:gd name="T67" fmla="*/ 2147483647 h 2524"/>
              <a:gd name="T68" fmla="*/ 2147483647 w 3337"/>
              <a:gd name="T69" fmla="*/ 2147483647 h 2524"/>
              <a:gd name="T70" fmla="*/ 2147483647 w 3337"/>
              <a:gd name="T71" fmla="*/ 2147483647 h 2524"/>
              <a:gd name="T72" fmla="*/ 2147483647 w 3337"/>
              <a:gd name="T73" fmla="*/ 2147483647 h 2524"/>
              <a:gd name="T74" fmla="*/ 2147483647 w 3337"/>
              <a:gd name="T75" fmla="*/ 2147483647 h 2524"/>
              <a:gd name="T76" fmla="*/ 2147483647 w 3337"/>
              <a:gd name="T77" fmla="*/ 2147483647 h 2524"/>
              <a:gd name="T78" fmla="*/ 2147483647 w 3337"/>
              <a:gd name="T79" fmla="*/ 2147483647 h 2524"/>
              <a:gd name="T80" fmla="*/ 2147483647 w 3337"/>
              <a:gd name="T81" fmla="*/ 2147483647 h 2524"/>
              <a:gd name="T82" fmla="*/ 2147483647 w 3337"/>
              <a:gd name="T83" fmla="*/ 2147483647 h 2524"/>
              <a:gd name="T84" fmla="*/ 2147483647 w 3337"/>
              <a:gd name="T85" fmla="*/ 322579974 h 2524"/>
              <a:gd name="T86" fmla="*/ 2147483647 w 3337"/>
              <a:gd name="T87" fmla="*/ 829130490 h 2524"/>
              <a:gd name="T88" fmla="*/ 2147483647 w 3337"/>
              <a:gd name="T89" fmla="*/ 1451609835 h 2524"/>
              <a:gd name="T90" fmla="*/ 2147483647 w 3337"/>
              <a:gd name="T91" fmla="*/ 2026205635 h 2524"/>
              <a:gd name="T92" fmla="*/ 2147483647 w 3337"/>
              <a:gd name="T93" fmla="*/ 2147483647 h 2524"/>
              <a:gd name="T94" fmla="*/ 2147483647 w 3337"/>
              <a:gd name="T95" fmla="*/ 2147483647 h 2524"/>
              <a:gd name="T96" fmla="*/ 2147483647 w 3337"/>
              <a:gd name="T97" fmla="*/ 2147483647 h 2524"/>
              <a:gd name="T98" fmla="*/ 2147483647 w 3337"/>
              <a:gd name="T99" fmla="*/ 2147483647 h 2524"/>
              <a:gd name="T100" fmla="*/ 2147483647 w 3337"/>
              <a:gd name="T101" fmla="*/ 1151710564 h 2524"/>
              <a:gd name="T102" fmla="*/ 2147483647 w 3337"/>
              <a:gd name="T103" fmla="*/ 990420626 h 2524"/>
              <a:gd name="T104" fmla="*/ 2147483647 w 3337"/>
              <a:gd name="T105" fmla="*/ 206652782 h 252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337"/>
              <a:gd name="T160" fmla="*/ 0 h 2524"/>
              <a:gd name="T161" fmla="*/ 3337 w 3337"/>
              <a:gd name="T162" fmla="*/ 2524 h 252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337" h="2524">
                <a:moveTo>
                  <a:pt x="1572" y="841"/>
                </a:moveTo>
                <a:cubicBezTo>
                  <a:pt x="1610" y="897"/>
                  <a:pt x="1574" y="851"/>
                  <a:pt x="1664" y="923"/>
                </a:cubicBezTo>
                <a:cubicBezTo>
                  <a:pt x="1689" y="943"/>
                  <a:pt x="1698" y="982"/>
                  <a:pt x="1728" y="996"/>
                </a:cubicBezTo>
                <a:cubicBezTo>
                  <a:pt x="1757" y="1009"/>
                  <a:pt x="1789" y="1015"/>
                  <a:pt x="1819" y="1024"/>
                </a:cubicBezTo>
                <a:cubicBezTo>
                  <a:pt x="1762" y="1038"/>
                  <a:pt x="1754" y="1058"/>
                  <a:pt x="1773" y="1115"/>
                </a:cubicBezTo>
                <a:cubicBezTo>
                  <a:pt x="1785" y="1112"/>
                  <a:pt x="1798" y="1101"/>
                  <a:pt x="1810" y="1106"/>
                </a:cubicBezTo>
                <a:cubicBezTo>
                  <a:pt x="1869" y="1132"/>
                  <a:pt x="1832" y="1237"/>
                  <a:pt x="1865" y="1280"/>
                </a:cubicBezTo>
                <a:cubicBezTo>
                  <a:pt x="1882" y="1302"/>
                  <a:pt x="1914" y="1302"/>
                  <a:pt x="1938" y="1307"/>
                </a:cubicBezTo>
                <a:cubicBezTo>
                  <a:pt x="1949" y="1341"/>
                  <a:pt x="1965" y="1373"/>
                  <a:pt x="1974" y="1408"/>
                </a:cubicBezTo>
                <a:cubicBezTo>
                  <a:pt x="1988" y="1465"/>
                  <a:pt x="1979" y="1579"/>
                  <a:pt x="2038" y="1618"/>
                </a:cubicBezTo>
                <a:cubicBezTo>
                  <a:pt x="2054" y="1629"/>
                  <a:pt x="2075" y="1630"/>
                  <a:pt x="2093" y="1636"/>
                </a:cubicBezTo>
                <a:cubicBezTo>
                  <a:pt x="2147" y="1690"/>
                  <a:pt x="2057" y="1606"/>
                  <a:pt x="2166" y="1673"/>
                </a:cubicBezTo>
                <a:cubicBezTo>
                  <a:pt x="2175" y="1679"/>
                  <a:pt x="2178" y="1692"/>
                  <a:pt x="2185" y="1700"/>
                </a:cubicBezTo>
                <a:cubicBezTo>
                  <a:pt x="2202" y="1719"/>
                  <a:pt x="2216" y="1746"/>
                  <a:pt x="2240" y="1755"/>
                </a:cubicBezTo>
                <a:cubicBezTo>
                  <a:pt x="2258" y="1761"/>
                  <a:pt x="2276" y="1768"/>
                  <a:pt x="2294" y="1774"/>
                </a:cubicBezTo>
                <a:cubicBezTo>
                  <a:pt x="2300" y="1786"/>
                  <a:pt x="2304" y="1800"/>
                  <a:pt x="2313" y="1810"/>
                </a:cubicBezTo>
                <a:cubicBezTo>
                  <a:pt x="2320" y="1818"/>
                  <a:pt x="2332" y="1836"/>
                  <a:pt x="2340" y="1828"/>
                </a:cubicBezTo>
                <a:cubicBezTo>
                  <a:pt x="2348" y="1820"/>
                  <a:pt x="2328" y="1810"/>
                  <a:pt x="2322" y="1801"/>
                </a:cubicBezTo>
                <a:cubicBezTo>
                  <a:pt x="2302" y="1677"/>
                  <a:pt x="2329" y="1796"/>
                  <a:pt x="2294" y="1719"/>
                </a:cubicBezTo>
                <a:cubicBezTo>
                  <a:pt x="2283" y="1695"/>
                  <a:pt x="2282" y="1667"/>
                  <a:pt x="2267" y="1646"/>
                </a:cubicBezTo>
                <a:cubicBezTo>
                  <a:pt x="2215" y="1570"/>
                  <a:pt x="2208" y="1576"/>
                  <a:pt x="2139" y="1554"/>
                </a:cubicBezTo>
                <a:cubicBezTo>
                  <a:pt x="2015" y="1430"/>
                  <a:pt x="2078" y="1460"/>
                  <a:pt x="1974" y="1426"/>
                </a:cubicBezTo>
                <a:cubicBezTo>
                  <a:pt x="1913" y="1303"/>
                  <a:pt x="1942" y="1041"/>
                  <a:pt x="1938" y="960"/>
                </a:cubicBezTo>
                <a:cubicBezTo>
                  <a:pt x="1937" y="949"/>
                  <a:pt x="1921" y="909"/>
                  <a:pt x="1910" y="905"/>
                </a:cubicBezTo>
                <a:cubicBezTo>
                  <a:pt x="1887" y="896"/>
                  <a:pt x="1861" y="899"/>
                  <a:pt x="1837" y="896"/>
                </a:cubicBezTo>
                <a:cubicBezTo>
                  <a:pt x="1716" y="908"/>
                  <a:pt x="1723" y="920"/>
                  <a:pt x="1609" y="878"/>
                </a:cubicBezTo>
                <a:cubicBezTo>
                  <a:pt x="1569" y="838"/>
                  <a:pt x="1444" y="841"/>
                  <a:pt x="1444" y="841"/>
                </a:cubicBezTo>
                <a:cubicBezTo>
                  <a:pt x="1454" y="844"/>
                  <a:pt x="1489" y="861"/>
                  <a:pt x="1499" y="841"/>
                </a:cubicBezTo>
                <a:cubicBezTo>
                  <a:pt x="1510" y="819"/>
                  <a:pt x="1462" y="789"/>
                  <a:pt x="1453" y="777"/>
                </a:cubicBezTo>
                <a:cubicBezTo>
                  <a:pt x="1440" y="759"/>
                  <a:pt x="1417" y="722"/>
                  <a:pt x="1417" y="722"/>
                </a:cubicBezTo>
                <a:cubicBezTo>
                  <a:pt x="1337" y="798"/>
                  <a:pt x="1419" y="1007"/>
                  <a:pt x="1289" y="1060"/>
                </a:cubicBezTo>
                <a:cubicBezTo>
                  <a:pt x="1249" y="1076"/>
                  <a:pt x="1203" y="1078"/>
                  <a:pt x="1161" y="1088"/>
                </a:cubicBezTo>
                <a:cubicBezTo>
                  <a:pt x="1111" y="1125"/>
                  <a:pt x="1095" y="1171"/>
                  <a:pt x="1060" y="1216"/>
                </a:cubicBezTo>
                <a:cubicBezTo>
                  <a:pt x="1044" y="1236"/>
                  <a:pt x="1023" y="1253"/>
                  <a:pt x="1005" y="1271"/>
                </a:cubicBezTo>
                <a:cubicBezTo>
                  <a:pt x="970" y="1306"/>
                  <a:pt x="874" y="1308"/>
                  <a:pt x="822" y="1326"/>
                </a:cubicBezTo>
                <a:cubicBezTo>
                  <a:pt x="816" y="1344"/>
                  <a:pt x="812" y="1363"/>
                  <a:pt x="804" y="1380"/>
                </a:cubicBezTo>
                <a:cubicBezTo>
                  <a:pt x="800" y="1388"/>
                  <a:pt x="790" y="1391"/>
                  <a:pt x="786" y="1399"/>
                </a:cubicBezTo>
                <a:cubicBezTo>
                  <a:pt x="778" y="1416"/>
                  <a:pt x="778" y="1438"/>
                  <a:pt x="768" y="1454"/>
                </a:cubicBezTo>
                <a:cubicBezTo>
                  <a:pt x="756" y="1472"/>
                  <a:pt x="722" y="1499"/>
                  <a:pt x="722" y="1499"/>
                </a:cubicBezTo>
                <a:cubicBezTo>
                  <a:pt x="697" y="1565"/>
                  <a:pt x="695" y="1650"/>
                  <a:pt x="621" y="1682"/>
                </a:cubicBezTo>
                <a:cubicBezTo>
                  <a:pt x="586" y="1697"/>
                  <a:pt x="512" y="1719"/>
                  <a:pt x="512" y="1719"/>
                </a:cubicBezTo>
                <a:cubicBezTo>
                  <a:pt x="491" y="1739"/>
                  <a:pt x="485" y="1740"/>
                  <a:pt x="475" y="1774"/>
                </a:cubicBezTo>
                <a:cubicBezTo>
                  <a:pt x="465" y="1807"/>
                  <a:pt x="476" y="1844"/>
                  <a:pt x="438" y="1865"/>
                </a:cubicBezTo>
                <a:cubicBezTo>
                  <a:pt x="422" y="1874"/>
                  <a:pt x="402" y="1871"/>
                  <a:pt x="384" y="1874"/>
                </a:cubicBezTo>
                <a:cubicBezTo>
                  <a:pt x="360" y="1897"/>
                  <a:pt x="334" y="1915"/>
                  <a:pt x="310" y="1938"/>
                </a:cubicBezTo>
                <a:cubicBezTo>
                  <a:pt x="304" y="1950"/>
                  <a:pt x="303" y="1966"/>
                  <a:pt x="292" y="1975"/>
                </a:cubicBezTo>
                <a:cubicBezTo>
                  <a:pt x="271" y="1992"/>
                  <a:pt x="219" y="2011"/>
                  <a:pt x="219" y="2011"/>
                </a:cubicBezTo>
                <a:cubicBezTo>
                  <a:pt x="213" y="2020"/>
                  <a:pt x="212" y="2036"/>
                  <a:pt x="201" y="2039"/>
                </a:cubicBezTo>
                <a:cubicBezTo>
                  <a:pt x="136" y="2058"/>
                  <a:pt x="67" y="2050"/>
                  <a:pt x="0" y="2057"/>
                </a:cubicBezTo>
                <a:cubicBezTo>
                  <a:pt x="183" y="1981"/>
                  <a:pt x="207" y="1981"/>
                  <a:pt x="365" y="1929"/>
                </a:cubicBezTo>
                <a:cubicBezTo>
                  <a:pt x="399" y="1826"/>
                  <a:pt x="405" y="1716"/>
                  <a:pt x="420" y="1609"/>
                </a:cubicBezTo>
                <a:cubicBezTo>
                  <a:pt x="424" y="1577"/>
                  <a:pt x="418" y="1532"/>
                  <a:pt x="448" y="1508"/>
                </a:cubicBezTo>
                <a:cubicBezTo>
                  <a:pt x="484" y="1479"/>
                  <a:pt x="539" y="1494"/>
                  <a:pt x="585" y="1490"/>
                </a:cubicBezTo>
                <a:cubicBezTo>
                  <a:pt x="592" y="1429"/>
                  <a:pt x="593" y="1365"/>
                  <a:pt x="612" y="1307"/>
                </a:cubicBezTo>
                <a:cubicBezTo>
                  <a:pt x="607" y="1293"/>
                  <a:pt x="594" y="1255"/>
                  <a:pt x="594" y="1243"/>
                </a:cubicBezTo>
                <a:cubicBezTo>
                  <a:pt x="594" y="1233"/>
                  <a:pt x="599" y="1262"/>
                  <a:pt x="603" y="1271"/>
                </a:cubicBezTo>
                <a:cubicBezTo>
                  <a:pt x="614" y="1293"/>
                  <a:pt x="629" y="1313"/>
                  <a:pt x="640" y="1335"/>
                </a:cubicBezTo>
                <a:cubicBezTo>
                  <a:pt x="631" y="1395"/>
                  <a:pt x="638" y="1455"/>
                  <a:pt x="594" y="1499"/>
                </a:cubicBezTo>
                <a:cubicBezTo>
                  <a:pt x="578" y="1565"/>
                  <a:pt x="567" y="1554"/>
                  <a:pt x="493" y="1563"/>
                </a:cubicBezTo>
                <a:cubicBezTo>
                  <a:pt x="480" y="1570"/>
                  <a:pt x="430" y="1595"/>
                  <a:pt x="429" y="1600"/>
                </a:cubicBezTo>
                <a:cubicBezTo>
                  <a:pt x="409" y="1691"/>
                  <a:pt x="423" y="1737"/>
                  <a:pt x="402" y="1819"/>
                </a:cubicBezTo>
                <a:cubicBezTo>
                  <a:pt x="433" y="1917"/>
                  <a:pt x="429" y="1676"/>
                  <a:pt x="448" y="1655"/>
                </a:cubicBezTo>
                <a:cubicBezTo>
                  <a:pt x="508" y="1589"/>
                  <a:pt x="582" y="1559"/>
                  <a:pt x="667" y="1545"/>
                </a:cubicBezTo>
                <a:cubicBezTo>
                  <a:pt x="707" y="1467"/>
                  <a:pt x="706" y="1482"/>
                  <a:pt x="722" y="1399"/>
                </a:cubicBezTo>
                <a:cubicBezTo>
                  <a:pt x="739" y="1313"/>
                  <a:pt x="727" y="1230"/>
                  <a:pt x="822" y="1198"/>
                </a:cubicBezTo>
                <a:cubicBezTo>
                  <a:pt x="838" y="1140"/>
                  <a:pt x="832" y="1002"/>
                  <a:pt x="850" y="1188"/>
                </a:cubicBezTo>
                <a:cubicBezTo>
                  <a:pt x="841" y="1352"/>
                  <a:pt x="873" y="1364"/>
                  <a:pt x="731" y="1390"/>
                </a:cubicBezTo>
                <a:cubicBezTo>
                  <a:pt x="639" y="1457"/>
                  <a:pt x="679" y="1592"/>
                  <a:pt x="713" y="1691"/>
                </a:cubicBezTo>
                <a:cubicBezTo>
                  <a:pt x="741" y="1578"/>
                  <a:pt x="725" y="1656"/>
                  <a:pt x="740" y="1527"/>
                </a:cubicBezTo>
                <a:cubicBezTo>
                  <a:pt x="745" y="1483"/>
                  <a:pt x="742" y="1360"/>
                  <a:pt x="795" y="1316"/>
                </a:cubicBezTo>
                <a:cubicBezTo>
                  <a:pt x="815" y="1299"/>
                  <a:pt x="861" y="1297"/>
                  <a:pt x="886" y="1289"/>
                </a:cubicBezTo>
                <a:cubicBezTo>
                  <a:pt x="908" y="1268"/>
                  <a:pt x="923" y="1238"/>
                  <a:pt x="950" y="1225"/>
                </a:cubicBezTo>
                <a:cubicBezTo>
                  <a:pt x="998" y="1202"/>
                  <a:pt x="1045" y="1197"/>
                  <a:pt x="1097" y="1188"/>
                </a:cubicBezTo>
                <a:cubicBezTo>
                  <a:pt x="1107" y="1183"/>
                  <a:pt x="1145" y="1168"/>
                  <a:pt x="1152" y="1152"/>
                </a:cubicBezTo>
                <a:cubicBezTo>
                  <a:pt x="1171" y="1104"/>
                  <a:pt x="1170" y="996"/>
                  <a:pt x="1188" y="960"/>
                </a:cubicBezTo>
                <a:cubicBezTo>
                  <a:pt x="1192" y="953"/>
                  <a:pt x="1257" y="944"/>
                  <a:pt x="1270" y="942"/>
                </a:cubicBezTo>
                <a:cubicBezTo>
                  <a:pt x="1319" y="924"/>
                  <a:pt x="1289" y="917"/>
                  <a:pt x="1334" y="887"/>
                </a:cubicBezTo>
                <a:cubicBezTo>
                  <a:pt x="1348" y="848"/>
                  <a:pt x="1371" y="814"/>
                  <a:pt x="1389" y="777"/>
                </a:cubicBezTo>
                <a:cubicBezTo>
                  <a:pt x="1393" y="769"/>
                  <a:pt x="1392" y="758"/>
                  <a:pt x="1398" y="750"/>
                </a:cubicBezTo>
                <a:cubicBezTo>
                  <a:pt x="1411" y="733"/>
                  <a:pt x="1444" y="704"/>
                  <a:pt x="1444" y="704"/>
                </a:cubicBezTo>
                <a:cubicBezTo>
                  <a:pt x="1479" y="812"/>
                  <a:pt x="1457" y="722"/>
                  <a:pt x="1453" y="905"/>
                </a:cubicBezTo>
                <a:cubicBezTo>
                  <a:pt x="1446" y="1186"/>
                  <a:pt x="1479" y="1530"/>
                  <a:pt x="1408" y="1819"/>
                </a:cubicBezTo>
                <a:cubicBezTo>
                  <a:pt x="1397" y="1942"/>
                  <a:pt x="1386" y="2061"/>
                  <a:pt x="1380" y="2185"/>
                </a:cubicBezTo>
                <a:cubicBezTo>
                  <a:pt x="1390" y="2461"/>
                  <a:pt x="1386" y="2524"/>
                  <a:pt x="1398" y="2231"/>
                </a:cubicBezTo>
                <a:cubicBezTo>
                  <a:pt x="1406" y="2040"/>
                  <a:pt x="1421" y="1868"/>
                  <a:pt x="1444" y="1682"/>
                </a:cubicBezTo>
                <a:cubicBezTo>
                  <a:pt x="1441" y="1538"/>
                  <a:pt x="1389" y="1100"/>
                  <a:pt x="1472" y="942"/>
                </a:cubicBezTo>
                <a:cubicBezTo>
                  <a:pt x="1450" y="880"/>
                  <a:pt x="1463" y="901"/>
                  <a:pt x="1444" y="1024"/>
                </a:cubicBezTo>
                <a:cubicBezTo>
                  <a:pt x="1438" y="1067"/>
                  <a:pt x="1432" y="1109"/>
                  <a:pt x="1426" y="1152"/>
                </a:cubicBezTo>
                <a:cubicBezTo>
                  <a:pt x="1420" y="1189"/>
                  <a:pt x="1413" y="1225"/>
                  <a:pt x="1408" y="1262"/>
                </a:cubicBezTo>
                <a:cubicBezTo>
                  <a:pt x="1398" y="1329"/>
                  <a:pt x="1389" y="1396"/>
                  <a:pt x="1380" y="1463"/>
                </a:cubicBezTo>
                <a:cubicBezTo>
                  <a:pt x="1373" y="1512"/>
                  <a:pt x="1362" y="1609"/>
                  <a:pt x="1362" y="1609"/>
                </a:cubicBezTo>
                <a:cubicBezTo>
                  <a:pt x="1359" y="1664"/>
                  <a:pt x="1351" y="1719"/>
                  <a:pt x="1353" y="1774"/>
                </a:cubicBezTo>
                <a:cubicBezTo>
                  <a:pt x="1354" y="1817"/>
                  <a:pt x="1371" y="1902"/>
                  <a:pt x="1371" y="1902"/>
                </a:cubicBezTo>
                <a:cubicBezTo>
                  <a:pt x="1374" y="1963"/>
                  <a:pt x="1376" y="2023"/>
                  <a:pt x="1380" y="2084"/>
                </a:cubicBezTo>
                <a:cubicBezTo>
                  <a:pt x="1382" y="2127"/>
                  <a:pt x="1363" y="2178"/>
                  <a:pt x="1389" y="2212"/>
                </a:cubicBezTo>
                <a:cubicBezTo>
                  <a:pt x="1408" y="2237"/>
                  <a:pt x="1402" y="2151"/>
                  <a:pt x="1408" y="2121"/>
                </a:cubicBezTo>
                <a:cubicBezTo>
                  <a:pt x="1415" y="2046"/>
                  <a:pt x="1432" y="1976"/>
                  <a:pt x="1444" y="1902"/>
                </a:cubicBezTo>
                <a:cubicBezTo>
                  <a:pt x="1451" y="1935"/>
                  <a:pt x="1442" y="1974"/>
                  <a:pt x="1462" y="2002"/>
                </a:cubicBezTo>
                <a:cubicBezTo>
                  <a:pt x="1469" y="2012"/>
                  <a:pt x="1487" y="2008"/>
                  <a:pt x="1499" y="2011"/>
                </a:cubicBezTo>
                <a:cubicBezTo>
                  <a:pt x="1588" y="1968"/>
                  <a:pt x="1623" y="2036"/>
                  <a:pt x="1700" y="2075"/>
                </a:cubicBezTo>
                <a:cubicBezTo>
                  <a:pt x="1741" y="2096"/>
                  <a:pt x="1824" y="2099"/>
                  <a:pt x="1865" y="2103"/>
                </a:cubicBezTo>
                <a:cubicBezTo>
                  <a:pt x="1920" y="2100"/>
                  <a:pt x="1975" y="2104"/>
                  <a:pt x="2029" y="2094"/>
                </a:cubicBezTo>
                <a:cubicBezTo>
                  <a:pt x="2042" y="2092"/>
                  <a:pt x="2047" y="2058"/>
                  <a:pt x="2057" y="2066"/>
                </a:cubicBezTo>
                <a:cubicBezTo>
                  <a:pt x="2086" y="2090"/>
                  <a:pt x="2105" y="2241"/>
                  <a:pt x="2121" y="2286"/>
                </a:cubicBezTo>
                <a:cubicBezTo>
                  <a:pt x="2127" y="2255"/>
                  <a:pt x="2134" y="2225"/>
                  <a:pt x="2139" y="2194"/>
                </a:cubicBezTo>
                <a:cubicBezTo>
                  <a:pt x="2146" y="2157"/>
                  <a:pt x="2157" y="2084"/>
                  <a:pt x="2157" y="2084"/>
                </a:cubicBezTo>
                <a:cubicBezTo>
                  <a:pt x="2166" y="2111"/>
                  <a:pt x="2186" y="2194"/>
                  <a:pt x="2230" y="2194"/>
                </a:cubicBezTo>
                <a:cubicBezTo>
                  <a:pt x="2241" y="2194"/>
                  <a:pt x="2261" y="2129"/>
                  <a:pt x="2267" y="2112"/>
                </a:cubicBezTo>
                <a:cubicBezTo>
                  <a:pt x="2336" y="2181"/>
                  <a:pt x="2277" y="2134"/>
                  <a:pt x="2468" y="2148"/>
                </a:cubicBezTo>
                <a:cubicBezTo>
                  <a:pt x="2499" y="2150"/>
                  <a:pt x="2529" y="2155"/>
                  <a:pt x="2560" y="2158"/>
                </a:cubicBezTo>
                <a:cubicBezTo>
                  <a:pt x="2603" y="2162"/>
                  <a:pt x="2645" y="2164"/>
                  <a:pt x="2688" y="2167"/>
                </a:cubicBezTo>
                <a:cubicBezTo>
                  <a:pt x="2869" y="2152"/>
                  <a:pt x="3040" y="2172"/>
                  <a:pt x="3218" y="2194"/>
                </a:cubicBezTo>
                <a:cubicBezTo>
                  <a:pt x="3294" y="2219"/>
                  <a:pt x="3210" y="2189"/>
                  <a:pt x="3126" y="2185"/>
                </a:cubicBezTo>
                <a:cubicBezTo>
                  <a:pt x="2998" y="2178"/>
                  <a:pt x="2870" y="2179"/>
                  <a:pt x="2742" y="2176"/>
                </a:cubicBezTo>
                <a:cubicBezTo>
                  <a:pt x="2589" y="2099"/>
                  <a:pt x="2416" y="2135"/>
                  <a:pt x="2249" y="2121"/>
                </a:cubicBezTo>
                <a:cubicBezTo>
                  <a:pt x="2179" y="2128"/>
                  <a:pt x="2118" y="2140"/>
                  <a:pt x="2048" y="2148"/>
                </a:cubicBezTo>
                <a:cubicBezTo>
                  <a:pt x="1928" y="2184"/>
                  <a:pt x="1946" y="2191"/>
                  <a:pt x="1792" y="2167"/>
                </a:cubicBezTo>
                <a:cubicBezTo>
                  <a:pt x="1773" y="2164"/>
                  <a:pt x="1763" y="2139"/>
                  <a:pt x="1746" y="2130"/>
                </a:cubicBezTo>
                <a:cubicBezTo>
                  <a:pt x="1722" y="2117"/>
                  <a:pt x="1697" y="2106"/>
                  <a:pt x="1673" y="2094"/>
                </a:cubicBezTo>
                <a:cubicBezTo>
                  <a:pt x="1665" y="2090"/>
                  <a:pt x="1662" y="2079"/>
                  <a:pt x="1654" y="2075"/>
                </a:cubicBezTo>
                <a:cubicBezTo>
                  <a:pt x="1637" y="2066"/>
                  <a:pt x="1619" y="2061"/>
                  <a:pt x="1600" y="2057"/>
                </a:cubicBezTo>
                <a:cubicBezTo>
                  <a:pt x="1564" y="2049"/>
                  <a:pt x="1490" y="2039"/>
                  <a:pt x="1490" y="2039"/>
                </a:cubicBezTo>
                <a:cubicBezTo>
                  <a:pt x="1469" y="1995"/>
                  <a:pt x="1456" y="1949"/>
                  <a:pt x="1444" y="1902"/>
                </a:cubicBezTo>
                <a:cubicBezTo>
                  <a:pt x="1455" y="1786"/>
                  <a:pt x="1470" y="1670"/>
                  <a:pt x="1481" y="1554"/>
                </a:cubicBezTo>
                <a:cubicBezTo>
                  <a:pt x="1484" y="1469"/>
                  <a:pt x="1490" y="1383"/>
                  <a:pt x="1490" y="1298"/>
                </a:cubicBezTo>
                <a:cubicBezTo>
                  <a:pt x="1490" y="1231"/>
                  <a:pt x="1481" y="1164"/>
                  <a:pt x="1481" y="1097"/>
                </a:cubicBezTo>
                <a:cubicBezTo>
                  <a:pt x="1481" y="895"/>
                  <a:pt x="1449" y="563"/>
                  <a:pt x="1554" y="347"/>
                </a:cubicBezTo>
                <a:cubicBezTo>
                  <a:pt x="1551" y="314"/>
                  <a:pt x="1550" y="280"/>
                  <a:pt x="1545" y="247"/>
                </a:cubicBezTo>
                <a:cubicBezTo>
                  <a:pt x="1539" y="203"/>
                  <a:pt x="1504" y="169"/>
                  <a:pt x="1490" y="128"/>
                </a:cubicBezTo>
                <a:cubicBezTo>
                  <a:pt x="1498" y="81"/>
                  <a:pt x="1515" y="46"/>
                  <a:pt x="1526" y="0"/>
                </a:cubicBezTo>
                <a:cubicBezTo>
                  <a:pt x="1538" y="74"/>
                  <a:pt x="1545" y="148"/>
                  <a:pt x="1600" y="201"/>
                </a:cubicBezTo>
                <a:cubicBezTo>
                  <a:pt x="1644" y="380"/>
                  <a:pt x="1591" y="273"/>
                  <a:pt x="1654" y="329"/>
                </a:cubicBezTo>
                <a:cubicBezTo>
                  <a:pt x="1673" y="346"/>
                  <a:pt x="1686" y="372"/>
                  <a:pt x="1709" y="384"/>
                </a:cubicBezTo>
                <a:cubicBezTo>
                  <a:pt x="1754" y="406"/>
                  <a:pt x="1808" y="404"/>
                  <a:pt x="1856" y="420"/>
                </a:cubicBezTo>
                <a:cubicBezTo>
                  <a:pt x="1920" y="468"/>
                  <a:pt x="1972" y="531"/>
                  <a:pt x="2038" y="576"/>
                </a:cubicBezTo>
                <a:cubicBezTo>
                  <a:pt x="2083" y="607"/>
                  <a:pt x="2138" y="621"/>
                  <a:pt x="2185" y="649"/>
                </a:cubicBezTo>
                <a:cubicBezTo>
                  <a:pt x="2211" y="664"/>
                  <a:pt x="2234" y="686"/>
                  <a:pt x="2258" y="704"/>
                </a:cubicBezTo>
                <a:cubicBezTo>
                  <a:pt x="2274" y="770"/>
                  <a:pt x="2326" y="756"/>
                  <a:pt x="2386" y="804"/>
                </a:cubicBezTo>
                <a:cubicBezTo>
                  <a:pt x="2420" y="831"/>
                  <a:pt x="2447" y="865"/>
                  <a:pt x="2477" y="896"/>
                </a:cubicBezTo>
                <a:cubicBezTo>
                  <a:pt x="2513" y="1034"/>
                  <a:pt x="2516" y="1226"/>
                  <a:pt x="2651" y="1316"/>
                </a:cubicBezTo>
                <a:cubicBezTo>
                  <a:pt x="2674" y="1332"/>
                  <a:pt x="2808" y="1341"/>
                  <a:pt x="2834" y="1344"/>
                </a:cubicBezTo>
                <a:cubicBezTo>
                  <a:pt x="2852" y="1434"/>
                  <a:pt x="2843" y="1461"/>
                  <a:pt x="2925" y="1527"/>
                </a:cubicBezTo>
                <a:cubicBezTo>
                  <a:pt x="2987" y="1577"/>
                  <a:pt x="3126" y="1655"/>
                  <a:pt x="3126" y="1655"/>
                </a:cubicBezTo>
                <a:cubicBezTo>
                  <a:pt x="3132" y="1691"/>
                  <a:pt x="3148" y="1823"/>
                  <a:pt x="3172" y="1847"/>
                </a:cubicBezTo>
                <a:cubicBezTo>
                  <a:pt x="3186" y="1861"/>
                  <a:pt x="3208" y="1861"/>
                  <a:pt x="3227" y="1865"/>
                </a:cubicBezTo>
                <a:cubicBezTo>
                  <a:pt x="3263" y="1873"/>
                  <a:pt x="3337" y="1883"/>
                  <a:pt x="3337" y="1883"/>
                </a:cubicBezTo>
                <a:cubicBezTo>
                  <a:pt x="3189" y="1786"/>
                  <a:pt x="3081" y="1633"/>
                  <a:pt x="2971" y="1499"/>
                </a:cubicBezTo>
                <a:cubicBezTo>
                  <a:pt x="2927" y="1446"/>
                  <a:pt x="2874" y="1402"/>
                  <a:pt x="2825" y="1353"/>
                </a:cubicBezTo>
                <a:cubicBezTo>
                  <a:pt x="2807" y="1335"/>
                  <a:pt x="2770" y="1298"/>
                  <a:pt x="2770" y="1298"/>
                </a:cubicBezTo>
                <a:cubicBezTo>
                  <a:pt x="2740" y="1112"/>
                  <a:pt x="2563" y="1039"/>
                  <a:pt x="2413" y="951"/>
                </a:cubicBezTo>
                <a:cubicBezTo>
                  <a:pt x="2184" y="817"/>
                  <a:pt x="2430" y="932"/>
                  <a:pt x="2176" y="823"/>
                </a:cubicBezTo>
                <a:cubicBezTo>
                  <a:pt x="2143" y="729"/>
                  <a:pt x="2155" y="648"/>
                  <a:pt x="2139" y="548"/>
                </a:cubicBezTo>
                <a:cubicBezTo>
                  <a:pt x="2138" y="541"/>
                  <a:pt x="2121" y="468"/>
                  <a:pt x="2093" y="457"/>
                </a:cubicBezTo>
                <a:cubicBezTo>
                  <a:pt x="2055" y="442"/>
                  <a:pt x="1987" y="433"/>
                  <a:pt x="1947" y="430"/>
                </a:cubicBezTo>
                <a:cubicBezTo>
                  <a:pt x="1892" y="426"/>
                  <a:pt x="1837" y="423"/>
                  <a:pt x="1782" y="420"/>
                </a:cubicBezTo>
                <a:cubicBezTo>
                  <a:pt x="1758" y="411"/>
                  <a:pt x="1731" y="407"/>
                  <a:pt x="1709" y="393"/>
                </a:cubicBezTo>
                <a:cubicBezTo>
                  <a:pt x="1675" y="371"/>
                  <a:pt x="1711" y="309"/>
                  <a:pt x="1691" y="274"/>
                </a:cubicBezTo>
                <a:cubicBezTo>
                  <a:pt x="1630" y="171"/>
                  <a:pt x="1607" y="172"/>
                  <a:pt x="1526" y="146"/>
                </a:cubicBezTo>
                <a:cubicBezTo>
                  <a:pt x="1488" y="69"/>
                  <a:pt x="1471" y="54"/>
                  <a:pt x="1499" y="82"/>
                </a:cubicBezTo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Rectangle 7">
            <a:extLst>
              <a:ext uri="{FF2B5EF4-FFF2-40B4-BE49-F238E27FC236}">
                <a16:creationId xmlns:a16="http://schemas.microsoft.com/office/drawing/2014/main" id="{BF4AFF07-6096-91D5-1177-08B4A9ABD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"/>
            <a:ext cx="9144000" cy="4724400"/>
          </a:xfrm>
          <a:prstGeom prst="rect">
            <a:avLst/>
          </a:prstGeom>
          <a:solidFill>
            <a:srgbClr val="00CC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8" name="AutoShape 8">
            <a:extLst>
              <a:ext uri="{FF2B5EF4-FFF2-40B4-BE49-F238E27FC236}">
                <a16:creationId xmlns:a16="http://schemas.microsoft.com/office/drawing/2014/main" id="{519A73E4-6F87-49D1-8466-5A1FFFE09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219200"/>
            <a:ext cx="228600" cy="685800"/>
          </a:xfrm>
          <a:prstGeom prst="rtTriangle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9" name="AutoShape 9">
            <a:extLst>
              <a:ext uri="{FF2B5EF4-FFF2-40B4-BE49-F238E27FC236}">
                <a16:creationId xmlns:a16="http://schemas.microsoft.com/office/drawing/2014/main" id="{1F2C7FA7-C9D9-B213-C24E-31607AC3A4D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86600" y="1066800"/>
            <a:ext cx="381000" cy="838200"/>
          </a:xfrm>
          <a:prstGeom prst="rtTriangle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0" name="AutoShape 10">
            <a:extLst>
              <a:ext uri="{FF2B5EF4-FFF2-40B4-BE49-F238E27FC236}">
                <a16:creationId xmlns:a16="http://schemas.microsoft.com/office/drawing/2014/main" id="{8553AB18-FC13-9FF0-23DC-E32895A28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981200"/>
            <a:ext cx="838200" cy="152400"/>
          </a:xfrm>
          <a:custGeom>
            <a:avLst/>
            <a:gdLst>
              <a:gd name="T0" fmla="*/ 1140849082 w 21600"/>
              <a:gd name="T1" fmla="*/ 3793300 h 21600"/>
              <a:gd name="T2" fmla="*/ 631110199 w 21600"/>
              <a:gd name="T3" fmla="*/ 7586607 h 21600"/>
              <a:gd name="T4" fmla="*/ 121371665 w 21600"/>
              <a:gd name="T5" fmla="*/ 3793300 h 21600"/>
              <a:gd name="T6" fmla="*/ 63111019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877 w 21600"/>
              <a:gd name="T13" fmla="*/ 3877 h 21600"/>
              <a:gd name="T14" fmla="*/ 17723 w 21600"/>
              <a:gd name="T15" fmla="*/ 1772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154" y="21600"/>
                </a:lnTo>
                <a:lnTo>
                  <a:pt x="1744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Rectangle 11">
            <a:extLst>
              <a:ext uri="{FF2B5EF4-FFF2-40B4-BE49-F238E27FC236}">
                <a16:creationId xmlns:a16="http://schemas.microsoft.com/office/drawing/2014/main" id="{23FCB644-606F-BE82-4ED6-198D5A7FE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3581400"/>
          </a:xfrm>
          <a:prstGeom prst="rect">
            <a:avLst/>
          </a:prstGeom>
          <a:solidFill>
            <a:srgbClr val="0066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2" name="Rectangle 12">
            <a:extLst>
              <a:ext uri="{FF2B5EF4-FFF2-40B4-BE49-F238E27FC236}">
                <a16:creationId xmlns:a16="http://schemas.microsoft.com/office/drawing/2014/main" id="{0F15507C-F384-4D1A-4372-74129C217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00600"/>
            <a:ext cx="9144000" cy="2057400"/>
          </a:xfrm>
          <a:prstGeom prst="rect">
            <a:avLst/>
          </a:prstGeom>
          <a:solidFill>
            <a:srgbClr val="0000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3" name="Freeform 13">
            <a:extLst>
              <a:ext uri="{FF2B5EF4-FFF2-40B4-BE49-F238E27FC236}">
                <a16:creationId xmlns:a16="http://schemas.microsoft.com/office/drawing/2014/main" id="{BC6D8EE9-7C16-E082-9217-9B6AEAC72122}"/>
              </a:ext>
            </a:extLst>
          </p:cNvPr>
          <p:cNvSpPr>
            <a:spLocks/>
          </p:cNvSpPr>
          <p:nvPr/>
        </p:nvSpPr>
        <p:spPr bwMode="auto">
          <a:xfrm>
            <a:off x="76200" y="1981200"/>
            <a:ext cx="3352800" cy="165100"/>
          </a:xfrm>
          <a:custGeom>
            <a:avLst/>
            <a:gdLst>
              <a:gd name="T0" fmla="*/ 0 w 2112"/>
              <a:gd name="T1" fmla="*/ 241935028 h 104"/>
              <a:gd name="T2" fmla="*/ 362902431 w 2112"/>
              <a:gd name="T3" fmla="*/ 120967514 h 104"/>
              <a:gd name="T4" fmla="*/ 725804863 w 2112"/>
              <a:gd name="T5" fmla="*/ 241935028 h 104"/>
              <a:gd name="T6" fmla="*/ 967739949 w 2112"/>
              <a:gd name="T7" fmla="*/ 120967514 h 104"/>
              <a:gd name="T8" fmla="*/ 1209674838 w 2112"/>
              <a:gd name="T9" fmla="*/ 241935028 h 104"/>
              <a:gd name="T10" fmla="*/ 1330642282 w 2112"/>
              <a:gd name="T11" fmla="*/ 120967514 h 104"/>
              <a:gd name="T12" fmla="*/ 1451609726 w 2112"/>
              <a:gd name="T13" fmla="*/ 241935028 h 104"/>
              <a:gd name="T14" fmla="*/ 1693545011 w 2112"/>
              <a:gd name="T15" fmla="*/ 120967514 h 104"/>
              <a:gd name="T16" fmla="*/ 1935479899 w 2112"/>
              <a:gd name="T17" fmla="*/ 241935028 h 104"/>
              <a:gd name="T18" fmla="*/ 2147483647 w 2112"/>
              <a:gd name="T19" fmla="*/ 120967514 h 104"/>
              <a:gd name="T20" fmla="*/ 2147483647 w 2112"/>
              <a:gd name="T21" fmla="*/ 241935028 h 104"/>
              <a:gd name="T22" fmla="*/ 2147483647 w 2112"/>
              <a:gd name="T23" fmla="*/ 120967514 h 104"/>
              <a:gd name="T24" fmla="*/ 2147483647 w 2112"/>
              <a:gd name="T25" fmla="*/ 241935028 h 104"/>
              <a:gd name="T26" fmla="*/ 2147483647 w 2112"/>
              <a:gd name="T27" fmla="*/ 120967514 h 104"/>
              <a:gd name="T28" fmla="*/ 2147483647 w 2112"/>
              <a:gd name="T29" fmla="*/ 241935028 h 104"/>
              <a:gd name="T30" fmla="*/ 2147483647 w 2112"/>
              <a:gd name="T31" fmla="*/ 120967514 h 104"/>
              <a:gd name="T32" fmla="*/ 2147483647 w 2112"/>
              <a:gd name="T33" fmla="*/ 241935028 h 104"/>
              <a:gd name="T34" fmla="*/ 2147483647 w 2112"/>
              <a:gd name="T35" fmla="*/ 0 h 104"/>
              <a:gd name="T36" fmla="*/ 2147483647 w 2112"/>
              <a:gd name="T37" fmla="*/ 241935028 h 10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12"/>
              <a:gd name="T58" fmla="*/ 0 h 104"/>
              <a:gd name="T59" fmla="*/ 2112 w 2112"/>
              <a:gd name="T60" fmla="*/ 104 h 10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12" h="104">
                <a:moveTo>
                  <a:pt x="0" y="96"/>
                </a:moveTo>
                <a:cubicBezTo>
                  <a:pt x="48" y="72"/>
                  <a:pt x="96" y="48"/>
                  <a:pt x="144" y="48"/>
                </a:cubicBezTo>
                <a:cubicBezTo>
                  <a:pt x="192" y="48"/>
                  <a:pt x="248" y="96"/>
                  <a:pt x="288" y="96"/>
                </a:cubicBezTo>
                <a:cubicBezTo>
                  <a:pt x="328" y="96"/>
                  <a:pt x="352" y="48"/>
                  <a:pt x="384" y="48"/>
                </a:cubicBezTo>
                <a:cubicBezTo>
                  <a:pt x="416" y="48"/>
                  <a:pt x="456" y="96"/>
                  <a:pt x="480" y="96"/>
                </a:cubicBezTo>
                <a:cubicBezTo>
                  <a:pt x="504" y="96"/>
                  <a:pt x="512" y="48"/>
                  <a:pt x="528" y="48"/>
                </a:cubicBezTo>
                <a:cubicBezTo>
                  <a:pt x="544" y="48"/>
                  <a:pt x="552" y="96"/>
                  <a:pt x="576" y="96"/>
                </a:cubicBezTo>
                <a:cubicBezTo>
                  <a:pt x="600" y="96"/>
                  <a:pt x="640" y="48"/>
                  <a:pt x="672" y="48"/>
                </a:cubicBezTo>
                <a:cubicBezTo>
                  <a:pt x="704" y="48"/>
                  <a:pt x="736" y="96"/>
                  <a:pt x="768" y="96"/>
                </a:cubicBezTo>
                <a:cubicBezTo>
                  <a:pt x="800" y="96"/>
                  <a:pt x="824" y="48"/>
                  <a:pt x="864" y="48"/>
                </a:cubicBezTo>
                <a:cubicBezTo>
                  <a:pt x="904" y="48"/>
                  <a:pt x="976" y="96"/>
                  <a:pt x="1008" y="96"/>
                </a:cubicBezTo>
                <a:cubicBezTo>
                  <a:pt x="1040" y="96"/>
                  <a:pt x="1016" y="48"/>
                  <a:pt x="1056" y="48"/>
                </a:cubicBezTo>
                <a:cubicBezTo>
                  <a:pt x="1096" y="48"/>
                  <a:pt x="1200" y="96"/>
                  <a:pt x="1248" y="96"/>
                </a:cubicBezTo>
                <a:cubicBezTo>
                  <a:pt x="1296" y="96"/>
                  <a:pt x="1320" y="48"/>
                  <a:pt x="1344" y="48"/>
                </a:cubicBezTo>
                <a:cubicBezTo>
                  <a:pt x="1368" y="48"/>
                  <a:pt x="1360" y="96"/>
                  <a:pt x="1392" y="96"/>
                </a:cubicBezTo>
                <a:cubicBezTo>
                  <a:pt x="1424" y="96"/>
                  <a:pt x="1488" y="48"/>
                  <a:pt x="1536" y="48"/>
                </a:cubicBezTo>
                <a:cubicBezTo>
                  <a:pt x="1584" y="48"/>
                  <a:pt x="1640" y="104"/>
                  <a:pt x="1680" y="96"/>
                </a:cubicBezTo>
                <a:cubicBezTo>
                  <a:pt x="1720" y="88"/>
                  <a:pt x="1704" y="0"/>
                  <a:pt x="1776" y="0"/>
                </a:cubicBezTo>
                <a:cubicBezTo>
                  <a:pt x="1848" y="0"/>
                  <a:pt x="1980" y="48"/>
                  <a:pt x="2112" y="96"/>
                </a:cubicBezTo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Freeform 14">
            <a:extLst>
              <a:ext uri="{FF2B5EF4-FFF2-40B4-BE49-F238E27FC236}">
                <a16:creationId xmlns:a16="http://schemas.microsoft.com/office/drawing/2014/main" id="{D202C634-ABE1-462C-D1BF-63393C2EFE57}"/>
              </a:ext>
            </a:extLst>
          </p:cNvPr>
          <p:cNvSpPr>
            <a:spLocks/>
          </p:cNvSpPr>
          <p:nvPr/>
        </p:nvSpPr>
        <p:spPr bwMode="auto">
          <a:xfrm>
            <a:off x="3276600" y="1981200"/>
            <a:ext cx="3352800" cy="165100"/>
          </a:xfrm>
          <a:custGeom>
            <a:avLst/>
            <a:gdLst>
              <a:gd name="T0" fmla="*/ 0 w 2112"/>
              <a:gd name="T1" fmla="*/ 241935028 h 104"/>
              <a:gd name="T2" fmla="*/ 362902431 w 2112"/>
              <a:gd name="T3" fmla="*/ 120967514 h 104"/>
              <a:gd name="T4" fmla="*/ 725804863 w 2112"/>
              <a:gd name="T5" fmla="*/ 241935028 h 104"/>
              <a:gd name="T6" fmla="*/ 967739949 w 2112"/>
              <a:gd name="T7" fmla="*/ 120967514 h 104"/>
              <a:gd name="T8" fmla="*/ 1209674838 w 2112"/>
              <a:gd name="T9" fmla="*/ 241935028 h 104"/>
              <a:gd name="T10" fmla="*/ 1330642282 w 2112"/>
              <a:gd name="T11" fmla="*/ 120967514 h 104"/>
              <a:gd name="T12" fmla="*/ 1451609726 w 2112"/>
              <a:gd name="T13" fmla="*/ 241935028 h 104"/>
              <a:gd name="T14" fmla="*/ 1693545011 w 2112"/>
              <a:gd name="T15" fmla="*/ 120967514 h 104"/>
              <a:gd name="T16" fmla="*/ 1935479899 w 2112"/>
              <a:gd name="T17" fmla="*/ 241935028 h 104"/>
              <a:gd name="T18" fmla="*/ 2147483647 w 2112"/>
              <a:gd name="T19" fmla="*/ 120967514 h 104"/>
              <a:gd name="T20" fmla="*/ 2147483647 w 2112"/>
              <a:gd name="T21" fmla="*/ 241935028 h 104"/>
              <a:gd name="T22" fmla="*/ 2147483647 w 2112"/>
              <a:gd name="T23" fmla="*/ 120967514 h 104"/>
              <a:gd name="T24" fmla="*/ 2147483647 w 2112"/>
              <a:gd name="T25" fmla="*/ 241935028 h 104"/>
              <a:gd name="T26" fmla="*/ 2147483647 w 2112"/>
              <a:gd name="T27" fmla="*/ 120967514 h 104"/>
              <a:gd name="T28" fmla="*/ 2147483647 w 2112"/>
              <a:gd name="T29" fmla="*/ 241935028 h 104"/>
              <a:gd name="T30" fmla="*/ 2147483647 w 2112"/>
              <a:gd name="T31" fmla="*/ 120967514 h 104"/>
              <a:gd name="T32" fmla="*/ 2147483647 w 2112"/>
              <a:gd name="T33" fmla="*/ 241935028 h 104"/>
              <a:gd name="T34" fmla="*/ 2147483647 w 2112"/>
              <a:gd name="T35" fmla="*/ 0 h 104"/>
              <a:gd name="T36" fmla="*/ 2147483647 w 2112"/>
              <a:gd name="T37" fmla="*/ 241935028 h 10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12"/>
              <a:gd name="T58" fmla="*/ 0 h 104"/>
              <a:gd name="T59" fmla="*/ 2112 w 2112"/>
              <a:gd name="T60" fmla="*/ 104 h 10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12" h="104">
                <a:moveTo>
                  <a:pt x="0" y="96"/>
                </a:moveTo>
                <a:cubicBezTo>
                  <a:pt x="48" y="72"/>
                  <a:pt x="96" y="48"/>
                  <a:pt x="144" y="48"/>
                </a:cubicBezTo>
                <a:cubicBezTo>
                  <a:pt x="192" y="48"/>
                  <a:pt x="248" y="96"/>
                  <a:pt x="288" y="96"/>
                </a:cubicBezTo>
                <a:cubicBezTo>
                  <a:pt x="328" y="96"/>
                  <a:pt x="352" y="48"/>
                  <a:pt x="384" y="48"/>
                </a:cubicBezTo>
                <a:cubicBezTo>
                  <a:pt x="416" y="48"/>
                  <a:pt x="456" y="96"/>
                  <a:pt x="480" y="96"/>
                </a:cubicBezTo>
                <a:cubicBezTo>
                  <a:pt x="504" y="96"/>
                  <a:pt x="512" y="48"/>
                  <a:pt x="528" y="48"/>
                </a:cubicBezTo>
                <a:cubicBezTo>
                  <a:pt x="544" y="48"/>
                  <a:pt x="552" y="96"/>
                  <a:pt x="576" y="96"/>
                </a:cubicBezTo>
                <a:cubicBezTo>
                  <a:pt x="600" y="96"/>
                  <a:pt x="640" y="48"/>
                  <a:pt x="672" y="48"/>
                </a:cubicBezTo>
                <a:cubicBezTo>
                  <a:pt x="704" y="48"/>
                  <a:pt x="736" y="96"/>
                  <a:pt x="768" y="96"/>
                </a:cubicBezTo>
                <a:cubicBezTo>
                  <a:pt x="800" y="96"/>
                  <a:pt x="824" y="48"/>
                  <a:pt x="864" y="48"/>
                </a:cubicBezTo>
                <a:cubicBezTo>
                  <a:pt x="904" y="48"/>
                  <a:pt x="976" y="96"/>
                  <a:pt x="1008" y="96"/>
                </a:cubicBezTo>
                <a:cubicBezTo>
                  <a:pt x="1040" y="96"/>
                  <a:pt x="1016" y="48"/>
                  <a:pt x="1056" y="48"/>
                </a:cubicBezTo>
                <a:cubicBezTo>
                  <a:pt x="1096" y="48"/>
                  <a:pt x="1200" y="96"/>
                  <a:pt x="1248" y="96"/>
                </a:cubicBezTo>
                <a:cubicBezTo>
                  <a:pt x="1296" y="96"/>
                  <a:pt x="1320" y="48"/>
                  <a:pt x="1344" y="48"/>
                </a:cubicBezTo>
                <a:cubicBezTo>
                  <a:pt x="1368" y="48"/>
                  <a:pt x="1360" y="96"/>
                  <a:pt x="1392" y="96"/>
                </a:cubicBezTo>
                <a:cubicBezTo>
                  <a:pt x="1424" y="96"/>
                  <a:pt x="1488" y="48"/>
                  <a:pt x="1536" y="48"/>
                </a:cubicBezTo>
                <a:cubicBezTo>
                  <a:pt x="1584" y="48"/>
                  <a:pt x="1640" y="104"/>
                  <a:pt x="1680" y="96"/>
                </a:cubicBezTo>
                <a:cubicBezTo>
                  <a:pt x="1720" y="88"/>
                  <a:pt x="1704" y="0"/>
                  <a:pt x="1776" y="0"/>
                </a:cubicBezTo>
                <a:cubicBezTo>
                  <a:pt x="1848" y="0"/>
                  <a:pt x="1980" y="48"/>
                  <a:pt x="2112" y="96"/>
                </a:cubicBezTo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Freeform 15">
            <a:extLst>
              <a:ext uri="{FF2B5EF4-FFF2-40B4-BE49-F238E27FC236}">
                <a16:creationId xmlns:a16="http://schemas.microsoft.com/office/drawing/2014/main" id="{68202595-086C-3FDB-6455-F2E4DD559357}"/>
              </a:ext>
            </a:extLst>
          </p:cNvPr>
          <p:cNvSpPr>
            <a:spLocks/>
          </p:cNvSpPr>
          <p:nvPr/>
        </p:nvSpPr>
        <p:spPr bwMode="auto">
          <a:xfrm>
            <a:off x="5867400" y="1981200"/>
            <a:ext cx="3352800" cy="165100"/>
          </a:xfrm>
          <a:custGeom>
            <a:avLst/>
            <a:gdLst>
              <a:gd name="T0" fmla="*/ 0 w 2112"/>
              <a:gd name="T1" fmla="*/ 241935028 h 104"/>
              <a:gd name="T2" fmla="*/ 362902431 w 2112"/>
              <a:gd name="T3" fmla="*/ 120967514 h 104"/>
              <a:gd name="T4" fmla="*/ 725804863 w 2112"/>
              <a:gd name="T5" fmla="*/ 241935028 h 104"/>
              <a:gd name="T6" fmla="*/ 967739949 w 2112"/>
              <a:gd name="T7" fmla="*/ 120967514 h 104"/>
              <a:gd name="T8" fmla="*/ 1209674838 w 2112"/>
              <a:gd name="T9" fmla="*/ 241935028 h 104"/>
              <a:gd name="T10" fmla="*/ 1330642282 w 2112"/>
              <a:gd name="T11" fmla="*/ 120967514 h 104"/>
              <a:gd name="T12" fmla="*/ 1451609726 w 2112"/>
              <a:gd name="T13" fmla="*/ 241935028 h 104"/>
              <a:gd name="T14" fmla="*/ 1693545011 w 2112"/>
              <a:gd name="T15" fmla="*/ 120967514 h 104"/>
              <a:gd name="T16" fmla="*/ 1935479899 w 2112"/>
              <a:gd name="T17" fmla="*/ 241935028 h 104"/>
              <a:gd name="T18" fmla="*/ 2147483647 w 2112"/>
              <a:gd name="T19" fmla="*/ 120967514 h 104"/>
              <a:gd name="T20" fmla="*/ 2147483647 w 2112"/>
              <a:gd name="T21" fmla="*/ 241935028 h 104"/>
              <a:gd name="T22" fmla="*/ 2147483647 w 2112"/>
              <a:gd name="T23" fmla="*/ 120967514 h 104"/>
              <a:gd name="T24" fmla="*/ 2147483647 w 2112"/>
              <a:gd name="T25" fmla="*/ 241935028 h 104"/>
              <a:gd name="T26" fmla="*/ 2147483647 w 2112"/>
              <a:gd name="T27" fmla="*/ 120967514 h 104"/>
              <a:gd name="T28" fmla="*/ 2147483647 w 2112"/>
              <a:gd name="T29" fmla="*/ 241935028 h 104"/>
              <a:gd name="T30" fmla="*/ 2147483647 w 2112"/>
              <a:gd name="T31" fmla="*/ 120967514 h 104"/>
              <a:gd name="T32" fmla="*/ 2147483647 w 2112"/>
              <a:gd name="T33" fmla="*/ 241935028 h 104"/>
              <a:gd name="T34" fmla="*/ 2147483647 w 2112"/>
              <a:gd name="T35" fmla="*/ 0 h 104"/>
              <a:gd name="T36" fmla="*/ 2147483647 w 2112"/>
              <a:gd name="T37" fmla="*/ 241935028 h 10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12"/>
              <a:gd name="T58" fmla="*/ 0 h 104"/>
              <a:gd name="T59" fmla="*/ 2112 w 2112"/>
              <a:gd name="T60" fmla="*/ 104 h 10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12" h="104">
                <a:moveTo>
                  <a:pt x="0" y="96"/>
                </a:moveTo>
                <a:cubicBezTo>
                  <a:pt x="48" y="72"/>
                  <a:pt x="96" y="48"/>
                  <a:pt x="144" y="48"/>
                </a:cubicBezTo>
                <a:cubicBezTo>
                  <a:pt x="192" y="48"/>
                  <a:pt x="248" y="96"/>
                  <a:pt x="288" y="96"/>
                </a:cubicBezTo>
                <a:cubicBezTo>
                  <a:pt x="328" y="96"/>
                  <a:pt x="352" y="48"/>
                  <a:pt x="384" y="48"/>
                </a:cubicBezTo>
                <a:cubicBezTo>
                  <a:pt x="416" y="48"/>
                  <a:pt x="456" y="96"/>
                  <a:pt x="480" y="96"/>
                </a:cubicBezTo>
                <a:cubicBezTo>
                  <a:pt x="504" y="96"/>
                  <a:pt x="512" y="48"/>
                  <a:pt x="528" y="48"/>
                </a:cubicBezTo>
                <a:cubicBezTo>
                  <a:pt x="544" y="48"/>
                  <a:pt x="552" y="96"/>
                  <a:pt x="576" y="96"/>
                </a:cubicBezTo>
                <a:cubicBezTo>
                  <a:pt x="600" y="96"/>
                  <a:pt x="640" y="48"/>
                  <a:pt x="672" y="48"/>
                </a:cubicBezTo>
                <a:cubicBezTo>
                  <a:pt x="704" y="48"/>
                  <a:pt x="736" y="96"/>
                  <a:pt x="768" y="96"/>
                </a:cubicBezTo>
                <a:cubicBezTo>
                  <a:pt x="800" y="96"/>
                  <a:pt x="824" y="48"/>
                  <a:pt x="864" y="48"/>
                </a:cubicBezTo>
                <a:cubicBezTo>
                  <a:pt x="904" y="48"/>
                  <a:pt x="976" y="96"/>
                  <a:pt x="1008" y="96"/>
                </a:cubicBezTo>
                <a:cubicBezTo>
                  <a:pt x="1040" y="96"/>
                  <a:pt x="1016" y="48"/>
                  <a:pt x="1056" y="48"/>
                </a:cubicBezTo>
                <a:cubicBezTo>
                  <a:pt x="1096" y="48"/>
                  <a:pt x="1200" y="96"/>
                  <a:pt x="1248" y="96"/>
                </a:cubicBezTo>
                <a:cubicBezTo>
                  <a:pt x="1296" y="96"/>
                  <a:pt x="1320" y="48"/>
                  <a:pt x="1344" y="48"/>
                </a:cubicBezTo>
                <a:cubicBezTo>
                  <a:pt x="1368" y="48"/>
                  <a:pt x="1360" y="96"/>
                  <a:pt x="1392" y="96"/>
                </a:cubicBezTo>
                <a:cubicBezTo>
                  <a:pt x="1424" y="96"/>
                  <a:pt x="1488" y="48"/>
                  <a:pt x="1536" y="48"/>
                </a:cubicBezTo>
                <a:cubicBezTo>
                  <a:pt x="1584" y="48"/>
                  <a:pt x="1640" y="104"/>
                  <a:pt x="1680" y="96"/>
                </a:cubicBezTo>
                <a:cubicBezTo>
                  <a:pt x="1720" y="88"/>
                  <a:pt x="1704" y="0"/>
                  <a:pt x="1776" y="0"/>
                </a:cubicBezTo>
                <a:cubicBezTo>
                  <a:pt x="1848" y="0"/>
                  <a:pt x="1980" y="48"/>
                  <a:pt x="2112" y="96"/>
                </a:cubicBezTo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WordArt 16">
            <a:extLst>
              <a:ext uri="{FF2B5EF4-FFF2-40B4-BE49-F238E27FC236}">
                <a16:creationId xmlns:a16="http://schemas.microsoft.com/office/drawing/2014/main" id="{990556BE-F848-A058-5BFF-97D4BA1781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1676400"/>
            <a:ext cx="862013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Diag. PAK</a:t>
            </a:r>
          </a:p>
        </p:txBody>
      </p:sp>
      <p:sp>
        <p:nvSpPr>
          <p:cNvPr id="12307" name="WordArt 17">
            <a:extLst>
              <a:ext uri="{FF2B5EF4-FFF2-40B4-BE49-F238E27FC236}">
                <a16:creationId xmlns:a16="http://schemas.microsoft.com/office/drawing/2014/main" id="{1F358B75-F09E-90AA-B832-5BEFDA968C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2286000"/>
            <a:ext cx="1828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Berobat tak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terdiag. PAK</a:t>
            </a:r>
          </a:p>
        </p:txBody>
      </p:sp>
      <p:sp>
        <p:nvSpPr>
          <p:cNvPr id="12308" name="WordArt 18">
            <a:extLst>
              <a:ext uri="{FF2B5EF4-FFF2-40B4-BE49-F238E27FC236}">
                <a16:creationId xmlns:a16="http://schemas.microsoft.com/office/drawing/2014/main" id="{BFFEBE78-8E4F-254C-75D6-B6EF359BEF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2800" y="3810000"/>
            <a:ext cx="2281238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Ada gejala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tak berobat</a:t>
            </a:r>
          </a:p>
        </p:txBody>
      </p:sp>
      <p:sp>
        <p:nvSpPr>
          <p:cNvPr id="12309" name="WordArt 19">
            <a:extLst>
              <a:ext uri="{FF2B5EF4-FFF2-40B4-BE49-F238E27FC236}">
                <a16:creationId xmlns:a16="http://schemas.microsoft.com/office/drawing/2014/main" id="{29E3D143-740F-8DC2-E4AA-F2C801890B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5257800"/>
            <a:ext cx="6324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Terkena tanpa gejala</a:t>
            </a:r>
          </a:p>
        </p:txBody>
      </p:sp>
      <p:sp>
        <p:nvSpPr>
          <p:cNvPr id="12310" name="WordArt 20">
            <a:extLst>
              <a:ext uri="{FF2B5EF4-FFF2-40B4-BE49-F238E27FC236}">
                <a16:creationId xmlns:a16="http://schemas.microsoft.com/office/drawing/2014/main" id="{36FD496B-D129-5284-15BA-5CEE020852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1295400"/>
            <a:ext cx="2105025" cy="68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604020202020204" pitchFamily="34" charset="0"/>
                <a:cs typeface="Arial Black" panose="020B0604020202020204" pitchFamily="34" charset="0"/>
              </a:rPr>
              <a:t>Dilaporkan</a:t>
            </a:r>
          </a:p>
        </p:txBody>
      </p:sp>
      <p:sp>
        <p:nvSpPr>
          <p:cNvPr id="12311" name="WordArt 21">
            <a:extLst>
              <a:ext uri="{FF2B5EF4-FFF2-40B4-BE49-F238E27FC236}">
                <a16:creationId xmlns:a16="http://schemas.microsoft.com/office/drawing/2014/main" id="{3EA71313-BD42-C844-2305-48A791A6F8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2286000"/>
            <a:ext cx="2105025" cy="68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604020202020204" pitchFamily="34" charset="0"/>
                <a:cs typeface="Arial Black" panose="020B0604020202020204" pitchFamily="34" charset="0"/>
              </a:rPr>
              <a:t>Tak dilaporkan</a:t>
            </a:r>
          </a:p>
        </p:txBody>
      </p:sp>
      <p:sp>
        <p:nvSpPr>
          <p:cNvPr id="12312" name="WordArt 22">
            <a:extLst>
              <a:ext uri="{FF2B5EF4-FFF2-40B4-BE49-F238E27FC236}">
                <a16:creationId xmlns:a16="http://schemas.microsoft.com/office/drawing/2014/main" id="{53354F48-60EF-A824-349B-B9AC2264D3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152400"/>
            <a:ext cx="4343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"GUNUNG ES" PAK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734B0691-F820-ED8D-0B24-D6E117647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2F16E31-C422-B947-A949-1D2379552BAC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896D4093-F89C-E4FB-9783-1A480D29601C}"/>
              </a:ext>
            </a:extLst>
          </p:cNvPr>
          <p:cNvSpPr txBox="1">
            <a:spLocks noGrp="1"/>
          </p:cNvSpPr>
          <p:nvPr/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37061306-BE61-10A6-C2BB-7CFD8C6D774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n-US" altLang="en-US" sz="2800" b="1"/>
              <a:t>KARAKTERISTIK PEKERJA DI NEGARA BERKEMBANG</a:t>
            </a:r>
          </a:p>
        </p:txBody>
      </p:sp>
      <p:sp>
        <p:nvSpPr>
          <p:cNvPr id="14342" name="Rectangle 3">
            <a:extLst>
              <a:ext uri="{FF2B5EF4-FFF2-40B4-BE49-F238E27FC236}">
                <a16:creationId xmlns:a16="http://schemas.microsoft.com/office/drawing/2014/main" id="{ED59A8E1-2660-7396-C7C4-F0E84025344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Angka pengangguran umumnya tinggi (</a:t>
            </a:r>
            <a:r>
              <a:rPr lang="en-US" altLang="en-US" sz="2800" u="sng"/>
              <a:t>&gt;</a:t>
            </a:r>
            <a:r>
              <a:rPr lang="en-US" altLang="en-US" sz="2800"/>
              <a:t> 25%)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Tidak mengeluh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Menerima keadaan lingkungan kerja yang buruk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Pendidikan rendah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Kurang terlatih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Prevalensi penyakit umum masih tinggi: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Penyakit infeksi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Malnutrisi</a:t>
            </a:r>
          </a:p>
        </p:txBody>
      </p:sp>
      <p:pic>
        <p:nvPicPr>
          <p:cNvPr id="14343" name="Picture 6" descr="e308b8ae85339c46">
            <a:extLst>
              <a:ext uri="{FF2B5EF4-FFF2-40B4-BE49-F238E27FC236}">
                <a16:creationId xmlns:a16="http://schemas.microsoft.com/office/drawing/2014/main" id="{F668602F-24A9-B9BE-FEF0-D3EC849F1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437063"/>
            <a:ext cx="1296988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7" descr="constructionb484cfb90c01e916">
            <a:extLst>
              <a:ext uri="{FF2B5EF4-FFF2-40B4-BE49-F238E27FC236}">
                <a16:creationId xmlns:a16="http://schemas.microsoft.com/office/drawing/2014/main" id="{80772F7C-9A6A-5FE0-9404-A2F882F4C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97425"/>
            <a:ext cx="169545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>
            <a:extLst>
              <a:ext uri="{FF2B5EF4-FFF2-40B4-BE49-F238E27FC236}">
                <a16:creationId xmlns:a16="http://schemas.microsoft.com/office/drawing/2014/main" id="{81B7458C-3F2E-0B83-CDB1-8F182380D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CD9D4874-D158-FADB-7B7F-96BD12685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4B0472-EA7F-2D40-A964-EA2F94EDA721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8676D690-41F9-9F02-9737-980115975A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6913563" cy="790575"/>
          </a:xfrm>
          <a:noFill/>
          <a:ln w="76200">
            <a:solidFill>
              <a:srgbClr val="FF99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chemeClr val="tx1"/>
                </a:solidFill>
              </a:rPr>
              <a:t>PERATURAN PERUNDANGAN</a:t>
            </a: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E3D28D29-E802-7FD7-A8D9-514118399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5257800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UUD’45 </a:t>
            </a:r>
            <a:r>
              <a:rPr lang="en-US" altLang="en-US" sz="2000" dirty="0" err="1"/>
              <a:t>Pasal</a:t>
            </a:r>
            <a:r>
              <a:rPr lang="en-US" altLang="en-US" sz="2000" dirty="0"/>
              <a:t> 27, 2 </a:t>
            </a:r>
            <a:r>
              <a:rPr lang="en-US" altLang="en-US" sz="2000" dirty="0">
                <a:sym typeface="Wingdings" pitchFamily="2" charset="2"/>
              </a:rPr>
              <a:t>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hak</a:t>
            </a:r>
            <a:r>
              <a:rPr lang="en-US" altLang="en-US" sz="2000" dirty="0"/>
              <a:t> WN </a:t>
            </a:r>
            <a:r>
              <a:rPr lang="en-US" altLang="en-US" sz="2000" dirty="0" err="1"/>
              <a:t>atas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pekerjaan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yg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layak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UU no 1/1970 </a:t>
            </a:r>
            <a:r>
              <a:rPr lang="en-US" altLang="en-US" sz="2000" dirty="0">
                <a:sym typeface="Wingdings" pitchFamily="2" charset="2"/>
              </a:rPr>
              <a:t>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Keselamatan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Kerja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UU no 13/2003  </a:t>
            </a:r>
            <a:r>
              <a:rPr lang="en-US" altLang="en-US" sz="2000" dirty="0" err="1"/>
              <a:t>Ketenagakerjaan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Wingdings" pitchFamily="2" charset="2"/>
              </a:rPr>
              <a:t>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Perlindungan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bagi</a:t>
            </a:r>
            <a:r>
              <a:rPr lang="en-US" altLang="en-US" sz="2000" dirty="0"/>
              <a:t> Tenaga </a:t>
            </a:r>
            <a:r>
              <a:rPr lang="en-US" altLang="en-US" sz="2000" dirty="0" err="1"/>
              <a:t>Kerja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UU RI no 36   </a:t>
            </a:r>
            <a:r>
              <a:rPr lang="en-US" altLang="en-US" sz="2000" dirty="0" err="1"/>
              <a:t>tahun</a:t>
            </a:r>
            <a:r>
              <a:rPr lang="en-US" altLang="en-US" sz="2000" dirty="0"/>
              <a:t> 2009 </a:t>
            </a:r>
            <a:r>
              <a:rPr lang="en-US" altLang="en-US" sz="2000" dirty="0" err="1"/>
              <a:t>ttg</a:t>
            </a:r>
            <a:r>
              <a:rPr lang="en-US" altLang="en-US" sz="2000" dirty="0"/>
              <a:t> Kesehatan Bab 12  </a:t>
            </a:r>
            <a:r>
              <a:rPr lang="en-US" altLang="en-US" sz="2000" dirty="0" err="1"/>
              <a:t>kesehatan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kerja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UU RI, No. 23 </a:t>
            </a:r>
            <a:r>
              <a:rPr lang="en-US" altLang="en-US" sz="2000" dirty="0" err="1"/>
              <a:t>Tahun</a:t>
            </a:r>
            <a:r>
              <a:rPr lang="en-US" altLang="en-US" sz="2000" dirty="0"/>
              <a:t> 1992 </a:t>
            </a:r>
            <a:r>
              <a:rPr lang="en-US" altLang="en-US" sz="2000" dirty="0" err="1"/>
              <a:t>ttg</a:t>
            </a:r>
            <a:r>
              <a:rPr lang="en-US" altLang="en-US" sz="2000" dirty="0"/>
              <a:t> Kesehatan. Bab VI, Bag. </a:t>
            </a:r>
            <a:r>
              <a:rPr lang="en-US" altLang="en-US" sz="2000" dirty="0" err="1"/>
              <a:t>Keenam</a:t>
            </a:r>
            <a:r>
              <a:rPr lang="en-US" altLang="en-US" sz="2000" dirty="0"/>
              <a:t>, Kesehatan </a:t>
            </a:r>
            <a:r>
              <a:rPr lang="en-US" altLang="en-US" sz="2000" dirty="0" err="1"/>
              <a:t>Kerja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Pasal</a:t>
            </a:r>
            <a:r>
              <a:rPr lang="en-US" altLang="en-US" sz="2000" dirty="0"/>
              <a:t> 23.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UU RI  no  29   </a:t>
            </a:r>
            <a:r>
              <a:rPr lang="en-US" altLang="en-US" sz="2000" dirty="0" err="1"/>
              <a:t>tahun</a:t>
            </a:r>
            <a:r>
              <a:rPr lang="en-US" altLang="en-US" sz="2000" dirty="0"/>
              <a:t> 2004 </a:t>
            </a:r>
            <a:r>
              <a:rPr lang="en-US" altLang="en-US" sz="2000" dirty="0" err="1"/>
              <a:t>ttg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Praktek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Kedokteran</a:t>
            </a:r>
            <a:r>
              <a:rPr lang="en-US" altLang="en-US" sz="2000" dirty="0"/>
              <a:t> dan </a:t>
            </a:r>
            <a:r>
              <a:rPr lang="en-US" altLang="en-US" sz="2000" dirty="0" err="1"/>
              <a:t>Petunjuk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pelaksanaannya</a:t>
            </a:r>
            <a:r>
              <a:rPr lang="en-US" altLang="en-US" sz="2000" dirty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S.E no 01/1997 dan </a:t>
            </a:r>
            <a:r>
              <a:rPr lang="en-US" altLang="en-US" sz="2000" dirty="0" err="1"/>
              <a:t>Kep</a:t>
            </a:r>
            <a:r>
              <a:rPr lang="en-US" altLang="en-US" sz="2000" dirty="0"/>
              <a:t> Men 51/1999  </a:t>
            </a:r>
            <a:r>
              <a:rPr lang="en-US" altLang="en-US" sz="2000" dirty="0">
                <a:sym typeface="Wingdings" pitchFamily="2" charset="2"/>
              </a:rPr>
              <a:t></a:t>
            </a:r>
            <a:r>
              <a:rPr lang="en-US" altLang="en-US" sz="2000" dirty="0"/>
              <a:t>NAB </a:t>
            </a:r>
            <a:r>
              <a:rPr lang="en-US" altLang="en-US" sz="2000" dirty="0" err="1"/>
              <a:t>Faktor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kimia</a:t>
            </a:r>
            <a:r>
              <a:rPr lang="en-US" altLang="en-US" sz="2000" dirty="0"/>
              <a:t> dan </a:t>
            </a:r>
            <a:r>
              <a:rPr lang="en-US" altLang="en-US" sz="2000" dirty="0" err="1"/>
              <a:t>fisika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Per Men 01/82</a:t>
            </a:r>
            <a:r>
              <a:rPr lang="en-US" altLang="en-US" sz="2000" dirty="0">
                <a:sym typeface="Wingdings" pitchFamily="2" charset="2"/>
              </a:rPr>
              <a:t>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kewajiban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lapor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kecelakaan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kerja</a:t>
            </a:r>
            <a:r>
              <a:rPr lang="en-US" altLang="en-US" sz="2000" dirty="0"/>
              <a:t> dan PAK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dirty="0" err="1">
                <a:solidFill>
                  <a:srgbClr val="006666"/>
                </a:solidFill>
              </a:rPr>
              <a:t>PerMenaker</a:t>
            </a:r>
            <a:r>
              <a:rPr lang="en-US" altLang="en-US" sz="2000" b="1" dirty="0">
                <a:solidFill>
                  <a:srgbClr val="006666"/>
                </a:solidFill>
              </a:rPr>
              <a:t> no 02/Men/80 </a:t>
            </a:r>
            <a:r>
              <a:rPr lang="en-US" altLang="en-US" sz="2000" b="1" dirty="0">
                <a:solidFill>
                  <a:srgbClr val="006666"/>
                </a:solidFill>
                <a:sym typeface="Wingdings" pitchFamily="2" charset="2"/>
              </a:rPr>
              <a:t></a:t>
            </a:r>
            <a:r>
              <a:rPr lang="en-US" altLang="en-US" sz="2000" b="1" dirty="0" err="1">
                <a:solidFill>
                  <a:srgbClr val="006666"/>
                </a:solidFill>
              </a:rPr>
              <a:t>Pemeriksaan</a:t>
            </a:r>
            <a:r>
              <a:rPr lang="en-US" altLang="en-US" sz="2000" b="1" dirty="0">
                <a:solidFill>
                  <a:srgbClr val="006666"/>
                </a:solidFill>
              </a:rPr>
              <a:t> Kesehatan </a:t>
            </a:r>
            <a:r>
              <a:rPr lang="en-US" altLang="en-US" sz="2000" b="1" dirty="0" err="1">
                <a:solidFill>
                  <a:srgbClr val="006666"/>
                </a:solidFill>
              </a:rPr>
              <a:t>tenaga</a:t>
            </a:r>
            <a:r>
              <a:rPr lang="en-US" altLang="en-US" sz="2000" b="1" dirty="0">
                <a:solidFill>
                  <a:srgbClr val="006666"/>
                </a:solidFill>
              </a:rPr>
              <a:t> </a:t>
            </a:r>
            <a:r>
              <a:rPr lang="en-US" altLang="en-US" sz="2000" b="1" dirty="0" err="1">
                <a:solidFill>
                  <a:srgbClr val="006666"/>
                </a:solidFill>
              </a:rPr>
              <a:t>kerja</a:t>
            </a:r>
            <a:r>
              <a:rPr lang="en-US" altLang="en-US" sz="2000" b="1" dirty="0">
                <a:solidFill>
                  <a:srgbClr val="006666"/>
                </a:solidFill>
              </a:rPr>
              <a:t>, </a:t>
            </a:r>
            <a:r>
              <a:rPr lang="en-US" altLang="en-US" sz="2000" b="1" dirty="0" err="1">
                <a:solidFill>
                  <a:srgbClr val="006666"/>
                </a:solidFill>
              </a:rPr>
              <a:t>dalam</a:t>
            </a:r>
            <a:r>
              <a:rPr lang="en-US" altLang="en-US" sz="2000" b="1" dirty="0">
                <a:solidFill>
                  <a:srgbClr val="006666"/>
                </a:solidFill>
              </a:rPr>
              <a:t> </a:t>
            </a:r>
            <a:r>
              <a:rPr lang="en-US" altLang="en-US" sz="2000" b="1" dirty="0" err="1">
                <a:solidFill>
                  <a:srgbClr val="006666"/>
                </a:solidFill>
              </a:rPr>
              <a:t>Penyelengaraan</a:t>
            </a:r>
            <a:r>
              <a:rPr lang="en-US" altLang="en-US" sz="2000" b="1" dirty="0">
                <a:solidFill>
                  <a:srgbClr val="006666"/>
                </a:solidFill>
              </a:rPr>
              <a:t> Kesehatan </a:t>
            </a:r>
            <a:r>
              <a:rPr lang="en-US" altLang="en-US" sz="2000" b="1" dirty="0" err="1">
                <a:solidFill>
                  <a:srgbClr val="006666"/>
                </a:solidFill>
              </a:rPr>
              <a:t>Kerja</a:t>
            </a:r>
            <a:endParaRPr lang="en-US" altLang="en-US" sz="2000" b="1" dirty="0">
              <a:solidFill>
                <a:srgbClr val="006666"/>
              </a:solidFill>
            </a:endParaRPr>
          </a:p>
        </p:txBody>
      </p:sp>
      <p:pic>
        <p:nvPicPr>
          <p:cNvPr id="15366" name="Picture 4" descr="images (51)">
            <a:extLst>
              <a:ext uri="{FF2B5EF4-FFF2-40B4-BE49-F238E27FC236}">
                <a16:creationId xmlns:a16="http://schemas.microsoft.com/office/drawing/2014/main" id="{A6C00BFC-FF19-4ECA-F305-CE1650388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734050"/>
            <a:ext cx="104616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1FB3C0FA-E802-11E6-7FC4-A7DC30C3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1BA2E3-D0AA-744E-8859-1B002E32F528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09233CB9-7CF0-7D47-1931-2CD9D5FD6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404813"/>
            <a:ext cx="7056438" cy="835025"/>
          </a:xfrm>
          <a:solidFill>
            <a:srgbClr val="66FFFF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000" b="1">
                <a:solidFill>
                  <a:srgbClr val="006666"/>
                </a:solidFill>
              </a:rPr>
              <a:t>Permenaker no.02/Men/80 ttg. Pemeriksaan  Kesehatan Tenaga Kerja dalam Penyelenggaraan Kes. Kerja.</a:t>
            </a:r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4E248FBE-FB4F-9B85-5A2E-FCB0764F2D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700807"/>
            <a:ext cx="8208714" cy="4968553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 err="1"/>
              <a:t>Pemeriksaan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kesehatan</a:t>
            </a:r>
            <a:r>
              <a:rPr lang="en-US" altLang="en-US" sz="2000" b="1" dirty="0"/>
              <a:t> AWAL (SEBELUM KERJA):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b="1" dirty="0" err="1"/>
              <a:t>Kondisi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fisik</a:t>
            </a:r>
            <a:r>
              <a:rPr lang="en-US" altLang="en-US" sz="1800" b="1" dirty="0"/>
              <a:t> prima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b="1" dirty="0" err="1"/>
              <a:t>Tak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ada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penyakit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menular</a:t>
            </a:r>
            <a:endParaRPr lang="en-US" altLang="en-US" sz="1800" b="1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b="1" dirty="0"/>
              <a:t>Fit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b="1" dirty="0"/>
              <a:t>K3 </a:t>
            </a:r>
            <a:r>
              <a:rPr lang="en-US" altLang="en-US" sz="1800" b="1" dirty="0" err="1"/>
              <a:t>ybs</a:t>
            </a:r>
            <a:r>
              <a:rPr lang="en-US" altLang="en-US" sz="1800" b="1" dirty="0"/>
              <a:t> dan </a:t>
            </a:r>
            <a:r>
              <a:rPr lang="en-US" altLang="en-US" sz="1800" b="1" dirty="0" err="1"/>
              <a:t>tenaga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kerja</a:t>
            </a:r>
            <a:r>
              <a:rPr lang="en-US" altLang="en-US" sz="1800" b="1" dirty="0"/>
              <a:t> lain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 err="1"/>
              <a:t>Pemeriksaan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kesehatan</a:t>
            </a:r>
            <a:r>
              <a:rPr lang="en-US" altLang="en-US" sz="2000" b="1" dirty="0"/>
              <a:t> BERKALA(1 TAHUN SEKALI):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b="1" dirty="0" err="1"/>
              <a:t>Deteksi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dini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perubahan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dikendalikan</a:t>
            </a:r>
            <a:endParaRPr lang="en-US" altLang="en-US" sz="1800" b="1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b="1" dirty="0" err="1"/>
              <a:t>Tindak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lanjut</a:t>
            </a:r>
            <a:endParaRPr lang="en-US" altLang="en-US" sz="1800" b="1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 err="1"/>
              <a:t>Pemeriksaan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kesehatan</a:t>
            </a:r>
            <a:r>
              <a:rPr lang="en-US" altLang="en-US" sz="2000" b="1" dirty="0"/>
              <a:t> KHUSUS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/>
              <a:t>KEWAJIBAN PENGURUS: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b="1" dirty="0" err="1"/>
              <a:t>Pekerjaan</a:t>
            </a:r>
            <a:r>
              <a:rPr lang="en-US" altLang="en-US" sz="1800" b="1" dirty="0"/>
              <a:t> / </a:t>
            </a:r>
            <a:r>
              <a:rPr lang="en-US" altLang="en-US" sz="1800" b="1" dirty="0" err="1"/>
              <a:t>tenaga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kerja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tertentu</a:t>
            </a:r>
            <a:r>
              <a:rPr lang="en-US" altLang="en-US" sz="1800" b="1" dirty="0"/>
              <a:t> – </a:t>
            </a:r>
            <a:r>
              <a:rPr lang="en-US" altLang="en-US" sz="1800" b="1" dirty="0" err="1"/>
              <a:t>dugaan</a:t>
            </a:r>
            <a:endParaRPr lang="en-US" altLang="en-US" sz="1800" b="1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b="1" dirty="0" err="1"/>
              <a:t>Perawatan</a:t>
            </a:r>
            <a:r>
              <a:rPr lang="en-US" altLang="en-US" sz="1800" b="1" dirty="0"/>
              <a:t> &gt; 2 </a:t>
            </a:r>
            <a:r>
              <a:rPr lang="en-US" altLang="en-US" sz="1800" b="1" dirty="0" err="1"/>
              <a:t>Minggu</a:t>
            </a:r>
            <a:endParaRPr lang="en-US" altLang="en-US" sz="1800" b="1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b="1" dirty="0" err="1"/>
              <a:t>Rentan</a:t>
            </a:r>
            <a:endParaRPr lang="en-US" altLang="en-US" sz="1800" b="1" dirty="0"/>
          </a:p>
        </p:txBody>
      </p:sp>
      <p:pic>
        <p:nvPicPr>
          <p:cNvPr id="16390" name="Picture 4" descr="images (14)">
            <a:extLst>
              <a:ext uri="{FF2B5EF4-FFF2-40B4-BE49-F238E27FC236}">
                <a16:creationId xmlns:a16="http://schemas.microsoft.com/office/drawing/2014/main" id="{83A7A07F-9442-4B49-07F8-1AC5975F3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9260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>
            <a:extLst>
              <a:ext uri="{FF2B5EF4-FFF2-40B4-BE49-F238E27FC236}">
                <a16:creationId xmlns:a16="http://schemas.microsoft.com/office/drawing/2014/main" id="{069E1057-0FBA-0427-68A2-61147B0E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1B920629-C5FA-7FFD-7515-6231D8DB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ED4717-EAD5-B148-B7FE-93DD6AEF566B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F4AD342B-C87E-CC0A-B860-473AEE7CC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064500" cy="511333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0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chemeClr val="hlink"/>
                </a:solidFill>
              </a:rPr>
              <a:t>Permaner RI No. Per 02/Men/80 (lanjutan)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/>
              <a:t>	Pemeriksaan Kes tenaga kerja dlm penyelenggaraan kesehatan kerja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Pengurus membuat rencana dan laporan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Laporan &lt; 2 bulan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Unit di dalam /di luar perusahaan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400" b="1"/>
          </a:p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chemeClr val="hlink"/>
                </a:solidFill>
              </a:rPr>
              <a:t>Permenaker RI No.Per.01/Men/76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/>
              <a:t>	Wajib Latihan Hiperkes bagi Dokter Perusahaan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/>
          </a:p>
        </p:txBody>
      </p:sp>
      <p:pic>
        <p:nvPicPr>
          <p:cNvPr id="17413" name="Picture 3" descr="images (14)">
            <a:extLst>
              <a:ext uri="{FF2B5EF4-FFF2-40B4-BE49-F238E27FC236}">
                <a16:creationId xmlns:a16="http://schemas.microsoft.com/office/drawing/2014/main" id="{8C9B8B9F-52C7-A8F9-4FFA-22B13DAAD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00663"/>
            <a:ext cx="156686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36C45430-D8A2-9DFB-529F-56ACEA25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D7143306-D90B-E23F-9D03-F76A23C2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B3F670-4C4A-AB41-919E-33E56008678C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35921301-9D2D-94CE-2AB3-C6C8FB20F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497887" cy="5187950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hlink"/>
                </a:solidFill>
              </a:rPr>
              <a:t>Permen tenaga Kerja RI No. PER. 01/MEN/81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	KEWAJIBAN MELAPOR P.A.K</a:t>
            </a:r>
          </a:p>
          <a:p>
            <a:pPr lvl="1" eaLnBrk="1" hangingPunct="1"/>
            <a:r>
              <a:rPr lang="en-US" altLang="en-US" sz="2400"/>
              <a:t>Hasil pemeriksaan kesehatan</a:t>
            </a:r>
          </a:p>
          <a:p>
            <a:pPr lvl="1" eaLnBrk="1" hangingPunct="1"/>
            <a:r>
              <a:rPr lang="en-US" altLang="en-US" sz="2400"/>
              <a:t>2 x 24 jam</a:t>
            </a:r>
          </a:p>
          <a:p>
            <a:pPr lvl="1" eaLnBrk="1" hangingPunct="1"/>
            <a:r>
              <a:rPr lang="en-US" altLang="en-US" sz="2400"/>
              <a:t>Kepres 22/1993 </a:t>
            </a:r>
            <a:r>
              <a:rPr lang="en-US" altLang="en-US" sz="2400">
                <a:sym typeface="Wingdings" pitchFamily="2" charset="2"/>
              </a:rPr>
              <a:t></a:t>
            </a:r>
            <a:r>
              <a:rPr lang="en-US" altLang="en-US" sz="2400"/>
              <a:t> 31 Macam</a:t>
            </a:r>
          </a:p>
          <a:p>
            <a:pPr lvl="1" eaLnBrk="1" hangingPunct="1">
              <a:buFontTx/>
              <a:buNone/>
            </a:pPr>
            <a:r>
              <a:rPr lang="en-US" altLang="en-US" sz="2400"/>
              <a:t>   (Penyakit yg timbul karena hubungan kerja = Penyakit akibat Kerja)</a:t>
            </a:r>
          </a:p>
          <a:p>
            <a:pPr lvl="1" eaLnBrk="1" hangingPunct="1">
              <a:buFontTx/>
              <a:buNone/>
            </a:pPr>
            <a:endParaRPr lang="en-US" altLang="en-US" sz="2400"/>
          </a:p>
          <a:p>
            <a:pPr eaLnBrk="1" hangingPunct="1"/>
            <a:r>
              <a:rPr lang="en-US" altLang="en-US" sz="2800">
                <a:solidFill>
                  <a:schemeClr val="hlink"/>
                </a:solidFill>
              </a:rPr>
              <a:t>KepMen Tenaga Kerja KEP : 333/MEN/1989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	Diagnosis dan Pelaporan Penyakit Akibat Kerja</a:t>
            </a:r>
          </a:p>
        </p:txBody>
      </p:sp>
      <p:pic>
        <p:nvPicPr>
          <p:cNvPr id="18437" name="Picture 3" descr="jantung dan dada">
            <a:extLst>
              <a:ext uri="{FF2B5EF4-FFF2-40B4-BE49-F238E27FC236}">
                <a16:creationId xmlns:a16="http://schemas.microsoft.com/office/drawing/2014/main" id="{CCC89E7E-809A-2AA5-C602-8841EE67A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700213"/>
            <a:ext cx="167957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8C27463-7C50-814A-C40E-2922EC717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6AF86FC6-102E-CE48-B05B-6DED6034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072D4C-3EA6-5643-982A-DBAC4D13C0F9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30F78C4C-C8D8-77AC-370D-F962BF2B2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280400" cy="5638800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     Permen Nakertrans No 03/MEN/1982 tentang</a:t>
            </a:r>
            <a:r>
              <a:rPr lang="en-US" altLang="en-US" sz="2000" b="1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PELAYANAN KESEHATAN KERJA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/>
              <a:t>Usaha-usaha Preventif / kuratif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/>
              <a:t>Oleh Dokter (MEN I/1970)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/>
              <a:t>Kewajiban pengurus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/>
              <a:t>Penyelenggaraan (Sendiri – kolektif)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/>
              <a:t>Penyelenggaraan , tergantung :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n-US" sz="1600" b="1">
                <a:cs typeface="Arial" panose="020B0604020202020204" pitchFamily="34" charset="0"/>
              </a:rPr>
              <a:t>Σ</a:t>
            </a:r>
            <a:r>
              <a:rPr lang="en-US" altLang="en-US" sz="1600" b="1"/>
              <a:t>  TENAGA KERJA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b="1"/>
              <a:t>RESIKO BAHAYA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/>
              <a:t>SYARAT: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/>
              <a:t>a. &gt; 500 TK		: KLINIK, dokter full time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/>
              <a:t>b. 200 – 500		: KLINIK, SEKALI / 2 HARI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/>
              <a:t>	    BAHAYA TINGGI	: - 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/>
              <a:t>c. 100 – 200		: KLINIK, SEKALI / 3 HARI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/>
              <a:t>	    BAHAYA, TINGGI    :  - b.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/>
              <a:t>d. &lt; 100 TK		:  - KOLEKTIF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/>
              <a:t>				   - SENDIRI</a:t>
            </a:r>
          </a:p>
        </p:txBody>
      </p:sp>
      <p:pic>
        <p:nvPicPr>
          <p:cNvPr id="19461" name="Picture 3" descr="Hospital">
            <a:extLst>
              <a:ext uri="{FF2B5EF4-FFF2-40B4-BE49-F238E27FC236}">
                <a16:creationId xmlns:a16="http://schemas.microsoft.com/office/drawing/2014/main" id="{0D1D6EE6-B742-991A-4424-B09970CD6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268413"/>
            <a:ext cx="2884488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46E94FE4-6968-3857-D668-D3D007FC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altLang="en-US" sz="4800"/>
              <a:t>Pendahuluan</a:t>
            </a:r>
          </a:p>
        </p:txBody>
      </p:sp>
      <p:sp>
        <p:nvSpPr>
          <p:cNvPr id="17410" name="Slide Number Placeholder 2">
            <a:extLst>
              <a:ext uri="{FF2B5EF4-FFF2-40B4-BE49-F238E27FC236}">
                <a16:creationId xmlns:a16="http://schemas.microsoft.com/office/drawing/2014/main" id="{9EEEE78E-E506-216E-C889-C4B2B4AA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4E121792-4A67-9440-9603-E08D23FA08B6}" type="slidenum">
              <a:rPr lang="id-ID" altLang="id-ID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id-ID" altLang="id-ID" sz="1200">
              <a:solidFill>
                <a:srgbClr val="FFFFFF"/>
              </a:solidFill>
            </a:endParaRPr>
          </a:p>
        </p:txBody>
      </p:sp>
      <p:sp>
        <p:nvSpPr>
          <p:cNvPr id="17411" name="Content Placeholder 3">
            <a:extLst>
              <a:ext uri="{FF2B5EF4-FFF2-40B4-BE49-F238E27FC236}">
                <a16:creationId xmlns:a16="http://schemas.microsoft.com/office/drawing/2014/main" id="{2E27B083-070A-85C8-5847-ECF6A137DD1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900613"/>
          </a:xfrm>
        </p:spPr>
        <p:txBody>
          <a:bodyPr/>
          <a:lstStyle/>
          <a:p>
            <a:pPr eaLnBrk="1" hangingPunct="1"/>
            <a:r>
              <a:rPr lang="id-ID" altLang="en-US"/>
              <a:t>Pekerjaan diperlukan untuk hidup </a:t>
            </a:r>
          </a:p>
          <a:p>
            <a:pPr lvl="1" eaLnBrk="1" hangingPunct="1"/>
            <a:r>
              <a:rPr lang="id-ID" altLang="en-US"/>
              <a:t>berbagai jenis pekerjaan</a:t>
            </a:r>
          </a:p>
          <a:p>
            <a:pPr eaLnBrk="1" hangingPunct="1"/>
            <a:r>
              <a:rPr lang="id-ID" altLang="en-US"/>
              <a:t>Kesehatan &lt;=====&gt; Pekerjaan, berpengaruh timbal balik secara positif atau negatif</a:t>
            </a:r>
          </a:p>
          <a:p>
            <a:pPr eaLnBrk="1" hangingPunct="1"/>
            <a:r>
              <a:rPr lang="id-ID" altLang="en-US"/>
              <a:t>Pekerjaan dan lingkungan kerja </a:t>
            </a:r>
            <a:r>
              <a:rPr lang="id-ID" altLang="en-US">
                <a:sym typeface="Wingdings" pitchFamily="2" charset="2"/>
              </a:rPr>
              <a:t> </a:t>
            </a:r>
            <a:r>
              <a:rPr lang="id-ID" altLang="en-US"/>
              <a:t>dapat menyebabkan gangguan fisik, mental, serta mencetuskan penyakit lain bukan akibat pekerjaan</a:t>
            </a:r>
          </a:p>
          <a:p>
            <a:pPr eaLnBrk="1" hangingPunct="1"/>
            <a:r>
              <a:rPr lang="id-ID" altLang="en-US" u="sng"/>
              <a:t>Dokter kesehatan kerja</a:t>
            </a:r>
            <a:r>
              <a:rPr lang="id-ID" altLang="en-US"/>
              <a:t> </a:t>
            </a:r>
            <a:r>
              <a:rPr lang="id-ID" altLang="en-US">
                <a:sym typeface="Wingdings" pitchFamily="2" charset="2"/>
              </a:rPr>
              <a:t> promotif, preventif, kuratif, rehabilitatif.</a:t>
            </a:r>
            <a:endParaRPr lang="id-ID" altLang="en-US"/>
          </a:p>
          <a:p>
            <a:pPr eaLnBrk="1" hangingPunct="1"/>
            <a:endParaRPr lang="id-ID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>
            <a:extLst>
              <a:ext uri="{FF2B5EF4-FFF2-40B4-BE49-F238E27FC236}">
                <a16:creationId xmlns:a16="http://schemas.microsoft.com/office/drawing/2014/main" id="{A0F8A07E-07D8-66AB-5D8B-41AE763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8202F6B8-9F4E-5488-149B-042C6C2B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1B3342-2625-C142-8054-BD92EFFF11B3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F4B8FF38-C050-54EE-D62C-28B344E98A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1052513"/>
            <a:ext cx="7772400" cy="1076325"/>
          </a:xfrm>
          <a:solidFill>
            <a:srgbClr val="66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006666"/>
                </a:solidFill>
                <a:latin typeface="Comic Sans MS" panose="030F0902030302020204" pitchFamily="66" charset="0"/>
              </a:rPr>
              <a:t>KEP.PRES 22/1993  PENYAKIT AKIBAT KERJA :</a:t>
            </a:r>
            <a:r>
              <a:rPr lang="en-US" altLang="en-US" sz="3200" b="1" i="1">
                <a:solidFill>
                  <a:srgbClr val="CC0000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BA6F7D52-D5D6-060F-D798-DCD0CE2CB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2133600"/>
            <a:ext cx="7772400" cy="41751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/>
              <a:t>PENGERTIAN Penyakit Akibat Kerja:</a:t>
            </a:r>
          </a:p>
          <a:p>
            <a:pPr marL="1219200" lvl="1" indent="-5334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altLang="en-US" sz="2400" b="1"/>
              <a:t>Akibat pekerjaan</a:t>
            </a:r>
          </a:p>
          <a:p>
            <a:pPr marL="1219200" lvl="1" indent="-5334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altLang="en-US" sz="2400" b="1"/>
              <a:t>Selama kerja</a:t>
            </a:r>
          </a:p>
          <a:p>
            <a:pPr marL="1219200" lvl="1" indent="-5334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altLang="en-US" sz="2400" b="1"/>
              <a:t>Kaitan dengan istirahat /waktu kerja</a:t>
            </a:r>
          </a:p>
          <a:p>
            <a:pPr marL="1219200" lvl="1" indent="-5334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altLang="en-US" sz="2400" b="1"/>
              <a:t>Biasanya kronis</a:t>
            </a:r>
          </a:p>
          <a:p>
            <a:pPr marL="1219200" lvl="1" indent="-5334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altLang="en-US" sz="2400" b="1"/>
              <a:t>Tak menular/ menular</a:t>
            </a:r>
            <a:endParaRPr lang="id-ID" altLang="en-US" sz="2400" b="1"/>
          </a:p>
          <a:p>
            <a:pPr marL="1219200" lvl="1" indent="-5334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altLang="en-US" sz="2400" b="1"/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KEP.PRES 22/93</a:t>
            </a:r>
            <a:r>
              <a:rPr lang="en-US" altLang="en-US" sz="2400" b="1"/>
              <a:t>	: 31 kelompok Penyakit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altLang="en-US" sz="2800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2">
            <a:extLst>
              <a:ext uri="{FF2B5EF4-FFF2-40B4-BE49-F238E27FC236}">
                <a16:creationId xmlns:a16="http://schemas.microsoft.com/office/drawing/2014/main" id="{240AB80A-8BF4-EC3A-70CC-633ACC6D1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4A7E1E65-CBD7-349E-7B82-23BBD4BA1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ABAC7D-C5F5-7743-997F-5F47222A5231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21508" name="Text Box 2">
            <a:extLst>
              <a:ext uri="{FF2B5EF4-FFF2-40B4-BE49-F238E27FC236}">
                <a16:creationId xmlns:a16="http://schemas.microsoft.com/office/drawing/2014/main" id="{EE00A88F-B138-4D73-0841-F3C5EDC29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765175"/>
            <a:ext cx="7561262" cy="53816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en-US" sz="2000" b="1">
                <a:latin typeface="Verdana" panose="020B0604030504040204" pitchFamily="34" charset="0"/>
              </a:rPr>
              <a:t> </a:t>
            </a:r>
            <a:r>
              <a:rPr lang="en-US" altLang="en-US" sz="2000" b="1">
                <a:solidFill>
                  <a:schemeClr val="hlink"/>
                </a:solidFill>
                <a:latin typeface="Verdana" panose="020B0604030504040204" pitchFamily="34" charset="0"/>
              </a:rPr>
              <a:t>PP 14/1993  tentang Jamsostek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altLang="en-US" sz="2000" b="1">
                <a:latin typeface="Verdana" panose="020B0604030504040204" pitchFamily="34" charset="0"/>
              </a:rPr>
              <a:t>    terdiri dari: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latin typeface="Verdana" panose="020B0604030504040204" pitchFamily="34" charset="0"/>
              </a:rPr>
              <a:t>Program Jaminan Kecelakaan Kerja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latin typeface="Verdana" panose="020B0604030504040204" pitchFamily="34" charset="0"/>
              </a:rPr>
              <a:t>Program Jaminan Kematian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latin typeface="Verdana" panose="020B0604030504040204" pitchFamily="34" charset="0"/>
              </a:rPr>
              <a:t>Program Jaminan Hari Tua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latin typeface="Verdana" panose="020B0604030504040204" pitchFamily="34" charset="0"/>
              </a:rPr>
              <a:t>Program Jaminan Pemeliharaan Kesehatan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</a:pPr>
            <a:endParaRPr lang="en-US" altLang="en-US" sz="2000" b="1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en-US" sz="2000" b="1">
                <a:latin typeface="Verdana" panose="020B0604030504040204" pitchFamily="34" charset="0"/>
              </a:rPr>
              <a:t> </a:t>
            </a:r>
            <a:r>
              <a:rPr lang="en-US" altLang="en-US" sz="2000" b="1">
                <a:solidFill>
                  <a:schemeClr val="hlink"/>
                </a:solidFill>
                <a:latin typeface="Verdana" panose="020B0604030504040204" pitchFamily="34" charset="0"/>
              </a:rPr>
              <a:t>KepMen Tenaga Kerja No KEP 187/1999 tentang  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b="1">
                <a:latin typeface="Verdana" panose="020B0604030504040204" pitchFamily="34" charset="0"/>
              </a:rPr>
              <a:t>    PENGENDALIAN BAHAN KIMIA BERBAHAYA DI TEMPAT KERJA (bahan dasar,1/2 jadi, hasil utama 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latin typeface="Verdana" panose="020B0604030504040204" pitchFamily="34" charset="0"/>
              </a:rPr>
              <a:t>Penyediaan dan penyampaian MSDS dan label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latin typeface="Verdana" panose="020B0604030504040204" pitchFamily="34" charset="0"/>
              </a:rPr>
              <a:t>Penetapan Potensi Bahaya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latin typeface="Verdana" panose="020B0604030504040204" pitchFamily="34" charset="0"/>
              </a:rPr>
              <a:t>Kewajiban Pengurus dan Pengusaha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latin typeface="Verdana" panose="020B0604030504040204" pitchFamily="34" charset="0"/>
              </a:rPr>
              <a:t>Penunjukkan Petugas K3 Kimia dan ahli K3 Kimia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>
            <a:extLst>
              <a:ext uri="{FF2B5EF4-FFF2-40B4-BE49-F238E27FC236}">
                <a16:creationId xmlns:a16="http://schemas.microsoft.com/office/drawing/2014/main" id="{A6D601DB-5D1A-F57A-AB61-E1A34F776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0923F7D9-7646-C219-BDB5-7C3FB22C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1B7273-3496-5F46-932B-39B31F2F56BB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0E0AE5CF-1EF1-CF6D-F45C-91224600D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6985000" cy="1219200"/>
          </a:xfrm>
          <a:solidFill>
            <a:srgbClr val="12C1CE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6666"/>
                </a:solidFill>
              </a:rPr>
              <a:t>Peraturan Menteri Perburuhan no 7 tahun 1964  </a:t>
            </a:r>
            <a:br>
              <a:rPr lang="en-US" altLang="en-US" sz="2400" b="1">
                <a:solidFill>
                  <a:srgbClr val="006666"/>
                </a:solidFill>
              </a:rPr>
            </a:br>
            <a:r>
              <a:rPr lang="en-US" altLang="en-US" sz="2800" b="1">
                <a:solidFill>
                  <a:srgbClr val="006666"/>
                </a:solidFill>
              </a:rPr>
              <a:t>Sanitasi dan penerangan </a:t>
            </a:r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E8E2D60E-B06D-BD79-9533-9854D880B4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08963" cy="2879725"/>
          </a:xfrm>
          <a:noFill/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 b="1"/>
              <a:t>Menghindarkan potensi bahaya kecelakaan kerja dan PAK</a:t>
            </a:r>
          </a:p>
          <a:p>
            <a:pPr eaLnBrk="1" hangingPunct="1"/>
            <a:r>
              <a:rPr lang="en-US" altLang="en-US" sz="2400"/>
              <a:t>Kebersihan dan ketertiban</a:t>
            </a:r>
          </a:p>
          <a:p>
            <a:pPr eaLnBrk="1" hangingPunct="1"/>
            <a:r>
              <a:rPr lang="en-US" altLang="en-US" sz="2400"/>
              <a:t>Penerangan memenuhi standar</a:t>
            </a:r>
          </a:p>
          <a:p>
            <a:pPr eaLnBrk="1" hangingPunct="1"/>
            <a:r>
              <a:rPr lang="en-US" altLang="en-US" sz="2400"/>
              <a:t>Faktor kimia</a:t>
            </a:r>
          </a:p>
          <a:p>
            <a:pPr eaLnBrk="1" hangingPunct="1"/>
            <a:r>
              <a:rPr lang="en-US" altLang="en-US" sz="2400"/>
              <a:t>Faktor fisika</a:t>
            </a:r>
          </a:p>
          <a:p>
            <a:pPr eaLnBrk="1" hangingPunct="1">
              <a:buFontTx/>
              <a:buNone/>
            </a:pPr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22534" name="Line 4">
            <a:extLst>
              <a:ext uri="{FF2B5EF4-FFF2-40B4-BE49-F238E27FC236}">
                <a16:creationId xmlns:a16="http://schemas.microsoft.com/office/drawing/2014/main" id="{0334DE6E-B175-FBBD-09C3-DA962E81CE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2988" y="3284538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5" name="Text Box 5">
            <a:extLst>
              <a:ext uri="{FF2B5EF4-FFF2-40B4-BE49-F238E27FC236}">
                <a16:creationId xmlns:a16="http://schemas.microsoft.com/office/drawing/2014/main" id="{7EC75FEE-1A41-EAF6-1DD7-61AFC0AB0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2963"/>
            <a:ext cx="799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1">
              <a:latin typeface="Verdana" panose="020B0604030504040204" pitchFamily="34" charset="0"/>
            </a:endParaRPr>
          </a:p>
        </p:txBody>
      </p:sp>
      <p:sp>
        <p:nvSpPr>
          <p:cNvPr id="22536" name="Text Box 6">
            <a:extLst>
              <a:ext uri="{FF2B5EF4-FFF2-40B4-BE49-F238E27FC236}">
                <a16:creationId xmlns:a16="http://schemas.microsoft.com/office/drawing/2014/main" id="{5DC1E9A9-3790-A64D-2B6F-8EBBEB9DE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97425"/>
            <a:ext cx="8064500" cy="1320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tx2"/>
                </a:solidFill>
                <a:latin typeface="Verdana" panose="020B0604030504040204" pitchFamily="34" charset="0"/>
              </a:rPr>
              <a:t>PerMen Naker 05/96 tentang SMK3</a:t>
            </a:r>
          </a:p>
          <a:p>
            <a:pPr eaLnBrk="1" hangingPunct="1">
              <a:buFontTx/>
              <a:buChar char="•"/>
            </a:pPr>
            <a:r>
              <a:rPr lang="en-US" altLang="en-US" sz="2800">
                <a:latin typeface="Verdana" panose="020B0604030504040204" pitchFamily="34" charset="0"/>
              </a:rPr>
              <a:t>Penerapan SMK3</a:t>
            </a:r>
          </a:p>
          <a:p>
            <a:pPr eaLnBrk="1" hangingPunct="1">
              <a:buFontTx/>
              <a:buChar char="•"/>
            </a:pPr>
            <a:r>
              <a:rPr lang="en-US" altLang="en-US" sz="2800">
                <a:latin typeface="Verdana" panose="020B0604030504040204" pitchFamily="34" charset="0"/>
              </a:rPr>
              <a:t>Audit SMK3</a:t>
            </a:r>
            <a:endParaRPr lang="en-US" altLang="en-US" sz="280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2">
            <a:extLst>
              <a:ext uri="{FF2B5EF4-FFF2-40B4-BE49-F238E27FC236}">
                <a16:creationId xmlns:a16="http://schemas.microsoft.com/office/drawing/2014/main" id="{42CABBD0-EB15-9E60-3AA6-814847A24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AA120B57-DC0A-784F-38C5-8FE14C2BC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550EB9-48C1-9C46-8B95-25B436EEC179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23556" name="Text Box 2">
            <a:extLst>
              <a:ext uri="{FF2B5EF4-FFF2-40B4-BE49-F238E27FC236}">
                <a16:creationId xmlns:a16="http://schemas.microsoft.com/office/drawing/2014/main" id="{FEA8FE2F-19EA-001B-1410-9764B6EEE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565400"/>
            <a:ext cx="554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1">
              <a:latin typeface="Verdana" panose="020B0604030504040204" pitchFamily="34" charset="0"/>
            </a:endParaRPr>
          </a:p>
        </p:txBody>
      </p:sp>
      <p:sp>
        <p:nvSpPr>
          <p:cNvPr id="23557" name="Text Box 3">
            <a:extLst>
              <a:ext uri="{FF2B5EF4-FFF2-40B4-BE49-F238E27FC236}">
                <a16:creationId xmlns:a16="http://schemas.microsoft.com/office/drawing/2014/main" id="{A0539218-C309-4898-4746-702DA744A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49275"/>
            <a:ext cx="6696075" cy="55006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>
                <a:latin typeface="Verdana" panose="020B0604030504040204" pitchFamily="34" charset="0"/>
              </a:rPr>
              <a:t> </a:t>
            </a:r>
            <a:r>
              <a:rPr lang="en-US" altLang="en-US" sz="2800" b="1">
                <a:solidFill>
                  <a:schemeClr val="hlink"/>
                </a:solidFill>
                <a:latin typeface="Verdana" panose="020B0604030504040204" pitchFamily="34" charset="0"/>
              </a:rPr>
              <a:t>SE No. 1 tahun 1997</a:t>
            </a:r>
            <a:r>
              <a:rPr lang="en-US" altLang="en-US" sz="2800" b="1">
                <a:latin typeface="Verdana" panose="020B0604030504040204" pitchFamily="34" charset="0"/>
              </a:rPr>
              <a:t> </a:t>
            </a:r>
          </a:p>
          <a:p>
            <a:pPr eaLnBrk="1" hangingPunct="1"/>
            <a:r>
              <a:rPr lang="en-US" altLang="en-US" sz="2800" b="1">
                <a:latin typeface="Verdana" panose="020B0604030504040204" pitchFamily="34" charset="0"/>
              </a:rPr>
              <a:t>   tentang NAB Kimia</a:t>
            </a:r>
          </a:p>
          <a:p>
            <a:pPr eaLnBrk="1" hangingPunct="1">
              <a:buFontTx/>
              <a:buChar char="•"/>
            </a:pPr>
            <a:endParaRPr lang="en-US" altLang="en-US" sz="2800" b="1"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800" b="1">
                <a:latin typeface="Verdana" panose="020B0604030504040204" pitchFamily="34" charset="0"/>
              </a:rPr>
              <a:t> </a:t>
            </a:r>
            <a:r>
              <a:rPr lang="en-US" altLang="en-US" sz="2800" b="1">
                <a:solidFill>
                  <a:schemeClr val="hlink"/>
                </a:solidFill>
                <a:latin typeface="Verdana" panose="020B0604030504040204" pitchFamily="34" charset="0"/>
              </a:rPr>
              <a:t>Kepmennaker No. Per. </a:t>
            </a:r>
          </a:p>
          <a:p>
            <a:pPr eaLnBrk="1" hangingPunct="1"/>
            <a:r>
              <a:rPr lang="en-US" altLang="en-US" sz="2800" b="1">
                <a:solidFill>
                  <a:schemeClr val="hlink"/>
                </a:solidFill>
                <a:latin typeface="Verdana" panose="020B0604030504040204" pitchFamily="34" charset="0"/>
              </a:rPr>
              <a:t>   51/Men/1999</a:t>
            </a:r>
            <a:r>
              <a:rPr lang="en-US" altLang="en-US" sz="2800" b="1">
                <a:latin typeface="Verdana" panose="020B0604030504040204" pitchFamily="34" charset="0"/>
              </a:rPr>
              <a:t> tentang    </a:t>
            </a:r>
          </a:p>
          <a:p>
            <a:pPr eaLnBrk="1" hangingPunct="1"/>
            <a:r>
              <a:rPr lang="en-US" altLang="en-US" sz="2800" b="1">
                <a:latin typeface="Verdana" panose="020B0604030504040204" pitchFamily="34" charset="0"/>
              </a:rPr>
              <a:t>   NAB Fisika</a:t>
            </a:r>
          </a:p>
          <a:p>
            <a:pPr eaLnBrk="1" hangingPunct="1"/>
            <a:endParaRPr lang="en-US" altLang="en-US" sz="2800" b="1"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800" b="1">
                <a:latin typeface="Verdana" panose="020B0604030504040204" pitchFamily="34" charset="0"/>
              </a:rPr>
              <a:t> </a:t>
            </a:r>
            <a:r>
              <a:rPr lang="en-US" altLang="en-US" sz="2800" b="1">
                <a:solidFill>
                  <a:schemeClr val="hlink"/>
                </a:solidFill>
                <a:latin typeface="Verdana" panose="020B0604030504040204" pitchFamily="34" charset="0"/>
              </a:rPr>
              <a:t>Kepmenakertrans No 68/2004</a:t>
            </a:r>
            <a:r>
              <a:rPr lang="en-US" altLang="en-US" sz="2800" b="1">
                <a:latin typeface="Verdana" panose="020B0604030504040204" pitchFamily="34" charset="0"/>
              </a:rPr>
              <a:t> </a:t>
            </a:r>
          </a:p>
          <a:p>
            <a:pPr eaLnBrk="1" hangingPunct="1"/>
            <a:r>
              <a:rPr lang="en-US" altLang="en-US" sz="2800" b="1">
                <a:latin typeface="Verdana" panose="020B0604030504040204" pitchFamily="34" charset="0"/>
              </a:rPr>
              <a:t>   tentang Pencegahan dan      </a:t>
            </a:r>
          </a:p>
          <a:p>
            <a:pPr eaLnBrk="1" hangingPunct="1"/>
            <a:r>
              <a:rPr lang="en-US" altLang="en-US" sz="2800" b="1">
                <a:latin typeface="Verdana" panose="020B0604030504040204" pitchFamily="34" charset="0"/>
              </a:rPr>
              <a:t>   Penanggulangan HIV/AIDS di    </a:t>
            </a:r>
          </a:p>
          <a:p>
            <a:pPr eaLnBrk="1" hangingPunct="1"/>
            <a:r>
              <a:rPr lang="en-US" altLang="en-US" sz="2800" b="1">
                <a:latin typeface="Verdana" panose="020B0604030504040204" pitchFamily="34" charset="0"/>
              </a:rPr>
              <a:t>   tempat kerja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2">
            <a:extLst>
              <a:ext uri="{FF2B5EF4-FFF2-40B4-BE49-F238E27FC236}">
                <a16:creationId xmlns:a16="http://schemas.microsoft.com/office/drawing/2014/main" id="{8014FD34-38EF-F7B5-D680-384D8531A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EE270975-7D95-596D-FB07-C1C7CBDE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1E009B-11F6-FE4A-A53D-52AFFC135489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24580" name="AutoShape 2">
            <a:extLst>
              <a:ext uri="{FF2B5EF4-FFF2-40B4-BE49-F238E27FC236}">
                <a16:creationId xmlns:a16="http://schemas.microsoft.com/office/drawing/2014/main" id="{65BB40A9-CBA6-A666-5968-73F31CA1C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981075"/>
            <a:ext cx="2590800" cy="2295525"/>
          </a:xfrm>
          <a:prstGeom prst="flowChartConnector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4581" name="Text Box 3">
            <a:extLst>
              <a:ext uri="{FF2B5EF4-FFF2-40B4-BE49-F238E27FC236}">
                <a16:creationId xmlns:a16="http://schemas.microsoft.com/office/drawing/2014/main" id="{30E13137-E3C4-6FD4-1500-6F513B1BD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203325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d-ID" altLang="en-US" sz="2000" b="1">
                <a:solidFill>
                  <a:srgbClr val="FF6600"/>
                </a:solidFill>
                <a:cs typeface="Arial" panose="020B0604020202020204" pitchFamily="34" charset="0"/>
              </a:rPr>
              <a:t>FISIK</a:t>
            </a:r>
            <a:endParaRPr lang="en-US" altLang="en-US" sz="2000" b="1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24582" name="Text Box 4">
            <a:extLst>
              <a:ext uri="{FF2B5EF4-FFF2-40B4-BE49-F238E27FC236}">
                <a16:creationId xmlns:a16="http://schemas.microsoft.com/office/drawing/2014/main" id="{A3804165-C507-5B20-9DC1-589ADA11F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844675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d-ID" altLang="en-US" sz="2000" b="1">
                <a:solidFill>
                  <a:srgbClr val="FF6600"/>
                </a:solidFill>
                <a:cs typeface="Arial" panose="020B0604020202020204" pitchFamily="34" charset="0"/>
              </a:rPr>
              <a:t>KIMIA</a:t>
            </a:r>
            <a:endParaRPr lang="en-US" altLang="en-US" sz="2000" b="1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24583" name="Text Box 5">
            <a:extLst>
              <a:ext uri="{FF2B5EF4-FFF2-40B4-BE49-F238E27FC236}">
                <a16:creationId xmlns:a16="http://schemas.microsoft.com/office/drawing/2014/main" id="{4A7A2E35-1C9B-226D-5AAB-0271C2749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57338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5000"/>
              </a:lnSpc>
              <a:spcBef>
                <a:spcPct val="50000"/>
              </a:spcBef>
            </a:pPr>
            <a:r>
              <a:rPr lang="id-ID" altLang="en-US" b="1">
                <a:solidFill>
                  <a:srgbClr val="FF6600"/>
                </a:solidFill>
                <a:cs typeface="Arial" panose="020B0604020202020204" pitchFamily="34" charset="0"/>
              </a:rPr>
              <a:t>PSIKO</a:t>
            </a:r>
            <a:endParaRPr lang="id-ID" altLang="en-US" sz="2000" b="1">
              <a:solidFill>
                <a:srgbClr val="FF66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25000"/>
              </a:lnSpc>
              <a:spcBef>
                <a:spcPct val="50000"/>
              </a:spcBef>
            </a:pPr>
            <a:r>
              <a:rPr lang="id-ID" altLang="en-US" b="1">
                <a:solidFill>
                  <a:srgbClr val="FF6600"/>
                </a:solidFill>
                <a:cs typeface="Arial" panose="020B0604020202020204" pitchFamily="34" charset="0"/>
              </a:rPr>
              <a:t>SOSIAL</a:t>
            </a:r>
            <a:endParaRPr lang="en-US" altLang="en-US" sz="2000" b="1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24584" name="Text Box 6">
            <a:extLst>
              <a:ext uri="{FF2B5EF4-FFF2-40B4-BE49-F238E27FC236}">
                <a16:creationId xmlns:a16="http://schemas.microsoft.com/office/drawing/2014/main" id="{7E89A0B4-51D9-6F29-357A-CC3DA320E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050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d-ID" altLang="en-US" b="1">
                <a:solidFill>
                  <a:srgbClr val="FF6600"/>
                </a:solidFill>
                <a:cs typeface="Arial" panose="020B0604020202020204" pitchFamily="34" charset="0"/>
              </a:rPr>
              <a:t>BIOLOGI</a:t>
            </a:r>
            <a:endParaRPr lang="en-US" altLang="en-US" b="1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24585" name="Text Box 7">
            <a:extLst>
              <a:ext uri="{FF2B5EF4-FFF2-40B4-BE49-F238E27FC236}">
                <a16:creationId xmlns:a16="http://schemas.microsoft.com/office/drawing/2014/main" id="{B407D28A-6D12-7D46-89A1-42EAB9630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5740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6600"/>
                </a:solidFill>
                <a:cs typeface="Arial" panose="020B0604020202020204" pitchFamily="34" charset="0"/>
              </a:rPr>
              <a:t>ergonomi</a:t>
            </a:r>
          </a:p>
        </p:txBody>
      </p:sp>
      <p:sp>
        <p:nvSpPr>
          <p:cNvPr id="50184" name="Rectangle 8">
            <a:extLst>
              <a:ext uri="{FF2B5EF4-FFF2-40B4-BE49-F238E27FC236}">
                <a16:creationId xmlns:a16="http://schemas.microsoft.com/office/drawing/2014/main" id="{D276DE51-1E31-DEEA-0501-87560C42B7A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90488"/>
            <a:ext cx="6019800" cy="434975"/>
          </a:xfrm>
          <a:ln>
            <a:miter lim="800000"/>
            <a:headEnd/>
            <a:tailEnd/>
          </a:ln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br>
              <a:rPr lang="id-ID" sz="2400" b="1" kern="120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</a:rPr>
            </a:br>
            <a:endParaRPr lang="en-GB" sz="2000" b="1" kern="120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24587" name="Line 9">
            <a:extLst>
              <a:ext uri="{FF2B5EF4-FFF2-40B4-BE49-F238E27FC236}">
                <a16:creationId xmlns:a16="http://schemas.microsoft.com/office/drawing/2014/main" id="{BCF56B19-8194-51C4-1E57-1F940CB9DE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2133600"/>
            <a:ext cx="436563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8" name="Line 10">
            <a:extLst>
              <a:ext uri="{FF2B5EF4-FFF2-40B4-BE49-F238E27FC236}">
                <a16:creationId xmlns:a16="http://schemas.microsoft.com/office/drawing/2014/main" id="{DA62C1F0-153F-BB7D-46E0-DD21C3E699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1336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9" name="Line 11">
            <a:extLst>
              <a:ext uri="{FF2B5EF4-FFF2-40B4-BE49-F238E27FC236}">
                <a16:creationId xmlns:a16="http://schemas.microsoft.com/office/drawing/2014/main" id="{AE2535EC-1EB1-0C85-5F06-00721726E3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2057400"/>
            <a:ext cx="12192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90" name="Line 12">
            <a:extLst>
              <a:ext uri="{FF2B5EF4-FFF2-40B4-BE49-F238E27FC236}">
                <a16:creationId xmlns:a16="http://schemas.microsoft.com/office/drawing/2014/main" id="{3F9849C2-C0E7-EF6C-9000-BC6AA3D72DF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71600" y="990600"/>
            <a:ext cx="2159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91" name="Line 13">
            <a:extLst>
              <a:ext uri="{FF2B5EF4-FFF2-40B4-BE49-F238E27FC236}">
                <a16:creationId xmlns:a16="http://schemas.microsoft.com/office/drawing/2014/main" id="{6F4A8925-F93F-5496-2688-D223372095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1371600"/>
            <a:ext cx="99060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92" name="Rectangle 14">
            <a:extLst>
              <a:ext uri="{FF2B5EF4-FFF2-40B4-BE49-F238E27FC236}">
                <a16:creationId xmlns:a16="http://schemas.microsoft.com/office/drawing/2014/main" id="{259D12D5-11F7-6398-56AE-EF9CF2C27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404813"/>
            <a:ext cx="914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u="sng">
                <a:cs typeface="Arial" panose="020B0604020202020204" pitchFamily="34" charset="0"/>
              </a:rPr>
              <a:t>Pajanan</a:t>
            </a:r>
          </a:p>
        </p:txBody>
      </p:sp>
      <p:sp>
        <p:nvSpPr>
          <p:cNvPr id="24593" name="Rectangle 15">
            <a:extLst>
              <a:ext uri="{FF2B5EF4-FFF2-40B4-BE49-F238E27FC236}">
                <a16:creationId xmlns:a16="http://schemas.microsoft.com/office/drawing/2014/main" id="{69975D8B-42BE-BB4D-296A-3CB4016A0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589588"/>
            <a:ext cx="2284412" cy="647700"/>
          </a:xfrm>
          <a:prstGeom prst="rect">
            <a:avLst/>
          </a:prstGeom>
          <a:solidFill>
            <a:srgbClr val="FFFF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33CC"/>
                </a:solidFill>
                <a:cs typeface="Arial" panose="020B0604020202020204" pitchFamily="34" charset="0"/>
              </a:rPr>
              <a:t>PERILAKU KERJA</a:t>
            </a:r>
          </a:p>
        </p:txBody>
      </p:sp>
      <p:sp>
        <p:nvSpPr>
          <p:cNvPr id="50192" name="Rectangle 16">
            <a:extLst>
              <a:ext uri="{FF2B5EF4-FFF2-40B4-BE49-F238E27FC236}">
                <a16:creationId xmlns:a16="http://schemas.microsoft.com/office/drawing/2014/main" id="{72137796-CB4C-3C30-D232-9D7E36389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2852738"/>
            <a:ext cx="1682750" cy="1296987"/>
          </a:xfrm>
          <a:prstGeom prst="rect">
            <a:avLst/>
          </a:prstGeom>
          <a:solidFill>
            <a:srgbClr val="FF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d-ID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PENYAKIT</a:t>
            </a:r>
            <a:endParaRPr lang="id-ID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id-ID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AKIBAT</a:t>
            </a:r>
            <a:endParaRPr lang="id-ID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id-ID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KERJA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595" name="Rectangle 17">
            <a:extLst>
              <a:ext uri="{FF2B5EF4-FFF2-40B4-BE49-F238E27FC236}">
                <a16:creationId xmlns:a16="http://schemas.microsoft.com/office/drawing/2014/main" id="{475D527C-5219-66B8-0C94-B05D4D7F6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724400"/>
            <a:ext cx="144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cs typeface="Arial" panose="020B0604020202020204" pitchFamily="34" charset="0"/>
              </a:rPr>
              <a:t>KAPASITAS</a:t>
            </a:r>
          </a:p>
          <a:p>
            <a:pPr algn="ctr" eaLnBrk="1" hangingPunct="1"/>
            <a:r>
              <a:rPr lang="id-ID" altLang="en-US" b="1">
                <a:cs typeface="Arial" panose="020B0604020202020204" pitchFamily="34" charset="0"/>
              </a:rPr>
              <a:t>PEKERJA</a:t>
            </a:r>
            <a:endParaRPr lang="en-US" altLang="en-US" b="1">
              <a:cs typeface="Arial" panose="020B0604020202020204" pitchFamily="34" charset="0"/>
            </a:endParaRPr>
          </a:p>
        </p:txBody>
      </p:sp>
      <p:sp>
        <p:nvSpPr>
          <p:cNvPr id="24596" name="Rectangle 18">
            <a:extLst>
              <a:ext uri="{FF2B5EF4-FFF2-40B4-BE49-F238E27FC236}">
                <a16:creationId xmlns:a16="http://schemas.microsoft.com/office/drawing/2014/main" id="{12E81E17-40E0-7659-0CEB-85083665F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7163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000" b="1" u="sng">
              <a:cs typeface="Arial" panose="020B0604020202020204" pitchFamily="34" charset="0"/>
            </a:endParaRPr>
          </a:p>
        </p:txBody>
      </p:sp>
      <p:sp>
        <p:nvSpPr>
          <p:cNvPr id="24597" name="AutoShape 20">
            <a:extLst>
              <a:ext uri="{FF2B5EF4-FFF2-40B4-BE49-F238E27FC236}">
                <a16:creationId xmlns:a16="http://schemas.microsoft.com/office/drawing/2014/main" id="{40973D98-8B40-1FBD-154B-73A0A3304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981200"/>
            <a:ext cx="215900" cy="144463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d-ID" altLang="en-US">
              <a:cs typeface="Arial" panose="020B0604020202020204" pitchFamily="34" charset="0"/>
            </a:endParaRPr>
          </a:p>
        </p:txBody>
      </p:sp>
      <p:sp>
        <p:nvSpPr>
          <p:cNvPr id="24598" name="AutoShape 22">
            <a:extLst>
              <a:ext uri="{FF2B5EF4-FFF2-40B4-BE49-F238E27FC236}">
                <a16:creationId xmlns:a16="http://schemas.microsoft.com/office/drawing/2014/main" id="{4B3AD0D2-778B-1071-4956-241371B62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3357563"/>
            <a:ext cx="1676400" cy="485775"/>
          </a:xfrm>
          <a:prstGeom prst="rightArrow">
            <a:avLst>
              <a:gd name="adj1" fmla="val 50000"/>
              <a:gd name="adj2" fmla="val 86275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d-ID" altLang="en-US">
              <a:cs typeface="Arial" panose="020B0604020202020204" pitchFamily="34" charset="0"/>
            </a:endParaRPr>
          </a:p>
        </p:txBody>
      </p:sp>
      <p:sp>
        <p:nvSpPr>
          <p:cNvPr id="24599" name="Rectangle 24">
            <a:extLst>
              <a:ext uri="{FF2B5EF4-FFF2-40B4-BE49-F238E27FC236}">
                <a16:creationId xmlns:a16="http://schemas.microsoft.com/office/drawing/2014/main" id="{604EF64E-75C6-DACE-F0A5-F3B0A2A39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638800"/>
            <a:ext cx="2133600" cy="60960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33CC"/>
                </a:solidFill>
                <a:cs typeface="Arial" panose="020B0604020202020204" pitchFamily="34" charset="0"/>
              </a:rPr>
              <a:t>KECACATAN/</a:t>
            </a:r>
          </a:p>
          <a:p>
            <a:pPr algn="ctr"/>
            <a:r>
              <a:rPr lang="en-US" altLang="en-US" b="1">
                <a:solidFill>
                  <a:srgbClr val="0033CC"/>
                </a:solidFill>
                <a:cs typeface="Arial" panose="020B0604020202020204" pitchFamily="34" charset="0"/>
              </a:rPr>
              <a:t>KEMATIAN</a:t>
            </a:r>
          </a:p>
        </p:txBody>
      </p:sp>
      <p:sp>
        <p:nvSpPr>
          <p:cNvPr id="24600" name="AutoShape 25">
            <a:extLst>
              <a:ext uri="{FF2B5EF4-FFF2-40B4-BE49-F238E27FC236}">
                <a16:creationId xmlns:a16="http://schemas.microsoft.com/office/drawing/2014/main" id="{389A9C41-A99A-747A-D6DE-93CE23C6A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419600"/>
            <a:ext cx="485775" cy="1052513"/>
          </a:xfrm>
          <a:prstGeom prst="downArrow">
            <a:avLst>
              <a:gd name="adj1" fmla="val 50000"/>
              <a:gd name="adj2" fmla="val 541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d-ID" altLang="en-US">
              <a:cs typeface="Arial" panose="020B0604020202020204" pitchFamily="34" charset="0"/>
            </a:endParaRPr>
          </a:p>
        </p:txBody>
      </p:sp>
      <p:sp>
        <p:nvSpPr>
          <p:cNvPr id="24601" name="Text Box 26">
            <a:extLst>
              <a:ext uri="{FF2B5EF4-FFF2-40B4-BE49-F238E27FC236}">
                <a16:creationId xmlns:a16="http://schemas.microsoft.com/office/drawing/2014/main" id="{3B03E49F-D626-F19F-C5CC-0D9EAD252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276475"/>
            <a:ext cx="1512888" cy="6985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Perlu DICEGAH</a:t>
            </a:r>
          </a:p>
        </p:txBody>
      </p:sp>
      <p:sp>
        <p:nvSpPr>
          <p:cNvPr id="24602" name="Line 27">
            <a:extLst>
              <a:ext uri="{FF2B5EF4-FFF2-40B4-BE49-F238E27FC236}">
                <a16:creationId xmlns:a16="http://schemas.microsoft.com/office/drawing/2014/main" id="{EDD68E56-447B-5FB7-A677-58FE832E81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2997200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3" name="Oval 28">
            <a:extLst>
              <a:ext uri="{FF2B5EF4-FFF2-40B4-BE49-F238E27FC236}">
                <a16:creationId xmlns:a16="http://schemas.microsoft.com/office/drawing/2014/main" id="{DA6959B1-37FA-6303-5F37-0AA526D53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365625"/>
            <a:ext cx="1873250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TATA LAKSANA</a:t>
            </a:r>
          </a:p>
        </p:txBody>
      </p:sp>
      <p:sp>
        <p:nvSpPr>
          <p:cNvPr id="24604" name="Line 29">
            <a:extLst>
              <a:ext uri="{FF2B5EF4-FFF2-40B4-BE49-F238E27FC236}">
                <a16:creationId xmlns:a16="http://schemas.microsoft.com/office/drawing/2014/main" id="{966AA5DB-9E6F-8BA0-9F87-6285BB501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1725" y="472440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605" name="Picture 31" descr="images (81)">
            <a:extLst>
              <a:ext uri="{FF2B5EF4-FFF2-40B4-BE49-F238E27FC236}">
                <a16:creationId xmlns:a16="http://schemas.microsoft.com/office/drawing/2014/main" id="{1553F7B9-A0C7-53E6-CCFB-841D9ADF3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636838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6" name="AutoShape 32">
            <a:extLst>
              <a:ext uri="{FF2B5EF4-FFF2-40B4-BE49-F238E27FC236}">
                <a16:creationId xmlns:a16="http://schemas.microsoft.com/office/drawing/2014/main" id="{C64704FF-0F85-3680-0CF9-A6AA58C6B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1196975"/>
            <a:ext cx="2303463" cy="1008063"/>
          </a:xfrm>
          <a:prstGeom prst="curvedDownArrow">
            <a:avLst>
              <a:gd name="adj1" fmla="val 39523"/>
              <a:gd name="adj2" fmla="val 7921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07" name="AutoShape 33">
            <a:extLst>
              <a:ext uri="{FF2B5EF4-FFF2-40B4-BE49-F238E27FC236}">
                <a16:creationId xmlns:a16="http://schemas.microsoft.com/office/drawing/2014/main" id="{8BDA771A-80E7-9484-E307-C1F90B5DF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5734050"/>
            <a:ext cx="1944688" cy="360363"/>
          </a:xfrm>
          <a:prstGeom prst="curvedUpArrow">
            <a:avLst>
              <a:gd name="adj1" fmla="val 3198"/>
              <a:gd name="adj2" fmla="val 212661"/>
              <a:gd name="adj3" fmla="val 39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08" name="Text Box 26">
            <a:extLst>
              <a:ext uri="{FF2B5EF4-FFF2-40B4-BE49-F238E27FC236}">
                <a16:creationId xmlns:a16="http://schemas.microsoft.com/office/drawing/2014/main" id="{B88FF16D-02DA-D53E-6F6A-22200DE52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908050"/>
            <a:ext cx="1512888" cy="6477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Skrining &amp; Surveilance</a:t>
            </a:r>
          </a:p>
        </p:txBody>
      </p:sp>
      <p:sp>
        <p:nvSpPr>
          <p:cNvPr id="24609" name="Line 27">
            <a:extLst>
              <a:ext uri="{FF2B5EF4-FFF2-40B4-BE49-F238E27FC236}">
                <a16:creationId xmlns:a16="http://schemas.microsoft.com/office/drawing/2014/main" id="{9BBA48CD-D1F4-4F2E-4A25-BC44BD42C1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170021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>
            <a:extLst>
              <a:ext uri="{FF2B5EF4-FFF2-40B4-BE49-F238E27FC236}">
                <a16:creationId xmlns:a16="http://schemas.microsoft.com/office/drawing/2014/main" id="{C12AF04C-EB10-B24E-4CB1-229545F6E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3D1876E7-64CB-6393-B0ED-369916F49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974C2C-4CAB-1944-958F-A3D584338D86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09D1D9C6-F943-993E-897B-2858D68EF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/>
              <a:t>Peny. Akibat Kerja &amp; Peny. Yg. Berhubungan dengan pekerjaan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94CD729-3B69-4B69-13BA-E8A3FA48D9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3776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Perkembangan daftar peny akibat kerja: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1919 </a:t>
            </a:r>
            <a:r>
              <a:rPr lang="en-US" altLang="en-US">
                <a:sym typeface="Wingdings" pitchFamily="2" charset="2"/>
              </a:rPr>
              <a:t></a:t>
            </a:r>
            <a:r>
              <a:rPr lang="en-US" altLang="en-US"/>
              <a:t>1 penyakit : Anthrax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1925 </a:t>
            </a:r>
            <a:r>
              <a:rPr lang="en-US" altLang="en-US">
                <a:sym typeface="Wingdings" pitchFamily="2" charset="2"/>
              </a:rPr>
              <a:t></a:t>
            </a:r>
            <a:r>
              <a:rPr lang="en-US" altLang="en-US"/>
              <a:t> 3 penyakit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1934 </a:t>
            </a:r>
            <a:r>
              <a:rPr lang="en-US" altLang="en-US">
                <a:sym typeface="Wingdings" pitchFamily="2" charset="2"/>
              </a:rPr>
              <a:t></a:t>
            </a:r>
            <a:r>
              <a:rPr lang="en-US" altLang="en-US"/>
              <a:t> 10 penyakit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ILO Encyclopaedi of Occupational Health and Safety </a:t>
            </a:r>
            <a:r>
              <a:rPr lang="en-US" altLang="en-US">
                <a:sym typeface="Wingdings" pitchFamily="2" charset="2"/>
              </a:rPr>
              <a:t></a:t>
            </a:r>
            <a:r>
              <a:rPr lang="en-US" altLang="en-US"/>
              <a:t> 70 penyakit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Indonesia: Keppres RI 22.1993 </a:t>
            </a:r>
            <a:r>
              <a:rPr lang="en-US" altLang="en-US">
                <a:sym typeface="Wingdings" pitchFamily="2" charset="2"/>
              </a:rPr>
              <a:t></a:t>
            </a:r>
            <a:r>
              <a:rPr lang="en-US" altLang="en-US"/>
              <a:t> 31 penyakit karena hubungan kerja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  <p:bldP spid="4813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49CFD27B-2386-FB1D-2146-D03E56D2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521DE77-6873-1642-AC20-D1C1D0E383B5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39AFDA29-64C3-7218-889E-F099D6CE4D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Kriteria umum </a:t>
            </a:r>
            <a:br>
              <a:rPr lang="en-US" altLang="en-US"/>
            </a:br>
            <a:r>
              <a:rPr lang="en-US" altLang="en-US"/>
              <a:t>Peny. Akibat Kerja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B28454A6-B88E-CABE-41A4-15E341C7E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924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err="1"/>
              <a:t>Adanya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hubungan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antara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pajanan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spesifik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penyakit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err="1"/>
              <a:t>Adanya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fakta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bahwa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frekuensi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kejadian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penyakit</a:t>
            </a:r>
            <a:r>
              <a:rPr lang="en-US" altLang="en-US" sz="2800" dirty="0"/>
              <a:t> pada </a:t>
            </a:r>
            <a:r>
              <a:rPr lang="en-US" altLang="en-US" sz="2800" dirty="0" err="1"/>
              <a:t>populasi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pekerja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lebih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tinggi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daripada</a:t>
            </a:r>
            <a:r>
              <a:rPr lang="en-US" altLang="en-US" sz="2800" dirty="0"/>
              <a:t> pada </a:t>
            </a:r>
            <a:r>
              <a:rPr lang="en-US" altLang="en-US" sz="2800" dirty="0" err="1"/>
              <a:t>masyarakat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umum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err="1"/>
              <a:t>Penyakit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dapat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dicegah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melakukan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tindakan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preventif</a:t>
            </a:r>
            <a:r>
              <a:rPr lang="en-US" altLang="en-US" sz="2800" dirty="0"/>
              <a:t> di </a:t>
            </a:r>
            <a:r>
              <a:rPr lang="en-US" altLang="en-US" sz="2800" dirty="0" err="1"/>
              <a:t>tempat</a:t>
            </a:r>
            <a:r>
              <a:rPr lang="en-US" altLang="en-US" dirty="0"/>
              <a:t> </a:t>
            </a:r>
            <a:r>
              <a:rPr lang="en-US" altLang="en-US" sz="2800" dirty="0" err="1"/>
              <a:t>kerja</a:t>
            </a:r>
            <a:endParaRPr lang="en-US" altLang="en-US" sz="2800" dirty="0"/>
          </a:p>
        </p:txBody>
      </p:sp>
      <p:pic>
        <p:nvPicPr>
          <p:cNvPr id="26630" name="Picture 4" descr="sickface">
            <a:extLst>
              <a:ext uri="{FF2B5EF4-FFF2-40B4-BE49-F238E27FC236}">
                <a16:creationId xmlns:a16="http://schemas.microsoft.com/office/drawing/2014/main" id="{1F7B9929-81C1-95E5-A071-052D87509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5218"/>
            <a:ext cx="14668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>
            <a:extLst>
              <a:ext uri="{FF2B5EF4-FFF2-40B4-BE49-F238E27FC236}">
                <a16:creationId xmlns:a16="http://schemas.microsoft.com/office/drawing/2014/main" id="{07C18FD2-497E-9A39-542F-200D1E288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D0ED93-B7E7-9A40-9735-1CF7518DDBED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73C87DD0-F291-2E10-363D-3262A76C7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PENYAKIT AKIBAT KERJA</a:t>
            </a:r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EBA9DAFA-1088-FAC2-6C29-328E6908A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12938"/>
            <a:ext cx="8229600" cy="4213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 </a:t>
            </a:r>
            <a:r>
              <a:rPr lang="en-US" altLang="en-US" sz="2400" b="1" i="1"/>
              <a:t>berdasarkan Kepmenaker No. 333/1989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br>
              <a:rPr lang="en-US" altLang="en-US" sz="2400" b="1" i="1"/>
            </a:br>
            <a:r>
              <a:rPr lang="en-US" altLang="en-US" sz="2800"/>
              <a:t>- ditemukan/didiagnosa saat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			 </a:t>
            </a:r>
            <a:r>
              <a:rPr lang="en-US" altLang="en-US" sz="2400"/>
              <a:t>pemeriksaan kesehatan berkala</a:t>
            </a:r>
            <a:br>
              <a:rPr lang="en-US" altLang="en-US" sz="2800"/>
            </a:br>
            <a:endParaRPr lang="en-US" altLang="en-US" sz="2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	- Oleh dokter , dengan dasar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           	 </a:t>
            </a:r>
            <a:r>
              <a:rPr lang="en-US" altLang="en-US" sz="2400"/>
              <a:t>pemeriksaan klinis,</a:t>
            </a:r>
            <a:br>
              <a:rPr lang="en-US" altLang="en-US" sz="2400"/>
            </a:br>
            <a:r>
              <a:rPr lang="en-US" altLang="en-US" sz="2400"/>
              <a:t>        	 pemeriksaan kondisi lingk. kerja</a:t>
            </a:r>
            <a:br>
              <a:rPr lang="en-US" altLang="en-US" sz="2400"/>
            </a:br>
            <a:endParaRPr lang="en-US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/>
              <a:t>Hasil diagnosis Okupasi oleh dokter: PAK</a:t>
            </a:r>
          </a:p>
        </p:txBody>
      </p:sp>
      <p:pic>
        <p:nvPicPr>
          <p:cNvPr id="27654" name="Picture 4" descr="images (7)">
            <a:extLst>
              <a:ext uri="{FF2B5EF4-FFF2-40B4-BE49-F238E27FC236}">
                <a16:creationId xmlns:a16="http://schemas.microsoft.com/office/drawing/2014/main" id="{C9AF479F-6A8C-94F4-9315-79B5A728E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357563"/>
            <a:ext cx="2081213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C6433B5B-B505-0451-0744-7BC9850A1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47EFE2-48FF-7C4C-9FB9-1C750D56F2FF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0E468999-36C5-00DA-BC06-3734FC2848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DEFINISI-DEFINISI: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76C8290-8024-488E-B288-106328E1F0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Simposium</a:t>
            </a:r>
            <a:r>
              <a:rPr lang="en-US" altLang="en-US" dirty="0"/>
              <a:t> </a:t>
            </a:r>
            <a:r>
              <a:rPr lang="en-US" altLang="en-US" dirty="0" err="1"/>
              <a:t>Internasional</a:t>
            </a:r>
            <a:r>
              <a:rPr lang="en-US" altLang="en-US" dirty="0"/>
              <a:t> </a:t>
            </a:r>
            <a:r>
              <a:rPr lang="en-US" altLang="en-US" dirty="0" err="1"/>
              <a:t>mengenai</a:t>
            </a:r>
            <a:r>
              <a:rPr lang="en-US" altLang="en-US" dirty="0"/>
              <a:t> PAK</a:t>
            </a:r>
          </a:p>
          <a:p>
            <a:pPr lvl="1" eaLnBrk="1" hangingPunct="1"/>
            <a:r>
              <a:rPr lang="en-US" altLang="en-US" b="1" dirty="0" err="1"/>
              <a:t>Penyakit</a:t>
            </a:r>
            <a:r>
              <a:rPr lang="en-US" altLang="en-US" b="1" dirty="0"/>
              <a:t> </a:t>
            </a:r>
            <a:r>
              <a:rPr lang="en-US" altLang="en-US" b="1" dirty="0" err="1"/>
              <a:t>akibat</a:t>
            </a:r>
            <a:r>
              <a:rPr lang="en-US" altLang="en-US" b="1" dirty="0"/>
              <a:t> </a:t>
            </a:r>
            <a:r>
              <a:rPr lang="en-US" altLang="en-US" b="1" dirty="0" err="1"/>
              <a:t>kerja</a:t>
            </a:r>
            <a:endParaRPr lang="en-US" altLang="en-US" b="1" dirty="0"/>
          </a:p>
          <a:p>
            <a:pPr lvl="1" eaLnBrk="1" hangingPunct="1">
              <a:buFontTx/>
              <a:buNone/>
            </a:pPr>
            <a:r>
              <a:rPr lang="en-US" altLang="en-US" b="1" dirty="0"/>
              <a:t>   </a:t>
            </a:r>
            <a:r>
              <a:rPr lang="en-US" altLang="en-US" i="1" dirty="0"/>
              <a:t>(Occupational Disease):</a:t>
            </a:r>
          </a:p>
          <a:p>
            <a:pPr lvl="2" eaLnBrk="1" hangingPunct="1"/>
            <a:r>
              <a:rPr lang="en-US" altLang="en-US" dirty="0" err="1"/>
              <a:t>Penyakit</a:t>
            </a:r>
            <a:r>
              <a:rPr lang="en-US" altLang="en-US" dirty="0"/>
              <a:t> yang </a:t>
            </a:r>
            <a:r>
              <a:rPr lang="en-US" altLang="en-US" dirty="0" err="1"/>
              <a:t>mempunyai</a:t>
            </a:r>
            <a:r>
              <a:rPr lang="en-US" altLang="en-US" dirty="0"/>
              <a:t> </a:t>
            </a:r>
            <a:r>
              <a:rPr lang="en-US" altLang="en-US" dirty="0" err="1"/>
              <a:t>penyebab</a:t>
            </a:r>
            <a:r>
              <a:rPr lang="en-US" altLang="en-US" dirty="0"/>
              <a:t> yang </a:t>
            </a:r>
            <a:r>
              <a:rPr lang="en-US" altLang="en-US" dirty="0" err="1"/>
              <a:t>spesifik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asosiasi</a:t>
            </a:r>
            <a:r>
              <a:rPr lang="en-US" altLang="en-US" dirty="0"/>
              <a:t> </a:t>
            </a:r>
            <a:r>
              <a:rPr lang="en-US" altLang="en-US" dirty="0" err="1"/>
              <a:t>kuat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pekerjaan</a:t>
            </a:r>
            <a:r>
              <a:rPr lang="en-US" altLang="en-US" dirty="0"/>
              <a:t>, yang pada </a:t>
            </a:r>
            <a:r>
              <a:rPr lang="en-US" altLang="en-US" dirty="0" err="1"/>
              <a:t>umumnya</a:t>
            </a:r>
            <a:r>
              <a:rPr lang="en-US" altLang="en-US" dirty="0"/>
              <a:t> </a:t>
            </a:r>
            <a:r>
              <a:rPr lang="en-US" altLang="en-US" dirty="0" err="1"/>
              <a:t>terdiri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agen</a:t>
            </a:r>
            <a:r>
              <a:rPr lang="en-US" altLang="en-US" dirty="0"/>
              <a:t> </a:t>
            </a:r>
            <a:r>
              <a:rPr lang="en-US" altLang="en-US" dirty="0" err="1"/>
              <a:t>penyebab</a:t>
            </a:r>
            <a:r>
              <a:rPr lang="en-US" altLang="en-US" dirty="0"/>
              <a:t> yang </a:t>
            </a:r>
            <a:r>
              <a:rPr lang="en-US" altLang="en-US" dirty="0" err="1"/>
              <a:t>sudah</a:t>
            </a:r>
            <a:r>
              <a:rPr lang="en-US" altLang="en-US" dirty="0"/>
              <a:t> </a:t>
            </a:r>
            <a:r>
              <a:rPr lang="en-US" altLang="en-US" dirty="0" err="1"/>
              <a:t>diakui</a:t>
            </a:r>
            <a:r>
              <a:rPr lang="en-US" altLang="en-US" dirty="0"/>
              <a:t> (Evidence based)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  <p:bldP spid="5120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id="{5A53D1CF-6866-DB5E-D6F8-174B9E6B0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B4C005-19DF-4948-A859-B33AB30E0DA0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D10F0BD0-FB55-7913-37C1-A2AE8996B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274638"/>
            <a:ext cx="7570787" cy="1143000"/>
          </a:xfrm>
        </p:spPr>
        <p:txBody>
          <a:bodyPr/>
          <a:lstStyle/>
          <a:p>
            <a:pPr algn="l" eaLnBrk="1" hangingPunct="1"/>
            <a:r>
              <a:rPr lang="en-US" altLang="en-US" sz="3300"/>
              <a:t>Definisi-definisi …………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BB2B7BF5-54B1-1AEB-979D-AA78F042A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en-US" b="1"/>
              <a:t>Penyakit yang berhubungan dengan pekerjaan </a:t>
            </a:r>
            <a:r>
              <a:rPr lang="en-US" altLang="en-US" i="1"/>
              <a:t>(Work Related Disease):</a:t>
            </a:r>
          </a:p>
          <a:p>
            <a:pPr lvl="1" eaLnBrk="1" hangingPunct="1"/>
            <a:endParaRPr lang="en-US" altLang="en-US" i="1"/>
          </a:p>
          <a:p>
            <a:pPr lvl="2" eaLnBrk="1" hangingPunct="1"/>
            <a:r>
              <a:rPr lang="en-US" altLang="en-US"/>
              <a:t>Penyakit yang mempunyai beberapa agen penyebab, dimana faktor pada pekerjaan memegang peranan bersama dengan faktor risiko lainnya dalam berkembangnya penyakit yang mempunyai etiologi yang kompleks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EAC33916-082B-E130-59A4-0EAE4F423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228600"/>
            <a:ext cx="8929687" cy="990600"/>
          </a:xfrm>
        </p:spPr>
        <p:txBody>
          <a:bodyPr/>
          <a:lstStyle/>
          <a:p>
            <a:pPr eaLnBrk="1" hangingPunct="1"/>
            <a:r>
              <a:rPr lang="en-US" altLang="en-US" sz="4000"/>
              <a:t>Prinsip Dasar </a:t>
            </a:r>
            <a:r>
              <a:rPr lang="id-ID" altLang="en-US" sz="4000"/>
              <a:t>d</a:t>
            </a:r>
            <a:r>
              <a:rPr lang="en-US" altLang="en-US" sz="4000"/>
              <a:t>an Filosofi Kesehatan Kerja</a:t>
            </a:r>
            <a:endParaRPr lang="id-ID" altLang="en-US" sz="4000"/>
          </a:p>
        </p:txBody>
      </p:sp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B8297883-34F7-5848-2BA5-3B1A67588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CFDA61A9-3F86-4740-8E20-59F300192BD9}" type="slidenum">
              <a:rPr lang="id-ID" altLang="id-ID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id-ID" altLang="id-ID" sz="1200">
              <a:solidFill>
                <a:srgbClr val="FF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30735A-0C10-D21E-4CF5-E592C9FBCC8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972050"/>
          </a:xfrm>
        </p:spPr>
        <p:txBody>
          <a:bodyPr>
            <a:normAutofit fontScale="92500" lnSpcReduction="2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d-ID" b="1" dirty="0"/>
              <a:t>Kesehatan Kerja </a:t>
            </a:r>
            <a:endParaRPr lang="id-ID" dirty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d-ID" dirty="0"/>
              <a:t>Definisi: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/>
              <a:t>Bidang</a:t>
            </a:r>
            <a:r>
              <a:rPr lang="id-ID" dirty="0"/>
              <a:t> </a:t>
            </a:r>
            <a:r>
              <a:rPr lang="en-US" dirty="0" err="1"/>
              <a:t>Ilmu</a:t>
            </a:r>
            <a:r>
              <a:rPr lang="id-ID" dirty="0"/>
              <a:t> </a:t>
            </a:r>
            <a:r>
              <a:rPr lang="en-US" dirty="0" err="1"/>
              <a:t>Kesehatan</a:t>
            </a:r>
            <a:r>
              <a:rPr lang="en-US" dirty="0"/>
              <a:t>/</a:t>
            </a:r>
            <a:r>
              <a:rPr lang="en-US" dirty="0" err="1"/>
              <a:t>Kedokteran</a:t>
            </a:r>
            <a:r>
              <a:rPr lang="id-ID" dirty="0"/>
              <a:t> </a:t>
            </a:r>
            <a:r>
              <a:rPr lang="en-US" dirty="0" err="1"/>
              <a:t>beserta</a:t>
            </a:r>
            <a:r>
              <a:rPr lang="en-US" dirty="0"/>
              <a:t> </a:t>
            </a:r>
            <a:r>
              <a:rPr lang="en-US" dirty="0" err="1"/>
              <a:t>prakteknya</a:t>
            </a:r>
            <a:r>
              <a:rPr lang="en-US" dirty="0"/>
              <a:t> yang </a:t>
            </a:r>
            <a:r>
              <a:rPr lang="en-US" dirty="0" err="1"/>
              <a:t>bertujuan</a:t>
            </a:r>
            <a:r>
              <a:rPr lang="id-ID" dirty="0"/>
              <a:t> </a:t>
            </a:r>
            <a:r>
              <a:rPr lang="en-US" dirty="0"/>
              <a:t>agar </a:t>
            </a:r>
            <a:r>
              <a:rPr lang="en-US" dirty="0" err="1"/>
              <a:t>pekerja</a:t>
            </a:r>
            <a:r>
              <a:rPr lang="en-US" dirty="0"/>
              <a:t>/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peker</a:t>
            </a:r>
            <a:r>
              <a:rPr lang="fi-FI" dirty="0"/>
              <a:t>ja memperoleh</a:t>
            </a:r>
            <a:r>
              <a:rPr lang="id-ID" dirty="0"/>
              <a:t> </a:t>
            </a:r>
            <a:r>
              <a:rPr lang="fi-FI" dirty="0" err="1"/>
              <a:t>derajat</a:t>
            </a:r>
            <a:r>
              <a:rPr lang="fi-FI" dirty="0"/>
              <a:t> </a:t>
            </a:r>
            <a:r>
              <a:rPr lang="fi-FI" dirty="0" err="1"/>
              <a:t>kesehatan</a:t>
            </a:r>
            <a:r>
              <a:rPr lang="id-ID" dirty="0"/>
              <a:t> </a:t>
            </a:r>
            <a:r>
              <a:rPr lang="fi-FI" dirty="0"/>
              <a:t>setinggi-tingginya</a:t>
            </a:r>
            <a:r>
              <a:rPr lang="id-ID" dirty="0"/>
              <a:t> (fisik, mental, sosial) </a:t>
            </a:r>
            <a:r>
              <a:rPr lang="fi-FI" dirty="0"/>
              <a:t>dengan usaha-usaha </a:t>
            </a:r>
            <a:r>
              <a:rPr lang="id-ID" dirty="0"/>
              <a:t>p</a:t>
            </a:r>
            <a:r>
              <a:rPr lang="fi-FI" dirty="0"/>
              <a:t>reventif dan </a:t>
            </a:r>
            <a:r>
              <a:rPr lang="id-ID" dirty="0"/>
              <a:t>k</a:t>
            </a:r>
            <a:r>
              <a:rPr lang="fi-FI" dirty="0"/>
              <a:t>uratif </a:t>
            </a:r>
            <a:r>
              <a:rPr lang="fi-FI" dirty="0" err="1"/>
              <a:t>terhadap</a:t>
            </a:r>
            <a:r>
              <a:rPr lang="fi-FI" dirty="0"/>
              <a:t> </a:t>
            </a:r>
            <a:r>
              <a:rPr lang="fi-FI" dirty="0" err="1"/>
              <a:t>penyakit-penyakit</a:t>
            </a:r>
            <a:r>
              <a:rPr lang="fi-FI" dirty="0"/>
              <a:t>/</a:t>
            </a:r>
            <a:r>
              <a:rPr lang="fi-FI" dirty="0" err="1"/>
              <a:t>gangguan-gangguan</a:t>
            </a:r>
            <a:r>
              <a:rPr lang="fi-FI" dirty="0"/>
              <a:t> </a:t>
            </a:r>
            <a:r>
              <a:rPr lang="id-ID" dirty="0"/>
              <a:t>k</a:t>
            </a:r>
            <a:r>
              <a:rPr lang="fi-FI" dirty="0"/>
              <a:t>esehatan yang diakibatkan faktor-faktor pekerjaan dan </a:t>
            </a:r>
            <a:r>
              <a:rPr lang="id-ID" dirty="0"/>
              <a:t>l</a:t>
            </a:r>
            <a:r>
              <a:rPr lang="fi-FI" dirty="0"/>
              <a:t>ingkungan kerja serta terhadap penyakit-penyakit umum</a:t>
            </a:r>
            <a:r>
              <a:rPr lang="id-ID" dirty="0"/>
              <a:t>.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fi-FI" dirty="0"/>
              <a:t>merupakan  promosi dan pemeliharaan kesejahteraan fisik, mental </a:t>
            </a:r>
            <a:r>
              <a:rPr lang="en-US" dirty="0"/>
              <a:t>d</a:t>
            </a:r>
            <a:r>
              <a:rPr lang="fi-FI" dirty="0"/>
              <a:t>an sosial pekerja pada jabatan apapun dengan sebaik</a:t>
            </a:r>
            <a:r>
              <a:rPr lang="id-ID" dirty="0"/>
              <a:t>-b</a:t>
            </a:r>
            <a:r>
              <a:rPr lang="fi-FI" dirty="0"/>
              <a:t>aiknya (ILO dan WHO) </a:t>
            </a:r>
            <a:endParaRPr lang="id-ID" dirty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id-ID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9A352E01-4801-CD50-B0C5-3032B5A99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1FFAA8-961B-F844-BB15-73499C720337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4B6079AA-9BC2-356F-8304-B8116AA787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274638"/>
            <a:ext cx="7715250" cy="1143000"/>
          </a:xfrm>
        </p:spPr>
        <p:txBody>
          <a:bodyPr/>
          <a:lstStyle/>
          <a:p>
            <a:pPr algn="l" eaLnBrk="1" hangingPunct="1"/>
            <a:r>
              <a:rPr lang="en-US" altLang="en-US" sz="3300"/>
              <a:t>Definisi-definisi …………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534CC55-DB7C-82CA-6815-8026819E7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en-US" b="1"/>
              <a:t>Penyakit yang mengenai populasi pekerja- Penyakit diperberat oleh pekerjaan </a:t>
            </a:r>
            <a:r>
              <a:rPr lang="en-US" altLang="en-US" i="1"/>
              <a:t>(Diseases affecting working populations)</a:t>
            </a:r>
          </a:p>
          <a:p>
            <a:pPr lvl="1" eaLnBrk="1" hangingPunct="1"/>
            <a:endParaRPr lang="en-US" altLang="en-US" i="1"/>
          </a:p>
          <a:p>
            <a:pPr lvl="2" eaLnBrk="1" hangingPunct="1"/>
            <a:r>
              <a:rPr lang="en-US" altLang="en-US"/>
              <a:t>Penyakit yang terjadi pada populasi pekerja tanpa adanya agen penyebab ditempat kerja, namun dapat diperberat oleh kondisi pekerjaan yang buruk bagi kesehatan</a:t>
            </a:r>
          </a:p>
          <a:p>
            <a:pPr lvl="1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5">
            <a:extLst>
              <a:ext uri="{FF2B5EF4-FFF2-40B4-BE49-F238E27FC236}">
                <a16:creationId xmlns:a16="http://schemas.microsoft.com/office/drawing/2014/main" id="{13352EAA-1C5B-87B1-69CA-9858FEBE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49107E-9AB3-6F46-BE8C-35E5D6556699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B5DCBBB7-892F-69C1-EFB9-A87D493DF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300"/>
              <a:t>Definisi-definisi …………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7B6D1DE-54B9-F8BF-91E1-4D01F2CAD1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/>
              <a:t>ILO (1983):</a:t>
            </a:r>
            <a:r>
              <a:rPr lang="en-US" altLang="en-US" sz="2800"/>
              <a:t> </a:t>
            </a:r>
          </a:p>
          <a:p>
            <a:pPr lvl="1" eaLnBrk="1" hangingPunct="1"/>
            <a:r>
              <a:rPr lang="en-US" altLang="en-US" sz="2400"/>
              <a:t>Pengertian Occupational Disease &amp; Work Related Disease masih dipisah  </a:t>
            </a:r>
          </a:p>
          <a:p>
            <a:pPr lvl="1" eaLnBrk="1" hangingPunct="1">
              <a:buFontTx/>
              <a:buNone/>
            </a:pPr>
            <a:endParaRPr lang="en-US" altLang="en-US" sz="2400"/>
          </a:p>
          <a:p>
            <a:pPr eaLnBrk="1" hangingPunct="1"/>
            <a:r>
              <a:rPr lang="en-US" altLang="en-US" sz="2800" b="1"/>
              <a:t>Gagasan WHO &amp; ILO (1987)- adopsi (1989):</a:t>
            </a:r>
          </a:p>
          <a:p>
            <a:pPr lvl="1" eaLnBrk="1" hangingPunct="1"/>
            <a:r>
              <a:rPr lang="en-US" altLang="en-US" sz="2400"/>
              <a:t>Work related disease dapat digunakan untuk peny. Akibat kerja yg sudah diakui &amp; gangg. Kesehatan dimana lingkungan kerja dan proses kerja merupakan salah satu faktor penyebab yang bermakna</a:t>
            </a:r>
          </a:p>
        </p:txBody>
      </p:sp>
      <p:pic>
        <p:nvPicPr>
          <p:cNvPr id="31750" name="Picture 4" descr="images (5)">
            <a:extLst>
              <a:ext uri="{FF2B5EF4-FFF2-40B4-BE49-F238E27FC236}">
                <a16:creationId xmlns:a16="http://schemas.microsoft.com/office/drawing/2014/main" id="{75E97BB2-9368-5459-7AE9-EF4EB95B7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188913"/>
            <a:ext cx="14986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5">
            <a:extLst>
              <a:ext uri="{FF2B5EF4-FFF2-40B4-BE49-F238E27FC236}">
                <a16:creationId xmlns:a16="http://schemas.microsoft.com/office/drawing/2014/main" id="{41F3A166-A013-3AF1-088E-2051C0A7B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3D1A9A-920E-8B48-8F4A-9300A4AF207E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D2449234-E639-D021-1B1D-B90E442CB1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en-US" altLang="en-US" sz="4000"/>
              <a:t>Definisi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5ECFC671-70BC-C0B2-1018-F31D7F0BC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PERDOKI (ILO, WHO, ACOEM)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Penyakit Akibat Kerja</a:t>
            </a:r>
            <a:r>
              <a:rPr lang="en-US" altLang="en-US" sz="2800"/>
              <a:t> </a:t>
            </a:r>
            <a:r>
              <a:rPr lang="en-US" altLang="en-US" sz="1800"/>
              <a:t>(Occupational Diseases)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100"/>
              <a:t>    </a:t>
            </a:r>
            <a:r>
              <a:rPr lang="en-US" altLang="en-US" sz="2100">
                <a:sym typeface="Wingdings" pitchFamily="2" charset="2"/>
              </a:rPr>
              <a:t> </a:t>
            </a:r>
            <a:r>
              <a:rPr lang="en-US" altLang="en-US" sz="2100"/>
              <a:t>penyakit yg mempunyai </a:t>
            </a:r>
            <a:r>
              <a:rPr lang="en-US" altLang="en-US" sz="2100">
                <a:solidFill>
                  <a:srgbClr val="FF0000"/>
                </a:solidFill>
              </a:rPr>
              <a:t>penyebab spesifik</a:t>
            </a:r>
            <a:r>
              <a:rPr lang="en-US" altLang="en-US" sz="2100"/>
              <a:t> atau asosiasi kuat dng pekerjaan yg sebab utama terdiri dari </a:t>
            </a:r>
            <a:r>
              <a:rPr lang="en-US" altLang="en-US" sz="2100">
                <a:solidFill>
                  <a:srgbClr val="FF0000"/>
                </a:solidFill>
              </a:rPr>
              <a:t>satu agen penyebab</a:t>
            </a:r>
            <a:r>
              <a:rPr lang="en-US" altLang="en-US" sz="2100"/>
              <a:t> yg sdh diakui (evidance based ada)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1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100"/>
              <a:t>-  </a:t>
            </a:r>
            <a:r>
              <a:rPr lang="en-US" altLang="en-US" sz="2400"/>
              <a:t>Penyakit Yang berhubungan dengan pekerjaan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100" b="1" i="1">
                <a:solidFill>
                  <a:srgbClr val="009900"/>
                </a:solidFill>
              </a:rPr>
              <a:t>    </a:t>
            </a:r>
            <a:r>
              <a:rPr lang="en-US" altLang="en-US" sz="1700" i="1"/>
              <a:t>(Work Related</a:t>
            </a:r>
            <a:r>
              <a:rPr lang="en-US" altLang="en-US" sz="1700"/>
              <a:t> </a:t>
            </a:r>
            <a:r>
              <a:rPr lang="en-US" altLang="en-US" sz="1700" i="1"/>
              <a:t>Disease)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100" i="1"/>
              <a:t>	</a:t>
            </a:r>
            <a:r>
              <a:rPr lang="en-US" altLang="en-US" sz="2100">
                <a:sym typeface="Wingdings" pitchFamily="2" charset="2"/>
              </a:rPr>
              <a:t> </a:t>
            </a:r>
            <a:r>
              <a:rPr lang="en-US" altLang="en-US" sz="2100"/>
              <a:t>penyakit yg mempunyai  </a:t>
            </a:r>
            <a:r>
              <a:rPr lang="en-US" altLang="en-US" sz="2100">
                <a:solidFill>
                  <a:srgbClr val="FF0000"/>
                </a:solidFill>
              </a:rPr>
              <a:t>bbrp agen penyebab</a:t>
            </a:r>
            <a:r>
              <a:rPr lang="en-US" altLang="en-US" sz="2100"/>
              <a:t>, dimana faktor pekerjaan memegang peranan penting bersama dengan faktor risiko lainnya dalam berkembangnya penyakit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1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>
                <a:sym typeface="Wingdings" pitchFamily="2" charset="2"/>
              </a:rPr>
              <a:t>Note: Dalam Diagnosis Okupasi, </a:t>
            </a:r>
            <a:r>
              <a:rPr lang="en-US" altLang="en-US" sz="1900" b="1">
                <a:sym typeface="Wingdings" pitchFamily="2" charset="2"/>
              </a:rPr>
              <a:t>kedua nya dianggap PAK</a:t>
            </a:r>
            <a:r>
              <a:rPr lang="en-US" altLang="en-US" sz="1900" b="1"/>
              <a:t> </a:t>
            </a:r>
            <a:r>
              <a:rPr lang="en-US" altLang="en-US" sz="190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5">
            <a:extLst>
              <a:ext uri="{FF2B5EF4-FFF2-40B4-BE49-F238E27FC236}">
                <a16:creationId xmlns:a16="http://schemas.microsoft.com/office/drawing/2014/main" id="{FA771D78-E1F3-F524-C715-D35D2A1CB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BADB19-0E22-D342-B493-E1B1B5116D8D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6204B59F-5B62-D1C8-E910-353734517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274638"/>
            <a:ext cx="7570787" cy="417512"/>
          </a:xfrm>
        </p:spPr>
        <p:txBody>
          <a:bodyPr/>
          <a:lstStyle/>
          <a:p>
            <a:pPr algn="l" eaLnBrk="1" hangingPunct="1"/>
            <a:r>
              <a:rPr lang="en-US" altLang="en-US" sz="2400"/>
              <a:t>Definisi: PERDOKI (ILO, WHO, ACOEM …….</a:t>
            </a:r>
          </a:p>
        </p:txBody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AFD90283-E3A4-EBAE-84E4-526F2517F5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Penyakit diperberat oleh pekerjaan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rgbClr val="009900"/>
                </a:solidFill>
              </a:rPr>
              <a:t>   </a:t>
            </a:r>
            <a:r>
              <a:rPr lang="en-US" altLang="en-US" sz="2800" b="1"/>
              <a:t> </a:t>
            </a:r>
            <a:r>
              <a:rPr lang="en-US" altLang="en-US" sz="2000" b="1"/>
              <a:t>atau Penyakit yang mengenai Populasi Pekerja (</a:t>
            </a:r>
            <a:r>
              <a:rPr lang="en-US" altLang="en-US" sz="2000" b="1" i="1"/>
              <a:t>Disease affecting working population)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i="1"/>
              <a:t>	</a:t>
            </a:r>
            <a:r>
              <a:rPr lang="en-US" altLang="en-US" sz="2400">
                <a:sym typeface="Wingdings" pitchFamily="2" charset="2"/>
              </a:rPr>
              <a:t> </a:t>
            </a:r>
            <a:r>
              <a:rPr lang="en-US" altLang="en-US" sz="2400"/>
              <a:t>penyakit yang terjadi </a:t>
            </a:r>
            <a:r>
              <a:rPr lang="en-US" altLang="en-US" sz="2400">
                <a:solidFill>
                  <a:srgbClr val="FF0000"/>
                </a:solidFill>
              </a:rPr>
              <a:t>pada populasi</a:t>
            </a:r>
            <a:r>
              <a:rPr lang="en-US" altLang="en-US" sz="2400"/>
              <a:t> pekerja </a:t>
            </a:r>
            <a:r>
              <a:rPr lang="en-US" altLang="en-US" sz="2400">
                <a:solidFill>
                  <a:srgbClr val="FF0000"/>
                </a:solidFill>
              </a:rPr>
              <a:t>tanpa adanya agen penyebab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FF0000"/>
                </a:solidFill>
              </a:rPr>
              <a:t>di tempat kerja</a:t>
            </a:r>
            <a:r>
              <a:rPr lang="en-US" altLang="en-US" sz="2400"/>
              <a:t>, namun dapat diperberat oleh kondisi lingkungan pekerjaan yang buruk bagi kesehatan.</a:t>
            </a:r>
            <a:r>
              <a:rPr lang="en-US" altLang="en-US" sz="180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Penyakit </a:t>
            </a:r>
            <a:r>
              <a:rPr lang="en-US" altLang="en-US" sz="2800" b="1" u="sng"/>
              <a:t>Bukan</a:t>
            </a:r>
            <a:r>
              <a:rPr lang="en-US" altLang="en-US" sz="2800" b="1"/>
              <a:t> Penyakit akibat kerja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Umumnya termasuk penyakit umum (yang ada pada masyarakat umum)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Pajanan tidak  menyebabkan penyakit akibat kerja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5">
            <a:extLst>
              <a:ext uri="{FF2B5EF4-FFF2-40B4-BE49-F238E27FC236}">
                <a16:creationId xmlns:a16="http://schemas.microsoft.com/office/drawing/2014/main" id="{DA77A3F3-11A4-80EF-8453-CBDBA47EE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63D68C3-423D-5A4D-965C-49C4D6E5FE16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A8428BAE-A397-0834-BCDB-08B811776A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414338"/>
            <a:ext cx="7570787" cy="1143000"/>
          </a:xfrm>
        </p:spPr>
        <p:txBody>
          <a:bodyPr/>
          <a:lstStyle/>
          <a:p>
            <a:pPr algn="l" eaLnBrk="1" hangingPunct="1"/>
            <a:r>
              <a:rPr lang="en-US" altLang="en-US" sz="3300"/>
              <a:t>Definisi-definisi …………</a:t>
            </a: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99014674-8A11-35B2-C4A5-C152EAF62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Keppres RI no 22/1993</a:t>
            </a:r>
          </a:p>
          <a:p>
            <a:pPr lvl="1" eaLnBrk="1" hangingPunct="1"/>
            <a:r>
              <a:rPr lang="en-US" altLang="en-US" b="1"/>
              <a:t>Penyakit yang timbul karena hubungan kerja </a:t>
            </a:r>
            <a:r>
              <a:rPr lang="en-US" altLang="en-US"/>
              <a:t>: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2" eaLnBrk="1" hangingPunct="1"/>
            <a:r>
              <a:rPr lang="en-US" altLang="en-US"/>
              <a:t>Penyakit yang timbul karena hubungan kerja adalah penyakit yang disebabkan oleh pekerjaan atau lingkungan kerja</a:t>
            </a:r>
          </a:p>
          <a:p>
            <a:pPr lvl="1" eaLnBrk="1" hangingPunct="1"/>
            <a:endParaRPr lang="en-US" altLang="en-US"/>
          </a:p>
        </p:txBody>
      </p:sp>
      <p:pic>
        <p:nvPicPr>
          <p:cNvPr id="34822" name="Picture 4" descr="images (10)">
            <a:extLst>
              <a:ext uri="{FF2B5EF4-FFF2-40B4-BE49-F238E27FC236}">
                <a16:creationId xmlns:a16="http://schemas.microsoft.com/office/drawing/2014/main" id="{596CE68C-7575-5893-3CF1-29D39EC6A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797425"/>
            <a:ext cx="12604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4">
            <a:extLst>
              <a:ext uri="{FF2B5EF4-FFF2-40B4-BE49-F238E27FC236}">
                <a16:creationId xmlns:a16="http://schemas.microsoft.com/office/drawing/2014/main" id="{098587BA-DD7F-039E-122E-1D12BCEFE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AB82DB-4FAB-F44F-B887-9B660A27929A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  <p:sp>
        <p:nvSpPr>
          <p:cNvPr id="35844" name="Line 2">
            <a:extLst>
              <a:ext uri="{FF2B5EF4-FFF2-40B4-BE49-F238E27FC236}">
                <a16:creationId xmlns:a16="http://schemas.microsoft.com/office/drawing/2014/main" id="{63183F38-2398-A2B2-736B-B89B1E90920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260725"/>
            <a:ext cx="0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2598BAD9-9140-9129-DB40-ADAFFAF1F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0827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kumimoji="1"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1"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1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5846" name="Rectangle 4">
            <a:extLst>
              <a:ext uri="{FF2B5EF4-FFF2-40B4-BE49-F238E27FC236}">
                <a16:creationId xmlns:a16="http://schemas.microsoft.com/office/drawing/2014/main" id="{117C1210-268A-8164-F08B-EA581C039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862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1"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5847" name="Rectangle 5">
            <a:extLst>
              <a:ext uri="{FF2B5EF4-FFF2-40B4-BE49-F238E27FC236}">
                <a16:creationId xmlns:a16="http://schemas.microsoft.com/office/drawing/2014/main" id="{95211334-1831-9B43-936F-A7BB4EBD6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Hubungan peny. Akibat Kerja &amp; peny. Yg. Berhub.dg pekerjaan</a:t>
            </a:r>
          </a:p>
        </p:txBody>
      </p:sp>
      <p:sp>
        <p:nvSpPr>
          <p:cNvPr id="35848" name="Line 6">
            <a:extLst>
              <a:ext uri="{FF2B5EF4-FFF2-40B4-BE49-F238E27FC236}">
                <a16:creationId xmlns:a16="http://schemas.microsoft.com/office/drawing/2014/main" id="{A47714E6-71A9-3F2E-93AB-0654E094554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6019800"/>
            <a:ext cx="7391400" cy="0"/>
          </a:xfrm>
          <a:prstGeom prst="line">
            <a:avLst/>
          </a:prstGeom>
          <a:noFill/>
          <a:ln w="38100">
            <a:solidFill>
              <a:srgbClr val="1F408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9" name="Line 7">
            <a:extLst>
              <a:ext uri="{FF2B5EF4-FFF2-40B4-BE49-F238E27FC236}">
                <a16:creationId xmlns:a16="http://schemas.microsoft.com/office/drawing/2014/main" id="{9534955B-BB46-470A-3A3F-003961F3D4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29600" y="3733800"/>
            <a:ext cx="0" cy="2286000"/>
          </a:xfrm>
          <a:prstGeom prst="line">
            <a:avLst/>
          </a:prstGeom>
          <a:noFill/>
          <a:ln w="38100">
            <a:solidFill>
              <a:srgbClr val="1F408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50" name="Line 8">
            <a:extLst>
              <a:ext uri="{FF2B5EF4-FFF2-40B4-BE49-F238E27FC236}">
                <a16:creationId xmlns:a16="http://schemas.microsoft.com/office/drawing/2014/main" id="{2CC44FC7-06D2-0125-2C74-ABCC4B8986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8200" y="3733800"/>
            <a:ext cx="7391400" cy="2286000"/>
          </a:xfrm>
          <a:prstGeom prst="line">
            <a:avLst/>
          </a:prstGeom>
          <a:noFill/>
          <a:ln w="38100">
            <a:solidFill>
              <a:srgbClr val="1F408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51" name="Line 9">
            <a:extLst>
              <a:ext uri="{FF2B5EF4-FFF2-40B4-BE49-F238E27FC236}">
                <a16:creationId xmlns:a16="http://schemas.microsoft.com/office/drawing/2014/main" id="{0FC8AE2F-C022-05C8-8EC5-DFF6D16A6C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" y="3581400"/>
            <a:ext cx="0" cy="2286000"/>
          </a:xfrm>
          <a:prstGeom prst="line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52" name="Line 10">
            <a:extLst>
              <a:ext uri="{FF2B5EF4-FFF2-40B4-BE49-F238E27FC236}">
                <a16:creationId xmlns:a16="http://schemas.microsoft.com/office/drawing/2014/main" id="{237EC970-DBA2-42CC-5361-FB7E421BFA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3581400"/>
            <a:ext cx="7467600" cy="0"/>
          </a:xfrm>
          <a:prstGeom prst="line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53" name="Line 11">
            <a:extLst>
              <a:ext uri="{FF2B5EF4-FFF2-40B4-BE49-F238E27FC236}">
                <a16:creationId xmlns:a16="http://schemas.microsoft.com/office/drawing/2014/main" id="{61A6C4F0-AD92-B645-0F03-B181265535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" y="3581400"/>
            <a:ext cx="7467600" cy="2286000"/>
          </a:xfrm>
          <a:prstGeom prst="line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54" name="Text Box 12">
            <a:extLst>
              <a:ext uri="{FF2B5EF4-FFF2-40B4-BE49-F238E27FC236}">
                <a16:creationId xmlns:a16="http://schemas.microsoft.com/office/drawing/2014/main" id="{6C723DCE-498B-8A40-06CC-02DB4A442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3927475"/>
            <a:ext cx="3227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CC0000"/>
                </a:solidFill>
                <a:latin typeface="Times New Roman" panose="02020603050405020304" pitchFamily="18" charset="0"/>
              </a:rPr>
              <a:t>FAKTOR PEKERJAAN</a:t>
            </a:r>
          </a:p>
        </p:txBody>
      </p:sp>
      <p:sp>
        <p:nvSpPr>
          <p:cNvPr id="35855" name="Text Box 13">
            <a:extLst>
              <a:ext uri="{FF2B5EF4-FFF2-40B4-BE49-F238E27FC236}">
                <a16:creationId xmlns:a16="http://schemas.microsoft.com/office/drawing/2014/main" id="{E3745228-4644-886E-DEC5-547810ECD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5299075"/>
            <a:ext cx="438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1F4081"/>
                </a:solidFill>
                <a:latin typeface="Times New Roman" panose="02020603050405020304" pitchFamily="18" charset="0"/>
              </a:rPr>
              <a:t>BUKAN FAKTOR PEKERJAAN</a:t>
            </a:r>
          </a:p>
        </p:txBody>
      </p:sp>
      <p:sp>
        <p:nvSpPr>
          <p:cNvPr id="35856" name="Text Box 14">
            <a:extLst>
              <a:ext uri="{FF2B5EF4-FFF2-40B4-BE49-F238E27FC236}">
                <a16:creationId xmlns:a16="http://schemas.microsoft.com/office/drawing/2014/main" id="{48108737-FD56-7007-D587-9AA63ADE3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852738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9900"/>
                </a:solidFill>
                <a:latin typeface="Times New Roman" panose="02020603050405020304" pitchFamily="18" charset="0"/>
              </a:rPr>
              <a:t>P.A.K           PENY. BERHUBUNGAN DG. PEK       NON-PAK</a:t>
            </a:r>
          </a:p>
        </p:txBody>
      </p:sp>
      <p:sp>
        <p:nvSpPr>
          <p:cNvPr id="35857" name="Line 15">
            <a:extLst>
              <a:ext uri="{FF2B5EF4-FFF2-40B4-BE49-F238E27FC236}">
                <a16:creationId xmlns:a16="http://schemas.microsoft.com/office/drawing/2014/main" id="{8EA09F29-D728-FF74-A082-2678338002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03350" y="30686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58" name="Line 16">
            <a:extLst>
              <a:ext uri="{FF2B5EF4-FFF2-40B4-BE49-F238E27FC236}">
                <a16:creationId xmlns:a16="http://schemas.microsoft.com/office/drawing/2014/main" id="{E7B58315-EFA9-E781-6017-866325263B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588" y="30686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5">
            <a:extLst>
              <a:ext uri="{FF2B5EF4-FFF2-40B4-BE49-F238E27FC236}">
                <a16:creationId xmlns:a16="http://schemas.microsoft.com/office/drawing/2014/main" id="{6F5492BD-9046-8EA8-7582-A0B3C22A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8969E9-42E5-6D44-BE48-5F51E1A4EEE4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8EC88755-5B80-4139-7900-D01E2C9B4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/>
              <a:t>IDENTIFIKASI</a:t>
            </a:r>
            <a:br>
              <a:rPr lang="en-US" altLang="en-US" sz="3200" b="1"/>
            </a:br>
            <a:r>
              <a:rPr lang="en-US" altLang="en-US" sz="3200" b="1"/>
              <a:t> PENYAKIT AKIBAT KERJA</a:t>
            </a:r>
            <a:br>
              <a:rPr lang="en-US" altLang="en-US" sz="3200" b="1"/>
            </a:br>
            <a:endParaRPr lang="en-US" altLang="en-US" sz="3200" b="1"/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53ADAA6D-5201-1223-EF51-3C98F0B25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Mapping hazards di tempat kerja dan pekerjaan </a:t>
            </a:r>
            <a:r>
              <a:rPr lang="en-US" altLang="en-US" sz="2400">
                <a:sym typeface="Wingdings" pitchFamily="2" charset="2"/>
              </a:rPr>
              <a:t> lakukan pengukuran lingkungan kerja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Kenali gangguan kesehatan yang mungkin timbul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Sudah ada penelitian-penelitian yang membuktikan adanya hubungan sebab-akibat (hazards/pajanan vs penyakit)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Wingdings" pitchFamily="2" charset="2"/>
              </a:rPr>
              <a:t>be careful !! PAK umumnya baru terasa setelah lama (</a:t>
            </a:r>
            <a:r>
              <a:rPr lang="en-US" altLang="en-US" sz="2400" u="sng">
                <a:sym typeface="Wingdings" pitchFamily="2" charset="2"/>
              </a:rPr>
              <a:t>&gt;</a:t>
            </a:r>
            <a:r>
              <a:rPr lang="en-US" altLang="en-US" sz="2400">
                <a:sym typeface="Wingdings" pitchFamily="2" charset="2"/>
              </a:rPr>
              <a:t> 5 tahun)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</p:txBody>
      </p:sp>
      <p:pic>
        <p:nvPicPr>
          <p:cNvPr id="36870" name="Picture 4" descr="kartun alat medis">
            <a:extLst>
              <a:ext uri="{FF2B5EF4-FFF2-40B4-BE49-F238E27FC236}">
                <a16:creationId xmlns:a16="http://schemas.microsoft.com/office/drawing/2014/main" id="{D22693F7-05BC-EFCE-25A8-0127857B8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300663"/>
            <a:ext cx="11461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2D13D10D-D37F-ACFB-6C4F-09C2A36B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2C468D-2487-1043-A03B-8170C215ED93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  <p:sp>
        <p:nvSpPr>
          <p:cNvPr id="37892" name="Slide Number Placeholder 5">
            <a:extLst>
              <a:ext uri="{FF2B5EF4-FFF2-40B4-BE49-F238E27FC236}">
                <a16:creationId xmlns:a16="http://schemas.microsoft.com/office/drawing/2014/main" id="{99F5EE7E-5D9B-CD2E-CDAC-B3563B07B8EB}"/>
              </a:ext>
            </a:extLst>
          </p:cNvPr>
          <p:cNvSpPr txBox="1">
            <a:spLocks noGrp="1"/>
          </p:cNvSpPr>
          <p:nvPr/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99D2A193-2F74-BB9D-764B-C62EAE86297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274638"/>
            <a:ext cx="7354887" cy="490537"/>
          </a:xfrm>
        </p:spPr>
        <p:txBody>
          <a:bodyPr anchor="b"/>
          <a:lstStyle/>
          <a:p>
            <a:pPr algn="l" eaLnBrk="1" hangingPunct="1"/>
            <a:r>
              <a:rPr lang="en-US" altLang="en-US" sz="2400"/>
              <a:t>Identifikasi PAK ……</a:t>
            </a:r>
          </a:p>
        </p:txBody>
      </p:sp>
      <p:sp>
        <p:nvSpPr>
          <p:cNvPr id="635907" name="Rectangle 3">
            <a:extLst>
              <a:ext uri="{FF2B5EF4-FFF2-40B4-BE49-F238E27FC236}">
                <a16:creationId xmlns:a16="http://schemas.microsoft.com/office/drawing/2014/main" id="{E28D9867-18B8-2A72-E3C0-3D51C785A1B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sym typeface="Wingdings" pitchFamily="2" charset="2"/>
              </a:rPr>
              <a:t>Konsul ke dokter segera  Diagnosis Okupasi                           					</a:t>
            </a:r>
            <a:r>
              <a:rPr lang="en-US" altLang="en-US" sz="1600" b="1">
                <a:sym typeface="Wingdings" pitchFamily="2" charset="2"/>
              </a:rPr>
              <a:t>(7 langkah Diagnosis Okupasi)</a:t>
            </a:r>
            <a:r>
              <a:rPr lang="en-US" altLang="en-US" sz="2400"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>
                <a:sym typeface="Wingdings" pitchFamily="2" charset="2"/>
              </a:rPr>
              <a:t>    </a:t>
            </a:r>
            <a:r>
              <a:rPr lang="en-US" altLang="en-US" sz="1800">
                <a:sym typeface="Wingdings" pitchFamily="2" charset="2"/>
              </a:rPr>
              <a:t>Konsensus 7 Langkah Diagnosis Okupasi, PERDOKI 2010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Diagnosis Okupasi pada pekerja dilakukan oleh dokter yang kompeten, untuk tahu: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Penyakit Akibat Kerja </a:t>
            </a:r>
            <a:r>
              <a:rPr lang="en-US" altLang="en-US" sz="1600"/>
              <a:t>(termasuk work related diseases)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Penyakit Diperberat oleh pekerjaan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Bukan Penyakit Akibat Kerja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ym typeface="Wingdings" pitchFamily="2" charset="2"/>
              </a:rPr>
              <a:t>Dokter perusahaan ragu  konsul SpOk / PERDOKI</a:t>
            </a:r>
            <a:endParaRPr lang="en-US" altLang="en-US" sz="240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000"/>
          </a:p>
        </p:txBody>
      </p:sp>
      <p:pic>
        <p:nvPicPr>
          <p:cNvPr id="37895" name="Picture 5" descr="kartun alat medis">
            <a:extLst>
              <a:ext uri="{FF2B5EF4-FFF2-40B4-BE49-F238E27FC236}">
                <a16:creationId xmlns:a16="http://schemas.microsoft.com/office/drawing/2014/main" id="{897762B9-501B-EB3F-06B9-3F9A1AE83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933825"/>
            <a:ext cx="9302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5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5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5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5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5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5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5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5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0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>
            <a:extLst>
              <a:ext uri="{FF2B5EF4-FFF2-40B4-BE49-F238E27FC236}">
                <a16:creationId xmlns:a16="http://schemas.microsoft.com/office/drawing/2014/main" id="{F0B6560E-269F-462F-46BF-0AD017D1D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5" name="Slide Number Placeholder 5">
            <a:extLst>
              <a:ext uri="{FF2B5EF4-FFF2-40B4-BE49-F238E27FC236}">
                <a16:creationId xmlns:a16="http://schemas.microsoft.com/office/drawing/2014/main" id="{D02EF62E-F591-9B4F-E9FA-65B067BD9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29AC6F-C06C-D14C-9E7B-DAA8F854CCF0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29A1B70F-696A-86D2-8411-FCA3234D8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pPr algn="l" eaLnBrk="1" hangingPunct="1"/>
            <a:r>
              <a:rPr lang="en-US" altLang="en-US" sz="4000"/>
              <a:t>Apa tujuan tahu </a:t>
            </a:r>
            <a:br>
              <a:rPr lang="en-US" altLang="en-US" sz="4000"/>
            </a:br>
            <a:r>
              <a:rPr lang="en-US" altLang="en-US" sz="4000"/>
              <a:t>Diagnosis Okupasi </a:t>
            </a:r>
            <a:r>
              <a:rPr lang="en-US" altLang="en-US" sz="2000"/>
              <a:t>(Penyakit Akibat Kerja)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7241DFAF-5C69-BA08-B76D-1F23A49129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/>
            <a:r>
              <a:rPr lang="en-US" altLang="en-US"/>
              <a:t>Hak pekerja/pasien untuk tahu keadaan kesehatan</a:t>
            </a:r>
          </a:p>
          <a:p>
            <a:pPr eaLnBrk="1" hangingPunct="1"/>
            <a:r>
              <a:rPr lang="en-US" altLang="en-US"/>
              <a:t>Dasar penatalaksanaan</a:t>
            </a:r>
          </a:p>
          <a:p>
            <a:pPr eaLnBrk="1" hangingPunct="1"/>
            <a:r>
              <a:rPr lang="en-US" altLang="en-US"/>
              <a:t>Membatasi kecacatan</a:t>
            </a:r>
          </a:p>
          <a:p>
            <a:pPr eaLnBrk="1" hangingPunct="1"/>
            <a:r>
              <a:rPr lang="en-US" altLang="en-US"/>
              <a:t>Klaim asuransi (utk peserta asuransi)</a:t>
            </a:r>
          </a:p>
          <a:p>
            <a:pPr eaLnBrk="1" hangingPunct="1"/>
            <a:r>
              <a:rPr lang="en-US" altLang="en-US"/>
              <a:t>Melindungi pekerja lain</a:t>
            </a:r>
          </a:p>
        </p:txBody>
      </p:sp>
      <p:pic>
        <p:nvPicPr>
          <p:cNvPr id="38918" name="Picture 4" descr="images (13)">
            <a:extLst>
              <a:ext uri="{FF2B5EF4-FFF2-40B4-BE49-F238E27FC236}">
                <a16:creationId xmlns:a16="http://schemas.microsoft.com/office/drawing/2014/main" id="{EA15BE8B-711F-D369-1032-61910BADA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924175"/>
            <a:ext cx="190976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6">
            <a:extLst>
              <a:ext uri="{FF2B5EF4-FFF2-40B4-BE49-F238E27FC236}">
                <a16:creationId xmlns:a16="http://schemas.microsoft.com/office/drawing/2014/main" id="{D91FD422-0EFC-C4A1-D13D-D98081320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39" name="Slide Number Placeholder 7">
            <a:extLst>
              <a:ext uri="{FF2B5EF4-FFF2-40B4-BE49-F238E27FC236}">
                <a16:creationId xmlns:a16="http://schemas.microsoft.com/office/drawing/2014/main" id="{FE28D5D4-9971-0F89-E2DA-9B70CF07B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E147A60-FD4F-E543-9F71-72383387E6F2}" type="slidenum">
              <a:rPr lang="en-US" altLang="en-US"/>
              <a:pPr eaLnBrk="1" hangingPunct="1"/>
              <a:t>39</a:t>
            </a:fld>
            <a:endParaRPr lang="en-US" altLang="en-US"/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640E6272-7958-8788-2611-7AF82CD96D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757" y="429419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Penyebab</a:t>
            </a:r>
            <a:r>
              <a:rPr lang="en-US" altLang="en-US" dirty="0"/>
              <a:t> </a:t>
            </a:r>
            <a:r>
              <a:rPr lang="en-US" altLang="en-US" dirty="0" err="1"/>
              <a:t>Penyakit</a:t>
            </a:r>
            <a:r>
              <a:rPr lang="en-US" altLang="en-US" dirty="0"/>
              <a:t> </a:t>
            </a:r>
            <a:r>
              <a:rPr lang="en-US" altLang="en-US" dirty="0" err="1"/>
              <a:t>akibat</a:t>
            </a:r>
            <a:r>
              <a:rPr lang="en-US" altLang="en-US" dirty="0"/>
              <a:t> </a:t>
            </a:r>
            <a:r>
              <a:rPr lang="en-US" altLang="en-US" dirty="0" err="1"/>
              <a:t>kerja</a:t>
            </a:r>
            <a:r>
              <a:rPr lang="en-US" altLang="en-US" dirty="0"/>
              <a:t>: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1EFCBF6-32A6-3324-F83F-579CE857DD2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060575"/>
            <a:ext cx="4035425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Golongan fisik:</a:t>
            </a:r>
          </a:p>
          <a:p>
            <a:pPr lvl="1" eaLnBrk="1" hangingPunct="1"/>
            <a:r>
              <a:rPr lang="en-US" altLang="en-US" sz="2000"/>
              <a:t>Bising, Radiasi, Suhu ekstrem, Tekanan udara, Vibrasi, Penerangan</a:t>
            </a:r>
          </a:p>
          <a:p>
            <a:pPr lvl="1" eaLnBrk="1" hangingPunct="1">
              <a:buFontTx/>
              <a:buNone/>
            </a:pPr>
            <a:endParaRPr lang="en-US" altLang="en-US" sz="2000"/>
          </a:p>
          <a:p>
            <a:pPr eaLnBrk="1" hangingPunct="1"/>
            <a:r>
              <a:rPr lang="en-US" altLang="en-US" sz="2400"/>
              <a:t>Golongan Kimiawi:</a:t>
            </a:r>
          </a:p>
          <a:p>
            <a:pPr lvl="1" eaLnBrk="1" hangingPunct="1"/>
            <a:r>
              <a:rPr lang="en-US" altLang="en-US" sz="2000"/>
              <a:t>Semua bahan kimia dalam bentuk debu, uap , gas, larutan, kabut</a:t>
            </a:r>
          </a:p>
          <a:p>
            <a:pPr eaLnBrk="1" hangingPunct="1"/>
            <a:endParaRPr lang="en-US" altLang="en-US" sz="2400"/>
          </a:p>
        </p:txBody>
      </p:sp>
      <p:pic>
        <p:nvPicPr>
          <p:cNvPr id="39942" name="Picture 4" descr="menggerinda rel kereta api">
            <a:extLst>
              <a:ext uri="{FF2B5EF4-FFF2-40B4-BE49-F238E27FC236}">
                <a16:creationId xmlns:a16="http://schemas.microsoft.com/office/drawing/2014/main" id="{42EB5ABE-16F8-8400-E419-C0652B24F17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1844675"/>
            <a:ext cx="1922462" cy="2160588"/>
          </a:xfrm>
          <a:noFill/>
        </p:spPr>
      </p:pic>
      <p:pic>
        <p:nvPicPr>
          <p:cNvPr id="39943" name="Picture 5" descr="DSC02357">
            <a:extLst>
              <a:ext uri="{FF2B5EF4-FFF2-40B4-BE49-F238E27FC236}">
                <a16:creationId xmlns:a16="http://schemas.microsoft.com/office/drawing/2014/main" id="{59F7479F-0925-E876-46EA-2C615B35F44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4149725"/>
            <a:ext cx="2782888" cy="2057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41AA272E-D74F-C11C-C314-584BFC3FF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228600"/>
            <a:ext cx="8929687" cy="990600"/>
          </a:xfrm>
        </p:spPr>
        <p:txBody>
          <a:bodyPr/>
          <a:lstStyle/>
          <a:p>
            <a:pPr eaLnBrk="1" hangingPunct="1"/>
            <a:r>
              <a:rPr lang="en-US" altLang="en-US" sz="3600" b="1"/>
              <a:t>Prinsip Dasar </a:t>
            </a:r>
            <a:r>
              <a:rPr lang="id-ID" altLang="en-US" sz="3600" b="1"/>
              <a:t>d</a:t>
            </a:r>
            <a:r>
              <a:rPr lang="en-US" altLang="en-US" sz="3600" b="1"/>
              <a:t>an Filosofi Kesehatan Kerja</a:t>
            </a:r>
            <a:endParaRPr lang="id-ID" altLang="en-US" sz="3600"/>
          </a:p>
        </p:txBody>
      </p:sp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8E788743-8AE9-F055-2C61-A63697F31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CC1D727C-BCEB-7741-B536-9AE1D1AFF215}" type="slidenum">
              <a:rPr lang="id-ID" altLang="id-ID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id-ID" altLang="id-ID" sz="1200">
              <a:solidFill>
                <a:srgbClr val="FF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A64603-C20E-FBB8-595B-A1561488BF7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i-FI" b="1" dirty="0"/>
              <a:t>Fil</a:t>
            </a:r>
            <a:r>
              <a:rPr lang="id-ID" b="1" dirty="0"/>
              <a:t>osofi</a:t>
            </a:r>
            <a:r>
              <a:rPr lang="fi-FI" b="1" dirty="0"/>
              <a:t> Kesehatan Kerja </a:t>
            </a:r>
            <a:endParaRPr lang="id-ID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fi-FI" dirty="0"/>
              <a:t>Derajat Kesehatan yang setinggi-tingginya </a:t>
            </a:r>
            <a:endParaRPr lang="id-ID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/>
              <a:t>U</a:t>
            </a:r>
            <a:r>
              <a:rPr lang="fi-FI" dirty="0"/>
              <a:t>ntu</a:t>
            </a:r>
            <a:r>
              <a:rPr lang="id-ID" dirty="0"/>
              <a:t>k</a:t>
            </a:r>
            <a:r>
              <a:rPr lang="fi-FI" dirty="0"/>
              <a:t> kesejahteraan Tenaga Kerja </a:t>
            </a:r>
            <a:r>
              <a:rPr lang="id-ID" dirty="0">
                <a:sym typeface="Wingdings" pitchFamily="2" charset="2"/>
              </a:rPr>
              <a:t> </a:t>
            </a:r>
            <a:r>
              <a:rPr lang="fi-FI" dirty="0"/>
              <a:t>meningkatkan produksi yang </a:t>
            </a:r>
            <a:r>
              <a:rPr lang="id-ID" dirty="0"/>
              <a:t>didasarkan oleh adanya </a:t>
            </a:r>
            <a:r>
              <a:rPr lang="fi-FI" dirty="0"/>
              <a:t>efisiensi dan produktivitas kerja</a:t>
            </a:r>
            <a:endParaRPr lang="id-ID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i-FI" dirty="0"/>
              <a:t>Ruang Lingkup</a:t>
            </a:r>
            <a:r>
              <a:rPr lang="id-ID" dirty="0"/>
              <a:t>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i-FI" dirty="0"/>
              <a:t>1. </a:t>
            </a:r>
            <a:r>
              <a:rPr lang="id-ID" dirty="0"/>
              <a:t>P</a:t>
            </a:r>
            <a:r>
              <a:rPr lang="fi-FI" dirty="0"/>
              <a:t>romotif</a:t>
            </a:r>
            <a:endParaRPr lang="id-ID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i-FI" dirty="0"/>
              <a:t>2. Preventif</a:t>
            </a:r>
            <a:endParaRPr lang="id-ID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i-FI" dirty="0"/>
              <a:t>3. Kuratif</a:t>
            </a:r>
            <a:endParaRPr lang="id-ID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i-FI" dirty="0"/>
              <a:t>4. Penyesuaian faktor manusia terhadap pekerjaannya</a:t>
            </a:r>
            <a:endParaRPr lang="id-ID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i-FI" dirty="0"/>
              <a:t>5. </a:t>
            </a:r>
            <a:r>
              <a:rPr lang="fi-FI" dirty="0" err="1"/>
              <a:t>Higiene</a:t>
            </a:r>
            <a:r>
              <a:rPr lang="id-ID" dirty="0"/>
              <a:t> Industri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6">
            <a:extLst>
              <a:ext uri="{FF2B5EF4-FFF2-40B4-BE49-F238E27FC236}">
                <a16:creationId xmlns:a16="http://schemas.microsoft.com/office/drawing/2014/main" id="{2259386C-4BA4-4DA7-BA08-70E2FFDBA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3" name="Slide Number Placeholder 7">
            <a:extLst>
              <a:ext uri="{FF2B5EF4-FFF2-40B4-BE49-F238E27FC236}">
                <a16:creationId xmlns:a16="http://schemas.microsoft.com/office/drawing/2014/main" id="{57B26B19-4894-1C5F-6375-FBD46233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310CFE-B860-D54F-B478-63243FB01D68}" type="slidenum">
              <a:rPr lang="en-US" altLang="en-US"/>
              <a:pPr eaLnBrk="1" hangingPunct="1"/>
              <a:t>40</a:t>
            </a:fld>
            <a:endParaRPr lang="en-US" altLang="en-US"/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5F7B4F5C-7D87-7EA9-C022-0DB24A8FA10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776913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Golongan biologik:</a:t>
            </a:r>
          </a:p>
          <a:p>
            <a:pPr lvl="1" eaLnBrk="1" hangingPunct="1"/>
            <a:r>
              <a:rPr lang="en-US" altLang="en-US" sz="2000"/>
              <a:t>Bakteri, virus, jamur dll.</a:t>
            </a:r>
          </a:p>
          <a:p>
            <a:pPr eaLnBrk="1" hangingPunct="1"/>
            <a:r>
              <a:rPr lang="en-US" altLang="en-US" sz="2400"/>
              <a:t>Golongan Fisiologik/ergonomik:</a:t>
            </a:r>
          </a:p>
          <a:p>
            <a:pPr lvl="2" eaLnBrk="1" hangingPunct="1"/>
            <a:r>
              <a:rPr lang="en-US" altLang="en-US" sz="1800"/>
              <a:t>Desin tempat kerja, beban kerja</a:t>
            </a:r>
          </a:p>
          <a:p>
            <a:pPr eaLnBrk="1" hangingPunct="1"/>
            <a:r>
              <a:rPr lang="en-US" altLang="en-US" sz="2400"/>
              <a:t>Golongan Psikososial:</a:t>
            </a:r>
          </a:p>
          <a:p>
            <a:pPr lvl="1" eaLnBrk="1" hangingPunct="1"/>
            <a:r>
              <a:rPr lang="en-US" altLang="en-US" sz="2000"/>
              <a:t>Stress psikis, monotoni kerja, tuntutan pekerjaan dll</a:t>
            </a:r>
          </a:p>
          <a:p>
            <a:pPr lvl="1" eaLnBrk="1" hangingPunct="1">
              <a:buFontTx/>
              <a:buNone/>
            </a:pPr>
            <a:endParaRPr lang="en-US" altLang="en-US" sz="2000"/>
          </a:p>
          <a:p>
            <a:pPr eaLnBrk="1" hangingPunct="1">
              <a:buFontTx/>
              <a:buNone/>
            </a:pPr>
            <a:r>
              <a:rPr lang="en-US" altLang="en-US" sz="1800"/>
              <a:t>Di negara maju faktor fisik, biologi dan kimiawi sudah dapat dikendalikan – sehingga golongan fisiologik dan psikososial yang menjadi penyebab utama</a:t>
            </a:r>
          </a:p>
          <a:p>
            <a:pPr eaLnBrk="1" hangingPunct="1">
              <a:buFontTx/>
              <a:buNone/>
            </a:pPr>
            <a:endParaRPr lang="en-US" altLang="en-US" sz="2000"/>
          </a:p>
        </p:txBody>
      </p:sp>
      <p:pic>
        <p:nvPicPr>
          <p:cNvPr id="40965" name="Picture 3" descr="membajak sawah">
            <a:extLst>
              <a:ext uri="{FF2B5EF4-FFF2-40B4-BE49-F238E27FC236}">
                <a16:creationId xmlns:a16="http://schemas.microsoft.com/office/drawing/2014/main" id="{7424F6B6-1C1D-DC69-CCE9-38049C1FA85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5363" y="2146300"/>
            <a:ext cx="2470150" cy="1501775"/>
          </a:xfrm>
          <a:noFill/>
        </p:spPr>
      </p:pic>
      <p:sp>
        <p:nvSpPr>
          <p:cNvPr id="40966" name="Rectangle 4">
            <a:extLst>
              <a:ext uri="{FF2B5EF4-FFF2-40B4-BE49-F238E27FC236}">
                <a16:creationId xmlns:a16="http://schemas.microsoft.com/office/drawing/2014/main" id="{F28CD097-1873-3B77-6AEA-08953539A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28600"/>
            <a:ext cx="574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chemeClr val="tx2"/>
                </a:solidFill>
              </a:rPr>
              <a:t>Penyebab Penyakit akibat kerja ………..</a:t>
            </a:r>
          </a:p>
        </p:txBody>
      </p:sp>
      <p:pic>
        <p:nvPicPr>
          <p:cNvPr id="40967" name="Picture 5" descr="DSC02196">
            <a:extLst>
              <a:ext uri="{FF2B5EF4-FFF2-40B4-BE49-F238E27FC236}">
                <a16:creationId xmlns:a16="http://schemas.microsoft.com/office/drawing/2014/main" id="{1A01455D-AD24-0BA1-B6B0-9D36B5959BA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3581400"/>
            <a:ext cx="2235200" cy="1676400"/>
          </a:xfr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5">
            <a:extLst>
              <a:ext uri="{FF2B5EF4-FFF2-40B4-BE49-F238E27FC236}">
                <a16:creationId xmlns:a16="http://schemas.microsoft.com/office/drawing/2014/main" id="{2EBF381D-FE2F-B2CB-7545-E0FFE3F78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87" name="Slide Number Placeholder 6">
            <a:extLst>
              <a:ext uri="{FF2B5EF4-FFF2-40B4-BE49-F238E27FC236}">
                <a16:creationId xmlns:a16="http://schemas.microsoft.com/office/drawing/2014/main" id="{730C03B1-878C-5A2A-248E-0AEDD8A81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43DBAC-A5A3-1946-B6B1-A274954C7F25}" type="slidenum">
              <a:rPr lang="en-US" altLang="en-US"/>
              <a:pPr eaLnBrk="1" hangingPunct="1"/>
              <a:t>41</a:t>
            </a:fld>
            <a:endParaRPr lang="en-US" altLang="en-US"/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49C43D2F-CB24-1916-3161-8D7B06BFD4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US" altLang="en-US" sz="4000"/>
              <a:t>Hazards (Penyebab PAK)</a:t>
            </a:r>
          </a:p>
        </p:txBody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26D46894-77D4-603D-E49B-5A5C498E4A6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Ada 5 golongan besar</a:t>
            </a:r>
          </a:p>
          <a:p>
            <a:pPr eaLnBrk="1" hangingPunct="1"/>
            <a:r>
              <a:rPr lang="en-US" altLang="en-US" sz="2800"/>
              <a:t>Fisik: </a:t>
            </a:r>
            <a:r>
              <a:rPr lang="en-US" altLang="en-US" sz="2000"/>
              <a:t>bising, getaran, suhu ekstrim, gelombang elektro magnet, pencahayaan</a:t>
            </a:r>
          </a:p>
          <a:p>
            <a:pPr eaLnBrk="1" hangingPunct="1"/>
            <a:r>
              <a:rPr lang="en-US" altLang="en-US" sz="2800"/>
              <a:t>Kimia</a:t>
            </a:r>
          </a:p>
          <a:p>
            <a:pPr eaLnBrk="1" hangingPunct="1"/>
            <a:r>
              <a:rPr lang="en-US" altLang="en-US" sz="2800"/>
              <a:t>Biologi: </a:t>
            </a:r>
            <a:r>
              <a:rPr lang="en-US" altLang="en-US" sz="2000"/>
              <a:t>virus, bakteri, parasit, hewan</a:t>
            </a:r>
          </a:p>
          <a:p>
            <a:pPr eaLnBrk="1" hangingPunct="1"/>
            <a:r>
              <a:rPr lang="en-US" altLang="en-US" sz="2800"/>
              <a:t>Ergonomi</a:t>
            </a:r>
          </a:p>
          <a:p>
            <a:pPr eaLnBrk="1" hangingPunct="1"/>
            <a:r>
              <a:rPr lang="en-US" altLang="en-US" sz="2800"/>
              <a:t>Psikososial</a:t>
            </a:r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  <p:graphicFrame>
        <p:nvGraphicFramePr>
          <p:cNvPr id="209924" name="Group 4">
            <a:extLst>
              <a:ext uri="{FF2B5EF4-FFF2-40B4-BE49-F238E27FC236}">
                <a16:creationId xmlns:a16="http://schemas.microsoft.com/office/drawing/2014/main" id="{765479D7-0D27-AD60-4426-77B62EB3E07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284663" y="1341438"/>
          <a:ext cx="4402137" cy="4656134"/>
        </p:xfrm>
        <a:graphic>
          <a:graphicData uri="http://schemas.openxmlformats.org/drawingml/2006/table">
            <a:tbl>
              <a:tblPr/>
              <a:tblGrid>
                <a:gridCol w="2303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PAJANAN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GANGG. KESEHATAN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Bising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Tuli Akibat Bising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Getaran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HAVS, White Palmar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Microwave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Katarak, Infertil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Ultra violet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Konjuctivitis akibat Kerja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Pencahayaan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Asthenopia (lelah mata)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Benzena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Lekemia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Virus Hepatitis B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Hepatitis B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Angkat&amp;angkut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Back Pain, shoulder pain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Pengemb Karir tidak ada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Stress kerja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2">
            <a:extLst>
              <a:ext uri="{FF2B5EF4-FFF2-40B4-BE49-F238E27FC236}">
                <a16:creationId xmlns:a16="http://schemas.microsoft.com/office/drawing/2014/main" id="{EDF9D225-9E21-86C4-306F-186BFE4A1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D50E8E69-7189-E8F0-2B15-81B3F2A3C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D748D5-8ED3-5C47-A2C7-651EB524C9CA}" type="slidenum">
              <a:rPr lang="en-US" altLang="en-US"/>
              <a:pPr eaLnBrk="1" hangingPunct="1"/>
              <a:t>42</a:t>
            </a:fld>
            <a:endParaRPr lang="en-US" alt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288C906-2231-D975-D216-823553BB07D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23850" y="1341438"/>
            <a:ext cx="8496300" cy="4191000"/>
          </a:xfrm>
          <a:solidFill>
            <a:srgbClr val="FFFF00"/>
          </a:solidFill>
        </p:spPr>
        <p:txBody>
          <a:bodyPr/>
          <a:lstStyle/>
          <a:p>
            <a:pPr marL="365125" indent="-171450" eaLnBrk="1" hangingPunct="1">
              <a:lnSpc>
                <a:spcPct val="70000"/>
              </a:lnSpc>
              <a:buClr>
                <a:schemeClr val="tx1"/>
              </a:buClr>
              <a:buFontTx/>
              <a:buNone/>
              <a:tabLst>
                <a:tab pos="517525" algn="l"/>
              </a:tabLst>
            </a:pPr>
            <a:r>
              <a:rPr lang="en-US" altLang="en-US" sz="3000"/>
              <a:t> </a:t>
            </a:r>
            <a:r>
              <a:rPr lang="en-US" altLang="en-US" b="1"/>
              <a:t>A. Pendekatan Epidemiologis </a:t>
            </a:r>
            <a:r>
              <a:rPr lang="en-US" altLang="en-US" sz="2400"/>
              <a:t>  </a:t>
            </a:r>
            <a:r>
              <a:rPr lang="en-US" altLang="en-US" sz="1800"/>
              <a:t>( untuk Komunitas)</a:t>
            </a:r>
            <a:r>
              <a:rPr lang="id-ID" altLang="en-US" sz="1800"/>
              <a:t> </a:t>
            </a:r>
            <a:endParaRPr lang="en-US" altLang="en-US" sz="1800"/>
          </a:p>
          <a:p>
            <a:pPr marL="365125" indent="-171450" eaLnBrk="1" hangingPunct="1">
              <a:lnSpc>
                <a:spcPct val="70000"/>
              </a:lnSpc>
              <a:buClr>
                <a:schemeClr val="tx1"/>
              </a:buClr>
              <a:buFontTx/>
              <a:buNone/>
              <a:tabLst>
                <a:tab pos="517525" algn="l"/>
              </a:tabLst>
            </a:pPr>
            <a:r>
              <a:rPr lang="en-US" altLang="en-US" sz="1800"/>
              <a:t>:</a:t>
            </a:r>
            <a:endParaRPr lang="en-US" altLang="en-US" sz="1600"/>
          </a:p>
          <a:p>
            <a:pPr marL="457200" lvl="1" indent="0" eaLnBrk="1" hangingPunct="1">
              <a:lnSpc>
                <a:spcPct val="70000"/>
              </a:lnSpc>
              <a:buFontTx/>
              <a:buNone/>
              <a:tabLst>
                <a:tab pos="517525" algn="l"/>
              </a:tabLst>
            </a:pPr>
            <a:r>
              <a:rPr lang="en-US" altLang="en-US" sz="2700">
                <a:sym typeface="Wingdings" pitchFamily="2" charset="2"/>
              </a:rPr>
              <a:t> </a:t>
            </a:r>
            <a:r>
              <a:rPr lang="en-US" altLang="en-US" sz="2700"/>
              <a:t>identifikasi hubungan kausal antara pajanan dan penyakit :</a:t>
            </a:r>
          </a:p>
          <a:p>
            <a:pPr marL="858838" lvl="2" indent="-285750" eaLnBrk="1" hangingPunct="1">
              <a:lnSpc>
                <a:spcPct val="70000"/>
              </a:lnSpc>
              <a:buFont typeface="Wingdings" pitchFamily="2" charset="2"/>
              <a:buBlip>
                <a:blip r:embed="rId2"/>
              </a:buBlip>
              <a:tabLst>
                <a:tab pos="517525" algn="l"/>
              </a:tabLst>
            </a:pPr>
            <a:r>
              <a:rPr lang="en-US" altLang="en-US" sz="2200"/>
              <a:t> Kekuatan asosiasi</a:t>
            </a:r>
          </a:p>
          <a:p>
            <a:pPr marL="858838" lvl="2" indent="-285750" eaLnBrk="1" hangingPunct="1">
              <a:lnSpc>
                <a:spcPct val="70000"/>
              </a:lnSpc>
              <a:buFont typeface="Wingdings" pitchFamily="2" charset="2"/>
              <a:buBlip>
                <a:blip r:embed="rId2"/>
              </a:buBlip>
              <a:tabLst>
                <a:tab pos="517525" algn="l"/>
              </a:tabLst>
            </a:pPr>
            <a:r>
              <a:rPr lang="en-US" altLang="en-US" sz="2200"/>
              <a:t> Konsistensi</a:t>
            </a:r>
          </a:p>
          <a:p>
            <a:pPr marL="858838" lvl="2" indent="-285750" eaLnBrk="1" hangingPunct="1">
              <a:lnSpc>
                <a:spcPct val="70000"/>
              </a:lnSpc>
              <a:buFont typeface="Wingdings" pitchFamily="2" charset="2"/>
              <a:buBlip>
                <a:blip r:embed="rId2"/>
              </a:buBlip>
              <a:tabLst>
                <a:tab pos="517525" algn="l"/>
              </a:tabLst>
            </a:pPr>
            <a:r>
              <a:rPr lang="en-US" altLang="en-US" sz="2200"/>
              <a:t> Spesifisitas</a:t>
            </a:r>
          </a:p>
          <a:p>
            <a:pPr marL="858838" lvl="2" indent="-285750" eaLnBrk="1" hangingPunct="1">
              <a:lnSpc>
                <a:spcPct val="70000"/>
              </a:lnSpc>
              <a:buFont typeface="Wingdings" pitchFamily="2" charset="2"/>
              <a:buBlip>
                <a:blip r:embed="rId2"/>
              </a:buBlip>
              <a:tabLst>
                <a:tab pos="517525" algn="l"/>
              </a:tabLst>
            </a:pPr>
            <a:r>
              <a:rPr lang="en-US" altLang="en-US" sz="2200"/>
              <a:t> Hubungan waktu</a:t>
            </a:r>
          </a:p>
          <a:p>
            <a:pPr marL="858838" lvl="2" indent="-285750" eaLnBrk="1" hangingPunct="1">
              <a:lnSpc>
                <a:spcPct val="70000"/>
              </a:lnSpc>
              <a:buFont typeface="Wingdings" pitchFamily="2" charset="2"/>
              <a:buBlip>
                <a:blip r:embed="rId2"/>
              </a:buBlip>
              <a:tabLst>
                <a:tab pos="517525" algn="l"/>
              </a:tabLst>
            </a:pPr>
            <a:r>
              <a:rPr lang="en-US" altLang="en-US" sz="2200"/>
              <a:t> Hubungan dosis</a:t>
            </a:r>
          </a:p>
          <a:p>
            <a:pPr marL="858838" lvl="2" indent="-285750" eaLnBrk="1" hangingPunct="1">
              <a:lnSpc>
                <a:spcPct val="70000"/>
              </a:lnSpc>
              <a:buFont typeface="Wingdings" pitchFamily="2" charset="2"/>
              <a:buBlip>
                <a:blip r:embed="rId2"/>
              </a:buBlip>
              <a:tabLst>
                <a:tab pos="517525" algn="l"/>
              </a:tabLst>
            </a:pPr>
            <a:endParaRPr lang="en-US" altLang="en-US" sz="2200"/>
          </a:p>
          <a:p>
            <a:pPr marL="858838" lvl="2" indent="-285750" eaLnBrk="1" hangingPunct="1">
              <a:lnSpc>
                <a:spcPct val="70000"/>
              </a:lnSpc>
              <a:buFont typeface="Wingdings" pitchFamily="2" charset="2"/>
              <a:buNone/>
              <a:tabLst>
                <a:tab pos="517525" algn="l"/>
              </a:tabLst>
            </a:pPr>
            <a:r>
              <a:rPr lang="en-US" altLang="en-US" sz="2200"/>
              <a:t>Contoh: surveilens medis </a:t>
            </a:r>
            <a:r>
              <a:rPr lang="en-US" altLang="en-US" sz="2200">
                <a:sym typeface="Wingdings" pitchFamily="2" charset="2"/>
              </a:rPr>
              <a:t> untuk high risk people</a:t>
            </a:r>
            <a:endParaRPr lang="en-US" altLang="en-US" sz="2200"/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22A97BD1-32A0-9C48-BC7B-2F8A2DC50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76250"/>
            <a:ext cx="73453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IDENTIFIKASI PENYAKIT AKIBAT KERJA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2">
            <a:extLst>
              <a:ext uri="{FF2B5EF4-FFF2-40B4-BE49-F238E27FC236}">
                <a16:creationId xmlns:a16="http://schemas.microsoft.com/office/drawing/2014/main" id="{66797754-EC4F-D615-4BEA-7C4AC84CE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5091FF0E-77B5-6B9A-9786-99E93BAE0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D30F34-C731-4045-9199-E9E092EA50B3}" type="slidenum">
              <a:rPr lang="en-US" altLang="en-US"/>
              <a:pPr eaLnBrk="1" hangingPunct="1"/>
              <a:t>43</a:t>
            </a:fld>
            <a:endParaRPr lang="en-US" alt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9C49E05-572F-201D-47DC-86FC4688FC4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4213" y="1052513"/>
            <a:ext cx="7772400" cy="5113337"/>
          </a:xfrm>
          <a:solidFill>
            <a:srgbClr val="FFFF00"/>
          </a:solidFill>
        </p:spPr>
        <p:txBody>
          <a:bodyPr/>
          <a:lstStyle/>
          <a:p>
            <a:pPr marL="719138" indent="-609600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en-US" sz="3900">
                <a:solidFill>
                  <a:srgbClr val="0000CC"/>
                </a:solidFill>
              </a:rPr>
              <a:t>B. Pendekatan Klinis (Individu):</a:t>
            </a:r>
            <a:endParaRPr lang="en-US" altLang="en-US">
              <a:solidFill>
                <a:srgbClr val="0000CC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700"/>
              <a:t>Untuk mendiagnosis penyakit akibat kerja (7 langkah) :</a:t>
            </a:r>
            <a:r>
              <a:rPr lang="en-US" altLang="en-US" sz="2400" i="1">
                <a:sym typeface="Wingdings" pitchFamily="2" charset="2"/>
              </a:rPr>
              <a:t> </a:t>
            </a:r>
            <a:r>
              <a:rPr lang="en-US" altLang="en-US" sz="1800" i="1">
                <a:sym typeface="Wingdings" pitchFamily="2" charset="2"/>
              </a:rPr>
              <a:t>Konsensus 7 Langkah Diagnosis Okupasi, 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1800" i="1">
                <a:sym typeface="Wingdings" pitchFamily="2" charset="2"/>
              </a:rPr>
              <a:t>                                  PERDOKI 2010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endParaRPr lang="en-US" altLang="en-US" sz="2100" i="1"/>
          </a:p>
          <a:p>
            <a:pPr marL="1087438" lvl="2" indent="-457200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AutoNum type="arabicPeriod"/>
            </a:pPr>
            <a:r>
              <a:rPr lang="en-US" altLang="en-US" sz="2600"/>
              <a:t>Diagnosis klinis</a:t>
            </a:r>
          </a:p>
          <a:p>
            <a:pPr marL="1087438" lvl="2" indent="-457200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AutoNum type="arabicPeriod"/>
            </a:pPr>
            <a:r>
              <a:rPr lang="en-US" altLang="en-US" sz="2600"/>
              <a:t>Pajanan yang dialami </a:t>
            </a:r>
          </a:p>
          <a:p>
            <a:pPr marL="1087438" lvl="2" indent="-457200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AutoNum type="arabicPeriod"/>
            </a:pPr>
            <a:r>
              <a:rPr lang="en-US" altLang="en-US" sz="2600"/>
              <a:t>Hubungan pajanan dng penyakit</a:t>
            </a:r>
          </a:p>
          <a:p>
            <a:pPr marL="1087438" lvl="2" indent="-457200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AutoNum type="arabicPeriod"/>
            </a:pPr>
            <a:r>
              <a:rPr lang="en-US" altLang="en-US" sz="2600"/>
              <a:t>Pajanan yang dialami cukup besar</a:t>
            </a:r>
          </a:p>
          <a:p>
            <a:pPr marL="1087438" lvl="2" indent="-457200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AutoNum type="arabicPeriod"/>
            </a:pPr>
            <a:r>
              <a:rPr lang="en-US" altLang="en-US" sz="2600"/>
              <a:t>Peranan faktor individu</a:t>
            </a:r>
          </a:p>
          <a:p>
            <a:pPr marL="1087438" lvl="2" indent="-457200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AutoNum type="arabicPeriod"/>
            </a:pPr>
            <a:r>
              <a:rPr lang="en-US" altLang="en-US" sz="2600"/>
              <a:t>Faktor lain diluar pekerjaan</a:t>
            </a:r>
          </a:p>
          <a:p>
            <a:pPr marL="1087438" lvl="2" indent="-457200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AutoNum type="arabicPeriod"/>
            </a:pPr>
            <a:r>
              <a:rPr lang="en-US" altLang="en-US" sz="2600"/>
              <a:t>Diagnosis PAK atau bukan PAK, Diperberat oleh pekerjaan atau butuh tambahan data</a:t>
            </a:r>
          </a:p>
          <a:p>
            <a:pPr marL="990600" lvl="1" indent="-533400" eaLnBrk="1" hangingPunct="1">
              <a:lnSpc>
                <a:spcPct val="80000"/>
              </a:lnSpc>
            </a:pPr>
            <a:endParaRPr lang="en-US" altLang="en-US" sz="2100"/>
          </a:p>
        </p:txBody>
      </p:sp>
      <p:sp>
        <p:nvSpPr>
          <p:cNvPr id="44037" name="Text Box 6">
            <a:extLst>
              <a:ext uri="{FF2B5EF4-FFF2-40B4-BE49-F238E27FC236}">
                <a16:creationId xmlns:a16="http://schemas.microsoft.com/office/drawing/2014/main" id="{81818D5E-8C14-B674-2931-D52B4C0C1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76250"/>
            <a:ext cx="6408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IDENTIFIKASI PENYAKIT AKIBAT KERJA ………….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2">
            <a:extLst>
              <a:ext uri="{FF2B5EF4-FFF2-40B4-BE49-F238E27FC236}">
                <a16:creationId xmlns:a16="http://schemas.microsoft.com/office/drawing/2014/main" id="{23F09FA1-8154-C288-9C1D-0826DFDCD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A0C5FD2F-D706-F20D-53F5-6E2BE8E22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03DCBF-B7CE-1148-A8D2-199C144FC0C0}" type="slidenum">
              <a:rPr lang="en-US" altLang="en-US"/>
              <a:pPr eaLnBrk="1" hangingPunct="1"/>
              <a:t>44</a:t>
            </a:fld>
            <a:endParaRPr lang="en-US" altLang="en-US"/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339BD00D-7AF6-7028-E052-514D2B81204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8788" y="1373188"/>
            <a:ext cx="8153400" cy="4572000"/>
          </a:xfrm>
        </p:spPr>
        <p:txBody>
          <a:bodyPr/>
          <a:lstStyle/>
          <a:p>
            <a:pPr marL="552450" indent="-552450" eaLnBrk="1" hangingPunct="1"/>
            <a:endParaRPr lang="sv-SE" altLang="en-US" b="1"/>
          </a:p>
          <a:p>
            <a:pPr marL="552450" indent="-552450" eaLnBrk="1" hangingPunct="1"/>
            <a:endParaRPr lang="en-GB" altLang="en-US"/>
          </a:p>
          <a:p>
            <a:pPr marL="552450" indent="-552450" eaLnBrk="1" hangingPunct="1"/>
            <a:endParaRPr lang="fi-FI" altLang="en-US" b="1"/>
          </a:p>
        </p:txBody>
      </p:sp>
      <p:grpSp>
        <p:nvGrpSpPr>
          <p:cNvPr id="45061" name="Text Box 4">
            <a:extLst>
              <a:ext uri="{FF2B5EF4-FFF2-40B4-BE49-F238E27FC236}">
                <a16:creationId xmlns:a16="http://schemas.microsoft.com/office/drawing/2014/main" id="{3B7E4AB2-E6E8-87B2-86AD-9D023BA23811}"/>
              </a:ext>
            </a:extLst>
          </p:cNvPr>
          <p:cNvGrpSpPr>
            <a:grpSpLocks/>
          </p:cNvGrpSpPr>
          <p:nvPr/>
        </p:nvGrpSpPr>
        <p:grpSpPr bwMode="auto">
          <a:xfrm>
            <a:off x="5292725" y="260350"/>
            <a:ext cx="2879725" cy="1384300"/>
            <a:chOff x="2039" y="522"/>
            <a:chExt cx="1521" cy="1651"/>
          </a:xfrm>
        </p:grpSpPr>
        <p:pic>
          <p:nvPicPr>
            <p:cNvPr id="45088" name="Text Box 4">
              <a:extLst>
                <a:ext uri="{FF2B5EF4-FFF2-40B4-BE49-F238E27FC236}">
                  <a16:creationId xmlns:a16="http://schemas.microsoft.com/office/drawing/2014/main" id="{D0DB4033-C09F-CB66-CC8A-068DE722197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9" y="522"/>
              <a:ext cx="1521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05" name="Text Box 5">
              <a:extLst>
                <a:ext uri="{FF2B5EF4-FFF2-40B4-BE49-F238E27FC236}">
                  <a16:creationId xmlns:a16="http://schemas.microsoft.com/office/drawing/2014/main" id="{8EBA4C3E-3BFE-D24E-CBB1-1236F0F3D0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626"/>
              <a:ext cx="1296" cy="1547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rgbClr val="FF0000"/>
                </a:buClr>
                <a:defRPr/>
              </a:pPr>
              <a:r>
                <a:rPr 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Sans Unicode" pitchFamily="34" charset="0"/>
                  <a:cs typeface="Arial" charset="0"/>
                </a:rPr>
                <a:t>Langkah 1: </a:t>
              </a:r>
            </a:p>
            <a:p>
              <a:pPr marL="342900" indent="-342900" algn="ctr">
                <a:spcBef>
                  <a:spcPct val="50000"/>
                </a:spcBef>
                <a:buClr>
                  <a:srgbClr val="FF0000"/>
                </a:buClr>
                <a:defRPr/>
              </a:pPr>
              <a:r>
                <a:rPr lang="en-US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charset="0"/>
                </a:rPr>
                <a:t>Diagnosis Klinis</a:t>
              </a:r>
            </a:p>
            <a:p>
              <a:pPr marL="342900" indent="-342900" algn="ctr">
                <a:spcBef>
                  <a:spcPct val="50000"/>
                </a:spcBef>
                <a:buClr>
                  <a:srgbClr val="FF0000"/>
                </a:buClr>
                <a:defRPr/>
              </a:pPr>
              <a:endPara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Arial" charset="0"/>
              </a:endParaRPr>
            </a:p>
          </p:txBody>
        </p:sp>
      </p:grpSp>
      <p:grpSp>
        <p:nvGrpSpPr>
          <p:cNvPr id="45062" name="Text Box 5">
            <a:extLst>
              <a:ext uri="{FF2B5EF4-FFF2-40B4-BE49-F238E27FC236}">
                <a16:creationId xmlns:a16="http://schemas.microsoft.com/office/drawing/2014/main" id="{45064641-FC9C-7C4A-81F7-0C9A76236FD1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1989138"/>
            <a:ext cx="2841625" cy="1008062"/>
            <a:chOff x="3717" y="1152"/>
            <a:chExt cx="1790" cy="760"/>
          </a:xfrm>
        </p:grpSpPr>
        <p:pic>
          <p:nvPicPr>
            <p:cNvPr id="45086" name="Text Box 5">
              <a:extLst>
                <a:ext uri="{FF2B5EF4-FFF2-40B4-BE49-F238E27FC236}">
                  <a16:creationId xmlns:a16="http://schemas.microsoft.com/office/drawing/2014/main" id="{676A4089-414B-9A1F-07F4-0A8C8ACDF88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7" y="1152"/>
              <a:ext cx="1790" cy="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08" name="Text Box 8">
              <a:extLst>
                <a:ext uri="{FF2B5EF4-FFF2-40B4-BE49-F238E27FC236}">
                  <a16:creationId xmlns:a16="http://schemas.microsoft.com/office/drawing/2014/main" id="{55764934-CD46-2A8C-4101-374FC7AD1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1200"/>
              <a:ext cx="1632" cy="643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40000"/>
                </a:spcBef>
                <a:defRPr/>
              </a:pPr>
              <a:r>
                <a:rPr 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Sans Unicode" pitchFamily="34" charset="0"/>
                  <a:cs typeface="Arial" charset="0"/>
                </a:rPr>
                <a:t>Langkah 2: </a:t>
              </a:r>
            </a:p>
            <a:p>
              <a:pPr algn="ctr">
                <a:lnSpc>
                  <a:spcPct val="90000"/>
                </a:lnSpc>
                <a:spcBef>
                  <a:spcPct val="40000"/>
                </a:spcBef>
                <a:defRPr/>
              </a:pPr>
              <a:r>
                <a:rPr 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Sans Unicode" pitchFamily="34" charset="0"/>
                  <a:cs typeface="Arial" charset="0"/>
                </a:rPr>
                <a:t>Pajanan di lingkungan kerja</a:t>
              </a:r>
              <a:endParaRPr lang="en-GB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Arial" charset="0"/>
              </a:endParaRPr>
            </a:p>
          </p:txBody>
        </p:sp>
      </p:grpSp>
      <p:grpSp>
        <p:nvGrpSpPr>
          <p:cNvPr id="45063" name="Text Box 6">
            <a:extLst>
              <a:ext uri="{FF2B5EF4-FFF2-40B4-BE49-F238E27FC236}">
                <a16:creationId xmlns:a16="http://schemas.microsoft.com/office/drawing/2014/main" id="{B3A5E0F7-8588-9BFB-08D6-4EC71E24326F}"/>
              </a:ext>
            </a:extLst>
          </p:cNvPr>
          <p:cNvGrpSpPr>
            <a:grpSpLocks/>
          </p:cNvGrpSpPr>
          <p:nvPr/>
        </p:nvGrpSpPr>
        <p:grpSpPr bwMode="auto">
          <a:xfrm>
            <a:off x="5651500" y="3644900"/>
            <a:ext cx="3009900" cy="1089025"/>
            <a:chOff x="3564" y="2200"/>
            <a:chExt cx="1896" cy="761"/>
          </a:xfrm>
        </p:grpSpPr>
        <p:pic>
          <p:nvPicPr>
            <p:cNvPr id="45084" name="Text Box 6">
              <a:extLst>
                <a:ext uri="{FF2B5EF4-FFF2-40B4-BE49-F238E27FC236}">
                  <a16:creationId xmlns:a16="http://schemas.microsoft.com/office/drawing/2014/main" id="{52AA7607-CF7E-6B44-CD51-E2D9E165EA0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" y="2200"/>
              <a:ext cx="1896" cy="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11" name="Text Box 11">
              <a:extLst>
                <a:ext uri="{FF2B5EF4-FFF2-40B4-BE49-F238E27FC236}">
                  <a16:creationId xmlns:a16="http://schemas.microsoft.com/office/drawing/2014/main" id="{421B4F98-82D4-FCB8-0842-7781A2374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249"/>
              <a:ext cx="1680" cy="6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defRPr/>
              </a:pPr>
              <a:r>
                <a:rPr 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Sans Unicode" pitchFamily="34" charset="0"/>
                  <a:cs typeface="Arial" charset="0"/>
                </a:rPr>
                <a:t>Langkah 3:  </a:t>
              </a:r>
            </a:p>
            <a:p>
              <a:pPr algn="ctr">
                <a:lnSpc>
                  <a:spcPct val="95000"/>
                </a:lnSpc>
                <a:spcBef>
                  <a:spcPct val="40000"/>
                </a:spcBef>
                <a:defRPr/>
              </a:pPr>
              <a:r>
                <a:rPr 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Sans Unicode" pitchFamily="34" charset="0"/>
                  <a:cs typeface="Arial" charset="0"/>
                </a:rPr>
                <a:t>Adakah hub ant pajanan dengan Diagnosis Klinis</a:t>
              </a:r>
              <a:endParaRPr lang="en-GB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Arial" charset="0"/>
              </a:endParaRPr>
            </a:p>
          </p:txBody>
        </p:sp>
      </p:grpSp>
      <p:grpSp>
        <p:nvGrpSpPr>
          <p:cNvPr id="45064" name="Text Box 7">
            <a:extLst>
              <a:ext uri="{FF2B5EF4-FFF2-40B4-BE49-F238E27FC236}">
                <a16:creationId xmlns:a16="http://schemas.microsoft.com/office/drawing/2014/main" id="{D1F7F16C-5402-56B4-F10C-C5F541882A95}"/>
              </a:ext>
            </a:extLst>
          </p:cNvPr>
          <p:cNvGrpSpPr>
            <a:grpSpLocks/>
          </p:cNvGrpSpPr>
          <p:nvPr/>
        </p:nvGrpSpPr>
        <p:grpSpPr bwMode="auto">
          <a:xfrm>
            <a:off x="5254625" y="5181600"/>
            <a:ext cx="2828925" cy="996950"/>
            <a:chOff x="3310" y="3264"/>
            <a:chExt cx="1782" cy="968"/>
          </a:xfrm>
        </p:grpSpPr>
        <p:pic>
          <p:nvPicPr>
            <p:cNvPr id="45082" name="Text Box 7">
              <a:extLst>
                <a:ext uri="{FF2B5EF4-FFF2-40B4-BE49-F238E27FC236}">
                  <a16:creationId xmlns:a16="http://schemas.microsoft.com/office/drawing/2014/main" id="{EC3AECA9-7065-800C-E293-498490C4DF2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0" y="3264"/>
              <a:ext cx="1782" cy="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14" name="Text Box 14">
              <a:extLst>
                <a:ext uri="{FF2B5EF4-FFF2-40B4-BE49-F238E27FC236}">
                  <a16:creationId xmlns:a16="http://schemas.microsoft.com/office/drawing/2014/main" id="{F6B08579-A872-FCDC-2E23-6AC94E130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3312"/>
              <a:ext cx="1680" cy="92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Sans Unicode" pitchFamily="34" charset="0"/>
                  <a:cs typeface="Arial" charset="0"/>
                </a:rPr>
                <a:t> Langkah 4: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Sans Unicode" pitchFamily="34" charset="0"/>
                  <a:cs typeface="Arial" charset="0"/>
                </a:rPr>
                <a:t>Apakah pajanan yg dialami cukup besar</a:t>
              </a:r>
              <a:endParaRPr lang="en-GB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Arial" charset="0"/>
              </a:endParaRPr>
            </a:p>
          </p:txBody>
        </p:sp>
      </p:grpSp>
      <p:grpSp>
        <p:nvGrpSpPr>
          <p:cNvPr id="45065" name="Text Box 8">
            <a:extLst>
              <a:ext uri="{FF2B5EF4-FFF2-40B4-BE49-F238E27FC236}">
                <a16:creationId xmlns:a16="http://schemas.microsoft.com/office/drawing/2014/main" id="{BB84A277-17E9-83D7-AB6D-76C1B7FC9787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5300663"/>
            <a:ext cx="2962275" cy="1055687"/>
            <a:chOff x="818" y="3264"/>
            <a:chExt cx="1866" cy="952"/>
          </a:xfrm>
        </p:grpSpPr>
        <p:pic>
          <p:nvPicPr>
            <p:cNvPr id="45080" name="Text Box 8">
              <a:extLst>
                <a:ext uri="{FF2B5EF4-FFF2-40B4-BE49-F238E27FC236}">
                  <a16:creationId xmlns:a16="http://schemas.microsoft.com/office/drawing/2014/main" id="{3C6BC75E-C104-A81C-592B-930CB0DE953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" y="3264"/>
              <a:ext cx="1866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17" name="Text Box 17">
              <a:extLst>
                <a:ext uri="{FF2B5EF4-FFF2-40B4-BE49-F238E27FC236}">
                  <a16:creationId xmlns:a16="http://schemas.microsoft.com/office/drawing/2014/main" id="{FA35F789-03AB-50D5-B9AB-4F2AF8FF75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3313"/>
              <a:ext cx="1632" cy="85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Sans Unicode" pitchFamily="34" charset="0"/>
                  <a:cs typeface="Arial" charset="0"/>
                </a:rPr>
                <a:t>Langkah 5: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Sans Unicode" pitchFamily="34" charset="0"/>
                  <a:cs typeface="Arial" charset="0"/>
                </a:rPr>
                <a:t>Adakah faktor2 individu yg berperan</a:t>
              </a:r>
              <a:endParaRPr lang="en-GB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Arial" charset="0"/>
              </a:endParaRPr>
            </a:p>
          </p:txBody>
        </p:sp>
      </p:grpSp>
      <p:grpSp>
        <p:nvGrpSpPr>
          <p:cNvPr id="45066" name="Text Box 9">
            <a:extLst>
              <a:ext uri="{FF2B5EF4-FFF2-40B4-BE49-F238E27FC236}">
                <a16:creationId xmlns:a16="http://schemas.microsoft.com/office/drawing/2014/main" id="{64F9AB11-CBD8-79B6-1D23-0C6CD63127EC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3716338"/>
            <a:ext cx="3041650" cy="1208087"/>
            <a:chOff x="173" y="2200"/>
            <a:chExt cx="1916" cy="761"/>
          </a:xfrm>
        </p:grpSpPr>
        <p:pic>
          <p:nvPicPr>
            <p:cNvPr id="45078" name="Text Box 9">
              <a:extLst>
                <a:ext uri="{FF2B5EF4-FFF2-40B4-BE49-F238E27FC236}">
                  <a16:creationId xmlns:a16="http://schemas.microsoft.com/office/drawing/2014/main" id="{2A40355F-C046-268E-F682-0B2ACA89EE8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" y="2200"/>
              <a:ext cx="1916" cy="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20" name="Text Box 20">
              <a:extLst>
                <a:ext uri="{FF2B5EF4-FFF2-40B4-BE49-F238E27FC236}">
                  <a16:creationId xmlns:a16="http://schemas.microsoft.com/office/drawing/2014/main" id="{767D19B6-005E-9DBD-20EE-FE4FF9BDF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249"/>
              <a:ext cx="1776" cy="616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Sans Unicode" pitchFamily="34" charset="0"/>
                  <a:cs typeface="Arial" charset="0"/>
                </a:rPr>
                <a:t> </a:t>
              </a:r>
              <a:r>
                <a:rPr 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Sans Unicode" pitchFamily="34" charset="0"/>
                  <a:cs typeface="Arial" charset="0"/>
                </a:rPr>
                <a:t>Langkah 6: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Sans Unicode" pitchFamily="34" charset="0"/>
                  <a:cs typeface="Arial" charset="0"/>
                </a:rPr>
                <a:t>Adakah faktor lain diluar pekerjaan</a:t>
              </a:r>
              <a:endParaRPr lang="en-GB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Arial" charset="0"/>
              </a:endParaRPr>
            </a:p>
          </p:txBody>
        </p:sp>
      </p:grpSp>
      <p:grpSp>
        <p:nvGrpSpPr>
          <p:cNvPr id="45067" name="Text Box 10">
            <a:extLst>
              <a:ext uri="{FF2B5EF4-FFF2-40B4-BE49-F238E27FC236}">
                <a16:creationId xmlns:a16="http://schemas.microsoft.com/office/drawing/2014/main" id="{0255E4D6-AC9F-B2EF-2904-31FC91B76677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916113"/>
            <a:ext cx="2895600" cy="1423987"/>
            <a:chOff x="192" y="1198"/>
            <a:chExt cx="1824" cy="897"/>
          </a:xfrm>
        </p:grpSpPr>
        <p:pic>
          <p:nvPicPr>
            <p:cNvPr id="45076" name="Text Box 10">
              <a:extLst>
                <a:ext uri="{FF2B5EF4-FFF2-40B4-BE49-F238E27FC236}">
                  <a16:creationId xmlns:a16="http://schemas.microsoft.com/office/drawing/2014/main" id="{949ACE8A-E9BB-5451-5572-58153A7C61A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198"/>
              <a:ext cx="1824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23" name="Text Box 23">
              <a:extLst>
                <a:ext uri="{FF2B5EF4-FFF2-40B4-BE49-F238E27FC236}">
                  <a16:creationId xmlns:a16="http://schemas.microsoft.com/office/drawing/2014/main" id="{A149A22C-6D2F-DEF3-2844-091125F02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248"/>
              <a:ext cx="1728" cy="847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Sans Unicode" pitchFamily="34" charset="0"/>
                  <a:cs typeface="Arial" charset="0"/>
                </a:rPr>
                <a:t>Langkah 7: Tentukan Diagnosis PAK / Diperberat Pekerjaan /Bukan PAK / tambah Data</a:t>
              </a:r>
              <a:r>
                <a:rPr 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Sans Unicode" pitchFamily="34" charset="0"/>
                  <a:cs typeface="Arial" charset="0"/>
                </a:rPr>
                <a:t> </a:t>
              </a:r>
              <a:endPara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Arial" charset="0"/>
              </a:endParaRPr>
            </a:p>
          </p:txBody>
        </p:sp>
      </p:grpSp>
      <p:sp>
        <p:nvSpPr>
          <p:cNvPr id="45068" name="Text Box 24">
            <a:extLst>
              <a:ext uri="{FF2B5EF4-FFF2-40B4-BE49-F238E27FC236}">
                <a16:creationId xmlns:a16="http://schemas.microsoft.com/office/drawing/2014/main" id="{CA8580A7-5E1B-0F0D-AF68-EC3A87386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513"/>
            <a:ext cx="60483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altLang="en-US" sz="2400" b="1"/>
              <a:t>7 LANGKAH DIAGNOSIS OKUPASI </a:t>
            </a:r>
          </a:p>
          <a:p>
            <a:pPr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altLang="en-US"/>
              <a:t>(untuk menentukan D/ PAK)</a:t>
            </a:r>
          </a:p>
        </p:txBody>
      </p:sp>
      <p:cxnSp>
        <p:nvCxnSpPr>
          <p:cNvPr id="45069" name="AutoShape 25">
            <a:extLst>
              <a:ext uri="{FF2B5EF4-FFF2-40B4-BE49-F238E27FC236}">
                <a16:creationId xmlns:a16="http://schemas.microsoft.com/office/drawing/2014/main" id="{6D1EE67B-24A6-254E-0C19-5672CAC6B4DB}"/>
              </a:ext>
            </a:extLst>
          </p:cNvPr>
          <p:cNvCxnSpPr>
            <a:cxnSpLocks noChangeShapeType="1"/>
            <a:stCxn id="204805" idx="3"/>
          </p:cNvCxnSpPr>
          <p:nvPr/>
        </p:nvCxnSpPr>
        <p:spPr bwMode="auto">
          <a:xfrm flipH="1">
            <a:off x="7288213" y="996950"/>
            <a:ext cx="687387" cy="992188"/>
          </a:xfrm>
          <a:prstGeom prst="curvedConnector4">
            <a:avLst>
              <a:gd name="adj1" fmla="val -33255"/>
              <a:gd name="adj2" fmla="val 82560"/>
            </a:avLst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0" name="AutoShape 26">
            <a:extLst>
              <a:ext uri="{FF2B5EF4-FFF2-40B4-BE49-F238E27FC236}">
                <a16:creationId xmlns:a16="http://schemas.microsoft.com/office/drawing/2014/main" id="{D4BC1396-84E4-CF1A-848F-30EF661B3B9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898482" y="3255168"/>
            <a:ext cx="647700" cy="131763"/>
          </a:xfrm>
          <a:prstGeom prst="curvedConnector3">
            <a:avLst>
              <a:gd name="adj1" fmla="val 49755"/>
            </a:avLst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1" name="AutoShape 27">
            <a:extLst>
              <a:ext uri="{FF2B5EF4-FFF2-40B4-BE49-F238E27FC236}">
                <a16:creationId xmlns:a16="http://schemas.microsoft.com/office/drawing/2014/main" id="{56C52550-C166-45CE-5B3B-6A56B126784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688931" y="4714082"/>
            <a:ext cx="447675" cy="487362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2" name="AutoShape 28">
            <a:extLst>
              <a:ext uri="{FF2B5EF4-FFF2-40B4-BE49-F238E27FC236}">
                <a16:creationId xmlns:a16="http://schemas.microsoft.com/office/drawing/2014/main" id="{5E351932-857B-67DE-E5F0-708312A09D40}"/>
              </a:ext>
            </a:extLst>
          </p:cNvPr>
          <p:cNvCxnSpPr>
            <a:cxnSpLocks noChangeShapeType="1"/>
            <a:endCxn id="204817" idx="3"/>
          </p:cNvCxnSpPr>
          <p:nvPr/>
        </p:nvCxnSpPr>
        <p:spPr bwMode="auto">
          <a:xfrm rot="10800000" flipV="1">
            <a:off x="4432300" y="5673725"/>
            <a:ext cx="822325" cy="155575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3" name="AutoShape 29">
            <a:extLst>
              <a:ext uri="{FF2B5EF4-FFF2-40B4-BE49-F238E27FC236}">
                <a16:creationId xmlns:a16="http://schemas.microsoft.com/office/drawing/2014/main" id="{834FE352-4013-DA4F-EB37-2EA0F85CEEF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>
            <a:off x="2284413" y="4411662"/>
            <a:ext cx="376238" cy="1401763"/>
          </a:xfrm>
          <a:prstGeom prst="curvedConnector3">
            <a:avLst>
              <a:gd name="adj1" fmla="val 50213"/>
            </a:avLst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74" name="Line 30">
            <a:extLst>
              <a:ext uri="{FF2B5EF4-FFF2-40B4-BE49-F238E27FC236}">
                <a16:creationId xmlns:a16="http://schemas.microsoft.com/office/drawing/2014/main" id="{0B59FF2D-09B9-5DE8-6B2A-4B010CFAF1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92275" y="3429000"/>
            <a:ext cx="0" cy="3603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5075" name="Picture 32" descr="smiling face">
            <a:extLst>
              <a:ext uri="{FF2B5EF4-FFF2-40B4-BE49-F238E27FC236}">
                <a16:creationId xmlns:a16="http://schemas.microsoft.com/office/drawing/2014/main" id="{2F9CD00A-E487-9DA3-7C97-A39213B21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2447925"/>
            <a:ext cx="233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C0D8E83C-8FDB-25C5-B32E-6A16E339C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DEBC7A-0EB8-BB4A-8DAF-49CFB739B055}" type="slidenum">
              <a:rPr lang="en-US" altLang="en-US"/>
              <a:pPr eaLnBrk="1" hangingPunct="1"/>
              <a:t>45</a:t>
            </a:fld>
            <a:endParaRPr lang="en-US" alt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1708B70-9680-BB42-8144-4053E72823B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11188" y="1125538"/>
            <a:ext cx="7929562" cy="4727575"/>
          </a:xfrm>
          <a:solidFill>
            <a:srgbClr val="CCECFF"/>
          </a:solidFill>
        </p:spPr>
        <p:txBody>
          <a:bodyPr/>
          <a:lstStyle/>
          <a:p>
            <a:pPr marL="365125" indent="-255588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en-US">
                <a:cs typeface="Arial" panose="020B0604020202020204" pitchFamily="34" charset="0"/>
              </a:rPr>
              <a:t>  Untuk diagnosis yg tepat diperlukan bbrp sumber / Anamnesis dan pemeriksaan:</a:t>
            </a:r>
          </a:p>
          <a:p>
            <a:pPr marL="365125" indent="-255588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 marL="365125" indent="-255588" eaLnBrk="1" hangingPunct="1">
              <a:lnSpc>
                <a:spcPct val="80000"/>
              </a:lnSpc>
              <a:buClr>
                <a:schemeClr val="tx1"/>
              </a:buClr>
              <a:buFontTx/>
              <a:buChar char=""/>
            </a:pPr>
            <a:r>
              <a:rPr lang="en-US" altLang="en-US">
                <a:cs typeface="Arial" panose="020B0604020202020204" pitchFamily="34" charset="0"/>
              </a:rPr>
              <a:t>Keberhasilan identifikasi PAK </a:t>
            </a:r>
          </a:p>
          <a:p>
            <a:pPr marL="365125" indent="-255588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en-US">
                <a:cs typeface="Arial" panose="020B0604020202020204" pitchFamily="34" charset="0"/>
              </a:rPr>
              <a:t>  </a:t>
            </a:r>
            <a:r>
              <a:rPr lang="en-US" altLang="en-US"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altLang="en-US">
                <a:cs typeface="Arial" panose="020B0604020202020204" pitchFamily="34" charset="0"/>
              </a:rPr>
              <a:t>tergantung </a:t>
            </a:r>
            <a:r>
              <a:rPr lang="en-US" altLang="en-US">
                <a:solidFill>
                  <a:srgbClr val="CC0000"/>
                </a:solidFill>
                <a:cs typeface="Arial" panose="020B0604020202020204" pitchFamily="34" charset="0"/>
              </a:rPr>
              <a:t>riwayat pasien sec </a:t>
            </a:r>
          </a:p>
          <a:p>
            <a:pPr marL="365125" indent="-255588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en-US">
                <a:solidFill>
                  <a:srgbClr val="CC0000"/>
                </a:solidFill>
                <a:cs typeface="Arial" panose="020B0604020202020204" pitchFamily="34" charset="0"/>
              </a:rPr>
              <a:t>       keseluruhan </a:t>
            </a:r>
          </a:p>
          <a:p>
            <a:pPr marL="365125" indent="-255588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en-US">
                <a:solidFill>
                  <a:srgbClr val="CC0000"/>
                </a:solidFill>
                <a:cs typeface="Arial" panose="020B0604020202020204" pitchFamily="34" charset="0"/>
              </a:rPr>
              <a:t>  </a:t>
            </a:r>
            <a:r>
              <a:rPr lang="en-US" altLang="en-US">
                <a:solidFill>
                  <a:srgbClr val="CC0000"/>
                </a:solidFill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altLang="en-US">
                <a:cs typeface="Arial" panose="020B0604020202020204" pitchFamily="34" charset="0"/>
              </a:rPr>
              <a:t>menyelidiki sec adekuat hub antara </a:t>
            </a:r>
          </a:p>
          <a:p>
            <a:pPr marL="365125" indent="-255588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en-US">
                <a:cs typeface="Arial" panose="020B0604020202020204" pitchFamily="34" charset="0"/>
              </a:rPr>
              <a:t>      pekerjaan dng penyakit. </a:t>
            </a:r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05157D84-63A1-1F49-9008-99888ADB5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76250"/>
            <a:ext cx="6408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IDENTIFIKASI PENYAKIT AKIBAT KERJA ………….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2">
            <a:extLst>
              <a:ext uri="{FF2B5EF4-FFF2-40B4-BE49-F238E27FC236}">
                <a16:creationId xmlns:a16="http://schemas.microsoft.com/office/drawing/2014/main" id="{E50AA2D0-3ECB-8A1A-48CF-5068DDB60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559E89F5-A148-710C-CE3B-D8B25A365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3024A9-C20D-EA4D-8958-6EE883B76455}" type="slidenum">
              <a:rPr lang="en-US" altLang="en-US"/>
              <a:pPr eaLnBrk="1" hangingPunct="1"/>
              <a:t>46</a:t>
            </a:fld>
            <a:endParaRPr lang="en-US" alt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5F7BB3C9-9805-25EE-3456-E16D5D71AD3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55650" y="1125538"/>
            <a:ext cx="7848600" cy="5111750"/>
          </a:xfrm>
          <a:solidFill>
            <a:srgbClr val="CCECFF"/>
          </a:solidFill>
        </p:spPr>
        <p:txBody>
          <a:bodyPr/>
          <a:lstStyle/>
          <a:p>
            <a:pPr marL="365125" indent="-255588" eaLnBrk="1" hangingPunct="1">
              <a:buFontTx/>
              <a:buNone/>
            </a:pPr>
            <a:r>
              <a:rPr lang="en-US" altLang="en-US" i="1">
                <a:solidFill>
                  <a:srgbClr val="000099"/>
                </a:solidFill>
              </a:rPr>
              <a:t>Garis besar riwayat pekerjaan</a:t>
            </a:r>
          </a:p>
          <a:p>
            <a:pPr marL="365125" indent="-255588" eaLnBrk="1" hangingPunct="1">
              <a:buFontTx/>
              <a:buNone/>
            </a:pPr>
            <a:endParaRPr lang="en-US" altLang="en-US">
              <a:solidFill>
                <a:srgbClr val="000099"/>
              </a:solidFill>
            </a:endParaRPr>
          </a:p>
          <a:p>
            <a:pPr marL="365125" indent="-255588" eaLnBrk="1" hangingPunct="1">
              <a:buFontTx/>
              <a:buBlip>
                <a:blip r:embed="rId2"/>
              </a:buBlip>
            </a:pPr>
            <a:r>
              <a:rPr lang="en-US" altLang="en-US"/>
              <a:t>G</a:t>
            </a:r>
            <a:r>
              <a:rPr lang="id-ID" altLang="en-US"/>
              <a:t>a</a:t>
            </a:r>
            <a:r>
              <a:rPr lang="en-US" altLang="en-US"/>
              <a:t>mb</a:t>
            </a:r>
            <a:r>
              <a:rPr lang="id-ID" altLang="en-US"/>
              <a:t>ar</a:t>
            </a:r>
            <a:r>
              <a:rPr lang="en-US" altLang="en-US"/>
              <a:t>kan semua pekerjaan y</a:t>
            </a:r>
            <a:r>
              <a:rPr lang="id-ID" altLang="en-US"/>
              <a:t>an</a:t>
            </a:r>
            <a:r>
              <a:rPr lang="en-US" altLang="en-US"/>
              <a:t>g dipegang</a:t>
            </a:r>
          </a:p>
          <a:p>
            <a:pPr marL="365125" indent="-255588" eaLnBrk="1" hangingPunct="1">
              <a:buFontTx/>
              <a:buBlip>
                <a:blip r:embed="rId2"/>
              </a:buBlip>
            </a:pPr>
            <a:r>
              <a:rPr lang="en-US" altLang="en-US"/>
              <a:t>Pajanan di tempat kerja</a:t>
            </a:r>
          </a:p>
          <a:p>
            <a:pPr marL="365125" indent="-255588" eaLnBrk="1" hangingPunct="1">
              <a:buFontTx/>
              <a:buBlip>
                <a:blip r:embed="rId2"/>
              </a:buBlip>
            </a:pPr>
            <a:r>
              <a:rPr lang="en-US" altLang="en-US"/>
              <a:t>Waktu timbulnya gejala</a:t>
            </a:r>
          </a:p>
          <a:p>
            <a:pPr marL="365125" indent="-255588" eaLnBrk="1" hangingPunct="1">
              <a:buFontTx/>
              <a:buBlip>
                <a:blip r:embed="rId2"/>
              </a:buBlip>
            </a:pPr>
            <a:r>
              <a:rPr lang="en-US" altLang="en-US"/>
              <a:t>Data penyakit serupa pd teman sekerja</a:t>
            </a:r>
          </a:p>
          <a:p>
            <a:pPr marL="365125" indent="-255588" eaLnBrk="1" hangingPunct="1">
              <a:buFontTx/>
              <a:buBlip>
                <a:blip r:embed="rId2"/>
              </a:buBlip>
            </a:pPr>
            <a:r>
              <a:rPr lang="en-US" altLang="en-US"/>
              <a:t>Pajanan di luar tempat kerja dan faktor lain spt merokok, hobi</a:t>
            </a: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A3C46331-9BAE-63CF-16A0-5C0817EC8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549275"/>
            <a:ext cx="6408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IDENTIFIKASI PENYAKIT AKIBAT KERJA ………….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CFD8E6CE-4DBE-A3CC-AF7E-34CF21AA7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7C3A97-2A5E-7243-8783-A6510E19AF6D}" type="slidenum">
              <a:rPr lang="en-US" altLang="en-US"/>
              <a:pPr eaLnBrk="1" hangingPunct="1"/>
              <a:t>47</a:t>
            </a:fld>
            <a:endParaRPr lang="en-US" altLang="en-US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B4E97AB-D192-F61B-A8D7-1C1F245FFFD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11188" y="1412875"/>
            <a:ext cx="7924800" cy="4464050"/>
          </a:xfrm>
          <a:solidFill>
            <a:srgbClr val="CCECFF"/>
          </a:solidFill>
        </p:spPr>
        <p:txBody>
          <a:bodyPr/>
          <a:lstStyle/>
          <a:p>
            <a:pPr marL="365125" indent="-255588" eaLnBrk="1" hangingPunct="1">
              <a:buClr>
                <a:schemeClr val="tx1"/>
              </a:buClr>
              <a:buFontTx/>
              <a:buNone/>
            </a:pPr>
            <a:r>
              <a:rPr lang="en-US" altLang="en-US" sz="2500"/>
              <a:t>Gambarkan pekerjaan</a:t>
            </a:r>
          </a:p>
          <a:p>
            <a:pPr marL="620713" lvl="1" indent="-228600" eaLnBrk="1" hangingPunct="1">
              <a:buClr>
                <a:schemeClr val="tx1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2600"/>
              <a:t>Jenis pekerjaan (saat ini &amp; sebelumnya)</a:t>
            </a:r>
          </a:p>
          <a:p>
            <a:pPr marL="620713" lvl="1" indent="-228600" eaLnBrk="1" hangingPunct="1">
              <a:buClr>
                <a:schemeClr val="tx1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2600"/>
              <a:t>Gerakan dalam bekerja</a:t>
            </a:r>
          </a:p>
          <a:p>
            <a:pPr marL="620713" lvl="1" indent="-228600" eaLnBrk="1" hangingPunct="1">
              <a:buClr>
                <a:schemeClr val="tx1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2600"/>
              <a:t>Tugas yg berat/ berlebihan</a:t>
            </a:r>
          </a:p>
          <a:p>
            <a:pPr marL="620713" lvl="1" indent="-228600" eaLnBrk="1" hangingPunct="1">
              <a:buClr>
                <a:schemeClr val="tx1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2600"/>
              <a:t>Perubahan /pergeseran kerja</a:t>
            </a:r>
          </a:p>
          <a:p>
            <a:pPr marL="620713" lvl="1" indent="-228600" eaLnBrk="1" hangingPunct="1">
              <a:buClr>
                <a:schemeClr val="tx1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2600"/>
              <a:t>Iklim di tempat kerja</a:t>
            </a:r>
          </a:p>
          <a:p>
            <a:pPr marL="620713" lvl="1" indent="-228600" eaLnBrk="1" hangingPunct="1">
              <a:buClr>
                <a:schemeClr val="tx1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2600"/>
              <a:t>Pekerjaan lain / paruh waktu spt ibu rumah tangga, sbg orang tua dll. </a:t>
            </a:r>
            <a:endParaRPr lang="en-US" altLang="en-US" sz="2100"/>
          </a:p>
        </p:txBody>
      </p:sp>
      <p:sp>
        <p:nvSpPr>
          <p:cNvPr id="48133" name="Text Box 6">
            <a:extLst>
              <a:ext uri="{FF2B5EF4-FFF2-40B4-BE49-F238E27FC236}">
                <a16:creationId xmlns:a16="http://schemas.microsoft.com/office/drawing/2014/main" id="{686A5581-5F22-EC92-E417-7699EE3D7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549275"/>
            <a:ext cx="6408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IDENTIFIKASI PENYAKIT AKIBAT KERJA ………….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E5451B05-2938-CA23-E83C-EB2C3220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771DC9A-F037-D246-B442-D01F2DB85977}" type="slidenum">
              <a:rPr lang="en-US" altLang="en-US"/>
              <a:pPr eaLnBrk="1" hangingPunct="1"/>
              <a:t>48</a:t>
            </a:fld>
            <a:endParaRPr lang="en-US" altLang="en-US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6AE2A315-8370-99B6-B5E2-69EDD4163D7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68313" y="1125538"/>
            <a:ext cx="8075612" cy="4822825"/>
          </a:xfrm>
          <a:solidFill>
            <a:srgbClr val="CCECFF"/>
          </a:solidFill>
        </p:spPr>
        <p:txBody>
          <a:bodyPr/>
          <a:lstStyle/>
          <a:p>
            <a:pPr marL="365125" indent="-255588" eaLnBrk="1" hangingPunct="1">
              <a:buClr>
                <a:schemeClr val="tx1"/>
              </a:buClr>
              <a:buFontTx/>
              <a:buNone/>
            </a:pPr>
            <a:r>
              <a:rPr lang="en-US" altLang="en-US"/>
              <a:t>Pajanan di tempat kerja</a:t>
            </a:r>
          </a:p>
          <a:p>
            <a:pPr marL="365125" indent="-255588" eaLnBrk="1" hangingPunct="1">
              <a:buClr>
                <a:schemeClr val="tx1"/>
              </a:buClr>
              <a:buFontTx/>
              <a:buNone/>
            </a:pPr>
            <a:endParaRPr lang="en-US" altLang="en-US" sz="600"/>
          </a:p>
          <a:p>
            <a:pPr marL="620713" lvl="1" indent="-228600" eaLnBrk="1" hangingPunct="1">
              <a:buClr>
                <a:schemeClr val="tx1"/>
              </a:buClr>
              <a:buSzPct val="80000"/>
              <a:buFont typeface="Wingdings" pitchFamily="2" charset="2"/>
              <a:buBlip>
                <a:blip r:embed="rId2"/>
              </a:buBlip>
            </a:pPr>
            <a:r>
              <a:rPr lang="en-US" altLang="en-US" sz="2700"/>
              <a:t>Tanyakan pajanan yg ada saat ini dan sebelumnya (fisik, biologi, kimia, psikososial) </a:t>
            </a:r>
            <a:r>
              <a:rPr lang="en-US" altLang="en-US" sz="2700">
                <a:sym typeface="Wingdings" pitchFamily="2" charset="2"/>
              </a:rPr>
              <a:t> daftar pertanyaan</a:t>
            </a:r>
          </a:p>
          <a:p>
            <a:pPr marL="620713" lvl="1" indent="-228600" eaLnBrk="1" hangingPunct="1">
              <a:buClr>
                <a:schemeClr val="tx1"/>
              </a:buClr>
              <a:buSzPct val="80000"/>
              <a:buFont typeface="Wingdings" pitchFamily="2" charset="2"/>
              <a:buNone/>
            </a:pPr>
            <a:endParaRPr lang="en-US" altLang="en-US" sz="2700">
              <a:sym typeface="Wingdings" pitchFamily="2" charset="2"/>
            </a:endParaRPr>
          </a:p>
          <a:p>
            <a:pPr marL="620713" lvl="1" indent="-228600" eaLnBrk="1" hangingPunct="1">
              <a:buClr>
                <a:schemeClr val="tx1"/>
              </a:buClr>
              <a:buSzPct val="80000"/>
              <a:buFont typeface="Wingdings" pitchFamily="2" charset="2"/>
              <a:buBlip>
                <a:blip r:embed="rId2"/>
              </a:buBlip>
            </a:pPr>
            <a:r>
              <a:rPr lang="en-US" altLang="en-US" sz="2700">
                <a:sym typeface="Wingdings" pitchFamily="2" charset="2"/>
              </a:rPr>
              <a:t>Kecelakaan atau kejadian dalam penggunaan bahan kimia , spt menumpahkan bahan</a:t>
            </a:r>
          </a:p>
          <a:p>
            <a:pPr marL="620713" lvl="1" indent="-228600" eaLnBrk="1" hangingPunct="1">
              <a:buClr>
                <a:schemeClr val="tx1"/>
              </a:buClr>
              <a:buSzPct val="80000"/>
              <a:buFont typeface="Wingdings" pitchFamily="2" charset="2"/>
              <a:buNone/>
            </a:pPr>
            <a:endParaRPr lang="en-US" altLang="en-US" sz="2700">
              <a:sym typeface="Wingdings" pitchFamily="2" charset="2"/>
            </a:endParaRPr>
          </a:p>
          <a:p>
            <a:pPr marL="620713" lvl="1" indent="-228600" eaLnBrk="1" hangingPunct="1">
              <a:buClr>
                <a:schemeClr val="tx1"/>
              </a:buClr>
              <a:buSzPct val="80000"/>
              <a:buFont typeface="Wingdings" pitchFamily="2" charset="2"/>
              <a:buBlip>
                <a:blip r:embed="rId2"/>
              </a:buBlip>
            </a:pPr>
            <a:r>
              <a:rPr lang="en-US" altLang="en-US" sz="2700">
                <a:sym typeface="Wingdings" pitchFamily="2" charset="2"/>
              </a:rPr>
              <a:t>Bekerja dengan pajanan pd tempat yg terbatas, bahan baru, perubahan proses kerja dll.</a:t>
            </a:r>
            <a:endParaRPr lang="en-US" altLang="en-US" sz="2700"/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550B4738-A60E-8EC3-DDD6-65861F9E6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04813"/>
            <a:ext cx="6408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IDENTIFIKASI PENYAKIT AKIBAT KERJA ………….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>
            <a:extLst>
              <a:ext uri="{FF2B5EF4-FFF2-40B4-BE49-F238E27FC236}">
                <a16:creationId xmlns:a16="http://schemas.microsoft.com/office/drawing/2014/main" id="{29C403EC-A5E4-4CF1-B23B-1D62A2C90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79" name="Slide Number Placeholder 5">
            <a:extLst>
              <a:ext uri="{FF2B5EF4-FFF2-40B4-BE49-F238E27FC236}">
                <a16:creationId xmlns:a16="http://schemas.microsoft.com/office/drawing/2014/main" id="{E4B674A5-FFD1-65A7-51C7-9DCEB6096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34202B-DFCF-F44A-A3CD-C2C3AD340FC3}" type="slidenum">
              <a:rPr lang="en-US" altLang="en-US"/>
              <a:pPr eaLnBrk="1" hangingPunct="1"/>
              <a:t>49</a:t>
            </a:fld>
            <a:endParaRPr lang="en-US" altLang="en-US"/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C4D72B68-4820-FC9D-F5D3-40EE1E9AEE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824413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en-US">
                <a:cs typeface="Arial" panose="020B0604020202020204" pitchFamily="34" charset="0"/>
              </a:rPr>
              <a:t>Untuk mempertegas Diagnosis Okupasi diperlukan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en-US"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altLang="en-US">
                <a:cs typeface="Arial" panose="020B0604020202020204" pitchFamily="34" charset="0"/>
              </a:rPr>
              <a:t>pemeriksaan: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en-US">
                <a:cs typeface="Arial" panose="020B0604020202020204" pitchFamily="34" charset="0"/>
              </a:rPr>
              <a:t>    bio monitoring &amp; tes klinik,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en-US">
                <a:cs typeface="Arial" panose="020B0604020202020204" pitchFamily="34" charset="0"/>
              </a:rPr>
              <a:t>    penilaian pajanan lingkungan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à"/>
            </a:pPr>
            <a:r>
              <a:rPr lang="en-US" altLang="en-US">
                <a:cs typeface="Arial" panose="020B0604020202020204" pitchFamily="34" charset="0"/>
              </a:rPr>
              <a:t>perhatikan legalitas,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>
                <a:cs typeface="Arial" panose="020B0604020202020204" pitchFamily="34" charset="0"/>
              </a:rPr>
              <a:t>                     etika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>
                <a:cs typeface="Arial" panose="020B0604020202020204" pitchFamily="34" charset="0"/>
              </a:rPr>
              <a:t>                     faktor sosioekonomi</a:t>
            </a:r>
          </a:p>
          <a:p>
            <a:pPr eaLnBrk="1" hangingPunct="1"/>
            <a:endParaRPr lang="en-US" altLang="en-US"/>
          </a:p>
        </p:txBody>
      </p:sp>
      <p:sp>
        <p:nvSpPr>
          <p:cNvPr id="50181" name="Text Box 4">
            <a:extLst>
              <a:ext uri="{FF2B5EF4-FFF2-40B4-BE49-F238E27FC236}">
                <a16:creationId xmlns:a16="http://schemas.microsoft.com/office/drawing/2014/main" id="{847B59C4-6B3B-C387-22BA-1E07CF25A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274638"/>
            <a:ext cx="7570787" cy="490537"/>
          </a:xfrm>
          <a:noFill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 b="1"/>
              <a:t>IDENTIFIKASI PENYAKIT AKIBAT KERJA ………….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42BC5ED0-2117-F3D7-5DE4-2FEE55273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42875"/>
            <a:ext cx="8153400" cy="990600"/>
          </a:xfrm>
        </p:spPr>
        <p:txBody>
          <a:bodyPr/>
          <a:lstStyle/>
          <a:p>
            <a:pPr eaLnBrk="1" hangingPunct="1"/>
            <a:r>
              <a:rPr lang="id-ID" altLang="en-US" sz="4000"/>
              <a:t>Konsep Kesehatan Kerja</a:t>
            </a:r>
          </a:p>
        </p:txBody>
      </p:sp>
      <p:sp>
        <p:nvSpPr>
          <p:cNvPr id="20482" name="Slide Number Placeholder 2">
            <a:extLst>
              <a:ext uri="{FF2B5EF4-FFF2-40B4-BE49-F238E27FC236}">
                <a16:creationId xmlns:a16="http://schemas.microsoft.com/office/drawing/2014/main" id="{DA9033E4-80C8-3397-1114-8EDA7C84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3F98013E-D704-DE4B-B28B-08C63FE86483}" type="slidenum">
              <a:rPr lang="id-ID" altLang="id-ID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id-ID" altLang="id-ID" sz="1200">
              <a:solidFill>
                <a:srgbClr val="FFFFFF"/>
              </a:solidFill>
            </a:endParaRPr>
          </a:p>
        </p:txBody>
      </p:sp>
      <p:sp>
        <p:nvSpPr>
          <p:cNvPr id="20483" name="Content Placeholder 3">
            <a:extLst>
              <a:ext uri="{FF2B5EF4-FFF2-40B4-BE49-F238E27FC236}">
                <a16:creationId xmlns:a16="http://schemas.microsoft.com/office/drawing/2014/main" id="{D665ECBF-ECAB-37DA-7CD4-1D4487B1571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graphicFrame>
        <p:nvGraphicFramePr>
          <p:cNvPr id="20484" name="Object 2">
            <a:extLst>
              <a:ext uri="{FF2B5EF4-FFF2-40B4-BE49-F238E27FC236}">
                <a16:creationId xmlns:a16="http://schemas.microsoft.com/office/drawing/2014/main" id="{130624C4-4F42-0211-1817-63AB241AAE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063" y="1000125"/>
          <a:ext cx="8262937" cy="555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24955500" imgH="18719800" progId="PowerPoint.Slide.8">
                  <p:embed/>
                </p:oleObj>
              </mc:Choice>
              <mc:Fallback>
                <p:oleObj name="Slide" r:id="rId2" imgW="24955500" imgH="187198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000125"/>
                        <a:ext cx="8262937" cy="555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>
            <a:extLst>
              <a:ext uri="{FF2B5EF4-FFF2-40B4-BE49-F238E27FC236}">
                <a16:creationId xmlns:a16="http://schemas.microsoft.com/office/drawing/2014/main" id="{26B74D4C-0BE4-AAB0-7491-F6080647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3" name="Slide Number Placeholder 4">
            <a:extLst>
              <a:ext uri="{FF2B5EF4-FFF2-40B4-BE49-F238E27FC236}">
                <a16:creationId xmlns:a16="http://schemas.microsoft.com/office/drawing/2014/main" id="{67125D3B-6BF5-BFFC-2279-44E41085E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A90B69-3B8A-9348-A6FB-299378978428}" type="slidenum">
              <a:rPr lang="en-US" altLang="en-US"/>
              <a:pPr eaLnBrk="1" hangingPunct="1"/>
              <a:t>50</a:t>
            </a:fld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49C02AE7-AA19-A638-8B7F-E35DBAACD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632700" cy="1143000"/>
          </a:xfrm>
        </p:spPr>
        <p:txBody>
          <a:bodyPr/>
          <a:lstStyle/>
          <a:p>
            <a:pPr eaLnBrk="1" hangingPunct="1"/>
            <a:r>
              <a:rPr lang="en-US" altLang="en-US"/>
              <a:t>PENCEGAHAN PENYAKIT AKIBAT KERJA</a:t>
            </a:r>
          </a:p>
        </p:txBody>
      </p:sp>
      <p:pic>
        <p:nvPicPr>
          <p:cNvPr id="51205" name="Picture 3" descr="mata">
            <a:extLst>
              <a:ext uri="{FF2B5EF4-FFF2-40B4-BE49-F238E27FC236}">
                <a16:creationId xmlns:a16="http://schemas.microsoft.com/office/drawing/2014/main" id="{C47B969B-6328-9415-4EDB-6C8F07DDA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05038"/>
            <a:ext cx="2746375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4" descr="mcu cartoon 2">
            <a:extLst>
              <a:ext uri="{FF2B5EF4-FFF2-40B4-BE49-F238E27FC236}">
                <a16:creationId xmlns:a16="http://schemas.microsoft.com/office/drawing/2014/main" id="{8C6A6947-EB6E-D826-8B6D-F63135802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133600"/>
            <a:ext cx="3024188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5" descr="treadmill cartoon">
            <a:extLst>
              <a:ext uri="{FF2B5EF4-FFF2-40B4-BE49-F238E27FC236}">
                <a16:creationId xmlns:a16="http://schemas.microsoft.com/office/drawing/2014/main" id="{B05DC67E-93E9-331F-F5E1-D6DAD74DA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76700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5">
            <a:extLst>
              <a:ext uri="{FF2B5EF4-FFF2-40B4-BE49-F238E27FC236}">
                <a16:creationId xmlns:a16="http://schemas.microsoft.com/office/drawing/2014/main" id="{03289C53-6B56-3DEB-193D-82E6C2B2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1F9E05-F0E6-6F45-A13E-7D9CDE37159B}" type="slidenum">
              <a:rPr lang="en-US" altLang="en-US"/>
              <a:pPr eaLnBrk="1" hangingPunct="1"/>
              <a:t>51</a:t>
            </a:fld>
            <a:endParaRPr lang="en-US" altLang="en-US"/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067A5840-59AA-E251-642B-77782A451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PRINSIP: </a:t>
            </a:r>
            <a:r>
              <a:rPr lang="en-US" altLang="en-US" sz="3600" i="1"/>
              <a:t>5 Levels of  Pevention</a:t>
            </a:r>
            <a:br>
              <a:rPr lang="en-US" altLang="en-US" sz="3600" i="1"/>
            </a:br>
            <a:r>
              <a:rPr lang="en-US" altLang="en-US" sz="3600"/>
              <a:t>Pencegahan Primer</a:t>
            </a:r>
          </a:p>
        </p:txBody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9FAC0B0F-9479-B9F4-D709-84E4E84FB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/>
              <a:t>Health Promotion:</a:t>
            </a:r>
          </a:p>
          <a:p>
            <a:pPr lvl="1" eaLnBrk="1" hangingPunct="1"/>
            <a:r>
              <a:rPr lang="en-US" altLang="en-US"/>
              <a:t>Penyuluhan:</a:t>
            </a:r>
          </a:p>
          <a:p>
            <a:pPr lvl="2" eaLnBrk="1" hangingPunct="1"/>
            <a:r>
              <a:rPr lang="en-US" altLang="en-US"/>
              <a:t>Perilaku kesehatan </a:t>
            </a:r>
          </a:p>
          <a:p>
            <a:pPr lvl="2" eaLnBrk="1" hangingPunct="1"/>
            <a:r>
              <a:rPr lang="en-US" altLang="en-US"/>
              <a:t>Faktor bahaya ditempat kerja</a:t>
            </a:r>
          </a:p>
          <a:p>
            <a:pPr lvl="2" eaLnBrk="1" hangingPunct="1"/>
            <a:r>
              <a:rPr lang="en-US" altLang="en-US"/>
              <a:t>Perilaku kerja yang baik</a:t>
            </a:r>
          </a:p>
          <a:p>
            <a:pPr lvl="1" eaLnBrk="1" hangingPunct="1"/>
            <a:r>
              <a:rPr lang="en-US" altLang="en-US"/>
              <a:t>Olah Raga (Jenis, Freq, lama/durasi)</a:t>
            </a:r>
          </a:p>
          <a:p>
            <a:pPr lvl="1" eaLnBrk="1" hangingPunct="1"/>
            <a:r>
              <a:rPr lang="en-US" altLang="en-US"/>
              <a:t>Gizi seimbang</a:t>
            </a:r>
          </a:p>
        </p:txBody>
      </p:sp>
      <p:pic>
        <p:nvPicPr>
          <p:cNvPr id="52230" name="Picture 4" descr="dokterco ce">
            <a:extLst>
              <a:ext uri="{FF2B5EF4-FFF2-40B4-BE49-F238E27FC236}">
                <a16:creationId xmlns:a16="http://schemas.microsoft.com/office/drawing/2014/main" id="{C7A951FB-248F-D6E3-11BE-8E4AF61F2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773238"/>
            <a:ext cx="19240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5">
            <a:extLst>
              <a:ext uri="{FF2B5EF4-FFF2-40B4-BE49-F238E27FC236}">
                <a16:creationId xmlns:a16="http://schemas.microsoft.com/office/drawing/2014/main" id="{B27B54F6-C32C-002A-4794-47F2CB888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82865B-679E-084F-9575-74FCD0D33F1D}" type="slidenum">
              <a:rPr lang="en-US" altLang="en-US"/>
              <a:pPr eaLnBrk="1" hangingPunct="1"/>
              <a:t>52</a:t>
            </a:fld>
            <a:endParaRPr lang="en-US" altLang="en-US"/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7B421444-5D04-BBE1-5784-9A02C6C942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274269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Pencegahan</a:t>
            </a:r>
            <a:r>
              <a:rPr lang="en-US" altLang="en-US" dirty="0"/>
              <a:t> </a:t>
            </a:r>
            <a:r>
              <a:rPr lang="en-US" altLang="en-US" dirty="0" err="1"/>
              <a:t>Sekunder</a:t>
            </a:r>
            <a:endParaRPr lang="en-US" altLang="en-US" dirty="0"/>
          </a:p>
        </p:txBody>
      </p:sp>
      <p:sp>
        <p:nvSpPr>
          <p:cNvPr id="53253" name="Rectangle 3">
            <a:extLst>
              <a:ext uri="{FF2B5EF4-FFF2-40B4-BE49-F238E27FC236}">
                <a16:creationId xmlns:a16="http://schemas.microsoft.com/office/drawing/2014/main" id="{300F57EB-BB50-DC24-7F44-52722B277C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7772400" cy="4433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i="1"/>
              <a:t>Specific Protection</a:t>
            </a:r>
            <a:r>
              <a:rPr lang="en-US" altLang="en-US" sz="2800"/>
              <a:t>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1.Pengendalian teknis: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     . Substitusi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     . Isolasi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     . ventilasi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2. Pengendalian admnistrasi , melalui per-undang2 an dan admnistrasi/organisasi: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     . Rotasi/pembatasan jam kerja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3. Penggunaan Alat Pelindung Diri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Pengendalian jalur kesehatan: imunisasi</a:t>
            </a:r>
          </a:p>
        </p:txBody>
      </p:sp>
      <p:pic>
        <p:nvPicPr>
          <p:cNvPr id="53254" name="Picture 4" descr="images (11)">
            <a:extLst>
              <a:ext uri="{FF2B5EF4-FFF2-40B4-BE49-F238E27FC236}">
                <a16:creationId xmlns:a16="http://schemas.microsoft.com/office/drawing/2014/main" id="{3C62BDF8-8B7A-5264-FB65-3A9864C0B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412875"/>
            <a:ext cx="1544638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lide Number Placeholder 5">
            <a:extLst>
              <a:ext uri="{FF2B5EF4-FFF2-40B4-BE49-F238E27FC236}">
                <a16:creationId xmlns:a16="http://schemas.microsoft.com/office/drawing/2014/main" id="{33E0077B-4A29-1967-06FE-9BD60ED37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87CDA1-0B3B-B54E-918D-37543641EED7}" type="slidenum">
              <a:rPr lang="en-US" altLang="en-US"/>
              <a:pPr eaLnBrk="1" hangingPunct="1"/>
              <a:t>53</a:t>
            </a:fld>
            <a:endParaRPr lang="en-US" altLang="en-US"/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8B4114F6-A1AE-5655-699C-411722BF8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Pencegahan tersier</a:t>
            </a:r>
          </a:p>
        </p:txBody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8AEBC269-BBC6-E63C-EE00-E5BFA75D35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/>
              <a:t>Early Diagnosis &amp; Prompt treatment:</a:t>
            </a:r>
          </a:p>
          <a:p>
            <a:pPr lvl="1" eaLnBrk="1" hangingPunct="1"/>
            <a:r>
              <a:rPr lang="en-US" altLang="en-US"/>
              <a:t>Pemeriksaan pra-kerja </a:t>
            </a:r>
          </a:p>
          <a:p>
            <a:pPr lvl="1" eaLnBrk="1" hangingPunct="1"/>
            <a:r>
              <a:rPr lang="en-US" altLang="en-US"/>
              <a:t>Pemeriksaan berkala</a:t>
            </a:r>
          </a:p>
          <a:p>
            <a:pPr lvl="1" eaLnBrk="1" hangingPunct="1"/>
            <a:r>
              <a:rPr lang="en-US" altLang="en-US"/>
              <a:t>Skrining dan Surveilans</a:t>
            </a:r>
          </a:p>
          <a:p>
            <a:pPr lvl="1" eaLnBrk="1" hangingPunct="1"/>
            <a:r>
              <a:rPr lang="en-US" altLang="en-US"/>
              <a:t>Pemeriksaan lingkungan secara berkala</a:t>
            </a:r>
          </a:p>
          <a:p>
            <a:pPr lvl="1" eaLnBrk="1" hangingPunct="1"/>
            <a:r>
              <a:rPr lang="en-US" altLang="en-US"/>
              <a:t>Pengobatan segera bila ditemukan adanya gangguan kesehatan pada pekerja</a:t>
            </a:r>
          </a:p>
          <a:p>
            <a:pPr lvl="1" eaLnBrk="1" hangingPunct="1"/>
            <a:r>
              <a:rPr lang="en-US" altLang="en-US"/>
              <a:t>Pengendalian segera ditempat kerja</a:t>
            </a:r>
          </a:p>
        </p:txBody>
      </p:sp>
      <p:pic>
        <p:nvPicPr>
          <p:cNvPr id="54278" name="Picture 4" descr="dokter pasien 2">
            <a:extLst>
              <a:ext uri="{FF2B5EF4-FFF2-40B4-BE49-F238E27FC236}">
                <a16:creationId xmlns:a16="http://schemas.microsoft.com/office/drawing/2014/main" id="{0641A748-7D67-9712-2FBA-BA80AAEF4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060575"/>
            <a:ext cx="14414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5">
            <a:extLst>
              <a:ext uri="{FF2B5EF4-FFF2-40B4-BE49-F238E27FC236}">
                <a16:creationId xmlns:a16="http://schemas.microsoft.com/office/drawing/2014/main" id="{0E052F2F-4505-D363-C603-81AEEF061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62F0BA-C60C-C340-A2BA-92F6AF262478}" type="slidenum">
              <a:rPr lang="en-US" altLang="en-US"/>
              <a:pPr eaLnBrk="1" hangingPunct="1"/>
              <a:t>54</a:t>
            </a:fld>
            <a:endParaRPr lang="en-US" altLang="en-US"/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21B49E97-0C40-8152-BF1D-AB12BC708C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90805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i="1"/>
              <a:t>Disability limitation:</a:t>
            </a:r>
          </a:p>
          <a:p>
            <a:pPr lvl="1" eaLnBrk="1" hangingPunct="1"/>
            <a:r>
              <a:rPr lang="en-US" altLang="en-US"/>
              <a:t>Evaluasi kembali bekerja (</a:t>
            </a:r>
            <a:r>
              <a:rPr lang="en-US" altLang="en-US" i="1"/>
              <a:t>return to work)</a:t>
            </a:r>
            <a:endParaRPr lang="en-US" altLang="en-US"/>
          </a:p>
          <a:p>
            <a:pPr eaLnBrk="1" hangingPunct="1"/>
            <a:r>
              <a:rPr lang="en-US" altLang="en-US" i="1"/>
              <a:t>Rehabilitation:</a:t>
            </a:r>
          </a:p>
          <a:p>
            <a:pPr lvl="1" eaLnBrk="1" hangingPunct="1"/>
            <a:r>
              <a:rPr lang="en-US" altLang="en-US"/>
              <a:t>Evaluasi kecacatan</a:t>
            </a:r>
          </a:p>
          <a:p>
            <a:pPr lvl="1" eaLnBrk="1" hangingPunct="1"/>
            <a:r>
              <a:rPr lang="en-US" altLang="en-US"/>
              <a:t>Menyesuaikan pekerjaan dengan kondisi pekerja</a:t>
            </a:r>
          </a:p>
          <a:p>
            <a:pPr lvl="1" eaLnBrk="1" hangingPunct="1"/>
            <a:r>
              <a:rPr lang="en-US" altLang="en-US"/>
              <a:t>Mengganti pekerjaan sesuai dengan kemampuan pekerja</a:t>
            </a:r>
            <a:endParaRPr lang="en-US" altLang="en-US" i="1"/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55301" name="Picture 3" descr="ekg1">
            <a:extLst>
              <a:ext uri="{FF2B5EF4-FFF2-40B4-BE49-F238E27FC236}">
                <a16:creationId xmlns:a16="http://schemas.microsoft.com/office/drawing/2014/main" id="{E25F1AB8-1910-0279-12AE-DD3D5E907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724400"/>
            <a:ext cx="200977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ACE43884-6E17-E060-64C5-2CC765D8C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Skrining dan Surveilance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D25626A5-AD8A-0265-771B-C5F77A80E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000"/>
              <a:t>Skrining : Pemeriksaan klinis atau lab untuk mendeteksi adanya proses patologi umumnya pada pekerja sehat (tidak ada keluhan) yang bekerja dengan pajanan bahan tertentu</a:t>
            </a:r>
          </a:p>
          <a:p>
            <a:r>
              <a:rPr lang="en-US" altLang="en-US" sz="3000"/>
              <a:t>Surveilance : Proses integrasi (perencanaan, pemeriksaan, pencatatan dan pelaporan) terhadap suatu pajanan bahan tertentu di tempat kerja yang dilaksanakan secara periodik</a:t>
            </a:r>
          </a:p>
        </p:txBody>
      </p:sp>
      <p:sp>
        <p:nvSpPr>
          <p:cNvPr id="56325" name="Slide Number Placeholder 4">
            <a:extLst>
              <a:ext uri="{FF2B5EF4-FFF2-40B4-BE49-F238E27FC236}">
                <a16:creationId xmlns:a16="http://schemas.microsoft.com/office/drawing/2014/main" id="{1C0E03F3-0D6B-FE50-384D-92E0AFD57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9F5054-1187-4449-AC3B-95A1F1F4B5EB}" type="slidenum">
              <a:rPr lang="en-US" altLang="en-US"/>
              <a:pPr eaLnBrk="1" hangingPunct="1"/>
              <a:t>55</a:t>
            </a:fld>
            <a:endParaRPr lang="en-US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76504105-A1E9-8C5F-B19D-9F5DB71D1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Kriteria Pemeriksaan Skrining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EA2DCFA5-CFBC-7239-9497-B06EADC48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Memiliki nilai sensitifitas dan spesifisitas yang baik</a:t>
            </a:r>
          </a:p>
          <a:p>
            <a:r>
              <a:rPr lang="en-US" altLang="en-US"/>
              <a:t>Valid dan dapat dipercaya</a:t>
            </a:r>
          </a:p>
          <a:p>
            <a:r>
              <a:rPr lang="en-US" altLang="en-US"/>
              <a:t>Dapat mendeteksi kelainan secara dini</a:t>
            </a:r>
          </a:p>
          <a:p>
            <a:r>
              <a:rPr lang="en-US" altLang="en-US"/>
              <a:t>Pemeriksaan lanjutan dan penatalaksanaan yang efektif harus tersedia untuk kelainan yang ditemukan</a:t>
            </a:r>
          </a:p>
          <a:p>
            <a:r>
              <a:rPr lang="en-US" altLang="en-US"/>
              <a:t>Manfaat lebih besar dari harganya</a:t>
            </a:r>
          </a:p>
        </p:txBody>
      </p:sp>
      <p:sp>
        <p:nvSpPr>
          <p:cNvPr id="57349" name="Slide Number Placeholder 4">
            <a:extLst>
              <a:ext uri="{FF2B5EF4-FFF2-40B4-BE49-F238E27FC236}">
                <a16:creationId xmlns:a16="http://schemas.microsoft.com/office/drawing/2014/main" id="{22BF9735-2D90-DAF7-2C32-C85C71C7C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12D850-8F8C-2E45-B1FE-E729BE9D7776}" type="slidenum">
              <a:rPr lang="en-US" altLang="en-US"/>
              <a:pPr eaLnBrk="1" hangingPunct="1"/>
              <a:t>56</a:t>
            </a:fld>
            <a:endParaRPr lang="en-US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A678257E-39B0-232D-0FE5-F60CB4FC0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Contoh Pemeriksaan Skrining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8A5FEA02-B6A3-6672-DFEC-A9A7824D5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Rontgen Thoraks </a:t>
            </a:r>
            <a:r>
              <a:rPr lang="en-US" altLang="en-US">
                <a:sym typeface="Wingdings" pitchFamily="2" charset="2"/>
              </a:rPr>
              <a:t> paparan debu mineral dan debu kapas</a:t>
            </a:r>
          </a:p>
          <a:p>
            <a:r>
              <a:rPr lang="en-US" altLang="en-US"/>
              <a:t>Spirometri </a:t>
            </a:r>
            <a:r>
              <a:rPr lang="en-US" altLang="en-US">
                <a:sym typeface="Wingdings" pitchFamily="2" charset="2"/>
              </a:rPr>
              <a:t> pekerja tambang</a:t>
            </a:r>
          </a:p>
          <a:p>
            <a:r>
              <a:rPr lang="en-US" altLang="en-US">
                <a:sym typeface="Wingdings" pitchFamily="2" charset="2"/>
              </a:rPr>
              <a:t>Pemeriksaan level pendengaran  bising</a:t>
            </a:r>
          </a:p>
          <a:p>
            <a:r>
              <a:rPr lang="en-US" altLang="en-US">
                <a:sym typeface="Wingdings" pitchFamily="2" charset="2"/>
              </a:rPr>
              <a:t>Pemeriksaan fungsi penghidu  bahan kimia (pengencer cat)</a:t>
            </a:r>
          </a:p>
          <a:p>
            <a:r>
              <a:rPr lang="en-US" altLang="en-US">
                <a:sym typeface="Wingdings" pitchFamily="2" charset="2"/>
              </a:rPr>
              <a:t>Pemeriksaan buta warna  bahan kimia</a:t>
            </a:r>
            <a:endParaRPr lang="en-US" altLang="en-US"/>
          </a:p>
        </p:txBody>
      </p:sp>
      <p:sp>
        <p:nvSpPr>
          <p:cNvPr id="58373" name="Slide Number Placeholder 4">
            <a:extLst>
              <a:ext uri="{FF2B5EF4-FFF2-40B4-BE49-F238E27FC236}">
                <a16:creationId xmlns:a16="http://schemas.microsoft.com/office/drawing/2014/main" id="{5BFA0F11-F87E-492C-C9DD-B36E0D43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9161DB-35C7-1240-8CDC-76EFC91DAC5B}" type="slidenum">
              <a:rPr lang="en-US" altLang="en-US"/>
              <a:pPr eaLnBrk="1" hangingPunct="1"/>
              <a:t>57</a:t>
            </a:fld>
            <a:endParaRPr lang="en-US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1005C563-9F99-601C-7698-08F75DE0C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Jaminan mutu pemeriksaan skrining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B152053C-3B39-584E-625E-F08343A53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Hasil dapat dipertanggungjawabkan</a:t>
            </a:r>
          </a:p>
          <a:p>
            <a:r>
              <a:rPr lang="en-US" altLang="en-US"/>
              <a:t>Kalibrasi berkala</a:t>
            </a:r>
          </a:p>
          <a:p>
            <a:r>
              <a:rPr lang="en-US" altLang="en-US"/>
              <a:t>Evaluasi hasil berkala</a:t>
            </a:r>
          </a:p>
          <a:p>
            <a:r>
              <a:rPr lang="en-US" altLang="en-US"/>
              <a:t>Tenaga medis yang kompeten</a:t>
            </a:r>
          </a:p>
        </p:txBody>
      </p:sp>
      <p:sp>
        <p:nvSpPr>
          <p:cNvPr id="59397" name="Slide Number Placeholder 4">
            <a:extLst>
              <a:ext uri="{FF2B5EF4-FFF2-40B4-BE49-F238E27FC236}">
                <a16:creationId xmlns:a16="http://schemas.microsoft.com/office/drawing/2014/main" id="{29B0C4D6-E818-2404-7CD0-A20E1B5A3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4560B6-2A04-804E-84B3-617A6B9E1570}" type="slidenum">
              <a:rPr lang="en-US" altLang="en-US"/>
              <a:pPr eaLnBrk="1" hangingPunct="1"/>
              <a:t>58</a:t>
            </a:fld>
            <a:endParaRPr lang="en-US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C626A1BE-F57D-457D-7E9E-152B02A12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 Pemeriksaan Skrining dan Surveilance</a:t>
            </a: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00918396-04FC-BD12-68BA-D93DDC04F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Dibuat spesifik sesuai dengan pajanan bahan potensial/jenis pekerjaan</a:t>
            </a:r>
          </a:p>
          <a:p>
            <a:r>
              <a:rPr lang="en-US" altLang="en-US"/>
              <a:t>Pemeriksaan sederhana tapi reliable</a:t>
            </a:r>
          </a:p>
          <a:p>
            <a:r>
              <a:rPr lang="en-US" altLang="en-US"/>
              <a:t>Perhitungkan cost yang efisien krn perusahaan menanggung biaya untuk banyak pekerja</a:t>
            </a:r>
          </a:p>
          <a:p>
            <a:r>
              <a:rPr lang="en-US" altLang="en-US"/>
              <a:t>Kemasan program yang menarik</a:t>
            </a:r>
          </a:p>
        </p:txBody>
      </p:sp>
      <p:sp>
        <p:nvSpPr>
          <p:cNvPr id="60421" name="Slide Number Placeholder 4">
            <a:extLst>
              <a:ext uri="{FF2B5EF4-FFF2-40B4-BE49-F238E27FC236}">
                <a16:creationId xmlns:a16="http://schemas.microsoft.com/office/drawing/2014/main" id="{F3F53093-1117-9490-6469-0299EC5D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834607-D53E-904B-B011-8EB83C4E80D7}" type="slidenum">
              <a:rPr lang="en-US" altLang="en-US"/>
              <a:pPr eaLnBrk="1" hangingPunct="1"/>
              <a:t>59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6F20BFE-DA24-C732-1F48-477703BDBE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144463"/>
            <a:ext cx="6248400" cy="609600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800" b="1">
                <a:solidFill>
                  <a:srgbClr val="FF0000"/>
                </a:solidFill>
              </a:rPr>
              <a:t>Komponen Kesehatan Dan Keselamatan Kerja</a:t>
            </a:r>
            <a:r>
              <a:rPr lang="en-US" sz="2400" b="1"/>
              <a:t> 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41C190FD-48B9-D056-F5FE-25AAAD144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9600"/>
            <a:ext cx="8077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711200" indent="-71120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5000"/>
              </a:spcBef>
              <a:buClrTx/>
              <a:buSzTx/>
              <a:buFontTx/>
              <a:buNone/>
            </a:pPr>
            <a:endParaRPr lang="en-US" altLang="en-US" sz="2000">
              <a:latin typeface="Comic Sans MS" panose="030F0902030302020204" pitchFamily="66" charset="0"/>
            </a:endParaRPr>
          </a:p>
        </p:txBody>
      </p:sp>
      <p:sp>
        <p:nvSpPr>
          <p:cNvPr id="21507" name="Oval 4">
            <a:extLst>
              <a:ext uri="{FF2B5EF4-FFF2-40B4-BE49-F238E27FC236}">
                <a16:creationId xmlns:a16="http://schemas.microsoft.com/office/drawing/2014/main" id="{440163E8-51B3-EF0F-0E23-65D2D71EE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030288"/>
            <a:ext cx="3657600" cy="1295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508" name="Oval 5">
            <a:extLst>
              <a:ext uri="{FF2B5EF4-FFF2-40B4-BE49-F238E27FC236}">
                <a16:creationId xmlns:a16="http://schemas.microsoft.com/office/drawing/2014/main" id="{169AF16D-7588-44D9-090F-E016FCA59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13" y="1217613"/>
            <a:ext cx="2819400" cy="838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509" name="Rectangle 6">
            <a:extLst>
              <a:ext uri="{FF2B5EF4-FFF2-40B4-BE49-F238E27FC236}">
                <a16:creationId xmlns:a16="http://schemas.microsoft.com/office/drawing/2014/main" id="{E643E761-BF63-F0C5-0737-4734EDFBE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513" y="914400"/>
            <a:ext cx="11430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Comic Sans MS" panose="030F0902030302020204" pitchFamily="66" charset="0"/>
              </a:rPr>
              <a:t>BAHAN BAKU</a:t>
            </a:r>
          </a:p>
        </p:txBody>
      </p:sp>
      <p:sp>
        <p:nvSpPr>
          <p:cNvPr id="21510" name="Rectangle 7">
            <a:extLst>
              <a:ext uri="{FF2B5EF4-FFF2-40B4-BE49-F238E27FC236}">
                <a16:creationId xmlns:a16="http://schemas.microsoft.com/office/drawing/2014/main" id="{7E4D015C-EE1A-04DF-CA7F-3026F2E3D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1903413"/>
            <a:ext cx="6858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Comic Sans MS" panose="030F0902030302020204" pitchFamily="66" charset="0"/>
              </a:rPr>
              <a:t>PEKERJA</a:t>
            </a:r>
          </a:p>
        </p:txBody>
      </p:sp>
      <p:sp>
        <p:nvSpPr>
          <p:cNvPr id="21511" name="Rectangle 8">
            <a:extLst>
              <a:ext uri="{FF2B5EF4-FFF2-40B4-BE49-F238E27FC236}">
                <a16:creationId xmlns:a16="http://schemas.microsoft.com/office/drawing/2014/main" id="{A3B16D07-874D-1141-77E4-F9547DA66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543050"/>
            <a:ext cx="9144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Comic Sans MS" panose="030F0902030302020204" pitchFamily="66" charset="0"/>
              </a:rPr>
              <a:t>ALAT KERJA</a:t>
            </a:r>
          </a:p>
        </p:txBody>
      </p:sp>
      <p:sp>
        <p:nvSpPr>
          <p:cNvPr id="21512" name="Rectangle 9">
            <a:extLst>
              <a:ext uri="{FF2B5EF4-FFF2-40B4-BE49-F238E27FC236}">
                <a16:creationId xmlns:a16="http://schemas.microsoft.com/office/drawing/2014/main" id="{92697442-285E-A486-49F4-7454BA813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8" y="1501775"/>
            <a:ext cx="9906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Comic Sans MS" panose="030F0902030302020204" pitchFamily="66" charset="0"/>
              </a:rPr>
              <a:t>ALAT KERJA</a:t>
            </a:r>
          </a:p>
        </p:txBody>
      </p:sp>
      <p:sp>
        <p:nvSpPr>
          <p:cNvPr id="21513" name="Line 10">
            <a:extLst>
              <a:ext uri="{FF2B5EF4-FFF2-40B4-BE49-F238E27FC236}">
                <a16:creationId xmlns:a16="http://schemas.microsoft.com/office/drawing/2014/main" id="{0DE1B37C-05EB-1FF0-9469-C5498F7368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9625" y="12319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Rectangle 11">
            <a:extLst>
              <a:ext uri="{FF2B5EF4-FFF2-40B4-BE49-F238E27FC236}">
                <a16:creationId xmlns:a16="http://schemas.microsoft.com/office/drawing/2014/main" id="{CFDF1B08-7E34-AC38-8E18-B0322BADF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481138"/>
            <a:ext cx="8382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Comic Sans MS" panose="030F0902030302020204" pitchFamily="66" charset="0"/>
              </a:rPr>
              <a:t>Bahan Baku</a:t>
            </a:r>
          </a:p>
        </p:txBody>
      </p:sp>
      <p:sp>
        <p:nvSpPr>
          <p:cNvPr id="21515" name="Rectangle 12">
            <a:extLst>
              <a:ext uri="{FF2B5EF4-FFF2-40B4-BE49-F238E27FC236}">
                <a16:creationId xmlns:a16="http://schemas.microsoft.com/office/drawing/2014/main" id="{44ACEFFE-2E82-15A6-A1D5-6710C7402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030288"/>
            <a:ext cx="2133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Comic Sans MS" panose="030F0902030302020204" pitchFamily="66" charset="0"/>
              </a:rPr>
              <a:t>ERGONOMI KERJA</a:t>
            </a:r>
          </a:p>
        </p:txBody>
      </p:sp>
      <p:sp>
        <p:nvSpPr>
          <p:cNvPr id="21516" name="Line 14">
            <a:extLst>
              <a:ext uri="{FF2B5EF4-FFF2-40B4-BE49-F238E27FC236}">
                <a16:creationId xmlns:a16="http://schemas.microsoft.com/office/drawing/2014/main" id="{9B863049-7973-39A3-F522-43EE7B327F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1066800"/>
            <a:ext cx="16002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Rectangle 16">
            <a:extLst>
              <a:ext uri="{FF2B5EF4-FFF2-40B4-BE49-F238E27FC236}">
                <a16:creationId xmlns:a16="http://schemas.microsoft.com/office/drawing/2014/main" id="{6E94FA02-6E28-8F04-F011-9E5F67B14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7988"/>
            <a:ext cx="19812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latin typeface="Comic Sans MS" panose="030F0902030302020204" pitchFamily="66" charset="0"/>
              </a:rPr>
              <a:t>1. PROSES KERJA</a:t>
            </a:r>
          </a:p>
        </p:txBody>
      </p:sp>
      <p:sp>
        <p:nvSpPr>
          <p:cNvPr id="21518" name="Line 17">
            <a:extLst>
              <a:ext uri="{FF2B5EF4-FFF2-40B4-BE49-F238E27FC236}">
                <a16:creationId xmlns:a16="http://schemas.microsoft.com/office/drawing/2014/main" id="{3454877C-CD21-93E7-B722-11EA3FF6C0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057400"/>
            <a:ext cx="2743200" cy="28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Rectangle 18">
            <a:extLst>
              <a:ext uri="{FF2B5EF4-FFF2-40B4-BE49-F238E27FC236}">
                <a16:creationId xmlns:a16="http://schemas.microsoft.com/office/drawing/2014/main" id="{96A8B6FA-A374-A147-F4B1-3EF85FC49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" y="2574925"/>
            <a:ext cx="3048000" cy="1295400"/>
          </a:xfrm>
          <a:prstGeom prst="rect">
            <a:avLst/>
          </a:prstGeom>
          <a:solidFill>
            <a:srgbClr val="FFFF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latin typeface="Comic Sans MS" panose="030F0902030302020204" pitchFamily="66" charset="0"/>
              </a:rPr>
              <a:t>2. LINGKUNGAN  KERJA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b="1">
                <a:latin typeface="Comic Sans MS" panose="030F0902030302020204" pitchFamily="66" charset="0"/>
              </a:rPr>
              <a:t> FISIK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b="1">
                <a:latin typeface="Comic Sans MS" panose="030F0902030302020204" pitchFamily="66" charset="0"/>
              </a:rPr>
              <a:t> KIMIA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b="1">
                <a:latin typeface="Comic Sans MS" panose="030F0902030302020204" pitchFamily="66" charset="0"/>
              </a:rPr>
              <a:t> BIOLOGI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b="1">
                <a:latin typeface="Comic Sans MS" panose="030F0902030302020204" pitchFamily="66" charset="0"/>
              </a:rPr>
              <a:t> SOSIAL/EKONOMI/BUDAYA</a:t>
            </a:r>
          </a:p>
        </p:txBody>
      </p:sp>
      <p:sp>
        <p:nvSpPr>
          <p:cNvPr id="21520" name="Rectangle 19">
            <a:extLst>
              <a:ext uri="{FF2B5EF4-FFF2-40B4-BE49-F238E27FC236}">
                <a16:creationId xmlns:a16="http://schemas.microsoft.com/office/drawing/2014/main" id="{96C4B8EC-44EC-F4A0-73AA-FBB53F02B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395538"/>
            <a:ext cx="3048000" cy="13716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latin typeface="Comic Sans MS" panose="030F0902030302020204" pitchFamily="66" charset="0"/>
              </a:rPr>
              <a:t>3. PEKERJA (CIRI-CIRI)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b="1">
                <a:latin typeface="Comic Sans MS" panose="030F0902030302020204" pitchFamily="66" charset="0"/>
              </a:rPr>
              <a:t> SOSIA/ PSIKO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b="1">
                <a:latin typeface="Comic Sans MS" panose="030F0902030302020204" pitchFamily="66" charset="0"/>
              </a:rPr>
              <a:t> BIOLOGI / FAALI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b="1">
                <a:latin typeface="Comic Sans MS" panose="030F0902030302020204" pitchFamily="66" charset="0"/>
              </a:rPr>
              <a:t> BUDAYA/ KEBIASAAN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b="1">
                <a:latin typeface="Comic Sans MS" panose="030F0902030302020204" pitchFamily="66" charset="0"/>
              </a:rPr>
              <a:t> EKONOMI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b="1">
                <a:latin typeface="Comic Sans MS" panose="030F0902030302020204" pitchFamily="66" charset="0"/>
              </a:rPr>
              <a:t> DLL</a:t>
            </a:r>
          </a:p>
        </p:txBody>
      </p:sp>
      <p:sp>
        <p:nvSpPr>
          <p:cNvPr id="21521" name="Rectangle 20">
            <a:extLst>
              <a:ext uri="{FF2B5EF4-FFF2-40B4-BE49-F238E27FC236}">
                <a16:creationId xmlns:a16="http://schemas.microsoft.com/office/drawing/2014/main" id="{66B66D97-A5BB-E3FD-6C09-32080BA61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967163"/>
            <a:ext cx="4114800" cy="1600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latin typeface="Comic Sans MS" panose="030F0902030302020204" pitchFamily="66" charset="0"/>
              </a:rPr>
              <a:t>4. SISTEM MANAJEMEN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Comic Sans MS" panose="030F0902030302020204" pitchFamily="66" charset="0"/>
              </a:rPr>
              <a:t>I   PENGAWASAN PROSES KERJA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Comic Sans MS" panose="030F0902030302020204" pitchFamily="66" charset="0"/>
              </a:rPr>
              <a:t>II  LINGKUNGAN KERJA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Comic Sans MS" panose="030F0902030302020204" pitchFamily="66" charset="0"/>
              </a:rPr>
              <a:t>III PELAYANAN          * PRIMER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Comic Sans MS" panose="030F0902030302020204" pitchFamily="66" charset="0"/>
              </a:rPr>
              <a:t>     KESEHATAN         * SEKUNDER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Comic Sans MS" panose="030F0902030302020204" pitchFamily="66" charset="0"/>
              </a:rPr>
              <a:t>                             * TERTIER    </a:t>
            </a:r>
          </a:p>
        </p:txBody>
      </p:sp>
      <p:sp>
        <p:nvSpPr>
          <p:cNvPr id="21522" name="Rectangle 24">
            <a:extLst>
              <a:ext uri="{FF2B5EF4-FFF2-40B4-BE49-F238E27FC236}">
                <a16:creationId xmlns:a16="http://schemas.microsoft.com/office/drawing/2014/main" id="{E24057B6-B3DE-F88F-AE61-E73D15D28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946525"/>
            <a:ext cx="3657600" cy="1600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b="1">
                <a:latin typeface="Comic Sans MS" panose="030F0902030302020204" pitchFamily="66" charset="0"/>
              </a:rPr>
              <a:t> PENDEKATAN  HOLISTIK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b="1">
                <a:latin typeface="Comic Sans MS" panose="030F0902030302020204" pitchFamily="66" charset="0"/>
              </a:rPr>
              <a:t> PENDEKATAN  INDIVIDU / unit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b="1">
                <a:latin typeface="Comic Sans MS" panose="030F0902030302020204" pitchFamily="66" charset="0"/>
              </a:rPr>
              <a:t> PENCEGAHAN &gt;&gt; PENGOBATAN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b="1">
                <a:latin typeface="Comic Sans MS" panose="030F0902030302020204" pitchFamily="66" charset="0"/>
              </a:rPr>
              <a:t> TX. RASIONAL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b="1">
                <a:latin typeface="Comic Sans MS" panose="030F0902030302020204" pitchFamily="66" charset="0"/>
              </a:rPr>
              <a:t> PARTISIPASI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b="1">
                <a:latin typeface="Comic Sans MS" panose="030F0902030302020204" pitchFamily="66" charset="0"/>
              </a:rPr>
              <a:t> BERKELANJUTAN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b="1">
                <a:latin typeface="Comic Sans MS" panose="030F0902030302020204" pitchFamily="66" charset="0"/>
              </a:rPr>
              <a:t> KOMPREHENSI</a:t>
            </a:r>
            <a:r>
              <a:rPr lang="id-ID" altLang="en-US" sz="1400" b="1">
                <a:latin typeface="Comic Sans MS" panose="030F0902030302020204" pitchFamily="66" charset="0"/>
              </a:rPr>
              <a:t>F</a:t>
            </a:r>
            <a:r>
              <a:rPr lang="en-US" altLang="en-US" sz="1400" b="1">
                <a:latin typeface="Comic Sans MS" panose="030F0902030302020204" pitchFamily="66" charset="0"/>
              </a:rPr>
              <a:t>/INTEGRATI</a:t>
            </a:r>
            <a:r>
              <a:rPr lang="id-ID" altLang="en-US" sz="1400" b="1">
                <a:latin typeface="Comic Sans MS" panose="030F0902030302020204" pitchFamily="66" charset="0"/>
              </a:rPr>
              <a:t>F</a:t>
            </a:r>
            <a:endParaRPr lang="en-US" altLang="en-US" sz="1400" b="1">
              <a:latin typeface="Comic Sans MS" panose="030F0902030302020204" pitchFamily="66" charset="0"/>
            </a:endParaRPr>
          </a:p>
        </p:txBody>
      </p:sp>
      <p:sp>
        <p:nvSpPr>
          <p:cNvPr id="21523" name="Rectangle 25">
            <a:extLst>
              <a:ext uri="{FF2B5EF4-FFF2-40B4-BE49-F238E27FC236}">
                <a16:creationId xmlns:a16="http://schemas.microsoft.com/office/drawing/2014/main" id="{A9F83C0F-D1C0-2BF8-4699-7DE8E5941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622925"/>
            <a:ext cx="358140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latin typeface="Comic Sans MS" panose="030F0902030302020204" pitchFamily="66" charset="0"/>
              </a:rPr>
              <a:t>5. UNDANG – UNDANG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b="1">
                <a:latin typeface="Comic Sans MS" panose="030F0902030302020204" pitchFamily="66" charset="0"/>
              </a:rPr>
              <a:t>  K3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b="1">
                <a:latin typeface="Comic Sans MS" panose="030F0902030302020204" pitchFamily="66" charset="0"/>
              </a:rPr>
              <a:t> KETENAGA  KERJAAN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b="1">
                <a:latin typeface="Comic Sans MS" panose="030F0902030302020204" pitchFamily="66" charset="0"/>
              </a:rPr>
              <a:t> UU / PERATURAN PENGUPAHAN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b="1">
                <a:latin typeface="Comic Sans MS" panose="030F0902030302020204" pitchFamily="66" charset="0"/>
              </a:rPr>
              <a:t> DLL                  </a:t>
            </a:r>
          </a:p>
        </p:txBody>
      </p:sp>
      <p:sp>
        <p:nvSpPr>
          <p:cNvPr id="21524" name="Line 26">
            <a:extLst>
              <a:ext uri="{FF2B5EF4-FFF2-40B4-BE49-F238E27FC236}">
                <a16:creationId xmlns:a16="http://schemas.microsoft.com/office/drawing/2014/main" id="{DBF60BEB-3AEE-C828-E1B2-C438CC74DF7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" y="12954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Line 27">
            <a:extLst>
              <a:ext uri="{FF2B5EF4-FFF2-40B4-BE49-F238E27FC236}">
                <a16:creationId xmlns:a16="http://schemas.microsoft.com/office/drawing/2014/main" id="{F7CCC05E-C827-00C1-8AA1-1A64939D9E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0975" y="3300413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Line 28">
            <a:extLst>
              <a:ext uri="{FF2B5EF4-FFF2-40B4-BE49-F238E27FC236}">
                <a16:creationId xmlns:a16="http://schemas.microsoft.com/office/drawing/2014/main" id="{F05226B8-87EE-BF1E-DFB3-66F52CA04C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3300413"/>
            <a:ext cx="0" cy="304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Line 29">
            <a:extLst>
              <a:ext uri="{FF2B5EF4-FFF2-40B4-BE49-F238E27FC236}">
                <a16:creationId xmlns:a16="http://schemas.microsoft.com/office/drawing/2014/main" id="{0D1DB415-684D-0745-3865-E310217C40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6345238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Line 30">
            <a:extLst>
              <a:ext uri="{FF2B5EF4-FFF2-40B4-BE49-F238E27FC236}">
                <a16:creationId xmlns:a16="http://schemas.microsoft.com/office/drawing/2014/main" id="{34D178B1-14A8-B141-4525-B378E5AD1A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4760913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AutoShape 31">
            <a:extLst>
              <a:ext uri="{FF2B5EF4-FFF2-40B4-BE49-F238E27FC236}">
                <a16:creationId xmlns:a16="http://schemas.microsoft.com/office/drawing/2014/main" id="{FA753089-D9E4-0C12-318A-A8816A77F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0513" y="4191000"/>
            <a:ext cx="457200" cy="609600"/>
          </a:xfrm>
          <a:prstGeom prst="rightArrow">
            <a:avLst>
              <a:gd name="adj1" fmla="val 50000"/>
              <a:gd name="adj2" fmla="val 4305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530" name="Slide Number Placeholder 1">
            <a:extLst>
              <a:ext uri="{FF2B5EF4-FFF2-40B4-BE49-F238E27FC236}">
                <a16:creationId xmlns:a16="http://schemas.microsoft.com/office/drawing/2014/main" id="{555A1237-FE90-4B48-0A3D-D192BE805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3451F72B-3D12-0D46-BBBB-DCA4E7FAC5DB}" type="slidenum">
              <a:rPr lang="id-ID" altLang="id-ID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id-ID" altLang="id-ID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2F59C593-B475-FEB9-5000-FB358143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608AC5-60ED-2B4F-AFB9-5060872D6ADD}" type="slidenum">
              <a:rPr lang="en-US" altLang="en-US"/>
              <a:pPr eaLnBrk="1" hangingPunct="1"/>
              <a:t>60</a:t>
            </a:fld>
            <a:endParaRPr lang="en-US" altLang="en-US"/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3776C4E6-0B06-452B-E897-282897BFF14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226425" cy="4646613"/>
          </a:xfrm>
        </p:spPr>
        <p:txBody>
          <a:bodyPr/>
          <a:lstStyle/>
          <a:p>
            <a:pPr marL="552450" indent="-552450" eaLnBrk="1" hangingPunct="1">
              <a:lnSpc>
                <a:spcPct val="90000"/>
              </a:lnSpc>
              <a:buFontTx/>
              <a:buNone/>
            </a:pPr>
            <a:r>
              <a:rPr lang="sv-SE" altLang="en-US" b="1"/>
              <a:t>    </a:t>
            </a:r>
            <a:r>
              <a:rPr lang="sv-SE" altLang="en-US" sz="2400" b="1"/>
              <a:t>Komponen dalam Surveilans kesehatan kerja:</a:t>
            </a:r>
          </a:p>
          <a:p>
            <a:pPr marL="552450" indent="-552450" eaLnBrk="1" hangingPunct="1">
              <a:lnSpc>
                <a:spcPct val="90000"/>
              </a:lnSpc>
              <a:buFontTx/>
              <a:buNone/>
            </a:pPr>
            <a:r>
              <a:rPr lang="sv-SE" altLang="en-US" sz="2400"/>
              <a:t> </a:t>
            </a:r>
          </a:p>
          <a:p>
            <a:pPr marL="933450" lvl="1" indent="-476250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sv-SE" altLang="en-US" sz="2700"/>
              <a:t>Surveilans Kesehatan (</a:t>
            </a:r>
            <a:r>
              <a:rPr lang="sv-SE" altLang="en-US" sz="2700" i="1"/>
              <a:t>Medical Surveilance</a:t>
            </a:r>
            <a:r>
              <a:rPr lang="sv-SE" altLang="en-US" sz="2700"/>
              <a:t>)</a:t>
            </a:r>
          </a:p>
          <a:p>
            <a:pPr marL="933450" lvl="1" indent="-476250" eaLnBrk="1" hangingPunct="1">
              <a:lnSpc>
                <a:spcPct val="90000"/>
              </a:lnSpc>
              <a:buFontTx/>
              <a:buNone/>
            </a:pPr>
            <a:r>
              <a:rPr lang="sv-SE" altLang="en-US" sz="2700"/>
              <a:t>	- Pemeriksaan kesehatan</a:t>
            </a:r>
          </a:p>
          <a:p>
            <a:pPr marL="933450" lvl="1" indent="-476250" eaLnBrk="1" hangingPunct="1">
              <a:lnSpc>
                <a:spcPct val="90000"/>
              </a:lnSpc>
              <a:buFontTx/>
              <a:buNone/>
            </a:pPr>
            <a:r>
              <a:rPr lang="sv-SE" altLang="en-US" sz="2700"/>
              <a:t>	- </a:t>
            </a:r>
            <a:r>
              <a:rPr lang="sv-SE" altLang="en-US" sz="2000"/>
              <a:t>Analisa Data Kesehatan</a:t>
            </a:r>
          </a:p>
          <a:p>
            <a:pPr marL="933450" lvl="1" indent="-476250" eaLnBrk="1" hangingPunct="1">
              <a:lnSpc>
                <a:spcPct val="90000"/>
              </a:lnSpc>
              <a:buFontTx/>
              <a:buNone/>
            </a:pPr>
            <a:endParaRPr lang="sv-SE" altLang="en-US" sz="2700"/>
          </a:p>
          <a:p>
            <a:pPr marL="933450" lvl="1" indent="-476250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sv-SE" altLang="en-US" sz="2700"/>
              <a:t>Monitoring Biologis (</a:t>
            </a:r>
            <a:r>
              <a:rPr lang="sv-SE" altLang="en-US" sz="2700" i="1"/>
              <a:t>Biological Monitoring</a:t>
            </a:r>
            <a:r>
              <a:rPr lang="sv-SE" altLang="en-US" sz="2700"/>
              <a:t>)</a:t>
            </a:r>
          </a:p>
          <a:p>
            <a:pPr marL="933450" lvl="1" indent="-476250" eaLnBrk="1" hangingPunct="1">
              <a:lnSpc>
                <a:spcPct val="90000"/>
              </a:lnSpc>
              <a:buFontTx/>
              <a:buNone/>
            </a:pPr>
            <a:endParaRPr lang="sv-SE" altLang="en-US" sz="2700"/>
          </a:p>
          <a:p>
            <a:pPr marL="933450" lvl="1" indent="-476250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sv-SE" altLang="en-US" sz="2700"/>
              <a:t>Monitoring Lingkungan Kerja (</a:t>
            </a:r>
            <a:r>
              <a:rPr lang="sv-SE" altLang="en-US" sz="2700" i="1"/>
              <a:t>Environmental Workplace Monitoring</a:t>
            </a:r>
            <a:r>
              <a:rPr lang="sv-SE" altLang="en-US" sz="2700"/>
              <a:t>)</a:t>
            </a:r>
            <a:endParaRPr lang="en-US" altLang="en-US" sz="27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34D28EAD-1584-EA37-A1F4-4388CD76C6C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90488"/>
            <a:ext cx="6019800" cy="1035050"/>
          </a:xfrm>
          <a:ln>
            <a:miter lim="800000"/>
            <a:headEnd/>
            <a:tailEnd/>
          </a:ln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100" b="1" kern="1200" dirty="0" err="1">
                <a:solidFill>
                  <a:srgbClr val="0099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Surveilans</a:t>
            </a:r>
            <a:endParaRPr lang="en-GB" sz="4100" b="1" kern="1200" dirty="0">
              <a:solidFill>
                <a:srgbClr val="0099FF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807CAF3B-A9E4-F619-C038-2A872F53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7DE9EB-CBEF-ED43-9837-E2108249E560}" type="slidenum">
              <a:rPr lang="en-US" altLang="en-US"/>
              <a:pPr eaLnBrk="1" hangingPunct="1"/>
              <a:t>61</a:t>
            </a:fld>
            <a:endParaRPr lang="en-US" altLang="en-US"/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1DDFF6EB-AA5B-F1F3-0A29-57F8D334364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68313" y="1700213"/>
            <a:ext cx="8229600" cy="4149725"/>
          </a:xfrm>
        </p:spPr>
        <p:txBody>
          <a:bodyPr/>
          <a:lstStyle/>
          <a:p>
            <a:pPr marL="365125" indent="-255588" eaLnBrk="1" hangingPunct="1">
              <a:lnSpc>
                <a:spcPct val="90000"/>
              </a:lnSpc>
              <a:buFontTx/>
              <a:buNone/>
            </a:pPr>
            <a:r>
              <a:rPr lang="en-US" altLang="en-US" sz="2600" b="1">
                <a:solidFill>
                  <a:srgbClr val="0000CC"/>
                </a:solidFill>
              </a:rPr>
              <a:t>Penyakit saluran pernafasan</a:t>
            </a:r>
          </a:p>
          <a:p>
            <a:pPr marL="365125" indent="-255588" eaLnBrk="1" hangingPunct="1">
              <a:lnSpc>
                <a:spcPct val="90000"/>
              </a:lnSpc>
              <a:buSzPct val="85000"/>
              <a:buFontTx/>
              <a:buBlip>
                <a:blip r:embed="rId2"/>
              </a:buBlip>
            </a:pPr>
            <a:r>
              <a:rPr lang="en-US" altLang="en-US" sz="2600"/>
              <a:t>Akut </a:t>
            </a:r>
            <a:r>
              <a:rPr lang="en-US" altLang="en-US" sz="2600">
                <a:sym typeface="Wingdings" pitchFamily="2" charset="2"/>
              </a:rPr>
              <a:t> asma akibat kerja</a:t>
            </a:r>
          </a:p>
          <a:p>
            <a:pPr marL="620713" lvl="1" indent="-228600" eaLnBrk="1" hangingPunct="1">
              <a:lnSpc>
                <a:spcPct val="90000"/>
              </a:lnSpc>
              <a:buSzPct val="85000"/>
              <a:buFontTx/>
              <a:buChar char="-"/>
            </a:pPr>
            <a:r>
              <a:rPr lang="en-US" altLang="en-US" sz="2600">
                <a:sym typeface="Wingdings" pitchFamily="2" charset="2"/>
              </a:rPr>
              <a:t>Srg di dx sbg  tracheobronchitis akut atau krn virus</a:t>
            </a:r>
          </a:p>
          <a:p>
            <a:pPr marL="365125" indent="-255588" eaLnBrk="1" hangingPunct="1">
              <a:lnSpc>
                <a:spcPct val="90000"/>
              </a:lnSpc>
              <a:buSzPct val="85000"/>
              <a:buFontTx/>
              <a:buBlip>
                <a:blip r:embed="rId2"/>
              </a:buBlip>
            </a:pPr>
            <a:r>
              <a:rPr lang="en-US" altLang="en-US" sz="2600">
                <a:sym typeface="Wingdings" pitchFamily="2" charset="2"/>
              </a:rPr>
              <a:t>Kronis  asbestosis</a:t>
            </a:r>
          </a:p>
          <a:p>
            <a:pPr marL="620713" lvl="1" indent="-228600" eaLnBrk="1" hangingPunct="1">
              <a:lnSpc>
                <a:spcPct val="90000"/>
              </a:lnSpc>
              <a:buSzPct val="85000"/>
              <a:buFontTx/>
              <a:buChar char="-"/>
            </a:pPr>
            <a:r>
              <a:rPr lang="en-US" altLang="en-US" sz="2600">
                <a:sym typeface="Wingdings" pitchFamily="2" charset="2"/>
              </a:rPr>
              <a:t>Spt gx Chronic Obstructive Pulmonary Disease (COPD)</a:t>
            </a:r>
          </a:p>
          <a:p>
            <a:pPr marL="365125" indent="-255588" eaLnBrk="1" hangingPunct="1">
              <a:lnSpc>
                <a:spcPct val="90000"/>
              </a:lnSpc>
              <a:buSzPct val="85000"/>
              <a:buFontTx/>
              <a:buBlip>
                <a:blip r:embed="rId2"/>
              </a:buBlip>
            </a:pPr>
            <a:r>
              <a:rPr lang="en-US" altLang="en-US" sz="2600"/>
              <a:t>Edema paru akut</a:t>
            </a:r>
          </a:p>
          <a:p>
            <a:pPr marL="620713" lvl="1" indent="-228600" eaLnBrk="1" hangingPunct="1">
              <a:lnSpc>
                <a:spcPct val="90000"/>
              </a:lnSpc>
              <a:buFontTx/>
              <a:buChar char="-"/>
            </a:pPr>
            <a:r>
              <a:rPr lang="en-US" altLang="en-US" sz="2600"/>
              <a:t>Dpt disebabkan o/ bhn kimia spt nitrogen oksida</a:t>
            </a:r>
          </a:p>
          <a:p>
            <a:pPr marL="365125" indent="-255588" eaLnBrk="1" hangingPunct="1">
              <a:lnSpc>
                <a:spcPct val="90000"/>
              </a:lnSpc>
              <a:buFontTx/>
              <a:buChar char="-"/>
            </a:pPr>
            <a:endParaRPr lang="en-US" altLang="en-US" sz="2600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709E70F5-45FC-B118-922A-1FF2C771F3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69889" y="266700"/>
            <a:ext cx="7128835" cy="1143000"/>
          </a:xfrm>
          <a:ln>
            <a:miter lim="800000"/>
            <a:headEnd/>
            <a:tailEnd/>
          </a:ln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100" b="1" kern="1200">
                <a:solidFill>
                  <a:srgbClr val="3366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Beberapa PAK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BE0476A3-E551-53A0-7357-C1DF9B9DE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7CA4356-AA9C-504D-B6B1-9D1973D8F3DE}" type="slidenum">
              <a:rPr lang="en-US" altLang="en-US"/>
              <a:pPr eaLnBrk="1" hangingPunct="1"/>
              <a:t>62</a:t>
            </a:fld>
            <a:endParaRPr lang="en-US" altLang="en-US"/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2252B082-06C3-CC4C-A644-F0A10917762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68313" y="1700213"/>
            <a:ext cx="8077200" cy="4678362"/>
          </a:xfrm>
        </p:spPr>
        <p:txBody>
          <a:bodyPr/>
          <a:lstStyle/>
          <a:p>
            <a:pPr marL="365125" indent="-255588" eaLnBrk="1" hangingPunct="1">
              <a:buFontTx/>
              <a:buNone/>
            </a:pPr>
            <a:r>
              <a:rPr lang="en-US" altLang="en-US" sz="2800" b="1" dirty="0" err="1">
                <a:solidFill>
                  <a:srgbClr val="0000CC"/>
                </a:solidFill>
              </a:rPr>
              <a:t>Penyakit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kulit</a:t>
            </a:r>
            <a:endParaRPr lang="en-US" altLang="en-US" sz="2800" b="1" dirty="0">
              <a:solidFill>
                <a:srgbClr val="0000CC"/>
              </a:solidFill>
            </a:endParaRPr>
          </a:p>
          <a:p>
            <a:pPr marL="365125" indent="-255588" eaLnBrk="1" hangingPunct="1">
              <a:buFontTx/>
              <a:buBlip>
                <a:blip r:embed="rId2"/>
              </a:buBlip>
            </a:pPr>
            <a:r>
              <a:rPr lang="en-US" altLang="en-US" sz="2400" dirty="0" err="1"/>
              <a:t>Pem.umum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tdk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spesifik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menyusahkan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tdk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mengancam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kehidupan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kadang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sembuh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sendiri</a:t>
            </a:r>
            <a:endParaRPr lang="en-US" altLang="en-US" sz="2400" dirty="0"/>
          </a:p>
          <a:p>
            <a:pPr marL="365125" indent="-255588" eaLnBrk="1" hangingPunct="1">
              <a:buFontTx/>
              <a:buNone/>
            </a:pPr>
            <a:endParaRPr lang="en-US" altLang="en-US" sz="2400" dirty="0"/>
          </a:p>
          <a:p>
            <a:pPr marL="365125" indent="-255588" eaLnBrk="1" hangingPunct="1">
              <a:buFontTx/>
              <a:buBlip>
                <a:blip r:embed="rId2"/>
              </a:buBlip>
            </a:pPr>
            <a:r>
              <a:rPr lang="en-US" altLang="en-US" sz="2400" dirty="0"/>
              <a:t>Dermatitis </a:t>
            </a:r>
            <a:r>
              <a:rPr lang="en-US" altLang="en-US" sz="2400" dirty="0" err="1"/>
              <a:t>kontak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dilaporkan</a:t>
            </a:r>
            <a:r>
              <a:rPr lang="en-US" altLang="en-US" sz="2400" dirty="0"/>
              <a:t> 90% </a:t>
            </a:r>
            <a:r>
              <a:rPr lang="en-US" altLang="en-US" sz="2400" dirty="0" err="1"/>
              <a:t>merupakan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kulit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berhub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pekerjaan</a:t>
            </a:r>
            <a:endParaRPr lang="en-US" altLang="en-US" sz="2400" dirty="0"/>
          </a:p>
          <a:p>
            <a:pPr marL="365125" indent="-255588" eaLnBrk="1" hangingPunct="1">
              <a:buFontTx/>
              <a:buNone/>
            </a:pPr>
            <a:endParaRPr lang="en-US" altLang="en-US" sz="2400" dirty="0"/>
          </a:p>
          <a:p>
            <a:pPr marL="365125" indent="-255588" eaLnBrk="1" hangingPunct="1">
              <a:buFontTx/>
              <a:buBlip>
                <a:blip r:embed="rId2"/>
              </a:buBlip>
            </a:pPr>
            <a:r>
              <a:rPr lang="en-US" altLang="en-US" sz="2400" dirty="0" err="1"/>
              <a:t>Penting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riwayat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pekerjaan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dlm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mengidentifikasi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iritan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merupakan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penyebab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membuat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krn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faktor</a:t>
            </a:r>
            <a:r>
              <a:rPr lang="en-US" altLang="en-US" sz="2400" dirty="0"/>
              <a:t> lain</a:t>
            </a:r>
            <a:endParaRPr lang="en-US" altLang="en-US" sz="2700" b="1" dirty="0">
              <a:solidFill>
                <a:srgbClr val="00FF00"/>
              </a:solidFill>
            </a:endParaRPr>
          </a:p>
        </p:txBody>
      </p:sp>
      <p:sp>
        <p:nvSpPr>
          <p:cNvPr id="63493" name="Text Box 4">
            <a:extLst>
              <a:ext uri="{FF2B5EF4-FFF2-40B4-BE49-F238E27FC236}">
                <a16:creationId xmlns:a16="http://schemas.microsoft.com/office/drawing/2014/main" id="{0844E1C1-146E-19A8-B30F-93A27A01E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04813"/>
            <a:ext cx="431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Beberapa PAK ………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B0DB0B9E-0DC0-52B4-2D0B-ECE8A193E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A73033-956F-314D-83C8-9A591540F446}" type="slidenum">
              <a:rPr lang="en-US" altLang="en-US"/>
              <a:pPr eaLnBrk="1" hangingPunct="1"/>
              <a:t>63</a:t>
            </a:fld>
            <a:endParaRPr lang="en-US" altLang="en-US"/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266D25D4-2CED-0063-09D1-B9D36B05228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365125" indent="-255588" eaLnBrk="1" hangingPunct="1">
              <a:lnSpc>
                <a:spcPct val="90000"/>
              </a:lnSpc>
              <a:buFontTx/>
              <a:buNone/>
            </a:pPr>
            <a:r>
              <a:rPr lang="en-US" altLang="en-US" sz="3400" b="1">
                <a:solidFill>
                  <a:srgbClr val="0000CC"/>
                </a:solidFill>
              </a:rPr>
              <a:t>Kerusakan pendengaran</a:t>
            </a:r>
          </a:p>
          <a:p>
            <a:pPr marL="365125" indent="-255588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altLang="en-US" sz="2600"/>
              <a:t>Banyak kasus Gangguan pendengaran menunjukan akibat pajanan kebisingan yg lama, beberapa  kasus bukan krn pekerjaan</a:t>
            </a:r>
          </a:p>
          <a:p>
            <a:pPr marL="365125" indent="-255588" eaLnBrk="1" hangingPunct="1">
              <a:lnSpc>
                <a:spcPct val="90000"/>
              </a:lnSpc>
              <a:buFontTx/>
              <a:buNone/>
            </a:pPr>
            <a:endParaRPr lang="en-US" altLang="en-US" sz="2600"/>
          </a:p>
          <a:p>
            <a:pPr marL="365125" indent="-255588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altLang="en-US" sz="2600"/>
              <a:t>Riwayat pekerjaan sec detail sebaiknya didapatkan dari setiap org dng ggn pendengaran</a:t>
            </a:r>
          </a:p>
          <a:p>
            <a:pPr marL="365125" indent="-255588" eaLnBrk="1" hangingPunct="1">
              <a:lnSpc>
                <a:spcPct val="90000"/>
              </a:lnSpc>
              <a:buFontTx/>
              <a:buNone/>
            </a:pPr>
            <a:endParaRPr lang="en-US" altLang="en-US" sz="2600"/>
          </a:p>
          <a:p>
            <a:pPr marL="365125" indent="-255588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altLang="en-US" sz="2600"/>
              <a:t>Dibuat rekomendasi ttg pencegahan terjadinya hilangnya  pendengaran</a:t>
            </a:r>
          </a:p>
        </p:txBody>
      </p:sp>
      <p:sp>
        <p:nvSpPr>
          <p:cNvPr id="64517" name="Text Box 4">
            <a:extLst>
              <a:ext uri="{FF2B5EF4-FFF2-40B4-BE49-F238E27FC236}">
                <a16:creationId xmlns:a16="http://schemas.microsoft.com/office/drawing/2014/main" id="{24F92FD7-74EC-4274-59B1-CBC7F33A6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04813"/>
            <a:ext cx="431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Beberapa PAK ………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31E72CD6-9B21-53EA-9E4A-DB9B9313C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232FF0-7AE6-5546-83C8-F8BDA207AC44}" type="slidenum">
              <a:rPr lang="en-US" altLang="en-US"/>
              <a:pPr eaLnBrk="1" hangingPunct="1"/>
              <a:t>64</a:t>
            </a:fld>
            <a:endParaRPr lang="en-US" altLang="en-US"/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D2C58DF2-1F79-A0FB-BC00-F0E1E5F3505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365125" indent="-255588" eaLnBrk="1" hangingPunct="1">
              <a:buFontTx/>
              <a:buNone/>
            </a:pPr>
            <a:r>
              <a:rPr lang="en-US" altLang="en-US" sz="3400" b="1" dirty="0" err="1">
                <a:solidFill>
                  <a:srgbClr val="0000CC"/>
                </a:solidFill>
              </a:rPr>
              <a:t>Gejala</a:t>
            </a:r>
            <a:r>
              <a:rPr lang="en-US" altLang="en-US" sz="3400" b="1" dirty="0">
                <a:solidFill>
                  <a:srgbClr val="0000CC"/>
                </a:solidFill>
              </a:rPr>
              <a:t> pd </a:t>
            </a:r>
            <a:r>
              <a:rPr lang="en-US" altLang="en-US" sz="3400" b="1" dirty="0" err="1">
                <a:solidFill>
                  <a:srgbClr val="0000CC"/>
                </a:solidFill>
              </a:rPr>
              <a:t>punggung</a:t>
            </a:r>
            <a:r>
              <a:rPr lang="en-US" altLang="en-US" sz="3400" b="1" dirty="0">
                <a:solidFill>
                  <a:srgbClr val="0000CC"/>
                </a:solidFill>
              </a:rPr>
              <a:t> &amp; </a:t>
            </a:r>
            <a:r>
              <a:rPr lang="en-US" altLang="en-US" sz="3400" b="1" dirty="0" err="1">
                <a:solidFill>
                  <a:srgbClr val="0000CC"/>
                </a:solidFill>
              </a:rPr>
              <a:t>sendi</a:t>
            </a:r>
            <a:endParaRPr lang="en-US" altLang="en-US" sz="3400" b="1" dirty="0">
              <a:solidFill>
                <a:srgbClr val="0000CC"/>
              </a:solidFill>
            </a:endParaRPr>
          </a:p>
          <a:p>
            <a:pPr marL="365125" indent="-255588" eaLnBrk="1" hangingPunct="1">
              <a:buFontTx/>
              <a:buBlip>
                <a:blip r:embed="rId2"/>
              </a:buBlip>
            </a:pPr>
            <a:r>
              <a:rPr lang="en-US" altLang="en-US" sz="2600" dirty="0" err="1"/>
              <a:t>Tdk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ada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atau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prosedur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yg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dpt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membedakan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peny</a:t>
            </a:r>
            <a:r>
              <a:rPr lang="en-US" altLang="en-US" sz="2600" dirty="0"/>
              <a:t> pd </a:t>
            </a:r>
            <a:r>
              <a:rPr lang="en-US" altLang="en-US" sz="2600" dirty="0" err="1"/>
              <a:t>punggung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yg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berhub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pekerjaan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atau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yg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tdk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berhub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pekerjaan</a:t>
            </a:r>
            <a:endParaRPr lang="en-US" altLang="en-US" sz="2600" dirty="0"/>
          </a:p>
          <a:p>
            <a:pPr marL="365125" indent="-255588" eaLnBrk="1" hangingPunct="1">
              <a:buFontTx/>
              <a:buNone/>
            </a:pPr>
            <a:endParaRPr lang="en-US" altLang="en-US" sz="2600" dirty="0"/>
          </a:p>
          <a:p>
            <a:pPr marL="365125" indent="-255588" eaLnBrk="1" hangingPunct="1">
              <a:buFontTx/>
              <a:buBlip>
                <a:blip r:embed="rId2"/>
              </a:buBlip>
            </a:pPr>
            <a:r>
              <a:rPr lang="en-US" altLang="en-US" sz="2600" dirty="0" err="1"/>
              <a:t>Penentuan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kemungkinan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bergantung</a:t>
            </a:r>
            <a:r>
              <a:rPr lang="en-US" altLang="en-US" sz="2600" dirty="0"/>
              <a:t> pd </a:t>
            </a:r>
            <a:r>
              <a:rPr lang="en-US" altLang="en-US" sz="2600" dirty="0" err="1"/>
              <a:t>riwayat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pekerjaan</a:t>
            </a:r>
            <a:endParaRPr lang="en-US" altLang="en-US" sz="2600" dirty="0"/>
          </a:p>
          <a:p>
            <a:pPr marL="365125" indent="-255588" eaLnBrk="1" hangingPunct="1">
              <a:buFontTx/>
              <a:buNone/>
            </a:pPr>
            <a:endParaRPr lang="en-US" altLang="en-US" sz="2600" dirty="0"/>
          </a:p>
          <a:p>
            <a:pPr marL="365125" indent="-255588" eaLnBrk="1" hangingPunct="1">
              <a:buFontTx/>
              <a:buBlip>
                <a:blip r:embed="rId2"/>
              </a:buBlip>
            </a:pPr>
            <a:r>
              <a:rPr lang="en-US" altLang="en-US" sz="2600" dirty="0" err="1"/>
              <a:t>Artritis</a:t>
            </a:r>
            <a:r>
              <a:rPr lang="en-US" altLang="en-US" sz="2600" dirty="0"/>
              <a:t> &amp; tenosynovitis </a:t>
            </a:r>
            <a:r>
              <a:rPr lang="en-US" altLang="en-US" sz="2600" dirty="0" err="1"/>
              <a:t>disebabkan</a:t>
            </a:r>
            <a:r>
              <a:rPr lang="en-US" altLang="en-US" sz="2600" dirty="0"/>
              <a:t> o/ </a:t>
            </a:r>
            <a:r>
              <a:rPr lang="en-US" altLang="en-US" sz="2600" dirty="0" err="1"/>
              <a:t>gerakan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berulang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yg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tdk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wajar</a:t>
            </a:r>
            <a:endParaRPr lang="en-US" altLang="en-US" sz="2600" dirty="0"/>
          </a:p>
          <a:p>
            <a:pPr marL="365125" indent="-255588" eaLnBrk="1" hangingPunct="1">
              <a:buFontTx/>
              <a:buNone/>
            </a:pPr>
            <a:endParaRPr lang="en-US" altLang="en-US" sz="2600" dirty="0"/>
          </a:p>
        </p:txBody>
      </p:sp>
      <p:sp>
        <p:nvSpPr>
          <p:cNvPr id="65541" name="Text Box 4">
            <a:extLst>
              <a:ext uri="{FF2B5EF4-FFF2-40B4-BE49-F238E27FC236}">
                <a16:creationId xmlns:a16="http://schemas.microsoft.com/office/drawing/2014/main" id="{7A101C21-B17F-6D36-31CB-9ECF16767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04813"/>
            <a:ext cx="431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Beberapa PAK ………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64273E81-82EB-0875-F8C5-035BAAD80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0CC974-9768-AF4F-9621-886984DC4BF6}" type="slidenum">
              <a:rPr lang="en-US" altLang="en-US"/>
              <a:pPr eaLnBrk="1" hangingPunct="1"/>
              <a:t>65</a:t>
            </a:fld>
            <a:endParaRPr lang="en-US" altLang="en-US"/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4531A050-F2BC-5301-7960-904B1B8470D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365125" indent="-255588" eaLnBrk="1" hangingPunct="1">
              <a:lnSpc>
                <a:spcPct val="90000"/>
              </a:lnSpc>
              <a:buFontTx/>
              <a:buNone/>
            </a:pPr>
            <a:r>
              <a:rPr lang="en-US" altLang="en-US" sz="3400" b="1" dirty="0" err="1">
                <a:solidFill>
                  <a:srgbClr val="0000CC"/>
                </a:solidFill>
              </a:rPr>
              <a:t>Kanker</a:t>
            </a:r>
            <a:endParaRPr lang="en-US" altLang="en-US" sz="3400" b="1" dirty="0">
              <a:solidFill>
                <a:srgbClr val="0000CC"/>
              </a:solidFill>
            </a:endParaRPr>
          </a:p>
          <a:p>
            <a:pPr marL="365125" indent="-255588" eaLnBrk="1" hangingPunct="1">
              <a:lnSpc>
                <a:spcPct val="90000"/>
              </a:lnSpc>
              <a:buSzPct val="90000"/>
              <a:buFontTx/>
              <a:buBlip>
                <a:blip r:embed="rId2"/>
              </a:buBlip>
            </a:pPr>
            <a:r>
              <a:rPr lang="en-US" altLang="en-US" sz="2600" dirty="0" err="1"/>
              <a:t>Adanya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persentase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yg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signifikan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menunjukan</a:t>
            </a:r>
            <a:r>
              <a:rPr lang="en-US" altLang="en-US" sz="2600" dirty="0"/>
              <a:t>  </a:t>
            </a:r>
            <a:r>
              <a:rPr lang="en-US" altLang="en-US" sz="2600" dirty="0" err="1"/>
              <a:t>kasus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kanker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disebabkan</a:t>
            </a:r>
            <a:r>
              <a:rPr lang="en-US" altLang="en-US" sz="2600" dirty="0"/>
              <a:t> oleh </a:t>
            </a:r>
            <a:r>
              <a:rPr lang="en-US" altLang="en-US" sz="2600" dirty="0" err="1"/>
              <a:t>pajanan</a:t>
            </a:r>
            <a:r>
              <a:rPr lang="en-US" altLang="en-US" sz="2600" dirty="0"/>
              <a:t> di </a:t>
            </a:r>
            <a:r>
              <a:rPr lang="en-US" altLang="en-US" sz="2600" dirty="0" err="1"/>
              <a:t>tempat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kerja</a:t>
            </a:r>
            <a:r>
              <a:rPr lang="en-US" altLang="en-US" sz="2600" dirty="0"/>
              <a:t>.</a:t>
            </a:r>
          </a:p>
          <a:p>
            <a:pPr marL="365125" indent="-255588" eaLnBrk="1" hangingPunct="1">
              <a:lnSpc>
                <a:spcPct val="90000"/>
              </a:lnSpc>
              <a:buSzPct val="90000"/>
              <a:buFontTx/>
              <a:buNone/>
            </a:pPr>
            <a:endParaRPr lang="en-US" altLang="en-US" sz="2600" dirty="0"/>
          </a:p>
          <a:p>
            <a:pPr marL="365125" indent="-255588" eaLnBrk="1" hangingPunct="1">
              <a:lnSpc>
                <a:spcPct val="90000"/>
              </a:lnSpc>
              <a:buSzPct val="90000"/>
              <a:buFontTx/>
              <a:buBlip>
                <a:blip r:embed="rId2"/>
              </a:buBlip>
            </a:pPr>
            <a:r>
              <a:rPr lang="en-US" altLang="en-US" sz="2600" dirty="0"/>
              <a:t>Bukti </a:t>
            </a:r>
            <a:r>
              <a:rPr lang="en-US" altLang="en-US" sz="2600" dirty="0" err="1"/>
              <a:t>bhw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bahan</a:t>
            </a:r>
            <a:r>
              <a:rPr lang="en-US" altLang="en-US" sz="2600" dirty="0"/>
              <a:t> di </a:t>
            </a:r>
            <a:r>
              <a:rPr lang="en-US" altLang="en-US" sz="2600" dirty="0" err="1"/>
              <a:t>tempat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kerja</a:t>
            </a:r>
            <a:r>
              <a:rPr lang="en-US" altLang="en-US" sz="2600" dirty="0"/>
              <a:t> pada </a:t>
            </a:r>
            <a:r>
              <a:rPr lang="en-US" altLang="en-US" sz="2600" dirty="0" err="1"/>
              <a:t>kasus</a:t>
            </a:r>
            <a:r>
              <a:rPr lang="en-US" altLang="en-US" sz="2600" dirty="0"/>
              <a:t>  </a:t>
            </a:r>
            <a:r>
              <a:rPr lang="en-US" altLang="en-US" sz="2600" dirty="0" err="1"/>
              <a:t>karsinogen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sering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didapat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dari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laporan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klinis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individu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daripada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studi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epidemiologi</a:t>
            </a:r>
            <a:r>
              <a:rPr lang="en-US" altLang="en-US" sz="2600" dirty="0"/>
              <a:t>.</a:t>
            </a:r>
          </a:p>
          <a:p>
            <a:pPr marL="365125" indent="-255588" eaLnBrk="1" hangingPunct="1">
              <a:lnSpc>
                <a:spcPct val="90000"/>
              </a:lnSpc>
              <a:buSzPct val="90000"/>
              <a:buFontTx/>
              <a:buNone/>
            </a:pPr>
            <a:endParaRPr lang="en-US" altLang="en-US" sz="2600" dirty="0"/>
          </a:p>
          <a:p>
            <a:pPr marL="365125" indent="-255588" eaLnBrk="1" hangingPunct="1">
              <a:lnSpc>
                <a:spcPct val="90000"/>
              </a:lnSpc>
              <a:buSzPct val="90000"/>
              <a:buFontTx/>
              <a:buBlip>
                <a:blip r:embed="rId2"/>
              </a:buBlip>
            </a:pPr>
            <a:r>
              <a:rPr lang="en-US" altLang="en-US" sz="2600" dirty="0"/>
              <a:t>Pada </a:t>
            </a:r>
            <a:r>
              <a:rPr lang="en-US" altLang="en-US" sz="2600" dirty="0" err="1"/>
              <a:t>kanker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pajanan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terjadi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karsinogen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mulai</a:t>
            </a:r>
            <a:r>
              <a:rPr lang="en-US" altLang="en-US" sz="2600" dirty="0"/>
              <a:t> </a:t>
            </a:r>
            <a:r>
              <a:rPr lang="en-US" altLang="en-US" sz="2600" u="sng" dirty="0"/>
              <a:t>&gt;</a:t>
            </a:r>
            <a:r>
              <a:rPr lang="en-US" altLang="en-US" sz="2600" dirty="0"/>
              <a:t>20 </a:t>
            </a:r>
            <a:r>
              <a:rPr lang="en-US" altLang="en-US" sz="2600" dirty="0" err="1"/>
              <a:t>tahun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sebelum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didiagnosis</a:t>
            </a:r>
            <a:r>
              <a:rPr lang="en-US" altLang="en-US" sz="2600" dirty="0"/>
              <a:t> </a:t>
            </a:r>
            <a:r>
              <a:rPr lang="en-US" altLang="en-US" sz="2400" dirty="0"/>
              <a:t> </a:t>
            </a:r>
          </a:p>
        </p:txBody>
      </p:sp>
      <p:sp>
        <p:nvSpPr>
          <p:cNvPr id="66565" name="Text Box 4">
            <a:extLst>
              <a:ext uri="{FF2B5EF4-FFF2-40B4-BE49-F238E27FC236}">
                <a16:creationId xmlns:a16="http://schemas.microsoft.com/office/drawing/2014/main" id="{724A4172-83DB-FFB0-C1E4-D34AF5A99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04813"/>
            <a:ext cx="431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Beberapa PAK ………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Slide Number Placeholder 3">
            <a:extLst>
              <a:ext uri="{FF2B5EF4-FFF2-40B4-BE49-F238E27FC236}">
                <a16:creationId xmlns:a16="http://schemas.microsoft.com/office/drawing/2014/main" id="{43C64F9D-1C36-6903-89DA-11B895699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5E669E-87EB-304E-9F7A-36A20B8EF592}" type="slidenum">
              <a:rPr lang="en-US" altLang="en-US"/>
              <a:pPr eaLnBrk="1" hangingPunct="1"/>
              <a:t>66</a:t>
            </a:fld>
            <a:endParaRPr lang="en-US" altLang="en-US"/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3D16DF16-4B3E-2300-EC23-02E851CD66F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365125" indent="-255588" eaLnBrk="1" hangingPunct="1">
              <a:buFontTx/>
              <a:buNone/>
            </a:pPr>
            <a:r>
              <a:rPr lang="en-US" altLang="en-US" sz="3000" b="1">
                <a:solidFill>
                  <a:srgbClr val="0000CC"/>
                </a:solidFill>
              </a:rPr>
              <a:t>Coronary Artery Disease</a:t>
            </a:r>
          </a:p>
          <a:p>
            <a:pPr marL="365125" indent="-255588" eaLnBrk="1" hangingPunct="1">
              <a:buFontTx/>
              <a:buBlip>
                <a:blip r:embed="rId2"/>
              </a:buBlip>
            </a:pPr>
            <a:r>
              <a:rPr lang="en-US" altLang="en-US" sz="3000"/>
              <a:t>Karena stres atau Carbon Monoksida dan bahan kimia lain di tempat kerja</a:t>
            </a:r>
          </a:p>
          <a:p>
            <a:pPr marL="365125" indent="-255588" eaLnBrk="1" hangingPunct="1"/>
            <a:endParaRPr lang="en-US" altLang="en-US" sz="3000"/>
          </a:p>
          <a:p>
            <a:pPr marL="365125" indent="-255588" eaLnBrk="1" hangingPunct="1">
              <a:buFontTx/>
              <a:buNone/>
            </a:pPr>
            <a:r>
              <a:rPr lang="en-US" altLang="en-US" sz="3000" b="1">
                <a:solidFill>
                  <a:srgbClr val="0000CC"/>
                </a:solidFill>
              </a:rPr>
              <a:t>Penyakit liver</a:t>
            </a:r>
          </a:p>
          <a:p>
            <a:pPr marL="365125" indent="-255588" eaLnBrk="1" hangingPunct="1">
              <a:buFontTx/>
              <a:buBlip>
                <a:blip r:embed="rId2"/>
              </a:buBlip>
            </a:pPr>
            <a:r>
              <a:rPr lang="en-US" altLang="en-US" sz="3000"/>
              <a:t>Sering di Diagnosis sbg peny liver karena hepatitis virus atau sirosis karena alkohol</a:t>
            </a:r>
          </a:p>
          <a:p>
            <a:pPr marL="365125" indent="-255588" eaLnBrk="1" hangingPunct="1">
              <a:buFontTx/>
              <a:buBlip>
                <a:blip r:embed="rId2"/>
              </a:buBlip>
            </a:pPr>
            <a:r>
              <a:rPr lang="en-US" altLang="en-US" sz="3000"/>
              <a:t>Penting: riwayat ttg pekerjaan, bahan toksik yg ada. </a:t>
            </a:r>
          </a:p>
        </p:txBody>
      </p:sp>
      <p:sp>
        <p:nvSpPr>
          <p:cNvPr id="67589" name="Text Box 4">
            <a:extLst>
              <a:ext uri="{FF2B5EF4-FFF2-40B4-BE49-F238E27FC236}">
                <a16:creationId xmlns:a16="http://schemas.microsoft.com/office/drawing/2014/main" id="{AA99AC8E-9C9A-F90E-9991-AA65F09FD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04813"/>
            <a:ext cx="431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Beberapa PAK ………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77B861F3-53D5-39FF-7440-615B3416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CFEA84-1B79-634F-9640-6B60EB0DA772}" type="slidenum">
              <a:rPr lang="en-US" altLang="en-US"/>
              <a:pPr eaLnBrk="1" hangingPunct="1"/>
              <a:t>67</a:t>
            </a:fld>
            <a:endParaRPr lang="en-US" altLang="en-US"/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0E4BA410-262F-87E4-B85E-C9B617E0373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68313" y="1125538"/>
            <a:ext cx="8229600" cy="4830762"/>
          </a:xfrm>
        </p:spPr>
        <p:txBody>
          <a:bodyPr/>
          <a:lstStyle/>
          <a:p>
            <a:pPr marL="365125" indent="-255588" eaLnBrk="1" hangingPunct="1">
              <a:buFontTx/>
              <a:buNone/>
            </a:pPr>
            <a:r>
              <a:rPr lang="en-US" altLang="en-US" sz="2600" b="1">
                <a:solidFill>
                  <a:srgbClr val="0000CC"/>
                </a:solidFill>
              </a:rPr>
              <a:t>Masalah neuropsikiatrik</a:t>
            </a:r>
          </a:p>
          <a:p>
            <a:pPr marL="365125" indent="-255588" eaLnBrk="1" hangingPunct="1">
              <a:buFontTx/>
              <a:buBlip>
                <a:blip r:embed="rId2"/>
              </a:buBlip>
            </a:pPr>
            <a:r>
              <a:rPr lang="en-US" altLang="en-US" sz="2200"/>
              <a:t>Masalah neuropsikiatrik yg berhub dng tempat kerja sering diabaikan</a:t>
            </a:r>
          </a:p>
          <a:p>
            <a:pPr marL="365125" indent="-255588" eaLnBrk="1" hangingPunct="1">
              <a:buFontTx/>
              <a:buNone/>
            </a:pPr>
            <a:endParaRPr lang="en-US" altLang="en-US" sz="2200"/>
          </a:p>
          <a:p>
            <a:pPr marL="365125" indent="-255588" eaLnBrk="1" hangingPunct="1">
              <a:buFontTx/>
              <a:buBlip>
                <a:blip r:embed="rId2"/>
              </a:buBlip>
            </a:pPr>
            <a:r>
              <a:rPr lang="en-US" altLang="en-US" sz="2200"/>
              <a:t>Neuropati perifer: sering dikaitkan dng Diabetes Melitus, </a:t>
            </a:r>
          </a:p>
          <a:p>
            <a:pPr marL="365125" indent="-255588" eaLnBrk="1" hangingPunct="1">
              <a:buFontTx/>
              <a:buNone/>
            </a:pPr>
            <a:endParaRPr lang="en-US" altLang="en-US" sz="2200"/>
          </a:p>
          <a:p>
            <a:pPr marL="365125" indent="-255588" eaLnBrk="1" hangingPunct="1">
              <a:buFontTx/>
              <a:buBlip>
                <a:blip r:embed="rId2"/>
              </a:buBlip>
            </a:pPr>
            <a:r>
              <a:rPr lang="en-US" altLang="en-US" sz="2200"/>
              <a:t>Pemakaian alkohol atau tdk diketahui penyebabnya, </a:t>
            </a:r>
          </a:p>
          <a:p>
            <a:pPr marL="365125" indent="-255588" eaLnBrk="1" hangingPunct="1">
              <a:buFontTx/>
              <a:buNone/>
            </a:pPr>
            <a:endParaRPr lang="en-US" altLang="en-US" sz="2200"/>
          </a:p>
          <a:p>
            <a:pPr marL="365125" indent="-255588" eaLnBrk="1" hangingPunct="1">
              <a:buFontTx/>
              <a:buBlip>
                <a:blip r:embed="rId2"/>
              </a:buBlip>
            </a:pPr>
            <a:r>
              <a:rPr lang="en-US" altLang="en-US" sz="2200"/>
              <a:t>Depresi SSP karena penyalahgunaan zat2 atau masalah psikiatri</a:t>
            </a:r>
          </a:p>
          <a:p>
            <a:pPr marL="365125" indent="-255588" eaLnBrk="1" hangingPunct="1">
              <a:buFontTx/>
              <a:buNone/>
            </a:pPr>
            <a:endParaRPr lang="en-US" altLang="en-US" sz="2200"/>
          </a:p>
          <a:p>
            <a:pPr marL="365125" indent="-255588" eaLnBrk="1" hangingPunct="1">
              <a:buFontTx/>
              <a:buBlip>
                <a:blip r:embed="rId2"/>
              </a:buBlip>
            </a:pPr>
            <a:r>
              <a:rPr lang="en-US" altLang="en-US" sz="2200"/>
              <a:t>Kelakuan yg tdk baik mungkin merup gejala awal  stres yg berhub dng pekerjaan</a:t>
            </a:r>
          </a:p>
        </p:txBody>
      </p:sp>
      <p:sp>
        <p:nvSpPr>
          <p:cNvPr id="68613" name="Text Box 5">
            <a:extLst>
              <a:ext uri="{FF2B5EF4-FFF2-40B4-BE49-F238E27FC236}">
                <a16:creationId xmlns:a16="http://schemas.microsoft.com/office/drawing/2014/main" id="{03AF4259-9B72-5511-344E-A8A3A67DA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04813"/>
            <a:ext cx="431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Beberapa PAK ………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Slide Number Placeholder 3">
            <a:extLst>
              <a:ext uri="{FF2B5EF4-FFF2-40B4-BE49-F238E27FC236}">
                <a16:creationId xmlns:a16="http://schemas.microsoft.com/office/drawing/2014/main" id="{6B95DB6B-0184-E241-D77D-5706839A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FF2664-A4F7-3A42-9AD1-00946C9F6F5F}" type="slidenum">
              <a:rPr lang="en-US" altLang="en-US"/>
              <a:pPr eaLnBrk="1" hangingPunct="1"/>
              <a:t>68</a:t>
            </a:fld>
            <a:endParaRPr lang="en-US" altLang="en-US"/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93895412-BD2B-C2F4-F1A1-52C90683B92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33400" y="1371600"/>
            <a:ext cx="8001000" cy="4754563"/>
          </a:xfrm>
        </p:spPr>
        <p:txBody>
          <a:bodyPr/>
          <a:lstStyle/>
          <a:p>
            <a:pPr marL="365125" indent="-255588" eaLnBrk="1" hangingPunct="1">
              <a:buFontTx/>
              <a:buNone/>
            </a:pPr>
            <a:r>
              <a:rPr lang="en-US" altLang="en-US" sz="3400" b="1">
                <a:solidFill>
                  <a:srgbClr val="0000CC"/>
                </a:solidFill>
              </a:rPr>
              <a:t>Masalah neuropsikiatrik</a:t>
            </a:r>
            <a:endParaRPr lang="en-US" altLang="en-US" sz="2600" b="1">
              <a:solidFill>
                <a:srgbClr val="0000CC"/>
              </a:solidFill>
            </a:endParaRPr>
          </a:p>
          <a:p>
            <a:pPr marL="365125" indent="-255588" eaLnBrk="1" hangingPunct="1">
              <a:buFontTx/>
              <a:buBlip>
                <a:blip r:embed="rId2"/>
              </a:buBlip>
            </a:pPr>
            <a:r>
              <a:rPr lang="en-US" altLang="en-US" sz="2600"/>
              <a:t>Lebih dari 100 bhn kimia (a.l solven) dpt menyebakan depresi SSP</a:t>
            </a:r>
          </a:p>
          <a:p>
            <a:pPr marL="365125" indent="-255588" eaLnBrk="1" hangingPunct="1">
              <a:buFontTx/>
              <a:buNone/>
            </a:pPr>
            <a:endParaRPr lang="en-US" altLang="en-US" sz="2600"/>
          </a:p>
          <a:p>
            <a:pPr marL="365125" indent="-255588" eaLnBrk="1" hangingPunct="1">
              <a:buFontTx/>
              <a:buBlip>
                <a:blip r:embed="rId2"/>
              </a:buBlip>
            </a:pPr>
            <a:r>
              <a:rPr lang="en-US" altLang="en-US" sz="2600"/>
              <a:t>Bbrp neurotoksin (termasuk arsen, timah, merkuri, methyl n butyl ketone) dpt menyebabkan neuropati perifer</a:t>
            </a:r>
          </a:p>
          <a:p>
            <a:pPr marL="365125" indent="-255588" eaLnBrk="1" hangingPunct="1">
              <a:buFontTx/>
              <a:buNone/>
            </a:pPr>
            <a:endParaRPr lang="en-US" altLang="en-US" sz="2600"/>
          </a:p>
          <a:p>
            <a:pPr marL="365125" indent="-255588" eaLnBrk="1" hangingPunct="1">
              <a:buFontTx/>
              <a:buBlip>
                <a:blip r:embed="rId2"/>
              </a:buBlip>
            </a:pPr>
            <a:r>
              <a:rPr lang="en-US" altLang="en-US" sz="2600"/>
              <a:t>Carbon disulfida dpt menyebabkan gejala spt psikosis</a:t>
            </a:r>
          </a:p>
        </p:txBody>
      </p:sp>
      <p:sp>
        <p:nvSpPr>
          <p:cNvPr id="69637" name="Text Box 4">
            <a:extLst>
              <a:ext uri="{FF2B5EF4-FFF2-40B4-BE49-F238E27FC236}">
                <a16:creationId xmlns:a16="http://schemas.microsoft.com/office/drawing/2014/main" id="{AF633C9A-105C-3DBD-140F-85C67BB36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04813"/>
            <a:ext cx="431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Beberapa PAK ………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E7DF5493-CBE5-E01C-2F90-B2A1E496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21834C-93E1-D14C-A1AB-6FD975B868C4}" type="slidenum">
              <a:rPr lang="en-US" altLang="en-US"/>
              <a:pPr eaLnBrk="1" hangingPunct="1"/>
              <a:t>69</a:t>
            </a:fld>
            <a:endParaRPr lang="en-US" altLang="en-US"/>
          </a:p>
        </p:txBody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657AF4A8-8DF8-23D1-3BB6-F45830F8E3A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68313" y="1052513"/>
            <a:ext cx="8280400" cy="5113337"/>
          </a:xfrm>
        </p:spPr>
        <p:txBody>
          <a:bodyPr/>
          <a:lstStyle/>
          <a:p>
            <a:pPr marL="365125" indent="-255588" eaLnBrk="1" hangingPunct="1">
              <a:buFontTx/>
              <a:buNone/>
            </a:pPr>
            <a:r>
              <a:rPr lang="id-ID" altLang="en-US" sz="2200" b="1">
                <a:solidFill>
                  <a:srgbClr val="0000CC"/>
                </a:solidFill>
              </a:rPr>
              <a:t>  </a:t>
            </a:r>
            <a:r>
              <a:rPr lang="id-ID" altLang="en-US" sz="2400" b="1">
                <a:solidFill>
                  <a:srgbClr val="0000CC"/>
                </a:solidFill>
              </a:rPr>
              <a:t>Gangguan reproduksi</a:t>
            </a:r>
            <a:endParaRPr lang="id-ID" altLang="en-US" sz="2200" b="1">
              <a:solidFill>
                <a:srgbClr val="0000CC"/>
              </a:solidFill>
            </a:endParaRPr>
          </a:p>
          <a:p>
            <a:pPr marL="620713" lvl="1" indent="-228600" eaLnBrk="1" hangingPunct="1">
              <a:buFontTx/>
              <a:buBlip>
                <a:blip r:embed="rId2"/>
              </a:buBlip>
            </a:pPr>
            <a:r>
              <a:rPr lang="id-ID" altLang="en-US" sz="2300"/>
              <a:t>Gangguan haid</a:t>
            </a:r>
          </a:p>
          <a:p>
            <a:pPr marL="620713" lvl="1" indent="-228600" eaLnBrk="1" hangingPunct="1">
              <a:buFontTx/>
              <a:buBlip>
                <a:blip r:embed="rId2"/>
              </a:buBlip>
            </a:pPr>
            <a:r>
              <a:rPr lang="id-ID" altLang="en-US" sz="2300"/>
              <a:t>Gangguan pertumbuhan janin</a:t>
            </a:r>
          </a:p>
          <a:p>
            <a:pPr marL="620713" lvl="1" indent="-228600" eaLnBrk="1" hangingPunct="1">
              <a:buFontTx/>
              <a:buBlip>
                <a:blip r:embed="rId2"/>
              </a:buBlip>
            </a:pPr>
            <a:r>
              <a:rPr lang="id-ID" altLang="en-US" sz="2300"/>
              <a:t>Janin lahit mati, cacat</a:t>
            </a:r>
          </a:p>
          <a:p>
            <a:pPr marL="620713" lvl="1" indent="-228600" eaLnBrk="1" hangingPunct="1">
              <a:buFontTx/>
              <a:buBlip>
                <a:blip r:embed="rId2"/>
              </a:buBlip>
            </a:pPr>
            <a:r>
              <a:rPr lang="id-ID" altLang="en-US" sz="2300"/>
              <a:t>Infertilitas </a:t>
            </a:r>
            <a:endParaRPr lang="en-US" altLang="en-US" sz="2300"/>
          </a:p>
          <a:p>
            <a:pPr marL="620713" lvl="1" indent="-228600" eaLnBrk="1" hangingPunct="1">
              <a:buFontTx/>
              <a:buNone/>
            </a:pPr>
            <a:endParaRPr lang="en-US" altLang="en-US" sz="2300"/>
          </a:p>
          <a:p>
            <a:pPr marL="365125" indent="-255588" eaLnBrk="1" hangingPunct="1"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Penyakit yg tdk diketahui penyebabnya</a:t>
            </a:r>
          </a:p>
          <a:p>
            <a:pPr marL="365125" indent="-255588" eaLnBrk="1" hangingPunct="1">
              <a:buFontTx/>
              <a:buBlip>
                <a:blip r:embed="rId3"/>
              </a:buBlip>
            </a:pPr>
            <a:r>
              <a:rPr lang="en-US" altLang="en-US" sz="2400"/>
              <a:t>Alergi </a:t>
            </a:r>
          </a:p>
          <a:p>
            <a:pPr marL="365125" indent="-255588" eaLnBrk="1" hangingPunct="1">
              <a:buFontTx/>
              <a:buBlip>
                <a:blip r:embed="rId3"/>
              </a:buBlip>
            </a:pPr>
            <a:r>
              <a:rPr lang="en-US" altLang="en-US" sz="2400"/>
              <a:t>Ggn kecemasan - berhub bahan kimia atau lingkungan ?</a:t>
            </a:r>
          </a:p>
          <a:p>
            <a:pPr marL="365125" indent="-255588" eaLnBrk="1" hangingPunct="1">
              <a:buFontTx/>
              <a:buBlip>
                <a:blip r:embed="rId3"/>
              </a:buBlip>
            </a:pPr>
            <a:r>
              <a:rPr lang="en-US" altLang="en-US" sz="2400"/>
              <a:t>Sick building syndrome</a:t>
            </a:r>
          </a:p>
          <a:p>
            <a:pPr marL="365125" indent="-255588" eaLnBrk="1" hangingPunct="1">
              <a:buFontTx/>
              <a:buBlip>
                <a:blip r:embed="rId3"/>
              </a:buBlip>
            </a:pPr>
            <a:r>
              <a:rPr lang="en-US" altLang="en-US" sz="2400"/>
              <a:t>Multiple Chemical Sensitivities (MCS)</a:t>
            </a:r>
          </a:p>
          <a:p>
            <a:pPr marL="365125" indent="-255588" eaLnBrk="1" hangingPunct="1">
              <a:buFontTx/>
              <a:buNone/>
            </a:pPr>
            <a:r>
              <a:rPr lang="en-US" altLang="en-US" sz="2400">
                <a:sym typeface="Wingdings" pitchFamily="2" charset="2"/>
              </a:rPr>
              <a:t>    perfum,  derivat petroleum, rokok</a:t>
            </a:r>
            <a:endParaRPr lang="en-US" altLang="en-US"/>
          </a:p>
        </p:txBody>
      </p:sp>
      <p:sp>
        <p:nvSpPr>
          <p:cNvPr id="70661" name="Text Box 4">
            <a:extLst>
              <a:ext uri="{FF2B5EF4-FFF2-40B4-BE49-F238E27FC236}">
                <a16:creationId xmlns:a16="http://schemas.microsoft.com/office/drawing/2014/main" id="{11CE0DBC-15B8-43AC-25FC-BA1264ACE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04813"/>
            <a:ext cx="431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Beberapa PAK ………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>
            <a:extLst>
              <a:ext uri="{FF2B5EF4-FFF2-40B4-BE49-F238E27FC236}">
                <a16:creationId xmlns:a16="http://schemas.microsoft.com/office/drawing/2014/main" id="{8D3A7FDE-CBF8-8CCD-A404-164E465C8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9" name="Slide Number Placeholder 5">
            <a:extLst>
              <a:ext uri="{FF2B5EF4-FFF2-40B4-BE49-F238E27FC236}">
                <a16:creationId xmlns:a16="http://schemas.microsoft.com/office/drawing/2014/main" id="{7AEAA1A3-4873-12ED-2A18-53E6A28B7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CB7762-FD9B-5447-AD80-1EAFBA6715EA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ACF4EE53-E278-27BC-79F2-3282778EB1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2133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600" b="1"/>
              <a:t>PENYAKIT AKIBAT KERJA DAN PEMERIKSAAN SKRINING PEKERJA</a:t>
            </a:r>
          </a:p>
        </p:txBody>
      </p:sp>
      <p:pic>
        <p:nvPicPr>
          <p:cNvPr id="4102" name="Picture 4" descr="tr00415_">
            <a:extLst>
              <a:ext uri="{FF2B5EF4-FFF2-40B4-BE49-F238E27FC236}">
                <a16:creationId xmlns:a16="http://schemas.microsoft.com/office/drawing/2014/main" id="{DC63069B-492A-31C0-2A8E-18B766BE6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139223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5" descr="Siesmic-Engineer-2">
            <a:extLst>
              <a:ext uri="{FF2B5EF4-FFF2-40B4-BE49-F238E27FC236}">
                <a16:creationId xmlns:a16="http://schemas.microsoft.com/office/drawing/2014/main" id="{4E2ECEB9-F706-1CF0-14BB-5BE306002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124936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6" descr="safety-equipment-grouping-300x165">
            <a:extLst>
              <a:ext uri="{FF2B5EF4-FFF2-40B4-BE49-F238E27FC236}">
                <a16:creationId xmlns:a16="http://schemas.microsoft.com/office/drawing/2014/main" id="{6712B658-3752-2723-9C5A-685E2414D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8913"/>
            <a:ext cx="321627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8A89B9DD-693C-F993-9F89-125480EDF4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FB97FEF1-4DE5-7367-08DF-D128CEB8A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BF991E-9E2E-C045-AE02-A761486BBD7D}" type="slidenum">
              <a:rPr lang="en-US" altLang="en-US"/>
              <a:pPr eaLnBrk="1" hangingPunct="1"/>
              <a:t>70</a:t>
            </a:fld>
            <a:endParaRPr lang="en-US" altLang="en-US"/>
          </a:p>
        </p:txBody>
      </p:sp>
      <p:sp>
        <p:nvSpPr>
          <p:cNvPr id="71684" name="Text Box 2">
            <a:extLst>
              <a:ext uri="{FF2B5EF4-FFF2-40B4-BE49-F238E27FC236}">
                <a16:creationId xmlns:a16="http://schemas.microsoft.com/office/drawing/2014/main" id="{EF3ADCCA-B3B3-4512-131A-14CAB395A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57200"/>
            <a:ext cx="1066800" cy="37623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cs typeface="Arial" panose="020B0604020202020204" pitchFamily="34" charset="0"/>
              </a:rPr>
              <a:t>Pasien</a:t>
            </a:r>
            <a:endParaRPr lang="en-GB" altLang="en-US" b="1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  <p:sp>
        <p:nvSpPr>
          <p:cNvPr id="71685" name="Text Box 3">
            <a:extLst>
              <a:ext uri="{FF2B5EF4-FFF2-40B4-BE49-F238E27FC236}">
                <a16:creationId xmlns:a16="http://schemas.microsoft.com/office/drawing/2014/main" id="{54038DE5-6844-3D9F-B60B-D56B39931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177925"/>
            <a:ext cx="1828800" cy="65087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cs typeface="Arial" panose="020B0604020202020204" pitchFamily="34" charset="0"/>
              </a:rPr>
              <a:t>Anamnesis &amp; pemeriksaan</a:t>
            </a:r>
            <a:endParaRPr lang="en-GB" altLang="en-US" b="1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  <p:sp>
        <p:nvSpPr>
          <p:cNvPr id="71686" name="Text Box 4">
            <a:extLst>
              <a:ext uri="{FF2B5EF4-FFF2-40B4-BE49-F238E27FC236}">
                <a16:creationId xmlns:a16="http://schemas.microsoft.com/office/drawing/2014/main" id="{0390A68F-F296-D334-B692-CA13497CE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209800"/>
            <a:ext cx="2209800" cy="37623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33CC"/>
                </a:solidFill>
                <a:cs typeface="Arial" panose="020B0604020202020204" pitchFamily="34" charset="0"/>
              </a:rPr>
              <a:t>Diagnosis klinis</a:t>
            </a:r>
            <a:endParaRPr lang="en-GB" altLang="en-US" b="1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  <p:sp>
        <p:nvSpPr>
          <p:cNvPr id="71687" name="Text Box 5">
            <a:extLst>
              <a:ext uri="{FF2B5EF4-FFF2-40B4-BE49-F238E27FC236}">
                <a16:creationId xmlns:a16="http://schemas.microsoft.com/office/drawing/2014/main" id="{FB135D25-E407-52B6-6C54-E39C73AF7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052763"/>
            <a:ext cx="2212975" cy="3762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33CC"/>
                </a:solidFill>
                <a:cs typeface="Arial" panose="020B0604020202020204" pitchFamily="34" charset="0"/>
              </a:rPr>
              <a:t>Diagnosis okupasi</a:t>
            </a:r>
            <a:endParaRPr lang="en-GB" altLang="en-US" b="1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  <p:sp>
        <p:nvSpPr>
          <p:cNvPr id="71688" name="Text Box 6">
            <a:extLst>
              <a:ext uri="{FF2B5EF4-FFF2-40B4-BE49-F238E27FC236}">
                <a16:creationId xmlns:a16="http://schemas.microsoft.com/office/drawing/2014/main" id="{C7EE5359-D575-4939-2277-F8C17F43E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886200"/>
            <a:ext cx="2281238" cy="65087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33CC"/>
                </a:solidFill>
                <a:cs typeface="Arial" panose="020B0604020202020204" pitchFamily="34" charset="0"/>
              </a:rPr>
              <a:t>Penatalaksanaan </a:t>
            </a:r>
          </a:p>
          <a:p>
            <a:pPr algn="ctr" eaLnBrk="1" hangingPunct="1"/>
            <a:r>
              <a:rPr lang="en-US" altLang="en-US" b="1">
                <a:solidFill>
                  <a:srgbClr val="0033CC"/>
                </a:solidFill>
                <a:cs typeface="Arial" panose="020B0604020202020204" pitchFamily="34" charset="0"/>
              </a:rPr>
              <a:t>kasus</a:t>
            </a:r>
            <a:endParaRPr lang="en-GB" altLang="en-US" b="1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  <p:sp>
        <p:nvSpPr>
          <p:cNvPr id="71689" name="Text Box 7">
            <a:extLst>
              <a:ext uri="{FF2B5EF4-FFF2-40B4-BE49-F238E27FC236}">
                <a16:creationId xmlns:a16="http://schemas.microsoft.com/office/drawing/2014/main" id="{39814DEA-1014-DA8D-1D37-623A726B2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029200"/>
            <a:ext cx="2057400" cy="6508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33CC"/>
                </a:solidFill>
                <a:cs typeface="Arial" panose="020B0604020202020204" pitchFamily="34" charset="0"/>
              </a:rPr>
              <a:t>Penatalaksanaan</a:t>
            </a:r>
            <a:r>
              <a:rPr lang="en-US" altLang="en-US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cs typeface="Arial" panose="020B0604020202020204" pitchFamily="34" charset="0"/>
              </a:rPr>
              <a:t>klinis</a:t>
            </a:r>
            <a:r>
              <a:rPr lang="en-US" altLang="en-US" b="1" dirty="0">
                <a:solidFill>
                  <a:srgbClr val="0033CC"/>
                </a:solidFill>
                <a:cs typeface="Arial" panose="020B0604020202020204" pitchFamily="34" charset="0"/>
              </a:rPr>
              <a:t>/</a:t>
            </a:r>
            <a:r>
              <a:rPr lang="en-US" altLang="en-US" b="1" dirty="0" err="1">
                <a:solidFill>
                  <a:srgbClr val="0033CC"/>
                </a:solidFill>
                <a:cs typeface="Arial" panose="020B0604020202020204" pitchFamily="34" charset="0"/>
              </a:rPr>
              <a:t>medis</a:t>
            </a:r>
            <a:endParaRPr lang="en-GB" altLang="en-US" b="1" dirty="0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  <p:sp>
        <p:nvSpPr>
          <p:cNvPr id="71690" name="Text Box 8">
            <a:extLst>
              <a:ext uri="{FF2B5EF4-FFF2-40B4-BE49-F238E27FC236}">
                <a16:creationId xmlns:a16="http://schemas.microsoft.com/office/drawing/2014/main" id="{9942D89E-64E0-355C-7DCC-9F653FA4E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5033963"/>
            <a:ext cx="2047875" cy="6508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33CC"/>
                </a:solidFill>
                <a:cs typeface="Arial" panose="020B0604020202020204" pitchFamily="34" charset="0"/>
              </a:rPr>
              <a:t>Penatalaksanaan</a:t>
            </a:r>
          </a:p>
          <a:p>
            <a:pPr algn="ctr" eaLnBrk="1" hangingPunct="1"/>
            <a:r>
              <a:rPr lang="en-US" altLang="en-US" b="1">
                <a:solidFill>
                  <a:srgbClr val="0033CC"/>
                </a:solidFill>
                <a:cs typeface="Arial" panose="020B0604020202020204" pitchFamily="34" charset="0"/>
              </a:rPr>
              <a:t>okupasi</a:t>
            </a:r>
            <a:endParaRPr lang="en-GB" altLang="en-US" b="1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  <p:sp>
        <p:nvSpPr>
          <p:cNvPr id="71691" name="Text Box 9">
            <a:extLst>
              <a:ext uri="{FF2B5EF4-FFF2-40B4-BE49-F238E27FC236}">
                <a16:creationId xmlns:a16="http://schemas.microsoft.com/office/drawing/2014/main" id="{C90986B4-ADBC-C30B-FC32-55078AD9B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00"/>
            <a:ext cx="1752600" cy="9572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 err="1">
                <a:cs typeface="Arial" panose="020B0604020202020204" pitchFamily="34" charset="0"/>
              </a:rPr>
              <a:t>Konsul</a:t>
            </a:r>
            <a:r>
              <a:rPr lang="en-US" altLang="en-US" sz="1600" dirty="0"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cs typeface="Arial" panose="020B0604020202020204" pitchFamily="34" charset="0"/>
              </a:rPr>
              <a:t>spesialis</a:t>
            </a:r>
            <a:r>
              <a:rPr lang="en-US" altLang="en-US" sz="1600" dirty="0"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cs typeface="Arial" panose="020B0604020202020204" pitchFamily="34" charset="0"/>
              </a:rPr>
              <a:t>terkait</a:t>
            </a:r>
            <a:endParaRPr lang="en-US" altLang="en-US" sz="1600" dirty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 err="1">
                <a:cs typeface="Arial" panose="020B0604020202020204" pitchFamily="34" charset="0"/>
              </a:rPr>
              <a:t>Rujuk</a:t>
            </a:r>
            <a:r>
              <a:rPr lang="en-US" altLang="en-US" sz="1600" dirty="0">
                <a:cs typeface="Arial" panose="020B0604020202020204" pitchFamily="34" charset="0"/>
              </a:rPr>
              <a:t> RS</a:t>
            </a:r>
            <a:endParaRPr lang="en-GB" altLang="en-US" sz="1600" dirty="0">
              <a:cs typeface="Arial" panose="020B0604020202020204" pitchFamily="34" charset="0"/>
            </a:endParaRPr>
          </a:p>
        </p:txBody>
      </p:sp>
      <p:sp>
        <p:nvSpPr>
          <p:cNvPr id="71692" name="AutoShape 10">
            <a:extLst>
              <a:ext uri="{FF2B5EF4-FFF2-40B4-BE49-F238E27FC236}">
                <a16:creationId xmlns:a16="http://schemas.microsoft.com/office/drawing/2014/main" id="{E4EC5D85-3886-CAF3-5B21-B00C201C1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971800"/>
            <a:ext cx="2209800" cy="928688"/>
          </a:xfrm>
          <a:prstGeom prst="flowChartProcess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800">
                <a:latin typeface="Arial Narrow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1200" b="1">
                <a:cs typeface="Arial" panose="020B0604020202020204" pitchFamily="34" charset="0"/>
              </a:rPr>
              <a:t>Konsul Spesialis</a:t>
            </a:r>
            <a:r>
              <a:rPr lang="en-GB" altLang="en-US" sz="1200">
                <a:cs typeface="Arial" panose="020B0604020202020204" pitchFamily="34" charset="0"/>
              </a:rPr>
              <a:t> </a:t>
            </a:r>
            <a:r>
              <a:rPr lang="en-GB" altLang="en-US" sz="1200" b="1">
                <a:cs typeface="Arial" panose="020B0604020202020204" pitchFamily="34" charset="0"/>
              </a:rPr>
              <a:t>Ked. Okupasi</a:t>
            </a:r>
          </a:p>
          <a:p>
            <a:pPr eaLnBrk="1" hangingPunct="1"/>
            <a:r>
              <a:rPr lang="en-GB" altLang="en-US" sz="1200" b="1">
                <a:cs typeface="Arial" panose="020B0604020202020204" pitchFamily="34" charset="0"/>
              </a:rPr>
              <a:t>- Pemeriksaan Lingkungan, Biomarker dll</a:t>
            </a:r>
            <a:endParaRPr lang="en-GB" altLang="en-US" sz="120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1693" name="Line 11">
            <a:extLst>
              <a:ext uri="{FF2B5EF4-FFF2-40B4-BE49-F238E27FC236}">
                <a16:creationId xmlns:a16="http://schemas.microsoft.com/office/drawing/2014/main" id="{DB0F8B90-A2D6-D2C5-4378-353636EB3B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838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4" name="Line 12">
            <a:extLst>
              <a:ext uri="{FF2B5EF4-FFF2-40B4-BE49-F238E27FC236}">
                <a16:creationId xmlns:a16="http://schemas.microsoft.com/office/drawing/2014/main" id="{2C7F6EBF-3ADD-F22F-B39B-1A7E117BF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1828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5" name="Line 13">
            <a:extLst>
              <a:ext uri="{FF2B5EF4-FFF2-40B4-BE49-F238E27FC236}">
                <a16:creationId xmlns:a16="http://schemas.microsoft.com/office/drawing/2014/main" id="{630570B5-20D9-6AC4-CAB0-20A371719D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667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6" name="Line 14">
            <a:extLst>
              <a:ext uri="{FF2B5EF4-FFF2-40B4-BE49-F238E27FC236}">
                <a16:creationId xmlns:a16="http://schemas.microsoft.com/office/drawing/2014/main" id="{387159E6-5CE3-0F89-B0DB-B82D2738E6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505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7" name="AutoShape 15">
            <a:extLst>
              <a:ext uri="{FF2B5EF4-FFF2-40B4-BE49-F238E27FC236}">
                <a16:creationId xmlns:a16="http://schemas.microsoft.com/office/drawing/2014/main" id="{4D3445DF-2DCE-235F-0BD8-B8D709F13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905000"/>
            <a:ext cx="2133600" cy="914400"/>
          </a:xfrm>
          <a:prstGeom prst="flowChartProcess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800" dirty="0">
                <a:latin typeface="Arial Narrow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en-US" sz="1200" b="1" dirty="0" err="1">
                <a:cs typeface="Arial" panose="020B0604020202020204" pitchFamily="34" charset="0"/>
              </a:rPr>
              <a:t>Konsul</a:t>
            </a:r>
            <a:r>
              <a:rPr lang="en-GB" altLang="en-US" sz="1200" b="1" dirty="0">
                <a:cs typeface="Arial" panose="020B0604020202020204" pitchFamily="34" charset="0"/>
              </a:rPr>
              <a:t> </a:t>
            </a:r>
            <a:r>
              <a:rPr lang="en-GB" altLang="en-US" sz="1200" b="1" dirty="0" err="1">
                <a:cs typeface="Arial" panose="020B0604020202020204" pitchFamily="34" charset="0"/>
              </a:rPr>
              <a:t>Spesialis</a:t>
            </a:r>
            <a:r>
              <a:rPr lang="en-GB" altLang="en-US" sz="1200" b="1" dirty="0">
                <a:cs typeface="Arial" panose="020B0604020202020204" pitchFamily="34" charset="0"/>
              </a:rPr>
              <a:t>  </a:t>
            </a:r>
            <a:r>
              <a:rPr lang="en-GB" altLang="en-US" sz="1200" b="1" dirty="0" err="1">
                <a:cs typeface="Arial" panose="020B0604020202020204" pitchFamily="34" charset="0"/>
              </a:rPr>
              <a:t>Klinik</a:t>
            </a:r>
            <a:r>
              <a:rPr lang="en-GB" altLang="en-US" sz="1200" b="1" dirty="0">
                <a:cs typeface="Arial" panose="020B0604020202020204" pitchFamily="34" charset="0"/>
              </a:rPr>
              <a:t> </a:t>
            </a:r>
            <a:r>
              <a:rPr lang="en-GB" altLang="en-US" sz="1200" b="1" dirty="0" err="1">
                <a:cs typeface="Arial" panose="020B0604020202020204" pitchFamily="34" charset="0"/>
              </a:rPr>
              <a:t>terkait</a:t>
            </a:r>
            <a:endParaRPr lang="en-GB" altLang="en-US" sz="1200" b="1" dirty="0"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1200" b="1" dirty="0">
                <a:cs typeface="Arial" panose="020B0604020202020204" pitchFamily="34" charset="0"/>
              </a:rPr>
              <a:t>. </a:t>
            </a:r>
            <a:r>
              <a:rPr lang="en-GB" altLang="en-US" sz="1200" b="1" dirty="0" err="1">
                <a:cs typeface="Arial" panose="020B0604020202020204" pitchFamily="34" charset="0"/>
              </a:rPr>
              <a:t>Rujuk</a:t>
            </a:r>
            <a:r>
              <a:rPr lang="en-GB" altLang="en-US" sz="1200" b="1" dirty="0">
                <a:cs typeface="Arial" panose="020B0604020202020204" pitchFamily="34" charset="0"/>
              </a:rPr>
              <a:t> </a:t>
            </a:r>
            <a:r>
              <a:rPr lang="en-GB" altLang="en-US" sz="1200" b="1" dirty="0" err="1">
                <a:cs typeface="Arial" panose="020B0604020202020204" pitchFamily="34" charset="0"/>
              </a:rPr>
              <a:t>Ke</a:t>
            </a:r>
            <a:r>
              <a:rPr lang="en-GB" altLang="en-US" sz="1200" b="1" dirty="0">
                <a:cs typeface="Arial" panose="020B0604020202020204" pitchFamily="34" charset="0"/>
              </a:rPr>
              <a:t> RS</a:t>
            </a:r>
            <a:endParaRPr lang="en-GB" altLang="en-US" sz="1200" dirty="0">
              <a:cs typeface="Arial" panose="020B0604020202020204" pitchFamily="34" charset="0"/>
            </a:endParaRPr>
          </a:p>
        </p:txBody>
      </p:sp>
      <p:sp>
        <p:nvSpPr>
          <p:cNvPr id="71698" name="Line 16">
            <a:extLst>
              <a:ext uri="{FF2B5EF4-FFF2-40B4-BE49-F238E27FC236}">
                <a16:creationId xmlns:a16="http://schemas.microsoft.com/office/drawing/2014/main" id="{3D9FAE34-7919-7210-73EC-EBA59F9AA4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2438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9" name="Line 17">
            <a:extLst>
              <a:ext uri="{FF2B5EF4-FFF2-40B4-BE49-F238E27FC236}">
                <a16:creationId xmlns:a16="http://schemas.microsoft.com/office/drawing/2014/main" id="{6F905D20-C745-E347-2903-F01581F9FE4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43600" y="3276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0" name="Text Box 18">
            <a:extLst>
              <a:ext uri="{FF2B5EF4-FFF2-40B4-BE49-F238E27FC236}">
                <a16:creationId xmlns:a16="http://schemas.microsoft.com/office/drawing/2014/main" id="{111550CB-09CD-1E43-8C9A-3F0C23206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0574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cs typeface="Arial" panose="020B0604020202020204" pitchFamily="34" charset="0"/>
              </a:rPr>
              <a:t>Ragu</a:t>
            </a: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71701" name="Text Box 19">
            <a:extLst>
              <a:ext uri="{FF2B5EF4-FFF2-40B4-BE49-F238E27FC236}">
                <a16:creationId xmlns:a16="http://schemas.microsoft.com/office/drawing/2014/main" id="{582102FF-9965-49C6-938C-59203F226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8956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cs typeface="Arial" panose="020B0604020202020204" pitchFamily="34" charset="0"/>
              </a:rPr>
              <a:t>Ragu</a:t>
            </a: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71702" name="Line 20">
            <a:extLst>
              <a:ext uri="{FF2B5EF4-FFF2-40B4-BE49-F238E27FC236}">
                <a16:creationId xmlns:a16="http://schemas.microsoft.com/office/drawing/2014/main" id="{DFCBB8F8-0613-7B3B-043B-FB8183C1AB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362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3" name="Line 21">
            <a:extLst>
              <a:ext uri="{FF2B5EF4-FFF2-40B4-BE49-F238E27FC236}">
                <a16:creationId xmlns:a16="http://schemas.microsoft.com/office/drawing/2014/main" id="{645645CC-1B30-E9D9-7F96-F06E5BAD0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200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4" name="Line 22">
            <a:extLst>
              <a:ext uri="{FF2B5EF4-FFF2-40B4-BE49-F238E27FC236}">
                <a16:creationId xmlns:a16="http://schemas.microsoft.com/office/drawing/2014/main" id="{41DAB6B6-9E5C-12C1-88CC-ABE4A1F3F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572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5" name="Line 23">
            <a:extLst>
              <a:ext uri="{FF2B5EF4-FFF2-40B4-BE49-F238E27FC236}">
                <a16:creationId xmlns:a16="http://schemas.microsoft.com/office/drawing/2014/main" id="{E13D4F25-B392-4A46-7E53-7523E5EBB0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45720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6" name="Line 24">
            <a:extLst>
              <a:ext uri="{FF2B5EF4-FFF2-40B4-BE49-F238E27FC236}">
                <a16:creationId xmlns:a16="http://schemas.microsoft.com/office/drawing/2014/main" id="{768D2485-6863-CCCD-0AE0-78F5B875F9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5257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7" name="Line 25">
            <a:extLst>
              <a:ext uri="{FF2B5EF4-FFF2-40B4-BE49-F238E27FC236}">
                <a16:creationId xmlns:a16="http://schemas.microsoft.com/office/drawing/2014/main" id="{F8E60E52-2CC5-0A92-22B1-5D573607444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3886200"/>
            <a:ext cx="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8" name="Line 26">
            <a:extLst>
              <a:ext uri="{FF2B5EF4-FFF2-40B4-BE49-F238E27FC236}">
                <a16:creationId xmlns:a16="http://schemas.microsoft.com/office/drawing/2014/main" id="{30C2651F-24B3-F257-7EEC-ADAF153C45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5410200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9" name="Line 27">
            <a:extLst>
              <a:ext uri="{FF2B5EF4-FFF2-40B4-BE49-F238E27FC236}">
                <a16:creationId xmlns:a16="http://schemas.microsoft.com/office/drawing/2014/main" id="{29FB3AE4-88A6-CCC5-175B-72490FE25A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38862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0" name="Line 28">
            <a:extLst>
              <a:ext uri="{FF2B5EF4-FFF2-40B4-BE49-F238E27FC236}">
                <a16:creationId xmlns:a16="http://schemas.microsoft.com/office/drawing/2014/main" id="{E258181E-44E2-38BA-49B5-F412EB9460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5410200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1" name="Line 29">
            <a:extLst>
              <a:ext uri="{FF2B5EF4-FFF2-40B4-BE49-F238E27FC236}">
                <a16:creationId xmlns:a16="http://schemas.microsoft.com/office/drawing/2014/main" id="{C330B0A9-5014-C66D-49C9-0A75C9B66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5410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2" name="Line 30">
            <a:extLst>
              <a:ext uri="{FF2B5EF4-FFF2-40B4-BE49-F238E27FC236}">
                <a16:creationId xmlns:a16="http://schemas.microsoft.com/office/drawing/2014/main" id="{51488652-5597-09A6-7739-88DE5E11096C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5486400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3" name="Line 31">
            <a:extLst>
              <a:ext uri="{FF2B5EF4-FFF2-40B4-BE49-F238E27FC236}">
                <a16:creationId xmlns:a16="http://schemas.microsoft.com/office/drawing/2014/main" id="{1B87F5E8-6DF0-6738-AECC-901A61710116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5486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4" name="Text Box 32">
            <a:extLst>
              <a:ext uri="{FF2B5EF4-FFF2-40B4-BE49-F238E27FC236}">
                <a16:creationId xmlns:a16="http://schemas.microsoft.com/office/drawing/2014/main" id="{324ABD3B-88DE-3360-B4AC-F896A0327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cs typeface="Arial" panose="020B0604020202020204" pitchFamily="34" charset="0"/>
              </a:rPr>
              <a:t>Ragu</a:t>
            </a: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71715" name="Text Box 33">
            <a:extLst>
              <a:ext uri="{FF2B5EF4-FFF2-40B4-BE49-F238E27FC236}">
                <a16:creationId xmlns:a16="http://schemas.microsoft.com/office/drawing/2014/main" id="{80C938CA-DC56-BA51-71C5-71D72C695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3434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cs typeface="Arial" panose="020B0604020202020204" pitchFamily="34" charset="0"/>
              </a:rPr>
              <a:t>Ragu</a:t>
            </a: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71716" name="Text Box 34">
            <a:extLst>
              <a:ext uri="{FF2B5EF4-FFF2-40B4-BE49-F238E27FC236}">
                <a16:creationId xmlns:a16="http://schemas.microsoft.com/office/drawing/2014/main" id="{1CF6C642-ED79-F88A-B025-C266A5BCC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836613"/>
            <a:ext cx="2087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Sistem Rujukan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Slide Number Placeholder 5">
            <a:extLst>
              <a:ext uri="{FF2B5EF4-FFF2-40B4-BE49-F238E27FC236}">
                <a16:creationId xmlns:a16="http://schemas.microsoft.com/office/drawing/2014/main" id="{766187A6-A131-59C5-1905-845B39A7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94AB91-6814-4A48-B9F6-6F60F725A728}" type="slidenum">
              <a:rPr lang="en-US" altLang="en-US"/>
              <a:pPr eaLnBrk="1" hangingPunct="1"/>
              <a:t>71</a:t>
            </a:fld>
            <a:endParaRPr lang="en-US" altLang="en-US"/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9B117E56-D7F0-5560-C961-550C5EEFC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/>
          <a:lstStyle/>
          <a:p>
            <a:pPr eaLnBrk="1" hangingPunct="1"/>
            <a:r>
              <a:rPr lang="en-US" altLang="en-US" sz="4000"/>
              <a:t>Kesimpulan</a:t>
            </a:r>
          </a:p>
        </p:txBody>
      </p:sp>
      <p:sp>
        <p:nvSpPr>
          <p:cNvPr id="71685" name="Rectangle 3">
            <a:extLst>
              <a:ext uri="{FF2B5EF4-FFF2-40B4-BE49-F238E27FC236}">
                <a16:creationId xmlns:a16="http://schemas.microsoft.com/office/drawing/2014/main" id="{28F688BC-F32F-D298-5BD7-40AA6444E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800"/>
            <a:ext cx="8229600" cy="4497363"/>
          </a:xfrm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tabLst>
                <a:tab pos="228600" algn="l"/>
              </a:tabLst>
              <a:defRPr/>
            </a:pPr>
            <a:r>
              <a:rPr lang="en-US" sz="2000" dirty="0"/>
              <a:t>Data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warga</a:t>
            </a:r>
            <a:r>
              <a:rPr lang="en-US" sz="2000" dirty="0"/>
              <a:t> </a:t>
            </a:r>
            <a:r>
              <a:rPr lang="en-US" sz="2000" dirty="0" err="1"/>
              <a:t>indonesia</a:t>
            </a:r>
            <a:r>
              <a:rPr lang="en-US" sz="2000" dirty="0"/>
              <a:t>?? PAK??</a:t>
            </a:r>
          </a:p>
          <a:p>
            <a:pPr marL="228600" indent="-228600" eaLnBrk="1" hangingPunct="1">
              <a:lnSpc>
                <a:spcPct val="90000"/>
              </a:lnSpc>
              <a:tabLst>
                <a:tab pos="228600" algn="l"/>
              </a:tabLst>
              <a:defRPr/>
            </a:pPr>
            <a:r>
              <a:rPr lang="en-US" sz="2000" dirty="0"/>
              <a:t>PAK (</a:t>
            </a:r>
            <a:r>
              <a:rPr lang="en-US" sz="2000" dirty="0" err="1"/>
              <a:t>penyakit</a:t>
            </a:r>
            <a:r>
              <a:rPr lang="en-US" sz="2000" dirty="0"/>
              <a:t> </a:t>
            </a:r>
            <a:r>
              <a:rPr lang="en-US" sz="2000" dirty="0" err="1"/>
              <a:t>Akibat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)</a:t>
            </a:r>
          </a:p>
          <a:p>
            <a:pPr lvl="1" indent="-339725" eaLnBrk="1" hangingPunct="1">
              <a:lnSpc>
                <a:spcPct val="90000"/>
              </a:lnSpc>
              <a:tabLst>
                <a:tab pos="228600" algn="l"/>
              </a:tabLst>
              <a:defRPr/>
            </a:pPr>
            <a:r>
              <a:rPr lang="en-US" sz="1800" dirty="0" err="1"/>
              <a:t>Fenomena</a:t>
            </a:r>
            <a:r>
              <a:rPr lang="en-US" sz="1800" dirty="0"/>
              <a:t> </a:t>
            </a:r>
            <a:r>
              <a:rPr lang="en-US" sz="1800" dirty="0" err="1"/>
              <a:t>Gunung</a:t>
            </a:r>
            <a:r>
              <a:rPr lang="en-US" sz="1800" dirty="0"/>
              <a:t> Es  </a:t>
            </a:r>
            <a:r>
              <a:rPr lang="en-US" sz="1800" dirty="0">
                <a:sym typeface="Wingdings" pitchFamily="2" charset="2"/>
              </a:rPr>
              <a:t></a:t>
            </a:r>
            <a:r>
              <a:rPr lang="en-US" sz="1800" dirty="0"/>
              <a:t> </a:t>
            </a:r>
            <a:r>
              <a:rPr lang="en-US" sz="1800" err="1"/>
              <a:t>Cara</a:t>
            </a:r>
            <a:r>
              <a:rPr lang="en-US" sz="1800"/>
              <a:t>: D</a:t>
            </a:r>
            <a:r>
              <a:rPr lang="en-US" sz="1800" dirty="0"/>
              <a:t>/ </a:t>
            </a:r>
            <a:r>
              <a:rPr lang="en-US" sz="1800" dirty="0" err="1"/>
              <a:t>Okupasi</a:t>
            </a:r>
            <a:r>
              <a:rPr lang="en-US" sz="1800" dirty="0"/>
              <a:t>: PAK, </a:t>
            </a:r>
            <a:r>
              <a:rPr lang="en-US" sz="1800" dirty="0" err="1"/>
              <a:t>Peny</a:t>
            </a:r>
            <a:r>
              <a:rPr lang="en-US" sz="1800" dirty="0"/>
              <a:t>. </a:t>
            </a:r>
            <a:r>
              <a:rPr lang="en-US" sz="1800" dirty="0" err="1"/>
              <a:t>Diperberat</a:t>
            </a:r>
            <a:r>
              <a:rPr lang="en-US" sz="1800" dirty="0"/>
              <a:t>, </a:t>
            </a:r>
            <a:r>
              <a:rPr lang="en-US" sz="1800" dirty="0" err="1"/>
              <a:t>bukan</a:t>
            </a:r>
            <a:r>
              <a:rPr lang="en-US" sz="1800" dirty="0"/>
              <a:t> PAK</a:t>
            </a:r>
          </a:p>
          <a:p>
            <a:pPr lvl="1" indent="-339725" eaLnBrk="1" hangingPunct="1">
              <a:lnSpc>
                <a:spcPct val="90000"/>
              </a:lnSpc>
              <a:tabLst>
                <a:tab pos="228600" algn="l"/>
              </a:tabLst>
              <a:defRPr/>
            </a:pPr>
            <a:r>
              <a:rPr lang="en-US" sz="1800" dirty="0" err="1"/>
              <a:t>Versi</a:t>
            </a:r>
            <a:r>
              <a:rPr lang="en-US" sz="1800" dirty="0"/>
              <a:t>:   ILO </a:t>
            </a:r>
            <a:r>
              <a:rPr lang="en-US" sz="1800" dirty="0" err="1"/>
              <a:t>konversi</a:t>
            </a:r>
            <a:r>
              <a:rPr lang="en-US" sz="1800" dirty="0"/>
              <a:t> no. 121</a:t>
            </a:r>
          </a:p>
          <a:p>
            <a:pPr lvl="1" indent="-339725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  <a:defRPr/>
            </a:pPr>
            <a:r>
              <a:rPr lang="en-US" sz="1800" dirty="0"/>
              <a:t>                 ICD 10 – OH</a:t>
            </a:r>
          </a:p>
          <a:p>
            <a:pPr lvl="1" indent="-339725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  <a:defRPr/>
            </a:pPr>
            <a:r>
              <a:rPr lang="en-US" sz="1800" dirty="0"/>
              <a:t>                 </a:t>
            </a:r>
            <a:r>
              <a:rPr lang="en-US" sz="1800" dirty="0" err="1"/>
              <a:t>Kepres</a:t>
            </a:r>
            <a:r>
              <a:rPr lang="en-US" sz="1800" dirty="0"/>
              <a:t> RI no. 22/1993 – 31 </a:t>
            </a:r>
            <a:r>
              <a:rPr lang="en-US" sz="1800" dirty="0" err="1"/>
              <a:t>kelompok</a:t>
            </a:r>
            <a:r>
              <a:rPr lang="en-US" sz="1800" dirty="0"/>
              <a:t> </a:t>
            </a:r>
            <a:r>
              <a:rPr lang="en-US" sz="1800" dirty="0" err="1"/>
              <a:t>Penyakit</a:t>
            </a:r>
            <a:r>
              <a:rPr lang="en-US" sz="1800" dirty="0"/>
              <a:t>.</a:t>
            </a:r>
          </a:p>
          <a:p>
            <a:pPr lvl="1" indent="-339725" eaLnBrk="1" hangingPunct="1">
              <a:lnSpc>
                <a:spcPct val="90000"/>
              </a:lnSpc>
              <a:tabLst>
                <a:tab pos="228600" algn="l"/>
              </a:tabLst>
              <a:defRPr/>
            </a:pPr>
            <a:r>
              <a:rPr lang="en-US" sz="1800" dirty="0" err="1"/>
              <a:t>Penyebab</a:t>
            </a:r>
            <a:r>
              <a:rPr lang="en-US" sz="1800" dirty="0"/>
              <a:t> : </a:t>
            </a:r>
            <a:r>
              <a:rPr lang="en-US" sz="1800" dirty="0" err="1"/>
              <a:t>fisik</a:t>
            </a:r>
            <a:r>
              <a:rPr lang="en-US" sz="1800" dirty="0"/>
              <a:t>, </a:t>
            </a:r>
            <a:r>
              <a:rPr lang="en-US" sz="1800" dirty="0" err="1"/>
              <a:t>kimia</a:t>
            </a:r>
            <a:r>
              <a:rPr lang="en-US" sz="1800" dirty="0"/>
              <a:t>, </a:t>
            </a:r>
            <a:r>
              <a:rPr lang="en-US" sz="1800" dirty="0" err="1"/>
              <a:t>biologi</a:t>
            </a:r>
            <a:r>
              <a:rPr lang="en-US" sz="1800" dirty="0"/>
              <a:t>, </a:t>
            </a:r>
            <a:r>
              <a:rPr lang="en-US" sz="1800" dirty="0" err="1"/>
              <a:t>ergonomi</a:t>
            </a:r>
            <a:r>
              <a:rPr lang="en-US" sz="1800" dirty="0"/>
              <a:t>, </a:t>
            </a:r>
            <a:r>
              <a:rPr lang="en-US" sz="1800" dirty="0" err="1"/>
              <a:t>psikososial</a:t>
            </a:r>
            <a:endParaRPr lang="en-US" sz="1800" dirty="0"/>
          </a:p>
          <a:p>
            <a:pPr lvl="1" indent="-339725" eaLnBrk="1" hangingPunct="1">
              <a:lnSpc>
                <a:spcPct val="90000"/>
              </a:lnSpc>
              <a:tabLst>
                <a:tab pos="228600" algn="l"/>
              </a:tabLst>
              <a:defRPr/>
            </a:pPr>
            <a:r>
              <a:rPr lang="en-US" sz="1800" dirty="0" err="1"/>
              <a:t>Pendekatan</a:t>
            </a:r>
            <a:r>
              <a:rPr lang="en-US" sz="1800" dirty="0"/>
              <a:t> </a:t>
            </a:r>
            <a:r>
              <a:rPr lang="en-US" sz="1800" dirty="0" err="1"/>
              <a:t>komunitas</a:t>
            </a:r>
            <a:r>
              <a:rPr lang="en-US" sz="1800" dirty="0"/>
              <a:t> (survey/</a:t>
            </a:r>
            <a:r>
              <a:rPr lang="en-US" sz="1800" dirty="0" err="1"/>
              <a:t>penelitian</a:t>
            </a:r>
            <a:r>
              <a:rPr lang="en-US" sz="1800" dirty="0"/>
              <a:t>)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Pendekatan</a:t>
            </a:r>
            <a:r>
              <a:rPr lang="en-US" sz="1800" dirty="0"/>
              <a:t> </a:t>
            </a:r>
            <a:r>
              <a:rPr lang="en-US" sz="1800" dirty="0" err="1"/>
              <a:t>individu</a:t>
            </a:r>
            <a:r>
              <a:rPr lang="en-US" sz="1800" dirty="0"/>
              <a:t> (Diagnosis </a:t>
            </a:r>
            <a:r>
              <a:rPr lang="en-US" sz="1800" dirty="0" err="1"/>
              <a:t>Okupasi</a:t>
            </a:r>
            <a:r>
              <a:rPr lang="en-US" sz="1800" dirty="0"/>
              <a:t>)</a:t>
            </a:r>
          </a:p>
          <a:p>
            <a:pPr lvl="1" indent="-339725" eaLnBrk="1" hangingPunct="1">
              <a:lnSpc>
                <a:spcPct val="90000"/>
              </a:lnSpc>
              <a:tabLst>
                <a:tab pos="228600" algn="l"/>
              </a:tabLst>
              <a:defRPr/>
            </a:pP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rujukan</a:t>
            </a:r>
            <a:endParaRPr lang="en-US" sz="1800" dirty="0"/>
          </a:p>
          <a:p>
            <a:pPr indent="-339725" eaLnBrk="1" hangingPunct="1">
              <a:lnSpc>
                <a:spcPct val="90000"/>
              </a:lnSpc>
              <a:tabLst>
                <a:tab pos="228600" algn="l"/>
              </a:tabLst>
              <a:defRPr/>
            </a:pPr>
            <a:r>
              <a:rPr lang="en-US" sz="2400" dirty="0"/>
              <a:t>PENCEGAHAN ‘PAK’ </a:t>
            </a:r>
            <a:r>
              <a:rPr lang="en-US" sz="2400" dirty="0">
                <a:sym typeface="Wingdings" pitchFamily="2" charset="2"/>
              </a:rPr>
              <a:t> 5 level of Prevention</a:t>
            </a:r>
          </a:p>
        </p:txBody>
      </p:sp>
      <p:pic>
        <p:nvPicPr>
          <p:cNvPr id="73734" name="Picture 4" descr="images (2)">
            <a:extLst>
              <a:ext uri="{FF2B5EF4-FFF2-40B4-BE49-F238E27FC236}">
                <a16:creationId xmlns:a16="http://schemas.microsoft.com/office/drawing/2014/main" id="{291EB485-E42F-CBF2-3CB8-6AD06FECA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44223"/>
            <a:ext cx="12604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4">
            <a:extLst>
              <a:ext uri="{FF2B5EF4-FFF2-40B4-BE49-F238E27FC236}">
                <a16:creationId xmlns:a16="http://schemas.microsoft.com/office/drawing/2014/main" id="{3C7C5B69-52C1-9D74-5D71-929747737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en-US" sz="6000"/>
              <a:t>Terima kasih</a:t>
            </a:r>
          </a:p>
        </p:txBody>
      </p:sp>
      <p:sp>
        <p:nvSpPr>
          <p:cNvPr id="29698" name="Slide Number Placeholder 2">
            <a:extLst>
              <a:ext uri="{FF2B5EF4-FFF2-40B4-BE49-F238E27FC236}">
                <a16:creationId xmlns:a16="http://schemas.microsoft.com/office/drawing/2014/main" id="{2D800EEF-5634-8809-B7DF-A251E0B3D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2352AD-183B-C049-8023-A480AE7530F2}" type="slidenum">
              <a:rPr lang="id-ID" altLang="en-US" sz="2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id-ID" alt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>
            <a:extLst>
              <a:ext uri="{FF2B5EF4-FFF2-40B4-BE49-F238E27FC236}">
                <a16:creationId xmlns:a16="http://schemas.microsoft.com/office/drawing/2014/main" id="{4AC15761-58AE-43A0-A6B0-61AAD2F52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9682DF-C61F-9942-AB9C-8FBB6F7BFD41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B8570C68-0879-5CCE-88DF-AA470BEC4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908050"/>
            <a:ext cx="3060700" cy="1600200"/>
          </a:xfrm>
          <a:prstGeom prst="rect">
            <a:avLst/>
          </a:prstGeom>
          <a:solidFill>
            <a:srgbClr val="FFCC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Tahoma" panose="020B0604030504040204" pitchFamily="34" charset="0"/>
                <a:cs typeface="Arial" panose="020B0604020202020204" pitchFamily="34" charset="0"/>
              </a:rPr>
              <a:t>PEKERJA:</a:t>
            </a:r>
          </a:p>
          <a:p>
            <a:pPr eaLnBrk="1" hangingPunct="1">
              <a:buFontTx/>
              <a:buChar char="-"/>
            </a:pPr>
            <a:r>
              <a:rPr lang="en-US" altLang="en-US" sz="1600" b="1">
                <a:latin typeface="Tahoma" panose="020B0604030504040204" pitchFamily="34" charset="0"/>
                <a:cs typeface="Arial" panose="020B0604020202020204" pitchFamily="34" charset="0"/>
              </a:rPr>
              <a:t> Sifat, Perilaku, Budaya,</a:t>
            </a:r>
          </a:p>
          <a:p>
            <a:pPr eaLnBrk="1" hangingPunct="1"/>
            <a:r>
              <a:rPr lang="en-US" altLang="en-US" sz="1600" b="1">
                <a:latin typeface="Tahoma" panose="020B0604030504040204" pitchFamily="34" charset="0"/>
                <a:cs typeface="Arial" panose="020B0604020202020204" pitchFamily="34" charset="0"/>
              </a:rPr>
              <a:t>  Pengetahuan</a:t>
            </a:r>
          </a:p>
          <a:p>
            <a:pPr eaLnBrk="1" hangingPunct="1">
              <a:buFontTx/>
              <a:buChar char="-"/>
            </a:pPr>
            <a:r>
              <a:rPr lang="en-US" altLang="en-US" sz="1600" b="1">
                <a:latin typeface="Tahoma" panose="020B0604030504040204" pitchFamily="34" charset="0"/>
                <a:cs typeface="Arial" panose="020B0604020202020204" pitchFamily="34" charset="0"/>
              </a:rPr>
              <a:t> Cara kerja</a:t>
            </a:r>
          </a:p>
          <a:p>
            <a:pPr eaLnBrk="1" hangingPunct="1">
              <a:buFontTx/>
              <a:buChar char="-"/>
            </a:pPr>
            <a:r>
              <a:rPr lang="en-US" altLang="en-US" sz="1600" b="1">
                <a:latin typeface="Tahoma" panose="020B0604030504040204" pitchFamily="34" charset="0"/>
                <a:cs typeface="Arial" panose="020B0604020202020204" pitchFamily="34" charset="0"/>
              </a:rPr>
              <a:t> Ketahanan tubuh dan Gizi</a:t>
            </a:r>
          </a:p>
          <a:p>
            <a:pPr eaLnBrk="1" hangingPunct="1">
              <a:buFontTx/>
              <a:buChar char="-"/>
            </a:pPr>
            <a:r>
              <a:rPr lang="en-US" altLang="en-US" sz="1600" b="1">
                <a:latin typeface="Tahoma" panose="020B0604030504040204" pitchFamily="34" charset="0"/>
                <a:cs typeface="Arial" panose="020B0604020202020204" pitchFamily="34" charset="0"/>
              </a:rPr>
              <a:t> Kesakitan dan kecacatan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B23D1604-5F08-C70E-523C-33CDB2B71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565400"/>
            <a:ext cx="2438400" cy="2133600"/>
          </a:xfrm>
          <a:prstGeom prst="rect">
            <a:avLst/>
          </a:prstGeom>
          <a:solidFill>
            <a:schemeClr val="folHlink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33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PELAYANAN KES </a:t>
            </a:r>
          </a:p>
          <a:p>
            <a:pPr eaLnBrk="1" hangingPunct="1"/>
            <a:r>
              <a:rPr lang="en-US" altLang="en-US" sz="2000" b="1">
                <a:solidFill>
                  <a:srgbClr val="0033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KERJA:</a:t>
            </a:r>
          </a:p>
          <a:p>
            <a:pPr eaLnBrk="1" hangingPunct="1"/>
            <a:endParaRPr lang="en-US" altLang="en-US" sz="2000" b="1">
              <a:solidFill>
                <a:srgbClr val="0033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en-US" altLang="en-US" b="1">
                <a:solidFill>
                  <a:srgbClr val="0033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SDM</a:t>
            </a:r>
          </a:p>
          <a:p>
            <a:pPr eaLnBrk="1" hangingPunct="1">
              <a:buFontTx/>
              <a:buChar char="-"/>
            </a:pPr>
            <a:r>
              <a:rPr lang="en-US" altLang="en-US" b="1">
                <a:solidFill>
                  <a:srgbClr val="0033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Sarana kesehatan</a:t>
            </a:r>
          </a:p>
          <a:p>
            <a:pPr eaLnBrk="1" hangingPunct="1">
              <a:buFontTx/>
              <a:buChar char="-"/>
            </a:pPr>
            <a:r>
              <a:rPr lang="en-US" altLang="en-US" b="1">
                <a:solidFill>
                  <a:srgbClr val="0033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Jejaring Yankes</a:t>
            </a:r>
          </a:p>
        </p:txBody>
      </p:sp>
      <p:sp>
        <p:nvSpPr>
          <p:cNvPr id="5126" name="Rectangle 4">
            <a:extLst>
              <a:ext uri="{FF2B5EF4-FFF2-40B4-BE49-F238E27FC236}">
                <a16:creationId xmlns:a16="http://schemas.microsoft.com/office/drawing/2014/main" id="{60F7FE7E-CF62-0892-9EA8-9A2DAE313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445125"/>
            <a:ext cx="2417763" cy="119697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Tahoma" panose="020B0604030504040204" pitchFamily="34" charset="0"/>
                <a:cs typeface="Arial" panose="020B0604020202020204" pitchFamily="34" charset="0"/>
              </a:rPr>
              <a:t>KESEJAHTERAAN:</a:t>
            </a:r>
          </a:p>
          <a:p>
            <a:pPr eaLnBrk="1" hangingPunct="1">
              <a:buFontTx/>
              <a:buChar char="-"/>
            </a:pPr>
            <a:r>
              <a:rPr lang="en-US" altLang="en-US" sz="1600" b="1">
                <a:latin typeface="Tahoma" panose="020B0604030504040204" pitchFamily="34" charset="0"/>
                <a:cs typeface="Arial" panose="020B0604020202020204" pitchFamily="34" charset="0"/>
              </a:rPr>
              <a:t>Pendapatan</a:t>
            </a:r>
          </a:p>
          <a:p>
            <a:pPr eaLnBrk="1" hangingPunct="1">
              <a:buFontTx/>
              <a:buChar char="-"/>
            </a:pPr>
            <a:r>
              <a:rPr lang="en-US" altLang="en-US" sz="1600" b="1">
                <a:latin typeface="Tahoma" panose="020B0604030504040204" pitchFamily="34" charset="0"/>
                <a:cs typeface="Arial" panose="020B0604020202020204" pitchFamily="34" charset="0"/>
              </a:rPr>
              <a:t>Pengembangan diri</a:t>
            </a:r>
          </a:p>
          <a:p>
            <a:pPr eaLnBrk="1" hangingPunct="1">
              <a:buFontTx/>
              <a:buChar char="-"/>
            </a:pPr>
            <a:r>
              <a:rPr lang="en-US" altLang="en-US" sz="1600" b="1">
                <a:latin typeface="Tahoma" panose="020B0604030504040204" pitchFamily="34" charset="0"/>
                <a:cs typeface="Arial" panose="020B0604020202020204" pitchFamily="34" charset="0"/>
              </a:rPr>
              <a:t>Pendidikan rendah</a:t>
            </a:r>
          </a:p>
        </p:txBody>
      </p:sp>
      <p:sp>
        <p:nvSpPr>
          <p:cNvPr id="5127" name="Rectangle 5">
            <a:extLst>
              <a:ext uri="{FF2B5EF4-FFF2-40B4-BE49-F238E27FC236}">
                <a16:creationId xmlns:a16="http://schemas.microsoft.com/office/drawing/2014/main" id="{FD7B016C-BA66-ED5C-60D3-C17794FF2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2492375"/>
            <a:ext cx="2179637" cy="2449513"/>
          </a:xfrm>
          <a:prstGeom prst="rect">
            <a:avLst/>
          </a:prstGeom>
          <a:solidFill>
            <a:srgbClr val="0080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BFFFD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LINGKUNGAN:</a:t>
            </a:r>
          </a:p>
          <a:p>
            <a:pPr eaLnBrk="1" hangingPunct="1">
              <a:buFontTx/>
              <a:buChar char="-"/>
            </a:pPr>
            <a:r>
              <a:rPr lang="en-US" altLang="en-US" sz="1600" b="1">
                <a:solidFill>
                  <a:srgbClr val="FBFFFD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>
                <a:solidFill>
                  <a:srgbClr val="FBFFFD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Fisik, Kimia,</a:t>
            </a:r>
          </a:p>
          <a:p>
            <a:pPr eaLnBrk="1" hangingPunct="1"/>
            <a:r>
              <a:rPr lang="en-US" altLang="en-US" sz="1600">
                <a:solidFill>
                  <a:srgbClr val="FBFFFD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 Biologi,</a:t>
            </a:r>
          </a:p>
          <a:p>
            <a:pPr eaLnBrk="1" hangingPunct="1"/>
            <a:r>
              <a:rPr lang="en-US" altLang="en-US" sz="1600">
                <a:solidFill>
                  <a:srgbClr val="FBFFFD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 Ergonomi &amp;</a:t>
            </a:r>
          </a:p>
          <a:p>
            <a:pPr eaLnBrk="1" hangingPunct="1"/>
            <a:r>
              <a:rPr lang="en-US" altLang="en-US" sz="1600">
                <a:solidFill>
                  <a:srgbClr val="FBFFFD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 Psikososial</a:t>
            </a:r>
          </a:p>
          <a:p>
            <a:pPr eaLnBrk="1" hangingPunct="1"/>
            <a:endParaRPr lang="en-US" altLang="en-US" sz="1600">
              <a:solidFill>
                <a:srgbClr val="FBFFFD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1600">
                <a:solidFill>
                  <a:srgbClr val="FBFFFD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Pimpinan &amp;</a:t>
            </a:r>
          </a:p>
          <a:p>
            <a:pPr eaLnBrk="1" hangingPunct="1"/>
            <a:r>
              <a:rPr lang="en-US" altLang="en-US" sz="1600">
                <a:solidFill>
                  <a:srgbClr val="FBFFFD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 Pemimpinan </a:t>
            </a:r>
          </a:p>
          <a:p>
            <a:pPr eaLnBrk="1" hangingPunct="1"/>
            <a:r>
              <a:rPr lang="en-US" altLang="en-US" sz="1600">
                <a:solidFill>
                  <a:srgbClr val="FBFFFD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 kurang faham</a:t>
            </a:r>
          </a:p>
        </p:txBody>
      </p:sp>
      <p:pic>
        <p:nvPicPr>
          <p:cNvPr id="5128" name="Picture 6" descr="3D Arrow">
            <a:extLst>
              <a:ext uri="{FF2B5EF4-FFF2-40B4-BE49-F238E27FC236}">
                <a16:creationId xmlns:a16="http://schemas.microsoft.com/office/drawing/2014/main" id="{B9FED177-AC86-4D3A-D7FC-657AA00C22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52800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7" descr="3D Arrow">
            <a:extLst>
              <a:ext uri="{FF2B5EF4-FFF2-40B4-BE49-F238E27FC236}">
                <a16:creationId xmlns:a16="http://schemas.microsoft.com/office/drawing/2014/main" id="{A2B1573A-2513-8997-B28B-34059DAC9F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67000" y="3276600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8" descr="3D Arrow">
            <a:extLst>
              <a:ext uri="{FF2B5EF4-FFF2-40B4-BE49-F238E27FC236}">
                <a16:creationId xmlns:a16="http://schemas.microsoft.com/office/drawing/2014/main" id="{FA5A10C4-2B08-A241-6F09-38BD3EB01F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038600" y="2209800"/>
            <a:ext cx="68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9" descr="3D Arrow">
            <a:extLst>
              <a:ext uri="{FF2B5EF4-FFF2-40B4-BE49-F238E27FC236}">
                <a16:creationId xmlns:a16="http://schemas.microsoft.com/office/drawing/2014/main" id="{93A7DF75-B335-DD0C-AAFF-EEB7AF73BA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08438" y="4640263"/>
            <a:ext cx="68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Rectangle 10">
            <a:extLst>
              <a:ext uri="{FF2B5EF4-FFF2-40B4-BE49-F238E27FC236}">
                <a16:creationId xmlns:a16="http://schemas.microsoft.com/office/drawing/2014/main" id="{D9236956-B8B0-F573-12A7-C2DB7FBE2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559675" cy="647700"/>
          </a:xfrm>
          <a:noFill/>
        </p:spPr>
        <p:txBody>
          <a:bodyPr/>
          <a:lstStyle/>
          <a:p>
            <a:pPr eaLnBrk="1" hangingPunct="1"/>
            <a:r>
              <a:rPr lang="en-US" altLang="en-US" sz="2400" b="1"/>
              <a:t>PERMASALAHAN KESEHATAN PEKERJA</a:t>
            </a:r>
            <a:endParaRPr lang="en-US" altLang="en-US" sz="2400"/>
          </a:p>
        </p:txBody>
      </p:sp>
      <p:pic>
        <p:nvPicPr>
          <p:cNvPr id="67595" name="Picture 11" descr="P1090071">
            <a:extLst>
              <a:ext uri="{FF2B5EF4-FFF2-40B4-BE49-F238E27FC236}">
                <a16:creationId xmlns:a16="http://schemas.microsoft.com/office/drawing/2014/main" id="{33BBEEDC-FDCF-1E7B-2170-8B6D7D197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068638"/>
            <a:ext cx="238283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2" descr="P1090045">
            <a:extLst>
              <a:ext uri="{FF2B5EF4-FFF2-40B4-BE49-F238E27FC236}">
                <a16:creationId xmlns:a16="http://schemas.microsoft.com/office/drawing/2014/main" id="{3FF020F4-C0ED-5BBE-5F09-60D88FD6B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047750"/>
            <a:ext cx="187166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3" descr="jermal">
            <a:extLst>
              <a:ext uri="{FF2B5EF4-FFF2-40B4-BE49-F238E27FC236}">
                <a16:creationId xmlns:a16="http://schemas.microsoft.com/office/drawing/2014/main" id="{B0A97453-D31F-01F6-FEAF-ECB47E10D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20066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4" descr="DSCN0336">
            <a:extLst>
              <a:ext uri="{FF2B5EF4-FFF2-40B4-BE49-F238E27FC236}">
                <a16:creationId xmlns:a16="http://schemas.microsoft.com/office/drawing/2014/main" id="{3BBF2132-4367-F03E-7115-64EC99149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4400"/>
            <a:ext cx="24384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5" descr="IMG_0120">
            <a:extLst>
              <a:ext uri="{FF2B5EF4-FFF2-40B4-BE49-F238E27FC236}">
                <a16:creationId xmlns:a16="http://schemas.microsoft.com/office/drawing/2014/main" id="{4E5F06F9-5803-B993-5097-52296FFD9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941888"/>
            <a:ext cx="22526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Text Box 16">
            <a:extLst>
              <a:ext uri="{FF2B5EF4-FFF2-40B4-BE49-F238E27FC236}">
                <a16:creationId xmlns:a16="http://schemas.microsoft.com/office/drawing/2014/main" id="{EFFC6541-1AD1-4082-F4AB-A8B94D743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583363"/>
            <a:ext cx="25923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Sumber: DitKesja Kemnekes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759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8D8BB60F-506C-C998-7AC1-42FE708A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0B0588-FBFD-814F-AC38-5F3E55EF8705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66F8834-4698-26E1-721C-C14273A1CC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r>
              <a:rPr lang="en-US" altLang="en-US"/>
              <a:t>ILO:</a:t>
            </a:r>
          </a:p>
          <a:p>
            <a:pPr lvl="1" eaLnBrk="1" hangingPunct="1"/>
            <a:r>
              <a:rPr lang="en-US" altLang="en-US"/>
              <a:t>1,1 juta kematian karena penyakit atau kecelakaan akibat hubungan pekerjaan</a:t>
            </a:r>
          </a:p>
          <a:p>
            <a:pPr lvl="1" eaLnBrk="1" hangingPunct="1"/>
            <a:r>
              <a:rPr lang="en-US" altLang="en-US"/>
              <a:t>300,000 kematian adalah akibat 250 juta kecelakaan yang terjadi</a:t>
            </a:r>
          </a:p>
          <a:p>
            <a:pPr lvl="1" eaLnBrk="1" hangingPunct="1"/>
            <a:r>
              <a:rPr lang="en-US" altLang="en-US"/>
              <a:t>160 juta peny. akibat hubungan kerja/th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/>
              <a:t>Indonesia:</a:t>
            </a:r>
          </a:p>
          <a:p>
            <a:pPr lvl="1" eaLnBrk="1" hangingPunct="1"/>
            <a:r>
              <a:rPr lang="en-US" altLang="en-US"/>
              <a:t>Data penyakit akibat kerja ???</a:t>
            </a:r>
          </a:p>
        </p:txBody>
      </p:sp>
      <p:pic>
        <p:nvPicPr>
          <p:cNvPr id="9221" name="Picture 5" descr="chest x ray 2">
            <a:extLst>
              <a:ext uri="{FF2B5EF4-FFF2-40B4-BE49-F238E27FC236}">
                <a16:creationId xmlns:a16="http://schemas.microsoft.com/office/drawing/2014/main" id="{D85329D1-DF4E-C6FB-AD2C-49C07281D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725988"/>
            <a:ext cx="11747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466</TotalTime>
  <Words>3567</Words>
  <Application>Microsoft Macintosh PowerPoint</Application>
  <PresentationFormat>On-screen Show (4:3)</PresentationFormat>
  <Paragraphs>724</Paragraphs>
  <Slides>72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87" baseType="lpstr">
      <vt:lpstr>Arial</vt:lpstr>
      <vt:lpstr>Arial Black</vt:lpstr>
      <vt:lpstr>Arial Narrow</vt:lpstr>
      <vt:lpstr>Calibri</vt:lpstr>
      <vt:lpstr>Comic Sans MS</vt:lpstr>
      <vt:lpstr>Lucida Sans Unicode</vt:lpstr>
      <vt:lpstr>Tahoma</vt:lpstr>
      <vt:lpstr>Times New Roman</vt:lpstr>
      <vt:lpstr>Tw Cen MT</vt:lpstr>
      <vt:lpstr>Verdana</vt:lpstr>
      <vt:lpstr>Wingdings</vt:lpstr>
      <vt:lpstr>Wingdings 2</vt:lpstr>
      <vt:lpstr>Median</vt:lpstr>
      <vt:lpstr>Slide</vt:lpstr>
      <vt:lpstr>Chart</vt:lpstr>
      <vt:lpstr>Prinsip-filosofi kesehatan kerja dan pemeriksaan kesehatan tenaga kerja  Rubayat Indradi</vt:lpstr>
      <vt:lpstr>Pendahuluan</vt:lpstr>
      <vt:lpstr>Prinsip Dasar dan Filosofi Kesehatan Kerja</vt:lpstr>
      <vt:lpstr>Prinsip Dasar dan Filosofi Kesehatan Kerja</vt:lpstr>
      <vt:lpstr>Konsep Kesehatan Kerja</vt:lpstr>
      <vt:lpstr>Komponen Kesehatan Dan Keselamatan Kerja </vt:lpstr>
      <vt:lpstr>PENYAKIT AKIBAT KERJA DAN PEMERIKSAAN SKRINING PEKERJA</vt:lpstr>
      <vt:lpstr>PERMASALAHAN KESEHATAN PEKERJA</vt:lpstr>
      <vt:lpstr>PowerPoint Presentation</vt:lpstr>
      <vt:lpstr>PowerPoint Presentation</vt:lpstr>
      <vt:lpstr>Penyakit/gangguan pada dokter gigi</vt:lpstr>
      <vt:lpstr>PowerPoint Presentation</vt:lpstr>
      <vt:lpstr>PowerPoint Presentation</vt:lpstr>
      <vt:lpstr>KARAKTERISTIK PEKERJA DI NEGARA BERKEMBANG</vt:lpstr>
      <vt:lpstr>PERATURAN PERUNDANGAN</vt:lpstr>
      <vt:lpstr>Permenaker no.02/Men/80 ttg. Pemeriksaan  Kesehatan Tenaga Kerja dalam Penyelenggaraan Kes. Kerja.</vt:lpstr>
      <vt:lpstr>PowerPoint Presentation</vt:lpstr>
      <vt:lpstr>PowerPoint Presentation</vt:lpstr>
      <vt:lpstr>PowerPoint Presentation</vt:lpstr>
      <vt:lpstr>KEP.PRES 22/1993  PENYAKIT AKIBAT KERJA : </vt:lpstr>
      <vt:lpstr>PowerPoint Presentation</vt:lpstr>
      <vt:lpstr>Peraturan Menteri Perburuhan no 7 tahun 1964   Sanitasi dan penerangan </vt:lpstr>
      <vt:lpstr>PowerPoint Presentation</vt:lpstr>
      <vt:lpstr> </vt:lpstr>
      <vt:lpstr>Peny. Akibat Kerja &amp; Peny. Yg. Berhubungan dengan pekerjaan</vt:lpstr>
      <vt:lpstr>Kriteria umum  Peny. Akibat Kerja</vt:lpstr>
      <vt:lpstr>PENYAKIT AKIBAT KERJA</vt:lpstr>
      <vt:lpstr>DEFINISI-DEFINISI:</vt:lpstr>
      <vt:lpstr>Definisi-definisi …………</vt:lpstr>
      <vt:lpstr>Definisi-definisi …………</vt:lpstr>
      <vt:lpstr>Definisi-definisi …………</vt:lpstr>
      <vt:lpstr>Definisi</vt:lpstr>
      <vt:lpstr>Definisi: PERDOKI (ILO, WHO, ACOEM …….</vt:lpstr>
      <vt:lpstr>Definisi-definisi …………</vt:lpstr>
      <vt:lpstr>Hubungan peny. Akibat Kerja &amp; peny. Yg. Berhub.dg pekerjaan</vt:lpstr>
      <vt:lpstr>IDENTIFIKASI  PENYAKIT AKIBAT KERJA </vt:lpstr>
      <vt:lpstr>Identifikasi PAK ……</vt:lpstr>
      <vt:lpstr>Apa tujuan tahu  Diagnosis Okupasi (Penyakit Akibat Kerja)</vt:lpstr>
      <vt:lpstr>Penyebab Penyakit akibat kerja:</vt:lpstr>
      <vt:lpstr>PowerPoint Presentation</vt:lpstr>
      <vt:lpstr>Hazards (Penyebab PAK)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IDENTIFIKASI PENYAKIT AKIBAT KERJA ………….</vt:lpstr>
      <vt:lpstr>PENCEGAHAN PENYAKIT AKIBAT KERJA</vt:lpstr>
      <vt:lpstr>PRINSIP: 5 Levels of  Pevention Pencegahan Primer</vt:lpstr>
      <vt:lpstr>Pencegahan Sekunder</vt:lpstr>
      <vt:lpstr>Pencegahan tersier</vt:lpstr>
      <vt:lpstr>PowerPoint Presentation</vt:lpstr>
      <vt:lpstr>Skrining dan Surveilance</vt:lpstr>
      <vt:lpstr>Kriteria Pemeriksaan Skrining</vt:lpstr>
      <vt:lpstr>Contoh Pemeriksaan Skrining</vt:lpstr>
      <vt:lpstr>Jaminan mutu pemeriksaan skrining</vt:lpstr>
      <vt:lpstr>Program Pemeriksaan Skrining dan Surveilance</vt:lpstr>
      <vt:lpstr>Surveilans</vt:lpstr>
      <vt:lpstr>Beberapa PAK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Kesimpulan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KULIAH PENGANTAR KEDOKTERAN INDUSTRI  dr. Rubayat Indradi, MOH (c)</dc:title>
  <dc:creator>flower</dc:creator>
  <cp:lastModifiedBy>rubayat indradi</cp:lastModifiedBy>
  <cp:revision>98</cp:revision>
  <dcterms:created xsi:type="dcterms:W3CDTF">2013-09-29T13:46:28Z</dcterms:created>
  <dcterms:modified xsi:type="dcterms:W3CDTF">2024-09-24T04:04:16Z</dcterms:modified>
</cp:coreProperties>
</file>