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8" r:id="rId4"/>
    <p:sldId id="259" r:id="rId5"/>
    <p:sldId id="260" r:id="rId6"/>
    <p:sldId id="262" r:id="rId7"/>
    <p:sldId id="263"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1" d="100"/>
          <a:sy n="51" d="100"/>
        </p:scale>
        <p:origin x="-4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BF1188F-4F46-4719-BB26-A2E4BED875EA}" type="datetimeFigureOut">
              <a:rPr lang="id-ID" smtClean="0"/>
              <a:pPr/>
              <a:t>30/01/2013</a:t>
            </a:fld>
            <a:endParaRPr lang="id-ID"/>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id-ID"/>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3AC42D6-96F1-44A7-986F-89880410E63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BF1188F-4F46-4719-BB26-A2E4BED875EA}" type="datetimeFigureOut">
              <a:rPr lang="id-ID" smtClean="0"/>
              <a:pPr/>
              <a:t>30/01/2013</a:t>
            </a:fld>
            <a:endParaRPr lang="id-ID"/>
          </a:p>
        </p:txBody>
      </p:sp>
      <p:sp>
        <p:nvSpPr>
          <p:cNvPr id="5" name="Footer Placeholder 4"/>
          <p:cNvSpPr>
            <a:spLocks noGrp="1"/>
          </p:cNvSpPr>
          <p:nvPr>
            <p:ph type="ftr" sz="quarter" idx="11"/>
          </p:nvPr>
        </p:nvSpPr>
        <p:spPr>
          <a:xfrm>
            <a:off x="457200" y="6556248"/>
            <a:ext cx="3657600" cy="228600"/>
          </a:xfrm>
        </p:spPr>
        <p:txBody>
          <a:bodyPr/>
          <a:lstStyle>
            <a:extLst/>
          </a:lstStyle>
          <a:p>
            <a:endParaRPr lang="id-ID"/>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3AC42D6-96F1-44A7-986F-89880410E63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BF1188F-4F46-4719-BB26-A2E4BED875EA}" type="datetimeFigureOut">
              <a:rPr lang="id-ID" smtClean="0"/>
              <a:pPr/>
              <a:t>30/01/2013</a:t>
            </a:fld>
            <a:endParaRPr lang="id-ID"/>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id-ID"/>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3AC42D6-96F1-44A7-986F-89880410E63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BF1188F-4F46-4719-BB26-A2E4BED875EA}" type="datetimeFigureOut">
              <a:rPr lang="id-ID" smtClean="0"/>
              <a:pPr/>
              <a:t>30/01/2013</a:t>
            </a:fld>
            <a:endParaRPr lang="id-ID"/>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id-ID"/>
          </a:p>
        </p:txBody>
      </p:sp>
      <p:sp>
        <p:nvSpPr>
          <p:cNvPr id="4" name="Slide Number Placeholder 3"/>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53AC42D6-96F1-44A7-986F-89880410E63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BF1188F-4F46-4719-BB26-A2E4BED875EA}" type="datetimeFigureOut">
              <a:rPr lang="id-ID" smtClean="0"/>
              <a:pPr/>
              <a:t>30/01/2013</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53AC42D6-96F1-44A7-986F-89880410E63A}" type="slidenum">
              <a:rPr lang="id-ID" smtClean="0"/>
              <a:pPr/>
              <a:t>‹#›</a:t>
            </a:fld>
            <a:endParaRPr lang="id-ID"/>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BF1188F-4F46-4719-BB26-A2E4BED875EA}" type="datetimeFigureOut">
              <a:rPr lang="id-ID" smtClean="0"/>
              <a:pPr/>
              <a:t>30/01/2013</a:t>
            </a:fld>
            <a:endParaRPr lang="id-ID"/>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id-ID"/>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3AC42D6-96F1-44A7-986F-89880410E63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00948" cy="1511288"/>
          </a:xfrm>
        </p:spPr>
        <p:txBody>
          <a:bodyPr>
            <a:normAutofit/>
          </a:bodyPr>
          <a:lstStyle/>
          <a:p>
            <a:pPr algn="ctr"/>
            <a:r>
              <a:rPr lang="id-ID" b="1" dirty="0" smtClean="0">
                <a:solidFill>
                  <a:schemeClr val="tx2">
                    <a:lumMod val="75000"/>
                  </a:schemeClr>
                </a:solidFill>
                <a:latin typeface="Andalus" pitchFamily="18" charset="-78"/>
                <a:cs typeface="Andalus" pitchFamily="18" charset="-78"/>
              </a:rPr>
              <a:t>Muhammadiyah Sebagai Gerakan keagamaan</a:t>
            </a:r>
            <a:endParaRPr lang="id-ID" b="1" dirty="0">
              <a:solidFill>
                <a:schemeClr val="tx2">
                  <a:lumMod val="75000"/>
                </a:schemeClr>
              </a:solidFill>
              <a:latin typeface="Andalus" pitchFamily="18" charset="-78"/>
              <a:cs typeface="Andalus" pitchFamily="18" charset="-78"/>
            </a:endParaRPr>
          </a:p>
        </p:txBody>
      </p:sp>
      <p:sp>
        <p:nvSpPr>
          <p:cNvPr id="3" name="Content Placeholder 2"/>
          <p:cNvSpPr>
            <a:spLocks noGrp="1"/>
          </p:cNvSpPr>
          <p:nvPr>
            <p:ph idx="1"/>
          </p:nvPr>
        </p:nvSpPr>
        <p:spPr/>
        <p:txBody>
          <a:bodyPr/>
          <a:lstStyle/>
          <a:p>
            <a:endParaRPr lang="id-ID" dirty="0" smtClean="0"/>
          </a:p>
          <a:p>
            <a:pPr>
              <a:buNone/>
            </a:pPr>
            <a:r>
              <a:rPr lang="id-ID" dirty="0" smtClean="0"/>
              <a:t>		</a:t>
            </a:r>
            <a:endParaRPr lang="id-ID" sz="2800" b="1" dirty="0" smtClean="0"/>
          </a:p>
          <a:p>
            <a:pPr lvl="1">
              <a:buNone/>
            </a:pPr>
            <a:r>
              <a:rPr lang="id-ID" sz="2800" b="1" dirty="0" smtClean="0"/>
              <a:t>			</a:t>
            </a:r>
          </a:p>
          <a:p>
            <a:pPr lvl="1">
              <a:buNone/>
            </a:pPr>
            <a:r>
              <a:rPr lang="id-ID" sz="2800" b="1" dirty="0" smtClean="0">
                <a:solidFill>
                  <a:schemeClr val="tx2">
                    <a:lumMod val="75000"/>
                  </a:schemeClr>
                </a:solidFill>
                <a:latin typeface="Chiller" pitchFamily="82" charset="0"/>
              </a:rPr>
              <a:t>			</a:t>
            </a:r>
            <a:r>
              <a:rPr lang="en-US" sz="4000" b="1" dirty="0" smtClean="0">
                <a:solidFill>
                  <a:schemeClr val="tx2">
                    <a:lumMod val="75000"/>
                  </a:schemeClr>
                </a:solidFill>
                <a:latin typeface="Chiller" pitchFamily="82" charset="0"/>
              </a:rPr>
              <a:t>Muhammad </a:t>
            </a:r>
            <a:r>
              <a:rPr lang="en-US" sz="4000" b="1" dirty="0" err="1" smtClean="0">
                <a:solidFill>
                  <a:schemeClr val="tx2">
                    <a:lumMod val="75000"/>
                  </a:schemeClr>
                </a:solidFill>
                <a:latin typeface="Chiller" pitchFamily="82" charset="0"/>
              </a:rPr>
              <a:t>Tayfik</a:t>
            </a:r>
            <a:endParaRPr lang="id-ID" sz="4000" b="1" dirty="0" smtClean="0">
              <a:solidFill>
                <a:schemeClr val="tx2">
                  <a:lumMod val="75000"/>
                </a:schemeClr>
              </a:solidFill>
              <a:latin typeface="Chiller" pitchFamily="82" charset="0"/>
            </a:endParaRPr>
          </a:p>
        </p:txBody>
      </p:sp>
      <p:sp>
        <p:nvSpPr>
          <p:cNvPr id="5" name="Cloud 4"/>
          <p:cNvSpPr/>
          <p:nvPr/>
        </p:nvSpPr>
        <p:spPr>
          <a:xfrm>
            <a:off x="285720" y="1928802"/>
            <a:ext cx="1928826" cy="914400"/>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d-ID" sz="2400" b="1" dirty="0" smtClean="0">
                <a:latin typeface="Bradley Hand ITC" pitchFamily="66" charset="0"/>
              </a:rPr>
              <a:t>Oleh: </a:t>
            </a:r>
            <a:endParaRPr lang="id-ID" sz="2400" b="1" dirty="0">
              <a:latin typeface="Bradley Hand ITC" pitchFamily="66" charset="0"/>
            </a:endParaRPr>
          </a:p>
        </p:txBody>
      </p:sp>
      <p:sp>
        <p:nvSpPr>
          <p:cNvPr id="8" name="Lightning Bolt 7"/>
          <p:cNvSpPr/>
          <p:nvPr/>
        </p:nvSpPr>
        <p:spPr>
          <a:xfrm>
            <a:off x="2071670" y="2571744"/>
            <a:ext cx="571504" cy="428628"/>
          </a:xfrm>
          <a:prstGeom prst="lightningBol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id-ID"/>
          </a:p>
        </p:txBody>
      </p:sp>
      <p:sp>
        <p:nvSpPr>
          <p:cNvPr id="6" name="Pentagon 5"/>
          <p:cNvSpPr/>
          <p:nvPr/>
        </p:nvSpPr>
        <p:spPr>
          <a:xfrm>
            <a:off x="285720" y="6000768"/>
            <a:ext cx="1428760" cy="642942"/>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3200" dirty="0" smtClean="0">
                <a:solidFill>
                  <a:schemeClr val="tx1"/>
                </a:solidFill>
                <a:latin typeface="Curlz MT" pitchFamily="82" charset="0"/>
              </a:rPr>
              <a:t>Kel: 7</a:t>
            </a:r>
            <a:endParaRPr lang="id-ID" sz="3200" dirty="0">
              <a:solidFill>
                <a:schemeClr val="tx1"/>
              </a:solidFill>
              <a:latin typeface="Curlz MT"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latin typeface="Curlz MT" pitchFamily="82" charset="0"/>
              </a:rPr>
              <a:t>Pengembangan</a:t>
            </a:r>
            <a:r>
              <a:rPr lang="en-US" b="1" dirty="0" smtClean="0">
                <a:latin typeface="Curlz MT" pitchFamily="82" charset="0"/>
              </a:rPr>
              <a:t> </a:t>
            </a:r>
            <a:r>
              <a:rPr lang="id-ID" dirty="0" smtClean="0">
                <a:latin typeface="Curlz MT" pitchFamily="82" charset="0"/>
              </a:rPr>
              <a:t/>
            </a:r>
            <a:br>
              <a:rPr lang="id-ID" dirty="0" smtClean="0">
                <a:latin typeface="Curlz MT" pitchFamily="82" charset="0"/>
              </a:rPr>
            </a:br>
            <a:endParaRPr lang="id-ID" dirty="0">
              <a:latin typeface="Curlz MT" pitchFamily="82" charset="0"/>
            </a:endParaRPr>
          </a:p>
        </p:txBody>
      </p:sp>
      <p:sp>
        <p:nvSpPr>
          <p:cNvPr id="3" name="Content Placeholder 2"/>
          <p:cNvSpPr>
            <a:spLocks noGrp="1"/>
          </p:cNvSpPr>
          <p:nvPr>
            <p:ph idx="1"/>
          </p:nvPr>
        </p:nvSpPr>
        <p:spPr/>
        <p:txBody>
          <a:bodyPr>
            <a:normAutofit lnSpcReduction="10000"/>
          </a:bodyPr>
          <a:lstStyle/>
          <a:p>
            <a:pPr>
              <a:buNone/>
            </a:pPr>
            <a:r>
              <a:rPr lang="id-ID" dirty="0" smtClean="0"/>
              <a:t>	</a:t>
            </a:r>
            <a:r>
              <a:rPr lang="en-US" dirty="0" err="1" smtClean="0"/>
              <a:t>Pembaruan</a:t>
            </a:r>
            <a:r>
              <a:rPr lang="en-US" dirty="0" smtClean="0"/>
              <a:t> </a:t>
            </a:r>
            <a:r>
              <a:rPr lang="en-US" dirty="0" err="1" smtClean="0"/>
              <a:t>diperlukan</a:t>
            </a:r>
            <a:r>
              <a:rPr lang="en-US" dirty="0" smtClean="0"/>
              <a:t> </a:t>
            </a:r>
            <a:r>
              <a:rPr lang="en-US" dirty="0" err="1" smtClean="0"/>
              <a:t>karena</a:t>
            </a:r>
            <a:r>
              <a:rPr lang="en-US" dirty="0" smtClean="0"/>
              <a:t> </a:t>
            </a:r>
            <a:r>
              <a:rPr lang="en-US" dirty="0" err="1" smtClean="0"/>
              <a:t>terjadinya</a:t>
            </a:r>
            <a:r>
              <a:rPr lang="en-US" dirty="0" smtClean="0"/>
              <a:t> </a:t>
            </a:r>
            <a:r>
              <a:rPr lang="en-US" dirty="0" err="1" smtClean="0"/>
              <a:t>perubahan</a:t>
            </a:r>
            <a:r>
              <a:rPr lang="en-US" dirty="0" smtClean="0"/>
              <a:t> </a:t>
            </a:r>
            <a:r>
              <a:rPr lang="en-US" dirty="0" err="1" smtClean="0"/>
              <a:t>dalam</a:t>
            </a:r>
            <a:r>
              <a:rPr lang="en-US" dirty="0" smtClean="0"/>
              <a:t> </a:t>
            </a:r>
            <a:r>
              <a:rPr lang="en-US" dirty="0" err="1" smtClean="0"/>
              <a:t>masyarakat</a:t>
            </a:r>
            <a:r>
              <a:rPr lang="en-US" dirty="0" smtClean="0"/>
              <a:t> </a:t>
            </a:r>
            <a:r>
              <a:rPr lang="en-US" dirty="0" err="1" smtClean="0"/>
              <a:t>sebagai</a:t>
            </a:r>
            <a:r>
              <a:rPr lang="en-US" dirty="0" smtClean="0"/>
              <a:t> </a:t>
            </a:r>
            <a:r>
              <a:rPr lang="en-US" dirty="0" err="1" smtClean="0"/>
              <a:t>akibat</a:t>
            </a:r>
            <a:r>
              <a:rPr lang="en-US" dirty="0" smtClean="0"/>
              <a:t> </a:t>
            </a:r>
            <a:r>
              <a:rPr lang="en-US" dirty="0" err="1" smtClean="0"/>
              <a:t>kemajuan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dan</a:t>
            </a:r>
            <a:r>
              <a:rPr lang="en-US" dirty="0" smtClean="0"/>
              <a:t> </a:t>
            </a:r>
            <a:r>
              <a:rPr lang="en-US" dirty="0" err="1" smtClean="0"/>
              <a:t>teknologi</a:t>
            </a:r>
            <a:r>
              <a:rPr lang="en-US" dirty="0" smtClean="0"/>
              <a:t>. </a:t>
            </a:r>
            <a:r>
              <a:rPr lang="en-US" dirty="0" err="1" smtClean="0"/>
              <a:t>Sebagai</a:t>
            </a:r>
            <a:r>
              <a:rPr lang="en-US" dirty="0" smtClean="0"/>
              <a:t> </a:t>
            </a:r>
            <a:r>
              <a:rPr lang="en-US" dirty="0" err="1" smtClean="0"/>
              <a:t>contoh</a:t>
            </a:r>
            <a:r>
              <a:rPr lang="en-US" dirty="0" smtClean="0"/>
              <a:t>, </a:t>
            </a:r>
            <a:r>
              <a:rPr lang="en-US" dirty="0" err="1" smtClean="0"/>
              <a:t>pada</a:t>
            </a:r>
            <a:r>
              <a:rPr lang="en-US" dirty="0" smtClean="0"/>
              <a:t> </a:t>
            </a:r>
            <a:r>
              <a:rPr lang="en-US" dirty="0" err="1" smtClean="0"/>
              <a:t>zaman</a:t>
            </a:r>
            <a:r>
              <a:rPr lang="en-US" dirty="0" smtClean="0"/>
              <a:t> </a:t>
            </a:r>
            <a:r>
              <a:rPr lang="en-US" dirty="0" err="1" smtClean="0"/>
              <a:t>Nabi</a:t>
            </a:r>
            <a:r>
              <a:rPr lang="en-US" dirty="0" smtClean="0"/>
              <a:t> Muhammad SAW, </a:t>
            </a:r>
            <a:r>
              <a:rPr lang="en-US" dirty="0" err="1" smtClean="0"/>
              <a:t>upaya</a:t>
            </a:r>
            <a:r>
              <a:rPr lang="en-US" dirty="0" smtClean="0"/>
              <a:t> </a:t>
            </a:r>
            <a:r>
              <a:rPr lang="en-US" dirty="0" err="1" smtClean="0"/>
              <a:t>untuk</a:t>
            </a:r>
            <a:r>
              <a:rPr lang="en-US" dirty="0" smtClean="0"/>
              <a:t> </a:t>
            </a:r>
            <a:r>
              <a:rPr lang="en-US" dirty="0" err="1" smtClean="0"/>
              <a:t>mencegah</a:t>
            </a:r>
            <a:r>
              <a:rPr lang="en-US" dirty="0" smtClean="0"/>
              <a:t> </a:t>
            </a:r>
            <a:r>
              <a:rPr lang="en-US" dirty="0" err="1" smtClean="0"/>
              <a:t>kehamilan</a:t>
            </a:r>
            <a:r>
              <a:rPr lang="en-US" dirty="0" smtClean="0"/>
              <a:t>, yang </a:t>
            </a:r>
            <a:r>
              <a:rPr lang="en-US" dirty="0" err="1" smtClean="0"/>
              <a:t>menurut</a:t>
            </a:r>
            <a:r>
              <a:rPr lang="en-US" dirty="0" smtClean="0"/>
              <a:t> </a:t>
            </a:r>
            <a:r>
              <a:rPr lang="en-US" dirty="0" err="1" smtClean="0"/>
              <a:t>istilah</a:t>
            </a:r>
            <a:r>
              <a:rPr lang="en-US" dirty="0" smtClean="0"/>
              <a:t> </a:t>
            </a:r>
            <a:r>
              <a:rPr lang="en-US" dirty="0" err="1" smtClean="0"/>
              <a:t>sekarang</a:t>
            </a:r>
            <a:r>
              <a:rPr lang="en-US" dirty="0" smtClean="0"/>
              <a:t> </a:t>
            </a:r>
            <a:r>
              <a:rPr lang="en-US" dirty="0" err="1" smtClean="0"/>
              <a:t>adalah</a:t>
            </a:r>
            <a:r>
              <a:rPr lang="en-US" dirty="0" smtClean="0"/>
              <a:t> </a:t>
            </a:r>
            <a:r>
              <a:rPr lang="en-US" dirty="0" err="1" smtClean="0"/>
              <a:t>perencanaan</a:t>
            </a:r>
            <a:r>
              <a:rPr lang="en-US" dirty="0" smtClean="0"/>
              <a:t> </a:t>
            </a:r>
            <a:r>
              <a:rPr lang="en-US" dirty="0" err="1" smtClean="0"/>
              <a:t>keluarga</a:t>
            </a:r>
            <a:r>
              <a:rPr lang="en-US" dirty="0" smtClean="0"/>
              <a:t>, </a:t>
            </a:r>
            <a:r>
              <a:rPr lang="en-US" dirty="0" err="1" smtClean="0"/>
              <a:t>melalui</a:t>
            </a:r>
            <a:r>
              <a:rPr lang="en-US" dirty="0" smtClean="0"/>
              <a:t> </a:t>
            </a:r>
            <a:r>
              <a:rPr lang="en-US" i="1" dirty="0" smtClean="0"/>
              <a:t>‘</a:t>
            </a:r>
            <a:r>
              <a:rPr lang="en-US" i="1" dirty="0" err="1" smtClean="0"/>
              <a:t>azl</a:t>
            </a:r>
            <a:r>
              <a:rPr lang="en-US" i="1" dirty="0" smtClean="0"/>
              <a:t> (coitus </a:t>
            </a:r>
            <a:r>
              <a:rPr lang="en-US" i="1" dirty="0" err="1" smtClean="0"/>
              <a:t>interruptus</a:t>
            </a:r>
            <a:r>
              <a:rPr lang="en-US" i="1" dirty="0" smtClean="0"/>
              <a:t>). </a:t>
            </a:r>
            <a:r>
              <a:rPr lang="en-US" dirty="0" err="1" smtClean="0"/>
              <a:t>Pada</a:t>
            </a:r>
            <a:r>
              <a:rPr lang="en-US" dirty="0" smtClean="0"/>
              <a:t> </a:t>
            </a:r>
            <a:r>
              <a:rPr lang="en-US" dirty="0" err="1" smtClean="0"/>
              <a:t>zaman</a:t>
            </a:r>
            <a:r>
              <a:rPr lang="en-US" dirty="0" smtClean="0"/>
              <a:t> modern </a:t>
            </a:r>
            <a:r>
              <a:rPr lang="en-US" dirty="0" err="1" smtClean="0"/>
              <a:t>sekarang</a:t>
            </a:r>
            <a:r>
              <a:rPr lang="en-US" dirty="0" smtClean="0"/>
              <a:t>, </a:t>
            </a:r>
            <a:r>
              <a:rPr lang="en-US" dirty="0" err="1" smtClean="0"/>
              <a:t>berkat</a:t>
            </a:r>
            <a:r>
              <a:rPr lang="en-US" dirty="0" smtClean="0"/>
              <a:t> </a:t>
            </a:r>
            <a:r>
              <a:rPr lang="en-US" dirty="0" err="1" smtClean="0"/>
              <a:t>kemajuan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dan</a:t>
            </a:r>
            <a:r>
              <a:rPr lang="en-US" dirty="0" smtClean="0"/>
              <a:t> </a:t>
            </a:r>
            <a:r>
              <a:rPr lang="en-US" dirty="0" err="1" smtClean="0"/>
              <a:t>teknologi</a:t>
            </a:r>
            <a:r>
              <a:rPr lang="en-US" dirty="0" smtClean="0"/>
              <a:t>, </a:t>
            </a:r>
            <a:r>
              <a:rPr lang="en-US" dirty="0" err="1" smtClean="0"/>
              <a:t>telah</a:t>
            </a:r>
            <a:r>
              <a:rPr lang="en-US" dirty="0" smtClean="0"/>
              <a:t> </a:t>
            </a:r>
            <a:r>
              <a:rPr lang="en-US" dirty="0" err="1" smtClean="0"/>
              <a:t>ditemukan</a:t>
            </a:r>
            <a:r>
              <a:rPr lang="en-US" dirty="0" smtClean="0"/>
              <a:t> </a:t>
            </a:r>
            <a:r>
              <a:rPr lang="en-US" dirty="0" err="1" smtClean="0"/>
              <a:t>metode</a:t>
            </a:r>
            <a:r>
              <a:rPr lang="en-US" dirty="0" smtClean="0"/>
              <a:t> </a:t>
            </a:r>
            <a:r>
              <a:rPr lang="en-US" dirty="0" err="1" smtClean="0"/>
              <a:t>baru</a:t>
            </a:r>
            <a:r>
              <a:rPr lang="en-US" dirty="0" smtClean="0"/>
              <a:t> </a:t>
            </a:r>
            <a:r>
              <a:rPr lang="en-US" dirty="0" err="1" smtClean="0"/>
              <a:t>untuk</a:t>
            </a:r>
            <a:r>
              <a:rPr lang="en-US" dirty="0" smtClean="0"/>
              <a:t> </a:t>
            </a:r>
            <a:r>
              <a:rPr lang="en-US" dirty="0" err="1" smtClean="0"/>
              <a:t>perencanaan</a:t>
            </a:r>
            <a:r>
              <a:rPr lang="en-US" dirty="0" smtClean="0"/>
              <a:t> </a:t>
            </a:r>
            <a:r>
              <a:rPr lang="en-US" dirty="0" err="1" smtClean="0"/>
              <a:t>keluarga</a:t>
            </a:r>
            <a:r>
              <a:rPr lang="en-US" dirty="0" smtClean="0"/>
              <a:t>, </a:t>
            </a:r>
            <a:r>
              <a:rPr lang="en-US" dirty="0" err="1" smtClean="0"/>
              <a:t>seperti</a:t>
            </a:r>
            <a:r>
              <a:rPr lang="en-US" dirty="0" smtClean="0"/>
              <a:t> : </a:t>
            </a:r>
            <a:r>
              <a:rPr lang="en-US" dirty="0" err="1" smtClean="0"/>
              <a:t>dengan</a:t>
            </a:r>
            <a:r>
              <a:rPr lang="en-US" dirty="0" smtClean="0"/>
              <a:t> </a:t>
            </a:r>
            <a:r>
              <a:rPr lang="en-US" dirty="0" err="1" smtClean="0"/>
              <a:t>suntikan</a:t>
            </a:r>
            <a:r>
              <a:rPr lang="en-US" dirty="0" smtClean="0"/>
              <a:t>, </a:t>
            </a:r>
            <a:r>
              <a:rPr lang="en-US" dirty="0" err="1" smtClean="0"/>
              <a:t>pil</a:t>
            </a:r>
            <a:r>
              <a:rPr lang="en-US" dirty="0" smtClean="0"/>
              <a:t>, </a:t>
            </a:r>
            <a:r>
              <a:rPr lang="en-US" dirty="0" err="1" smtClean="0"/>
              <a:t>kondom</a:t>
            </a:r>
            <a:r>
              <a:rPr lang="en-US" dirty="0" smtClean="0"/>
              <a:t>, </a:t>
            </a:r>
            <a:r>
              <a:rPr lang="en-US" dirty="0" err="1" smtClean="0"/>
              <a:t>susuk</a:t>
            </a:r>
            <a:r>
              <a:rPr lang="en-US" dirty="0" smtClean="0"/>
              <a:t>, IUD, </a:t>
            </a:r>
            <a:r>
              <a:rPr lang="en-US" dirty="0" err="1" smtClean="0"/>
              <a:t>vasektomi</a:t>
            </a:r>
            <a:r>
              <a:rPr lang="en-US" dirty="0" smtClean="0"/>
              <a:t>, </a:t>
            </a:r>
            <a:r>
              <a:rPr lang="en-US" dirty="0" err="1" smtClean="0"/>
              <a:t>tubektomi</a:t>
            </a:r>
            <a:r>
              <a:rPr lang="en-US" dirty="0" smtClean="0"/>
              <a:t>, </a:t>
            </a:r>
            <a:r>
              <a:rPr lang="en-US" dirty="0" err="1" smtClean="0"/>
              <a:t>dan</a:t>
            </a:r>
            <a:r>
              <a:rPr lang="en-US" dirty="0" smtClean="0"/>
              <a:t> lain-lain.</a:t>
            </a:r>
            <a:endParaRPr lang="id-ID" dirty="0" smtClean="0"/>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latin typeface="Curlz MT" pitchFamily="82" charset="0"/>
              </a:rPr>
              <a:t>Tantangan</a:t>
            </a:r>
            <a:r>
              <a:rPr lang="en-US" b="1" dirty="0" smtClean="0">
                <a:latin typeface="Curlz MT" pitchFamily="82" charset="0"/>
              </a:rPr>
              <a:t> </a:t>
            </a:r>
            <a:r>
              <a:rPr lang="en-US" b="1" dirty="0" err="1" smtClean="0">
                <a:latin typeface="Curlz MT" pitchFamily="82" charset="0"/>
              </a:rPr>
              <a:t>Masa</a:t>
            </a:r>
            <a:r>
              <a:rPr lang="en-US" b="1" dirty="0" smtClean="0">
                <a:latin typeface="Curlz MT" pitchFamily="82" charset="0"/>
              </a:rPr>
              <a:t> </a:t>
            </a:r>
            <a:r>
              <a:rPr lang="en-US" b="1" dirty="0" err="1" smtClean="0">
                <a:latin typeface="Curlz MT" pitchFamily="82" charset="0"/>
              </a:rPr>
              <a:t>Kini</a:t>
            </a:r>
            <a:r>
              <a:rPr lang="id-ID" dirty="0" smtClean="0">
                <a:latin typeface="Curlz MT" pitchFamily="82" charset="0"/>
              </a:rPr>
              <a:t/>
            </a:r>
            <a:br>
              <a:rPr lang="id-ID" dirty="0" smtClean="0">
                <a:latin typeface="Curlz MT" pitchFamily="82" charset="0"/>
              </a:rPr>
            </a:br>
            <a:endParaRPr lang="id-ID" dirty="0">
              <a:latin typeface="Curlz MT" pitchFamily="82" charset="0"/>
            </a:endParaRPr>
          </a:p>
        </p:txBody>
      </p:sp>
      <p:sp>
        <p:nvSpPr>
          <p:cNvPr id="3" name="Content Placeholder 2"/>
          <p:cNvSpPr>
            <a:spLocks noGrp="1"/>
          </p:cNvSpPr>
          <p:nvPr>
            <p:ph idx="1"/>
          </p:nvPr>
        </p:nvSpPr>
        <p:spPr/>
        <p:txBody>
          <a:bodyPr>
            <a:normAutofit fontScale="92500"/>
          </a:bodyPr>
          <a:lstStyle/>
          <a:p>
            <a:pPr algn="just"/>
            <a:r>
              <a:rPr lang="en-US" dirty="0" err="1" smtClean="0"/>
              <a:t>Memasuki</a:t>
            </a:r>
            <a:r>
              <a:rPr lang="en-US" dirty="0" smtClean="0"/>
              <a:t> </a:t>
            </a:r>
            <a:r>
              <a:rPr lang="en-US" dirty="0" err="1" smtClean="0"/>
              <a:t>abad</a:t>
            </a:r>
            <a:r>
              <a:rPr lang="en-US" dirty="0" smtClean="0"/>
              <a:t> ke-21, </a:t>
            </a:r>
            <a:r>
              <a:rPr lang="en-US" dirty="0" err="1" smtClean="0"/>
              <a:t>sejalan</a:t>
            </a:r>
            <a:r>
              <a:rPr lang="en-US" dirty="0" smtClean="0"/>
              <a:t> </a:t>
            </a:r>
            <a:r>
              <a:rPr lang="en-US" dirty="0" err="1" smtClean="0"/>
              <a:t>dengan</a:t>
            </a:r>
            <a:r>
              <a:rPr lang="en-US" dirty="0" smtClean="0"/>
              <a:t> </a:t>
            </a:r>
            <a:r>
              <a:rPr lang="en-US" dirty="0" err="1" smtClean="0"/>
              <a:t>arus</a:t>
            </a:r>
            <a:r>
              <a:rPr lang="en-US" dirty="0" smtClean="0"/>
              <a:t> </a:t>
            </a:r>
            <a:r>
              <a:rPr lang="en-US" dirty="0" err="1" smtClean="0"/>
              <a:t>globalisasi</a:t>
            </a:r>
            <a:r>
              <a:rPr lang="en-US" dirty="0" smtClean="0"/>
              <a:t>, </a:t>
            </a:r>
            <a:r>
              <a:rPr lang="en-US" dirty="0" err="1" smtClean="0"/>
              <a:t>tantangan</a:t>
            </a:r>
            <a:r>
              <a:rPr lang="en-US" dirty="0" smtClean="0"/>
              <a:t> </a:t>
            </a:r>
            <a:r>
              <a:rPr lang="en-US" dirty="0" err="1" smtClean="0"/>
              <a:t>terhadap</a:t>
            </a:r>
            <a:r>
              <a:rPr lang="en-US" dirty="0" smtClean="0"/>
              <a:t> </a:t>
            </a:r>
            <a:r>
              <a:rPr lang="en-US" dirty="0" err="1" smtClean="0"/>
              <a:t>eksistensi</a:t>
            </a:r>
            <a:r>
              <a:rPr lang="en-US" dirty="0" smtClean="0"/>
              <a:t> agama </a:t>
            </a:r>
            <a:r>
              <a:rPr lang="en-US" dirty="0" err="1" smtClean="0"/>
              <a:t>makin</a:t>
            </a:r>
            <a:r>
              <a:rPr lang="en-US" dirty="0" smtClean="0"/>
              <a:t> </a:t>
            </a:r>
            <a:r>
              <a:rPr lang="en-US" dirty="0" err="1" smtClean="0"/>
              <a:t>keras</a:t>
            </a:r>
            <a:r>
              <a:rPr lang="en-US" dirty="0" smtClean="0"/>
              <a:t>. </a:t>
            </a:r>
            <a:r>
              <a:rPr lang="en-US" dirty="0" err="1" smtClean="0"/>
              <a:t>Sebagai</a:t>
            </a:r>
            <a:r>
              <a:rPr lang="en-US" dirty="0" smtClean="0"/>
              <a:t> </a:t>
            </a:r>
            <a:r>
              <a:rPr lang="en-US" dirty="0" err="1" smtClean="0"/>
              <a:t>contoh</a:t>
            </a:r>
            <a:r>
              <a:rPr lang="en-US" dirty="0" smtClean="0"/>
              <a:t>, </a:t>
            </a:r>
            <a:r>
              <a:rPr lang="en-US" dirty="0" err="1" smtClean="0"/>
              <a:t>di</a:t>
            </a:r>
            <a:r>
              <a:rPr lang="en-US" dirty="0" smtClean="0"/>
              <a:t> </a:t>
            </a:r>
            <a:r>
              <a:rPr lang="en-US" dirty="0" err="1" smtClean="0"/>
              <a:t>Amerika</a:t>
            </a:r>
            <a:r>
              <a:rPr lang="en-US" dirty="0" smtClean="0"/>
              <a:t> </a:t>
            </a:r>
            <a:r>
              <a:rPr lang="en-US" dirty="0" err="1" smtClean="0"/>
              <a:t>Serikat</a:t>
            </a:r>
            <a:r>
              <a:rPr lang="en-US" dirty="0" smtClean="0"/>
              <a:t> </a:t>
            </a:r>
            <a:r>
              <a:rPr lang="en-US" dirty="0" err="1" smtClean="0"/>
              <a:t>belum</a:t>
            </a:r>
            <a:r>
              <a:rPr lang="en-US" dirty="0" smtClean="0"/>
              <a:t> lama </a:t>
            </a:r>
            <a:r>
              <a:rPr lang="en-US" dirty="0" err="1" smtClean="0"/>
              <a:t>ini</a:t>
            </a:r>
            <a:r>
              <a:rPr lang="en-US" dirty="0" smtClean="0"/>
              <a:t> </a:t>
            </a:r>
            <a:r>
              <a:rPr lang="en-US" dirty="0" err="1" smtClean="0"/>
              <a:t>diadakan</a:t>
            </a:r>
            <a:r>
              <a:rPr lang="en-US" dirty="0" smtClean="0"/>
              <a:t> </a:t>
            </a:r>
            <a:r>
              <a:rPr lang="en-US" dirty="0" err="1" smtClean="0"/>
              <a:t>jajak</a:t>
            </a:r>
            <a:r>
              <a:rPr lang="en-US" dirty="0" smtClean="0"/>
              <a:t> </a:t>
            </a:r>
            <a:r>
              <a:rPr lang="en-US" dirty="0" err="1" smtClean="0"/>
              <a:t>pendapat</a:t>
            </a:r>
            <a:r>
              <a:rPr lang="en-US" dirty="0" smtClean="0"/>
              <a:t> </a:t>
            </a:r>
            <a:r>
              <a:rPr lang="en-US" dirty="0" err="1" smtClean="0"/>
              <a:t>oleh</a:t>
            </a:r>
            <a:r>
              <a:rPr lang="en-US" dirty="0" smtClean="0"/>
              <a:t> </a:t>
            </a:r>
            <a:r>
              <a:rPr lang="en-US" dirty="0" err="1" smtClean="0"/>
              <a:t>lembaga</a:t>
            </a:r>
            <a:r>
              <a:rPr lang="en-US" dirty="0" smtClean="0"/>
              <a:t> </a:t>
            </a:r>
            <a:r>
              <a:rPr lang="en-US" dirty="0" err="1" smtClean="0"/>
              <a:t>Haris</a:t>
            </a:r>
            <a:r>
              <a:rPr lang="en-US" dirty="0" smtClean="0"/>
              <a:t> Poll. </a:t>
            </a:r>
            <a:r>
              <a:rPr lang="en-US" dirty="0" err="1" smtClean="0"/>
              <a:t>Hasilnya</a:t>
            </a:r>
            <a:r>
              <a:rPr lang="en-US" dirty="0" smtClean="0"/>
              <a:t> 42% </a:t>
            </a:r>
            <a:r>
              <a:rPr lang="en-US" dirty="0" err="1" smtClean="0"/>
              <a:t>penduduk</a:t>
            </a:r>
            <a:r>
              <a:rPr lang="en-US" dirty="0" smtClean="0"/>
              <a:t> </a:t>
            </a:r>
            <a:r>
              <a:rPr lang="en-US" dirty="0" err="1" smtClean="0"/>
              <a:t>Amerika</a:t>
            </a:r>
            <a:r>
              <a:rPr lang="en-US" dirty="0" smtClean="0"/>
              <a:t> </a:t>
            </a:r>
            <a:r>
              <a:rPr lang="en-US" dirty="0" err="1" smtClean="0"/>
              <a:t>Serikat</a:t>
            </a:r>
            <a:r>
              <a:rPr lang="en-US" dirty="0" smtClean="0"/>
              <a:t> </a:t>
            </a:r>
            <a:r>
              <a:rPr lang="en-US" dirty="0" err="1" smtClean="0"/>
              <a:t>tidak</a:t>
            </a:r>
            <a:r>
              <a:rPr lang="en-US" dirty="0" smtClean="0"/>
              <a:t> </a:t>
            </a:r>
            <a:r>
              <a:rPr lang="en-US" dirty="0" err="1" smtClean="0"/>
              <a:t>yakin</a:t>
            </a:r>
            <a:r>
              <a:rPr lang="en-US" dirty="0" smtClean="0"/>
              <a:t> </a:t>
            </a:r>
            <a:r>
              <a:rPr lang="en-US" dirty="0" err="1" smtClean="0"/>
              <a:t>Tuhan</a:t>
            </a:r>
            <a:r>
              <a:rPr lang="en-US" dirty="0" smtClean="0"/>
              <a:t> </a:t>
            </a:r>
            <a:r>
              <a:rPr lang="en-US" dirty="0" err="1" smtClean="0"/>
              <a:t>benar-benar</a:t>
            </a:r>
            <a:r>
              <a:rPr lang="en-US" dirty="0" smtClean="0"/>
              <a:t> </a:t>
            </a:r>
            <a:r>
              <a:rPr lang="en-US" dirty="0" err="1" smtClean="0"/>
              <a:t>ada</a:t>
            </a:r>
            <a:r>
              <a:rPr lang="en-US" dirty="0" smtClean="0"/>
              <a:t> </a:t>
            </a:r>
            <a:r>
              <a:rPr lang="en-US" dirty="0" err="1" smtClean="0"/>
              <a:t>dan</a:t>
            </a:r>
            <a:r>
              <a:rPr lang="en-US" dirty="0" smtClean="0"/>
              <a:t> </a:t>
            </a:r>
            <a:r>
              <a:rPr lang="en-US" dirty="0" err="1" smtClean="0"/>
              <a:t>berkuasa</a:t>
            </a:r>
            <a:r>
              <a:rPr lang="en-US" dirty="0" smtClean="0"/>
              <a:t> </a:t>
            </a:r>
            <a:r>
              <a:rPr lang="en-US" dirty="0" err="1" smtClean="0"/>
              <a:t>atas</a:t>
            </a:r>
            <a:r>
              <a:rPr lang="en-US" dirty="0" smtClean="0"/>
              <a:t> </a:t>
            </a:r>
            <a:r>
              <a:rPr lang="en-US" dirty="0" err="1" smtClean="0"/>
              <a:t>alam</a:t>
            </a:r>
            <a:r>
              <a:rPr lang="en-US" dirty="0" smtClean="0"/>
              <a:t> </a:t>
            </a:r>
            <a:r>
              <a:rPr lang="en-US" dirty="0" err="1" smtClean="0"/>
              <a:t>semesta</a:t>
            </a:r>
            <a:r>
              <a:rPr lang="en-US" dirty="0" smtClean="0"/>
              <a:t>.</a:t>
            </a:r>
            <a:endParaRPr lang="id-ID" dirty="0" smtClean="0"/>
          </a:p>
          <a:p>
            <a:pPr algn="just"/>
            <a:r>
              <a:rPr lang="en-US" dirty="0" err="1" smtClean="0"/>
              <a:t>Tidak</a:t>
            </a:r>
            <a:r>
              <a:rPr lang="en-US" dirty="0" smtClean="0"/>
              <a:t> </a:t>
            </a:r>
            <a:r>
              <a:rPr lang="en-US" dirty="0" err="1" smtClean="0"/>
              <a:t>mustahil</a:t>
            </a:r>
            <a:r>
              <a:rPr lang="en-US" dirty="0" smtClean="0"/>
              <a:t> </a:t>
            </a:r>
            <a:r>
              <a:rPr lang="en-US" dirty="0" err="1" smtClean="0"/>
              <a:t>di</a:t>
            </a:r>
            <a:r>
              <a:rPr lang="en-US" dirty="0" smtClean="0"/>
              <a:t> </a:t>
            </a:r>
            <a:r>
              <a:rPr lang="en-US" dirty="0" err="1" smtClean="0"/>
              <a:t>antara</a:t>
            </a:r>
            <a:r>
              <a:rPr lang="en-US" dirty="0" smtClean="0"/>
              <a:t> </a:t>
            </a:r>
            <a:r>
              <a:rPr lang="en-US" dirty="0" err="1" smtClean="0"/>
              <a:t>orang-orang</a:t>
            </a:r>
            <a:r>
              <a:rPr lang="en-US" dirty="0" smtClean="0"/>
              <a:t> Indonesia yang </a:t>
            </a:r>
            <a:r>
              <a:rPr lang="en-US" dirty="0" err="1" smtClean="0"/>
              <a:t>belajar</a:t>
            </a:r>
            <a:r>
              <a:rPr lang="en-US" dirty="0" smtClean="0"/>
              <a:t> </a:t>
            </a:r>
            <a:r>
              <a:rPr lang="en-US" dirty="0" err="1" smtClean="0"/>
              <a:t>di</a:t>
            </a:r>
            <a:r>
              <a:rPr lang="en-US" dirty="0" smtClean="0"/>
              <a:t> </a:t>
            </a:r>
            <a:r>
              <a:rPr lang="en-US" dirty="0" err="1" smtClean="0"/>
              <a:t>negeri</a:t>
            </a:r>
            <a:r>
              <a:rPr lang="en-US" dirty="0" smtClean="0"/>
              <a:t> </a:t>
            </a:r>
            <a:r>
              <a:rPr lang="en-US" dirty="0" err="1" smtClean="0"/>
              <a:t>Paman</a:t>
            </a:r>
            <a:r>
              <a:rPr lang="en-US" dirty="0" smtClean="0"/>
              <a:t> Sam </a:t>
            </a:r>
            <a:r>
              <a:rPr lang="en-US" dirty="0" err="1" smtClean="0"/>
              <a:t>itu</a:t>
            </a:r>
            <a:r>
              <a:rPr lang="en-US" dirty="0" smtClean="0"/>
              <a:t> </a:t>
            </a:r>
            <a:r>
              <a:rPr lang="en-US" dirty="0" err="1" smtClean="0"/>
              <a:t>ada</a:t>
            </a:r>
            <a:r>
              <a:rPr lang="en-US" dirty="0" smtClean="0"/>
              <a:t> yang </a:t>
            </a:r>
            <a:r>
              <a:rPr lang="en-US" dirty="0" err="1" smtClean="0"/>
              <a:t>terpengaruh</a:t>
            </a:r>
            <a:r>
              <a:rPr lang="en-US" dirty="0" smtClean="0"/>
              <a:t> </a:t>
            </a:r>
            <a:r>
              <a:rPr lang="en-US" dirty="0" err="1" smtClean="0"/>
              <a:t>menjadi</a:t>
            </a:r>
            <a:r>
              <a:rPr lang="en-US" dirty="0" smtClean="0"/>
              <a:t> </a:t>
            </a:r>
            <a:r>
              <a:rPr lang="en-US" dirty="0" err="1" smtClean="0"/>
              <a:t>ateis</a:t>
            </a:r>
            <a:r>
              <a:rPr lang="en-US" dirty="0" smtClean="0"/>
              <a:t> </a:t>
            </a:r>
            <a:r>
              <a:rPr lang="en-US" dirty="0" err="1" smtClean="0"/>
              <a:t>atau</a:t>
            </a:r>
            <a:r>
              <a:rPr lang="en-US" dirty="0" smtClean="0"/>
              <a:t> </a:t>
            </a:r>
            <a:r>
              <a:rPr lang="en-US" dirty="0" err="1" smtClean="0"/>
              <a:t>agnostis</a:t>
            </a:r>
            <a:r>
              <a:rPr lang="en-US" dirty="0" smtClean="0"/>
              <a:t>, </a:t>
            </a:r>
            <a:r>
              <a:rPr lang="en-US" dirty="0" err="1" smtClean="0"/>
              <a:t>dan</a:t>
            </a:r>
            <a:r>
              <a:rPr lang="en-US" dirty="0" smtClean="0"/>
              <a:t> </a:t>
            </a:r>
            <a:r>
              <a:rPr lang="en-US" dirty="0" err="1" smtClean="0"/>
              <a:t>merasa</a:t>
            </a:r>
            <a:r>
              <a:rPr lang="en-US" dirty="0" smtClean="0"/>
              <a:t> </a:t>
            </a:r>
            <a:r>
              <a:rPr lang="en-US" dirty="0" err="1" smtClean="0"/>
              <a:t>bangga</a:t>
            </a:r>
            <a:r>
              <a:rPr lang="en-US" dirty="0" smtClean="0"/>
              <a:t> </a:t>
            </a:r>
            <a:r>
              <a:rPr lang="en-US" dirty="0" err="1" smtClean="0"/>
              <a:t>dapat</a:t>
            </a:r>
            <a:r>
              <a:rPr lang="en-US" dirty="0" smtClean="0"/>
              <a:t> </a:t>
            </a:r>
            <a:r>
              <a:rPr lang="en-US" dirty="0" err="1" smtClean="0"/>
              <a:t>meniru</a:t>
            </a:r>
            <a:r>
              <a:rPr lang="en-US" dirty="0" smtClean="0"/>
              <a:t> </a:t>
            </a:r>
            <a:r>
              <a:rPr lang="en-US" dirty="0" err="1" smtClean="0"/>
              <a:t>pandangan</a:t>
            </a:r>
            <a:r>
              <a:rPr lang="en-US" dirty="0" smtClean="0"/>
              <a:t> </a:t>
            </a:r>
            <a:r>
              <a:rPr lang="en-US" dirty="0" err="1" smtClean="0"/>
              <a:t>hidup</a:t>
            </a:r>
            <a:r>
              <a:rPr lang="en-US" dirty="0" smtClean="0"/>
              <a:t> </a:t>
            </a:r>
            <a:r>
              <a:rPr lang="en-US" dirty="0" err="1" smtClean="0"/>
              <a:t>orang</a:t>
            </a:r>
            <a:r>
              <a:rPr lang="en-US" dirty="0" smtClean="0"/>
              <a:t> modern </a:t>
            </a:r>
            <a:r>
              <a:rPr lang="en-US" dirty="0" err="1" smtClean="0"/>
              <a:t>di</a:t>
            </a:r>
            <a:r>
              <a:rPr lang="en-US" dirty="0" smtClean="0"/>
              <a:t> </a:t>
            </a:r>
            <a:r>
              <a:rPr lang="en-US" dirty="0" err="1" smtClean="0"/>
              <a:t>negara</a:t>
            </a:r>
            <a:r>
              <a:rPr lang="en-US" dirty="0" smtClean="0"/>
              <a:t> </a:t>
            </a:r>
            <a:r>
              <a:rPr lang="en-US" dirty="0" err="1" smtClean="0"/>
              <a:t>adidaya</a:t>
            </a:r>
            <a:r>
              <a:rPr lang="en-US" dirty="0" smtClean="0"/>
              <a:t> </a:t>
            </a:r>
            <a:r>
              <a:rPr lang="en-US" dirty="0" err="1" smtClean="0"/>
              <a:t>tersebut</a:t>
            </a:r>
            <a:r>
              <a:rPr lang="en-US" dirty="0" smtClean="0"/>
              <a:t>.</a:t>
            </a:r>
            <a:endParaRPr lang="id-ID" dirty="0" smtClean="0"/>
          </a:p>
          <a:p>
            <a:pPr algn="just"/>
            <a:endParaRPr lang="id-ID"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7615262" cy="4929198"/>
          </a:xfrm>
        </p:spPr>
        <p:txBody>
          <a:bodyPr>
            <a:normAutofit lnSpcReduction="10000"/>
          </a:bodyPr>
          <a:lstStyle/>
          <a:p>
            <a:r>
              <a:rPr lang="en-US" dirty="0" err="1" smtClean="0"/>
              <a:t>pada</a:t>
            </a:r>
            <a:r>
              <a:rPr lang="en-US" dirty="0" smtClean="0"/>
              <a:t> </a:t>
            </a:r>
            <a:r>
              <a:rPr lang="en-US" dirty="0" err="1" smtClean="0"/>
              <a:t>akhir</a:t>
            </a:r>
            <a:r>
              <a:rPr lang="en-US" dirty="0" smtClean="0"/>
              <a:t> </a:t>
            </a:r>
            <a:r>
              <a:rPr lang="en-US" dirty="0" err="1" smtClean="0"/>
              <a:t>abad</a:t>
            </a:r>
            <a:r>
              <a:rPr lang="en-US" dirty="0" smtClean="0"/>
              <a:t> 20 </a:t>
            </a:r>
            <a:r>
              <a:rPr lang="en-US" dirty="0" err="1" smtClean="0"/>
              <a:t>menjelang</a:t>
            </a:r>
            <a:r>
              <a:rPr lang="en-US" dirty="0" smtClean="0"/>
              <a:t> </a:t>
            </a:r>
            <a:r>
              <a:rPr lang="en-US" dirty="0" err="1" smtClean="0"/>
              <a:t>awal</a:t>
            </a:r>
            <a:r>
              <a:rPr lang="en-US" dirty="0" smtClean="0"/>
              <a:t> </a:t>
            </a:r>
            <a:r>
              <a:rPr lang="en-US" dirty="0" err="1" smtClean="0"/>
              <a:t>abad</a:t>
            </a:r>
            <a:r>
              <a:rPr lang="en-US" dirty="0" smtClean="0"/>
              <a:t> 21 </a:t>
            </a:r>
            <a:r>
              <a:rPr lang="en-US" dirty="0" err="1" smtClean="0"/>
              <a:t>organisasi</a:t>
            </a:r>
            <a:r>
              <a:rPr lang="en-US" dirty="0" smtClean="0"/>
              <a:t> </a:t>
            </a:r>
            <a:r>
              <a:rPr lang="en-US" dirty="0" err="1" smtClean="0"/>
              <a:t>ini</a:t>
            </a:r>
            <a:r>
              <a:rPr lang="en-US" dirty="0" smtClean="0"/>
              <a:t> </a:t>
            </a:r>
            <a:r>
              <a:rPr lang="en-US" dirty="0" err="1" smtClean="0"/>
              <a:t>sudah</a:t>
            </a:r>
            <a:r>
              <a:rPr lang="en-US" dirty="0" smtClean="0"/>
              <a:t> </a:t>
            </a:r>
            <a:r>
              <a:rPr lang="en-US" dirty="0" err="1" smtClean="0"/>
              <a:t>berhadapan</a:t>
            </a:r>
            <a:r>
              <a:rPr lang="en-US" dirty="0" smtClean="0"/>
              <a:t> </a:t>
            </a:r>
            <a:r>
              <a:rPr lang="en-US" dirty="0" err="1" smtClean="0"/>
              <a:t>dengan</a:t>
            </a:r>
            <a:r>
              <a:rPr lang="en-US" dirty="0" smtClean="0"/>
              <a:t> </a:t>
            </a:r>
            <a:r>
              <a:rPr lang="en-US" dirty="0" err="1" smtClean="0"/>
              <a:t>berbagai</a:t>
            </a:r>
            <a:r>
              <a:rPr lang="en-US" dirty="0" smtClean="0"/>
              <a:t> </a:t>
            </a:r>
            <a:r>
              <a:rPr lang="en-US" dirty="0" err="1" smtClean="0"/>
              <a:t>kecenderungan</a:t>
            </a:r>
            <a:r>
              <a:rPr lang="en-US" dirty="0" smtClean="0"/>
              <a:t> </a:t>
            </a:r>
            <a:r>
              <a:rPr lang="en-US" dirty="0" err="1" smtClean="0"/>
              <a:t>pemikiran</a:t>
            </a:r>
            <a:r>
              <a:rPr lang="en-US" dirty="0" smtClean="0"/>
              <a:t> </a:t>
            </a:r>
            <a:r>
              <a:rPr lang="en-US" dirty="0" err="1" smtClean="0"/>
              <a:t>di</a:t>
            </a:r>
            <a:r>
              <a:rPr lang="en-US" dirty="0" smtClean="0"/>
              <a:t> </a:t>
            </a:r>
            <a:r>
              <a:rPr lang="en-US" dirty="0" err="1" smtClean="0"/>
              <a:t>kalangan</a:t>
            </a:r>
            <a:r>
              <a:rPr lang="en-US" dirty="0" smtClean="0"/>
              <a:t> </a:t>
            </a:r>
            <a:r>
              <a:rPr lang="en-US" dirty="0" err="1" smtClean="0"/>
              <a:t>umat</a:t>
            </a:r>
            <a:r>
              <a:rPr lang="en-US" dirty="0" smtClean="0"/>
              <a:t> Islam, </a:t>
            </a:r>
            <a:r>
              <a:rPr lang="en-US" dirty="0" err="1" smtClean="0"/>
              <a:t>baik</a:t>
            </a:r>
            <a:r>
              <a:rPr lang="en-US" dirty="0" smtClean="0"/>
              <a:t> </a:t>
            </a:r>
            <a:r>
              <a:rPr lang="en-US" dirty="0" err="1" smtClean="0"/>
              <a:t>dalam</a:t>
            </a:r>
            <a:r>
              <a:rPr lang="en-US" dirty="0" smtClean="0"/>
              <a:t> </a:t>
            </a:r>
            <a:r>
              <a:rPr lang="en-US" dirty="0" err="1" smtClean="0"/>
              <a:t>skala</a:t>
            </a:r>
            <a:r>
              <a:rPr lang="en-US" dirty="0" smtClean="0"/>
              <a:t> </a:t>
            </a:r>
            <a:r>
              <a:rPr lang="en-US" dirty="0" err="1" smtClean="0"/>
              <a:t>nasional</a:t>
            </a:r>
            <a:r>
              <a:rPr lang="en-US" dirty="0" smtClean="0"/>
              <a:t> </a:t>
            </a:r>
            <a:r>
              <a:rPr lang="en-US" dirty="0" err="1" smtClean="0"/>
              <a:t>maun</a:t>
            </a:r>
            <a:r>
              <a:rPr lang="en-US" dirty="0" smtClean="0"/>
              <a:t> </a:t>
            </a:r>
            <a:r>
              <a:rPr lang="en-US" dirty="0" err="1" smtClean="0"/>
              <a:t>internasional</a:t>
            </a:r>
            <a:r>
              <a:rPr lang="en-US" dirty="0" smtClean="0"/>
              <a:t>. </a:t>
            </a:r>
            <a:r>
              <a:rPr lang="en-US" dirty="0" err="1" smtClean="0"/>
              <a:t>Kecenderungan</a:t>
            </a:r>
            <a:r>
              <a:rPr lang="en-US" dirty="0" smtClean="0"/>
              <a:t> </a:t>
            </a:r>
            <a:r>
              <a:rPr lang="en-US" dirty="0" err="1" smtClean="0"/>
              <a:t>itu</a:t>
            </a:r>
            <a:r>
              <a:rPr lang="en-US" dirty="0" smtClean="0"/>
              <a:t> </a:t>
            </a:r>
            <a:r>
              <a:rPr lang="en-US" dirty="0" err="1" smtClean="0"/>
              <a:t>didasarkan</a:t>
            </a:r>
            <a:r>
              <a:rPr lang="en-US" dirty="0" smtClean="0"/>
              <a:t> </a:t>
            </a:r>
            <a:r>
              <a:rPr lang="en-US" dirty="0" err="1" smtClean="0"/>
              <a:t>asumsi</a:t>
            </a:r>
            <a:r>
              <a:rPr lang="en-US" dirty="0" smtClean="0"/>
              <a:t> </a:t>
            </a:r>
            <a:r>
              <a:rPr lang="en-US" dirty="0" err="1" smtClean="0"/>
              <a:t>bahwa</a:t>
            </a:r>
            <a:r>
              <a:rPr lang="en-US" dirty="0" smtClean="0"/>
              <a:t> Islam yang </a:t>
            </a:r>
            <a:r>
              <a:rPr lang="en-US" dirty="0" err="1" smtClean="0"/>
              <a:t>bersumber</a:t>
            </a:r>
            <a:r>
              <a:rPr lang="en-US" dirty="0" smtClean="0"/>
              <a:t> </a:t>
            </a:r>
            <a:r>
              <a:rPr lang="en-US" dirty="0" err="1" smtClean="0"/>
              <a:t>kepada</a:t>
            </a:r>
            <a:r>
              <a:rPr lang="en-US" dirty="0" smtClean="0"/>
              <a:t> Al-Qur’an </a:t>
            </a:r>
            <a:r>
              <a:rPr lang="en-US" dirty="0" err="1" smtClean="0"/>
              <a:t>dan</a:t>
            </a:r>
            <a:r>
              <a:rPr lang="en-US" dirty="0" smtClean="0"/>
              <a:t> </a:t>
            </a:r>
            <a:r>
              <a:rPr lang="en-US" dirty="0" err="1" smtClean="0"/>
              <a:t>Hadis</a:t>
            </a:r>
            <a:r>
              <a:rPr lang="en-US" dirty="0" smtClean="0"/>
              <a:t>, </a:t>
            </a:r>
            <a:r>
              <a:rPr lang="en-US" dirty="0" err="1" smtClean="0"/>
              <a:t>difahami</a:t>
            </a:r>
            <a:r>
              <a:rPr lang="en-US" dirty="0" smtClean="0"/>
              <a:t> </a:t>
            </a:r>
            <a:r>
              <a:rPr lang="en-US" dirty="0" err="1" smtClean="0"/>
              <a:t>oleh</a:t>
            </a:r>
            <a:r>
              <a:rPr lang="en-US" dirty="0" smtClean="0"/>
              <a:t> </a:t>
            </a:r>
            <a:r>
              <a:rPr lang="en-US" dirty="0" err="1" smtClean="0"/>
              <a:t>umat</a:t>
            </a:r>
            <a:r>
              <a:rPr lang="en-US" dirty="0" smtClean="0"/>
              <a:t> Islam </a:t>
            </a:r>
            <a:r>
              <a:rPr lang="en-US" dirty="0" err="1" smtClean="0"/>
              <a:t>dengan</a:t>
            </a:r>
            <a:r>
              <a:rPr lang="en-US" dirty="0" smtClean="0"/>
              <a:t> </a:t>
            </a:r>
            <a:r>
              <a:rPr lang="en-US" dirty="0" err="1" smtClean="0"/>
              <a:t>pemahaman</a:t>
            </a:r>
            <a:r>
              <a:rPr lang="en-US" dirty="0" smtClean="0"/>
              <a:t> </a:t>
            </a:r>
            <a:r>
              <a:rPr lang="en-US" dirty="0" err="1" smtClean="0"/>
              <a:t>dan</a:t>
            </a:r>
            <a:r>
              <a:rPr lang="en-US" dirty="0" smtClean="0"/>
              <a:t> </a:t>
            </a:r>
            <a:r>
              <a:rPr lang="en-US" dirty="0" err="1" smtClean="0"/>
              <a:t>cara</a:t>
            </a:r>
            <a:r>
              <a:rPr lang="en-US" dirty="0" smtClean="0"/>
              <a:t> </a:t>
            </a:r>
            <a:r>
              <a:rPr lang="en-US" dirty="0" err="1" smtClean="0"/>
              <a:t>pandang</a:t>
            </a:r>
            <a:r>
              <a:rPr lang="en-US" dirty="0" smtClean="0"/>
              <a:t> yang </a:t>
            </a:r>
            <a:r>
              <a:rPr lang="en-US" dirty="0" err="1" smtClean="0"/>
              <a:t>berbeda</a:t>
            </a:r>
            <a:r>
              <a:rPr lang="en-US" dirty="0" smtClean="0"/>
              <a:t>.</a:t>
            </a:r>
            <a:endParaRPr lang="id-ID" dirty="0" smtClean="0"/>
          </a:p>
          <a:p>
            <a:r>
              <a:rPr lang="en-US" dirty="0" err="1" smtClean="0"/>
              <a:t>untuk</a:t>
            </a:r>
            <a:r>
              <a:rPr lang="en-US" dirty="0" smtClean="0"/>
              <a:t> </a:t>
            </a:r>
            <a:r>
              <a:rPr lang="en-US" dirty="0" err="1" smtClean="0"/>
              <a:t>memehami</a:t>
            </a:r>
            <a:r>
              <a:rPr lang="en-US" dirty="0" smtClean="0"/>
              <a:t> </a:t>
            </a:r>
            <a:r>
              <a:rPr lang="en-US" dirty="0" err="1" smtClean="0"/>
              <a:t>ajaran</a:t>
            </a:r>
            <a:r>
              <a:rPr lang="en-US" dirty="0" smtClean="0"/>
              <a:t> </a:t>
            </a:r>
            <a:r>
              <a:rPr lang="en-US" dirty="0" err="1" smtClean="0"/>
              <a:t>dasar</a:t>
            </a:r>
            <a:r>
              <a:rPr lang="en-US" dirty="0" smtClean="0"/>
              <a:t> Islam </a:t>
            </a:r>
            <a:r>
              <a:rPr lang="en-US" dirty="0" err="1" smtClean="0"/>
              <a:t>dapat</a:t>
            </a:r>
            <a:r>
              <a:rPr lang="en-US" dirty="0" smtClean="0"/>
              <a:t> </a:t>
            </a:r>
            <a:r>
              <a:rPr lang="en-US" dirty="0" err="1" smtClean="0"/>
              <a:t>dikelompokan</a:t>
            </a:r>
            <a:r>
              <a:rPr lang="en-US" dirty="0" smtClean="0"/>
              <a:t> </a:t>
            </a:r>
            <a:r>
              <a:rPr lang="en-US" dirty="0" err="1" smtClean="0"/>
              <a:t>menjadi</a:t>
            </a:r>
            <a:r>
              <a:rPr lang="en-US" dirty="0" smtClean="0"/>
              <a:t> </a:t>
            </a:r>
            <a:r>
              <a:rPr lang="en-US" dirty="0" err="1" smtClean="0"/>
              <a:t>dua</a:t>
            </a:r>
            <a:r>
              <a:rPr lang="en-US" dirty="0" smtClean="0"/>
              <a:t> </a:t>
            </a:r>
            <a:r>
              <a:rPr lang="en-US" dirty="0" err="1" smtClean="0"/>
              <a:t>kelompok</a:t>
            </a:r>
            <a:r>
              <a:rPr lang="en-US" dirty="0" smtClean="0"/>
              <a:t> </a:t>
            </a:r>
            <a:r>
              <a:rPr lang="en-US" dirty="0" err="1" smtClean="0"/>
              <a:t>besar</a:t>
            </a:r>
            <a:r>
              <a:rPr lang="en-US" dirty="0" smtClean="0"/>
              <a:t>, </a:t>
            </a:r>
            <a:r>
              <a:rPr lang="en-US" dirty="0" err="1" smtClean="0"/>
              <a:t>pertama</a:t>
            </a:r>
            <a:r>
              <a:rPr lang="en-US" dirty="0" smtClean="0"/>
              <a:t> </a:t>
            </a:r>
            <a:r>
              <a:rPr lang="en-US" dirty="0" err="1" smtClean="0"/>
              <a:t>kelompok</a:t>
            </a:r>
            <a:r>
              <a:rPr lang="en-US" dirty="0" smtClean="0"/>
              <a:t> </a:t>
            </a:r>
            <a:r>
              <a:rPr lang="en-US" dirty="0" err="1" smtClean="0"/>
              <a:t>salafi</a:t>
            </a:r>
            <a:r>
              <a:rPr lang="en-US" dirty="0" smtClean="0"/>
              <a:t> </a:t>
            </a:r>
            <a:r>
              <a:rPr lang="en-US" dirty="0" err="1" smtClean="0"/>
              <a:t>dan</a:t>
            </a:r>
            <a:r>
              <a:rPr lang="en-US" dirty="0" smtClean="0"/>
              <a:t> </a:t>
            </a:r>
            <a:r>
              <a:rPr lang="en-US" dirty="0" err="1" smtClean="0"/>
              <a:t>kedua</a:t>
            </a:r>
            <a:r>
              <a:rPr lang="en-US" dirty="0" smtClean="0"/>
              <a:t> </a:t>
            </a:r>
            <a:r>
              <a:rPr lang="en-US" dirty="0" err="1" smtClean="0"/>
              <a:t>kelompok</a:t>
            </a:r>
            <a:r>
              <a:rPr lang="en-US" dirty="0" smtClean="0"/>
              <a:t> ‘</a:t>
            </a:r>
            <a:r>
              <a:rPr lang="en-US" dirty="0" err="1" smtClean="0"/>
              <a:t>ashrani</a:t>
            </a:r>
            <a:r>
              <a:rPr lang="en-US" dirty="0" smtClean="0"/>
              <a:t>. </a:t>
            </a:r>
            <a:endParaRPr lang="id-ID" dirty="0" smtClean="0"/>
          </a:p>
        </p:txBody>
      </p:sp>
      <p:sp>
        <p:nvSpPr>
          <p:cNvPr id="4" name="Horizontal Scroll 3"/>
          <p:cNvSpPr/>
          <p:nvPr/>
        </p:nvSpPr>
        <p:spPr>
          <a:xfrm>
            <a:off x="1714480" y="0"/>
            <a:ext cx="5072098" cy="2000288"/>
          </a:xfrm>
          <a:prstGeom prst="horizontalScroll">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err="1" smtClean="0">
                <a:solidFill>
                  <a:schemeClr val="tx1">
                    <a:lumMod val="95000"/>
                    <a:lumOff val="5000"/>
                  </a:schemeClr>
                </a:solidFill>
                <a:latin typeface="Curlz MT" pitchFamily="82" charset="0"/>
              </a:rPr>
              <a:t>Contoh</a:t>
            </a:r>
            <a:r>
              <a:rPr lang="en-US" sz="3200" b="1" dirty="0" smtClean="0">
                <a:solidFill>
                  <a:schemeClr val="tx1">
                    <a:lumMod val="95000"/>
                    <a:lumOff val="5000"/>
                  </a:schemeClr>
                </a:solidFill>
                <a:latin typeface="Curlz MT" pitchFamily="82" charset="0"/>
              </a:rPr>
              <a:t> </a:t>
            </a:r>
            <a:r>
              <a:rPr lang="en-US" sz="3200" b="1" dirty="0" err="1" smtClean="0">
                <a:solidFill>
                  <a:schemeClr val="tx1">
                    <a:lumMod val="95000"/>
                    <a:lumOff val="5000"/>
                  </a:schemeClr>
                </a:solidFill>
                <a:latin typeface="Curlz MT" pitchFamily="82" charset="0"/>
              </a:rPr>
              <a:t>Tajdid</a:t>
            </a:r>
            <a:r>
              <a:rPr lang="en-US" sz="3200" b="1" dirty="0" smtClean="0">
                <a:solidFill>
                  <a:schemeClr val="tx1">
                    <a:lumMod val="95000"/>
                    <a:lumOff val="5000"/>
                  </a:schemeClr>
                </a:solidFill>
                <a:latin typeface="Curlz MT" pitchFamily="82" charset="0"/>
              </a:rPr>
              <a:t> </a:t>
            </a:r>
            <a:r>
              <a:rPr lang="en-US" sz="3200" b="1" dirty="0" err="1" smtClean="0">
                <a:solidFill>
                  <a:schemeClr val="tx1">
                    <a:lumMod val="95000"/>
                    <a:lumOff val="5000"/>
                  </a:schemeClr>
                </a:solidFill>
                <a:latin typeface="Curlz MT" pitchFamily="82" charset="0"/>
              </a:rPr>
              <a:t>dalam</a:t>
            </a:r>
            <a:r>
              <a:rPr lang="en-US" sz="3200" b="1" dirty="0" smtClean="0">
                <a:solidFill>
                  <a:schemeClr val="tx1">
                    <a:lumMod val="95000"/>
                    <a:lumOff val="5000"/>
                  </a:schemeClr>
                </a:solidFill>
                <a:latin typeface="Curlz MT" pitchFamily="82" charset="0"/>
              </a:rPr>
              <a:t> </a:t>
            </a:r>
            <a:r>
              <a:rPr lang="en-US" sz="3200" b="1" dirty="0" err="1" smtClean="0">
                <a:solidFill>
                  <a:schemeClr val="tx1">
                    <a:lumMod val="95000"/>
                    <a:lumOff val="5000"/>
                  </a:schemeClr>
                </a:solidFill>
                <a:latin typeface="Curlz MT" pitchFamily="82" charset="0"/>
              </a:rPr>
              <a:t>Muhammadiyah</a:t>
            </a:r>
            <a:r>
              <a:rPr lang="id-ID" sz="3200" dirty="0" smtClean="0">
                <a:solidFill>
                  <a:schemeClr val="tx1">
                    <a:lumMod val="95000"/>
                    <a:lumOff val="5000"/>
                  </a:schemeClr>
                </a:solidFill>
              </a:rPr>
              <a:t/>
            </a:r>
            <a:br>
              <a:rPr lang="id-ID" sz="3200" dirty="0" smtClean="0">
                <a:solidFill>
                  <a:schemeClr val="tx1">
                    <a:lumMod val="95000"/>
                    <a:lumOff val="5000"/>
                  </a:schemeClr>
                </a:solidFill>
              </a:rPr>
            </a:br>
            <a:endParaRPr lang="id-ID" sz="3200" dirty="0">
              <a:solidFill>
                <a:schemeClr val="tx1">
                  <a:lumMod val="95000"/>
                  <a:lumOff val="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239000" cy="6027132"/>
          </a:xfrm>
        </p:spPr>
        <p:txBody>
          <a:bodyPr/>
          <a:lstStyle/>
          <a:p>
            <a:endParaRPr lang="id-ID" dirty="0" smtClean="0"/>
          </a:p>
          <a:p>
            <a:pPr>
              <a:buNone/>
            </a:pPr>
            <a:endParaRPr lang="id-ID" dirty="0" smtClean="0"/>
          </a:p>
          <a:p>
            <a:r>
              <a:rPr lang="en-US" dirty="0" err="1" smtClean="0"/>
              <a:t>Kelompok</a:t>
            </a:r>
            <a:r>
              <a:rPr lang="en-US" dirty="0" smtClean="0"/>
              <a:t> </a:t>
            </a:r>
            <a:r>
              <a:rPr lang="en-US" dirty="0" err="1" smtClean="0"/>
              <a:t>pertama</a:t>
            </a:r>
            <a:r>
              <a:rPr lang="en-US" dirty="0" smtClean="0"/>
              <a:t> </a:t>
            </a:r>
            <a:r>
              <a:rPr lang="en-US" dirty="0" err="1" smtClean="0"/>
              <a:t>biasa</a:t>
            </a:r>
            <a:r>
              <a:rPr lang="en-US" dirty="0" smtClean="0"/>
              <a:t> </a:t>
            </a:r>
            <a:r>
              <a:rPr lang="en-US" dirty="0" err="1" smtClean="0"/>
              <a:t>disebut</a:t>
            </a:r>
            <a:r>
              <a:rPr lang="en-US" dirty="0" smtClean="0"/>
              <a:t> </a:t>
            </a:r>
            <a:r>
              <a:rPr lang="en-US" dirty="0" err="1" smtClean="0"/>
              <a:t>sebagian</a:t>
            </a:r>
            <a:r>
              <a:rPr lang="en-US" dirty="0" smtClean="0"/>
              <a:t> </a:t>
            </a:r>
            <a:r>
              <a:rPr lang="en-US" dirty="0" err="1" smtClean="0"/>
              <a:t>pengamat</a:t>
            </a:r>
            <a:r>
              <a:rPr lang="en-US" dirty="0" smtClean="0"/>
              <a:t> </a:t>
            </a:r>
            <a:r>
              <a:rPr lang="en-US" dirty="0" err="1" smtClean="0"/>
              <a:t>sebagai</a:t>
            </a:r>
            <a:r>
              <a:rPr lang="en-US" dirty="0" smtClean="0"/>
              <a:t> </a:t>
            </a:r>
            <a:r>
              <a:rPr lang="en-US" dirty="0" err="1" smtClean="0"/>
              <a:t>kelompok</a:t>
            </a:r>
            <a:r>
              <a:rPr lang="en-US" dirty="0" smtClean="0"/>
              <a:t> </a:t>
            </a:r>
            <a:r>
              <a:rPr lang="en-US" dirty="0" err="1" smtClean="0"/>
              <a:t>fundamentalis</a:t>
            </a:r>
            <a:r>
              <a:rPr lang="id-ID" dirty="0" smtClean="0"/>
              <a:t>.</a:t>
            </a:r>
          </a:p>
          <a:p>
            <a:r>
              <a:rPr lang="id-ID" dirty="0" smtClean="0"/>
              <a:t>S</a:t>
            </a:r>
            <a:r>
              <a:rPr lang="en-US" dirty="0" err="1" smtClean="0"/>
              <a:t>edangkan</a:t>
            </a:r>
            <a:r>
              <a:rPr lang="en-US" dirty="0" smtClean="0"/>
              <a:t> </a:t>
            </a:r>
            <a:r>
              <a:rPr lang="en-US" dirty="0" err="1" smtClean="0"/>
              <a:t>Kelompok</a:t>
            </a:r>
            <a:r>
              <a:rPr lang="en-US" dirty="0" smtClean="0"/>
              <a:t> yang </a:t>
            </a:r>
            <a:r>
              <a:rPr lang="en-US" dirty="0" err="1" smtClean="0"/>
              <a:t>terakhir</a:t>
            </a:r>
            <a:r>
              <a:rPr lang="en-US" dirty="0" smtClean="0"/>
              <a:t> </a:t>
            </a:r>
            <a:r>
              <a:rPr lang="en-US" dirty="0" err="1" smtClean="0"/>
              <a:t>dapat</a:t>
            </a:r>
            <a:r>
              <a:rPr lang="en-US" dirty="0" smtClean="0"/>
              <a:t> </a:t>
            </a:r>
            <a:r>
              <a:rPr lang="en-US" dirty="0" err="1" smtClean="0"/>
              <a:t>disamakan</a:t>
            </a:r>
            <a:r>
              <a:rPr lang="en-US" dirty="0" smtClean="0"/>
              <a:t> </a:t>
            </a:r>
            <a:r>
              <a:rPr lang="en-US" dirty="0" err="1" smtClean="0"/>
              <a:t>dengan</a:t>
            </a:r>
            <a:r>
              <a:rPr lang="en-US" dirty="0" smtClean="0"/>
              <a:t> </a:t>
            </a:r>
            <a:r>
              <a:rPr lang="en-US" dirty="0" err="1" smtClean="0"/>
              <a:t>kelompok</a:t>
            </a:r>
            <a:r>
              <a:rPr lang="en-US" dirty="0" smtClean="0"/>
              <a:t> Islam </a:t>
            </a:r>
            <a:r>
              <a:rPr lang="en-US" dirty="0" err="1" smtClean="0"/>
              <a:t>Liberalis</a:t>
            </a:r>
            <a:r>
              <a:rPr lang="en-US" dirty="0" smtClean="0"/>
              <a:t> </a:t>
            </a:r>
            <a:r>
              <a:rPr lang="id-ID" dirty="0" smtClean="0"/>
              <a:t>.</a:t>
            </a:r>
          </a:p>
          <a:p>
            <a:pPr>
              <a:buNone/>
            </a:pPr>
            <a:endParaRPr lang="id-ID" dirty="0" smtClean="0"/>
          </a:p>
          <a:p>
            <a:pPr>
              <a:buNone/>
            </a:pPr>
            <a:r>
              <a:rPr lang="id-ID" dirty="0" smtClean="0"/>
              <a:t>	</a:t>
            </a:r>
            <a:r>
              <a:rPr lang="en-US" dirty="0" err="1" smtClean="0"/>
              <a:t>Kemudian</a:t>
            </a:r>
            <a:r>
              <a:rPr lang="id-ID" dirty="0" smtClean="0"/>
              <a:t> </a:t>
            </a:r>
            <a:r>
              <a:rPr lang="en-US" dirty="0" err="1" smtClean="0"/>
              <a:t>berdasarkan</a:t>
            </a:r>
            <a:r>
              <a:rPr lang="en-US" dirty="0" smtClean="0"/>
              <a:t> </a:t>
            </a:r>
            <a:r>
              <a:rPr lang="en-US" dirty="0" err="1" smtClean="0"/>
              <a:t>pembagian</a:t>
            </a:r>
            <a:r>
              <a:rPr lang="en-US" dirty="0" smtClean="0"/>
              <a:t> </a:t>
            </a:r>
            <a:r>
              <a:rPr lang="en-US" dirty="0" err="1" smtClean="0"/>
              <a:t>itu</a:t>
            </a:r>
            <a:r>
              <a:rPr lang="en-US" dirty="0" smtClean="0"/>
              <a:t>, </a:t>
            </a:r>
            <a:r>
              <a:rPr lang="en-US" dirty="0" err="1" smtClean="0"/>
              <a:t>para</a:t>
            </a:r>
            <a:r>
              <a:rPr lang="en-US" dirty="0" smtClean="0"/>
              <a:t> </a:t>
            </a:r>
            <a:r>
              <a:rPr lang="en-US" dirty="0" err="1" smtClean="0"/>
              <a:t>ahli</a:t>
            </a:r>
            <a:r>
              <a:rPr lang="en-US" dirty="0" smtClean="0"/>
              <a:t> </a:t>
            </a:r>
            <a:r>
              <a:rPr lang="en-US" dirty="0" err="1" smtClean="0"/>
              <a:t>dan</a:t>
            </a:r>
            <a:r>
              <a:rPr lang="en-US" dirty="0" smtClean="0"/>
              <a:t> </a:t>
            </a:r>
            <a:r>
              <a:rPr lang="en-US" dirty="0" err="1" smtClean="0"/>
              <a:t>pengamat</a:t>
            </a:r>
            <a:r>
              <a:rPr lang="en-US" dirty="0" smtClean="0"/>
              <a:t> </a:t>
            </a:r>
            <a:r>
              <a:rPr lang="en-US" dirty="0" err="1" smtClean="0"/>
              <a:t>keislaman</a:t>
            </a:r>
            <a:r>
              <a:rPr lang="en-US" dirty="0" smtClean="0"/>
              <a:t> </a:t>
            </a:r>
            <a:r>
              <a:rPr lang="en-US" dirty="0" err="1" smtClean="0"/>
              <a:t>mengklasifikasikan</a:t>
            </a:r>
            <a:r>
              <a:rPr lang="en-US" dirty="0" smtClean="0"/>
              <a:t> </a:t>
            </a:r>
            <a:r>
              <a:rPr lang="en-US" dirty="0" err="1" smtClean="0"/>
              <a:t>aliran</a:t>
            </a:r>
            <a:r>
              <a:rPr lang="en-US" dirty="0" smtClean="0"/>
              <a:t> </a:t>
            </a:r>
            <a:r>
              <a:rPr lang="en-US" dirty="0" err="1" smtClean="0"/>
              <a:t>pemikiran</a:t>
            </a:r>
            <a:r>
              <a:rPr lang="en-US" dirty="0" smtClean="0"/>
              <a:t> </a:t>
            </a:r>
            <a:r>
              <a:rPr lang="en-US" dirty="0" err="1" smtClean="0"/>
              <a:t>di</a:t>
            </a:r>
            <a:r>
              <a:rPr lang="en-US" dirty="0" smtClean="0"/>
              <a:t> </a:t>
            </a:r>
            <a:r>
              <a:rPr lang="en-US" dirty="0" err="1" smtClean="0"/>
              <a:t>kalangan</a:t>
            </a:r>
            <a:r>
              <a:rPr lang="en-US" dirty="0" smtClean="0"/>
              <a:t> </a:t>
            </a:r>
            <a:r>
              <a:rPr lang="en-US" dirty="0" err="1" smtClean="0"/>
              <a:t>umat</a:t>
            </a:r>
            <a:r>
              <a:rPr lang="en-US" dirty="0" smtClean="0"/>
              <a:t> Islam </a:t>
            </a:r>
            <a:r>
              <a:rPr lang="en-US" dirty="0" err="1" smtClean="0"/>
              <a:t>menjadi</a:t>
            </a:r>
            <a:r>
              <a:rPr lang="en-US" dirty="0" smtClean="0"/>
              <a:t> </a:t>
            </a:r>
            <a:r>
              <a:rPr lang="en-US" dirty="0" err="1" smtClean="0"/>
              <a:t>tiga</a:t>
            </a:r>
            <a:r>
              <a:rPr lang="en-US" dirty="0" smtClean="0"/>
              <a:t> </a:t>
            </a:r>
            <a:r>
              <a:rPr lang="en-US" dirty="0" err="1" smtClean="0"/>
              <a:t>kelompok</a:t>
            </a:r>
            <a:r>
              <a:rPr lang="en-US" dirty="0" smtClean="0"/>
              <a:t>, </a:t>
            </a:r>
            <a:r>
              <a:rPr lang="en-US" dirty="0" err="1" smtClean="0"/>
              <a:t>yakni</a:t>
            </a:r>
            <a:r>
              <a:rPr lang="en-US" dirty="0" smtClean="0"/>
              <a:t> </a:t>
            </a:r>
            <a:r>
              <a:rPr lang="en-US" dirty="0" err="1" smtClean="0"/>
              <a:t>fundamentalis</a:t>
            </a:r>
            <a:r>
              <a:rPr lang="en-US" dirty="0" smtClean="0"/>
              <a:t>, </a:t>
            </a:r>
            <a:r>
              <a:rPr lang="en-US" dirty="0" err="1" smtClean="0"/>
              <a:t>liberalis</a:t>
            </a:r>
            <a:r>
              <a:rPr lang="en-US" dirty="0" smtClean="0"/>
              <a:t> </a:t>
            </a:r>
            <a:r>
              <a:rPr lang="en-US" dirty="0" err="1" smtClean="0"/>
              <a:t>dan</a:t>
            </a:r>
            <a:r>
              <a:rPr lang="en-US" dirty="0" smtClean="0"/>
              <a:t> </a:t>
            </a:r>
            <a:r>
              <a:rPr lang="en-US" dirty="0" err="1" smtClean="0"/>
              <a:t>moderat</a:t>
            </a:r>
            <a:r>
              <a:rPr lang="en-US" dirty="0" smtClean="0"/>
              <a:t>.</a:t>
            </a:r>
            <a:endParaRPr lang="id-ID" dirty="0" smtClean="0"/>
          </a:p>
          <a:p>
            <a:pPr>
              <a:buNone/>
            </a:pP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accent2">
                    <a:lumMod val="50000"/>
                  </a:schemeClr>
                </a:solidFill>
              </a:rPr>
              <a:t>Model-model </a:t>
            </a:r>
            <a:r>
              <a:rPr lang="en-US" dirty="0" err="1" smtClean="0">
                <a:solidFill>
                  <a:schemeClr val="accent2">
                    <a:lumMod val="50000"/>
                  </a:schemeClr>
                </a:solidFill>
              </a:rPr>
              <a:t>Tajdid</a:t>
            </a:r>
            <a:r>
              <a:rPr lang="id-ID" dirty="0" smtClean="0">
                <a:solidFill>
                  <a:schemeClr val="accent2">
                    <a:lumMod val="50000"/>
                  </a:schemeClr>
                </a:solidFill>
              </a:rPr>
              <a:t/>
            </a:r>
            <a:br>
              <a:rPr lang="id-ID" dirty="0" smtClean="0">
                <a:solidFill>
                  <a:schemeClr val="accent2">
                    <a:lumMod val="50000"/>
                  </a:schemeClr>
                </a:solidFill>
              </a:rPr>
            </a:br>
            <a:endParaRPr lang="id-ID" dirty="0">
              <a:solidFill>
                <a:schemeClr val="accent2">
                  <a:lumMod val="50000"/>
                </a:schemeClr>
              </a:solidFill>
            </a:endParaRPr>
          </a:p>
        </p:txBody>
      </p:sp>
      <p:sp>
        <p:nvSpPr>
          <p:cNvPr id="3" name="Content Placeholder 2"/>
          <p:cNvSpPr>
            <a:spLocks noGrp="1"/>
          </p:cNvSpPr>
          <p:nvPr>
            <p:ph idx="1"/>
          </p:nvPr>
        </p:nvSpPr>
        <p:spPr/>
        <p:txBody>
          <a:bodyPr>
            <a:normAutofit lnSpcReduction="10000"/>
          </a:bodyPr>
          <a:lstStyle/>
          <a:p>
            <a:pPr>
              <a:buNone/>
            </a:pPr>
            <a:r>
              <a:rPr lang="id-ID" dirty="0" smtClean="0"/>
              <a:t>A</a:t>
            </a:r>
            <a:r>
              <a:rPr lang="en-US" dirty="0" err="1" smtClean="0"/>
              <a:t>da</a:t>
            </a:r>
            <a:r>
              <a:rPr lang="en-US" dirty="0" smtClean="0"/>
              <a:t> </a:t>
            </a:r>
            <a:r>
              <a:rPr lang="en-US" dirty="0" err="1" smtClean="0"/>
              <a:t>tiga</a:t>
            </a:r>
            <a:r>
              <a:rPr lang="en-US" dirty="0" smtClean="0"/>
              <a:t> </a:t>
            </a:r>
            <a:r>
              <a:rPr lang="en-US" dirty="0" err="1" smtClean="0"/>
              <a:t>ciri</a:t>
            </a:r>
            <a:r>
              <a:rPr lang="en-US" dirty="0" smtClean="0"/>
              <a:t> </a:t>
            </a:r>
            <a:r>
              <a:rPr lang="en-US" dirty="0" err="1" smtClean="0"/>
              <a:t>utama</a:t>
            </a:r>
            <a:r>
              <a:rPr lang="en-US" dirty="0" smtClean="0"/>
              <a:t> </a:t>
            </a:r>
            <a:r>
              <a:rPr lang="en-US" dirty="0" err="1" smtClean="0"/>
              <a:t>pemikiran</a:t>
            </a:r>
            <a:r>
              <a:rPr lang="en-US" dirty="0" smtClean="0"/>
              <a:t> </a:t>
            </a:r>
            <a:r>
              <a:rPr lang="en-US" dirty="0" err="1" smtClean="0"/>
              <a:t>tajdid</a:t>
            </a:r>
            <a:r>
              <a:rPr lang="id-ID" dirty="0" smtClean="0"/>
              <a:t>:</a:t>
            </a:r>
          </a:p>
          <a:p>
            <a:r>
              <a:rPr lang="id-ID" dirty="0" smtClean="0"/>
              <a:t>P</a:t>
            </a:r>
            <a:r>
              <a:rPr lang="en-US" dirty="0" err="1" smtClean="0"/>
              <a:t>ertama</a:t>
            </a:r>
            <a:r>
              <a:rPr lang="id-ID" dirty="0" smtClean="0"/>
              <a:t>,</a:t>
            </a:r>
            <a:r>
              <a:rPr lang="en-US" dirty="0" smtClean="0"/>
              <a:t> </a:t>
            </a:r>
            <a:r>
              <a:rPr lang="en-US" dirty="0" err="1" smtClean="0"/>
              <a:t>tidak</a:t>
            </a:r>
            <a:r>
              <a:rPr lang="en-US" dirty="0" smtClean="0"/>
              <a:t> </a:t>
            </a:r>
            <a:r>
              <a:rPr lang="en-US" dirty="0" err="1" smtClean="0"/>
              <a:t>terikat</a:t>
            </a:r>
            <a:r>
              <a:rPr lang="en-US" dirty="0" smtClean="0"/>
              <a:t> </a:t>
            </a:r>
            <a:r>
              <a:rPr lang="en-US" dirty="0" err="1" smtClean="0"/>
              <a:t>bahkan</a:t>
            </a:r>
            <a:r>
              <a:rPr lang="en-US" dirty="0" smtClean="0"/>
              <a:t> </a:t>
            </a:r>
            <a:r>
              <a:rPr lang="en-US" dirty="0" err="1" smtClean="0"/>
              <a:t>berusaha</a:t>
            </a:r>
            <a:r>
              <a:rPr lang="en-US" dirty="0" smtClean="0"/>
              <a:t> </a:t>
            </a:r>
            <a:r>
              <a:rPr lang="en-US" dirty="0" err="1" smtClean="0"/>
              <a:t>keluar</a:t>
            </a:r>
            <a:r>
              <a:rPr lang="en-US" dirty="0" smtClean="0"/>
              <a:t> </a:t>
            </a:r>
            <a:r>
              <a:rPr lang="en-US" dirty="0" err="1" smtClean="0"/>
              <a:t>dari</a:t>
            </a:r>
            <a:r>
              <a:rPr lang="en-US" dirty="0" smtClean="0"/>
              <a:t> </a:t>
            </a:r>
            <a:r>
              <a:rPr lang="en-US" dirty="0" err="1" smtClean="0"/>
              <a:t>ketentuan</a:t>
            </a:r>
            <a:r>
              <a:rPr lang="en-US" dirty="0" smtClean="0"/>
              <a:t> yang </a:t>
            </a:r>
            <a:r>
              <a:rPr lang="en-US" dirty="0" err="1" smtClean="0"/>
              <a:t>ada</a:t>
            </a:r>
            <a:r>
              <a:rPr lang="en-US" dirty="0" smtClean="0"/>
              <a:t>, </a:t>
            </a:r>
            <a:r>
              <a:rPr lang="en-US" dirty="0" err="1" smtClean="0"/>
              <a:t>baik</a:t>
            </a:r>
            <a:r>
              <a:rPr lang="en-US" dirty="0" smtClean="0"/>
              <a:t> </a:t>
            </a:r>
            <a:r>
              <a:rPr lang="en-US" dirty="0" err="1" smtClean="0"/>
              <a:t>ketentuan</a:t>
            </a:r>
            <a:r>
              <a:rPr lang="en-US" dirty="0" smtClean="0"/>
              <a:t> </a:t>
            </a:r>
            <a:r>
              <a:rPr lang="en-US" dirty="0" err="1" smtClean="0"/>
              <a:t>dalam</a:t>
            </a:r>
            <a:r>
              <a:rPr lang="en-US" dirty="0" smtClean="0"/>
              <a:t> </a:t>
            </a:r>
            <a:r>
              <a:rPr lang="en-US" dirty="0" err="1" smtClean="0"/>
              <a:t>pola</a:t>
            </a:r>
            <a:r>
              <a:rPr lang="en-US" dirty="0" smtClean="0"/>
              <a:t> </a:t>
            </a:r>
            <a:r>
              <a:rPr lang="en-US" dirty="0" err="1" smtClean="0"/>
              <a:t>salafi</a:t>
            </a:r>
            <a:r>
              <a:rPr lang="en-US" dirty="0" smtClean="0"/>
              <a:t> </a:t>
            </a:r>
            <a:r>
              <a:rPr lang="en-US" dirty="0" err="1" smtClean="0"/>
              <a:t>ataupun</a:t>
            </a:r>
            <a:r>
              <a:rPr lang="en-US" dirty="0" smtClean="0"/>
              <a:t> </a:t>
            </a:r>
            <a:r>
              <a:rPr lang="en-US" dirty="0" err="1" smtClean="0"/>
              <a:t>mazhabi</a:t>
            </a:r>
            <a:endParaRPr lang="id-ID" dirty="0" smtClean="0"/>
          </a:p>
          <a:p>
            <a:r>
              <a:rPr lang="id-ID" dirty="0" smtClean="0"/>
              <a:t>K</a:t>
            </a:r>
            <a:r>
              <a:rPr lang="en-US" dirty="0" err="1" smtClean="0"/>
              <a:t>edua</a:t>
            </a:r>
            <a:r>
              <a:rPr lang="en-US" dirty="0" smtClean="0"/>
              <a:t>, </a:t>
            </a:r>
            <a:r>
              <a:rPr lang="en-US" dirty="0" err="1" smtClean="0"/>
              <a:t>berupaya</a:t>
            </a:r>
            <a:r>
              <a:rPr lang="en-US" dirty="0" smtClean="0"/>
              <a:t> </a:t>
            </a:r>
            <a:r>
              <a:rPr lang="en-US" dirty="0" err="1" smtClean="0"/>
              <a:t>memanfaatkan</a:t>
            </a:r>
            <a:r>
              <a:rPr lang="en-US" dirty="0" smtClean="0"/>
              <a:t> </a:t>
            </a:r>
            <a:r>
              <a:rPr lang="en-US" dirty="0" err="1" smtClean="0"/>
              <a:t>hasil</a:t>
            </a:r>
            <a:r>
              <a:rPr lang="en-US" dirty="0" smtClean="0"/>
              <a:t> </a:t>
            </a:r>
            <a:r>
              <a:rPr lang="en-US" dirty="0" err="1" smtClean="0"/>
              <a:t>dan</a:t>
            </a:r>
            <a:r>
              <a:rPr lang="en-US" dirty="0" smtClean="0"/>
              <a:t> </a:t>
            </a:r>
            <a:r>
              <a:rPr lang="en-US" dirty="0" err="1" smtClean="0"/>
              <a:t>capaian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dalam</a:t>
            </a:r>
            <a:r>
              <a:rPr lang="en-US" dirty="0" smtClean="0"/>
              <a:t> </a:t>
            </a:r>
            <a:r>
              <a:rPr lang="en-US" dirty="0" err="1" smtClean="0"/>
              <a:t>upaya</a:t>
            </a:r>
            <a:r>
              <a:rPr lang="en-US" dirty="0" smtClean="0"/>
              <a:t> </a:t>
            </a:r>
            <a:r>
              <a:rPr lang="en-US" dirty="0" err="1" smtClean="0"/>
              <a:t>menghasilkan</a:t>
            </a:r>
            <a:r>
              <a:rPr lang="en-US" dirty="0" smtClean="0"/>
              <a:t> </a:t>
            </a:r>
            <a:r>
              <a:rPr lang="en-US" dirty="0" err="1" smtClean="0"/>
              <a:t>aturan</a:t>
            </a:r>
            <a:r>
              <a:rPr lang="en-US" dirty="0" smtClean="0"/>
              <a:t> </a:t>
            </a:r>
            <a:r>
              <a:rPr lang="en-US" dirty="0" err="1" smtClean="0"/>
              <a:t>fiqih</a:t>
            </a:r>
            <a:r>
              <a:rPr lang="en-US" dirty="0" smtClean="0"/>
              <a:t> </a:t>
            </a:r>
            <a:r>
              <a:rPr lang="en-US" dirty="0" err="1" smtClean="0"/>
              <a:t>baru</a:t>
            </a:r>
            <a:r>
              <a:rPr lang="en-US" dirty="0" smtClean="0"/>
              <a:t> </a:t>
            </a:r>
            <a:r>
              <a:rPr lang="en-US" dirty="0" err="1" smtClean="0"/>
              <a:t>tersebut</a:t>
            </a:r>
            <a:endParaRPr lang="id-ID" dirty="0" smtClean="0"/>
          </a:p>
          <a:p>
            <a:r>
              <a:rPr lang="id-ID" dirty="0" smtClean="0"/>
              <a:t>K</a:t>
            </a:r>
            <a:r>
              <a:rPr lang="en-US" dirty="0" err="1" smtClean="0"/>
              <a:t>etiga</a:t>
            </a:r>
            <a:r>
              <a:rPr lang="id-ID" dirty="0" smtClean="0"/>
              <a:t>,</a:t>
            </a:r>
            <a:r>
              <a:rPr lang="en-US" dirty="0" smtClean="0"/>
              <a:t> </a:t>
            </a:r>
            <a:r>
              <a:rPr lang="en-US" dirty="0" err="1" smtClean="0"/>
              <a:t>berupaya</a:t>
            </a:r>
            <a:r>
              <a:rPr lang="en-US" dirty="0" smtClean="0"/>
              <a:t> </a:t>
            </a:r>
            <a:r>
              <a:rPr lang="en-US" dirty="0" err="1" smtClean="0"/>
              <a:t>melakukan</a:t>
            </a:r>
            <a:r>
              <a:rPr lang="en-US" dirty="0" smtClean="0"/>
              <a:t> </a:t>
            </a:r>
            <a:r>
              <a:rPr lang="en-US" dirty="0" err="1" smtClean="0"/>
              <a:t>panafsiran</a:t>
            </a:r>
            <a:r>
              <a:rPr lang="en-US" dirty="0" smtClean="0"/>
              <a:t> </a:t>
            </a:r>
            <a:r>
              <a:rPr lang="en-US" dirty="0" err="1" smtClean="0"/>
              <a:t>bertingkat</a:t>
            </a:r>
            <a:r>
              <a:rPr lang="en-US" dirty="0" smtClean="0"/>
              <a:t>, </a:t>
            </a:r>
            <a:r>
              <a:rPr lang="en-US" dirty="0" err="1" smtClean="0"/>
              <a:t>menentukan</a:t>
            </a:r>
            <a:r>
              <a:rPr lang="en-US" dirty="0" smtClean="0"/>
              <a:t> </a:t>
            </a:r>
            <a:r>
              <a:rPr lang="en-US" dirty="0" err="1" smtClean="0"/>
              <a:t>terlebih</a:t>
            </a:r>
            <a:r>
              <a:rPr lang="en-US" dirty="0" smtClean="0"/>
              <a:t> </a:t>
            </a:r>
            <a:r>
              <a:rPr lang="en-US" dirty="0" err="1" smtClean="0"/>
              <a:t>dahulu</a:t>
            </a:r>
            <a:r>
              <a:rPr lang="en-US" dirty="0" smtClean="0"/>
              <a:t> </a:t>
            </a:r>
            <a:r>
              <a:rPr lang="en-US" dirty="0" err="1" smtClean="0"/>
              <a:t>prinsip-prinsip</a:t>
            </a:r>
            <a:r>
              <a:rPr lang="en-US" dirty="0" smtClean="0"/>
              <a:t> </a:t>
            </a:r>
            <a:r>
              <a:rPr lang="en-US" dirty="0" err="1" smtClean="0"/>
              <a:t>dari</a:t>
            </a:r>
            <a:r>
              <a:rPr lang="en-US" dirty="0" smtClean="0"/>
              <a:t> </a:t>
            </a:r>
            <a:r>
              <a:rPr lang="en-US" dirty="0" err="1" smtClean="0"/>
              <a:t>ayat</a:t>
            </a:r>
            <a:r>
              <a:rPr lang="en-US" dirty="0" smtClean="0"/>
              <a:t> Al-</a:t>
            </a:r>
            <a:r>
              <a:rPr lang="en-US" dirty="0" err="1" smtClean="0"/>
              <a:t>qur’an</a:t>
            </a:r>
            <a:r>
              <a:rPr lang="en-US" dirty="0" smtClean="0"/>
              <a:t> </a:t>
            </a:r>
            <a:r>
              <a:rPr lang="en-US" dirty="0" err="1" smtClean="0"/>
              <a:t>dan</a:t>
            </a:r>
            <a:r>
              <a:rPr lang="en-US" dirty="0" smtClean="0"/>
              <a:t> </a:t>
            </a:r>
            <a:r>
              <a:rPr lang="en-US" dirty="0" err="1" smtClean="0"/>
              <a:t>sunnah</a:t>
            </a:r>
            <a:r>
              <a:rPr lang="en-US" dirty="0" smtClean="0"/>
              <a:t>, </a:t>
            </a:r>
            <a:r>
              <a:rPr lang="en-US" dirty="0" err="1" smtClean="0"/>
              <a:t>dan</a:t>
            </a:r>
            <a:r>
              <a:rPr lang="en-US" dirty="0" smtClean="0"/>
              <a:t> </a:t>
            </a:r>
            <a:r>
              <a:rPr lang="en-US" dirty="0" err="1" smtClean="0"/>
              <a:t>baru</a:t>
            </a:r>
            <a:r>
              <a:rPr lang="en-US" dirty="0" smtClean="0"/>
              <a:t> </a:t>
            </a:r>
            <a:r>
              <a:rPr lang="en-US" dirty="0" err="1" smtClean="0"/>
              <a:t>setelah</a:t>
            </a:r>
            <a:r>
              <a:rPr lang="en-US" dirty="0" smtClean="0"/>
              <a:t> </a:t>
            </a:r>
            <a:r>
              <a:rPr lang="en-US" dirty="0" err="1" smtClean="0"/>
              <a:t>itu</a:t>
            </a:r>
            <a:r>
              <a:rPr lang="en-US" dirty="0" smtClean="0"/>
              <a:t> </a:t>
            </a:r>
            <a:r>
              <a:rPr lang="en-US" dirty="0" err="1" smtClean="0"/>
              <a:t>menyusun</a:t>
            </a:r>
            <a:r>
              <a:rPr lang="en-US" dirty="0" smtClean="0"/>
              <a:t> </a:t>
            </a:r>
            <a:r>
              <a:rPr lang="en-US" dirty="0" err="1" smtClean="0"/>
              <a:t>ketentuan</a:t>
            </a:r>
            <a:r>
              <a:rPr lang="en-US" dirty="0" smtClean="0"/>
              <a:t> </a:t>
            </a:r>
            <a:r>
              <a:rPr lang="en-US" dirty="0" err="1" smtClean="0"/>
              <a:t>fiqihnya</a:t>
            </a:r>
            <a:r>
              <a:rPr lang="en-US" dirty="0" smtClean="0"/>
              <a:t>.</a:t>
            </a:r>
            <a:endParaRPr lang="id-ID" dirty="0" smtClean="0"/>
          </a:p>
          <a:p>
            <a:pPr>
              <a:buNone/>
            </a:pP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37324"/>
          </a:xfrm>
        </p:spPr>
        <p:txBody>
          <a:bodyPr>
            <a:normAutofit fontScale="90000"/>
          </a:bodyPr>
          <a:lstStyle/>
          <a:p>
            <a:pPr algn="ctr"/>
            <a:r>
              <a:rPr lang="en-US" dirty="0" smtClean="0">
                <a:solidFill>
                  <a:schemeClr val="tx1">
                    <a:lumMod val="95000"/>
                    <a:lumOff val="5000"/>
                  </a:schemeClr>
                </a:solidFill>
                <a:latin typeface="Curlz MT" pitchFamily="82" charset="0"/>
              </a:rPr>
              <a:t>G</a:t>
            </a:r>
            <a:r>
              <a:rPr lang="id-ID" dirty="0" smtClean="0">
                <a:solidFill>
                  <a:schemeClr val="tx1">
                    <a:lumMod val="95000"/>
                    <a:lumOff val="5000"/>
                  </a:schemeClr>
                </a:solidFill>
                <a:latin typeface="Curlz MT" pitchFamily="82" charset="0"/>
              </a:rPr>
              <a:t>erakan </a:t>
            </a:r>
            <a:r>
              <a:rPr lang="en-US" dirty="0" smtClean="0">
                <a:solidFill>
                  <a:schemeClr val="tx1">
                    <a:lumMod val="95000"/>
                    <a:lumOff val="5000"/>
                  </a:schemeClr>
                </a:solidFill>
                <a:latin typeface="Curlz MT" pitchFamily="82" charset="0"/>
              </a:rPr>
              <a:t>P</a:t>
            </a:r>
            <a:r>
              <a:rPr lang="id-ID" dirty="0" smtClean="0">
                <a:solidFill>
                  <a:schemeClr val="tx1">
                    <a:lumMod val="95000"/>
                    <a:lumOff val="5000"/>
                  </a:schemeClr>
                </a:solidFill>
                <a:latin typeface="Curlz MT" pitchFamily="82" charset="0"/>
              </a:rPr>
              <a:t>embaharuan Muhammadiyah di </a:t>
            </a:r>
            <a:r>
              <a:rPr lang="en-US" dirty="0" smtClean="0">
                <a:solidFill>
                  <a:schemeClr val="tx1">
                    <a:lumMod val="95000"/>
                    <a:lumOff val="5000"/>
                  </a:schemeClr>
                </a:solidFill>
                <a:latin typeface="Curlz MT" pitchFamily="82" charset="0"/>
              </a:rPr>
              <a:t>E</a:t>
            </a:r>
            <a:r>
              <a:rPr lang="id-ID" dirty="0" smtClean="0">
                <a:solidFill>
                  <a:schemeClr val="tx1">
                    <a:lumMod val="95000"/>
                    <a:lumOff val="5000"/>
                  </a:schemeClr>
                </a:solidFill>
                <a:latin typeface="Curlz MT" pitchFamily="82" charset="0"/>
              </a:rPr>
              <a:t>ra </a:t>
            </a:r>
            <a:r>
              <a:rPr lang="en-US" dirty="0" smtClean="0">
                <a:solidFill>
                  <a:schemeClr val="tx1">
                    <a:lumMod val="95000"/>
                    <a:lumOff val="5000"/>
                  </a:schemeClr>
                </a:solidFill>
                <a:latin typeface="Curlz MT" pitchFamily="82" charset="0"/>
              </a:rPr>
              <a:t>M</a:t>
            </a:r>
            <a:r>
              <a:rPr lang="id-ID" dirty="0" smtClean="0">
                <a:solidFill>
                  <a:schemeClr val="tx1">
                    <a:lumMod val="95000"/>
                    <a:lumOff val="5000"/>
                  </a:schemeClr>
                </a:solidFill>
                <a:latin typeface="Curlz MT" pitchFamily="82" charset="0"/>
              </a:rPr>
              <a:t>odern</a:t>
            </a:r>
            <a:br>
              <a:rPr lang="id-ID" dirty="0" smtClean="0">
                <a:solidFill>
                  <a:schemeClr val="tx1">
                    <a:lumMod val="95000"/>
                    <a:lumOff val="5000"/>
                  </a:schemeClr>
                </a:solidFill>
                <a:latin typeface="Curlz MT" pitchFamily="82" charset="0"/>
              </a:rPr>
            </a:br>
            <a:endParaRPr lang="id-ID" dirty="0">
              <a:solidFill>
                <a:schemeClr val="tx1">
                  <a:lumMod val="95000"/>
                  <a:lumOff val="5000"/>
                </a:schemeClr>
              </a:solidFill>
              <a:latin typeface="Curlz MT" pitchFamily="82" charset="0"/>
            </a:endParaRPr>
          </a:p>
        </p:txBody>
      </p:sp>
      <p:sp>
        <p:nvSpPr>
          <p:cNvPr id="3" name="Content Placeholder 2"/>
          <p:cNvSpPr>
            <a:spLocks noGrp="1"/>
          </p:cNvSpPr>
          <p:nvPr>
            <p:ph idx="1"/>
          </p:nvPr>
        </p:nvSpPr>
        <p:spPr>
          <a:xfrm>
            <a:off x="285720" y="1714488"/>
            <a:ext cx="7858180" cy="5143512"/>
          </a:xfrm>
        </p:spPr>
        <p:txBody>
          <a:bodyPr>
            <a:normAutofit fontScale="85000" lnSpcReduction="10000"/>
          </a:bodyPr>
          <a:lstStyle/>
          <a:p>
            <a:pPr>
              <a:buNone/>
            </a:pPr>
            <a:r>
              <a:rPr lang="id-ID" dirty="0" smtClean="0"/>
              <a:t>Muhammadiyah sebagai gerakan Islam yang menekankan amar makruf nahi mungkar telah berkiprah dalam rentang waktu satu abad. Masa-masa tersebut dilalui Muhammadiyah dengan sangat dinamis. Gerakan reformasi yang digagas oleh sejumlah elemen masyarakat, telah memunculkan figur Muhammadiyah, yaitu Amien Rais sebagai aktor reformasi.</a:t>
            </a:r>
          </a:p>
          <a:p>
            <a:pPr>
              <a:buNone/>
            </a:pPr>
            <a:r>
              <a:rPr lang="id-ID" dirty="0" smtClean="0"/>
              <a:t>Setelah itu gerakan pembaruan dilakukan karena terjadinya krisis akidah, kemerosotan moral, kelemahan politik dan ekonomi, serta jumud dalam pemikiran.Gerakan pembaruan yang diusung oleh Muhammadiyah tidak terlepas dari ide, gagasan, dan pemikiran sejumlah tokoh ternama yang menjadi pelopor gerakan kebangkitan Islam. Mereka antara lain Ibnu Taimiyah, Muhammad bin Abdil Wahhab, Jamaluddin Al-Afghani, Muhammad Abduh, dan Muhammad Rasyid Ridla.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239000" cy="1428760"/>
          </a:xfrm>
        </p:spPr>
        <p:txBody>
          <a:bodyPr>
            <a:normAutofit fontScale="90000"/>
          </a:bodyPr>
          <a:lstStyle/>
          <a:p>
            <a:pPr lvl="0" algn="ctr"/>
            <a:r>
              <a:rPr lang="id-ID" dirty="0" smtClean="0">
                <a:solidFill>
                  <a:schemeClr val="bg2">
                    <a:lumMod val="50000"/>
                  </a:schemeClr>
                </a:solidFill>
              </a:rPr>
              <a:t>Tokoh-tokoh Pelopor Gerakan Kebangkitan Islam</a:t>
            </a:r>
            <a:br>
              <a:rPr lang="id-ID" dirty="0" smtClean="0">
                <a:solidFill>
                  <a:schemeClr val="bg2">
                    <a:lumMod val="50000"/>
                  </a:schemeClr>
                </a:solidFill>
              </a:rPr>
            </a:br>
            <a:endParaRPr lang="id-ID" dirty="0">
              <a:solidFill>
                <a:schemeClr val="bg2">
                  <a:lumMod val="50000"/>
                </a:schemeClr>
              </a:solidFill>
            </a:endParaRPr>
          </a:p>
        </p:txBody>
      </p:sp>
      <p:sp>
        <p:nvSpPr>
          <p:cNvPr id="3" name="Content Placeholder 2"/>
          <p:cNvSpPr>
            <a:spLocks noGrp="1"/>
          </p:cNvSpPr>
          <p:nvPr>
            <p:ph idx="1"/>
          </p:nvPr>
        </p:nvSpPr>
        <p:spPr/>
        <p:txBody>
          <a:bodyPr>
            <a:normAutofit fontScale="92500" lnSpcReduction="20000"/>
          </a:bodyPr>
          <a:lstStyle/>
          <a:p>
            <a:r>
              <a:rPr lang="id-ID" dirty="0" smtClean="0"/>
              <a:t>Ibnu Taimiyah</a:t>
            </a:r>
          </a:p>
          <a:p>
            <a:pPr>
              <a:buNone/>
            </a:pPr>
            <a:r>
              <a:rPr lang="id-ID" dirty="0" smtClean="0"/>
              <a:t>	Dalam tulisannya yang berjudul “Muhammadiyah dan Matarantai Pembaruan Islam”</a:t>
            </a:r>
          </a:p>
          <a:p>
            <a:pPr lvl="0"/>
            <a:r>
              <a:rPr lang="id-ID" dirty="0" smtClean="0"/>
              <a:t>Muhammad bin Abdul Wahhab</a:t>
            </a:r>
          </a:p>
          <a:p>
            <a:pPr>
              <a:buNone/>
            </a:pPr>
            <a:r>
              <a:rPr lang="id-ID" dirty="0" smtClean="0"/>
              <a:t>	Muhammad bin Abdul Wahhab lebih menekankan pada pemurnian yang lebih praktis dan cenderung keras.</a:t>
            </a:r>
          </a:p>
          <a:p>
            <a:pPr lvl="0"/>
            <a:r>
              <a:rPr lang="id-ID" dirty="0" smtClean="0"/>
              <a:t>Jamaluddin Al-Afghani</a:t>
            </a:r>
          </a:p>
          <a:p>
            <a:pPr lvl="0">
              <a:buNone/>
            </a:pPr>
            <a:r>
              <a:rPr lang="id-ID" dirty="0" smtClean="0"/>
              <a:t>	Ia merupakan sosok pembaru yang memiliki karakter kuat dan dinamis</a:t>
            </a:r>
          </a:p>
          <a:p>
            <a:pPr lvl="0"/>
            <a:r>
              <a:rPr lang="id-ID" dirty="0" smtClean="0"/>
              <a:t>Muhammad Rasyid Ridla</a:t>
            </a:r>
          </a:p>
          <a:p>
            <a:pPr lvl="0">
              <a:buNone/>
            </a:pPr>
            <a:r>
              <a:rPr lang="id-ID" dirty="0" smtClean="0"/>
              <a:t>	Ridla lebih terbatas dalam menerima pemikiran orang-orang Barat.</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643182"/>
            <a:ext cx="7267604" cy="3857652"/>
          </a:xfrm>
        </p:spPr>
        <p:txBody>
          <a:bodyPr>
            <a:normAutofit/>
          </a:bodyPr>
          <a:lstStyle/>
          <a:p>
            <a:pPr marL="514350" indent="-514350">
              <a:buFont typeface="+mj-lt"/>
              <a:buAutoNum type="arabicPeriod"/>
            </a:pPr>
            <a:endParaRPr lang="id-ID" dirty="0"/>
          </a:p>
        </p:txBody>
      </p:sp>
      <p:sp>
        <p:nvSpPr>
          <p:cNvPr id="6" name="Curved Up Ribbon 5"/>
          <p:cNvSpPr/>
          <p:nvPr/>
        </p:nvSpPr>
        <p:spPr>
          <a:xfrm>
            <a:off x="1357290" y="0"/>
            <a:ext cx="5500726" cy="1714488"/>
          </a:xfrm>
          <a:prstGeom prst="ellipseRibbon2">
            <a:avLst>
              <a:gd name="adj1" fmla="val 25000"/>
              <a:gd name="adj2" fmla="val 70690"/>
              <a:gd name="adj3" fmla="val 125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600" b="1" dirty="0" smtClean="0">
                <a:solidFill>
                  <a:schemeClr val="bg2">
                    <a:lumMod val="25000"/>
                  </a:schemeClr>
                </a:solidFill>
                <a:latin typeface="Agency FB" pitchFamily="34" charset="0"/>
              </a:rPr>
              <a:t>P</a:t>
            </a:r>
            <a:r>
              <a:rPr lang="id-ID" sz="3600" b="1" dirty="0" smtClean="0">
                <a:solidFill>
                  <a:schemeClr val="bg2">
                    <a:lumMod val="25000"/>
                  </a:schemeClr>
                </a:solidFill>
                <a:latin typeface="Agency FB" pitchFamily="34" charset="0"/>
              </a:rPr>
              <a:t>erkembangan </a:t>
            </a:r>
            <a:r>
              <a:rPr lang="en-US" sz="3600" b="1" dirty="0" smtClean="0">
                <a:solidFill>
                  <a:schemeClr val="bg2">
                    <a:lumMod val="25000"/>
                  </a:schemeClr>
                </a:solidFill>
                <a:latin typeface="Agency FB" pitchFamily="34" charset="0"/>
              </a:rPr>
              <a:t>T</a:t>
            </a:r>
            <a:r>
              <a:rPr lang="id-ID" sz="3600" b="1" dirty="0" smtClean="0">
                <a:solidFill>
                  <a:schemeClr val="bg2">
                    <a:lumMod val="25000"/>
                  </a:schemeClr>
                </a:solidFill>
                <a:latin typeface="Agency FB" pitchFamily="34" charset="0"/>
              </a:rPr>
              <a:t>ajdid Muhammadiyah</a:t>
            </a:r>
            <a:endParaRPr lang="id-ID" sz="3600" b="1" dirty="0">
              <a:solidFill>
                <a:schemeClr val="bg2">
                  <a:lumMod val="25000"/>
                </a:schemeClr>
              </a:solidFill>
              <a:latin typeface="Agency FB" pitchFamily="34" charset="0"/>
            </a:endParaRPr>
          </a:p>
        </p:txBody>
      </p:sp>
      <p:sp>
        <p:nvSpPr>
          <p:cNvPr id="7" name="Rounded Rectangle 6"/>
          <p:cNvSpPr/>
          <p:nvPr/>
        </p:nvSpPr>
        <p:spPr>
          <a:xfrm>
            <a:off x="571472" y="2357430"/>
            <a:ext cx="7358114" cy="121444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marL="514350" lvl="0" indent="-514350">
              <a:buFont typeface="+mj-lt"/>
              <a:buAutoNum type="arabicPeriod"/>
            </a:pPr>
            <a:r>
              <a:rPr lang="id-ID" sz="2800" dirty="0" smtClean="0">
                <a:latin typeface="Curlz MT" pitchFamily="82" charset="0"/>
              </a:rPr>
              <a:t>Pilar Gerak Langkah Pembaharuan Muhammadiyah</a:t>
            </a:r>
          </a:p>
        </p:txBody>
      </p:sp>
      <p:sp>
        <p:nvSpPr>
          <p:cNvPr id="8" name="Rounded Rectangle 7"/>
          <p:cNvSpPr/>
          <p:nvPr/>
        </p:nvSpPr>
        <p:spPr>
          <a:xfrm>
            <a:off x="571472" y="3786190"/>
            <a:ext cx="7358114" cy="121444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14350" indent="-514350"/>
            <a:r>
              <a:rPr lang="id-ID" dirty="0" smtClean="0"/>
              <a:t>2.	</a:t>
            </a:r>
            <a:r>
              <a:rPr lang="id-ID" sz="2800" dirty="0" smtClean="0">
                <a:latin typeface="Curlz MT" pitchFamily="82" charset="0"/>
              </a:rPr>
              <a:t>Contoh Konkret dari Gerakan Pembaruan yang dilakukan Muhammadiyah</a:t>
            </a:r>
            <a:r>
              <a:rPr lang="id-ID" sz="2800" b="1" dirty="0" smtClean="0">
                <a:latin typeface="Curlz MT" pitchFamily="82" charset="0"/>
              </a:rPr>
              <a:t> </a:t>
            </a:r>
            <a:endParaRPr lang="id-ID" sz="2800" dirty="0" smtClean="0">
              <a:latin typeface="Curlz MT" pitchFamily="82" charset="0"/>
            </a:endParaRPr>
          </a:p>
          <a:p>
            <a:pPr marL="514350" lvl="0" indent="-514350"/>
            <a:endParaRPr lang="id-ID" sz="2800" dirty="0" smtClean="0">
              <a:latin typeface="Curlz MT" pitchFamily="82" charset="0"/>
            </a:endParaRPr>
          </a:p>
        </p:txBody>
      </p:sp>
      <p:sp>
        <p:nvSpPr>
          <p:cNvPr id="9" name="Rounded Rectangle 8"/>
          <p:cNvSpPr/>
          <p:nvPr/>
        </p:nvSpPr>
        <p:spPr>
          <a:xfrm>
            <a:off x="642910" y="5143512"/>
            <a:ext cx="7286676" cy="12144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514350" lvl="0" indent="-514350"/>
            <a:r>
              <a:rPr lang="id-ID" dirty="0" smtClean="0"/>
              <a:t>3.	</a:t>
            </a:r>
            <a:r>
              <a:rPr lang="id-ID" sz="2800" dirty="0" smtClean="0">
                <a:latin typeface="Curlz MT" pitchFamily="82" charset="0"/>
              </a:rPr>
              <a:t>Makna Pentingnya Pembaharuan Dilakukan Muhammadiyah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94448"/>
          </a:xfrm>
        </p:spPr>
        <p:txBody>
          <a:bodyPr>
            <a:normAutofit fontScale="90000"/>
          </a:bodyPr>
          <a:lstStyle/>
          <a:p>
            <a:pPr lvl="0" algn="ctr"/>
            <a:r>
              <a:rPr lang="id-ID" dirty="0" smtClean="0">
                <a:solidFill>
                  <a:schemeClr val="tx2">
                    <a:lumMod val="50000"/>
                  </a:schemeClr>
                </a:solidFill>
                <a:latin typeface="Curlz MT" pitchFamily="82" charset="0"/>
              </a:rPr>
              <a:t>Pilar Gerak Langkah Pembaharuan Muhammadiyah</a:t>
            </a:r>
            <a:br>
              <a:rPr lang="id-ID" dirty="0" smtClean="0">
                <a:solidFill>
                  <a:schemeClr val="tx2">
                    <a:lumMod val="50000"/>
                  </a:schemeClr>
                </a:solidFill>
                <a:latin typeface="Curlz MT" pitchFamily="82" charset="0"/>
              </a:rPr>
            </a:br>
            <a:endParaRPr lang="id-ID" dirty="0">
              <a:solidFill>
                <a:schemeClr val="tx2">
                  <a:lumMod val="50000"/>
                </a:schemeClr>
              </a:solidFill>
              <a:latin typeface="Curlz MT" pitchFamily="82" charset="0"/>
            </a:endParaRPr>
          </a:p>
        </p:txBody>
      </p:sp>
      <p:sp>
        <p:nvSpPr>
          <p:cNvPr id="3" name="Content Placeholder 2"/>
          <p:cNvSpPr>
            <a:spLocks noGrp="1"/>
          </p:cNvSpPr>
          <p:nvPr>
            <p:ph idx="1"/>
          </p:nvPr>
        </p:nvSpPr>
        <p:spPr>
          <a:xfrm>
            <a:off x="457200" y="1643050"/>
            <a:ext cx="7686700" cy="5214950"/>
          </a:xfrm>
        </p:spPr>
        <p:txBody>
          <a:bodyPr>
            <a:normAutofit/>
          </a:bodyPr>
          <a:lstStyle/>
          <a:p>
            <a:pPr>
              <a:buNone/>
            </a:pPr>
            <a:r>
              <a:rPr lang="id-ID" sz="2800" dirty="0" smtClean="0">
                <a:solidFill>
                  <a:schemeClr val="bg2">
                    <a:lumMod val="25000"/>
                  </a:schemeClr>
                </a:solidFill>
                <a:latin typeface="Andalus" pitchFamily="18" charset="-78"/>
                <a:cs typeface="Andalus" pitchFamily="18" charset="-78"/>
              </a:rPr>
              <a:t>Kini, Muhammadiyah mengembangkan satu konsep pembaruan baru sebagai kelanjutan dari tauhid sosial yang menjadi pilar pergerakan ormas Islam tersebut, yakni Fikih Al-Maun.</a:t>
            </a:r>
            <a:r>
              <a:rPr lang="id-ID" sz="2800" b="1" dirty="0" smtClean="0">
                <a:solidFill>
                  <a:schemeClr val="bg2">
                    <a:lumMod val="25000"/>
                  </a:schemeClr>
                </a:solidFill>
                <a:latin typeface="Andalus" pitchFamily="18" charset="-78"/>
                <a:cs typeface="Andalus" pitchFamily="18" charset="-78"/>
              </a:rPr>
              <a:t> </a:t>
            </a:r>
            <a:r>
              <a:rPr lang="id-ID" sz="2800" dirty="0" smtClean="0">
                <a:solidFill>
                  <a:schemeClr val="bg2">
                    <a:lumMod val="25000"/>
                  </a:schemeClr>
                </a:solidFill>
                <a:latin typeface="Andalus" pitchFamily="18" charset="-78"/>
                <a:cs typeface="Andalus" pitchFamily="18" charset="-78"/>
              </a:rPr>
              <a:t>Muhammadiyah adalah organisasi modern yang senantiasa melakukan pembaruan (tajdid). Muhammadiyah memiliki sejumlah lembaga (majelis) dalam menjalankan tugasnya untuk senantiasa beramar makruf nahi mungkar (menegakkan kebenaran dan mencegah kemungkaran). </a:t>
            </a:r>
            <a:endParaRPr lang="id-ID" sz="2800" dirty="0">
              <a:solidFill>
                <a:schemeClr val="bg2">
                  <a:lumMod val="25000"/>
                </a:schemeClr>
              </a:solidFill>
              <a:latin typeface="Andalus" pitchFamily="18" charset="-78"/>
              <a:cs typeface="Andalus" pitchFamily="18"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14554"/>
            <a:ext cx="7239000" cy="4241182"/>
          </a:xfrm>
        </p:spPr>
        <p:txBody>
          <a:bodyPr>
            <a:noAutofit/>
          </a:bodyPr>
          <a:lstStyle/>
          <a:p>
            <a:r>
              <a:rPr lang="id-ID" sz="4000" dirty="0" smtClean="0">
                <a:solidFill>
                  <a:schemeClr val="accent3">
                    <a:lumMod val="50000"/>
                  </a:schemeClr>
                </a:solidFill>
                <a:latin typeface="Angsana New" pitchFamily="18" charset="-34"/>
                <a:cs typeface="Angsana New" pitchFamily="18" charset="-34"/>
              </a:rPr>
              <a:t>Ada tiga hal yang menjadi fondasi utama gerak langkah Muhammadiyah, yakni bidang pendidikan, kesehatan, dan kesejahteraan sosial. Ketiga hal ini dijalankan oleh Kiai Ahmad Dahlan yang sangat jauh “menyimpang” dari mainstream saat itu. Gerakan pembaruan akan terus dilakukan dan tak akan pernah berhenti. </a:t>
            </a:r>
            <a:endParaRPr lang="id-ID" sz="4000" dirty="0">
              <a:solidFill>
                <a:schemeClr val="accent3">
                  <a:lumMod val="50000"/>
                </a:schemeClr>
              </a:solidFill>
              <a:latin typeface="Angsana New" pitchFamily="18" charset="-34"/>
              <a:cs typeface="Angsana New" pitchFamily="18" charset="-34"/>
            </a:endParaRPr>
          </a:p>
        </p:txBody>
      </p:sp>
      <p:sp>
        <p:nvSpPr>
          <p:cNvPr id="4" name="Horizontal Scroll 3"/>
          <p:cNvSpPr/>
          <p:nvPr/>
        </p:nvSpPr>
        <p:spPr>
          <a:xfrm>
            <a:off x="1142976" y="0"/>
            <a:ext cx="6000792" cy="2071678"/>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b="1" dirty="0" smtClean="0">
                <a:latin typeface="Curlz MT" pitchFamily="82" charset="0"/>
              </a:rPr>
              <a:t>Contoh Konkret dari Gerakan Pembaruan yang dilakukan Muhammadiyah </a:t>
            </a:r>
            <a:r>
              <a:rPr lang="id-ID" dirty="0" smtClean="0"/>
              <a:t/>
            </a:r>
            <a:br>
              <a:rPr lang="id-ID" dirty="0" smtClean="0"/>
            </a:b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09416"/>
            <a:ext cx="7858180" cy="5248584"/>
          </a:xfrm>
        </p:spPr>
        <p:txBody>
          <a:bodyPr>
            <a:normAutofit fontScale="92500" lnSpcReduction="10000"/>
          </a:bodyPr>
          <a:lstStyle/>
          <a:p>
            <a:pPr>
              <a:buNone/>
            </a:pPr>
            <a:endParaRPr lang="id-ID" dirty="0" smtClean="0">
              <a:latin typeface="Times New Roman"/>
              <a:ea typeface="Times New Roman"/>
            </a:endParaRPr>
          </a:p>
          <a:p>
            <a:r>
              <a:rPr lang="id-ID" sz="3000" dirty="0" err="1" smtClean="0">
                <a:latin typeface="Aparajita" pitchFamily="34" charset="0"/>
                <a:cs typeface="Aparajita" pitchFamily="34" charset="0"/>
              </a:rPr>
              <a:t>S</a:t>
            </a:r>
            <a:r>
              <a:rPr lang="en-US" sz="3000" dirty="0" err="1" smtClean="0">
                <a:latin typeface="Aparajita" pitchFamily="34" charset="0"/>
                <a:cs typeface="Aparajita" pitchFamily="34" charset="0"/>
              </a:rPr>
              <a:t>ecara</a:t>
            </a:r>
            <a:r>
              <a:rPr lang="en-US" sz="3000" dirty="0" smtClean="0">
                <a:latin typeface="Aparajita" pitchFamily="34" charset="0"/>
                <a:cs typeface="Aparajita" pitchFamily="34" charset="0"/>
              </a:rPr>
              <a:t> </a:t>
            </a:r>
            <a:r>
              <a:rPr lang="en-US" sz="3000" dirty="0" err="1">
                <a:latin typeface="Aparajita" pitchFamily="34" charset="0"/>
                <a:cs typeface="Aparajita" pitchFamily="34" charset="0"/>
              </a:rPr>
              <a:t>bahasa</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lughawi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berarti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pembaharuan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yakni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proses</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memperbaharui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sesuatu</a:t>
            </a:r>
            <a:r>
              <a:rPr lang="en-US" sz="3000" dirty="0">
                <a:latin typeface="Aparajita" pitchFamily="34" charset="0"/>
                <a:cs typeface="Aparajita" pitchFamily="34" charset="0"/>
              </a:rPr>
              <a:t> yang </a:t>
            </a:r>
            <a:r>
              <a:rPr lang="en-US" sz="3000" dirty="0" err="1">
                <a:latin typeface="Aparajita" pitchFamily="34" charset="0"/>
                <a:cs typeface="Aparajita" pitchFamily="34" charset="0"/>
              </a:rPr>
              <a:t>dipandang</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sudah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usang</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atau</a:t>
            </a:r>
            <a:r>
              <a:rPr lang="en-US" sz="3000" dirty="0">
                <a:latin typeface="Aparajita" pitchFamily="34" charset="0"/>
                <a:cs typeface="Aparajita" pitchFamily="34" charset="0"/>
              </a:rPr>
              <a:t> </a:t>
            </a:r>
            <a:r>
              <a:rPr lang="en-US" sz="3000" dirty="0" err="1" smtClean="0">
                <a:latin typeface="Aparajita" pitchFamily="34" charset="0"/>
                <a:cs typeface="Aparajita" pitchFamily="34" charset="0"/>
              </a:rPr>
              <a:t>rusak</a:t>
            </a:r>
            <a:endParaRPr lang="id-ID" sz="3000" dirty="0" smtClean="0">
              <a:latin typeface="Aparajita" pitchFamily="34" charset="0"/>
              <a:cs typeface="Aparajita" pitchFamily="34" charset="0"/>
            </a:endParaRPr>
          </a:p>
          <a:p>
            <a:r>
              <a:rPr lang="id-ID" sz="3000" dirty="0" err="1" smtClean="0">
                <a:latin typeface="Aparajita" pitchFamily="34" charset="0"/>
                <a:cs typeface="Aparajita" pitchFamily="34" charset="0"/>
              </a:rPr>
              <a:t>I</a:t>
            </a:r>
            <a:r>
              <a:rPr lang="en-US" sz="3000" dirty="0" err="1" smtClean="0">
                <a:latin typeface="Aparajita" pitchFamily="34" charset="0"/>
                <a:cs typeface="Aparajita" pitchFamily="34" charset="0"/>
              </a:rPr>
              <a:t>stilah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sebagaimana</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ditegaskan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oleh</a:t>
            </a:r>
            <a:r>
              <a:rPr lang="en-US" sz="3000" dirty="0">
                <a:latin typeface="Aparajita" pitchFamily="34" charset="0"/>
                <a:cs typeface="Aparajita" pitchFamily="34" charset="0"/>
              </a:rPr>
              <a:t> Imam al-</a:t>
            </a:r>
            <a:r>
              <a:rPr lang="en-US" sz="3000" dirty="0" err="1">
                <a:latin typeface="Aparajita" pitchFamily="34" charset="0"/>
                <a:cs typeface="Aparajita" pitchFamily="34" charset="0"/>
              </a:rPr>
              <a:t>Syatibi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seperti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dikutip</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oleh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Syaikh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Alawi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tajdid</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berarti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menghidupkan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ajaran</a:t>
            </a:r>
            <a:r>
              <a:rPr lang="en-US" sz="3000" dirty="0">
                <a:latin typeface="Aparajita" pitchFamily="34" charset="0"/>
                <a:cs typeface="Aparajita" pitchFamily="34" charset="0"/>
              </a:rPr>
              <a:t> Quran </a:t>
            </a:r>
            <a:r>
              <a:rPr lang="en-US" sz="3000" dirty="0" err="1">
                <a:latin typeface="Aparajita" pitchFamily="34" charset="0"/>
                <a:cs typeface="Aparajita" pitchFamily="34" charset="0"/>
              </a:rPr>
              <a:t>dan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Sunnah</a:t>
            </a:r>
            <a:r>
              <a:rPr lang="en-US" sz="3000" dirty="0">
                <a:latin typeface="Aparajita" pitchFamily="34" charset="0"/>
                <a:cs typeface="Aparajita" pitchFamily="34" charset="0"/>
              </a:rPr>
              <a:t> yang </a:t>
            </a:r>
            <a:r>
              <a:rPr lang="en-US" sz="3000" dirty="0" err="1">
                <a:latin typeface="Aparajita" pitchFamily="34" charset="0"/>
                <a:cs typeface="Aparajita" pitchFamily="34" charset="0"/>
              </a:rPr>
              <a:t>telah</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banyak</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ditinggalkan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umatnya</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memurnikan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pemahaman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dan</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pengamalan</a:t>
            </a:r>
            <a:r>
              <a:rPr lang="en-US" sz="3000" dirty="0">
                <a:latin typeface="Aparajita" pitchFamily="34" charset="0"/>
                <a:cs typeface="Aparajita" pitchFamily="34" charset="0"/>
              </a:rPr>
              <a:t> agama Islam </a:t>
            </a:r>
            <a:r>
              <a:rPr lang="en-US" sz="3000" dirty="0" err="1">
                <a:latin typeface="Aparajita" pitchFamily="34" charset="0"/>
                <a:cs typeface="Aparajita" pitchFamily="34" charset="0"/>
              </a:rPr>
              <a:t>dari</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hal-hal</a:t>
            </a:r>
            <a:r>
              <a:rPr lang="en-US" sz="3000" dirty="0">
                <a:latin typeface="Aparajita" pitchFamily="34" charset="0"/>
                <a:cs typeface="Aparajita" pitchFamily="34" charset="0"/>
              </a:rPr>
              <a:t> yang </a:t>
            </a:r>
            <a:r>
              <a:rPr lang="en-US" sz="3000" dirty="0" err="1">
                <a:latin typeface="Aparajita" pitchFamily="34" charset="0"/>
                <a:cs typeface="Aparajita" pitchFamily="34" charset="0"/>
              </a:rPr>
              <a:t>tidak</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berasal</a:t>
            </a:r>
            <a:r>
              <a:rPr lang="en-US" sz="3000" dirty="0">
                <a:latin typeface="Aparajita" pitchFamily="34" charset="0"/>
                <a:cs typeface="Aparajita" pitchFamily="34" charset="0"/>
              </a:rPr>
              <a:t> </a:t>
            </a:r>
            <a:r>
              <a:rPr lang="en-US" sz="3000" dirty="0" err="1">
                <a:latin typeface="Aparajita" pitchFamily="34" charset="0"/>
                <a:cs typeface="Aparajita" pitchFamily="34" charset="0"/>
              </a:rPr>
              <a:t>dari</a:t>
            </a:r>
            <a:r>
              <a:rPr lang="en-US" sz="3000" dirty="0">
                <a:latin typeface="Aparajita" pitchFamily="34" charset="0"/>
                <a:cs typeface="Aparajita" pitchFamily="34" charset="0"/>
              </a:rPr>
              <a:t> Islam. </a:t>
            </a:r>
            <a:endParaRPr lang="id-ID" sz="3000" dirty="0" smtClean="0">
              <a:latin typeface="Aparajita" pitchFamily="34" charset="0"/>
              <a:cs typeface="Aparajita" pitchFamily="34" charset="0"/>
            </a:endParaRPr>
          </a:p>
          <a:p>
            <a:r>
              <a:rPr lang="en-US" sz="3000" dirty="0" err="1" smtClean="0">
                <a:latin typeface="Aparajita" pitchFamily="34" charset="0"/>
                <a:cs typeface="Aparajita" pitchFamily="34" charset="0"/>
              </a:rPr>
              <a:t>Dengan</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demikian</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tajdid</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bagi</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Muhammadiyah</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harus</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senantiasa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berpijak</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dari</a:t>
            </a:r>
            <a:r>
              <a:rPr lang="en-US" sz="3000" dirty="0" smtClean="0">
                <a:latin typeface="Aparajita" pitchFamily="34" charset="0"/>
                <a:cs typeface="Aparajita" pitchFamily="34" charset="0"/>
              </a:rPr>
              <a:t> Al-Quran </a:t>
            </a:r>
            <a:r>
              <a:rPr lang="en-US" sz="3000" dirty="0" err="1" smtClean="0">
                <a:latin typeface="Aparajita" pitchFamily="34" charset="0"/>
                <a:cs typeface="Aparajita" pitchFamily="34" charset="0"/>
              </a:rPr>
              <a:t>dan</a:t>
            </a:r>
            <a:r>
              <a:rPr lang="en-US" sz="3000" dirty="0" smtClean="0">
                <a:latin typeface="Aparajita" pitchFamily="34" charset="0"/>
                <a:cs typeface="Aparajita" pitchFamily="34" charset="0"/>
              </a:rPr>
              <a:t> al-</a:t>
            </a:r>
            <a:r>
              <a:rPr lang="en-US" sz="3000" dirty="0" err="1" smtClean="0">
                <a:latin typeface="Aparajita" pitchFamily="34" charset="0"/>
                <a:cs typeface="Aparajita" pitchFamily="34" charset="0"/>
              </a:rPr>
              <a:t>Sunnah</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dan</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selanjutnya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juga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bermuara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pada</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implementasi</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atas</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nilai-nilai</a:t>
            </a:r>
            <a:r>
              <a:rPr lang="en-US" sz="3000" dirty="0" smtClean="0">
                <a:latin typeface="Aparajita" pitchFamily="34" charset="0"/>
                <a:cs typeface="Aparajita" pitchFamily="34" charset="0"/>
              </a:rPr>
              <a:t> </a:t>
            </a:r>
            <a:r>
              <a:rPr lang="en-US" sz="3000" dirty="0" err="1" smtClean="0">
                <a:latin typeface="Aparajita" pitchFamily="34" charset="0"/>
                <a:cs typeface="Aparajita" pitchFamily="34" charset="0"/>
              </a:rPr>
              <a:t>ajaran</a:t>
            </a:r>
            <a:r>
              <a:rPr lang="en-US" sz="3000" dirty="0" smtClean="0">
                <a:latin typeface="Aparajita" pitchFamily="34" charset="0"/>
                <a:cs typeface="Aparajita" pitchFamily="34" charset="0"/>
              </a:rPr>
              <a:t> Al-Quran </a:t>
            </a:r>
            <a:r>
              <a:rPr lang="en-US" sz="3000" dirty="0" err="1" smtClean="0">
                <a:latin typeface="Aparajita" pitchFamily="34" charset="0"/>
                <a:cs typeface="Aparajita" pitchFamily="34" charset="0"/>
              </a:rPr>
              <a:t>dan</a:t>
            </a:r>
            <a:r>
              <a:rPr lang="en-US" sz="3000" dirty="0" smtClean="0">
                <a:latin typeface="Aparajita" pitchFamily="34" charset="0"/>
                <a:cs typeface="Aparajita" pitchFamily="34" charset="0"/>
              </a:rPr>
              <a:t> al-</a:t>
            </a:r>
            <a:r>
              <a:rPr lang="en-US" sz="3000" dirty="0" err="1" smtClean="0">
                <a:latin typeface="Aparajita" pitchFamily="34" charset="0"/>
                <a:cs typeface="Aparajita" pitchFamily="34" charset="0"/>
              </a:rPr>
              <a:t>Sunnah</a:t>
            </a:r>
            <a:r>
              <a:rPr lang="en-US" sz="3000" dirty="0" smtClean="0">
                <a:latin typeface="Aparajita" pitchFamily="34" charset="0"/>
                <a:cs typeface="Aparajita" pitchFamily="34" charset="0"/>
              </a:rPr>
              <a:t>.</a:t>
            </a:r>
            <a:endParaRPr lang="id-ID" sz="3000" dirty="0">
              <a:latin typeface="Aparajita" pitchFamily="34" charset="0"/>
              <a:cs typeface="Aparajita" pitchFamily="34" charset="0"/>
            </a:endParaRPr>
          </a:p>
        </p:txBody>
      </p:sp>
      <p:sp>
        <p:nvSpPr>
          <p:cNvPr id="4" name="Cloud Callout 3"/>
          <p:cNvSpPr/>
          <p:nvPr/>
        </p:nvSpPr>
        <p:spPr>
          <a:xfrm>
            <a:off x="2571736" y="357166"/>
            <a:ext cx="3357586" cy="1000132"/>
          </a:xfrm>
          <a:prstGeom prst="cloudCallout">
            <a:avLst>
              <a:gd name="adj1" fmla="val -41877"/>
              <a:gd name="adj2" fmla="val 8535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3200" b="1" dirty="0" smtClean="0"/>
              <a:t>TAJDID</a:t>
            </a:r>
            <a:endParaRPr lang="id-ID"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7239000" cy="4526934"/>
          </a:xfrm>
        </p:spPr>
        <p:txBody>
          <a:bodyPr/>
          <a:lstStyle/>
          <a:p>
            <a:pPr>
              <a:buNone/>
            </a:pPr>
            <a:r>
              <a:rPr lang="id-ID" dirty="0" smtClean="0"/>
              <a:t>	</a:t>
            </a:r>
            <a:r>
              <a:rPr lang="id-ID" dirty="0" smtClean="0">
                <a:solidFill>
                  <a:schemeClr val="bg2">
                    <a:lumMod val="25000"/>
                  </a:schemeClr>
                </a:solidFill>
              </a:rPr>
              <a:t>Muhammadiyah harus selalu menjadi pelopor. Sebagai pelopor, Muhammadiyah tidak boleh kehilangan kepeloporannya. Karena itu, pembaruan menjadi kebutuhan mutlak bagi warga pergerakan Muhammadiyah. Jadi, pembaruan akan selalu terjadi dan terus berkembang.Dan, pembaruan itu akan terjadi dalam semua bidang, tidak hanya terbatas pada bidang sosial. Semuanya yang dilakukan harus dijalankan dengan tindakan nyata. </a:t>
            </a:r>
            <a:endParaRPr lang="id-ID" dirty="0">
              <a:solidFill>
                <a:schemeClr val="bg2">
                  <a:lumMod val="25000"/>
                </a:schemeClr>
              </a:solidFill>
            </a:endParaRPr>
          </a:p>
        </p:txBody>
      </p:sp>
      <p:sp>
        <p:nvSpPr>
          <p:cNvPr id="4" name="Rounded Rectangle 3"/>
          <p:cNvSpPr/>
          <p:nvPr/>
        </p:nvSpPr>
        <p:spPr>
          <a:xfrm>
            <a:off x="785786" y="357166"/>
            <a:ext cx="6500858" cy="127159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id-ID" sz="2800" b="1" dirty="0" smtClean="0"/>
              <a:t>Makna Pentingnya Pembaharuan Dilakukan Muhammadiyah</a:t>
            </a:r>
          </a:p>
          <a:p>
            <a:pPr algn="ct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928662" y="285728"/>
            <a:ext cx="6929486" cy="6000792"/>
          </a:xfrm>
          <a:prstGeom prst="verticalScroll">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6600" dirty="0" smtClean="0">
                <a:solidFill>
                  <a:schemeClr val="bg2">
                    <a:lumMod val="25000"/>
                  </a:schemeClr>
                </a:solidFill>
                <a:latin typeface="Curlz MT" pitchFamily="82" charset="0"/>
              </a:rPr>
              <a:t>SEKIAN </a:t>
            </a:r>
          </a:p>
          <a:p>
            <a:pPr algn="ctr"/>
            <a:r>
              <a:rPr lang="id-ID" sz="6600" dirty="0" smtClean="0">
                <a:solidFill>
                  <a:schemeClr val="bg2">
                    <a:lumMod val="25000"/>
                  </a:schemeClr>
                </a:solidFill>
                <a:latin typeface="Curlz MT" pitchFamily="82" charset="0"/>
              </a:rPr>
              <a:t>Dan</a:t>
            </a:r>
          </a:p>
          <a:p>
            <a:pPr algn="ctr"/>
            <a:r>
              <a:rPr lang="id-ID" sz="6600" dirty="0" smtClean="0">
                <a:solidFill>
                  <a:schemeClr val="bg2">
                    <a:lumMod val="25000"/>
                  </a:schemeClr>
                </a:solidFill>
                <a:latin typeface="Curlz MT" pitchFamily="82" charset="0"/>
              </a:rPr>
              <a:t>TERIMAKASIH</a:t>
            </a:r>
            <a:endParaRPr lang="id-ID" sz="6600" dirty="0">
              <a:solidFill>
                <a:schemeClr val="bg2">
                  <a:lumMod val="25000"/>
                </a:schemeClr>
              </a:solidFill>
              <a:latin typeface="Curlz MT" pitchFamily="82" charset="0"/>
            </a:endParaRPr>
          </a:p>
        </p:txBody>
      </p:sp>
      <p:pic>
        <p:nvPicPr>
          <p:cNvPr id="1026" name="Picture 2" descr="D:\animasi q\animasi lucu\ani_cat.gif"/>
          <p:cNvPicPr>
            <a:picLocks noChangeAspect="1" noChangeArrowheads="1" noCrop="1"/>
          </p:cNvPicPr>
          <p:nvPr/>
        </p:nvPicPr>
        <p:blipFill>
          <a:blip r:embed="rId2"/>
          <a:srcRect/>
          <a:stretch>
            <a:fillRect/>
          </a:stretch>
        </p:blipFill>
        <p:spPr bwMode="auto">
          <a:xfrm>
            <a:off x="1857356" y="1428736"/>
            <a:ext cx="1143008" cy="271464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285992"/>
            <a:ext cx="7786742" cy="3857652"/>
          </a:xfrm>
        </p:spPr>
        <p:txBody>
          <a:bodyPr>
            <a:normAutofit/>
          </a:bodyPr>
          <a:lstStyle/>
          <a:p>
            <a:pPr>
              <a:buNone/>
            </a:pPr>
            <a:r>
              <a:rPr lang="id-ID" b="1" dirty="0"/>
              <a:t>	</a:t>
            </a:r>
            <a:r>
              <a:rPr lang="en-US" sz="2800" dirty="0" err="1">
                <a:latin typeface="Andalus" pitchFamily="18" charset="-78"/>
                <a:cs typeface="Andalus" pitchFamily="18" charset="-78"/>
              </a:rPr>
              <a:t>Kata</a:t>
            </a:r>
            <a:r>
              <a:rPr lang="en-US" sz="2800" dirty="0">
                <a:latin typeface="Andalus" pitchFamily="18" charset="-78"/>
                <a:cs typeface="Andalus" pitchFamily="18" charset="-78"/>
              </a:rPr>
              <a:t> </a:t>
            </a:r>
            <a:r>
              <a:rPr lang="en-US" sz="2800" i="1" dirty="0" err="1">
                <a:latin typeface="Andalus" pitchFamily="18" charset="-78"/>
                <a:cs typeface="Andalus" pitchFamily="18" charset="-78"/>
              </a:rPr>
              <a:t>tajdid</a:t>
            </a:r>
            <a:r>
              <a:rPr lang="en-US" sz="2800" i="1" dirty="0">
                <a:latin typeface="Andalus" pitchFamily="18" charset="-78"/>
                <a:cs typeface="Andalus" pitchFamily="18" charset="-78"/>
              </a:rPr>
              <a:t> </a:t>
            </a:r>
            <a:r>
              <a:rPr lang="en-US" sz="2800" dirty="0" err="1">
                <a:latin typeface="Andalus" pitchFamily="18" charset="-78"/>
                <a:cs typeface="Andalus" pitchFamily="18" charset="-78"/>
              </a:rPr>
              <a:t>sendiri</a:t>
            </a:r>
            <a:r>
              <a:rPr lang="en-US" sz="2800" dirty="0">
                <a:latin typeface="Andalus" pitchFamily="18" charset="-78"/>
                <a:cs typeface="Andalus" pitchFamily="18" charset="-78"/>
              </a:rPr>
              <a:t> </a:t>
            </a:r>
            <a:r>
              <a:rPr lang="en-US" sz="2800" dirty="0" err="1">
                <a:latin typeface="Andalus" pitchFamily="18" charset="-78"/>
                <a:cs typeface="Andalus" pitchFamily="18" charset="-78"/>
              </a:rPr>
              <a:t>secara</a:t>
            </a:r>
            <a:r>
              <a:rPr lang="en-US" sz="2800" dirty="0">
                <a:latin typeface="Andalus" pitchFamily="18" charset="-78"/>
                <a:cs typeface="Andalus" pitchFamily="18" charset="-78"/>
              </a:rPr>
              <a:t> </a:t>
            </a:r>
            <a:r>
              <a:rPr lang="en-US" sz="2800" dirty="0" err="1">
                <a:latin typeface="Andalus" pitchFamily="18" charset="-78"/>
                <a:cs typeface="Andalus" pitchFamily="18" charset="-78"/>
              </a:rPr>
              <a:t>bahasa</a:t>
            </a:r>
            <a:r>
              <a:rPr lang="en-US" sz="2800" dirty="0">
                <a:latin typeface="Andalus" pitchFamily="18" charset="-78"/>
                <a:cs typeface="Andalus" pitchFamily="18" charset="-78"/>
              </a:rPr>
              <a:t> </a:t>
            </a:r>
            <a:r>
              <a:rPr lang="en-US" sz="2800" dirty="0" err="1">
                <a:latin typeface="Andalus" pitchFamily="18" charset="-78"/>
                <a:cs typeface="Andalus" pitchFamily="18" charset="-78"/>
              </a:rPr>
              <a:t>berarti</a:t>
            </a:r>
            <a:r>
              <a:rPr lang="en-US" sz="2800" dirty="0">
                <a:latin typeface="Andalus" pitchFamily="18" charset="-78"/>
                <a:cs typeface="Andalus" pitchFamily="18" charset="-78"/>
              </a:rPr>
              <a:t> “</a:t>
            </a:r>
            <a:r>
              <a:rPr lang="en-US" sz="2800" dirty="0" err="1">
                <a:latin typeface="Andalus" pitchFamily="18" charset="-78"/>
                <a:cs typeface="Andalus" pitchFamily="18" charset="-78"/>
              </a:rPr>
              <a:t>mengembalikan</a:t>
            </a:r>
            <a:r>
              <a:rPr lang="en-US" sz="2800" dirty="0">
                <a:latin typeface="Andalus" pitchFamily="18" charset="-78"/>
                <a:cs typeface="Andalus" pitchFamily="18" charset="-78"/>
              </a:rPr>
              <a:t> </a:t>
            </a:r>
            <a:r>
              <a:rPr lang="en-US" sz="2800" dirty="0" err="1">
                <a:latin typeface="Andalus" pitchFamily="18" charset="-78"/>
                <a:cs typeface="Andalus" pitchFamily="18" charset="-78"/>
              </a:rPr>
              <a:t>sesuatu</a:t>
            </a:r>
            <a:r>
              <a:rPr lang="en-US" sz="2800" dirty="0">
                <a:latin typeface="Andalus" pitchFamily="18" charset="-78"/>
                <a:cs typeface="Andalus" pitchFamily="18" charset="-78"/>
              </a:rPr>
              <a:t> </a:t>
            </a:r>
            <a:r>
              <a:rPr lang="en-US" sz="2800" dirty="0" err="1">
                <a:latin typeface="Andalus" pitchFamily="18" charset="-78"/>
                <a:cs typeface="Andalus" pitchFamily="18" charset="-78"/>
              </a:rPr>
              <a:t>kepada</a:t>
            </a:r>
            <a:r>
              <a:rPr lang="en-US" sz="2800" dirty="0">
                <a:latin typeface="Andalus" pitchFamily="18" charset="-78"/>
                <a:cs typeface="Andalus" pitchFamily="18" charset="-78"/>
              </a:rPr>
              <a:t> </a:t>
            </a:r>
            <a:r>
              <a:rPr lang="en-US" sz="2800" dirty="0" err="1">
                <a:latin typeface="Andalus" pitchFamily="18" charset="-78"/>
                <a:cs typeface="Andalus" pitchFamily="18" charset="-78"/>
              </a:rPr>
              <a:t>kondisinya</a:t>
            </a:r>
            <a:r>
              <a:rPr lang="en-US" sz="2800" dirty="0">
                <a:latin typeface="Andalus" pitchFamily="18" charset="-78"/>
                <a:cs typeface="Andalus" pitchFamily="18" charset="-78"/>
              </a:rPr>
              <a:t> yang </a:t>
            </a:r>
            <a:r>
              <a:rPr lang="en-US" sz="2800" dirty="0" err="1">
                <a:latin typeface="Andalus" pitchFamily="18" charset="-78"/>
                <a:cs typeface="Andalus" pitchFamily="18" charset="-78"/>
              </a:rPr>
              <a:t>seharusnya</a:t>
            </a:r>
            <a:r>
              <a:rPr lang="en-US" sz="2800" dirty="0">
                <a:latin typeface="Andalus" pitchFamily="18" charset="-78"/>
                <a:cs typeface="Andalus" pitchFamily="18" charset="-78"/>
              </a:rPr>
              <a:t>”. </a:t>
            </a:r>
            <a:r>
              <a:rPr lang="en-US" sz="2800" dirty="0" err="1">
                <a:latin typeface="Andalus" pitchFamily="18" charset="-78"/>
                <a:cs typeface="Andalus" pitchFamily="18" charset="-78"/>
              </a:rPr>
              <a:t>Dalam</a:t>
            </a:r>
            <a:r>
              <a:rPr lang="en-US" sz="2800" dirty="0">
                <a:latin typeface="Andalus" pitchFamily="18" charset="-78"/>
                <a:cs typeface="Andalus" pitchFamily="18" charset="-78"/>
              </a:rPr>
              <a:t> </a:t>
            </a:r>
            <a:r>
              <a:rPr lang="en-US" sz="2800" dirty="0" err="1">
                <a:latin typeface="Andalus" pitchFamily="18" charset="-78"/>
                <a:cs typeface="Andalus" pitchFamily="18" charset="-78"/>
              </a:rPr>
              <a:t>bahasa</a:t>
            </a:r>
            <a:r>
              <a:rPr lang="en-US" sz="2800" dirty="0">
                <a:latin typeface="Andalus" pitchFamily="18" charset="-78"/>
                <a:cs typeface="Andalus" pitchFamily="18" charset="-78"/>
              </a:rPr>
              <a:t> Arab, </a:t>
            </a:r>
            <a:r>
              <a:rPr lang="en-US" sz="2800" dirty="0" err="1">
                <a:latin typeface="Andalus" pitchFamily="18" charset="-78"/>
                <a:cs typeface="Andalus" pitchFamily="18" charset="-78"/>
              </a:rPr>
              <a:t>sesuatu</a:t>
            </a:r>
            <a:r>
              <a:rPr lang="en-US" sz="2800" dirty="0">
                <a:latin typeface="Andalus" pitchFamily="18" charset="-78"/>
                <a:cs typeface="Andalus" pitchFamily="18" charset="-78"/>
              </a:rPr>
              <a:t> </a:t>
            </a:r>
            <a:r>
              <a:rPr lang="en-US" sz="2800" dirty="0" err="1">
                <a:latin typeface="Andalus" pitchFamily="18" charset="-78"/>
                <a:cs typeface="Andalus" pitchFamily="18" charset="-78"/>
              </a:rPr>
              <a:t>dikatakan</a:t>
            </a:r>
            <a:r>
              <a:rPr lang="en-US" sz="2800" dirty="0">
                <a:latin typeface="Andalus" pitchFamily="18" charset="-78"/>
                <a:cs typeface="Andalus" pitchFamily="18" charset="-78"/>
              </a:rPr>
              <a:t> </a:t>
            </a:r>
            <a:r>
              <a:rPr lang="en-US" sz="2800" i="1" dirty="0">
                <a:latin typeface="Andalus" pitchFamily="18" charset="-78"/>
                <a:cs typeface="Andalus" pitchFamily="18" charset="-78"/>
              </a:rPr>
              <a:t>“</a:t>
            </a:r>
            <a:r>
              <a:rPr lang="en-US" sz="2800" i="1" dirty="0" err="1">
                <a:latin typeface="Andalus" pitchFamily="18" charset="-78"/>
                <a:cs typeface="Andalus" pitchFamily="18" charset="-78"/>
              </a:rPr>
              <a:t>jadid</a:t>
            </a:r>
            <a:r>
              <a:rPr lang="en-US" sz="2800" i="1" dirty="0">
                <a:latin typeface="Andalus" pitchFamily="18" charset="-78"/>
                <a:cs typeface="Andalus" pitchFamily="18" charset="-78"/>
              </a:rPr>
              <a:t>” </a:t>
            </a:r>
            <a:r>
              <a:rPr lang="en-US" sz="2800" dirty="0">
                <a:latin typeface="Andalus" pitchFamily="18" charset="-78"/>
                <a:cs typeface="Andalus" pitchFamily="18" charset="-78"/>
              </a:rPr>
              <a:t>(</a:t>
            </a:r>
            <a:r>
              <a:rPr lang="en-US" sz="2800" dirty="0" err="1">
                <a:latin typeface="Andalus" pitchFamily="18" charset="-78"/>
                <a:cs typeface="Andalus" pitchFamily="18" charset="-78"/>
              </a:rPr>
              <a:t>baru</a:t>
            </a:r>
            <a:r>
              <a:rPr lang="en-US" sz="2800" dirty="0" smtClean="0">
                <a:latin typeface="Andalus" pitchFamily="18" charset="-78"/>
                <a:cs typeface="Andalus" pitchFamily="18" charset="-78"/>
              </a:rPr>
              <a:t>)</a:t>
            </a:r>
            <a:r>
              <a:rPr lang="en-US" sz="2800" i="1" dirty="0" smtClean="0">
                <a:latin typeface="Andalus" pitchFamily="18" charset="-78"/>
                <a:cs typeface="Andalus" pitchFamily="18" charset="-78"/>
              </a:rPr>
              <a:t>, </a:t>
            </a:r>
            <a:r>
              <a:rPr lang="en-US" sz="2800" dirty="0" err="1">
                <a:latin typeface="Andalus" pitchFamily="18" charset="-78"/>
                <a:cs typeface="Andalus" pitchFamily="18" charset="-78"/>
              </a:rPr>
              <a:t>jika</a:t>
            </a:r>
            <a:r>
              <a:rPr lang="en-US" sz="2800" dirty="0">
                <a:latin typeface="Andalus" pitchFamily="18" charset="-78"/>
                <a:cs typeface="Andalus" pitchFamily="18" charset="-78"/>
              </a:rPr>
              <a:t> </a:t>
            </a:r>
            <a:r>
              <a:rPr lang="en-US" sz="2800" dirty="0" err="1">
                <a:latin typeface="Andalus" pitchFamily="18" charset="-78"/>
                <a:cs typeface="Andalus" pitchFamily="18" charset="-78"/>
              </a:rPr>
              <a:t>bagian-bagiannya</a:t>
            </a:r>
            <a:r>
              <a:rPr lang="en-US" sz="2800" dirty="0">
                <a:latin typeface="Andalus" pitchFamily="18" charset="-78"/>
                <a:cs typeface="Andalus" pitchFamily="18" charset="-78"/>
              </a:rPr>
              <a:t> </a:t>
            </a:r>
            <a:r>
              <a:rPr lang="en-US" sz="2800" dirty="0" err="1">
                <a:latin typeface="Andalus" pitchFamily="18" charset="-78"/>
                <a:cs typeface="Andalus" pitchFamily="18" charset="-78"/>
              </a:rPr>
              <a:t>masih</a:t>
            </a:r>
            <a:r>
              <a:rPr lang="en-US" sz="2800" dirty="0">
                <a:latin typeface="Andalus" pitchFamily="18" charset="-78"/>
                <a:cs typeface="Andalus" pitchFamily="18" charset="-78"/>
              </a:rPr>
              <a:t> </a:t>
            </a:r>
            <a:r>
              <a:rPr lang="en-US" sz="2800" dirty="0" err="1">
                <a:latin typeface="Andalus" pitchFamily="18" charset="-78"/>
                <a:cs typeface="Andalus" pitchFamily="18" charset="-78"/>
              </a:rPr>
              <a:t>erat</a:t>
            </a:r>
            <a:r>
              <a:rPr lang="en-US" sz="2800" dirty="0">
                <a:latin typeface="Andalus" pitchFamily="18" charset="-78"/>
                <a:cs typeface="Andalus" pitchFamily="18" charset="-78"/>
              </a:rPr>
              <a:t> </a:t>
            </a:r>
            <a:r>
              <a:rPr lang="en-US" sz="2800" dirty="0" err="1">
                <a:latin typeface="Andalus" pitchFamily="18" charset="-78"/>
                <a:cs typeface="Andalus" pitchFamily="18" charset="-78"/>
              </a:rPr>
              <a:t>menyatu</a:t>
            </a:r>
            <a:r>
              <a:rPr lang="en-US" sz="2800" dirty="0">
                <a:latin typeface="Andalus" pitchFamily="18" charset="-78"/>
                <a:cs typeface="Andalus" pitchFamily="18" charset="-78"/>
              </a:rPr>
              <a:t> </a:t>
            </a:r>
            <a:r>
              <a:rPr lang="en-US" sz="2800" dirty="0" err="1">
                <a:latin typeface="Andalus" pitchFamily="18" charset="-78"/>
                <a:cs typeface="Andalus" pitchFamily="18" charset="-78"/>
              </a:rPr>
              <a:t>dan</a:t>
            </a:r>
            <a:r>
              <a:rPr lang="en-US" sz="2800" dirty="0">
                <a:latin typeface="Andalus" pitchFamily="18" charset="-78"/>
                <a:cs typeface="Andalus" pitchFamily="18" charset="-78"/>
              </a:rPr>
              <a:t> </a:t>
            </a:r>
            <a:r>
              <a:rPr lang="en-US" sz="2800" dirty="0" err="1">
                <a:latin typeface="Andalus" pitchFamily="18" charset="-78"/>
                <a:cs typeface="Andalus" pitchFamily="18" charset="-78"/>
              </a:rPr>
              <a:t>masih</a:t>
            </a:r>
            <a:r>
              <a:rPr lang="en-US" sz="2800" dirty="0">
                <a:latin typeface="Andalus" pitchFamily="18" charset="-78"/>
                <a:cs typeface="Andalus" pitchFamily="18" charset="-78"/>
              </a:rPr>
              <a:t> </a:t>
            </a:r>
            <a:r>
              <a:rPr lang="en-US" sz="2800" dirty="0" err="1">
                <a:latin typeface="Andalus" pitchFamily="18" charset="-78"/>
                <a:cs typeface="Andalus" pitchFamily="18" charset="-78"/>
              </a:rPr>
              <a:t>jelas</a:t>
            </a:r>
            <a:r>
              <a:rPr lang="en-US" sz="2800" dirty="0">
                <a:latin typeface="Andalus" pitchFamily="18" charset="-78"/>
                <a:cs typeface="Andalus" pitchFamily="18" charset="-78"/>
              </a:rPr>
              <a:t>. </a:t>
            </a:r>
            <a:r>
              <a:rPr lang="en-US" sz="2800" dirty="0" err="1">
                <a:latin typeface="Andalus" pitchFamily="18" charset="-78"/>
                <a:cs typeface="Andalus" pitchFamily="18" charset="-78"/>
              </a:rPr>
              <a:t>Maka</a:t>
            </a:r>
            <a:r>
              <a:rPr lang="en-US" sz="2800" dirty="0">
                <a:latin typeface="Andalus" pitchFamily="18" charset="-78"/>
                <a:cs typeface="Andalus" pitchFamily="18" charset="-78"/>
              </a:rPr>
              <a:t> </a:t>
            </a:r>
            <a:r>
              <a:rPr lang="en-US" sz="2800" dirty="0" err="1">
                <a:latin typeface="Andalus" pitchFamily="18" charset="-78"/>
                <a:cs typeface="Andalus" pitchFamily="18" charset="-78"/>
              </a:rPr>
              <a:t>upaya</a:t>
            </a:r>
            <a:r>
              <a:rPr lang="en-US" sz="2800" dirty="0">
                <a:latin typeface="Andalus" pitchFamily="18" charset="-78"/>
                <a:cs typeface="Andalus" pitchFamily="18" charset="-78"/>
              </a:rPr>
              <a:t> </a:t>
            </a:r>
            <a:r>
              <a:rPr lang="en-US" sz="2800" i="1" dirty="0" err="1">
                <a:latin typeface="Andalus" pitchFamily="18" charset="-78"/>
                <a:cs typeface="Andalus" pitchFamily="18" charset="-78"/>
              </a:rPr>
              <a:t>tajdid</a:t>
            </a:r>
            <a:r>
              <a:rPr lang="en-US" sz="2800" i="1" dirty="0">
                <a:latin typeface="Andalus" pitchFamily="18" charset="-78"/>
                <a:cs typeface="Andalus" pitchFamily="18" charset="-78"/>
              </a:rPr>
              <a:t> </a:t>
            </a:r>
            <a:r>
              <a:rPr lang="en-US" sz="2800" dirty="0" err="1">
                <a:latin typeface="Andalus" pitchFamily="18" charset="-78"/>
                <a:cs typeface="Andalus" pitchFamily="18" charset="-78"/>
              </a:rPr>
              <a:t>seharusnya</a:t>
            </a:r>
            <a:r>
              <a:rPr lang="en-US" sz="2800" dirty="0">
                <a:latin typeface="Andalus" pitchFamily="18" charset="-78"/>
                <a:cs typeface="Andalus" pitchFamily="18" charset="-78"/>
              </a:rPr>
              <a:t> </a:t>
            </a:r>
            <a:r>
              <a:rPr lang="en-US" sz="2800" dirty="0" err="1">
                <a:latin typeface="Andalus" pitchFamily="18" charset="-78"/>
                <a:cs typeface="Andalus" pitchFamily="18" charset="-78"/>
              </a:rPr>
              <a:t>adalah</a:t>
            </a:r>
            <a:r>
              <a:rPr lang="en-US" sz="2800" dirty="0">
                <a:latin typeface="Andalus" pitchFamily="18" charset="-78"/>
                <a:cs typeface="Andalus" pitchFamily="18" charset="-78"/>
              </a:rPr>
              <a:t> </a:t>
            </a:r>
            <a:r>
              <a:rPr lang="en-US" sz="2800" dirty="0" err="1">
                <a:latin typeface="Andalus" pitchFamily="18" charset="-78"/>
                <a:cs typeface="Andalus" pitchFamily="18" charset="-78"/>
              </a:rPr>
              <a:t>upaya</a:t>
            </a:r>
            <a:r>
              <a:rPr lang="en-US" sz="2800" dirty="0">
                <a:latin typeface="Andalus" pitchFamily="18" charset="-78"/>
                <a:cs typeface="Andalus" pitchFamily="18" charset="-78"/>
              </a:rPr>
              <a:t> </a:t>
            </a:r>
            <a:r>
              <a:rPr lang="en-US" sz="2800" dirty="0" err="1">
                <a:latin typeface="Andalus" pitchFamily="18" charset="-78"/>
                <a:cs typeface="Andalus" pitchFamily="18" charset="-78"/>
              </a:rPr>
              <a:t>untuk</a:t>
            </a:r>
            <a:r>
              <a:rPr lang="en-US" sz="2800" dirty="0">
                <a:latin typeface="Andalus" pitchFamily="18" charset="-78"/>
                <a:cs typeface="Andalus" pitchFamily="18" charset="-78"/>
              </a:rPr>
              <a:t> </a:t>
            </a:r>
            <a:r>
              <a:rPr lang="en-US" sz="2800" dirty="0" err="1">
                <a:latin typeface="Andalus" pitchFamily="18" charset="-78"/>
                <a:cs typeface="Andalus" pitchFamily="18" charset="-78"/>
              </a:rPr>
              <a:t>mengembalikan</a:t>
            </a:r>
            <a:r>
              <a:rPr lang="en-US" sz="2800" dirty="0">
                <a:latin typeface="Andalus" pitchFamily="18" charset="-78"/>
                <a:cs typeface="Andalus" pitchFamily="18" charset="-78"/>
              </a:rPr>
              <a:t> </a:t>
            </a:r>
            <a:r>
              <a:rPr lang="en-US" sz="2800" dirty="0" err="1">
                <a:latin typeface="Andalus" pitchFamily="18" charset="-78"/>
                <a:cs typeface="Andalus" pitchFamily="18" charset="-78"/>
              </a:rPr>
              <a:t>keutuhan</a:t>
            </a:r>
            <a:r>
              <a:rPr lang="en-US" sz="2800" dirty="0">
                <a:latin typeface="Andalus" pitchFamily="18" charset="-78"/>
                <a:cs typeface="Andalus" pitchFamily="18" charset="-78"/>
              </a:rPr>
              <a:t> </a:t>
            </a:r>
            <a:r>
              <a:rPr lang="en-US" sz="2800" dirty="0" err="1">
                <a:latin typeface="Andalus" pitchFamily="18" charset="-78"/>
                <a:cs typeface="Andalus" pitchFamily="18" charset="-78"/>
              </a:rPr>
              <a:t>dan</a:t>
            </a:r>
            <a:r>
              <a:rPr lang="en-US" sz="2800" dirty="0">
                <a:latin typeface="Andalus" pitchFamily="18" charset="-78"/>
                <a:cs typeface="Andalus" pitchFamily="18" charset="-78"/>
              </a:rPr>
              <a:t> </a:t>
            </a:r>
            <a:r>
              <a:rPr lang="en-US" sz="2800" dirty="0" err="1">
                <a:latin typeface="Andalus" pitchFamily="18" charset="-78"/>
                <a:cs typeface="Andalus" pitchFamily="18" charset="-78"/>
              </a:rPr>
              <a:t>kemurnian</a:t>
            </a:r>
            <a:r>
              <a:rPr lang="en-US" sz="2800" dirty="0">
                <a:latin typeface="Andalus" pitchFamily="18" charset="-78"/>
                <a:cs typeface="Andalus" pitchFamily="18" charset="-78"/>
              </a:rPr>
              <a:t> Islam </a:t>
            </a:r>
            <a:r>
              <a:rPr lang="en-US" sz="2800" dirty="0" err="1">
                <a:latin typeface="Andalus" pitchFamily="18" charset="-78"/>
                <a:cs typeface="Andalus" pitchFamily="18" charset="-78"/>
              </a:rPr>
              <a:t>kembali</a:t>
            </a:r>
            <a:r>
              <a:rPr lang="en-US" sz="2800" dirty="0">
                <a:latin typeface="Andalus" pitchFamily="18" charset="-78"/>
                <a:cs typeface="Andalus" pitchFamily="18" charset="-78"/>
              </a:rPr>
              <a:t>. </a:t>
            </a:r>
            <a:endParaRPr lang="id-ID" sz="2800" dirty="0">
              <a:latin typeface="Andalus" pitchFamily="18" charset="-78"/>
              <a:cs typeface="Andalus" pitchFamily="18" charset="-78"/>
            </a:endParaRPr>
          </a:p>
          <a:p>
            <a:pPr>
              <a:buNone/>
            </a:pPr>
            <a:endParaRPr lang="id-ID" sz="2800" dirty="0">
              <a:latin typeface="Andalus" pitchFamily="18" charset="-78"/>
              <a:cs typeface="Andalus" pitchFamily="18" charset="-78"/>
            </a:endParaRPr>
          </a:p>
        </p:txBody>
      </p:sp>
      <p:sp>
        <p:nvSpPr>
          <p:cNvPr id="4" name="Rounded Rectangle 3"/>
          <p:cNvSpPr/>
          <p:nvPr/>
        </p:nvSpPr>
        <p:spPr>
          <a:xfrm>
            <a:off x="785786" y="357166"/>
            <a:ext cx="6786610" cy="11430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buNone/>
            </a:pPr>
            <a:r>
              <a:rPr lang="en-US" sz="3200" b="1" dirty="0" err="1" smtClean="0">
                <a:latin typeface="Colonna MT" pitchFamily="82" charset="0"/>
              </a:rPr>
              <a:t>Kajian</a:t>
            </a:r>
            <a:r>
              <a:rPr lang="en-US" sz="3200" b="1" dirty="0" smtClean="0">
                <a:latin typeface="Colonna MT" pitchFamily="82" charset="0"/>
              </a:rPr>
              <a:t> Islam </a:t>
            </a:r>
            <a:r>
              <a:rPr lang="en-US" sz="3200" b="1" dirty="0" err="1" smtClean="0">
                <a:latin typeface="Colonna MT" pitchFamily="82" charset="0"/>
              </a:rPr>
              <a:t>Universitas</a:t>
            </a:r>
            <a:r>
              <a:rPr lang="en-US" sz="3200" b="1" dirty="0" smtClean="0">
                <a:latin typeface="Colonna MT" pitchFamily="82" charset="0"/>
              </a:rPr>
              <a:t> Indonesia Jakarta</a:t>
            </a:r>
            <a:endParaRPr lang="id-ID" sz="3200" b="1" dirty="0" smtClean="0">
              <a:latin typeface="Colonna MT"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28868"/>
            <a:ext cx="7239000" cy="4026868"/>
          </a:xfrm>
        </p:spPr>
        <p:txBody>
          <a:bodyPr/>
          <a:lstStyle/>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a:p>
            <a:endParaRPr lang="id-ID" i="1" dirty="0" smtClean="0">
              <a:latin typeface="Andalus" pitchFamily="18" charset="-78"/>
              <a:cs typeface="Andalus" pitchFamily="18" charset="-78"/>
            </a:endParaRPr>
          </a:p>
        </p:txBody>
      </p:sp>
      <p:sp>
        <p:nvSpPr>
          <p:cNvPr id="4" name="Flowchart: Punched Tape 3"/>
          <p:cNvSpPr/>
          <p:nvPr/>
        </p:nvSpPr>
        <p:spPr>
          <a:xfrm>
            <a:off x="1500166" y="0"/>
            <a:ext cx="5357850" cy="1785950"/>
          </a:xfrm>
          <a:prstGeom prst="flowChartPunchedTap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200" b="1" dirty="0" smtClean="0">
                <a:solidFill>
                  <a:schemeClr val="tx1"/>
                </a:solidFill>
                <a:latin typeface="Curlz MT" pitchFamily="82" charset="0"/>
              </a:rPr>
              <a:t> Islam </a:t>
            </a:r>
            <a:r>
              <a:rPr lang="id-ID" sz="3200" b="1" dirty="0" err="1" smtClean="0">
                <a:solidFill>
                  <a:schemeClr val="tx1"/>
                </a:solidFill>
                <a:latin typeface="Curlz MT" pitchFamily="82" charset="0"/>
              </a:rPr>
              <a:t>M</a:t>
            </a:r>
            <a:r>
              <a:rPr lang="en-US" sz="3200" b="1" dirty="0" err="1" smtClean="0">
                <a:solidFill>
                  <a:schemeClr val="tx1"/>
                </a:solidFill>
                <a:latin typeface="Curlz MT" pitchFamily="82" charset="0"/>
              </a:rPr>
              <a:t>empunyai</a:t>
            </a:r>
            <a:r>
              <a:rPr lang="en-US" sz="3200" b="1" dirty="0" smtClean="0">
                <a:solidFill>
                  <a:schemeClr val="tx1"/>
                </a:solidFill>
                <a:latin typeface="Curlz MT" pitchFamily="82" charset="0"/>
              </a:rPr>
              <a:t> 2 </a:t>
            </a:r>
            <a:r>
              <a:rPr lang="id-ID" sz="3200" b="1" dirty="0" err="1" smtClean="0">
                <a:solidFill>
                  <a:schemeClr val="tx1"/>
                </a:solidFill>
                <a:latin typeface="Curlz MT" pitchFamily="82" charset="0"/>
              </a:rPr>
              <a:t>B</a:t>
            </a:r>
            <a:r>
              <a:rPr lang="en-US" sz="3200" b="1" dirty="0" err="1" smtClean="0">
                <a:solidFill>
                  <a:schemeClr val="tx1"/>
                </a:solidFill>
                <a:latin typeface="Curlz MT" pitchFamily="82" charset="0"/>
              </a:rPr>
              <a:t>entuk</a:t>
            </a:r>
            <a:r>
              <a:rPr lang="id-ID" sz="3200" b="1" dirty="0" smtClean="0">
                <a:solidFill>
                  <a:schemeClr val="tx1"/>
                </a:solidFill>
                <a:latin typeface="Curlz MT" pitchFamily="82" charset="0"/>
              </a:rPr>
              <a:t> Tajdid</a:t>
            </a:r>
            <a:endParaRPr lang="id-ID" sz="3200" b="1" dirty="0">
              <a:solidFill>
                <a:schemeClr val="tx1"/>
              </a:solidFill>
              <a:latin typeface="Curlz MT" pitchFamily="82" charset="0"/>
            </a:endParaRPr>
          </a:p>
        </p:txBody>
      </p:sp>
      <p:sp>
        <p:nvSpPr>
          <p:cNvPr id="5" name="Round Diagonal Corner Rectangle 4"/>
          <p:cNvSpPr/>
          <p:nvPr/>
        </p:nvSpPr>
        <p:spPr>
          <a:xfrm>
            <a:off x="428596" y="2285992"/>
            <a:ext cx="7215238" cy="1857388"/>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i="1" dirty="0" err="1" smtClean="0">
                <a:latin typeface="Andalus" pitchFamily="18" charset="-78"/>
                <a:cs typeface="Andalus" pitchFamily="18" charset="-78"/>
              </a:rPr>
              <a:t>Pertama</a:t>
            </a:r>
            <a:r>
              <a:rPr lang="en-US" sz="2800" i="1" dirty="0" smtClean="0">
                <a:latin typeface="Andalus" pitchFamily="18" charset="-78"/>
                <a:cs typeface="Andalus" pitchFamily="18" charset="-78"/>
              </a:rPr>
              <a:t>, </a:t>
            </a:r>
            <a:r>
              <a:rPr lang="en-US" sz="2800" dirty="0" err="1" smtClean="0">
                <a:latin typeface="Andalus" pitchFamily="18" charset="-78"/>
                <a:cs typeface="Andalus" pitchFamily="18" charset="-78"/>
              </a:rPr>
              <a:t>memurnikan</a:t>
            </a:r>
            <a:r>
              <a:rPr lang="en-US" sz="2800" dirty="0" smtClean="0">
                <a:latin typeface="Andalus" pitchFamily="18" charset="-78"/>
                <a:cs typeface="Andalus" pitchFamily="18" charset="-78"/>
              </a:rPr>
              <a:t> agama </a:t>
            </a:r>
            <a:r>
              <a:rPr lang="en-US" sz="2800" dirty="0" err="1" smtClean="0">
                <a:latin typeface="Andalus" pitchFamily="18" charset="-78"/>
                <a:cs typeface="Andalus" pitchFamily="18" charset="-78"/>
              </a:rPr>
              <a:t>setelah</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perjalanannya</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berabad-abad</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lamanya</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dari</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hal-hal</a:t>
            </a:r>
            <a:r>
              <a:rPr lang="en-US" sz="2800" dirty="0" smtClean="0">
                <a:latin typeface="Andalus" pitchFamily="18" charset="-78"/>
                <a:cs typeface="Andalus" pitchFamily="18" charset="-78"/>
              </a:rPr>
              <a:t> yang </a:t>
            </a:r>
            <a:r>
              <a:rPr lang="en-US" sz="2800" dirty="0" err="1" smtClean="0">
                <a:latin typeface="Andalus" pitchFamily="18" charset="-78"/>
                <a:cs typeface="Andalus" pitchFamily="18" charset="-78"/>
              </a:rPr>
              <a:t>menyimpang</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dari</a:t>
            </a:r>
            <a:r>
              <a:rPr lang="en-US" sz="2800" dirty="0" smtClean="0">
                <a:latin typeface="Andalus" pitchFamily="18" charset="-78"/>
                <a:cs typeface="Andalus" pitchFamily="18" charset="-78"/>
              </a:rPr>
              <a:t> Al-Qur’an </a:t>
            </a:r>
            <a:r>
              <a:rPr lang="en-US" sz="2800" dirty="0" err="1" smtClean="0">
                <a:latin typeface="Andalus" pitchFamily="18" charset="-78"/>
                <a:cs typeface="Andalus" pitchFamily="18" charset="-78"/>
              </a:rPr>
              <a:t>dan</a:t>
            </a:r>
            <a:r>
              <a:rPr lang="en-US" sz="2800" dirty="0" smtClean="0">
                <a:latin typeface="Andalus" pitchFamily="18" charset="-78"/>
                <a:cs typeface="Andalus" pitchFamily="18" charset="-78"/>
              </a:rPr>
              <a:t> As-</a:t>
            </a:r>
            <a:r>
              <a:rPr lang="en-US" sz="2800" dirty="0" err="1" smtClean="0">
                <a:latin typeface="Andalus" pitchFamily="18" charset="-78"/>
                <a:cs typeface="Andalus" pitchFamily="18" charset="-78"/>
              </a:rPr>
              <a:t>Sunnah</a:t>
            </a:r>
            <a:r>
              <a:rPr lang="en-US" sz="2800" dirty="0" smtClean="0">
                <a:latin typeface="Andalus" pitchFamily="18" charset="-78"/>
                <a:cs typeface="Andalus" pitchFamily="18" charset="-78"/>
              </a:rPr>
              <a:t>. </a:t>
            </a:r>
            <a:endParaRPr lang="id-ID" sz="2800" dirty="0" smtClean="0">
              <a:latin typeface="Andalus" pitchFamily="18" charset="-78"/>
              <a:cs typeface="Andalus" pitchFamily="18" charset="-78"/>
            </a:endParaRPr>
          </a:p>
        </p:txBody>
      </p:sp>
      <p:sp>
        <p:nvSpPr>
          <p:cNvPr id="6" name="Round Diagonal Corner Rectangle 5"/>
          <p:cNvSpPr/>
          <p:nvPr/>
        </p:nvSpPr>
        <p:spPr>
          <a:xfrm>
            <a:off x="500034" y="4429132"/>
            <a:ext cx="7215238" cy="1714512"/>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800" i="1" dirty="0" err="1" smtClean="0">
                <a:latin typeface="Andalus" pitchFamily="18" charset="-78"/>
                <a:cs typeface="Andalus" pitchFamily="18" charset="-78"/>
              </a:rPr>
              <a:t>Kedua</a:t>
            </a:r>
            <a:r>
              <a:rPr lang="en-US" sz="2800" i="1" dirty="0" smtClean="0">
                <a:latin typeface="Andalus" pitchFamily="18" charset="-78"/>
                <a:cs typeface="Andalus" pitchFamily="18" charset="-78"/>
              </a:rPr>
              <a:t>, </a:t>
            </a:r>
            <a:r>
              <a:rPr lang="en-US" sz="2800" dirty="0" err="1" smtClean="0">
                <a:latin typeface="Andalus" pitchFamily="18" charset="-78"/>
                <a:cs typeface="Andalus" pitchFamily="18" charset="-78"/>
              </a:rPr>
              <a:t>memberikan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jawaban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terhadap</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setiap</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persoalan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baru</a:t>
            </a:r>
            <a:r>
              <a:rPr lang="en-US" sz="2800" dirty="0" smtClean="0">
                <a:latin typeface="Andalus" pitchFamily="18" charset="-78"/>
                <a:cs typeface="Andalus" pitchFamily="18" charset="-78"/>
              </a:rPr>
              <a:t> yang </a:t>
            </a:r>
            <a:r>
              <a:rPr lang="en-US" sz="2800" dirty="0" err="1" smtClean="0">
                <a:latin typeface="Andalus" pitchFamily="18" charset="-78"/>
                <a:cs typeface="Andalus" pitchFamily="18" charset="-78"/>
              </a:rPr>
              <a:t>muncul</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berbeda</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dari</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satu</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zaman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dengan</a:t>
            </a:r>
            <a:r>
              <a:rPr lang="en-US" sz="2800" dirty="0" smtClean="0">
                <a:latin typeface="Andalus" pitchFamily="18" charset="-78"/>
                <a:cs typeface="Andalus" pitchFamily="18" charset="-78"/>
              </a:rPr>
              <a:t> </a:t>
            </a:r>
            <a:r>
              <a:rPr lang="en-US" sz="2800" dirty="0" err="1" smtClean="0">
                <a:latin typeface="Andalus" pitchFamily="18" charset="-78"/>
                <a:cs typeface="Andalus" pitchFamily="18" charset="-78"/>
              </a:rPr>
              <a:t>zaman</a:t>
            </a:r>
            <a:r>
              <a:rPr lang="en-US" sz="2800" dirty="0" smtClean="0">
                <a:latin typeface="Andalus" pitchFamily="18" charset="-78"/>
                <a:cs typeface="Andalus" pitchFamily="18" charset="-78"/>
              </a:rPr>
              <a:t> yang lain.</a:t>
            </a:r>
            <a:endParaRPr lang="id-ID" sz="2800" dirty="0">
              <a:latin typeface="Andalus" pitchFamily="18" charset="-78"/>
              <a:cs typeface="Andalus"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ded Corner 3"/>
          <p:cNvSpPr/>
          <p:nvPr/>
        </p:nvSpPr>
        <p:spPr>
          <a:xfrm>
            <a:off x="1714480" y="214290"/>
            <a:ext cx="4714908" cy="1285884"/>
          </a:xfrm>
          <a:prstGeom prst="foldedCorne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dirty="0" err="1" smtClean="0">
                <a:solidFill>
                  <a:schemeClr val="accent1">
                    <a:lumMod val="50000"/>
                  </a:schemeClr>
                </a:solidFill>
                <a:latin typeface="Chiller" pitchFamily="82" charset="0"/>
              </a:rPr>
              <a:t>Konsep</a:t>
            </a:r>
            <a:r>
              <a:rPr lang="en-US" sz="3600" b="1" dirty="0" smtClean="0">
                <a:solidFill>
                  <a:schemeClr val="accent1">
                    <a:lumMod val="50000"/>
                  </a:schemeClr>
                </a:solidFill>
                <a:latin typeface="Chiller" pitchFamily="82" charset="0"/>
              </a:rPr>
              <a:t> </a:t>
            </a:r>
            <a:r>
              <a:rPr lang="en-US" sz="3600" b="1" dirty="0" err="1" smtClean="0">
                <a:solidFill>
                  <a:schemeClr val="accent1">
                    <a:lumMod val="50000"/>
                  </a:schemeClr>
                </a:solidFill>
                <a:latin typeface="Chiller" pitchFamily="82" charset="0"/>
              </a:rPr>
              <a:t>Tajdid</a:t>
            </a:r>
            <a:r>
              <a:rPr lang="en-US" sz="3600" b="1" dirty="0" smtClean="0">
                <a:solidFill>
                  <a:schemeClr val="accent1">
                    <a:lumMod val="50000"/>
                  </a:schemeClr>
                </a:solidFill>
                <a:latin typeface="Chiller" pitchFamily="82" charset="0"/>
              </a:rPr>
              <a:t> </a:t>
            </a:r>
            <a:r>
              <a:rPr lang="en-US" sz="3600" b="1" dirty="0" err="1" smtClean="0">
                <a:solidFill>
                  <a:schemeClr val="accent1">
                    <a:lumMod val="50000"/>
                  </a:schemeClr>
                </a:solidFill>
                <a:latin typeface="Chiller" pitchFamily="82" charset="0"/>
              </a:rPr>
              <a:t>dalam</a:t>
            </a:r>
            <a:r>
              <a:rPr lang="en-US" sz="3600" b="1" dirty="0" smtClean="0">
                <a:solidFill>
                  <a:schemeClr val="accent1">
                    <a:lumMod val="50000"/>
                  </a:schemeClr>
                </a:solidFill>
                <a:latin typeface="Chiller" pitchFamily="82" charset="0"/>
              </a:rPr>
              <a:t> </a:t>
            </a:r>
            <a:r>
              <a:rPr lang="en-US" sz="3600" b="1" dirty="0" err="1" smtClean="0">
                <a:solidFill>
                  <a:schemeClr val="accent1">
                    <a:lumMod val="50000"/>
                  </a:schemeClr>
                </a:solidFill>
                <a:latin typeface="Chiller" pitchFamily="82" charset="0"/>
              </a:rPr>
              <a:t>Muhammadiyah</a:t>
            </a:r>
            <a:endParaRPr lang="id-ID" sz="3600" b="1" dirty="0">
              <a:solidFill>
                <a:schemeClr val="accent1">
                  <a:lumMod val="50000"/>
                </a:schemeClr>
              </a:solidFill>
              <a:latin typeface="Chiller" pitchFamily="82" charset="0"/>
            </a:endParaRPr>
          </a:p>
        </p:txBody>
      </p:sp>
      <p:sp>
        <p:nvSpPr>
          <p:cNvPr id="6" name="Rounded Rectangle 5"/>
          <p:cNvSpPr/>
          <p:nvPr/>
        </p:nvSpPr>
        <p:spPr>
          <a:xfrm>
            <a:off x="714348" y="2000240"/>
            <a:ext cx="7072362" cy="435771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id-ID" sz="4000" b="1" dirty="0" err="1" smtClean="0">
                <a:solidFill>
                  <a:schemeClr val="tx2">
                    <a:lumMod val="75000"/>
                  </a:schemeClr>
                </a:solidFill>
                <a:latin typeface="Chiller" pitchFamily="82" charset="0"/>
              </a:rPr>
              <a:t>Y</a:t>
            </a:r>
            <a:r>
              <a:rPr lang="en-US" sz="4000" b="1" dirty="0" err="1" smtClean="0">
                <a:solidFill>
                  <a:schemeClr val="tx2">
                    <a:lumMod val="75000"/>
                  </a:schemeClr>
                </a:solidFill>
                <a:latin typeface="Chiller" pitchFamily="82" charset="0"/>
              </a:rPr>
              <a:t>aitu</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memerangi</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secara</a:t>
            </a:r>
            <a:r>
              <a:rPr lang="en-US" sz="4000" b="1" dirty="0" smtClean="0">
                <a:solidFill>
                  <a:schemeClr val="tx2">
                    <a:lumMod val="75000"/>
                  </a:schemeClr>
                </a:solidFill>
                <a:latin typeface="Chiller" pitchFamily="82" charset="0"/>
              </a:rPr>
              <a:t> total </a:t>
            </a:r>
            <a:r>
              <a:rPr lang="en-US" sz="4000" b="1" dirty="0" err="1" smtClean="0">
                <a:solidFill>
                  <a:schemeClr val="tx2">
                    <a:lumMod val="75000"/>
                  </a:schemeClr>
                </a:solidFill>
                <a:latin typeface="Chiller" pitchFamily="82" charset="0"/>
              </a:rPr>
              <a:t>berbagai</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penyimpangan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ajaran</a:t>
            </a:r>
            <a:r>
              <a:rPr lang="en-US" sz="4000" b="1" dirty="0" smtClean="0">
                <a:solidFill>
                  <a:schemeClr val="tx2">
                    <a:lumMod val="75000"/>
                  </a:schemeClr>
                </a:solidFill>
                <a:latin typeface="Chiller" pitchFamily="82" charset="0"/>
              </a:rPr>
              <a:t> Islam </a:t>
            </a:r>
            <a:r>
              <a:rPr lang="en-US" sz="4000" b="1" dirty="0" err="1" smtClean="0">
                <a:solidFill>
                  <a:schemeClr val="tx2">
                    <a:lumMod val="75000"/>
                  </a:schemeClr>
                </a:solidFill>
                <a:latin typeface="Chiller" pitchFamily="82" charset="0"/>
              </a:rPr>
              <a:t>seperti</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syirik</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khurafat</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bid’ah</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dan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tajdid</a:t>
            </a:r>
            <a:r>
              <a:rPr lang="en-US" sz="4000" b="1" dirty="0" smtClean="0">
                <a:solidFill>
                  <a:schemeClr val="tx2">
                    <a:lumMod val="75000"/>
                  </a:schemeClr>
                </a:solidFill>
                <a:latin typeface="Chiller" pitchFamily="82" charset="0"/>
              </a:rPr>
              <a:t>, s</a:t>
            </a:r>
            <a:r>
              <a:rPr lang="id-ID" sz="4000" b="1" dirty="0" smtClean="0">
                <a:solidFill>
                  <a:schemeClr val="tx2">
                    <a:lumMod val="75000"/>
                  </a:schemeClr>
                </a:solidFill>
                <a:latin typeface="Chiller" pitchFamily="82" charset="0"/>
              </a:rPr>
              <a:t>e</a:t>
            </a:r>
            <a:r>
              <a:rPr lang="en-US" sz="4000" b="1" dirty="0" err="1" smtClean="0">
                <a:solidFill>
                  <a:schemeClr val="tx2">
                    <a:lumMod val="75000"/>
                  </a:schemeClr>
                </a:solidFill>
                <a:latin typeface="Chiller" pitchFamily="82" charset="0"/>
              </a:rPr>
              <a:t>bab</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semua</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itu</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merupakan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benalu</a:t>
            </a:r>
            <a:r>
              <a:rPr lang="en-US" sz="4000" b="1" dirty="0" smtClean="0">
                <a:solidFill>
                  <a:schemeClr val="tx2">
                    <a:lumMod val="75000"/>
                  </a:schemeClr>
                </a:solidFill>
                <a:latin typeface="Chiller" pitchFamily="82" charset="0"/>
              </a:rPr>
              <a:t> yang </a:t>
            </a:r>
            <a:r>
              <a:rPr lang="en-US" sz="4000" b="1" dirty="0" err="1" smtClean="0">
                <a:solidFill>
                  <a:schemeClr val="tx2">
                    <a:lumMod val="75000"/>
                  </a:schemeClr>
                </a:solidFill>
                <a:latin typeface="Chiller" pitchFamily="82" charset="0"/>
              </a:rPr>
              <a:t>dapat</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merusak</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akidah</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dan</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ibadah</a:t>
            </a:r>
            <a:r>
              <a:rPr lang="en-US" sz="4000" b="1" dirty="0" smtClean="0">
                <a:solidFill>
                  <a:schemeClr val="tx2">
                    <a:lumMod val="75000"/>
                  </a:schemeClr>
                </a:solidFill>
                <a:latin typeface="Chiller" pitchFamily="82" charset="0"/>
              </a:rPr>
              <a:t> </a:t>
            </a:r>
            <a:r>
              <a:rPr lang="en-US" sz="4000" b="1" dirty="0" err="1" smtClean="0">
                <a:solidFill>
                  <a:schemeClr val="tx2">
                    <a:lumMod val="75000"/>
                  </a:schemeClr>
                </a:solidFill>
                <a:latin typeface="Chiller" pitchFamily="82" charset="0"/>
              </a:rPr>
              <a:t>seseorang</a:t>
            </a:r>
            <a:r>
              <a:rPr lang="en-US" sz="4000" b="1" dirty="0" smtClean="0">
                <a:solidFill>
                  <a:schemeClr val="tx2">
                    <a:lumMod val="75000"/>
                  </a:schemeClr>
                </a:solidFill>
                <a:latin typeface="Chiller" pitchFamily="82" charset="0"/>
              </a:rPr>
              <a:t>.</a:t>
            </a:r>
            <a:endParaRPr lang="id-ID" sz="4000" b="1" dirty="0">
              <a:solidFill>
                <a:schemeClr val="tx2">
                  <a:lumMod val="75000"/>
                </a:schemeClr>
              </a:solidFill>
              <a:latin typeface="Chiller" pitchFamily="8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smtClean="0">
                <a:latin typeface="Curlz MT" pitchFamily="82" charset="0"/>
              </a:rPr>
              <a:t>Ilmu</a:t>
            </a:r>
            <a:r>
              <a:rPr lang="en-US" b="1" dirty="0" smtClean="0">
                <a:latin typeface="Curlz MT" pitchFamily="82" charset="0"/>
              </a:rPr>
              <a:t>, </a:t>
            </a:r>
            <a:r>
              <a:rPr lang="en-US" b="1" dirty="0" err="1" smtClean="0">
                <a:latin typeface="Curlz MT" pitchFamily="82" charset="0"/>
              </a:rPr>
              <a:t>Amal</a:t>
            </a:r>
            <a:r>
              <a:rPr lang="en-US" b="1" dirty="0" smtClean="0">
                <a:latin typeface="Curlz MT" pitchFamily="82" charset="0"/>
              </a:rPr>
              <a:t>, </a:t>
            </a:r>
            <a:r>
              <a:rPr lang="en-US" b="1" dirty="0" err="1" smtClean="0">
                <a:latin typeface="Curlz MT" pitchFamily="82" charset="0"/>
              </a:rPr>
              <a:t>dan</a:t>
            </a:r>
            <a:r>
              <a:rPr lang="en-US" b="1" dirty="0" smtClean="0">
                <a:latin typeface="Curlz MT" pitchFamily="82" charset="0"/>
              </a:rPr>
              <a:t> </a:t>
            </a:r>
            <a:r>
              <a:rPr lang="en-US" b="1" dirty="0" err="1" smtClean="0">
                <a:latin typeface="Curlz MT" pitchFamily="82" charset="0"/>
              </a:rPr>
              <a:t>Akhlak</a:t>
            </a:r>
            <a:r>
              <a:rPr lang="id-ID" dirty="0" smtClean="0"/>
              <a:t/>
            </a:r>
            <a:br>
              <a:rPr lang="id-ID" dirty="0" smtClean="0"/>
            </a:br>
            <a:endParaRPr lang="id-ID" dirty="0"/>
          </a:p>
        </p:txBody>
      </p:sp>
      <p:sp>
        <p:nvSpPr>
          <p:cNvPr id="3" name="Content Placeholder 2"/>
          <p:cNvSpPr>
            <a:spLocks noGrp="1"/>
          </p:cNvSpPr>
          <p:nvPr>
            <p:ph idx="1"/>
          </p:nvPr>
        </p:nvSpPr>
        <p:spPr>
          <a:xfrm>
            <a:off x="428596" y="1857364"/>
            <a:ext cx="7572428" cy="4643470"/>
          </a:xfrm>
        </p:spPr>
        <p:txBody>
          <a:bodyPr>
            <a:normAutofit/>
          </a:bodyPr>
          <a:lstStyle/>
          <a:p>
            <a:r>
              <a:rPr lang="id-ID" b="1" dirty="0" smtClean="0"/>
              <a:t>Ilmu</a:t>
            </a:r>
          </a:p>
          <a:p>
            <a:pPr>
              <a:buNone/>
            </a:pPr>
            <a:r>
              <a:rPr lang="id-ID" dirty="0" smtClean="0"/>
              <a:t>	</a:t>
            </a:r>
            <a:r>
              <a:rPr lang="en-US" dirty="0" smtClean="0">
                <a:latin typeface="Andalus" pitchFamily="18" charset="-78"/>
                <a:cs typeface="Andalus" pitchFamily="18" charset="-78"/>
              </a:rPr>
              <a:t>KH Ahmad </a:t>
            </a:r>
            <a:r>
              <a:rPr lang="en-US" dirty="0" err="1" smtClean="0">
                <a:latin typeface="Andalus" pitchFamily="18" charset="-78"/>
                <a:cs typeface="Andalus" pitchFamily="18" charset="-78"/>
              </a:rPr>
              <a:t>Dahlan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sejak</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awal</a:t>
            </a:r>
            <a:r>
              <a:rPr lang="en-US" dirty="0" smtClean="0">
                <a:latin typeface="Andalus" pitchFamily="18" charset="-78"/>
                <a:cs typeface="Andalus" pitchFamily="18" charset="-78"/>
              </a:rPr>
              <a:t> </a:t>
            </a:r>
            <a:r>
              <a:rPr lang="id-ID" dirty="0" smtClean="0">
                <a:latin typeface="Andalus" pitchFamily="18" charset="-78"/>
                <a:cs typeface="Andalus" pitchFamily="18" charset="-78"/>
              </a:rPr>
              <a:t>ber</a:t>
            </a:r>
            <a:r>
              <a:rPr lang="en-US" dirty="0" err="1" smtClean="0">
                <a:latin typeface="Andalus" pitchFamily="18" charset="-78"/>
                <a:cs typeface="Andalus" pitchFamily="18" charset="-78"/>
              </a:rPr>
              <a:t>kiprahnya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sangat</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mengutamakan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pendidikan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umat</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berobsesi</a:t>
            </a:r>
            <a:r>
              <a:rPr lang="en-US" dirty="0" smtClean="0">
                <a:latin typeface="Andalus" pitchFamily="18" charset="-78"/>
                <a:cs typeface="Andalus" pitchFamily="18" charset="-78"/>
              </a:rPr>
              <a:t> agar </a:t>
            </a:r>
            <a:r>
              <a:rPr lang="en-US" dirty="0" err="1" smtClean="0">
                <a:latin typeface="Andalus" pitchFamily="18" charset="-78"/>
                <a:cs typeface="Andalus" pitchFamily="18" charset="-78"/>
              </a:rPr>
              <a:t>umat</a:t>
            </a:r>
            <a:r>
              <a:rPr lang="en-US" dirty="0" smtClean="0">
                <a:latin typeface="Andalus" pitchFamily="18" charset="-78"/>
                <a:cs typeface="Andalus" pitchFamily="18" charset="-78"/>
              </a:rPr>
              <a:t> Islam </a:t>
            </a:r>
            <a:r>
              <a:rPr lang="en-US" dirty="0" err="1" smtClean="0">
                <a:latin typeface="Andalus" pitchFamily="18" charset="-78"/>
                <a:cs typeface="Andalus" pitchFamily="18" charset="-78"/>
              </a:rPr>
              <a:t>menjadi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umat</a:t>
            </a:r>
            <a:r>
              <a:rPr lang="en-US" dirty="0" smtClean="0">
                <a:latin typeface="Andalus" pitchFamily="18" charset="-78"/>
                <a:cs typeface="Andalus" pitchFamily="18" charset="-78"/>
              </a:rPr>
              <a:t> yang </a:t>
            </a:r>
            <a:r>
              <a:rPr lang="en-US" dirty="0" err="1" smtClean="0">
                <a:latin typeface="Andalus" pitchFamily="18" charset="-78"/>
                <a:cs typeface="Andalus" pitchFamily="18" charset="-78"/>
              </a:rPr>
              <a:t>berilmu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baik</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ilmu</a:t>
            </a:r>
            <a:r>
              <a:rPr lang="en-US" dirty="0" smtClean="0">
                <a:latin typeface="Andalus" pitchFamily="18" charset="-78"/>
                <a:cs typeface="Andalus" pitchFamily="18" charset="-78"/>
              </a:rPr>
              <a:t> agama </a:t>
            </a:r>
            <a:r>
              <a:rPr lang="en-US" dirty="0" err="1" smtClean="0">
                <a:latin typeface="Andalus" pitchFamily="18" charset="-78"/>
                <a:cs typeface="Andalus" pitchFamily="18" charset="-78"/>
              </a:rPr>
              <a:t>maupun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ilmu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umum</a:t>
            </a:r>
            <a:r>
              <a:rPr lang="id-ID" dirty="0" smtClean="0">
                <a:latin typeface="Andalus" pitchFamily="18" charset="-78"/>
                <a:cs typeface="Andalus" pitchFamily="18" charset="-78"/>
              </a:rPr>
              <a:t>. </a:t>
            </a:r>
            <a:r>
              <a:rPr lang="en-US" dirty="0" err="1" smtClean="0">
                <a:latin typeface="Andalus" pitchFamily="18" charset="-78"/>
                <a:cs typeface="Andalus" pitchFamily="18" charset="-78"/>
              </a:rPr>
              <a:t>Dia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sangat</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mendambakan</a:t>
            </a:r>
            <a:r>
              <a:rPr lang="en-US" dirty="0" smtClean="0">
                <a:latin typeface="Andalus" pitchFamily="18" charset="-78"/>
                <a:cs typeface="Andalus" pitchFamily="18" charset="-78"/>
              </a:rPr>
              <a:t> agar </a:t>
            </a:r>
            <a:r>
              <a:rPr lang="en-US" dirty="0" err="1" smtClean="0">
                <a:latin typeface="Andalus" pitchFamily="18" charset="-78"/>
                <a:cs typeface="Andalus" pitchFamily="18" charset="-78"/>
              </a:rPr>
              <a:t>bangsa</a:t>
            </a:r>
            <a:r>
              <a:rPr lang="en-US" dirty="0" smtClean="0">
                <a:latin typeface="Andalus" pitchFamily="18" charset="-78"/>
                <a:cs typeface="Andalus" pitchFamily="18" charset="-78"/>
              </a:rPr>
              <a:t> Indonesia </a:t>
            </a:r>
            <a:r>
              <a:rPr lang="en-US" dirty="0" err="1" smtClean="0">
                <a:latin typeface="Andalus" pitchFamily="18" charset="-78"/>
                <a:cs typeface="Andalus" pitchFamily="18" charset="-78"/>
              </a:rPr>
              <a:t>jangan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kalah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pandai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dibanding</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dengan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bangsa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Belanda</a:t>
            </a:r>
            <a:r>
              <a:rPr lang="en-US" dirty="0" smtClean="0">
                <a:latin typeface="Andalus" pitchFamily="18" charset="-78"/>
                <a:cs typeface="Andalus" pitchFamily="18" charset="-78"/>
              </a:rPr>
              <a:t> yang </a:t>
            </a:r>
            <a:r>
              <a:rPr lang="en-US" dirty="0" err="1" smtClean="0">
                <a:latin typeface="Andalus" pitchFamily="18" charset="-78"/>
                <a:cs typeface="Andalus" pitchFamily="18" charset="-78"/>
              </a:rPr>
              <a:t>waktu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itu</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sebagai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penjajah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Maka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sekolah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Muhammadiyah</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mulai</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diajarkan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bahasa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asing</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yaitu</a:t>
            </a:r>
            <a:r>
              <a:rPr lang="en-US" dirty="0" smtClean="0">
                <a:latin typeface="Andalus" pitchFamily="18" charset="-78"/>
                <a:cs typeface="Andalus" pitchFamily="18" charset="-78"/>
              </a:rPr>
              <a:t> Arab, </a:t>
            </a:r>
            <a:r>
              <a:rPr lang="en-US" dirty="0" err="1" smtClean="0">
                <a:latin typeface="Andalus" pitchFamily="18" charset="-78"/>
                <a:cs typeface="Andalus" pitchFamily="18" charset="-78"/>
              </a:rPr>
              <a:t>Belanda</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dan</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Inggris</a:t>
            </a:r>
            <a:r>
              <a:rPr lang="en-US" dirty="0" smtClean="0">
                <a:latin typeface="Andalus" pitchFamily="18" charset="-78"/>
                <a:cs typeface="Andalus" pitchFamily="18" charset="-78"/>
              </a:rPr>
              <a:t>.</a:t>
            </a:r>
            <a:endParaRPr lang="id-ID" dirty="0" smtClean="0">
              <a:latin typeface="Andalus" pitchFamily="18" charset="-78"/>
              <a:cs typeface="Andalus" pitchFamily="18" charset="-78"/>
            </a:endParaRPr>
          </a:p>
          <a:p>
            <a:pPr>
              <a:buNone/>
            </a:pPr>
            <a:endParaRPr lang="id-ID" dirty="0">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5860"/>
          </a:xfrm>
        </p:spPr>
        <p:txBody>
          <a:bodyPr>
            <a:normAutofit/>
          </a:bodyPr>
          <a:lstStyle/>
          <a:p>
            <a:pPr algn="ctr"/>
            <a:r>
              <a:rPr lang="en-US" b="1" dirty="0" err="1" smtClean="0">
                <a:solidFill>
                  <a:schemeClr val="accent1">
                    <a:lumMod val="50000"/>
                  </a:schemeClr>
                </a:solidFill>
                <a:latin typeface="Curlz MT" pitchFamily="82" charset="0"/>
              </a:rPr>
              <a:t>Ilmu</a:t>
            </a:r>
            <a:r>
              <a:rPr lang="en-US" b="1" dirty="0" smtClean="0">
                <a:solidFill>
                  <a:schemeClr val="accent1">
                    <a:lumMod val="50000"/>
                  </a:schemeClr>
                </a:solidFill>
                <a:latin typeface="Curlz MT" pitchFamily="82" charset="0"/>
              </a:rPr>
              <a:t>, </a:t>
            </a:r>
            <a:r>
              <a:rPr lang="en-US" b="1" dirty="0" err="1" smtClean="0">
                <a:solidFill>
                  <a:schemeClr val="accent1">
                    <a:lumMod val="50000"/>
                  </a:schemeClr>
                </a:solidFill>
                <a:latin typeface="Curlz MT" pitchFamily="82" charset="0"/>
              </a:rPr>
              <a:t>Amal</a:t>
            </a:r>
            <a:r>
              <a:rPr lang="en-US" b="1" dirty="0" smtClean="0">
                <a:solidFill>
                  <a:schemeClr val="accent1">
                    <a:lumMod val="50000"/>
                  </a:schemeClr>
                </a:solidFill>
                <a:latin typeface="Curlz MT" pitchFamily="82" charset="0"/>
              </a:rPr>
              <a:t>, </a:t>
            </a:r>
            <a:r>
              <a:rPr lang="en-US" b="1" dirty="0" err="1" smtClean="0">
                <a:solidFill>
                  <a:schemeClr val="accent1">
                    <a:lumMod val="50000"/>
                  </a:schemeClr>
                </a:solidFill>
                <a:latin typeface="Curlz MT" pitchFamily="82" charset="0"/>
              </a:rPr>
              <a:t>dan</a:t>
            </a:r>
            <a:r>
              <a:rPr lang="en-US" b="1" dirty="0" smtClean="0">
                <a:solidFill>
                  <a:schemeClr val="accent1">
                    <a:lumMod val="50000"/>
                  </a:schemeClr>
                </a:solidFill>
                <a:latin typeface="Curlz MT" pitchFamily="82" charset="0"/>
              </a:rPr>
              <a:t> </a:t>
            </a:r>
            <a:r>
              <a:rPr lang="en-US" b="1" dirty="0" err="1" smtClean="0">
                <a:solidFill>
                  <a:schemeClr val="accent1">
                    <a:lumMod val="50000"/>
                  </a:schemeClr>
                </a:solidFill>
                <a:latin typeface="Curlz MT" pitchFamily="82" charset="0"/>
              </a:rPr>
              <a:t>Akhlak</a:t>
            </a:r>
            <a:r>
              <a:rPr lang="id-ID" dirty="0" smtClean="0"/>
              <a:t/>
            </a:r>
            <a:br>
              <a:rPr lang="id-ID" dirty="0" smtClean="0"/>
            </a:br>
            <a:endParaRPr lang="id-ID" dirty="0"/>
          </a:p>
        </p:txBody>
      </p:sp>
      <p:sp>
        <p:nvSpPr>
          <p:cNvPr id="3" name="Content Placeholder 2"/>
          <p:cNvSpPr>
            <a:spLocks noGrp="1"/>
          </p:cNvSpPr>
          <p:nvPr>
            <p:ph idx="1"/>
          </p:nvPr>
        </p:nvSpPr>
        <p:spPr>
          <a:xfrm>
            <a:off x="457200" y="1071546"/>
            <a:ext cx="7472386" cy="5286412"/>
          </a:xfrm>
        </p:spPr>
        <p:txBody>
          <a:bodyPr>
            <a:normAutofit/>
          </a:bodyPr>
          <a:lstStyle/>
          <a:p>
            <a:endParaRPr lang="id-ID" b="1" dirty="0" smtClean="0"/>
          </a:p>
          <a:p>
            <a:r>
              <a:rPr lang="id-ID" sz="2800" b="1" dirty="0" smtClean="0">
                <a:latin typeface="Andalus" pitchFamily="18" charset="-78"/>
                <a:cs typeface="Andalus" pitchFamily="18" charset="-78"/>
              </a:rPr>
              <a:t>Amal</a:t>
            </a:r>
          </a:p>
          <a:p>
            <a:pPr>
              <a:buNone/>
            </a:pPr>
            <a:r>
              <a:rPr lang="id-ID" sz="2800" b="1" dirty="0" smtClean="0">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Sejak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muda</a:t>
            </a:r>
            <a:r>
              <a:rPr lang="en-US" sz="2800" dirty="0" smtClean="0">
                <a:solidFill>
                  <a:schemeClr val="tx2">
                    <a:lumMod val="50000"/>
                  </a:schemeClr>
                </a:solidFill>
                <a:latin typeface="Andalus" pitchFamily="18" charset="-78"/>
                <a:cs typeface="Andalus" pitchFamily="18" charset="-78"/>
              </a:rPr>
              <a:t> Ahmad </a:t>
            </a:r>
            <a:r>
              <a:rPr lang="en-US" sz="2800" dirty="0" err="1" smtClean="0">
                <a:solidFill>
                  <a:schemeClr val="tx2">
                    <a:lumMod val="50000"/>
                  </a:schemeClr>
                </a:solidFill>
                <a:latin typeface="Andalus" pitchFamily="18" charset="-78"/>
                <a:cs typeface="Andalus" pitchFamily="18" charset="-78"/>
              </a:rPr>
              <a:t>Dahlan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dikenal</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sebagai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pemuda</a:t>
            </a:r>
            <a:r>
              <a:rPr lang="en-US" sz="2800" dirty="0" smtClean="0">
                <a:solidFill>
                  <a:schemeClr val="tx2">
                    <a:lumMod val="50000"/>
                  </a:schemeClr>
                </a:solidFill>
                <a:latin typeface="Andalus" pitchFamily="18" charset="-78"/>
                <a:cs typeface="Andalus" pitchFamily="18" charset="-78"/>
              </a:rPr>
              <a:t> yang </a:t>
            </a:r>
            <a:r>
              <a:rPr lang="en-US" sz="2800" dirty="0" err="1" smtClean="0">
                <a:solidFill>
                  <a:schemeClr val="tx2">
                    <a:lumMod val="50000"/>
                  </a:schemeClr>
                </a:solidFill>
                <a:latin typeface="Andalus" pitchFamily="18" charset="-78"/>
                <a:cs typeface="Andalus" pitchFamily="18" charset="-78"/>
              </a:rPr>
              <a:t>suka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bekerja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keras</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tidak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banyak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bicara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Sifat</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ini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kemudian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diformulasikan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sebagai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semboyan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organisasi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yaitu</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Sedikit</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bicara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banyak</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bekerja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Semboyan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ini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menjiwai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etos</a:t>
            </a:r>
            <a:r>
              <a:rPr lang="en-US" sz="2800" dirty="0" smtClean="0">
                <a:solidFill>
                  <a:schemeClr val="tx2">
                    <a:lumMod val="50000"/>
                  </a:schemeClr>
                </a:solidFill>
                <a:latin typeface="Andalus" pitchFamily="18" charset="-78"/>
                <a:cs typeface="Andalus" pitchFamily="18" charset="-78"/>
              </a:rPr>
              <a:t> k</a:t>
            </a:r>
            <a:r>
              <a:rPr lang="id-ID" sz="2800" dirty="0" smtClean="0">
                <a:solidFill>
                  <a:schemeClr val="tx2">
                    <a:lumMod val="50000"/>
                  </a:schemeClr>
                </a:solidFill>
                <a:latin typeface="Andalus" pitchFamily="18" charset="-78"/>
                <a:cs typeface="Andalus" pitchFamily="18" charset="-78"/>
              </a:rPr>
              <a:t>rit</a:t>
            </a:r>
            <a:r>
              <a:rPr lang="en-US" sz="2800" dirty="0" err="1" smtClean="0">
                <a:solidFill>
                  <a:schemeClr val="tx2">
                    <a:lumMod val="50000"/>
                  </a:schemeClr>
                </a:solidFill>
                <a:latin typeface="Andalus" pitchFamily="18" charset="-78"/>
                <a:cs typeface="Andalus" pitchFamily="18" charset="-78"/>
              </a:rPr>
              <a:t>er</a:t>
            </a:r>
            <a:r>
              <a:rPr lang="id-ID" sz="2800" dirty="0" smtClean="0">
                <a:solidFill>
                  <a:schemeClr val="tx2">
                    <a:lumMod val="50000"/>
                  </a:schemeClr>
                </a:solidFill>
                <a:latin typeface="Andalus" pitchFamily="18" charset="-78"/>
                <a:cs typeface="Andalus" pitchFamily="18" charset="-78"/>
              </a:rPr>
              <a:t>i</a:t>
            </a:r>
            <a:r>
              <a:rPr lang="en-US" sz="2800" dirty="0" smtClean="0">
                <a:solidFill>
                  <a:schemeClr val="tx2">
                    <a:lumMod val="50000"/>
                  </a:schemeClr>
                </a:solidFill>
                <a:latin typeface="Andalus" pitchFamily="18" charset="-78"/>
                <a:cs typeface="Andalus" pitchFamily="18" charset="-78"/>
              </a:rPr>
              <a:t>a </a:t>
            </a:r>
            <a:r>
              <a:rPr lang="en-US" sz="2800" dirty="0" err="1" smtClean="0">
                <a:solidFill>
                  <a:schemeClr val="tx2">
                    <a:lumMod val="50000"/>
                  </a:schemeClr>
                </a:solidFill>
                <a:latin typeface="Andalus" pitchFamily="18" charset="-78"/>
                <a:cs typeface="Andalus" pitchFamily="18" charset="-78"/>
              </a:rPr>
              <a:t>warga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sehingga</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Muhammadiyah</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sering</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diidentikkan</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sebagai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organisasi</a:t>
            </a:r>
            <a:r>
              <a:rPr lang="en-US" sz="2800" dirty="0" smtClean="0">
                <a:solidFill>
                  <a:schemeClr val="tx2">
                    <a:lumMod val="50000"/>
                  </a:schemeClr>
                </a:solidFill>
                <a:latin typeface="Andalus" pitchFamily="18" charset="-78"/>
                <a:cs typeface="Andalus" pitchFamily="18" charset="-78"/>
              </a:rPr>
              <a:t> </a:t>
            </a:r>
            <a:r>
              <a:rPr lang="en-US" sz="2800" dirty="0" err="1" smtClean="0">
                <a:solidFill>
                  <a:schemeClr val="tx2">
                    <a:lumMod val="50000"/>
                  </a:schemeClr>
                </a:solidFill>
                <a:latin typeface="Andalus" pitchFamily="18" charset="-78"/>
                <a:cs typeface="Andalus" pitchFamily="18" charset="-78"/>
              </a:rPr>
              <a:t>amal</a:t>
            </a:r>
            <a:r>
              <a:rPr lang="en-US" sz="2800" dirty="0" smtClean="0">
                <a:solidFill>
                  <a:schemeClr val="tx2">
                    <a:lumMod val="50000"/>
                  </a:schemeClr>
                </a:solidFill>
                <a:latin typeface="Andalus" pitchFamily="18" charset="-78"/>
                <a:cs typeface="Andalus" pitchFamily="18" charset="-78"/>
              </a:rPr>
              <a:t>. </a:t>
            </a:r>
            <a:endParaRPr lang="id-ID" sz="2800" b="1" dirty="0" smtClean="0">
              <a:solidFill>
                <a:schemeClr val="tx2">
                  <a:lumMod val="50000"/>
                </a:schemeClr>
              </a:solidFill>
              <a:latin typeface="Andalus" pitchFamily="18" charset="-78"/>
              <a:cs typeface="Andalus" pitchFamily="18" charset="-78"/>
            </a:endParaRPr>
          </a:p>
          <a:p>
            <a:pPr>
              <a:buNone/>
            </a:pPr>
            <a:r>
              <a:rPr lang="id-ID" sz="2800" dirty="0" smtClean="0">
                <a:solidFill>
                  <a:schemeClr val="tx2">
                    <a:lumMod val="50000"/>
                  </a:schemeClr>
                </a:solidFill>
                <a:latin typeface="Andalus" pitchFamily="18" charset="-78"/>
                <a:cs typeface="Andalus" pitchFamily="18" charset="-78"/>
              </a:rPr>
              <a:t>	</a:t>
            </a:r>
            <a:endParaRPr lang="id-ID" sz="2800" dirty="0">
              <a:solidFill>
                <a:schemeClr val="tx2">
                  <a:lumMod val="50000"/>
                </a:schemeClr>
              </a:solidFill>
              <a:latin typeface="Andalus" pitchFamily="18" charset="-78"/>
              <a:cs typeface="Andalus"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7239000" cy="1143000"/>
          </a:xfrm>
        </p:spPr>
        <p:txBody>
          <a:bodyPr>
            <a:normAutofit fontScale="90000"/>
          </a:bodyPr>
          <a:lstStyle/>
          <a:p>
            <a:pPr algn="ctr"/>
            <a:r>
              <a:rPr lang="en-US" b="1" dirty="0" err="1" smtClean="0">
                <a:solidFill>
                  <a:schemeClr val="bg2">
                    <a:lumMod val="25000"/>
                  </a:schemeClr>
                </a:solidFill>
                <a:latin typeface="Curlz MT" pitchFamily="82" charset="0"/>
              </a:rPr>
              <a:t>Ilmu</a:t>
            </a:r>
            <a:r>
              <a:rPr lang="en-US" b="1" dirty="0" smtClean="0">
                <a:solidFill>
                  <a:schemeClr val="bg2">
                    <a:lumMod val="25000"/>
                  </a:schemeClr>
                </a:solidFill>
                <a:latin typeface="Curlz MT" pitchFamily="82" charset="0"/>
              </a:rPr>
              <a:t>, </a:t>
            </a:r>
            <a:r>
              <a:rPr lang="en-US" b="1" dirty="0" err="1" smtClean="0">
                <a:solidFill>
                  <a:schemeClr val="bg2">
                    <a:lumMod val="25000"/>
                  </a:schemeClr>
                </a:solidFill>
                <a:latin typeface="Curlz MT" pitchFamily="82" charset="0"/>
              </a:rPr>
              <a:t>Amal</a:t>
            </a:r>
            <a:r>
              <a:rPr lang="en-US" b="1" dirty="0" smtClean="0">
                <a:solidFill>
                  <a:schemeClr val="bg2">
                    <a:lumMod val="25000"/>
                  </a:schemeClr>
                </a:solidFill>
                <a:latin typeface="Curlz MT" pitchFamily="82" charset="0"/>
              </a:rPr>
              <a:t>,</a:t>
            </a:r>
            <a:r>
              <a:rPr lang="id-ID" b="1" dirty="0" smtClean="0">
                <a:solidFill>
                  <a:schemeClr val="bg2">
                    <a:lumMod val="25000"/>
                  </a:schemeClr>
                </a:solidFill>
                <a:latin typeface="Curlz MT" pitchFamily="82" charset="0"/>
              </a:rPr>
              <a:t> dan</a:t>
            </a:r>
            <a:r>
              <a:rPr lang="en-US" b="1" dirty="0" smtClean="0">
                <a:solidFill>
                  <a:schemeClr val="bg2">
                    <a:lumMod val="25000"/>
                  </a:schemeClr>
                </a:solidFill>
                <a:latin typeface="Curlz MT" pitchFamily="82" charset="0"/>
              </a:rPr>
              <a:t> </a:t>
            </a:r>
            <a:r>
              <a:rPr lang="en-US" b="1" dirty="0" err="1" smtClean="0">
                <a:solidFill>
                  <a:schemeClr val="bg2">
                    <a:lumMod val="25000"/>
                  </a:schemeClr>
                </a:solidFill>
                <a:latin typeface="Curlz MT" pitchFamily="82" charset="0"/>
              </a:rPr>
              <a:t>Akhlak</a:t>
            </a:r>
            <a:r>
              <a:rPr lang="id-ID" dirty="0" smtClean="0">
                <a:solidFill>
                  <a:schemeClr val="bg2">
                    <a:lumMod val="25000"/>
                  </a:schemeClr>
                </a:solidFill>
                <a:latin typeface="Curlz MT" pitchFamily="82" charset="0"/>
              </a:rPr>
              <a:t/>
            </a:r>
            <a:br>
              <a:rPr lang="id-ID" dirty="0" smtClean="0">
                <a:solidFill>
                  <a:schemeClr val="bg2">
                    <a:lumMod val="25000"/>
                  </a:schemeClr>
                </a:solidFill>
                <a:latin typeface="Curlz MT" pitchFamily="82" charset="0"/>
              </a:rPr>
            </a:br>
            <a:endParaRPr lang="id-ID" dirty="0">
              <a:solidFill>
                <a:schemeClr val="bg2">
                  <a:lumMod val="25000"/>
                </a:schemeClr>
              </a:solidFill>
              <a:latin typeface="Curlz MT" pitchFamily="82" charset="0"/>
            </a:endParaRPr>
          </a:p>
        </p:txBody>
      </p:sp>
      <p:sp>
        <p:nvSpPr>
          <p:cNvPr id="3" name="Content Placeholder 2"/>
          <p:cNvSpPr>
            <a:spLocks noGrp="1"/>
          </p:cNvSpPr>
          <p:nvPr>
            <p:ph idx="1"/>
          </p:nvPr>
        </p:nvSpPr>
        <p:spPr/>
        <p:txBody>
          <a:bodyPr>
            <a:normAutofit/>
          </a:bodyPr>
          <a:lstStyle/>
          <a:p>
            <a:r>
              <a:rPr lang="id-ID" b="1" dirty="0" smtClean="0"/>
              <a:t>Akhlak</a:t>
            </a:r>
          </a:p>
          <a:p>
            <a:pPr>
              <a:buNone/>
            </a:pPr>
            <a:r>
              <a:rPr lang="id-ID" dirty="0" smtClean="0"/>
              <a:t>	</a:t>
            </a:r>
            <a:r>
              <a:rPr lang="en-US" dirty="0" smtClean="0"/>
              <a:t>Ahmad </a:t>
            </a:r>
            <a:r>
              <a:rPr lang="en-US" dirty="0" err="1" smtClean="0"/>
              <a:t>Dahlan</a:t>
            </a:r>
            <a:r>
              <a:rPr lang="en-US" dirty="0" smtClean="0"/>
              <a:t> </a:t>
            </a:r>
            <a:r>
              <a:rPr lang="en-US" dirty="0" err="1" smtClean="0"/>
              <a:t>juga</a:t>
            </a:r>
            <a:r>
              <a:rPr lang="en-US" dirty="0" smtClean="0"/>
              <a:t> </a:t>
            </a:r>
            <a:r>
              <a:rPr lang="en-US" dirty="0" err="1" smtClean="0"/>
              <a:t>menekankan</a:t>
            </a:r>
            <a:r>
              <a:rPr lang="en-US" dirty="0" smtClean="0"/>
              <a:t> </a:t>
            </a:r>
            <a:r>
              <a:rPr lang="en-US" dirty="0" err="1" smtClean="0"/>
              <a:t>hendaknya</a:t>
            </a:r>
            <a:r>
              <a:rPr lang="en-US" dirty="0" smtClean="0"/>
              <a:t> </a:t>
            </a:r>
            <a:r>
              <a:rPr lang="en-US" dirty="0" err="1" smtClean="0"/>
              <a:t>semua</a:t>
            </a:r>
            <a:r>
              <a:rPr lang="en-US" dirty="0" smtClean="0"/>
              <a:t> </a:t>
            </a:r>
            <a:r>
              <a:rPr lang="en-US" dirty="0" err="1" smtClean="0"/>
              <a:t>warga</a:t>
            </a:r>
            <a:r>
              <a:rPr lang="en-US" dirty="0" smtClean="0"/>
              <a:t> </a:t>
            </a:r>
            <a:r>
              <a:rPr lang="en-US" dirty="0" err="1" smtClean="0"/>
              <a:t>menghiasi</a:t>
            </a:r>
            <a:r>
              <a:rPr lang="en-US" dirty="0" smtClean="0"/>
              <a:t> </a:t>
            </a:r>
            <a:r>
              <a:rPr lang="en-US" dirty="0" err="1" smtClean="0"/>
              <a:t>dirinya</a:t>
            </a:r>
            <a:r>
              <a:rPr lang="en-US" dirty="0" smtClean="0"/>
              <a:t> </a:t>
            </a:r>
            <a:r>
              <a:rPr lang="en-US" dirty="0" err="1" smtClean="0"/>
              <a:t>dengan</a:t>
            </a:r>
            <a:r>
              <a:rPr lang="en-US" dirty="0" smtClean="0"/>
              <a:t> </a:t>
            </a:r>
            <a:r>
              <a:rPr lang="en-US" i="1" dirty="0" err="1" smtClean="0"/>
              <a:t>akhlakul</a:t>
            </a:r>
            <a:r>
              <a:rPr lang="en-US" i="1" dirty="0" smtClean="0"/>
              <a:t> </a:t>
            </a:r>
            <a:r>
              <a:rPr lang="en-US" i="1" dirty="0" err="1" smtClean="0"/>
              <a:t>karimah</a:t>
            </a:r>
            <a:r>
              <a:rPr lang="en-US" i="1" dirty="0" smtClean="0"/>
              <a:t> </a:t>
            </a:r>
            <a:r>
              <a:rPr lang="en-US" dirty="0" smtClean="0"/>
              <a:t>(</a:t>
            </a:r>
            <a:r>
              <a:rPr lang="en-US" dirty="0" err="1" smtClean="0"/>
              <a:t>budi</a:t>
            </a:r>
            <a:r>
              <a:rPr lang="en-US" dirty="0" smtClean="0"/>
              <a:t> </a:t>
            </a:r>
            <a:r>
              <a:rPr lang="en-US" dirty="0" err="1" smtClean="0"/>
              <a:t>pekerti</a:t>
            </a:r>
            <a:r>
              <a:rPr lang="en-US" dirty="0" smtClean="0"/>
              <a:t> yang </a:t>
            </a:r>
            <a:r>
              <a:rPr lang="en-US" dirty="0" err="1" smtClean="0"/>
              <a:t>luhur</a:t>
            </a:r>
            <a:r>
              <a:rPr lang="en-US" dirty="0" smtClean="0"/>
              <a:t>). Di </a:t>
            </a:r>
            <a:r>
              <a:rPr lang="en-US" dirty="0" err="1" smtClean="0"/>
              <a:t>antaranya</a:t>
            </a:r>
            <a:r>
              <a:rPr lang="en-US" dirty="0" smtClean="0"/>
              <a:t> </a:t>
            </a:r>
            <a:r>
              <a:rPr lang="en-US" dirty="0" err="1" smtClean="0"/>
              <a:t>masalah</a:t>
            </a:r>
            <a:r>
              <a:rPr lang="en-US" dirty="0" smtClean="0"/>
              <a:t> </a:t>
            </a:r>
            <a:r>
              <a:rPr lang="en-US" dirty="0" err="1" smtClean="0"/>
              <a:t>keikhlasan</a:t>
            </a:r>
            <a:r>
              <a:rPr lang="en-US" dirty="0" smtClean="0"/>
              <a:t> </a:t>
            </a:r>
            <a:r>
              <a:rPr lang="en-US" dirty="0" err="1" smtClean="0"/>
              <a:t>dalam</a:t>
            </a:r>
            <a:r>
              <a:rPr lang="en-US" dirty="0" smtClean="0"/>
              <a:t> </a:t>
            </a:r>
            <a:r>
              <a:rPr lang="en-US" dirty="0" err="1" smtClean="0"/>
              <a:t>mengabdi</a:t>
            </a:r>
            <a:r>
              <a:rPr lang="en-US" dirty="0" smtClean="0"/>
              <a:t> </a:t>
            </a:r>
            <a:r>
              <a:rPr lang="en-US" dirty="0" err="1" smtClean="0"/>
              <a:t>di</a:t>
            </a:r>
            <a:r>
              <a:rPr lang="en-US" dirty="0" smtClean="0"/>
              <a:t> </a:t>
            </a:r>
            <a:r>
              <a:rPr lang="en-US" dirty="0" err="1" smtClean="0"/>
              <a:t>organisasi</a:t>
            </a:r>
            <a:r>
              <a:rPr lang="en-US" dirty="0" smtClean="0"/>
              <a:t> </a:t>
            </a:r>
            <a:r>
              <a:rPr lang="en-US" dirty="0" err="1" smtClean="0"/>
              <a:t>sangat</a:t>
            </a:r>
            <a:r>
              <a:rPr lang="en-US" dirty="0" smtClean="0"/>
              <a:t> </a:t>
            </a:r>
            <a:r>
              <a:rPr lang="en-US" dirty="0" err="1" smtClean="0"/>
              <a:t>diutamakan</a:t>
            </a:r>
            <a:r>
              <a:rPr lang="en-US" dirty="0" smtClean="0"/>
              <a:t>, </a:t>
            </a:r>
            <a:r>
              <a:rPr lang="en-US" dirty="0" err="1" smtClean="0"/>
              <a:t>sehingga</a:t>
            </a:r>
            <a:r>
              <a:rPr lang="en-US" dirty="0" smtClean="0"/>
              <a:t> </a:t>
            </a:r>
            <a:r>
              <a:rPr lang="en-US" dirty="0" err="1" smtClean="0"/>
              <a:t>muncul</a:t>
            </a:r>
            <a:r>
              <a:rPr lang="en-US" dirty="0" smtClean="0"/>
              <a:t> </a:t>
            </a:r>
            <a:r>
              <a:rPr lang="en-US" dirty="0" err="1" smtClean="0"/>
              <a:t>semboyan</a:t>
            </a:r>
            <a:r>
              <a:rPr lang="en-US" dirty="0" smtClean="0"/>
              <a:t> “</a:t>
            </a:r>
            <a:r>
              <a:rPr lang="en-US" dirty="0" err="1" smtClean="0"/>
              <a:t>Hidup-hidupilah</a:t>
            </a:r>
            <a:r>
              <a:rPr lang="en-US" dirty="0" smtClean="0"/>
              <a:t> </a:t>
            </a:r>
            <a:r>
              <a:rPr lang="en-US" dirty="0" err="1" smtClean="0"/>
              <a:t>Muhammadiyah</a:t>
            </a:r>
            <a:r>
              <a:rPr lang="en-US" dirty="0" smtClean="0"/>
              <a:t>, </a:t>
            </a:r>
            <a:r>
              <a:rPr lang="en-US" dirty="0" err="1" smtClean="0"/>
              <a:t>dan</a:t>
            </a:r>
            <a:r>
              <a:rPr lang="en-US" dirty="0" smtClean="0"/>
              <a:t> </a:t>
            </a:r>
            <a:r>
              <a:rPr lang="en-US" dirty="0" err="1" smtClean="0"/>
              <a:t>jangan</a:t>
            </a:r>
            <a:r>
              <a:rPr lang="en-US" dirty="0" smtClean="0"/>
              <a:t> </a:t>
            </a:r>
            <a:r>
              <a:rPr lang="en-US" dirty="0" err="1" smtClean="0"/>
              <a:t>mencari</a:t>
            </a:r>
            <a:r>
              <a:rPr lang="en-US" dirty="0" smtClean="0"/>
              <a:t> </a:t>
            </a:r>
            <a:r>
              <a:rPr lang="en-US" dirty="0" err="1" smtClean="0"/>
              <a:t>hidup</a:t>
            </a:r>
            <a:r>
              <a:rPr lang="en-US" dirty="0" smtClean="0"/>
              <a:t> </a:t>
            </a:r>
            <a:r>
              <a:rPr lang="en-US" dirty="0" err="1" smtClean="0"/>
              <a:t>di</a:t>
            </a:r>
            <a:r>
              <a:rPr lang="en-US" dirty="0" smtClean="0"/>
              <a:t> </a:t>
            </a:r>
            <a:r>
              <a:rPr lang="en-US" dirty="0" err="1" smtClean="0"/>
              <a:t>Muhammadiyah</a:t>
            </a:r>
            <a:r>
              <a:rPr lang="en-US" dirty="0" smtClean="0"/>
              <a:t>”.</a:t>
            </a:r>
            <a:endParaRPr lang="id-ID" dirty="0" smtClean="0"/>
          </a:p>
          <a:p>
            <a:pPr>
              <a:buNone/>
            </a:pPr>
            <a:endParaRPr lang="id-ID" dirty="0" smtClean="0"/>
          </a:p>
          <a:p>
            <a:pPr>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7615262" cy="6643710"/>
          </a:xfrm>
        </p:spPr>
        <p:txBody>
          <a:bodyPr>
            <a:normAutofit/>
          </a:bodyPr>
          <a:lstStyle/>
          <a:p>
            <a:endParaRPr lang="id-ID" b="1" dirty="0" smtClean="0"/>
          </a:p>
          <a:p>
            <a:r>
              <a:rPr lang="id-ID" b="1" dirty="0" smtClean="0"/>
              <a:t>Akhlak</a:t>
            </a:r>
          </a:p>
          <a:p>
            <a:pPr>
              <a:buNone/>
            </a:pPr>
            <a:endParaRPr lang="id-ID" b="1" dirty="0" smtClean="0"/>
          </a:p>
          <a:p>
            <a:pPr>
              <a:buNone/>
            </a:pPr>
            <a:r>
              <a:rPr lang="id-ID" dirty="0" smtClean="0"/>
              <a:t>	</a:t>
            </a:r>
            <a:r>
              <a:rPr lang="en-US" dirty="0" err="1" smtClean="0">
                <a:solidFill>
                  <a:schemeClr val="accent2">
                    <a:lumMod val="50000"/>
                  </a:schemeClr>
                </a:solidFill>
                <a:latin typeface="Andalus" pitchFamily="18" charset="-78"/>
                <a:cs typeface="Andalus" pitchFamily="18" charset="-78"/>
              </a:rPr>
              <a:t>Dalam</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melaksanakan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dakwahnya</a:t>
            </a:r>
            <a:r>
              <a:rPr lang="en-US" dirty="0" smtClean="0">
                <a:solidFill>
                  <a:schemeClr val="accent2">
                    <a:lumMod val="50000"/>
                  </a:schemeClr>
                </a:solidFill>
                <a:latin typeface="Andalus" pitchFamily="18" charset="-78"/>
                <a:cs typeface="Andalus" pitchFamily="18" charset="-78"/>
              </a:rPr>
              <a:t>, KH Ahmad </a:t>
            </a:r>
            <a:r>
              <a:rPr lang="en-US" dirty="0" err="1" smtClean="0">
                <a:solidFill>
                  <a:schemeClr val="accent2">
                    <a:lumMod val="50000"/>
                  </a:schemeClr>
                </a:solidFill>
                <a:latin typeface="Andalus" pitchFamily="18" charset="-78"/>
                <a:cs typeface="Andalus" pitchFamily="18" charset="-78"/>
              </a:rPr>
              <a:t>Dahlan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menekankan</a:t>
            </a:r>
            <a:r>
              <a:rPr lang="en-US" dirty="0" smtClean="0">
                <a:solidFill>
                  <a:schemeClr val="accent2">
                    <a:lumMod val="50000"/>
                  </a:schemeClr>
                </a:solidFill>
                <a:latin typeface="Andalus" pitchFamily="18" charset="-78"/>
                <a:cs typeface="Andalus" pitchFamily="18" charset="-78"/>
              </a:rPr>
              <a:t> agar </a:t>
            </a:r>
            <a:r>
              <a:rPr lang="en-US" dirty="0" err="1" smtClean="0">
                <a:solidFill>
                  <a:schemeClr val="accent2">
                    <a:lumMod val="50000"/>
                  </a:schemeClr>
                </a:solidFill>
                <a:latin typeface="Andalus" pitchFamily="18" charset="-78"/>
                <a:cs typeface="Andalus" pitchFamily="18" charset="-78"/>
              </a:rPr>
              <a:t>umat</a:t>
            </a:r>
            <a:r>
              <a:rPr lang="en-US" dirty="0" smtClean="0">
                <a:solidFill>
                  <a:schemeClr val="accent2">
                    <a:lumMod val="50000"/>
                  </a:schemeClr>
                </a:solidFill>
                <a:latin typeface="Andalus" pitchFamily="18" charset="-78"/>
                <a:cs typeface="Andalus" pitchFamily="18" charset="-78"/>
              </a:rPr>
              <a:t> Islam </a:t>
            </a:r>
            <a:r>
              <a:rPr lang="en-US" dirty="0" err="1" smtClean="0">
                <a:solidFill>
                  <a:schemeClr val="accent2">
                    <a:lumMod val="50000"/>
                  </a:schemeClr>
                </a:solidFill>
                <a:latin typeface="Andalus" pitchFamily="18" charset="-78"/>
                <a:cs typeface="Andalus" pitchFamily="18" charset="-78"/>
              </a:rPr>
              <a:t>memiliki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keimanan</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benar</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mengerjakan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ibadah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dengan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cara</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benar</a:t>
            </a:r>
            <a:r>
              <a:rPr lang="en-US" dirty="0" smtClean="0">
                <a:solidFill>
                  <a:schemeClr val="accent2">
                    <a:lumMod val="50000"/>
                  </a:schemeClr>
                </a:solidFill>
                <a:latin typeface="Andalus" pitchFamily="18" charset="-78"/>
                <a:cs typeface="Andalus" pitchFamily="18" charset="-78"/>
              </a:rPr>
              <a:t> pula. Hal </a:t>
            </a:r>
            <a:r>
              <a:rPr lang="en-US" dirty="0" err="1" smtClean="0">
                <a:solidFill>
                  <a:schemeClr val="accent2">
                    <a:lumMod val="50000"/>
                  </a:schemeClr>
                </a:solidFill>
                <a:latin typeface="Andalus" pitchFamily="18" charset="-78"/>
                <a:cs typeface="Andalus" pitchFamily="18" charset="-78"/>
              </a:rPr>
              <a:t>ini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berdasarkan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sabda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Nabi</a:t>
            </a:r>
            <a:r>
              <a:rPr lang="en-US" dirty="0" smtClean="0">
                <a:solidFill>
                  <a:schemeClr val="accent2">
                    <a:lumMod val="50000"/>
                  </a:schemeClr>
                </a:solidFill>
                <a:latin typeface="Andalus" pitchFamily="18" charset="-78"/>
                <a:cs typeface="Andalus" pitchFamily="18" charset="-78"/>
              </a:rPr>
              <a:t> Muhammad SAW yang </a:t>
            </a:r>
            <a:r>
              <a:rPr lang="en-US" dirty="0" err="1" smtClean="0">
                <a:solidFill>
                  <a:schemeClr val="accent2">
                    <a:lumMod val="50000"/>
                  </a:schemeClr>
                </a:solidFill>
                <a:latin typeface="Andalus" pitchFamily="18" charset="-78"/>
                <a:cs typeface="Andalus" pitchFamily="18" charset="-78"/>
              </a:rPr>
              <a:t>artinya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Barang</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siapa</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mengerjakan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ibadah</a:t>
            </a:r>
            <a:r>
              <a:rPr lang="en-US" dirty="0" smtClean="0">
                <a:solidFill>
                  <a:schemeClr val="accent2">
                    <a:lumMod val="50000"/>
                  </a:schemeClr>
                </a:solidFill>
                <a:latin typeface="Andalus" pitchFamily="18" charset="-78"/>
                <a:cs typeface="Andalus" pitchFamily="18" charset="-78"/>
              </a:rPr>
              <a:t> yang </a:t>
            </a:r>
            <a:r>
              <a:rPr lang="en-US" dirty="0" err="1" smtClean="0">
                <a:solidFill>
                  <a:schemeClr val="accent2">
                    <a:lumMod val="50000"/>
                  </a:schemeClr>
                </a:solidFill>
                <a:latin typeface="Andalus" pitchFamily="18" charset="-78"/>
                <a:cs typeface="Andalus" pitchFamily="18" charset="-78"/>
              </a:rPr>
              <a:t>tidak</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ada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perintahnya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dari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aku</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maka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tertolaklah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ibadahnya</a:t>
            </a:r>
            <a:r>
              <a:rPr lang="en-US" dirty="0" smtClean="0">
                <a:solidFill>
                  <a:schemeClr val="accent2">
                    <a:lumMod val="50000"/>
                  </a:schemeClr>
                </a:solidFill>
                <a:latin typeface="Andalus" pitchFamily="18" charset="-78"/>
                <a:cs typeface="Andalus" pitchFamily="18" charset="-78"/>
              </a:rPr>
              <a:t>”.</a:t>
            </a:r>
            <a:r>
              <a:rPr lang="id-ID"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Sesuai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dengan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isi</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Hadis</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tersebut</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maka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Muhammadiyah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menyerukan</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kepada</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umat</a:t>
            </a:r>
            <a:r>
              <a:rPr lang="en-US" dirty="0" smtClean="0">
                <a:solidFill>
                  <a:schemeClr val="accent2">
                    <a:lumMod val="50000"/>
                  </a:schemeClr>
                </a:solidFill>
                <a:latin typeface="Andalus" pitchFamily="18" charset="-78"/>
                <a:cs typeface="Andalus" pitchFamily="18" charset="-78"/>
              </a:rPr>
              <a:t> Islam agar </a:t>
            </a:r>
            <a:r>
              <a:rPr lang="en-US" dirty="0" err="1" smtClean="0">
                <a:solidFill>
                  <a:schemeClr val="accent2">
                    <a:lumMod val="50000"/>
                  </a:schemeClr>
                </a:solidFill>
                <a:latin typeface="Andalus" pitchFamily="18" charset="-78"/>
                <a:cs typeface="Andalus" pitchFamily="18" charset="-78"/>
              </a:rPr>
              <a:t>menjauhi</a:t>
            </a:r>
            <a:r>
              <a:rPr lang="en-US" dirty="0" smtClean="0">
                <a:solidFill>
                  <a:schemeClr val="accent2">
                    <a:lumMod val="50000"/>
                  </a:schemeClr>
                </a:solidFill>
                <a:latin typeface="Andalus" pitchFamily="18" charset="-78"/>
                <a:cs typeface="Andalus" pitchFamily="18" charset="-78"/>
              </a:rPr>
              <a:t> TBC</a:t>
            </a:r>
            <a:r>
              <a:rPr lang="id-ID"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takhayul</a:t>
            </a:r>
            <a:r>
              <a:rPr lang="en-US" dirty="0" smtClean="0">
                <a:solidFill>
                  <a:schemeClr val="accent2">
                    <a:lumMod val="50000"/>
                  </a:schemeClr>
                </a:solidFill>
                <a:latin typeface="Andalus" pitchFamily="18" charset="-78"/>
                <a:cs typeface="Andalus" pitchFamily="18" charset="-78"/>
              </a:rPr>
              <a:t>, </a:t>
            </a:r>
            <a:r>
              <a:rPr lang="en-US" i="1" dirty="0" err="1" smtClean="0">
                <a:solidFill>
                  <a:schemeClr val="accent2">
                    <a:lumMod val="50000"/>
                  </a:schemeClr>
                </a:solidFill>
                <a:latin typeface="Andalus" pitchFamily="18" charset="-78"/>
                <a:cs typeface="Andalus" pitchFamily="18" charset="-78"/>
              </a:rPr>
              <a:t>bid’ah</a:t>
            </a:r>
            <a:r>
              <a:rPr lang="en-US" dirty="0" smtClean="0">
                <a:solidFill>
                  <a:schemeClr val="accent2">
                    <a:lumMod val="50000"/>
                  </a:schemeClr>
                </a:solidFill>
                <a:latin typeface="Andalus" pitchFamily="18" charset="-78"/>
                <a:cs typeface="Andalus" pitchFamily="18" charset="-78"/>
              </a:rPr>
              <a:t>, </a:t>
            </a:r>
            <a:r>
              <a:rPr lang="en-US" dirty="0" err="1" smtClean="0">
                <a:solidFill>
                  <a:schemeClr val="accent2">
                    <a:lumMod val="50000"/>
                  </a:schemeClr>
                </a:solidFill>
                <a:latin typeface="Andalus" pitchFamily="18" charset="-78"/>
                <a:cs typeface="Andalus" pitchFamily="18" charset="-78"/>
              </a:rPr>
              <a:t>dan</a:t>
            </a:r>
            <a:r>
              <a:rPr lang="en-US" dirty="0" smtClean="0">
                <a:solidFill>
                  <a:schemeClr val="accent2">
                    <a:lumMod val="50000"/>
                  </a:schemeClr>
                </a:solidFill>
                <a:latin typeface="Andalus" pitchFamily="18" charset="-78"/>
                <a:cs typeface="Andalus" pitchFamily="18" charset="-78"/>
              </a:rPr>
              <a:t> </a:t>
            </a:r>
            <a:r>
              <a:rPr lang="en-US" i="1" dirty="0" err="1" smtClean="0">
                <a:solidFill>
                  <a:schemeClr val="accent2">
                    <a:lumMod val="50000"/>
                  </a:schemeClr>
                </a:solidFill>
                <a:latin typeface="Andalus" pitchFamily="18" charset="-78"/>
                <a:cs typeface="Andalus" pitchFamily="18" charset="-78"/>
              </a:rPr>
              <a:t>churafat</a:t>
            </a:r>
            <a:r>
              <a:rPr lang="id-ID" i="1" dirty="0" smtClean="0">
                <a:solidFill>
                  <a:schemeClr val="accent2">
                    <a:lumMod val="50000"/>
                  </a:schemeClr>
                </a:solidFill>
                <a:latin typeface="Andalus" pitchFamily="18" charset="-78"/>
                <a:cs typeface="Andalus" pitchFamily="18" charset="-78"/>
              </a:rPr>
              <a:t>”</a:t>
            </a:r>
            <a:r>
              <a:rPr lang="en-US" i="1" dirty="0" smtClean="0">
                <a:solidFill>
                  <a:schemeClr val="accent2">
                    <a:lumMod val="50000"/>
                  </a:schemeClr>
                </a:solidFill>
                <a:latin typeface="Andalus" pitchFamily="18" charset="-78"/>
                <a:cs typeface="Andalus" pitchFamily="18" charset="-78"/>
              </a:rPr>
              <a:t>. </a:t>
            </a:r>
            <a:endParaRPr lang="id-ID" dirty="0" smtClean="0">
              <a:solidFill>
                <a:schemeClr val="accent2">
                  <a:lumMod val="50000"/>
                </a:schemeClr>
              </a:solidFill>
              <a:latin typeface="Andalus" pitchFamily="18" charset="-78"/>
              <a:cs typeface="Andalus" pitchFamily="18" charset="-78"/>
            </a:endParaRPr>
          </a:p>
          <a:p>
            <a:pPr>
              <a:buNone/>
            </a:pPr>
            <a:endParaRPr lang="id-ID" dirty="0" smtClean="0"/>
          </a:p>
          <a:p>
            <a:pPr>
              <a:buNone/>
            </a:pP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420</TotalTime>
  <Words>749</Words>
  <Application>Microsoft Office PowerPoint</Application>
  <PresentationFormat>On-screen Show (4:3)</PresentationFormat>
  <Paragraphs>81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Muhammadiyah Sebagai Gerakan keagamaan</vt:lpstr>
      <vt:lpstr>Slide 2</vt:lpstr>
      <vt:lpstr>Slide 3</vt:lpstr>
      <vt:lpstr>Slide 4</vt:lpstr>
      <vt:lpstr>Slide 5</vt:lpstr>
      <vt:lpstr>Ilmu, Amal, dan Akhlak </vt:lpstr>
      <vt:lpstr>Ilmu, Amal, dan Akhlak </vt:lpstr>
      <vt:lpstr>Ilmu, Amal, dan Akhlak </vt:lpstr>
      <vt:lpstr>Slide 9</vt:lpstr>
      <vt:lpstr>Pengembangan  </vt:lpstr>
      <vt:lpstr>Tantangan Masa Kini </vt:lpstr>
      <vt:lpstr>Slide 12</vt:lpstr>
      <vt:lpstr>Slide 13</vt:lpstr>
      <vt:lpstr>Model-model Tajdid </vt:lpstr>
      <vt:lpstr>Gerakan Pembaharuan Muhammadiyah di Era Modern </vt:lpstr>
      <vt:lpstr>Tokoh-tokoh Pelopor Gerakan Kebangkitan Islam </vt:lpstr>
      <vt:lpstr>Slide 17</vt:lpstr>
      <vt:lpstr>Pilar Gerak Langkah Pembaharuan Muhammadiyah </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Tajdid</dc:title>
  <dc:creator>Owner</dc:creator>
  <cp:lastModifiedBy>user</cp:lastModifiedBy>
  <cp:revision>49</cp:revision>
  <dcterms:created xsi:type="dcterms:W3CDTF">2013-02-18T07:16:14Z</dcterms:created>
  <dcterms:modified xsi:type="dcterms:W3CDTF">2013-01-31T06:07:29Z</dcterms:modified>
</cp:coreProperties>
</file>