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5"/>
    <p:restoredTop sz="94635"/>
  </p:normalViewPr>
  <p:slideViewPr>
    <p:cSldViewPr snapToGrid="0">
      <p:cViewPr>
        <p:scale>
          <a:sx n="150" d="100"/>
          <a:sy n="150" d="100"/>
        </p:scale>
        <p:origin x="-1432" y="-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79686-3582-BA93-51AB-C0F2A0BF1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C77B48-C4CD-CB09-F281-7E8D1641C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13877-A45C-044C-76B0-28B87F7A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31259-F50A-8BA5-5FDA-6764B009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5D27C-EB38-07DF-C8E8-AE004B48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1BBD5-6CA0-8774-DC7A-B771B5D5A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37B06-7B1C-97E1-A98A-B29F3971A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7F371-EFAA-9778-D931-04C368D5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09D82-B878-AE93-28D6-FB5D69AAF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AB48F-8E5B-B54D-8E87-C02C1B44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6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FD0B9-5EFA-5247-2841-DB2C6F2424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7957E-F5E4-2585-0ACF-C7A187B10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DD6F-23AF-6194-A74F-B54C40D8C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148D-B514-65AA-EB27-8F2809484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7DB6F-8826-FD13-7A53-4B18E028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E798-9C15-34A9-BFF0-AA5B5CA5D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F31EC-2291-C177-F6FA-696B610CF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77FAE-0814-5905-5614-32B931F68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48D5C-4A3A-9969-4C82-2595DFACE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A056C-5B95-5CC9-E0DA-A2B21529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9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1BCFA-BC56-056C-7A11-F5C90251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E2FC4-E0FA-C809-EA04-A0DD528AE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9B242-F5A3-54B5-67BF-360F5EC71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113AE-DF02-87C0-6825-C9C2AEB3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6E6D9-43B7-6D1B-0032-03EDC5198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3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F8630-311B-AF4E-0369-F591B77C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A3251-2B70-1326-1735-26C5B0CC7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192AE-8E79-551E-B0B1-C3FF0962F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81EDC-59BD-16E7-E696-245737F2A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A50E2-A714-9FEB-472E-506C8448F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5BF20-28F9-65D9-1D9B-24ED61F8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4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9CCE-C124-3FF7-30BE-7C4A65CD5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F0A11-4163-1588-086B-B565D245D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BF403-6337-7CA1-8149-3046AABD0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11062E-2CD9-D604-C3D6-D7CC67E726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DD1BD4-8731-695F-5376-978323232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CE8C31-D2EA-CA02-2210-6BE5198D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2EC799-C8A7-2449-226C-6CD7A0C46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A2DA43-7F64-EBDB-A23A-6833354DE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D7DA5-A850-4DEE-6303-B8F4345F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4C284-BF6F-B5EB-79B5-67EAACBC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8C5E9-B1E4-C9A1-B972-0BA850E10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0FBDA2-EDF9-A5D7-8CAB-D4FDE18D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2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909945-1E9D-415F-D2ED-A595D400D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1FE4FA-E88E-DB89-0251-997AB0B1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9EF66-AB12-719D-0F30-5B29BDBA1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2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6CB64-60AD-1DD8-1222-5DF3FF1C5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56A3F-1EC7-ABC6-8113-073FCC98E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5D6E5-F857-4F36-DA0F-EE9F454ED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F5D54-5ADF-9B56-2D50-FE966F345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BD9F1-FD95-CD3C-D802-2188E4F46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19802-D7B5-7A9B-335F-517C3DE5D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B2DB8-AAC7-E53D-5AEF-8C91BA831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6992B-EE77-3922-1BF5-AF76E4034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4F0E6-D05B-4990-6F6E-9607A315B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FBB42-4A6F-AEDF-5D06-A30E4B6E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EF49A-8BB2-781C-338C-E9CAE2B9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3A0E7-A9BD-79E2-3955-573F51954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5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98620C-C20F-CC73-AF97-78B5D61B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CAA4A-E53D-DDC9-0A44-87FE653C9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D6149-4461-8E00-5B4A-2C61AA7D5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AC771-7CC6-374C-9445-3A3B4EFDD2E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459E7-003E-B7E6-5E8A-CF9485BC6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1B0EC-024A-4369-F784-B5B4C57A8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5A041-25BB-9D4F-9809-9D7FC0DC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3" Type="http://schemas.openxmlformats.org/officeDocument/2006/relationships/image" Target="../media/image36.png"/><Relationship Id="rId21" Type="http://schemas.openxmlformats.org/officeDocument/2006/relationships/image" Target="../media/image53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2.png"/><Relationship Id="rId16" Type="http://schemas.openxmlformats.org/officeDocument/2006/relationships/image" Target="../media/image49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24" Type="http://schemas.openxmlformats.org/officeDocument/2006/relationships/image" Target="../media/image56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23" Type="http://schemas.openxmlformats.org/officeDocument/2006/relationships/image" Target="../media/image55.png"/><Relationship Id="rId10" Type="http://schemas.openxmlformats.org/officeDocument/2006/relationships/image" Target="../media/image43.png"/><Relationship Id="rId19" Type="http://schemas.openxmlformats.org/officeDocument/2006/relationships/image" Target="../media/image27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5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2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hat is a machine? | Macmillan Dictionary Blog">
            <a:extLst>
              <a:ext uri="{FF2B5EF4-FFF2-40B4-BE49-F238E27FC236}">
                <a16:creationId xmlns:a16="http://schemas.microsoft.com/office/drawing/2014/main" id="{4362B970-ABDE-D936-4B07-69E65C9DA2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7" r="17331" b="909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86E257-E82B-2D32-4230-5129A01E1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/>
              <a:t>Mealy Machine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3BF794-6120-3163-2ED1-F3BA426AA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TBO10 – Yufis Azhar – UMM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EE374E-2DBD-8EAA-F84E-DFF05FA8F26C}"/>
              </a:ext>
            </a:extLst>
          </p:cNvPr>
          <p:cNvSpPr/>
          <p:nvPr/>
        </p:nvSpPr>
        <p:spPr>
          <a:xfrm>
            <a:off x="375238" y="507791"/>
            <a:ext cx="809879" cy="341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ECE443FF-8AF6-E906-4F5D-6A2B25E79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980" y="375264"/>
            <a:ext cx="947773" cy="94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291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1C1703A-3B0D-BE40-EC9F-E14EDCC7A4D9}"/>
              </a:ext>
            </a:extLst>
          </p:cNvPr>
          <p:cNvCxnSpPr>
            <a:cxnSpLocks/>
          </p:cNvCxnSpPr>
          <p:nvPr/>
        </p:nvCxnSpPr>
        <p:spPr>
          <a:xfrm>
            <a:off x="838200" y="1481559"/>
            <a:ext cx="9741061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itle 1">
            <a:extLst>
              <a:ext uri="{FF2B5EF4-FFF2-40B4-BE49-F238E27FC236}">
                <a16:creationId xmlns:a16="http://schemas.microsoft.com/office/drawing/2014/main" id="{86914B9A-958A-3D3D-CFC5-4D86420B6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How to convert </a:t>
            </a:r>
            <a:r>
              <a:rPr lang="en-US" sz="3600" b="1" dirty="0">
                <a:solidFill>
                  <a:schemeClr val="accent2"/>
                </a:solidFill>
              </a:rPr>
              <a:t>Mealy</a:t>
            </a:r>
            <a:r>
              <a:rPr lang="en-US" sz="3600" b="1" dirty="0"/>
              <a:t> Machine to </a:t>
            </a:r>
            <a:r>
              <a:rPr lang="en-US" sz="3600" b="1" dirty="0">
                <a:solidFill>
                  <a:srgbClr val="0070C0"/>
                </a:solidFill>
              </a:rPr>
              <a:t>Moore</a:t>
            </a:r>
            <a:r>
              <a:rPr lang="en-US" sz="3600" b="1" dirty="0"/>
              <a:t> Machine?</a:t>
            </a:r>
          </a:p>
        </p:txBody>
      </p:sp>
      <p:pic>
        <p:nvPicPr>
          <p:cNvPr id="47" name="Picture 46" descr="Logo, company name&#10;&#10;Description automatically generated">
            <a:extLst>
              <a:ext uri="{FF2B5EF4-FFF2-40B4-BE49-F238E27FC236}">
                <a16:creationId xmlns:a16="http://schemas.microsoft.com/office/drawing/2014/main" id="{67B8351D-0293-E8CD-113B-81F0ACA8A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8617" y="5721780"/>
            <a:ext cx="910365" cy="91036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034A80D-2F92-A2BD-4678-9996C834BB15}"/>
              </a:ext>
            </a:extLst>
          </p:cNvPr>
          <p:cNvCxnSpPr/>
          <p:nvPr/>
        </p:nvCxnSpPr>
        <p:spPr>
          <a:xfrm>
            <a:off x="5324354" y="1840375"/>
            <a:ext cx="0" cy="465302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ight Arrow 9">
            <a:extLst>
              <a:ext uri="{FF2B5EF4-FFF2-40B4-BE49-F238E27FC236}">
                <a16:creationId xmlns:a16="http://schemas.microsoft.com/office/drawing/2014/main" id="{D7107678-CACE-302B-AB90-629EF4B8C3C4}"/>
              </a:ext>
            </a:extLst>
          </p:cNvPr>
          <p:cNvSpPr/>
          <p:nvPr/>
        </p:nvSpPr>
        <p:spPr>
          <a:xfrm>
            <a:off x="5058135" y="4101869"/>
            <a:ext cx="532429" cy="28493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21990D07-8781-4E0E-1612-927B8E73BF13}"/>
              </a:ext>
            </a:extLst>
          </p:cNvPr>
          <p:cNvGrpSpPr/>
          <p:nvPr/>
        </p:nvGrpSpPr>
        <p:grpSpPr>
          <a:xfrm>
            <a:off x="855930" y="1787415"/>
            <a:ext cx="3409630" cy="1989641"/>
            <a:chOff x="855930" y="1787415"/>
            <a:chExt cx="3409630" cy="198964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5519188F-6955-2149-1294-C18065CA633A}"/>
                </a:ext>
              </a:extLst>
            </p:cNvPr>
            <p:cNvSpPr/>
            <p:nvPr/>
          </p:nvSpPr>
          <p:spPr>
            <a:xfrm>
              <a:off x="1313193" y="2435692"/>
              <a:ext cx="542102" cy="5421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E8C4540C-F419-C136-52BB-018F30E5B072}"/>
                    </a:ext>
                  </a:extLst>
                </p:cNvPr>
                <p:cNvSpPr txBox="1"/>
                <p:nvPr/>
              </p:nvSpPr>
              <p:spPr>
                <a:xfrm>
                  <a:off x="1374856" y="2523631"/>
                  <a:ext cx="43055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E8C4540C-F419-C136-52BB-018F30E5B0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4856" y="2523631"/>
                  <a:ext cx="43055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52594FBD-A159-3621-BF2C-93890495D146}"/>
                </a:ext>
              </a:extLst>
            </p:cNvPr>
            <p:cNvCxnSpPr/>
            <p:nvPr/>
          </p:nvCxnSpPr>
          <p:spPr>
            <a:xfrm>
              <a:off x="855930" y="2708699"/>
              <a:ext cx="4457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2A76E4B3-6324-1AE8-50D3-7B197133864A}"/>
                    </a:ext>
                  </a:extLst>
                </p:cNvPr>
                <p:cNvSpPr txBox="1"/>
                <p:nvPr/>
              </p:nvSpPr>
              <p:spPr>
                <a:xfrm>
                  <a:off x="2513341" y="1787415"/>
                  <a:ext cx="56477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/0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2A76E4B3-6324-1AE8-50D3-7B19713386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3341" y="1787415"/>
                  <a:ext cx="564770" cy="338554"/>
                </a:xfrm>
                <a:prstGeom prst="rect">
                  <a:avLst/>
                </a:prstGeom>
                <a:blipFill>
                  <a:blip r:embed="rId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Curved Connector 7">
              <a:extLst>
                <a:ext uri="{FF2B5EF4-FFF2-40B4-BE49-F238E27FC236}">
                  <a16:creationId xmlns:a16="http://schemas.microsoft.com/office/drawing/2014/main" id="{55531937-1F96-A3DD-A45F-F24785162E74}"/>
                </a:ext>
              </a:extLst>
            </p:cNvPr>
            <p:cNvCxnSpPr>
              <a:cxnSpLocks/>
              <a:stCxn id="2" idx="0"/>
              <a:endCxn id="74" idx="0"/>
            </p:cNvCxnSpPr>
            <p:nvPr/>
          </p:nvCxnSpPr>
          <p:spPr>
            <a:xfrm rot="5400000" flipH="1" flipV="1">
              <a:off x="2789376" y="1230560"/>
              <a:ext cx="12700" cy="2410265"/>
            </a:xfrm>
            <a:prstGeom prst="curvedConnector3">
              <a:avLst>
                <a:gd name="adj1" fmla="val 2620236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11E99C36-6198-5FAD-F35A-AA22E6A9956B}"/>
                </a:ext>
              </a:extLst>
            </p:cNvPr>
            <p:cNvCxnSpPr>
              <a:cxnSpLocks/>
              <a:stCxn id="2" idx="6"/>
              <a:endCxn id="66" idx="2"/>
            </p:cNvCxnSpPr>
            <p:nvPr/>
          </p:nvCxnSpPr>
          <p:spPr>
            <a:xfrm>
              <a:off x="1855295" y="2706743"/>
              <a:ext cx="638832" cy="15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2A2E4E7F-3463-3E30-D9ED-03C57DAB14F4}"/>
                    </a:ext>
                  </a:extLst>
                </p:cNvPr>
                <p:cNvSpPr txBox="1"/>
                <p:nvPr/>
              </p:nvSpPr>
              <p:spPr>
                <a:xfrm>
                  <a:off x="1884711" y="2391612"/>
                  <a:ext cx="56105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/0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2A2E4E7F-3463-3E30-D9ED-03C57DAB14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4711" y="2391612"/>
                  <a:ext cx="561051" cy="338554"/>
                </a:xfrm>
                <a:prstGeom prst="rect">
                  <a:avLst/>
                </a:prstGeom>
                <a:blipFill>
                  <a:blip r:embed="rId5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AE075F1D-0773-5855-35C0-5C4FD1E9EC20}"/>
                </a:ext>
              </a:extLst>
            </p:cNvPr>
            <p:cNvCxnSpPr>
              <a:cxnSpLocks/>
              <a:stCxn id="74" idx="2"/>
              <a:endCxn id="66" idx="6"/>
            </p:cNvCxnSpPr>
            <p:nvPr/>
          </p:nvCxnSpPr>
          <p:spPr>
            <a:xfrm flipH="1">
              <a:off x="3036229" y="2706743"/>
              <a:ext cx="687229" cy="1532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85A4B3F8-C988-860C-234B-683E2D39FE17}"/>
                    </a:ext>
                  </a:extLst>
                </p:cNvPr>
                <p:cNvSpPr txBox="1"/>
                <p:nvPr/>
              </p:nvSpPr>
              <p:spPr>
                <a:xfrm>
                  <a:off x="3137619" y="2405316"/>
                  <a:ext cx="56105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85A4B3F8-C988-860C-234B-683E2D39F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7619" y="2405316"/>
                  <a:ext cx="561051" cy="338554"/>
                </a:xfrm>
                <a:prstGeom prst="rect">
                  <a:avLst/>
                </a:prstGeom>
                <a:blipFill>
                  <a:blip r:embed="rId6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Curved Connector 55">
              <a:extLst>
                <a:ext uri="{FF2B5EF4-FFF2-40B4-BE49-F238E27FC236}">
                  <a16:creationId xmlns:a16="http://schemas.microsoft.com/office/drawing/2014/main" id="{C5091230-DE05-B8E4-71A2-6D826C84D5E5}"/>
                </a:ext>
              </a:extLst>
            </p:cNvPr>
            <p:cNvCxnSpPr>
              <a:cxnSpLocks/>
              <a:stCxn id="66" idx="3"/>
              <a:endCxn id="2" idx="5"/>
            </p:cNvCxnSpPr>
            <p:nvPr/>
          </p:nvCxnSpPr>
          <p:spPr>
            <a:xfrm rot="5400000" flipH="1">
              <a:off x="2173945" y="2500366"/>
              <a:ext cx="1532" cy="797610"/>
            </a:xfrm>
            <a:prstGeom prst="curvedConnector3">
              <a:avLst>
                <a:gd name="adj1" fmla="val -8770757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2485695C-2385-03A7-E991-67AEE26E6C0E}"/>
                    </a:ext>
                  </a:extLst>
                </p:cNvPr>
                <p:cNvSpPr txBox="1"/>
                <p:nvPr/>
              </p:nvSpPr>
              <p:spPr>
                <a:xfrm>
                  <a:off x="1898637" y="3022402"/>
                  <a:ext cx="56477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2485695C-2385-03A7-E991-67AEE26E6C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8637" y="3022402"/>
                  <a:ext cx="564770" cy="338554"/>
                </a:xfrm>
                <a:prstGeom prst="rect">
                  <a:avLst/>
                </a:prstGeom>
                <a:blipFill>
                  <a:blip r:embed="rId7"/>
                  <a:stretch>
                    <a:fillRect b="-74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663E4FB6-64F3-88CB-50C6-8FD9BB6A4879}"/>
                </a:ext>
              </a:extLst>
            </p:cNvPr>
            <p:cNvSpPr/>
            <p:nvPr/>
          </p:nvSpPr>
          <p:spPr>
            <a:xfrm>
              <a:off x="2494127" y="2437224"/>
              <a:ext cx="542102" cy="5421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3ACFA8A8-BA5C-EE0A-9B79-84DD7F12361A}"/>
                    </a:ext>
                  </a:extLst>
                </p:cNvPr>
                <p:cNvSpPr txBox="1"/>
                <p:nvPr/>
              </p:nvSpPr>
              <p:spPr>
                <a:xfrm>
                  <a:off x="2555790" y="2525163"/>
                  <a:ext cx="43055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3ACFA8A8-BA5C-EE0A-9B79-84DD7F1236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5790" y="2525163"/>
                  <a:ext cx="430550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38D7507-5735-66D5-D49E-B0326F80B373}"/>
                </a:ext>
              </a:extLst>
            </p:cNvPr>
            <p:cNvSpPr/>
            <p:nvPr/>
          </p:nvSpPr>
          <p:spPr>
            <a:xfrm>
              <a:off x="3723458" y="2435692"/>
              <a:ext cx="542102" cy="5421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7F400BDF-77C4-92D7-42F7-3FB3450B5A3F}"/>
                    </a:ext>
                  </a:extLst>
                </p:cNvPr>
                <p:cNvSpPr txBox="1"/>
                <p:nvPr/>
              </p:nvSpPr>
              <p:spPr>
                <a:xfrm>
                  <a:off x="3785121" y="2523631"/>
                  <a:ext cx="43055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7F400BDF-77C4-92D7-42F7-3FB3450B5A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5121" y="2523631"/>
                  <a:ext cx="430550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0" name="Curved Connector 79">
              <a:extLst>
                <a:ext uri="{FF2B5EF4-FFF2-40B4-BE49-F238E27FC236}">
                  <a16:creationId xmlns:a16="http://schemas.microsoft.com/office/drawing/2014/main" id="{2CD19F70-A30C-1D41-FD33-76EEE6F36328}"/>
                </a:ext>
              </a:extLst>
            </p:cNvPr>
            <p:cNvCxnSpPr>
              <a:cxnSpLocks/>
              <a:stCxn id="74" idx="4"/>
              <a:endCxn id="2" idx="4"/>
            </p:cNvCxnSpPr>
            <p:nvPr/>
          </p:nvCxnSpPr>
          <p:spPr>
            <a:xfrm rot="5400000">
              <a:off x="2789377" y="1772662"/>
              <a:ext cx="12700" cy="2410265"/>
            </a:xfrm>
            <a:prstGeom prst="curvedConnector3">
              <a:avLst>
                <a:gd name="adj1" fmla="val 6356992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6E0DCE65-476A-7AD1-AC1F-86246FEDA376}"/>
                    </a:ext>
                  </a:extLst>
                </p:cNvPr>
                <p:cNvSpPr txBox="1"/>
                <p:nvPr/>
              </p:nvSpPr>
              <p:spPr>
                <a:xfrm>
                  <a:off x="2602823" y="3438502"/>
                  <a:ext cx="56105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6E0DCE65-476A-7AD1-AC1F-86246FEDA3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2823" y="3438502"/>
                  <a:ext cx="561051" cy="338554"/>
                </a:xfrm>
                <a:prstGeom prst="rect">
                  <a:avLst/>
                </a:prstGeom>
                <a:blipFill>
                  <a:blip r:embed="rId10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8" name="Curved Connector 87">
              <a:extLst>
                <a:ext uri="{FF2B5EF4-FFF2-40B4-BE49-F238E27FC236}">
                  <a16:creationId xmlns:a16="http://schemas.microsoft.com/office/drawing/2014/main" id="{9F814A90-DBDD-24A9-AB95-CD03990CD7B3}"/>
                </a:ext>
              </a:extLst>
            </p:cNvPr>
            <p:cNvCxnSpPr>
              <a:cxnSpLocks/>
              <a:stCxn id="74" idx="3"/>
              <a:endCxn id="66" idx="5"/>
            </p:cNvCxnSpPr>
            <p:nvPr/>
          </p:nvCxnSpPr>
          <p:spPr>
            <a:xfrm rot="5400000">
              <a:off x="3379078" y="2476168"/>
              <a:ext cx="1532" cy="846007"/>
            </a:xfrm>
            <a:prstGeom prst="curvedConnector3">
              <a:avLst>
                <a:gd name="adj1" fmla="val 1189275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8984D860-0F0A-E95D-D460-0A5651161B6D}"/>
                    </a:ext>
                  </a:extLst>
                </p:cNvPr>
                <p:cNvSpPr txBox="1"/>
                <p:nvPr/>
              </p:nvSpPr>
              <p:spPr>
                <a:xfrm>
                  <a:off x="3137619" y="3040189"/>
                  <a:ext cx="56477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/0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8984D860-0F0A-E95D-D460-0A5651161B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7619" y="3040189"/>
                  <a:ext cx="564770" cy="338554"/>
                </a:xfrm>
                <a:prstGeom prst="rect">
                  <a:avLst/>
                </a:prstGeom>
                <a:blipFill>
                  <a:blip r:embed="rId11"/>
                  <a:stretch>
                    <a:fillRect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EEAEA89-165B-815E-1D0A-AFB3C3989B4E}"/>
                  </a:ext>
                </a:extLst>
              </p:cNvPr>
              <p:cNvSpPr txBox="1"/>
              <p:nvPr/>
            </p:nvSpPr>
            <p:spPr>
              <a:xfrm>
                <a:off x="975164" y="4244337"/>
                <a:ext cx="1927185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EEAEA89-165B-815E-1D0A-AFB3C3989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164" y="4244337"/>
                <a:ext cx="1927185" cy="1754326"/>
              </a:xfrm>
              <a:prstGeom prst="rect">
                <a:avLst/>
              </a:prstGeom>
              <a:blipFill>
                <a:blip r:embed="rId12"/>
                <a:stretch>
                  <a:fillRect l="-1961" t="-719" b="-3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E344A3CC-70BC-E27F-D8C9-63737F980A70}"/>
                  </a:ext>
                </a:extLst>
              </p:cNvPr>
              <p:cNvSpPr txBox="1"/>
              <p:nvPr/>
            </p:nvSpPr>
            <p:spPr>
              <a:xfrm>
                <a:off x="2791064" y="4250262"/>
                <a:ext cx="1927185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E344A3CC-70BC-E27F-D8C9-63737F980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064" y="4250262"/>
                <a:ext cx="1927185" cy="1754326"/>
              </a:xfrm>
              <a:prstGeom prst="rect">
                <a:avLst/>
              </a:prstGeom>
              <a:blipFill>
                <a:blip r:embed="rId13"/>
                <a:stretch>
                  <a:fillRect l="-1961" b="-3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Oval 107">
            <a:extLst>
              <a:ext uri="{FF2B5EF4-FFF2-40B4-BE49-F238E27FC236}">
                <a16:creationId xmlns:a16="http://schemas.microsoft.com/office/drawing/2014/main" id="{0796C1A2-785A-EFD7-12D3-35B3981627DC}"/>
              </a:ext>
            </a:extLst>
          </p:cNvPr>
          <p:cNvSpPr/>
          <p:nvPr/>
        </p:nvSpPr>
        <p:spPr>
          <a:xfrm>
            <a:off x="6461914" y="3368348"/>
            <a:ext cx="669299" cy="6692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AB088305-F3D5-2BE2-2426-4539032FA327}"/>
                  </a:ext>
                </a:extLst>
              </p:cNvPr>
              <p:cNvSpPr txBox="1"/>
              <p:nvPr/>
            </p:nvSpPr>
            <p:spPr>
              <a:xfrm>
                <a:off x="6512002" y="3502588"/>
                <a:ext cx="5896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</m:oMath>
                </a14:m>
                <a:r>
                  <a:rPr lang="en-US" dirty="0"/>
                  <a:t>1</a:t>
                </a:r>
              </a:p>
            </p:txBody>
          </p:sp>
        </mc:Choice>
        <mc:Fallback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AB088305-F3D5-2BE2-2426-4539032FA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002" y="3502588"/>
                <a:ext cx="589695" cy="369332"/>
              </a:xfrm>
              <a:prstGeom prst="rect">
                <a:avLst/>
              </a:prstGeom>
              <a:blipFill>
                <a:blip r:embed="rId14"/>
                <a:stretch>
                  <a:fillRect t="-10345" r="-4167" b="-27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D01DA307-0FC3-0CC8-4A73-82CB193BC32A}"/>
              </a:ext>
            </a:extLst>
          </p:cNvPr>
          <p:cNvCxnSpPr/>
          <p:nvPr/>
        </p:nvCxnSpPr>
        <p:spPr>
          <a:xfrm>
            <a:off x="6004570" y="3669883"/>
            <a:ext cx="4457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55D70F4-A837-4125-24DD-1D12CC54D6FE}"/>
                  </a:ext>
                </a:extLst>
              </p:cNvPr>
              <p:cNvSpPr txBox="1"/>
              <p:nvPr/>
            </p:nvSpPr>
            <p:spPr>
              <a:xfrm>
                <a:off x="7995268" y="3512039"/>
                <a:ext cx="66929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55D70F4-A837-4125-24DD-1D12CC54D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5268" y="3512039"/>
                <a:ext cx="669298" cy="369332"/>
              </a:xfrm>
              <a:prstGeom prst="rect">
                <a:avLst/>
              </a:prstGeom>
              <a:blipFill>
                <a:blip r:embed="rId1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ED17723B-8086-ABF9-5C8D-A53C1AFC6560}"/>
                  </a:ext>
                </a:extLst>
              </p:cNvPr>
              <p:cNvSpPr txBox="1"/>
              <p:nvPr/>
            </p:nvSpPr>
            <p:spPr>
              <a:xfrm>
                <a:off x="9501377" y="2904292"/>
                <a:ext cx="6692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ED17723B-8086-ABF9-5C8D-A53C1AFC6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1377" y="2904292"/>
                <a:ext cx="669295" cy="369332"/>
              </a:xfrm>
              <a:prstGeom prst="rect">
                <a:avLst/>
              </a:prstGeom>
              <a:blipFill>
                <a:blip r:embed="rId16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C76D8324-E60C-971C-10E6-67FD22D7FE1A}"/>
                  </a:ext>
                </a:extLst>
              </p:cNvPr>
              <p:cNvSpPr txBox="1"/>
              <p:nvPr/>
            </p:nvSpPr>
            <p:spPr>
              <a:xfrm>
                <a:off x="9501377" y="4171901"/>
                <a:ext cx="66928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C76D8324-E60C-971C-10E6-67FD22D7F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1377" y="4171901"/>
                <a:ext cx="669285" cy="369332"/>
              </a:xfrm>
              <a:prstGeom prst="rect">
                <a:avLst/>
              </a:prstGeom>
              <a:blipFill>
                <a:blip r:embed="rId1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Oval 116">
            <a:extLst>
              <a:ext uri="{FF2B5EF4-FFF2-40B4-BE49-F238E27FC236}">
                <a16:creationId xmlns:a16="http://schemas.microsoft.com/office/drawing/2014/main" id="{F08B65BE-0D70-75A4-D496-7B5D80C31FFF}"/>
              </a:ext>
            </a:extLst>
          </p:cNvPr>
          <p:cNvSpPr/>
          <p:nvPr/>
        </p:nvSpPr>
        <p:spPr>
          <a:xfrm>
            <a:off x="7965752" y="3368348"/>
            <a:ext cx="669299" cy="6692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F52C26B5-98AB-5310-9F95-B79BABCA572F}"/>
              </a:ext>
            </a:extLst>
          </p:cNvPr>
          <p:cNvSpPr/>
          <p:nvPr/>
        </p:nvSpPr>
        <p:spPr>
          <a:xfrm>
            <a:off x="9501363" y="2754308"/>
            <a:ext cx="669299" cy="6692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6F060018-D1B6-568B-FBB9-C306E4DA5085}"/>
              </a:ext>
            </a:extLst>
          </p:cNvPr>
          <p:cNvSpPr/>
          <p:nvPr/>
        </p:nvSpPr>
        <p:spPr>
          <a:xfrm>
            <a:off x="9503587" y="4019171"/>
            <a:ext cx="669299" cy="6692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Curved Connector 119">
            <a:extLst>
              <a:ext uri="{FF2B5EF4-FFF2-40B4-BE49-F238E27FC236}">
                <a16:creationId xmlns:a16="http://schemas.microsoft.com/office/drawing/2014/main" id="{757CC976-1991-E74F-A275-2CD1B3804417}"/>
              </a:ext>
            </a:extLst>
          </p:cNvPr>
          <p:cNvCxnSpPr>
            <a:cxnSpLocks/>
            <a:stCxn id="108" idx="1"/>
            <a:endCxn id="118" idx="0"/>
          </p:cNvCxnSpPr>
          <p:nvPr/>
        </p:nvCxnSpPr>
        <p:spPr>
          <a:xfrm rot="5400000" flipH="1" flipV="1">
            <a:off x="7841944" y="1472296"/>
            <a:ext cx="712057" cy="3276082"/>
          </a:xfrm>
          <a:prstGeom prst="curvedConnector3">
            <a:avLst>
              <a:gd name="adj1" fmla="val 13210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9AD8C449-B03F-24E1-81F4-C111D56B9787}"/>
                  </a:ext>
                </a:extLst>
              </p:cNvPr>
              <p:cNvSpPr txBox="1"/>
              <p:nvPr/>
            </p:nvSpPr>
            <p:spPr>
              <a:xfrm>
                <a:off x="6951451" y="2507843"/>
                <a:ext cx="3499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9AD8C449-B03F-24E1-81F4-C111D56B9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451" y="2507843"/>
                <a:ext cx="349968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2B1B049D-0AD4-DB13-FEAC-F166F2A0AE86}"/>
              </a:ext>
            </a:extLst>
          </p:cNvPr>
          <p:cNvCxnSpPr>
            <a:cxnSpLocks/>
            <a:endCxn id="117" idx="2"/>
          </p:cNvCxnSpPr>
          <p:nvPr/>
        </p:nvCxnSpPr>
        <p:spPr>
          <a:xfrm>
            <a:off x="7131213" y="3696705"/>
            <a:ext cx="834539" cy="6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3E3B5E18-AB62-7E6B-D7E7-D65040323652}"/>
                  </a:ext>
                </a:extLst>
              </p:cNvPr>
              <p:cNvSpPr txBox="1"/>
              <p:nvPr/>
            </p:nvSpPr>
            <p:spPr>
              <a:xfrm>
                <a:off x="7371568" y="3394581"/>
                <a:ext cx="3462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3E3B5E18-AB62-7E6B-D7E7-D65040323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568" y="3394581"/>
                <a:ext cx="346249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8" name="Curved Connector 127">
            <a:extLst>
              <a:ext uri="{FF2B5EF4-FFF2-40B4-BE49-F238E27FC236}">
                <a16:creationId xmlns:a16="http://schemas.microsoft.com/office/drawing/2014/main" id="{651BEA2D-A310-FEC0-9F25-49D59C036935}"/>
              </a:ext>
            </a:extLst>
          </p:cNvPr>
          <p:cNvCxnSpPr>
            <a:cxnSpLocks/>
            <a:stCxn id="117" idx="3"/>
            <a:endCxn id="108" idx="5"/>
          </p:cNvCxnSpPr>
          <p:nvPr/>
        </p:nvCxnSpPr>
        <p:spPr>
          <a:xfrm rot="5400000">
            <a:off x="7548483" y="3424344"/>
            <a:ext cx="12700" cy="1030573"/>
          </a:xfrm>
          <a:prstGeom prst="curvedConnector3">
            <a:avLst>
              <a:gd name="adj1" fmla="val 147810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2EC7D714-CC4B-BA8D-4DF6-0721860A5F34}"/>
                  </a:ext>
                </a:extLst>
              </p:cNvPr>
              <p:cNvSpPr txBox="1"/>
              <p:nvPr/>
            </p:nvSpPr>
            <p:spPr>
              <a:xfrm>
                <a:off x="7336270" y="4058928"/>
                <a:ext cx="3499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2EC7D714-CC4B-BA8D-4DF6-0721860A5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6270" y="4058928"/>
                <a:ext cx="349968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5" name="Curved Connector 134">
            <a:extLst>
              <a:ext uri="{FF2B5EF4-FFF2-40B4-BE49-F238E27FC236}">
                <a16:creationId xmlns:a16="http://schemas.microsoft.com/office/drawing/2014/main" id="{F2333DF1-6C95-A1DC-D678-D7C61959084E}"/>
              </a:ext>
            </a:extLst>
          </p:cNvPr>
          <p:cNvCxnSpPr>
            <a:cxnSpLocks/>
            <a:stCxn id="117" idx="6"/>
            <a:endCxn id="119" idx="0"/>
          </p:cNvCxnSpPr>
          <p:nvPr/>
        </p:nvCxnSpPr>
        <p:spPr>
          <a:xfrm>
            <a:off x="8635051" y="3702998"/>
            <a:ext cx="1203186" cy="31617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CF80EE70-6128-5391-82C7-B76C9E49403D}"/>
                  </a:ext>
                </a:extLst>
              </p:cNvPr>
              <p:cNvSpPr txBox="1"/>
              <p:nvPr/>
            </p:nvSpPr>
            <p:spPr>
              <a:xfrm>
                <a:off x="9115598" y="3466366"/>
                <a:ext cx="3462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CF80EE70-6128-5391-82C7-B76C9E4940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5598" y="3466366"/>
                <a:ext cx="346249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E77E819-BCFE-04D6-3EE3-5954E8E96FF5}"/>
              </a:ext>
            </a:extLst>
          </p:cNvPr>
          <p:cNvCxnSpPr>
            <a:cxnSpLocks/>
            <a:stCxn id="118" idx="1"/>
            <a:endCxn id="108" idx="0"/>
          </p:cNvCxnSpPr>
          <p:nvPr/>
        </p:nvCxnSpPr>
        <p:spPr>
          <a:xfrm rot="16200000" flipH="1" flipV="1">
            <a:off x="7939960" y="1708928"/>
            <a:ext cx="516023" cy="2802816"/>
          </a:xfrm>
          <a:prstGeom prst="curvedConnector3">
            <a:avLst>
              <a:gd name="adj1" fmla="val -946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CDA98C29-7F53-10ED-5679-062F062049C8}"/>
                  </a:ext>
                </a:extLst>
              </p:cNvPr>
              <p:cNvSpPr txBox="1"/>
              <p:nvPr/>
            </p:nvSpPr>
            <p:spPr>
              <a:xfrm>
                <a:off x="7591197" y="2855882"/>
                <a:ext cx="3462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CDA98C29-7F53-10ED-5679-062F06204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197" y="2855882"/>
                <a:ext cx="346249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1" name="Curved Connector 150">
            <a:extLst>
              <a:ext uri="{FF2B5EF4-FFF2-40B4-BE49-F238E27FC236}">
                <a16:creationId xmlns:a16="http://schemas.microsoft.com/office/drawing/2014/main" id="{83BC869D-47B1-CD6F-EF3A-A587B241F09C}"/>
              </a:ext>
            </a:extLst>
          </p:cNvPr>
          <p:cNvCxnSpPr>
            <a:cxnSpLocks/>
            <a:stCxn id="118" idx="2"/>
            <a:endCxn id="117" idx="0"/>
          </p:cNvCxnSpPr>
          <p:nvPr/>
        </p:nvCxnSpPr>
        <p:spPr>
          <a:xfrm rot="10800000" flipV="1">
            <a:off x="8300403" y="3088958"/>
            <a:ext cx="1200961" cy="27939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F12541B1-E24C-7159-C903-044427E1CC50}"/>
                  </a:ext>
                </a:extLst>
              </p:cNvPr>
              <p:cNvSpPr txBox="1"/>
              <p:nvPr/>
            </p:nvSpPr>
            <p:spPr>
              <a:xfrm>
                <a:off x="8624068" y="2869996"/>
                <a:ext cx="3499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F12541B1-E24C-7159-C903-044427E1C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4068" y="2869996"/>
                <a:ext cx="349968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6" name="Curved Connector 155">
            <a:extLst>
              <a:ext uri="{FF2B5EF4-FFF2-40B4-BE49-F238E27FC236}">
                <a16:creationId xmlns:a16="http://schemas.microsoft.com/office/drawing/2014/main" id="{B19D2B6C-8046-66C1-FFDB-4289B1EC8687}"/>
              </a:ext>
            </a:extLst>
          </p:cNvPr>
          <p:cNvCxnSpPr>
            <a:cxnSpLocks/>
            <a:stCxn id="119" idx="2"/>
            <a:endCxn id="117" idx="5"/>
          </p:cNvCxnSpPr>
          <p:nvPr/>
        </p:nvCxnSpPr>
        <p:spPr>
          <a:xfrm rot="10800000">
            <a:off x="8537035" y="3939631"/>
            <a:ext cx="966553" cy="41419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31BA40EB-DCA2-8B51-FDB4-D030964A531F}"/>
                  </a:ext>
                </a:extLst>
              </p:cNvPr>
              <p:cNvSpPr txBox="1"/>
              <p:nvPr/>
            </p:nvSpPr>
            <p:spPr>
              <a:xfrm>
                <a:off x="8917076" y="4002624"/>
                <a:ext cx="3499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31BA40EB-DCA2-8B51-FDB4-D030964A5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7076" y="4002624"/>
                <a:ext cx="349968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0" name="Curved Connector 159">
            <a:extLst>
              <a:ext uri="{FF2B5EF4-FFF2-40B4-BE49-F238E27FC236}">
                <a16:creationId xmlns:a16="http://schemas.microsoft.com/office/drawing/2014/main" id="{6ECC6BE3-588B-2BF5-3B67-6A819FBFE910}"/>
              </a:ext>
            </a:extLst>
          </p:cNvPr>
          <p:cNvCxnSpPr>
            <a:cxnSpLocks/>
            <a:stCxn id="119" idx="3"/>
            <a:endCxn id="108" idx="4"/>
          </p:cNvCxnSpPr>
          <p:nvPr/>
        </p:nvCxnSpPr>
        <p:spPr>
          <a:xfrm rot="5400000" flipH="1">
            <a:off x="7922681" y="2911530"/>
            <a:ext cx="552806" cy="2805040"/>
          </a:xfrm>
          <a:prstGeom prst="curvedConnector3">
            <a:avLst>
              <a:gd name="adj1" fmla="val -673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16322597-828E-1187-7589-A21BEED4C85C}"/>
                  </a:ext>
                </a:extLst>
              </p:cNvPr>
              <p:cNvSpPr txBox="1"/>
              <p:nvPr/>
            </p:nvSpPr>
            <p:spPr>
              <a:xfrm>
                <a:off x="7984998" y="4619788"/>
                <a:ext cx="3462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16322597-828E-1187-7589-A21BEED4C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998" y="4619788"/>
                <a:ext cx="346249" cy="33855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187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6" grpId="0"/>
      <p:bldP spid="107" grpId="0"/>
      <p:bldP spid="108" grpId="0" animBg="1"/>
      <p:bldP spid="109" grpId="0"/>
      <p:bldP spid="112" grpId="0"/>
      <p:bldP spid="114" grpId="0"/>
      <p:bldP spid="116" grpId="0"/>
      <p:bldP spid="117" grpId="0" animBg="1"/>
      <p:bldP spid="118" grpId="0" animBg="1"/>
      <p:bldP spid="119" grpId="0" animBg="1"/>
      <p:bldP spid="124" grpId="0"/>
      <p:bldP spid="127" grpId="0"/>
      <p:bldP spid="134" grpId="0"/>
      <p:bldP spid="138" grpId="0"/>
      <p:bldP spid="150" grpId="0"/>
      <p:bldP spid="155" grpId="0"/>
      <p:bldP spid="159" grpId="0"/>
      <p:bldP spid="1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BE273-B238-6483-BBB1-A2316C72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Mealy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C4292-861D-EE89-C0A0-9239818E0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Mesin</a:t>
            </a:r>
            <a:r>
              <a:rPr lang="en-US" dirty="0"/>
              <a:t> Mealy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simbol</a:t>
            </a:r>
            <a:r>
              <a:rPr lang="en-US" dirty="0">
                <a:solidFill>
                  <a:srgbClr val="FF0000"/>
                </a:solidFill>
              </a:rPr>
              <a:t> output </a:t>
            </a:r>
            <a:r>
              <a:rPr lang="en-US" dirty="0" err="1"/>
              <a:t>tergantung</a:t>
            </a:r>
            <a:r>
              <a:rPr lang="en-US" dirty="0"/>
              <a:t> pada </a:t>
            </a:r>
            <a:r>
              <a:rPr lang="en-US" dirty="0" err="1">
                <a:solidFill>
                  <a:srgbClr val="FF0000"/>
                </a:solidFill>
              </a:rPr>
              <a:t>simbol</a:t>
            </a:r>
            <a:r>
              <a:rPr lang="en-US" dirty="0">
                <a:solidFill>
                  <a:srgbClr val="FF0000"/>
                </a:solidFill>
              </a:rPr>
              <a:t> input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dan state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r>
              <a:rPr lang="en-US" dirty="0"/>
              <a:t>Dalam </a:t>
            </a:r>
            <a:r>
              <a:rPr lang="en-US" dirty="0" err="1"/>
              <a:t>mesin</a:t>
            </a:r>
            <a:r>
              <a:rPr lang="en-US" dirty="0"/>
              <a:t> Mealy, output </a:t>
            </a:r>
            <a:r>
              <a:rPr lang="en-US" dirty="0" err="1"/>
              <a:t>diwakili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input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state yang </a:t>
            </a:r>
            <a:r>
              <a:rPr lang="en-US" dirty="0" err="1"/>
              <a:t>dipisahkan</a:t>
            </a:r>
            <a:r>
              <a:rPr lang="en-US" dirty="0"/>
              <a:t> oleh </a:t>
            </a:r>
            <a:r>
              <a:rPr lang="en-US" dirty="0">
                <a:solidFill>
                  <a:srgbClr val="FF0000"/>
                </a:solidFill>
              </a:rPr>
              <a:t>/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29F3E2C8-2A9A-078A-99B7-62B4C1F76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4949" y="5703076"/>
            <a:ext cx="947773" cy="94777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E67B78-8153-65FB-6013-E8E8F9253A90}"/>
              </a:ext>
            </a:extLst>
          </p:cNvPr>
          <p:cNvCxnSpPr/>
          <p:nvPr/>
        </p:nvCxnSpPr>
        <p:spPr>
          <a:xfrm>
            <a:off x="838200" y="1481559"/>
            <a:ext cx="5257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97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BE273-B238-6483-BBB1-A2316C72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Mealy Machine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4C4292-861D-EE89-C0A0-9239818E0C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Didefinisikan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tupel</a:t>
                </a:r>
                <a:r>
                  <a:rPr lang="en-US" dirty="0"/>
                  <a:t> </a:t>
                </a:r>
                <a:r>
                  <a:rPr lang="en-US" dirty="0" err="1"/>
                  <a:t>berisi</a:t>
                </a:r>
                <a:r>
                  <a:rPr lang="en-US" dirty="0"/>
                  <a:t> 6 </a:t>
                </a:r>
                <a:r>
                  <a:rPr lang="en-US" dirty="0" err="1"/>
                  <a:t>elemen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,∆,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US" dirty="0"/>
              </a:p>
              <a:p>
                <a:pPr lvl="1">
                  <a:tabLst>
                    <a:tab pos="11890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	:   </a:t>
                </a:r>
                <a:r>
                  <a:rPr lang="en-US" dirty="0" err="1"/>
                  <a:t>Himpunan</a:t>
                </a:r>
                <a:r>
                  <a:rPr lang="en-US" dirty="0"/>
                  <a:t> state</a:t>
                </a:r>
              </a:p>
              <a:p>
                <a:pPr lvl="1">
                  <a:tabLst>
                    <a:tab pos="1189038" algn="l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	:   </a:t>
                </a:r>
                <a:r>
                  <a:rPr lang="en-US" dirty="0" err="1"/>
                  <a:t>Himpunan</a:t>
                </a:r>
                <a:r>
                  <a:rPr lang="en-US" dirty="0"/>
                  <a:t> input symbol</a:t>
                </a:r>
              </a:p>
              <a:p>
                <a:pPr lvl="1">
                  <a:tabLst>
                    <a:tab pos="1189038" algn="l"/>
                  </a:tabLst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	:  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transisi</a:t>
                </a:r>
                <a:endParaRPr lang="en-US" dirty="0"/>
              </a:p>
              <a:p>
                <a:pPr lvl="1">
                  <a:tabLst>
                    <a:tab pos="11890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	:   Initial state, </a:t>
                </a:r>
                <a:r>
                  <a:rPr lang="en-US" dirty="0" err="1"/>
                  <a:t>dimana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>
                  <a:tabLst>
                    <a:tab pos="1189038" algn="l"/>
                  </a:tabLst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/>
                  <a:t>	:   </a:t>
                </a:r>
                <a:r>
                  <a:rPr lang="en-US" dirty="0" err="1"/>
                  <a:t>Himpunan</a:t>
                </a:r>
                <a:r>
                  <a:rPr lang="en-US" dirty="0"/>
                  <a:t> output</a:t>
                </a:r>
              </a:p>
              <a:p>
                <a:pPr lvl="1">
                  <a:tabLst>
                    <a:tab pos="1189038" algn="l"/>
                  </a:tabLst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’	:   </a:t>
                </a:r>
                <a:r>
                  <a:rPr lang="en-US" dirty="0" err="1"/>
                  <a:t>Fungsi</a:t>
                </a:r>
                <a:r>
                  <a:rPr lang="en-US" dirty="0"/>
                  <a:t> output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4C4292-861D-EE89-C0A0-9239818E0C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06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29F3E2C8-2A9A-078A-99B7-62B4C1F765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4949" y="5703076"/>
            <a:ext cx="947773" cy="94777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E67B78-8153-65FB-6013-E8E8F9253A90}"/>
              </a:ext>
            </a:extLst>
          </p:cNvPr>
          <p:cNvCxnSpPr/>
          <p:nvPr/>
        </p:nvCxnSpPr>
        <p:spPr>
          <a:xfrm>
            <a:off x="838200" y="1481559"/>
            <a:ext cx="5257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57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FCA9434-09B6-FD6C-A2E3-DE3C50DC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1 - Mealy Machine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3208C84-78E8-8540-C5DC-68279AC23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23415"/>
          </a:xfrm>
        </p:spPr>
        <p:txBody>
          <a:bodyPr/>
          <a:lstStyle/>
          <a:p>
            <a:r>
              <a:rPr lang="en-US" dirty="0" err="1"/>
              <a:t>Mesin</a:t>
            </a:r>
            <a:r>
              <a:rPr lang="en-US" dirty="0"/>
              <a:t> Mealy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komplemen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biner yang </a:t>
            </a:r>
            <a:r>
              <a:rPr lang="en-US" dirty="0" err="1"/>
              <a:t>diinputkan</a:t>
            </a:r>
            <a:endParaRPr lang="en-US" dirty="0"/>
          </a:p>
          <a:p>
            <a:pPr lvl="1">
              <a:tabLst>
                <a:tab pos="2709863" algn="l"/>
              </a:tabLst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input</a:t>
            </a:r>
            <a:r>
              <a:rPr lang="en-US" dirty="0"/>
              <a:t>	:   1011</a:t>
            </a:r>
          </a:p>
          <a:p>
            <a:pPr lvl="1">
              <a:tabLst>
                <a:tab pos="2709863" algn="l"/>
              </a:tabLst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output</a:t>
            </a:r>
            <a:r>
              <a:rPr lang="en-US" dirty="0"/>
              <a:t>	:   0100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8A4AF6-EEA2-160B-7824-3BCF7685E02E}"/>
              </a:ext>
            </a:extLst>
          </p:cNvPr>
          <p:cNvCxnSpPr>
            <a:cxnSpLocks/>
          </p:cNvCxnSpPr>
          <p:nvPr/>
        </p:nvCxnSpPr>
        <p:spPr>
          <a:xfrm>
            <a:off x="838200" y="1481559"/>
            <a:ext cx="64084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CBBFDC8F-F7C0-A6BD-607E-1290E407B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8617" y="5721780"/>
            <a:ext cx="910365" cy="91036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E47F9F-CA31-52EC-E90B-1E7E5828D4D2}"/>
                  </a:ext>
                </a:extLst>
              </p:cNvPr>
              <p:cNvSpPr txBox="1"/>
              <p:nvPr/>
            </p:nvSpPr>
            <p:spPr>
              <a:xfrm>
                <a:off x="823242" y="3588660"/>
                <a:ext cx="2551747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>
                  <a:tabLst>
                    <a:tab pos="8842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	: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</m:oMath>
                </a14:m>
                <a:endParaRPr lang="en-US" dirty="0"/>
              </a:p>
              <a:p>
                <a:pPr lvl="1">
                  <a:tabLst>
                    <a:tab pos="884238" algn="l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	: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US" dirty="0"/>
              </a:p>
              <a:p>
                <a:pPr lvl="1">
                  <a:tabLst>
                    <a:tab pos="8842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	: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dirty="0"/>
              </a:p>
              <a:p>
                <a:pPr lvl="1">
                  <a:tabLst>
                    <a:tab pos="8842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/>
                  <a:t>	: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E47F9F-CA31-52EC-E90B-1E7E5828D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242" y="3588660"/>
                <a:ext cx="2551747" cy="1200329"/>
              </a:xfrm>
              <a:prstGeom prst="rect">
                <a:avLst/>
              </a:prstGeom>
              <a:blipFill>
                <a:blip r:embed="rId3"/>
                <a:stretch>
                  <a:fillRect t="-2083" b="-7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1A1BC3-2960-6046-B42D-7FB8092DE805}"/>
                  </a:ext>
                </a:extLst>
              </p:cNvPr>
              <p:cNvSpPr txBox="1"/>
              <p:nvPr/>
            </p:nvSpPr>
            <p:spPr>
              <a:xfrm>
                <a:off x="3919650" y="3532152"/>
                <a:ext cx="135159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1A1BC3-2960-6046-B42D-7FB8092DE8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650" y="3532152"/>
                <a:ext cx="135159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A80500-611B-1FF2-8945-3C4515F9403B}"/>
                  </a:ext>
                </a:extLst>
              </p:cNvPr>
              <p:cNvSpPr txBox="1"/>
              <p:nvPr/>
            </p:nvSpPr>
            <p:spPr>
              <a:xfrm>
                <a:off x="3670095" y="3841927"/>
                <a:ext cx="242590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A80500-611B-1FF2-8945-3C4515F94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095" y="3841927"/>
                <a:ext cx="2425905" cy="646331"/>
              </a:xfrm>
              <a:prstGeom prst="rect">
                <a:avLst/>
              </a:prstGeom>
              <a:blipFill>
                <a:blip r:embed="rId5"/>
                <a:stretch>
                  <a:fillRect l="-1036" t="-1923"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747DA39-10BC-4FF8-52CD-8F2F109F19FF}"/>
              </a:ext>
            </a:extLst>
          </p:cNvPr>
          <p:cNvCxnSpPr>
            <a:cxnSpLocks/>
          </p:cNvCxnSpPr>
          <p:nvPr/>
        </p:nvCxnSpPr>
        <p:spPr>
          <a:xfrm>
            <a:off x="3605065" y="3867194"/>
            <a:ext cx="1846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6B330B6-9B8B-D590-C499-B9715EBFA3BF}"/>
              </a:ext>
            </a:extLst>
          </p:cNvPr>
          <p:cNvGrpSpPr/>
          <p:nvPr/>
        </p:nvGrpSpPr>
        <p:grpSpPr>
          <a:xfrm>
            <a:off x="6982280" y="2903137"/>
            <a:ext cx="1226118" cy="1885852"/>
            <a:chOff x="6982280" y="2903137"/>
            <a:chExt cx="1226118" cy="188585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E988C6F-DAA1-80C3-088F-7309A304424A}"/>
                </a:ext>
              </a:extLst>
            </p:cNvPr>
            <p:cNvSpPr/>
            <p:nvPr/>
          </p:nvSpPr>
          <p:spPr>
            <a:xfrm>
              <a:off x="7428050" y="3453307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CE15DFCF-2AD8-CA71-6427-99AE80A8A7B4}"/>
                    </a:ext>
                  </a:extLst>
                </p:cNvPr>
                <p:cNvSpPr txBox="1"/>
                <p:nvPr/>
              </p:nvSpPr>
              <p:spPr>
                <a:xfrm>
                  <a:off x="7478056" y="3656859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CE15DFCF-2AD8-CA71-6427-99AE80A8A7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8056" y="3656859"/>
                  <a:ext cx="718912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034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B2C538A-224C-3F23-362B-FA4D1DCC9D01}"/>
                </a:ext>
              </a:extLst>
            </p:cNvPr>
            <p:cNvCxnSpPr/>
            <p:nvPr/>
          </p:nvCxnSpPr>
          <p:spPr>
            <a:xfrm>
              <a:off x="6982280" y="3841927"/>
              <a:ext cx="4457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8D9A554F-C3EE-5336-86EC-7DACB1E3D641}"/>
                </a:ext>
              </a:extLst>
            </p:cNvPr>
            <p:cNvCxnSpPr>
              <a:cxnSpLocks/>
              <a:stCxn id="13" idx="1"/>
              <a:endCxn id="13" idx="7"/>
            </p:cNvCxnSpPr>
            <p:nvPr/>
          </p:nvCxnSpPr>
          <p:spPr>
            <a:xfrm rot="5400000" flipH="1" flipV="1">
              <a:off x="7818224" y="3291691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urved Connector 23">
              <a:extLst>
                <a:ext uri="{FF2B5EF4-FFF2-40B4-BE49-F238E27FC236}">
                  <a16:creationId xmlns:a16="http://schemas.microsoft.com/office/drawing/2014/main" id="{8C5EBE8E-D642-DB9D-BFFE-386C747B1175}"/>
                </a:ext>
              </a:extLst>
            </p:cNvPr>
            <p:cNvCxnSpPr>
              <a:cxnSpLocks/>
              <a:stCxn id="13" idx="3"/>
              <a:endCxn id="13" idx="5"/>
            </p:cNvCxnSpPr>
            <p:nvPr/>
          </p:nvCxnSpPr>
          <p:spPr>
            <a:xfrm rot="16200000" flipH="1">
              <a:off x="7818224" y="3843481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851A809-CB52-279D-D911-D6C5668AFC88}"/>
                </a:ext>
              </a:extLst>
            </p:cNvPr>
            <p:cNvSpPr txBox="1"/>
            <p:nvPr/>
          </p:nvSpPr>
          <p:spPr>
            <a:xfrm>
              <a:off x="7582422" y="2903137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0/1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4CA9AFD-53EB-ED2B-71C7-B35416E0FA2F}"/>
                </a:ext>
              </a:extLst>
            </p:cNvPr>
            <p:cNvSpPr txBox="1"/>
            <p:nvPr/>
          </p:nvSpPr>
          <p:spPr>
            <a:xfrm>
              <a:off x="7587336" y="4450435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1/0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62B4933-AAAD-AF2B-BA65-2B67D05E1468}"/>
                  </a:ext>
                </a:extLst>
              </p:cNvPr>
              <p:cNvSpPr txBox="1"/>
              <p:nvPr/>
            </p:nvSpPr>
            <p:spPr>
              <a:xfrm>
                <a:off x="3947220" y="4594187"/>
                <a:ext cx="135159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62B4933-AAAD-AF2B-BA65-2B67D05E1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220" y="4594187"/>
                <a:ext cx="135159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286265C-2BC2-1678-24FC-E94A93FA9C69}"/>
                  </a:ext>
                </a:extLst>
              </p:cNvPr>
              <p:cNvSpPr txBox="1"/>
              <p:nvPr/>
            </p:nvSpPr>
            <p:spPr>
              <a:xfrm>
                <a:off x="3697665" y="4915537"/>
                <a:ext cx="242590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286265C-2BC2-1678-24FC-E94A93FA9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665" y="4915537"/>
                <a:ext cx="2425905" cy="646331"/>
              </a:xfrm>
              <a:prstGeom prst="rect">
                <a:avLst/>
              </a:prstGeom>
              <a:blipFill>
                <a:blip r:embed="rId8"/>
                <a:stretch>
                  <a:fillRect l="-1563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C1B9340-E3EF-BCB7-E456-C399C49A0B7B}"/>
              </a:ext>
            </a:extLst>
          </p:cNvPr>
          <p:cNvCxnSpPr>
            <a:cxnSpLocks/>
          </p:cNvCxnSpPr>
          <p:nvPr/>
        </p:nvCxnSpPr>
        <p:spPr>
          <a:xfrm>
            <a:off x="3606525" y="4929229"/>
            <a:ext cx="18866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78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DCA5471-F9A4-3D34-712B-38B1D52BF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1 - Mealy Machine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B21FBFF-008F-3E70-40AB-33208A35C5AE}"/>
              </a:ext>
            </a:extLst>
          </p:cNvPr>
          <p:cNvCxnSpPr>
            <a:cxnSpLocks/>
          </p:cNvCxnSpPr>
          <p:nvPr/>
        </p:nvCxnSpPr>
        <p:spPr>
          <a:xfrm>
            <a:off x="838200" y="1481559"/>
            <a:ext cx="64084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35E49D7-4107-1A13-2E16-702AA32ED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8617" y="5721780"/>
            <a:ext cx="910365" cy="91036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27" name="Table 12">
            <a:extLst>
              <a:ext uri="{FF2B5EF4-FFF2-40B4-BE49-F238E27FC236}">
                <a16:creationId xmlns:a16="http://schemas.microsoft.com/office/drawing/2014/main" id="{DC665AEE-5112-3DB4-90F6-A14BFCA3B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486323"/>
              </p:ext>
            </p:extLst>
          </p:nvPr>
        </p:nvGraphicFramePr>
        <p:xfrm>
          <a:off x="5794160" y="2629646"/>
          <a:ext cx="385734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670">
                  <a:extLst>
                    <a:ext uri="{9D8B030D-6E8A-4147-A177-3AD203B41FA5}">
                      <a16:colId xmlns:a16="http://schemas.microsoft.com/office/drawing/2014/main" val="1489593570"/>
                    </a:ext>
                  </a:extLst>
                </a:gridCol>
                <a:gridCol w="1928670">
                  <a:extLst>
                    <a:ext uri="{9D8B030D-6E8A-4147-A177-3AD203B41FA5}">
                      <a16:colId xmlns:a16="http://schemas.microsoft.com/office/drawing/2014/main" val="471551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9493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088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2280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38420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2988456"/>
                  </a:ext>
                </a:extLst>
              </a:tr>
            </a:tbl>
          </a:graphicData>
        </a:graphic>
      </p:graphicFrame>
      <p:grpSp>
        <p:nvGrpSpPr>
          <p:cNvPr id="28" name="Group 27">
            <a:extLst>
              <a:ext uri="{FF2B5EF4-FFF2-40B4-BE49-F238E27FC236}">
                <a16:creationId xmlns:a16="http://schemas.microsoft.com/office/drawing/2014/main" id="{4ECFD4A5-1A0F-EA9A-CCCE-E85AF3FD821B}"/>
              </a:ext>
            </a:extLst>
          </p:cNvPr>
          <p:cNvGrpSpPr/>
          <p:nvPr/>
        </p:nvGrpSpPr>
        <p:grpSpPr>
          <a:xfrm>
            <a:off x="2664923" y="2597994"/>
            <a:ext cx="1226118" cy="1885852"/>
            <a:chOff x="6982280" y="2903137"/>
            <a:chExt cx="1226118" cy="1885852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C61CC3A-7BAA-071A-8DDF-E838756E3ED9}"/>
                </a:ext>
              </a:extLst>
            </p:cNvPr>
            <p:cNvSpPr/>
            <p:nvPr/>
          </p:nvSpPr>
          <p:spPr>
            <a:xfrm>
              <a:off x="7428050" y="3453307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E0BABA09-EFB0-E315-B13B-EBB1212DC6B2}"/>
                    </a:ext>
                  </a:extLst>
                </p:cNvPr>
                <p:cNvSpPr txBox="1"/>
                <p:nvPr/>
              </p:nvSpPr>
              <p:spPr>
                <a:xfrm>
                  <a:off x="7478056" y="3656859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E0BABA09-EFB0-E315-B13B-EBB1212DC6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8056" y="3656859"/>
                  <a:ext cx="718912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034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F8C87F5-5595-E029-F378-77067C0B4C59}"/>
                </a:ext>
              </a:extLst>
            </p:cNvPr>
            <p:cNvCxnSpPr/>
            <p:nvPr/>
          </p:nvCxnSpPr>
          <p:spPr>
            <a:xfrm>
              <a:off x="6982280" y="3841927"/>
              <a:ext cx="4457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urved Connector 31">
              <a:extLst>
                <a:ext uri="{FF2B5EF4-FFF2-40B4-BE49-F238E27FC236}">
                  <a16:creationId xmlns:a16="http://schemas.microsoft.com/office/drawing/2014/main" id="{F915C4C9-AE06-5398-2106-4076923A9C5B}"/>
                </a:ext>
              </a:extLst>
            </p:cNvPr>
            <p:cNvCxnSpPr>
              <a:cxnSpLocks/>
              <a:stCxn id="29" idx="1"/>
              <a:endCxn id="29" idx="7"/>
            </p:cNvCxnSpPr>
            <p:nvPr/>
          </p:nvCxnSpPr>
          <p:spPr>
            <a:xfrm rot="5400000" flipH="1" flipV="1">
              <a:off x="7818224" y="3291691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urved Connector 32">
              <a:extLst>
                <a:ext uri="{FF2B5EF4-FFF2-40B4-BE49-F238E27FC236}">
                  <a16:creationId xmlns:a16="http://schemas.microsoft.com/office/drawing/2014/main" id="{E1F06F31-7F84-19C9-FEB8-C8D921E108EB}"/>
                </a:ext>
              </a:extLst>
            </p:cNvPr>
            <p:cNvCxnSpPr>
              <a:cxnSpLocks/>
              <a:stCxn id="29" idx="3"/>
              <a:endCxn id="29" idx="5"/>
            </p:cNvCxnSpPr>
            <p:nvPr/>
          </p:nvCxnSpPr>
          <p:spPr>
            <a:xfrm rot="16200000" flipH="1">
              <a:off x="7818224" y="3843481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8F03D7D-E5BA-D179-9B02-EF56FA8082DF}"/>
                </a:ext>
              </a:extLst>
            </p:cNvPr>
            <p:cNvSpPr txBox="1"/>
            <p:nvPr/>
          </p:nvSpPr>
          <p:spPr>
            <a:xfrm>
              <a:off x="7582422" y="2903137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0/1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C1424F3-3BA5-336C-5898-40691FE163A9}"/>
                </a:ext>
              </a:extLst>
            </p:cNvPr>
            <p:cNvSpPr txBox="1"/>
            <p:nvPr/>
          </p:nvSpPr>
          <p:spPr>
            <a:xfrm>
              <a:off x="7587336" y="4450435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1/0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506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B2C68D5-06AF-2856-8345-FB89A7471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2 - Mealy Machine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72E98B-D60B-9E84-6829-A8D74D99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23415"/>
          </a:xfrm>
        </p:spPr>
        <p:txBody>
          <a:bodyPr/>
          <a:lstStyle/>
          <a:p>
            <a:r>
              <a:rPr lang="en-US" dirty="0" err="1"/>
              <a:t>Mesin</a:t>
            </a:r>
            <a:r>
              <a:rPr lang="en-US" dirty="0"/>
              <a:t> Mealy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(modulus)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3</a:t>
            </a:r>
          </a:p>
          <a:p>
            <a:pPr lvl="1">
              <a:tabLst>
                <a:tab pos="2709863" algn="l"/>
              </a:tabLst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input</a:t>
            </a:r>
            <a:r>
              <a:rPr lang="en-US" dirty="0"/>
              <a:t>	:   101 </a:t>
            </a:r>
            <a:r>
              <a:rPr lang="en-US" sz="1800" dirty="0"/>
              <a:t>(5 dalam </a:t>
            </a:r>
            <a:r>
              <a:rPr lang="en-US" sz="1800" dirty="0" err="1"/>
              <a:t>kode</a:t>
            </a:r>
            <a:r>
              <a:rPr lang="en-US" sz="1800" dirty="0"/>
              <a:t> biner)</a:t>
            </a:r>
            <a:endParaRPr lang="en-US" dirty="0"/>
          </a:p>
          <a:p>
            <a:pPr lvl="1">
              <a:tabLst>
                <a:tab pos="2709863" algn="l"/>
              </a:tabLst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output</a:t>
            </a:r>
            <a:r>
              <a:rPr lang="en-US" dirty="0"/>
              <a:t>	:  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322E468-FC2C-4B2A-5B64-7EDBD10A0F4D}"/>
              </a:ext>
            </a:extLst>
          </p:cNvPr>
          <p:cNvCxnSpPr>
            <a:cxnSpLocks/>
          </p:cNvCxnSpPr>
          <p:nvPr/>
        </p:nvCxnSpPr>
        <p:spPr>
          <a:xfrm>
            <a:off x="838200" y="1481559"/>
            <a:ext cx="64084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4D3E41E3-F1CC-B519-AFE2-7B1263690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8617" y="5721780"/>
            <a:ext cx="910365" cy="91036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F181C50-FFEF-5E48-E98E-B5FB9203C8F9}"/>
                  </a:ext>
                </a:extLst>
              </p:cNvPr>
              <p:cNvSpPr txBox="1"/>
              <p:nvPr/>
            </p:nvSpPr>
            <p:spPr>
              <a:xfrm>
                <a:off x="373985" y="3864782"/>
                <a:ext cx="2551747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>
                  <a:tabLst>
                    <a:tab pos="8842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	: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>
                  <a:tabLst>
                    <a:tab pos="884238" algn="l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	: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US" dirty="0"/>
              </a:p>
              <a:p>
                <a:pPr lvl="1">
                  <a:tabLst>
                    <a:tab pos="8842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	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lvl="1">
                  <a:tabLst>
                    <a:tab pos="884238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/>
                  <a:t>	: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0,1,2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F181C50-FFEF-5E48-E98E-B5FB9203C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85" y="3864782"/>
                <a:ext cx="2551747" cy="1200329"/>
              </a:xfrm>
              <a:prstGeom prst="rect">
                <a:avLst/>
              </a:prstGeom>
              <a:blipFill>
                <a:blip r:embed="rId3"/>
                <a:stretch>
                  <a:fillRect t="-2105" b="-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1F8270-DC94-E4BD-ABF7-EEA34C428323}"/>
                  </a:ext>
                </a:extLst>
              </p:cNvPr>
              <p:cNvSpPr txBox="1"/>
              <p:nvPr/>
            </p:nvSpPr>
            <p:spPr>
              <a:xfrm>
                <a:off x="3005252" y="3542153"/>
                <a:ext cx="135159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1F8270-DC94-E4BD-ABF7-EEA34C4283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252" y="3542153"/>
                <a:ext cx="135159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8408B07-4101-CA6D-6890-A64C89B50F25}"/>
                  </a:ext>
                </a:extLst>
              </p:cNvPr>
              <p:cNvSpPr txBox="1"/>
              <p:nvPr/>
            </p:nvSpPr>
            <p:spPr>
              <a:xfrm>
                <a:off x="2755697" y="3851928"/>
                <a:ext cx="2425905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8408B07-4101-CA6D-6890-A64C89B50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697" y="3851928"/>
                <a:ext cx="2425905" cy="1754326"/>
              </a:xfrm>
              <a:prstGeom prst="rect">
                <a:avLst/>
              </a:prstGeom>
              <a:blipFill>
                <a:blip r:embed="rId5"/>
                <a:stretch>
                  <a:fillRect l="-1036" t="-719"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5E00EF5-C38F-0D72-E67A-B074465BD8DA}"/>
              </a:ext>
            </a:extLst>
          </p:cNvPr>
          <p:cNvCxnSpPr>
            <a:cxnSpLocks/>
          </p:cNvCxnSpPr>
          <p:nvPr/>
        </p:nvCxnSpPr>
        <p:spPr>
          <a:xfrm>
            <a:off x="2755697" y="3877195"/>
            <a:ext cx="17584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3C20DE5-8BAB-0957-AE44-24016497CFAF}"/>
                  </a:ext>
                </a:extLst>
              </p:cNvPr>
              <p:cNvSpPr txBox="1"/>
              <p:nvPr/>
            </p:nvSpPr>
            <p:spPr>
              <a:xfrm>
                <a:off x="4952132" y="3542153"/>
                <a:ext cx="135159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3C20DE5-8BAB-0957-AE44-24016497C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132" y="3542153"/>
                <a:ext cx="135159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BF8D323-2BED-A855-D939-16EAE354F86F}"/>
                  </a:ext>
                </a:extLst>
              </p:cNvPr>
              <p:cNvSpPr txBox="1"/>
              <p:nvPr/>
            </p:nvSpPr>
            <p:spPr>
              <a:xfrm>
                <a:off x="4702577" y="3863503"/>
                <a:ext cx="2425905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BF8D323-2BED-A855-D939-16EAE354F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577" y="3863503"/>
                <a:ext cx="2425905" cy="1754326"/>
              </a:xfrm>
              <a:prstGeom prst="rect">
                <a:avLst/>
              </a:prstGeom>
              <a:blipFill>
                <a:blip r:embed="rId7"/>
                <a:stretch>
                  <a:fillRect l="-1563" t="-719"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9CF9F21-41D0-AF7A-CD05-27DBA6C3800E}"/>
              </a:ext>
            </a:extLst>
          </p:cNvPr>
          <p:cNvCxnSpPr>
            <a:cxnSpLocks/>
          </p:cNvCxnSpPr>
          <p:nvPr/>
        </p:nvCxnSpPr>
        <p:spPr>
          <a:xfrm>
            <a:off x="4611437" y="3877195"/>
            <a:ext cx="18866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82E03535-F483-6D7A-70DB-66EBA4643DFC}"/>
              </a:ext>
            </a:extLst>
          </p:cNvPr>
          <p:cNvSpPr/>
          <p:nvPr/>
        </p:nvSpPr>
        <p:spPr>
          <a:xfrm>
            <a:off x="6983730" y="4149090"/>
            <a:ext cx="780348" cy="7803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D700773-D6AE-8348-BF9A-B9DF4E40194D}"/>
                  </a:ext>
                </a:extLst>
              </p:cNvPr>
              <p:cNvSpPr txBox="1"/>
              <p:nvPr/>
            </p:nvSpPr>
            <p:spPr>
              <a:xfrm>
                <a:off x="7033736" y="4352642"/>
                <a:ext cx="71891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D700773-D6AE-8348-BF9A-B9DF4E401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736" y="4352642"/>
                <a:ext cx="718912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>
            <a:extLst>
              <a:ext uri="{FF2B5EF4-FFF2-40B4-BE49-F238E27FC236}">
                <a16:creationId xmlns:a16="http://schemas.microsoft.com/office/drawing/2014/main" id="{28C8BD51-F37C-B75C-2AB1-28D06C2D4A9D}"/>
              </a:ext>
            </a:extLst>
          </p:cNvPr>
          <p:cNvSpPr/>
          <p:nvPr/>
        </p:nvSpPr>
        <p:spPr>
          <a:xfrm>
            <a:off x="8850630" y="4149090"/>
            <a:ext cx="780348" cy="7803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7A2033F-664B-2EDF-C2A0-DA1DA0F8F72C}"/>
                  </a:ext>
                </a:extLst>
              </p:cNvPr>
              <p:cNvSpPr txBox="1"/>
              <p:nvPr/>
            </p:nvSpPr>
            <p:spPr>
              <a:xfrm>
                <a:off x="8900636" y="4352642"/>
                <a:ext cx="71891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7A2033F-664B-2EDF-C2A0-DA1DA0F8F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0636" y="4352642"/>
                <a:ext cx="718912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45">
            <a:extLst>
              <a:ext uri="{FF2B5EF4-FFF2-40B4-BE49-F238E27FC236}">
                <a16:creationId xmlns:a16="http://schemas.microsoft.com/office/drawing/2014/main" id="{32CA4F40-569F-B3D5-F308-5F78F7E1A72C}"/>
              </a:ext>
            </a:extLst>
          </p:cNvPr>
          <p:cNvSpPr/>
          <p:nvPr/>
        </p:nvSpPr>
        <p:spPr>
          <a:xfrm>
            <a:off x="10486346" y="4151156"/>
            <a:ext cx="780348" cy="7803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FC8510E-0B4F-B89B-15EA-BC983444BB77}"/>
                  </a:ext>
                </a:extLst>
              </p:cNvPr>
              <p:cNvSpPr txBox="1"/>
              <p:nvPr/>
            </p:nvSpPr>
            <p:spPr>
              <a:xfrm>
                <a:off x="10536352" y="4354708"/>
                <a:ext cx="71891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FC8510E-0B4F-B89B-15EA-BC983444B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6352" y="4354708"/>
                <a:ext cx="718912" cy="369332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25E1362-AF18-F76A-C450-29618B8F0105}"/>
              </a:ext>
            </a:extLst>
          </p:cNvPr>
          <p:cNvCxnSpPr/>
          <p:nvPr/>
        </p:nvCxnSpPr>
        <p:spPr>
          <a:xfrm>
            <a:off x="6537960" y="4537710"/>
            <a:ext cx="4457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562DB590-02DC-47C3-609D-1210F3C184D7}"/>
              </a:ext>
            </a:extLst>
          </p:cNvPr>
          <p:cNvSpPr txBox="1"/>
          <p:nvPr/>
        </p:nvSpPr>
        <p:spPr>
          <a:xfrm>
            <a:off x="7156164" y="3635445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0/0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C414AC2-EE29-A0AC-8A11-04F3147B328A}"/>
              </a:ext>
            </a:extLst>
          </p:cNvPr>
          <p:cNvSpPr txBox="1"/>
          <p:nvPr/>
        </p:nvSpPr>
        <p:spPr>
          <a:xfrm>
            <a:off x="8099824" y="4265054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1/1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C7EFF6B-0ECE-9915-A1A4-97B9CA809C86}"/>
              </a:ext>
            </a:extLst>
          </p:cNvPr>
          <p:cNvCxnSpPr>
            <a:cxnSpLocks/>
            <a:stCxn id="42" idx="6"/>
            <a:endCxn id="44" idx="2"/>
          </p:cNvCxnSpPr>
          <p:nvPr/>
        </p:nvCxnSpPr>
        <p:spPr>
          <a:xfrm>
            <a:off x="7764078" y="4539264"/>
            <a:ext cx="10865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urved Connector 51">
            <a:extLst>
              <a:ext uri="{FF2B5EF4-FFF2-40B4-BE49-F238E27FC236}">
                <a16:creationId xmlns:a16="http://schemas.microsoft.com/office/drawing/2014/main" id="{D0AC5AB8-3055-95F6-ABC3-6646DD529EC6}"/>
              </a:ext>
            </a:extLst>
          </p:cNvPr>
          <p:cNvCxnSpPr>
            <a:cxnSpLocks/>
            <a:stCxn id="42" idx="7"/>
            <a:endCxn id="42" idx="1"/>
          </p:cNvCxnSpPr>
          <p:nvPr/>
        </p:nvCxnSpPr>
        <p:spPr>
          <a:xfrm rot="16200000" flipV="1">
            <a:off x="7373904" y="3987474"/>
            <a:ext cx="12700" cy="551790"/>
          </a:xfrm>
          <a:prstGeom prst="curvedConnector3">
            <a:avLst>
              <a:gd name="adj1" fmla="val 269983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A7BA012-3229-5EA9-7E55-30FCFDFB54DF}"/>
              </a:ext>
            </a:extLst>
          </p:cNvPr>
          <p:cNvCxnSpPr>
            <a:cxnSpLocks/>
            <a:stCxn id="44" idx="6"/>
            <a:endCxn id="46" idx="2"/>
          </p:cNvCxnSpPr>
          <p:nvPr/>
        </p:nvCxnSpPr>
        <p:spPr>
          <a:xfrm>
            <a:off x="9630978" y="4539264"/>
            <a:ext cx="855368" cy="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093B5E9E-0FD2-EFDD-D6B5-DA8E182C4272}"/>
              </a:ext>
            </a:extLst>
          </p:cNvPr>
          <p:cNvSpPr txBox="1"/>
          <p:nvPr/>
        </p:nvSpPr>
        <p:spPr>
          <a:xfrm>
            <a:off x="9832742" y="4255443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0/2</a:t>
            </a:r>
          </a:p>
        </p:txBody>
      </p:sp>
      <p:cxnSp>
        <p:nvCxnSpPr>
          <p:cNvPr id="55" name="Curved Connector 54">
            <a:extLst>
              <a:ext uri="{FF2B5EF4-FFF2-40B4-BE49-F238E27FC236}">
                <a16:creationId xmlns:a16="http://schemas.microsoft.com/office/drawing/2014/main" id="{86D6D0E7-7DDA-0C01-4D90-2943176AD668}"/>
              </a:ext>
            </a:extLst>
          </p:cNvPr>
          <p:cNvCxnSpPr>
            <a:cxnSpLocks/>
            <a:stCxn id="44" idx="3"/>
            <a:endCxn id="42" idx="5"/>
          </p:cNvCxnSpPr>
          <p:nvPr/>
        </p:nvCxnSpPr>
        <p:spPr>
          <a:xfrm rot="5400000">
            <a:off x="8307354" y="4157604"/>
            <a:ext cx="12700" cy="1315110"/>
          </a:xfrm>
          <a:prstGeom prst="curvedConnector3">
            <a:avLst>
              <a:gd name="adj1" fmla="val 269983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7D7FC7D-A401-926B-F226-0AFCF5314B57}"/>
              </a:ext>
            </a:extLst>
          </p:cNvPr>
          <p:cNvSpPr txBox="1"/>
          <p:nvPr/>
        </p:nvSpPr>
        <p:spPr>
          <a:xfrm>
            <a:off x="8092058" y="5103254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1/0</a:t>
            </a:r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21D3C7D9-C6AD-CB9F-9DED-0824DEAEDA2B}"/>
              </a:ext>
            </a:extLst>
          </p:cNvPr>
          <p:cNvCxnSpPr>
            <a:cxnSpLocks/>
            <a:stCxn id="46" idx="3"/>
            <a:endCxn id="44" idx="5"/>
          </p:cNvCxnSpPr>
          <p:nvPr/>
        </p:nvCxnSpPr>
        <p:spPr>
          <a:xfrm rot="5400000" flipH="1">
            <a:off x="10057629" y="4274229"/>
            <a:ext cx="2066" cy="1083926"/>
          </a:xfrm>
          <a:prstGeom prst="curvedConnector3">
            <a:avLst>
              <a:gd name="adj1" fmla="val -16596273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FB4D8BC-CBC3-AC39-FCC3-8C47A89BEE87}"/>
              </a:ext>
            </a:extLst>
          </p:cNvPr>
          <p:cNvSpPr txBox="1"/>
          <p:nvPr/>
        </p:nvSpPr>
        <p:spPr>
          <a:xfrm>
            <a:off x="9821653" y="5107064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0/1</a:t>
            </a:r>
          </a:p>
        </p:txBody>
      </p:sp>
      <p:cxnSp>
        <p:nvCxnSpPr>
          <p:cNvPr id="59" name="Curved Connector 58">
            <a:extLst>
              <a:ext uri="{FF2B5EF4-FFF2-40B4-BE49-F238E27FC236}">
                <a16:creationId xmlns:a16="http://schemas.microsoft.com/office/drawing/2014/main" id="{A6DBC6E1-8841-91D4-156E-7713877BBA6E}"/>
              </a:ext>
            </a:extLst>
          </p:cNvPr>
          <p:cNvCxnSpPr>
            <a:cxnSpLocks/>
            <a:stCxn id="46" idx="7"/>
            <a:endCxn id="46" idx="1"/>
          </p:cNvCxnSpPr>
          <p:nvPr/>
        </p:nvCxnSpPr>
        <p:spPr>
          <a:xfrm rot="16200000" flipV="1">
            <a:off x="10876520" y="3989540"/>
            <a:ext cx="12700" cy="551790"/>
          </a:xfrm>
          <a:prstGeom prst="curvedConnector3">
            <a:avLst>
              <a:gd name="adj1" fmla="val 269983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AEC601B-8220-4722-9C80-8818342413D0}"/>
              </a:ext>
            </a:extLst>
          </p:cNvPr>
          <p:cNvSpPr txBox="1"/>
          <p:nvPr/>
        </p:nvSpPr>
        <p:spPr>
          <a:xfrm>
            <a:off x="10639489" y="3643677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706906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12">
            <a:extLst>
              <a:ext uri="{FF2B5EF4-FFF2-40B4-BE49-F238E27FC236}">
                <a16:creationId xmlns:a16="http://schemas.microsoft.com/office/drawing/2014/main" id="{0977C8F7-3A36-CA87-A6BD-869EC0752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30979"/>
              </p:ext>
            </p:extLst>
          </p:nvPr>
        </p:nvGraphicFramePr>
        <p:xfrm>
          <a:off x="6343668" y="2647102"/>
          <a:ext cx="385734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670">
                  <a:extLst>
                    <a:ext uri="{9D8B030D-6E8A-4147-A177-3AD203B41FA5}">
                      <a16:colId xmlns:a16="http://schemas.microsoft.com/office/drawing/2014/main" val="1489593570"/>
                    </a:ext>
                  </a:extLst>
                </a:gridCol>
                <a:gridCol w="1928670">
                  <a:extLst>
                    <a:ext uri="{9D8B030D-6E8A-4147-A177-3AD203B41FA5}">
                      <a16:colId xmlns:a16="http://schemas.microsoft.com/office/drawing/2014/main" val="471551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9493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088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2280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38420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2988456"/>
                  </a:ext>
                </a:extLst>
              </a:tr>
            </a:tbl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1C1703A-3B0D-BE40-EC9F-E14EDCC7A4D9}"/>
              </a:ext>
            </a:extLst>
          </p:cNvPr>
          <p:cNvCxnSpPr>
            <a:cxnSpLocks/>
          </p:cNvCxnSpPr>
          <p:nvPr/>
        </p:nvCxnSpPr>
        <p:spPr>
          <a:xfrm>
            <a:off x="838200" y="1481559"/>
            <a:ext cx="64084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itle 1">
            <a:extLst>
              <a:ext uri="{FF2B5EF4-FFF2-40B4-BE49-F238E27FC236}">
                <a16:creationId xmlns:a16="http://schemas.microsoft.com/office/drawing/2014/main" id="{86914B9A-958A-3D3D-CFC5-4D86420B6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2 - Mealy Machine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C523D79-76C4-6AC0-73A4-0E965786164B}"/>
              </a:ext>
            </a:extLst>
          </p:cNvPr>
          <p:cNvGrpSpPr/>
          <p:nvPr/>
        </p:nvGrpSpPr>
        <p:grpSpPr>
          <a:xfrm>
            <a:off x="750619" y="2807122"/>
            <a:ext cx="4728734" cy="1810173"/>
            <a:chOff x="6537960" y="3635445"/>
            <a:chExt cx="4728734" cy="1810173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9090A2C-8007-1D99-9FB7-CBAE6DAD560D}"/>
                </a:ext>
              </a:extLst>
            </p:cNvPr>
            <p:cNvSpPr/>
            <p:nvPr/>
          </p:nvSpPr>
          <p:spPr>
            <a:xfrm>
              <a:off x="6983730" y="4149090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4E785DB6-8A40-37EB-C9BB-AAF636AFE996}"/>
                    </a:ext>
                  </a:extLst>
                </p:cNvPr>
                <p:cNvSpPr txBox="1"/>
                <p:nvPr/>
              </p:nvSpPr>
              <p:spPr>
                <a:xfrm>
                  <a:off x="7033736" y="4352642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4E785DB6-8A40-37EB-C9BB-AAF636AFE9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3736" y="4352642"/>
                  <a:ext cx="718912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A63EA06-9375-D98D-2677-BCFA0EE96A0A}"/>
                </a:ext>
              </a:extLst>
            </p:cNvPr>
            <p:cNvSpPr/>
            <p:nvPr/>
          </p:nvSpPr>
          <p:spPr>
            <a:xfrm>
              <a:off x="8850630" y="4149090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AC8B182A-2C5A-A07D-BBCE-11FA8F374944}"/>
                    </a:ext>
                  </a:extLst>
                </p:cNvPr>
                <p:cNvSpPr txBox="1"/>
                <p:nvPr/>
              </p:nvSpPr>
              <p:spPr>
                <a:xfrm>
                  <a:off x="8900636" y="4352642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AC8B182A-2C5A-A07D-BBCE-11FA8F3749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0636" y="4352642"/>
                  <a:ext cx="718912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BFD15CD-08BA-25F5-1CA4-E6F758B0D952}"/>
                </a:ext>
              </a:extLst>
            </p:cNvPr>
            <p:cNvSpPr/>
            <p:nvPr/>
          </p:nvSpPr>
          <p:spPr>
            <a:xfrm>
              <a:off x="10486346" y="4151156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1C09F60C-5BA2-47CC-057E-8A1129934DED}"/>
                    </a:ext>
                  </a:extLst>
                </p:cNvPr>
                <p:cNvSpPr txBox="1"/>
                <p:nvPr/>
              </p:nvSpPr>
              <p:spPr>
                <a:xfrm>
                  <a:off x="10536352" y="4354708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1C09F60C-5BA2-47CC-057E-8A1129934D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36352" y="4354708"/>
                  <a:ext cx="718912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07C24D7-1B15-D61A-FD21-184B410D5388}"/>
                </a:ext>
              </a:extLst>
            </p:cNvPr>
            <p:cNvCxnSpPr/>
            <p:nvPr/>
          </p:nvCxnSpPr>
          <p:spPr>
            <a:xfrm>
              <a:off x="6537960" y="4537710"/>
              <a:ext cx="4457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2D734A1-711F-CB9E-26A2-AE8946DA0042}"/>
                </a:ext>
              </a:extLst>
            </p:cNvPr>
            <p:cNvSpPr txBox="1"/>
            <p:nvPr/>
          </p:nvSpPr>
          <p:spPr>
            <a:xfrm>
              <a:off x="7156164" y="3635445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0/0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E0B0862-D3D9-383E-0E80-7985E2E8AC94}"/>
                </a:ext>
              </a:extLst>
            </p:cNvPr>
            <p:cNvSpPr txBox="1"/>
            <p:nvPr/>
          </p:nvSpPr>
          <p:spPr>
            <a:xfrm>
              <a:off x="8099824" y="4265054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1/1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D4087E5E-6C56-632A-0063-47E442D65B83}"/>
                </a:ext>
              </a:extLst>
            </p:cNvPr>
            <p:cNvCxnSpPr>
              <a:cxnSpLocks/>
              <a:stCxn id="27" idx="6"/>
              <a:endCxn id="29" idx="2"/>
            </p:cNvCxnSpPr>
            <p:nvPr/>
          </p:nvCxnSpPr>
          <p:spPr>
            <a:xfrm>
              <a:off x="7764078" y="4539264"/>
              <a:ext cx="108655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urved Connector 36">
              <a:extLst>
                <a:ext uri="{FF2B5EF4-FFF2-40B4-BE49-F238E27FC236}">
                  <a16:creationId xmlns:a16="http://schemas.microsoft.com/office/drawing/2014/main" id="{0EA48290-FDCC-2505-8384-E8A2B34F8B24}"/>
                </a:ext>
              </a:extLst>
            </p:cNvPr>
            <p:cNvCxnSpPr>
              <a:cxnSpLocks/>
              <a:stCxn id="27" idx="7"/>
              <a:endCxn id="27" idx="1"/>
            </p:cNvCxnSpPr>
            <p:nvPr/>
          </p:nvCxnSpPr>
          <p:spPr>
            <a:xfrm rot="16200000" flipV="1">
              <a:off x="7373904" y="3987474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BA62D49B-93BE-6821-C593-6475E18CE9AB}"/>
                </a:ext>
              </a:extLst>
            </p:cNvPr>
            <p:cNvCxnSpPr>
              <a:cxnSpLocks/>
              <a:stCxn id="29" idx="6"/>
              <a:endCxn id="31" idx="2"/>
            </p:cNvCxnSpPr>
            <p:nvPr/>
          </p:nvCxnSpPr>
          <p:spPr>
            <a:xfrm>
              <a:off x="9630978" y="4539264"/>
              <a:ext cx="855368" cy="20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90A2FED-FE55-D454-2AF3-3F63B2E77BB4}"/>
                </a:ext>
              </a:extLst>
            </p:cNvPr>
            <p:cNvSpPr txBox="1"/>
            <p:nvPr/>
          </p:nvSpPr>
          <p:spPr>
            <a:xfrm>
              <a:off x="9832742" y="4255443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0/2</a:t>
              </a:r>
            </a:p>
          </p:txBody>
        </p:sp>
        <p:cxnSp>
          <p:nvCxnSpPr>
            <p:cNvPr id="40" name="Curved Connector 39">
              <a:extLst>
                <a:ext uri="{FF2B5EF4-FFF2-40B4-BE49-F238E27FC236}">
                  <a16:creationId xmlns:a16="http://schemas.microsoft.com/office/drawing/2014/main" id="{FCF908D9-4113-82EB-7A06-FF4E78737C49}"/>
                </a:ext>
              </a:extLst>
            </p:cNvPr>
            <p:cNvCxnSpPr>
              <a:cxnSpLocks/>
              <a:stCxn id="29" idx="3"/>
              <a:endCxn id="27" idx="5"/>
            </p:cNvCxnSpPr>
            <p:nvPr/>
          </p:nvCxnSpPr>
          <p:spPr>
            <a:xfrm rot="5400000">
              <a:off x="8307354" y="4157604"/>
              <a:ext cx="12700" cy="131511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4A55287-7E93-CFDE-F8FE-099248A93A5C}"/>
                </a:ext>
              </a:extLst>
            </p:cNvPr>
            <p:cNvSpPr txBox="1"/>
            <p:nvPr/>
          </p:nvSpPr>
          <p:spPr>
            <a:xfrm>
              <a:off x="8092058" y="5103254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1/0</a:t>
              </a:r>
            </a:p>
          </p:txBody>
        </p:sp>
        <p:cxnSp>
          <p:nvCxnSpPr>
            <p:cNvPr id="42" name="Curved Connector 41">
              <a:extLst>
                <a:ext uri="{FF2B5EF4-FFF2-40B4-BE49-F238E27FC236}">
                  <a16:creationId xmlns:a16="http://schemas.microsoft.com/office/drawing/2014/main" id="{F014A5AD-FC74-AB73-3CC0-67635CB17A6E}"/>
                </a:ext>
              </a:extLst>
            </p:cNvPr>
            <p:cNvCxnSpPr>
              <a:cxnSpLocks/>
              <a:stCxn id="31" idx="3"/>
              <a:endCxn id="29" idx="5"/>
            </p:cNvCxnSpPr>
            <p:nvPr/>
          </p:nvCxnSpPr>
          <p:spPr>
            <a:xfrm rot="5400000" flipH="1">
              <a:off x="10057629" y="4274229"/>
              <a:ext cx="2066" cy="1083926"/>
            </a:xfrm>
            <a:prstGeom prst="curvedConnector3">
              <a:avLst>
                <a:gd name="adj1" fmla="val -16596273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7D87C7E-B8A1-617E-60FB-E075DA04F337}"/>
                </a:ext>
              </a:extLst>
            </p:cNvPr>
            <p:cNvSpPr txBox="1"/>
            <p:nvPr/>
          </p:nvSpPr>
          <p:spPr>
            <a:xfrm>
              <a:off x="9821653" y="5107064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0/1</a:t>
              </a:r>
            </a:p>
          </p:txBody>
        </p:sp>
        <p:cxnSp>
          <p:nvCxnSpPr>
            <p:cNvPr id="44" name="Curved Connector 43">
              <a:extLst>
                <a:ext uri="{FF2B5EF4-FFF2-40B4-BE49-F238E27FC236}">
                  <a16:creationId xmlns:a16="http://schemas.microsoft.com/office/drawing/2014/main" id="{511A59F1-8DE9-695B-BBDA-AD461698DEC6}"/>
                </a:ext>
              </a:extLst>
            </p:cNvPr>
            <p:cNvCxnSpPr>
              <a:cxnSpLocks/>
              <a:stCxn id="31" idx="7"/>
              <a:endCxn id="31" idx="1"/>
            </p:cNvCxnSpPr>
            <p:nvPr/>
          </p:nvCxnSpPr>
          <p:spPr>
            <a:xfrm rot="16200000" flipV="1">
              <a:off x="10876520" y="3989540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60AA822-0908-737E-BD7E-EE8D160CA228}"/>
                </a:ext>
              </a:extLst>
            </p:cNvPr>
            <p:cNvSpPr txBox="1"/>
            <p:nvPr/>
          </p:nvSpPr>
          <p:spPr>
            <a:xfrm>
              <a:off x="10639489" y="3643677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1/2</a:t>
              </a:r>
            </a:p>
          </p:txBody>
        </p:sp>
      </p:grpSp>
      <p:pic>
        <p:nvPicPr>
          <p:cNvPr id="47" name="Picture 46" descr="Logo, company name&#10;&#10;Description automatically generated">
            <a:extLst>
              <a:ext uri="{FF2B5EF4-FFF2-40B4-BE49-F238E27FC236}">
                <a16:creationId xmlns:a16="http://schemas.microsoft.com/office/drawing/2014/main" id="{67B8351D-0293-E8CD-113B-81F0ACA8A0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98617" y="5721780"/>
            <a:ext cx="910365" cy="91036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5000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1C1703A-3B0D-BE40-EC9F-E14EDCC7A4D9}"/>
              </a:ext>
            </a:extLst>
          </p:cNvPr>
          <p:cNvCxnSpPr>
            <a:cxnSpLocks/>
          </p:cNvCxnSpPr>
          <p:nvPr/>
        </p:nvCxnSpPr>
        <p:spPr>
          <a:xfrm>
            <a:off x="838200" y="1481559"/>
            <a:ext cx="8155329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itle 1">
            <a:extLst>
              <a:ext uri="{FF2B5EF4-FFF2-40B4-BE49-F238E27FC236}">
                <a16:creationId xmlns:a16="http://schemas.microsoft.com/office/drawing/2014/main" id="{86914B9A-958A-3D3D-CFC5-4D86420B6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Mealy</a:t>
            </a:r>
            <a:r>
              <a:rPr lang="en-US" b="1" dirty="0"/>
              <a:t> Machine VS </a:t>
            </a:r>
            <a:r>
              <a:rPr lang="en-US" b="1" dirty="0">
                <a:solidFill>
                  <a:srgbClr val="0070C0"/>
                </a:solidFill>
              </a:rPr>
              <a:t>Moore</a:t>
            </a:r>
            <a:r>
              <a:rPr lang="en-US" b="1" dirty="0"/>
              <a:t> Machine</a:t>
            </a:r>
          </a:p>
        </p:txBody>
      </p:sp>
      <p:pic>
        <p:nvPicPr>
          <p:cNvPr id="47" name="Picture 46" descr="Logo, company name&#10;&#10;Description automatically generated">
            <a:extLst>
              <a:ext uri="{FF2B5EF4-FFF2-40B4-BE49-F238E27FC236}">
                <a16:creationId xmlns:a16="http://schemas.microsoft.com/office/drawing/2014/main" id="{67B8351D-0293-E8CD-113B-81F0ACA8A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8617" y="5721780"/>
            <a:ext cx="910365" cy="91036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67A4584-C454-1124-A5A4-E36D9690E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75686"/>
              </p:ext>
            </p:extLst>
          </p:nvPr>
        </p:nvGraphicFramePr>
        <p:xfrm>
          <a:off x="955554" y="1945640"/>
          <a:ext cx="8128000" cy="4145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8068825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47634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Mealy 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Moore Machine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12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Output depends on both upon present state and present 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 depends only upon present 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47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 has less states than Moore 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has more states than Mealy machine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988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 reacts faster to inputs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reacts slower to inputs because more logic is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7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 same clock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are more circuit delays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009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 output is placed on transitions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 is placed on the states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19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Less hardware is need to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hardware is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034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If there is a change in input then output also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no change in output if input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681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 is very difficult to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is easy to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969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208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1C1703A-3B0D-BE40-EC9F-E14EDCC7A4D9}"/>
              </a:ext>
            </a:extLst>
          </p:cNvPr>
          <p:cNvCxnSpPr>
            <a:cxnSpLocks/>
          </p:cNvCxnSpPr>
          <p:nvPr/>
        </p:nvCxnSpPr>
        <p:spPr>
          <a:xfrm>
            <a:off x="838200" y="1481559"/>
            <a:ext cx="9741061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itle 1">
            <a:extLst>
              <a:ext uri="{FF2B5EF4-FFF2-40B4-BE49-F238E27FC236}">
                <a16:creationId xmlns:a16="http://schemas.microsoft.com/office/drawing/2014/main" id="{86914B9A-958A-3D3D-CFC5-4D86420B6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How to convert </a:t>
            </a:r>
            <a:r>
              <a:rPr lang="en-US" sz="3600" b="1" dirty="0">
                <a:solidFill>
                  <a:srgbClr val="0070C0"/>
                </a:solidFill>
              </a:rPr>
              <a:t>Moore</a:t>
            </a:r>
            <a:r>
              <a:rPr lang="en-US" sz="3600" b="1" dirty="0"/>
              <a:t> Machine to </a:t>
            </a:r>
            <a:r>
              <a:rPr lang="en-US" sz="3600" b="1" dirty="0">
                <a:solidFill>
                  <a:schemeClr val="accent2"/>
                </a:solidFill>
              </a:rPr>
              <a:t>Mealy</a:t>
            </a:r>
            <a:r>
              <a:rPr lang="en-US" sz="3600" b="1" dirty="0"/>
              <a:t> Machine?</a:t>
            </a:r>
          </a:p>
        </p:txBody>
      </p:sp>
      <p:pic>
        <p:nvPicPr>
          <p:cNvPr id="47" name="Picture 46" descr="Logo, company name&#10;&#10;Description automatically generated">
            <a:extLst>
              <a:ext uri="{FF2B5EF4-FFF2-40B4-BE49-F238E27FC236}">
                <a16:creationId xmlns:a16="http://schemas.microsoft.com/office/drawing/2014/main" id="{67B8351D-0293-E8CD-113B-81F0ACA8A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8617" y="5721780"/>
            <a:ext cx="910365" cy="91036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98928B-EF5C-AA34-E8C6-5F576BEC1ECA}"/>
                  </a:ext>
                </a:extLst>
              </p:cNvPr>
              <p:cNvSpPr txBox="1"/>
              <p:nvPr/>
            </p:nvSpPr>
            <p:spPr>
              <a:xfrm>
                <a:off x="1966729" y="4166886"/>
                <a:ext cx="1927185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98928B-EF5C-AA34-E8C6-5F576BEC1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729" y="4166886"/>
                <a:ext cx="1927185" cy="1200329"/>
              </a:xfrm>
              <a:prstGeom prst="rect">
                <a:avLst/>
              </a:prstGeom>
              <a:blipFill>
                <a:blip r:embed="rId3"/>
                <a:stretch>
                  <a:fillRect l="-2632" t="-1053" b="-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4A476E-1598-6F72-699A-B5844251A0EB}"/>
                  </a:ext>
                </a:extLst>
              </p:cNvPr>
              <p:cNvSpPr txBox="1"/>
              <p:nvPr/>
            </p:nvSpPr>
            <p:spPr>
              <a:xfrm>
                <a:off x="1966728" y="5466795"/>
                <a:ext cx="192718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4A476E-1598-6F72-699A-B5844251A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728" y="5466795"/>
                <a:ext cx="1927185" cy="646331"/>
              </a:xfrm>
              <a:prstGeom prst="rect">
                <a:avLst/>
              </a:prstGeom>
              <a:blipFill>
                <a:blip r:embed="rId4"/>
                <a:stretch>
                  <a:fillRect l="-2632" t="-1923"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034A80D-2F92-A2BD-4678-9996C834BB15}"/>
              </a:ext>
            </a:extLst>
          </p:cNvPr>
          <p:cNvCxnSpPr/>
          <p:nvPr/>
        </p:nvCxnSpPr>
        <p:spPr>
          <a:xfrm>
            <a:off x="5324354" y="1840375"/>
            <a:ext cx="0" cy="465302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ight Arrow 9">
            <a:extLst>
              <a:ext uri="{FF2B5EF4-FFF2-40B4-BE49-F238E27FC236}">
                <a16:creationId xmlns:a16="http://schemas.microsoft.com/office/drawing/2014/main" id="{D7107678-CACE-302B-AB90-629EF4B8C3C4}"/>
              </a:ext>
            </a:extLst>
          </p:cNvPr>
          <p:cNvSpPr/>
          <p:nvPr/>
        </p:nvSpPr>
        <p:spPr>
          <a:xfrm>
            <a:off x="5058135" y="4101869"/>
            <a:ext cx="532429" cy="28493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5D2D55-CD29-2CAE-223B-B9A32F7183B0}"/>
                  </a:ext>
                </a:extLst>
              </p:cNvPr>
              <p:cNvSpPr txBox="1"/>
              <p:nvPr/>
            </p:nvSpPr>
            <p:spPr>
              <a:xfrm>
                <a:off x="5889582" y="2278871"/>
                <a:ext cx="2768278" cy="18256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b="0" dirty="0">
                    <a:ea typeface="Cambria Math" panose="02040503050406030204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</a:t>
                </a:r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</a:t>
                </a:r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5D2D55-CD29-2CAE-223B-B9A32F7183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582" y="2278871"/>
                <a:ext cx="2768278" cy="1825628"/>
              </a:xfrm>
              <a:prstGeom prst="rect">
                <a:avLst/>
              </a:prstGeom>
              <a:blipFill>
                <a:blip r:embed="rId5"/>
                <a:stretch>
                  <a:fillRect l="-1370" b="-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DEE784D-6DA0-662B-65EA-50C1816C04DB}"/>
                  </a:ext>
                </a:extLst>
              </p:cNvPr>
              <p:cNvSpPr txBox="1"/>
              <p:nvPr/>
            </p:nvSpPr>
            <p:spPr>
              <a:xfrm>
                <a:off x="8657860" y="2273656"/>
                <a:ext cx="2768278" cy="18256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b="0" dirty="0">
                    <a:ea typeface="Cambria Math" panose="02040503050406030204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</a:t>
                </a:r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	</a:t>
                </a:r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DEE784D-6DA0-662B-65EA-50C1816C04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7860" y="2273656"/>
                <a:ext cx="2768278" cy="1825628"/>
              </a:xfrm>
              <a:prstGeom prst="rect">
                <a:avLst/>
              </a:prstGeom>
              <a:blipFill>
                <a:blip r:embed="rId6"/>
                <a:stretch>
                  <a:fillRect l="-1370"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96F9CD73-003A-E5E5-43A6-9FC3280BF37D}"/>
              </a:ext>
            </a:extLst>
          </p:cNvPr>
          <p:cNvGrpSpPr/>
          <p:nvPr/>
        </p:nvGrpSpPr>
        <p:grpSpPr>
          <a:xfrm>
            <a:off x="1025772" y="2131473"/>
            <a:ext cx="3185688" cy="1659421"/>
            <a:chOff x="1025772" y="2131473"/>
            <a:chExt cx="3185688" cy="165942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AA43912-B3AD-9ECE-2228-0244B0C12124}"/>
                </a:ext>
              </a:extLst>
            </p:cNvPr>
            <p:cNvSpPr/>
            <p:nvPr/>
          </p:nvSpPr>
          <p:spPr>
            <a:xfrm>
              <a:off x="1471542" y="2645118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5C29AD31-6CD6-AC7B-789C-3B6CC790171B}"/>
                    </a:ext>
                  </a:extLst>
                </p:cNvPr>
                <p:cNvSpPr txBox="1"/>
                <p:nvPr/>
              </p:nvSpPr>
              <p:spPr>
                <a:xfrm>
                  <a:off x="1521548" y="2848670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5C29AD31-6CD6-AC7B-789C-3B6CC79017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1548" y="2848670"/>
                  <a:ext cx="718912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7ACBD82-3550-01B1-5705-636D1AFC14E6}"/>
                </a:ext>
              </a:extLst>
            </p:cNvPr>
            <p:cNvCxnSpPr/>
            <p:nvPr/>
          </p:nvCxnSpPr>
          <p:spPr>
            <a:xfrm>
              <a:off x="1025772" y="3033738"/>
              <a:ext cx="4457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A4F4DB79-4D50-640A-10EE-9C838FE0D398}"/>
                    </a:ext>
                  </a:extLst>
                </p:cNvPr>
                <p:cNvSpPr txBox="1"/>
                <p:nvPr/>
              </p:nvSpPr>
              <p:spPr>
                <a:xfrm>
                  <a:off x="1701851" y="2131473"/>
                  <a:ext cx="34996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A4F4DB79-4D50-640A-10EE-9C838FE0D3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1851" y="2131473"/>
                  <a:ext cx="349968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449C7440-F940-0094-6015-75DBDB9D8BBF}"/>
                </a:ext>
              </a:extLst>
            </p:cNvPr>
            <p:cNvCxnSpPr>
              <a:cxnSpLocks/>
              <a:stCxn id="14" idx="7"/>
              <a:endCxn id="14" idx="1"/>
            </p:cNvCxnSpPr>
            <p:nvPr/>
          </p:nvCxnSpPr>
          <p:spPr>
            <a:xfrm rot="16200000" flipV="1">
              <a:off x="1861716" y="2483502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D40CF45-E5B7-6C8E-5BFB-00322C45AA35}"/>
                </a:ext>
              </a:extLst>
            </p:cNvPr>
            <p:cNvSpPr/>
            <p:nvPr/>
          </p:nvSpPr>
          <p:spPr>
            <a:xfrm>
              <a:off x="3431112" y="2648652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8DCBC562-2A9F-BFA9-8329-313A05526927}"/>
                    </a:ext>
                  </a:extLst>
                </p:cNvPr>
                <p:cNvSpPr txBox="1"/>
                <p:nvPr/>
              </p:nvSpPr>
              <p:spPr>
                <a:xfrm>
                  <a:off x="3481118" y="2852204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8DCBC562-2A9F-BFA9-8329-313A055269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1118" y="2852204"/>
                  <a:ext cx="718912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60EEFBF-D533-C56C-9838-FADCB20A3767}"/>
                    </a:ext>
                  </a:extLst>
                </p:cNvPr>
                <p:cNvSpPr txBox="1"/>
                <p:nvPr/>
              </p:nvSpPr>
              <p:spPr>
                <a:xfrm>
                  <a:off x="3661421" y="2135007"/>
                  <a:ext cx="34624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60EEFBF-D533-C56C-9838-FADCB20A37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1421" y="2135007"/>
                  <a:ext cx="346249" cy="33855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Curved Connector 21">
              <a:extLst>
                <a:ext uri="{FF2B5EF4-FFF2-40B4-BE49-F238E27FC236}">
                  <a16:creationId xmlns:a16="http://schemas.microsoft.com/office/drawing/2014/main" id="{25AA44BE-C209-E58B-F459-34FF9DFD57E6}"/>
                </a:ext>
              </a:extLst>
            </p:cNvPr>
            <p:cNvCxnSpPr>
              <a:cxnSpLocks/>
              <a:stCxn id="19" idx="7"/>
              <a:endCxn id="19" idx="1"/>
            </p:cNvCxnSpPr>
            <p:nvPr/>
          </p:nvCxnSpPr>
          <p:spPr>
            <a:xfrm rot="16200000" flipV="1">
              <a:off x="3821286" y="2487036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36F6F365-C268-E2BC-7743-00F97AC6CE9E}"/>
                </a:ext>
              </a:extLst>
            </p:cNvPr>
            <p:cNvCxnSpPr>
              <a:cxnSpLocks/>
              <a:stCxn id="14" idx="6"/>
              <a:endCxn id="19" idx="2"/>
            </p:cNvCxnSpPr>
            <p:nvPr/>
          </p:nvCxnSpPr>
          <p:spPr>
            <a:xfrm>
              <a:off x="2251890" y="3035292"/>
              <a:ext cx="1179222" cy="35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8BDCE2C1-7534-5E79-B956-EA0BFDD0200C}"/>
                    </a:ext>
                  </a:extLst>
                </p:cNvPr>
                <p:cNvSpPr txBox="1"/>
                <p:nvPr/>
              </p:nvSpPr>
              <p:spPr>
                <a:xfrm>
                  <a:off x="2619264" y="2727146"/>
                  <a:ext cx="34624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8BDCE2C1-7534-5E79-B956-EA0BFDD020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9264" y="2727146"/>
                  <a:ext cx="346249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Curved Connector 28">
              <a:extLst>
                <a:ext uri="{FF2B5EF4-FFF2-40B4-BE49-F238E27FC236}">
                  <a16:creationId xmlns:a16="http://schemas.microsoft.com/office/drawing/2014/main" id="{515667BD-5165-4668-E72C-882AC8EAA702}"/>
                </a:ext>
              </a:extLst>
            </p:cNvPr>
            <p:cNvCxnSpPr>
              <a:cxnSpLocks/>
              <a:stCxn id="19" idx="3"/>
              <a:endCxn id="14" idx="5"/>
            </p:cNvCxnSpPr>
            <p:nvPr/>
          </p:nvCxnSpPr>
          <p:spPr>
            <a:xfrm rot="5400000" flipH="1">
              <a:off x="2839734" y="2609064"/>
              <a:ext cx="3534" cy="1407780"/>
            </a:xfrm>
            <a:prstGeom prst="curvedConnector3">
              <a:avLst>
                <a:gd name="adj1" fmla="val -4461913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A2654E98-D746-53DD-4BA9-D6D259C69414}"/>
                    </a:ext>
                  </a:extLst>
                </p:cNvPr>
                <p:cNvSpPr txBox="1"/>
                <p:nvPr/>
              </p:nvSpPr>
              <p:spPr>
                <a:xfrm>
                  <a:off x="2608314" y="3452340"/>
                  <a:ext cx="34996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A2654E98-D746-53DD-4BA9-D6D259C694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8314" y="3452340"/>
                  <a:ext cx="349968" cy="33855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369F94B-FA73-369F-8922-FB88EAC61D7F}"/>
              </a:ext>
            </a:extLst>
          </p:cNvPr>
          <p:cNvGrpSpPr/>
          <p:nvPr/>
        </p:nvGrpSpPr>
        <p:grpSpPr>
          <a:xfrm>
            <a:off x="7039583" y="4568086"/>
            <a:ext cx="3185688" cy="1659421"/>
            <a:chOff x="7039583" y="4394461"/>
            <a:chExt cx="3185688" cy="165942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4E8D1F9-EF96-629C-6359-8F2FFEF9E78B}"/>
                </a:ext>
              </a:extLst>
            </p:cNvPr>
            <p:cNvSpPr/>
            <p:nvPr/>
          </p:nvSpPr>
          <p:spPr>
            <a:xfrm>
              <a:off x="7485353" y="4908106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043FCDE-B64D-2C99-B63A-81910541AEB7}"/>
                    </a:ext>
                  </a:extLst>
                </p:cNvPr>
                <p:cNvSpPr txBox="1"/>
                <p:nvPr/>
              </p:nvSpPr>
              <p:spPr>
                <a:xfrm>
                  <a:off x="7535359" y="5111658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043FCDE-B64D-2C99-B63A-81910541AE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5359" y="5111658"/>
                  <a:ext cx="718912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28E9545-E40C-1CA4-558B-E96F9F3227BC}"/>
                </a:ext>
              </a:extLst>
            </p:cNvPr>
            <p:cNvCxnSpPr/>
            <p:nvPr/>
          </p:nvCxnSpPr>
          <p:spPr>
            <a:xfrm>
              <a:off x="7039583" y="5296726"/>
              <a:ext cx="4457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C8C3671F-E2BA-9BD4-A378-128E63E08E53}"/>
                    </a:ext>
                  </a:extLst>
                </p:cNvPr>
                <p:cNvSpPr txBox="1"/>
                <p:nvPr/>
              </p:nvSpPr>
              <p:spPr>
                <a:xfrm>
                  <a:off x="7588338" y="4394461"/>
                  <a:ext cx="56477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/0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C8C3671F-E2BA-9BD4-A378-128E63E08E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8338" y="4394461"/>
                  <a:ext cx="564770" cy="338554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id="{F571B117-9DC2-F6C6-4BC6-603323EAEF95}"/>
                </a:ext>
              </a:extLst>
            </p:cNvPr>
            <p:cNvCxnSpPr>
              <a:cxnSpLocks/>
              <a:stCxn id="34" idx="7"/>
              <a:endCxn id="34" idx="1"/>
            </p:cNvCxnSpPr>
            <p:nvPr/>
          </p:nvCxnSpPr>
          <p:spPr>
            <a:xfrm rot="16200000" flipV="1">
              <a:off x="7875527" y="4746490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C64B08A-CC4D-F968-3B40-3E0B5E0B632D}"/>
                </a:ext>
              </a:extLst>
            </p:cNvPr>
            <p:cNvSpPr/>
            <p:nvPr/>
          </p:nvSpPr>
          <p:spPr>
            <a:xfrm>
              <a:off x="9444923" y="4911640"/>
              <a:ext cx="780348" cy="7803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FEEF429-1F68-905F-9273-909DCF8EFBCB}"/>
                    </a:ext>
                  </a:extLst>
                </p:cNvPr>
                <p:cNvSpPr txBox="1"/>
                <p:nvPr/>
              </p:nvSpPr>
              <p:spPr>
                <a:xfrm>
                  <a:off x="9494929" y="5115192"/>
                  <a:ext cx="71891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FEEF429-1F68-905F-9273-909DCF8EFB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94929" y="5115192"/>
                  <a:ext cx="718912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477ADF-B51C-3D80-28BA-C12C3980569C}"/>
                    </a:ext>
                  </a:extLst>
                </p:cNvPr>
                <p:cNvSpPr txBox="1"/>
                <p:nvPr/>
              </p:nvSpPr>
              <p:spPr>
                <a:xfrm>
                  <a:off x="9547907" y="4397995"/>
                  <a:ext cx="56105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477ADF-B51C-3D80-28BA-C12C398056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7907" y="4397995"/>
                  <a:ext cx="561051" cy="338554"/>
                </a:xfrm>
                <a:prstGeom prst="rect">
                  <a:avLst/>
                </a:prstGeom>
                <a:blipFill>
                  <a:blip r:embed="rId16"/>
                  <a:stretch>
                    <a:fillRect b="-74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Curved Connector 41">
              <a:extLst>
                <a:ext uri="{FF2B5EF4-FFF2-40B4-BE49-F238E27FC236}">
                  <a16:creationId xmlns:a16="http://schemas.microsoft.com/office/drawing/2014/main" id="{8BBEEDC2-2079-C99C-6349-71DFB23ACC97}"/>
                </a:ext>
              </a:extLst>
            </p:cNvPr>
            <p:cNvCxnSpPr>
              <a:cxnSpLocks/>
              <a:stCxn id="39" idx="7"/>
              <a:endCxn id="39" idx="1"/>
            </p:cNvCxnSpPr>
            <p:nvPr/>
          </p:nvCxnSpPr>
          <p:spPr>
            <a:xfrm rot="16200000" flipV="1">
              <a:off x="9835097" y="4750024"/>
              <a:ext cx="12700" cy="551790"/>
            </a:xfrm>
            <a:prstGeom prst="curvedConnector3">
              <a:avLst>
                <a:gd name="adj1" fmla="val 269983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3A2BD214-ECDE-EC46-3AA3-667F759D226F}"/>
                </a:ext>
              </a:extLst>
            </p:cNvPr>
            <p:cNvCxnSpPr>
              <a:cxnSpLocks/>
              <a:stCxn id="34" idx="6"/>
              <a:endCxn id="39" idx="2"/>
            </p:cNvCxnSpPr>
            <p:nvPr/>
          </p:nvCxnSpPr>
          <p:spPr>
            <a:xfrm>
              <a:off x="8265701" y="5298280"/>
              <a:ext cx="1179222" cy="35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BFC9A03-22B2-C10F-63C1-0B03FC2CE9EC}"/>
                    </a:ext>
                  </a:extLst>
                </p:cNvPr>
                <p:cNvSpPr txBox="1"/>
                <p:nvPr/>
              </p:nvSpPr>
              <p:spPr>
                <a:xfrm>
                  <a:off x="8575200" y="4990134"/>
                  <a:ext cx="56105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BFC9A03-22B2-C10F-63C1-0B03FC2CE9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5200" y="4990134"/>
                  <a:ext cx="561051" cy="338554"/>
                </a:xfrm>
                <a:prstGeom prst="rect">
                  <a:avLst/>
                </a:prstGeom>
                <a:blipFill>
                  <a:blip r:embed="rId17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Curved Connector 44">
              <a:extLst>
                <a:ext uri="{FF2B5EF4-FFF2-40B4-BE49-F238E27FC236}">
                  <a16:creationId xmlns:a16="http://schemas.microsoft.com/office/drawing/2014/main" id="{4BBB3F13-896E-6AA8-1F47-0CAC9A8DA2B9}"/>
                </a:ext>
              </a:extLst>
            </p:cNvPr>
            <p:cNvCxnSpPr>
              <a:cxnSpLocks/>
              <a:stCxn id="39" idx="3"/>
              <a:endCxn id="34" idx="5"/>
            </p:cNvCxnSpPr>
            <p:nvPr/>
          </p:nvCxnSpPr>
          <p:spPr>
            <a:xfrm rot="5400000" flipH="1">
              <a:off x="8853545" y="4872052"/>
              <a:ext cx="3534" cy="1407780"/>
            </a:xfrm>
            <a:prstGeom prst="curvedConnector3">
              <a:avLst>
                <a:gd name="adj1" fmla="val -4461913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BF8C3D26-0AD1-E36C-9F81-93364C8A16F2}"/>
                    </a:ext>
                  </a:extLst>
                </p:cNvPr>
                <p:cNvSpPr txBox="1"/>
                <p:nvPr/>
              </p:nvSpPr>
              <p:spPr>
                <a:xfrm>
                  <a:off x="8587400" y="5715328"/>
                  <a:ext cx="56477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/0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BF8C3D26-0AD1-E36C-9F81-93364C8A16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87400" y="5715328"/>
                  <a:ext cx="564770" cy="338554"/>
                </a:xfrm>
                <a:prstGeom prst="rect">
                  <a:avLst/>
                </a:prstGeom>
                <a:blipFill>
                  <a:blip r:embed="rId18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6615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651</Words>
  <Application>Microsoft Macintosh PowerPoint</Application>
  <PresentationFormat>Widescreen</PresentationFormat>
  <Paragraphs>179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Mealy Machine</vt:lpstr>
      <vt:lpstr>Mealy Machine</vt:lpstr>
      <vt:lpstr>Mealy Machine</vt:lpstr>
      <vt:lpstr>Contoh 1 - Mealy Machine</vt:lpstr>
      <vt:lpstr>Contoh 1 - Mealy Machine</vt:lpstr>
      <vt:lpstr>Contoh 2 - Mealy Machine</vt:lpstr>
      <vt:lpstr>Contoh 2 - Mealy Machine</vt:lpstr>
      <vt:lpstr>Mealy Machine VS Moore Machine</vt:lpstr>
      <vt:lpstr>How to convert Moore Machine to Mealy Machine?</vt:lpstr>
      <vt:lpstr>How to convert Mealy Machine to Moore Machine?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Mealy Machine</dc:title>
  <dc:creator>yufisazhar</dc:creator>
  <cp:lastModifiedBy>yufisazhar</cp:lastModifiedBy>
  <cp:revision>10</cp:revision>
  <dcterms:created xsi:type="dcterms:W3CDTF">2022-11-19T09:59:51Z</dcterms:created>
  <dcterms:modified xsi:type="dcterms:W3CDTF">2022-11-19T13:47:07Z</dcterms:modified>
</cp:coreProperties>
</file>