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2" r:id="rId3"/>
    <p:sldId id="260" r:id="rId4"/>
    <p:sldId id="297" r:id="rId5"/>
    <p:sldId id="360" r:id="rId6"/>
    <p:sldId id="298" r:id="rId7"/>
    <p:sldId id="299" r:id="rId8"/>
    <p:sldId id="300" r:id="rId9"/>
    <p:sldId id="362" r:id="rId10"/>
    <p:sldId id="364" r:id="rId11"/>
    <p:sldId id="367" r:id="rId12"/>
    <p:sldId id="369" r:id="rId13"/>
    <p:sldId id="371" r:id="rId14"/>
    <p:sldId id="301" r:id="rId15"/>
    <p:sldId id="302" r:id="rId16"/>
    <p:sldId id="303" r:id="rId17"/>
    <p:sldId id="341" r:id="rId18"/>
    <p:sldId id="304" r:id="rId19"/>
    <p:sldId id="342" r:id="rId20"/>
    <p:sldId id="305" r:id="rId21"/>
    <p:sldId id="306" r:id="rId22"/>
    <p:sldId id="309" r:id="rId23"/>
    <p:sldId id="312" r:id="rId24"/>
    <p:sldId id="377" r:id="rId25"/>
    <p:sldId id="378" r:id="rId26"/>
    <p:sldId id="365" r:id="rId27"/>
    <p:sldId id="316" r:id="rId28"/>
    <p:sldId id="317" r:id="rId29"/>
    <p:sldId id="318" r:id="rId30"/>
    <p:sldId id="319" r:id="rId31"/>
    <p:sldId id="320" r:id="rId32"/>
    <p:sldId id="326" r:id="rId33"/>
    <p:sldId id="321" r:id="rId34"/>
    <p:sldId id="379" r:id="rId35"/>
    <p:sldId id="328" r:id="rId36"/>
    <p:sldId id="322" r:id="rId37"/>
    <p:sldId id="380" r:id="rId38"/>
    <p:sldId id="323" r:id="rId39"/>
    <p:sldId id="324" r:id="rId40"/>
    <p:sldId id="388" r:id="rId41"/>
    <p:sldId id="325" r:id="rId42"/>
    <p:sldId id="389" r:id="rId43"/>
    <p:sldId id="332" r:id="rId44"/>
    <p:sldId id="340" r:id="rId45"/>
    <p:sldId id="331" r:id="rId46"/>
    <p:sldId id="382" r:id="rId47"/>
    <p:sldId id="327" r:id="rId48"/>
    <p:sldId id="383" r:id="rId49"/>
    <p:sldId id="329" r:id="rId50"/>
    <p:sldId id="330" r:id="rId51"/>
    <p:sldId id="384" r:id="rId52"/>
    <p:sldId id="333" r:id="rId53"/>
    <p:sldId id="334" r:id="rId54"/>
    <p:sldId id="386" r:id="rId55"/>
    <p:sldId id="335" r:id="rId56"/>
    <p:sldId id="387" r:id="rId57"/>
    <p:sldId id="336" r:id="rId58"/>
    <p:sldId id="338" r:id="rId59"/>
    <p:sldId id="339" r:id="rId60"/>
    <p:sldId id="354" r:id="rId61"/>
    <p:sldId id="344" r:id="rId62"/>
    <p:sldId id="346" r:id="rId63"/>
    <p:sldId id="351" r:id="rId64"/>
    <p:sldId id="352" r:id="rId65"/>
    <p:sldId id="348" r:id="rId66"/>
    <p:sldId id="350" r:id="rId67"/>
    <p:sldId id="353" r:id="rId68"/>
    <p:sldId id="355" r:id="rId69"/>
    <p:sldId id="356" r:id="rId70"/>
    <p:sldId id="381"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3" autoAdjust="0"/>
    <p:restoredTop sz="94660"/>
  </p:normalViewPr>
  <p:slideViewPr>
    <p:cSldViewPr snapToGrid="0">
      <p:cViewPr varScale="1">
        <p:scale>
          <a:sx n="80" d="100"/>
          <a:sy n="80" d="100"/>
        </p:scale>
        <p:origin x="393"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075C963-8A1E-47E2-B52E-E62569555BF0}"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DEC41-8BA5-4BA2-952E-B40195EEC468}" type="slidenum">
              <a:rPr lang="en-GB" smtClean="0"/>
              <a:t>‹#›</a:t>
            </a:fld>
            <a:endParaRPr lang="en-GB"/>
          </a:p>
        </p:txBody>
      </p:sp>
    </p:spTree>
    <p:extLst>
      <p:ext uri="{BB962C8B-B14F-4D97-AF65-F5344CB8AC3E}">
        <p14:creationId xmlns:p14="http://schemas.microsoft.com/office/powerpoint/2010/main" val="183428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75C963-8A1E-47E2-B52E-E62569555BF0}"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DEC41-8BA5-4BA2-952E-B40195EEC468}" type="slidenum">
              <a:rPr lang="en-GB" smtClean="0"/>
              <a:t>‹#›</a:t>
            </a:fld>
            <a:endParaRPr lang="en-GB"/>
          </a:p>
        </p:txBody>
      </p:sp>
    </p:spTree>
    <p:extLst>
      <p:ext uri="{BB962C8B-B14F-4D97-AF65-F5344CB8AC3E}">
        <p14:creationId xmlns:p14="http://schemas.microsoft.com/office/powerpoint/2010/main" val="231273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75C963-8A1E-47E2-B52E-E62569555BF0}"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DEC41-8BA5-4BA2-952E-B40195EEC468}" type="slidenum">
              <a:rPr lang="en-GB" smtClean="0"/>
              <a:t>‹#›</a:t>
            </a:fld>
            <a:endParaRPr lang="en-GB"/>
          </a:p>
        </p:txBody>
      </p:sp>
    </p:spTree>
    <p:extLst>
      <p:ext uri="{BB962C8B-B14F-4D97-AF65-F5344CB8AC3E}">
        <p14:creationId xmlns:p14="http://schemas.microsoft.com/office/powerpoint/2010/main" val="197173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75C963-8A1E-47E2-B52E-E62569555BF0}"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DEC41-8BA5-4BA2-952E-B40195EEC468}" type="slidenum">
              <a:rPr lang="en-GB" smtClean="0"/>
              <a:t>‹#›</a:t>
            </a:fld>
            <a:endParaRPr lang="en-GB"/>
          </a:p>
        </p:txBody>
      </p:sp>
    </p:spTree>
    <p:extLst>
      <p:ext uri="{BB962C8B-B14F-4D97-AF65-F5344CB8AC3E}">
        <p14:creationId xmlns:p14="http://schemas.microsoft.com/office/powerpoint/2010/main" val="193217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5C963-8A1E-47E2-B52E-E62569555BF0}"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DEC41-8BA5-4BA2-952E-B40195EEC468}" type="slidenum">
              <a:rPr lang="en-GB" smtClean="0"/>
              <a:t>‹#›</a:t>
            </a:fld>
            <a:endParaRPr lang="en-GB"/>
          </a:p>
        </p:txBody>
      </p:sp>
    </p:spTree>
    <p:extLst>
      <p:ext uri="{BB962C8B-B14F-4D97-AF65-F5344CB8AC3E}">
        <p14:creationId xmlns:p14="http://schemas.microsoft.com/office/powerpoint/2010/main" val="282563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75C963-8A1E-47E2-B52E-E62569555BF0}" type="datetimeFigureOut">
              <a:rPr lang="en-GB" smtClean="0"/>
              <a:t>07/09/2024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FDEC41-8BA5-4BA2-952E-B40195EEC468}" type="slidenum">
              <a:rPr lang="en-GB" smtClean="0"/>
              <a:t>‹#›</a:t>
            </a:fld>
            <a:endParaRPr lang="en-GB"/>
          </a:p>
        </p:txBody>
      </p:sp>
    </p:spTree>
    <p:extLst>
      <p:ext uri="{BB962C8B-B14F-4D97-AF65-F5344CB8AC3E}">
        <p14:creationId xmlns:p14="http://schemas.microsoft.com/office/powerpoint/2010/main" val="333320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075C963-8A1E-47E2-B52E-E62569555BF0}" type="datetimeFigureOut">
              <a:rPr lang="en-GB" smtClean="0"/>
              <a:t>07/09/2024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FDEC41-8BA5-4BA2-952E-B40195EEC468}" type="slidenum">
              <a:rPr lang="en-GB" smtClean="0"/>
              <a:t>‹#›</a:t>
            </a:fld>
            <a:endParaRPr lang="en-GB"/>
          </a:p>
        </p:txBody>
      </p:sp>
    </p:spTree>
    <p:extLst>
      <p:ext uri="{BB962C8B-B14F-4D97-AF65-F5344CB8AC3E}">
        <p14:creationId xmlns:p14="http://schemas.microsoft.com/office/powerpoint/2010/main" val="341548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075C963-8A1E-47E2-B52E-E62569555BF0}" type="datetimeFigureOut">
              <a:rPr lang="en-GB" smtClean="0"/>
              <a:t>07/09/2024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FDEC41-8BA5-4BA2-952E-B40195EEC468}" type="slidenum">
              <a:rPr lang="en-GB" smtClean="0"/>
              <a:t>‹#›</a:t>
            </a:fld>
            <a:endParaRPr lang="en-GB"/>
          </a:p>
        </p:txBody>
      </p:sp>
    </p:spTree>
    <p:extLst>
      <p:ext uri="{BB962C8B-B14F-4D97-AF65-F5344CB8AC3E}">
        <p14:creationId xmlns:p14="http://schemas.microsoft.com/office/powerpoint/2010/main" val="248367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5C963-8A1E-47E2-B52E-E62569555BF0}" type="datetimeFigureOut">
              <a:rPr lang="en-GB" smtClean="0"/>
              <a:t>07/09/2024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FDEC41-8BA5-4BA2-952E-B40195EEC468}" type="slidenum">
              <a:rPr lang="en-GB" smtClean="0"/>
              <a:t>‹#›</a:t>
            </a:fld>
            <a:endParaRPr lang="en-GB"/>
          </a:p>
        </p:txBody>
      </p:sp>
    </p:spTree>
    <p:extLst>
      <p:ext uri="{BB962C8B-B14F-4D97-AF65-F5344CB8AC3E}">
        <p14:creationId xmlns:p14="http://schemas.microsoft.com/office/powerpoint/2010/main" val="39740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75C963-8A1E-47E2-B52E-E62569555BF0}" type="datetimeFigureOut">
              <a:rPr lang="en-GB" smtClean="0"/>
              <a:t>07/09/2024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FDEC41-8BA5-4BA2-952E-B40195EEC468}" type="slidenum">
              <a:rPr lang="en-GB" smtClean="0"/>
              <a:t>‹#›</a:t>
            </a:fld>
            <a:endParaRPr lang="en-GB"/>
          </a:p>
        </p:txBody>
      </p:sp>
    </p:spTree>
    <p:extLst>
      <p:ext uri="{BB962C8B-B14F-4D97-AF65-F5344CB8AC3E}">
        <p14:creationId xmlns:p14="http://schemas.microsoft.com/office/powerpoint/2010/main" val="257719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75C963-8A1E-47E2-B52E-E62569555BF0}" type="datetimeFigureOut">
              <a:rPr lang="en-GB" smtClean="0"/>
              <a:t>07/09/2024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FDEC41-8BA5-4BA2-952E-B40195EEC468}" type="slidenum">
              <a:rPr lang="en-GB" smtClean="0"/>
              <a:t>‹#›</a:t>
            </a:fld>
            <a:endParaRPr lang="en-GB"/>
          </a:p>
        </p:txBody>
      </p:sp>
    </p:spTree>
    <p:extLst>
      <p:ext uri="{BB962C8B-B14F-4D97-AF65-F5344CB8AC3E}">
        <p14:creationId xmlns:p14="http://schemas.microsoft.com/office/powerpoint/2010/main" val="230027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5C963-8A1E-47E2-B52E-E62569555BF0}" type="datetimeFigureOut">
              <a:rPr lang="en-GB" smtClean="0"/>
              <a:t>07/09/2024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DEC41-8BA5-4BA2-952E-B40195EEC468}" type="slidenum">
              <a:rPr lang="en-GB" smtClean="0"/>
              <a:t>‹#›</a:t>
            </a:fld>
            <a:endParaRPr lang="en-GB"/>
          </a:p>
        </p:txBody>
      </p:sp>
    </p:spTree>
    <p:extLst>
      <p:ext uri="{BB962C8B-B14F-4D97-AF65-F5344CB8AC3E}">
        <p14:creationId xmlns:p14="http://schemas.microsoft.com/office/powerpoint/2010/main" val="2568814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id.wikipedia.org/wiki/Kanker" TargetMode="External"/><Relationship Id="rId2" Type="http://schemas.openxmlformats.org/officeDocument/2006/relationships/hyperlink" Target="https://id.wikipedia.org/wiki/Tumor"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6235" y="408077"/>
            <a:ext cx="9634491" cy="3697758"/>
          </a:xfrm>
        </p:spPr>
        <p:txBody>
          <a:bodyPr>
            <a:normAutofit/>
          </a:bodyPr>
          <a:lstStyle/>
          <a:p>
            <a:pPr algn="l"/>
            <a:r>
              <a:rPr lang="en-GB" sz="4400" dirty="0"/>
              <a:t>BIO 2 : SIKLUS SEL  DAN REGULASI</a:t>
            </a:r>
          </a:p>
          <a:p>
            <a:pPr algn="l"/>
            <a:endParaRPr lang="en-GB" sz="2000" dirty="0"/>
          </a:p>
          <a:p>
            <a:pPr algn="l"/>
            <a:r>
              <a:rPr lang="en-GB" sz="2000" dirty="0"/>
              <a:t>ANNISA HANIFWATI</a:t>
            </a:r>
          </a:p>
        </p:txBody>
      </p:sp>
    </p:spTree>
    <p:extLst>
      <p:ext uri="{BB962C8B-B14F-4D97-AF65-F5344CB8AC3E}">
        <p14:creationId xmlns:p14="http://schemas.microsoft.com/office/powerpoint/2010/main" val="3165750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90153"/>
            <a:ext cx="11186374" cy="386365"/>
          </a:xfrm>
        </p:spPr>
        <p:txBody>
          <a:bodyPr>
            <a:normAutofit fontScale="90000"/>
          </a:bodyPr>
          <a:lstStyle/>
          <a:p>
            <a:r>
              <a:rPr lang="en-GB" dirty="0"/>
              <a:t>FASE S</a:t>
            </a:r>
          </a:p>
        </p:txBody>
      </p:sp>
      <p:sp>
        <p:nvSpPr>
          <p:cNvPr id="3" name="Content Placeholder 2"/>
          <p:cNvSpPr>
            <a:spLocks noGrp="1"/>
          </p:cNvSpPr>
          <p:nvPr>
            <p:ph idx="1"/>
          </p:nvPr>
        </p:nvSpPr>
        <p:spPr>
          <a:xfrm>
            <a:off x="0" y="605307"/>
            <a:ext cx="11353800" cy="5571656"/>
          </a:xfrm>
        </p:spPr>
        <p:txBody>
          <a:bodyPr/>
          <a:lstStyle/>
          <a:p>
            <a:r>
              <a:rPr lang="id-ID" dirty="0"/>
              <a:t>Replikasi DNA, suatu proses di mana informasi genetik digandakan secara tepat terjadi sekali dalam satu siklus sel dan hanya selama fase 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25" y="1405992"/>
            <a:ext cx="9900991" cy="5396040"/>
          </a:xfrm>
          <a:prstGeom prst="rect">
            <a:avLst/>
          </a:prstGeom>
        </p:spPr>
      </p:pic>
    </p:spTree>
    <p:extLst>
      <p:ext uri="{BB962C8B-B14F-4D97-AF65-F5344CB8AC3E}">
        <p14:creationId xmlns:p14="http://schemas.microsoft.com/office/powerpoint/2010/main" val="341100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idx="1"/>
          </p:nvPr>
        </p:nvSpPr>
        <p:spPr>
          <a:xfrm>
            <a:off x="39688" y="74613"/>
            <a:ext cx="11976100" cy="6313487"/>
          </a:xfrm>
        </p:spPr>
        <p:txBody>
          <a:bodyPr>
            <a:normAutofit/>
          </a:bodyPr>
          <a:lstStyle/>
          <a:p>
            <a:r>
              <a:rPr lang="en-GB" b="1" dirty="0"/>
              <a:t>Helicase</a:t>
            </a:r>
            <a:r>
              <a:rPr lang="en-GB" dirty="0"/>
              <a:t>, which unwinds the parent double-stranded DNA, functions at the tip of the replication fork. </a:t>
            </a:r>
          </a:p>
          <a:p>
            <a:r>
              <a:rPr lang="en-GB" b="1" dirty="0"/>
              <a:t>Single-strand binding proteins</a:t>
            </a:r>
            <a:r>
              <a:rPr lang="en-GB" dirty="0"/>
              <a:t> stably maintain the single strand exposed by helicase. </a:t>
            </a:r>
          </a:p>
          <a:p>
            <a:r>
              <a:rPr lang="en-GB" dirty="0" err="1"/>
              <a:t>Primase</a:t>
            </a:r>
            <a:r>
              <a:rPr lang="en-GB" dirty="0"/>
              <a:t> synthesizes RNA primer. </a:t>
            </a:r>
          </a:p>
          <a:p>
            <a:r>
              <a:rPr lang="en-GB" dirty="0"/>
              <a:t>DNA polymerase elongates the DNA strand. The clamp loader functions to maintain the sliding clamp, which forms a ring around the template DNA strand, so that DNA polymerase binds firmly to the strand and sustains replication without dissociating from it. </a:t>
            </a:r>
          </a:p>
          <a:p>
            <a:r>
              <a:rPr lang="en-GB" dirty="0"/>
              <a:t>DNA synthesis proceeds on the lagging strand while the RNA primer is being degraded. </a:t>
            </a:r>
          </a:p>
          <a:p>
            <a:r>
              <a:rPr lang="en-GB" dirty="0"/>
              <a:t>DNA segments on the lagging strand are joined together by DNA ligase.</a:t>
            </a:r>
          </a:p>
          <a:p>
            <a:r>
              <a:rPr lang="en-GB" b="1" dirty="0"/>
              <a:t>topoisomerase</a:t>
            </a:r>
            <a:r>
              <a:rPr lang="en-GB" dirty="0"/>
              <a:t> (DNA </a:t>
            </a:r>
            <a:r>
              <a:rPr lang="en-GB" dirty="0" err="1"/>
              <a:t>gyrase</a:t>
            </a:r>
            <a:r>
              <a:rPr lang="en-GB" dirty="0"/>
              <a:t>) releases the tension (supercoils) held by the parent strands by cleaving the DNA strands and </a:t>
            </a:r>
            <a:r>
              <a:rPr lang="en-GB" dirty="0" err="1"/>
              <a:t>rejoining</a:t>
            </a:r>
            <a:r>
              <a:rPr lang="en-GB" dirty="0"/>
              <a:t> them. </a:t>
            </a:r>
          </a:p>
        </p:txBody>
      </p:sp>
    </p:spTree>
    <p:extLst>
      <p:ext uri="{BB962C8B-B14F-4D97-AF65-F5344CB8AC3E}">
        <p14:creationId xmlns:p14="http://schemas.microsoft.com/office/powerpoint/2010/main" val="217338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64" y="0"/>
            <a:ext cx="12309763" cy="6858000"/>
          </a:xfrm>
        </p:spPr>
        <p:txBody>
          <a:bodyPr>
            <a:normAutofit/>
          </a:bodyPr>
          <a:lstStyle/>
          <a:p>
            <a:r>
              <a:rPr lang="id-ID" dirty="0"/>
              <a:t>Helicase, yang melepaskan ikatan ganda DNA indu</a:t>
            </a:r>
            <a:r>
              <a:rPr lang="en-GB" dirty="0"/>
              <a:t>k</a:t>
            </a:r>
            <a:r>
              <a:rPr lang="id-ID" dirty="0"/>
              <a:t>,  di ujung </a:t>
            </a:r>
            <a:r>
              <a:rPr lang="en-GB" dirty="0" err="1"/>
              <a:t>rantai</a:t>
            </a:r>
            <a:r>
              <a:rPr lang="id-ID" dirty="0"/>
              <a:t> replikasi.</a:t>
            </a:r>
            <a:endParaRPr lang="en-GB" dirty="0"/>
          </a:p>
          <a:p>
            <a:r>
              <a:rPr lang="en-GB" b="1" dirty="0"/>
              <a:t>Single-strand binding proteins</a:t>
            </a:r>
            <a:r>
              <a:rPr lang="id-ID" dirty="0"/>
              <a:t> mempertahankan </a:t>
            </a:r>
            <a:r>
              <a:rPr lang="en-GB" dirty="0"/>
              <a:t>single strand </a:t>
            </a:r>
            <a:r>
              <a:rPr lang="id-ID" dirty="0"/>
              <a:t>yang terpapar helikase.</a:t>
            </a:r>
            <a:endParaRPr lang="en-GB" dirty="0"/>
          </a:p>
          <a:p>
            <a:r>
              <a:rPr lang="id-ID" dirty="0"/>
              <a:t>Primase mensintesis</a:t>
            </a:r>
            <a:r>
              <a:rPr lang="en-GB" dirty="0"/>
              <a:t> </a:t>
            </a:r>
            <a:r>
              <a:rPr lang="id-ID" dirty="0"/>
              <a:t> primer RNA.</a:t>
            </a:r>
            <a:endParaRPr lang="en-GB" dirty="0"/>
          </a:p>
          <a:p>
            <a:r>
              <a:rPr lang="id-ID" dirty="0"/>
              <a:t>DNA polimerase memperpanjang untai DNA. Clamp loader berfungsi untuk mempertahankan </a:t>
            </a:r>
            <a:r>
              <a:rPr lang="en-GB" dirty="0"/>
              <a:t>sliding clamp</a:t>
            </a:r>
            <a:r>
              <a:rPr lang="id-ID" dirty="0"/>
              <a:t>, yang membentuk cincin di sekitar </a:t>
            </a:r>
            <a:r>
              <a:rPr lang="en-GB" dirty="0"/>
              <a:t>strand</a:t>
            </a:r>
            <a:r>
              <a:rPr lang="id-ID" dirty="0"/>
              <a:t> DNA templat</a:t>
            </a:r>
            <a:r>
              <a:rPr lang="en-GB" dirty="0"/>
              <a:t>e</a:t>
            </a:r>
            <a:r>
              <a:rPr lang="id-ID" dirty="0"/>
              <a:t>, sehingga DNA polimerase berikatan kuat pada </a:t>
            </a:r>
            <a:r>
              <a:rPr lang="en-GB" dirty="0"/>
              <a:t>strand </a:t>
            </a:r>
            <a:r>
              <a:rPr lang="en-GB" dirty="0" err="1"/>
              <a:t>untuk</a:t>
            </a:r>
            <a:r>
              <a:rPr lang="en-GB" dirty="0"/>
              <a:t> proses </a:t>
            </a:r>
            <a:r>
              <a:rPr lang="id-ID" dirty="0"/>
              <a:t>replikasi </a:t>
            </a:r>
            <a:endParaRPr lang="en-GB" dirty="0"/>
          </a:p>
          <a:p>
            <a:r>
              <a:rPr lang="id-ID" dirty="0"/>
              <a:t>Sintesis DNA berlangsung pada  lagging</a:t>
            </a:r>
            <a:r>
              <a:rPr lang="en-GB" dirty="0"/>
              <a:t> strand</a:t>
            </a:r>
            <a:r>
              <a:rPr lang="id-ID" dirty="0"/>
              <a:t> </a:t>
            </a:r>
            <a:r>
              <a:rPr lang="en-GB" dirty="0"/>
              <a:t>,</a:t>
            </a:r>
            <a:r>
              <a:rPr lang="id-ID" dirty="0"/>
              <a:t>sementara primer RNA sedang terdegradasi.</a:t>
            </a:r>
            <a:endParaRPr lang="en-GB" dirty="0"/>
          </a:p>
          <a:p>
            <a:r>
              <a:rPr lang="id-ID" dirty="0"/>
              <a:t>Segmen DNA pada lagging</a:t>
            </a:r>
            <a:r>
              <a:rPr lang="en-GB" dirty="0"/>
              <a:t> strand</a:t>
            </a:r>
            <a:r>
              <a:rPr lang="id-ID" dirty="0"/>
              <a:t> bergabung bersama oleh DNA ligase.</a:t>
            </a:r>
            <a:endParaRPr lang="en-GB" dirty="0"/>
          </a:p>
          <a:p>
            <a:r>
              <a:rPr lang="id-ID" dirty="0"/>
              <a:t>topoisomerase (DNA gyrase) me</a:t>
            </a:r>
            <a:r>
              <a:rPr lang="en-GB" dirty="0"/>
              <a:t>release </a:t>
            </a:r>
            <a:r>
              <a:rPr lang="en-GB" dirty="0" err="1"/>
              <a:t>regangan</a:t>
            </a:r>
            <a:r>
              <a:rPr lang="id-ID" dirty="0"/>
              <a:t>  (supercoils) </a:t>
            </a:r>
            <a:r>
              <a:rPr lang="en-GB" dirty="0"/>
              <a:t>strand DNA</a:t>
            </a:r>
            <a:r>
              <a:rPr lang="id-ID" dirty="0"/>
              <a:t> induk dengan membelah untaian DNA dan </a:t>
            </a:r>
            <a:r>
              <a:rPr lang="en-GB" dirty="0" err="1"/>
              <a:t>rejoining</a:t>
            </a:r>
            <a:endParaRPr lang="en-GB" dirty="0"/>
          </a:p>
        </p:txBody>
      </p:sp>
    </p:spTree>
    <p:extLst>
      <p:ext uri="{BB962C8B-B14F-4D97-AF65-F5344CB8AC3E}">
        <p14:creationId xmlns:p14="http://schemas.microsoft.com/office/powerpoint/2010/main" val="397485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26" y="0"/>
            <a:ext cx="12100774" cy="6761408"/>
          </a:xfrm>
        </p:spPr>
        <p:txBody>
          <a:bodyPr/>
          <a:lstStyle/>
          <a:p>
            <a:r>
              <a:rPr lang="id-ID" dirty="0"/>
              <a:t>Fase G2, mengikuti fase S, adalah fase di mana persiapan untuk pembelahan sel berlangsung. Secara khusus, ini berfungsi sebagai </a:t>
            </a:r>
            <a:r>
              <a:rPr lang="en-GB" dirty="0"/>
              <a:t>check point</a:t>
            </a:r>
            <a:r>
              <a:rPr lang="id-ID" dirty="0"/>
              <a:t> untuk menentukan apakah replikasi DNA telah selesai, kerusakan DNA telah terjadi, dan apakah aman untuk transisi ke fase M.</a:t>
            </a:r>
            <a:endParaRPr lang="en-GB" dirty="0"/>
          </a:p>
        </p:txBody>
      </p:sp>
    </p:spTree>
    <p:extLst>
      <p:ext uri="{BB962C8B-B14F-4D97-AF65-F5344CB8AC3E}">
        <p14:creationId xmlns:p14="http://schemas.microsoft.com/office/powerpoint/2010/main" val="2306685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DNA doubling and chromosomal segregation during the cell cycle. DNA is not observed in the interphase but can be observed after condensation as chromosomes during mitosis.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7589" y="1466517"/>
            <a:ext cx="8802419" cy="5391483"/>
          </a:xfrm>
        </p:spPr>
      </p:pic>
    </p:spTree>
    <p:extLst>
      <p:ext uri="{BB962C8B-B14F-4D97-AF65-F5344CB8AC3E}">
        <p14:creationId xmlns:p14="http://schemas.microsoft.com/office/powerpoint/2010/main" val="3691685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250" y="365126"/>
            <a:ext cx="10104549" cy="768216"/>
          </a:xfrm>
        </p:spPr>
        <p:txBody>
          <a:bodyPr>
            <a:normAutofit/>
          </a:bodyPr>
          <a:lstStyle/>
          <a:p>
            <a:r>
              <a:rPr lang="en-GB" sz="2800" b="1" dirty="0"/>
              <a:t>Changes in the quantity of DNA per cell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9865" y="1450051"/>
            <a:ext cx="6707829" cy="4791307"/>
          </a:xfrm>
        </p:spPr>
      </p:pic>
    </p:spTree>
    <p:extLst>
      <p:ext uri="{BB962C8B-B14F-4D97-AF65-F5344CB8AC3E}">
        <p14:creationId xmlns:p14="http://schemas.microsoft.com/office/powerpoint/2010/main" val="3319344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3031"/>
            <a:ext cx="11353800" cy="6073932"/>
          </a:xfrm>
        </p:spPr>
        <p:txBody>
          <a:bodyPr>
            <a:normAutofit/>
          </a:bodyPr>
          <a:lstStyle/>
          <a:p>
            <a:r>
              <a:rPr lang="en-GB" dirty="0"/>
              <a:t>FASE M MITOSIS</a:t>
            </a:r>
          </a:p>
          <a:p>
            <a:r>
              <a:rPr lang="id-ID" dirty="0"/>
              <a:t>Profase</a:t>
            </a:r>
            <a:endParaRPr lang="en-GB" dirty="0"/>
          </a:p>
          <a:p>
            <a:pPr marL="171450" indent="-171450">
              <a:spcBef>
                <a:spcPct val="50000"/>
              </a:spcBef>
              <a:buClr>
                <a:schemeClr val="accent1"/>
              </a:buClr>
              <a:tabLst>
                <a:tab pos="266700" algn="l"/>
              </a:tabLst>
              <a:defRPr/>
            </a:pPr>
            <a:r>
              <a:rPr lang="en-US" sz="2400" dirty="0">
                <a:effectLst>
                  <a:outerShdw blurRad="38100" dist="38100" dir="2700000" algn="tl">
                    <a:srgbClr val="C0C0C0"/>
                  </a:outerShdw>
                </a:effectLst>
              </a:rPr>
              <a:t>2a. </a:t>
            </a:r>
            <a:r>
              <a:rPr lang="en-US" sz="2400" dirty="0" err="1">
                <a:effectLst>
                  <a:outerShdw blurRad="38100" dist="38100" dir="2700000" algn="tl">
                    <a:srgbClr val="C0C0C0"/>
                  </a:outerShdw>
                </a:effectLst>
              </a:rPr>
              <a:t>Profase</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awal</a:t>
            </a:r>
            <a:r>
              <a:rPr lang="en-US" sz="2400" dirty="0">
                <a:effectLst>
                  <a:outerShdw blurRad="38100" dist="38100" dir="2700000" algn="tl">
                    <a:srgbClr val="C0C0C0"/>
                  </a:outerShdw>
                </a:effectLst>
              </a:rPr>
              <a:t>)</a:t>
            </a:r>
          </a:p>
          <a:p>
            <a:pPr marL="533400" lvl="1" indent="-182563">
              <a:spcBef>
                <a:spcPct val="50000"/>
              </a:spcBef>
              <a:buClr>
                <a:schemeClr val="accent2"/>
              </a:buClr>
              <a:buFont typeface="Wingdings" pitchFamily="2" charset="2"/>
              <a:buChar char="§"/>
              <a:tabLst>
                <a:tab pos="266700" algn="l"/>
              </a:tabLst>
              <a:defRPr/>
            </a:pPr>
            <a:r>
              <a:rPr lang="en-US" dirty="0" err="1">
                <a:effectLst>
                  <a:outerShdw blurRad="38100" dist="38100" dir="2700000" algn="tl">
                    <a:srgbClr val="C0C0C0"/>
                  </a:outerShdw>
                </a:effectLst>
              </a:rPr>
              <a:t>Sentriole</a:t>
            </a:r>
            <a:r>
              <a:rPr lang="en-US" dirty="0">
                <a:effectLst>
                  <a:outerShdw blurRad="38100" dist="38100" dir="2700000" algn="tl">
                    <a:srgbClr val="C0C0C0"/>
                  </a:outerShdw>
                </a:effectLst>
              </a:rPr>
              <a:t> </a:t>
            </a:r>
            <a:r>
              <a:rPr lang="en-US" dirty="0">
                <a:effectLst>
                  <a:outerShdw blurRad="38100" dist="38100" dir="2700000" algn="tl">
                    <a:srgbClr val="C0C0C0"/>
                  </a:outerShdw>
                </a:effectLst>
                <a:sym typeface="Symbol" pitchFamily="18" charset="2"/>
              </a:rPr>
              <a:t></a:t>
            </a:r>
            <a:r>
              <a:rPr lang="en-US" dirty="0"/>
              <a:t> </a:t>
            </a:r>
            <a:r>
              <a:rPr lang="en-US" dirty="0" err="1">
                <a:effectLst>
                  <a:outerShdw blurRad="38100" dist="38100" dir="2700000" algn="tl">
                    <a:srgbClr val="C0C0C0"/>
                  </a:outerShdw>
                </a:effectLst>
                <a:sym typeface="Symbol" pitchFamily="18" charset="2"/>
              </a:rPr>
              <a:t>sebuah</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tetap</a:t>
            </a:r>
            <a:r>
              <a:rPr lang="en-US" dirty="0">
                <a:effectLst>
                  <a:outerShdw blurRad="38100" dist="38100" dir="2700000" algn="tl">
                    <a:srgbClr val="C0C0C0"/>
                  </a:outerShdw>
                </a:effectLst>
                <a:sym typeface="Symbol" pitchFamily="18" charset="2"/>
              </a:rPr>
              <a:t> di </a:t>
            </a:r>
            <a:r>
              <a:rPr lang="en-US" dirty="0" err="1">
                <a:effectLst>
                  <a:outerShdw blurRad="38100" dist="38100" dir="2700000" algn="tl">
                    <a:srgbClr val="C0C0C0"/>
                  </a:outerShdw>
                </a:effectLst>
                <a:sym typeface="Symbol" pitchFamily="18" charset="2"/>
              </a:rPr>
              <a:t>tempat</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lainnya</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bergerak</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menuju</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kutub</a:t>
            </a:r>
            <a:r>
              <a:rPr lang="en-US" dirty="0">
                <a:effectLst>
                  <a:outerShdw blurRad="38100" dist="38100" dir="2700000" algn="tl">
                    <a:srgbClr val="C0C0C0"/>
                  </a:outerShdw>
                </a:effectLst>
                <a:sym typeface="Symbol" pitchFamily="18" charset="2"/>
              </a:rPr>
              <a:t> yang </a:t>
            </a:r>
            <a:r>
              <a:rPr lang="en-US" dirty="0" err="1">
                <a:effectLst>
                  <a:outerShdw blurRad="38100" dist="38100" dir="2700000" algn="tl">
                    <a:srgbClr val="C0C0C0"/>
                  </a:outerShdw>
                </a:effectLst>
                <a:sym typeface="Symbol" pitchFamily="18" charset="2"/>
              </a:rPr>
              <a:t>berlawanan</a:t>
            </a:r>
            <a:endParaRPr lang="en-US" dirty="0">
              <a:effectLst>
                <a:outerShdw blurRad="38100" dist="38100" dir="2700000" algn="tl">
                  <a:srgbClr val="C0C0C0"/>
                </a:outerShdw>
              </a:effectLst>
              <a:sym typeface="Symbol" pitchFamily="18" charset="2"/>
            </a:endParaRPr>
          </a:p>
          <a:p>
            <a:pPr marL="533400" lvl="1" indent="-182563">
              <a:spcBef>
                <a:spcPct val="50000"/>
              </a:spcBef>
              <a:buClr>
                <a:schemeClr val="accent2"/>
              </a:buClr>
              <a:buFont typeface="Wingdings" pitchFamily="2" charset="2"/>
              <a:buChar char="§"/>
              <a:tabLst>
                <a:tab pos="266700" algn="l"/>
              </a:tabLst>
              <a:defRPr/>
            </a:pPr>
            <a:r>
              <a:rPr lang="en-US" dirty="0" err="1">
                <a:effectLst>
                  <a:outerShdw blurRad="38100" dist="38100" dir="2700000" algn="tl">
                    <a:srgbClr val="C0C0C0"/>
                  </a:outerShdw>
                </a:effectLst>
                <a:sym typeface="Symbol" pitchFamily="18" charset="2"/>
              </a:rPr>
              <a:t>sentriole</a:t>
            </a:r>
            <a:r>
              <a:rPr lang="en-US" dirty="0">
                <a:effectLst>
                  <a:outerShdw blurRad="38100" dist="38100" dir="2700000" algn="tl">
                    <a:srgbClr val="C0C0C0"/>
                  </a:outerShdw>
                </a:effectLst>
                <a:sym typeface="Symbol" pitchFamily="18" charset="2"/>
              </a:rPr>
              <a:t>  </a:t>
            </a:r>
            <a:r>
              <a:rPr lang="en-US" dirty="0" err="1">
                <a:effectLst>
                  <a:outerShdw blurRad="38100" dist="38100" dir="2700000" algn="tl">
                    <a:srgbClr val="C0C0C0"/>
                  </a:outerShdw>
                </a:effectLst>
                <a:sym typeface="Symbol" pitchFamily="18" charset="2"/>
              </a:rPr>
              <a:t>membentuk</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mikrotubule</a:t>
            </a:r>
            <a:r>
              <a:rPr lang="en-US" dirty="0">
                <a:effectLst>
                  <a:outerShdw blurRad="38100" dist="38100" dir="2700000" algn="tl">
                    <a:srgbClr val="C0C0C0"/>
                  </a:outerShdw>
                </a:effectLst>
                <a:sym typeface="Symbol" pitchFamily="18" charset="2"/>
              </a:rPr>
              <a:t> yang </a:t>
            </a:r>
            <a:r>
              <a:rPr lang="en-US" dirty="0" err="1">
                <a:effectLst>
                  <a:outerShdw blurRad="38100" dist="38100" dir="2700000" algn="tl">
                    <a:srgbClr val="C0C0C0"/>
                  </a:outerShdw>
                </a:effectLst>
                <a:sym typeface="Symbol" pitchFamily="18" charset="2"/>
              </a:rPr>
              <a:t>menghubungkan</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antar</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sentriole</a:t>
            </a:r>
            <a:endParaRPr lang="en-US" dirty="0">
              <a:effectLst>
                <a:outerShdw blurRad="38100" dist="38100" dir="2700000" algn="tl">
                  <a:srgbClr val="C0C0C0"/>
                </a:outerShdw>
              </a:effectLst>
              <a:sym typeface="Symbol" pitchFamily="18" charset="2"/>
            </a:endParaRPr>
          </a:p>
          <a:p>
            <a:pPr marL="533400" lvl="1" indent="-182563">
              <a:spcBef>
                <a:spcPct val="50000"/>
              </a:spcBef>
              <a:buClr>
                <a:schemeClr val="accent2"/>
              </a:buClr>
              <a:buFont typeface="Wingdings" pitchFamily="2" charset="2"/>
              <a:buChar char="§"/>
              <a:tabLst>
                <a:tab pos="266700" algn="l"/>
              </a:tabLst>
              <a:defRPr/>
            </a:pPr>
            <a:r>
              <a:rPr lang="en-US" dirty="0" err="1">
                <a:effectLst>
                  <a:outerShdw blurRad="38100" dist="38100" dir="2700000" algn="tl">
                    <a:srgbClr val="C0C0C0"/>
                  </a:outerShdw>
                </a:effectLst>
                <a:sym typeface="Symbol" pitchFamily="18" charset="2"/>
              </a:rPr>
              <a:t>membran</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inti</a:t>
            </a:r>
            <a:r>
              <a:rPr lang="en-US" dirty="0">
                <a:effectLst>
                  <a:outerShdw blurRad="38100" dist="38100" dir="2700000" algn="tl">
                    <a:srgbClr val="C0C0C0"/>
                  </a:outerShdw>
                </a:effectLst>
                <a:sym typeface="Symbol" pitchFamily="18" charset="2"/>
              </a:rPr>
              <a:t>  </a:t>
            </a:r>
            <a:r>
              <a:rPr lang="en-US" dirty="0" err="1">
                <a:effectLst>
                  <a:outerShdw blurRad="38100" dist="38100" dir="2700000" algn="tl">
                    <a:srgbClr val="C0C0C0"/>
                  </a:outerShdw>
                </a:effectLst>
                <a:sym typeface="Symbol" pitchFamily="18" charset="2"/>
              </a:rPr>
              <a:t>depolimerisasi</a:t>
            </a:r>
            <a:endParaRPr lang="en-US" dirty="0">
              <a:effectLst>
                <a:outerShdw blurRad="38100" dist="38100" dir="2700000" algn="tl">
                  <a:srgbClr val="C0C0C0"/>
                </a:outerShdw>
              </a:effectLst>
              <a:sym typeface="Symbol" pitchFamily="18" charset="2"/>
            </a:endParaRPr>
          </a:p>
          <a:p>
            <a:pPr marL="533400" lvl="1" indent="-182563">
              <a:spcBef>
                <a:spcPct val="50000"/>
              </a:spcBef>
              <a:buClr>
                <a:schemeClr val="accent2"/>
              </a:buClr>
              <a:buFont typeface="Wingdings" pitchFamily="2" charset="2"/>
              <a:buChar char="§"/>
              <a:tabLst>
                <a:tab pos="266700" algn="l"/>
              </a:tabLst>
              <a:defRPr/>
            </a:pPr>
            <a:r>
              <a:rPr lang="en-US" dirty="0" err="1">
                <a:effectLst>
                  <a:outerShdw blurRad="38100" dist="38100" dir="2700000" algn="tl">
                    <a:srgbClr val="C0C0C0"/>
                  </a:outerShdw>
                </a:effectLst>
                <a:sym typeface="Symbol" pitchFamily="18" charset="2"/>
              </a:rPr>
              <a:t>kromatin</a:t>
            </a:r>
            <a:r>
              <a:rPr lang="en-US" dirty="0">
                <a:effectLst>
                  <a:outerShdw blurRad="38100" dist="38100" dir="2700000" algn="tl">
                    <a:srgbClr val="C0C0C0"/>
                  </a:outerShdw>
                </a:effectLst>
                <a:sym typeface="Symbol" pitchFamily="18" charset="2"/>
              </a:rPr>
              <a:t>  </a:t>
            </a:r>
            <a:r>
              <a:rPr lang="en-US" dirty="0" err="1">
                <a:effectLst>
                  <a:outerShdw blurRad="38100" dist="38100" dir="2700000" algn="tl">
                    <a:srgbClr val="C0C0C0"/>
                  </a:outerShdw>
                </a:effectLst>
                <a:sym typeface="Symbol" pitchFamily="18" charset="2"/>
              </a:rPr>
              <a:t>kondensasi</a:t>
            </a:r>
            <a:r>
              <a:rPr lang="en-US" dirty="0">
                <a:effectLst>
                  <a:outerShdw blurRad="38100" dist="38100" dir="2700000" algn="tl">
                    <a:srgbClr val="C0C0C0"/>
                  </a:outerShdw>
                </a:effectLst>
                <a:sym typeface="Symbol" pitchFamily="18" charset="2"/>
              </a:rPr>
              <a:t> (solenoid)  </a:t>
            </a:r>
            <a:r>
              <a:rPr lang="en-US" dirty="0" err="1">
                <a:effectLst>
                  <a:outerShdw blurRad="38100" dist="38100" dir="2700000" algn="tl">
                    <a:srgbClr val="C0C0C0"/>
                  </a:outerShdw>
                </a:effectLst>
                <a:sym typeface="Symbol" pitchFamily="18" charset="2"/>
              </a:rPr>
              <a:t>kromosom</a:t>
            </a:r>
            <a:endParaRPr lang="en-US" dirty="0">
              <a:effectLst>
                <a:outerShdw blurRad="38100" dist="38100" dir="2700000" algn="tl">
                  <a:srgbClr val="C0C0C0"/>
                </a:outerShdw>
              </a:effectLst>
              <a:sym typeface="Symbol" pitchFamily="18" charset="2"/>
            </a:endParaRPr>
          </a:p>
          <a:p>
            <a:pPr marL="533400" lvl="1" indent="-182563">
              <a:spcBef>
                <a:spcPct val="50000"/>
              </a:spcBef>
              <a:buClr>
                <a:schemeClr val="accent2"/>
              </a:buClr>
              <a:buFont typeface="Wingdings" pitchFamily="2" charset="2"/>
              <a:buChar char="§"/>
              <a:tabLst>
                <a:tab pos="266700" algn="l"/>
              </a:tabLst>
              <a:defRPr/>
            </a:pPr>
            <a:endParaRPr lang="en-US" dirty="0">
              <a:effectLst>
                <a:outerShdw blurRad="38100" dist="38100" dir="2700000" algn="tl">
                  <a:srgbClr val="C0C0C0"/>
                </a:outerShdw>
              </a:effectLst>
              <a:sym typeface="Symbol" pitchFamily="18" charset="2"/>
            </a:endParaRPr>
          </a:p>
          <a:p>
            <a:pPr marL="179388" lvl="1">
              <a:defRPr/>
            </a:pPr>
            <a:r>
              <a:rPr lang="en-US" dirty="0">
                <a:effectLst>
                  <a:outerShdw blurRad="38100" dist="38100" dir="2700000" algn="tl">
                    <a:srgbClr val="C0C0C0"/>
                  </a:outerShdw>
                </a:effectLst>
                <a:sym typeface="Symbol" pitchFamily="18" charset="2"/>
              </a:rPr>
              <a:t>2b. </a:t>
            </a:r>
            <a:r>
              <a:rPr lang="en-US" dirty="0" err="1">
                <a:effectLst>
                  <a:outerShdw blurRad="38100" dist="38100" dir="2700000" algn="tl">
                    <a:srgbClr val="C0C0C0"/>
                  </a:outerShdw>
                </a:effectLst>
                <a:sym typeface="Symbol" pitchFamily="18" charset="2"/>
              </a:rPr>
              <a:t>Profase</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akhir</a:t>
            </a:r>
            <a:r>
              <a:rPr lang="en-US" dirty="0">
                <a:effectLst>
                  <a:outerShdw blurRad="38100" dist="38100" dir="2700000" algn="tl">
                    <a:srgbClr val="C0C0C0"/>
                  </a:outerShdw>
                </a:effectLst>
                <a:sym typeface="Symbol" pitchFamily="18" charset="2"/>
              </a:rPr>
              <a:t> </a:t>
            </a:r>
          </a:p>
          <a:p>
            <a:pPr marL="179388" lvl="1">
              <a:defRPr/>
            </a:pPr>
            <a:r>
              <a:rPr lang="en-US" dirty="0" err="1">
                <a:effectLst>
                  <a:outerShdw blurRad="38100" dist="38100" dir="2700000" algn="tl">
                    <a:srgbClr val="C0C0C0"/>
                  </a:outerShdw>
                </a:effectLst>
                <a:sym typeface="Symbol" pitchFamily="18" charset="2"/>
              </a:rPr>
              <a:t>Kromosom</a:t>
            </a:r>
            <a:r>
              <a:rPr lang="en-US" dirty="0">
                <a:effectLst>
                  <a:outerShdw blurRad="38100" dist="38100" dir="2700000" algn="tl">
                    <a:srgbClr val="C0C0C0"/>
                  </a:outerShdw>
                </a:effectLst>
                <a:sym typeface="Symbol" pitchFamily="18" charset="2"/>
              </a:rPr>
              <a:t>  </a:t>
            </a:r>
            <a:r>
              <a:rPr lang="en-US" dirty="0" err="1">
                <a:effectLst>
                  <a:outerShdw blurRad="38100" dist="38100" dir="2700000" algn="tl">
                    <a:srgbClr val="C0C0C0"/>
                  </a:outerShdw>
                </a:effectLst>
                <a:sym typeface="Symbol" pitchFamily="18" charset="2"/>
              </a:rPr>
              <a:t>duplikasi</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menjadi</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kromosom</a:t>
            </a:r>
            <a:r>
              <a:rPr lang="en-US" dirty="0">
                <a:effectLst>
                  <a:outerShdw blurRad="38100" dist="38100" dir="2700000" algn="tl">
                    <a:srgbClr val="C0C0C0"/>
                  </a:outerShdw>
                </a:effectLst>
                <a:sym typeface="Symbol" pitchFamily="18" charset="2"/>
              </a:rPr>
              <a:t> yang </a:t>
            </a:r>
            <a:r>
              <a:rPr lang="en-US" dirty="0" err="1">
                <a:effectLst>
                  <a:outerShdw blurRad="38100" dist="38100" dir="2700000" algn="tl">
                    <a:srgbClr val="C0C0C0"/>
                  </a:outerShdw>
                </a:effectLst>
                <a:sym typeface="Symbol" pitchFamily="18" charset="2"/>
              </a:rPr>
              <a:t>memiliki</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dua</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pasang</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kromatid</a:t>
            </a:r>
            <a:endParaRPr lang="en-US" dirty="0">
              <a:effectLst>
                <a:outerShdw blurRad="38100" dist="38100" dir="2700000" algn="tl">
                  <a:srgbClr val="C0C0C0"/>
                </a:outerShdw>
              </a:effectLst>
              <a:sym typeface="Symbol" pitchFamily="18" charset="2"/>
            </a:endParaRPr>
          </a:p>
          <a:p>
            <a:pPr marL="179388" lvl="1">
              <a:defRPr/>
            </a:pPr>
            <a:r>
              <a:rPr lang="en-US" dirty="0" err="1">
                <a:effectLst>
                  <a:outerShdw blurRad="38100" dist="38100" dir="2700000" algn="tl">
                    <a:srgbClr val="C0C0C0"/>
                  </a:outerShdw>
                </a:effectLst>
                <a:sym typeface="Symbol" pitchFamily="18" charset="2"/>
              </a:rPr>
              <a:t>kromosom</a:t>
            </a:r>
            <a:r>
              <a:rPr lang="en-US" dirty="0">
                <a:effectLst>
                  <a:outerShdw blurRad="38100" dist="38100" dir="2700000" algn="tl">
                    <a:srgbClr val="C0C0C0"/>
                  </a:outerShdw>
                </a:effectLst>
                <a:sym typeface="Symbol" pitchFamily="18" charset="2"/>
              </a:rPr>
              <a:t>  </a:t>
            </a:r>
            <a:r>
              <a:rPr lang="en-US" dirty="0" err="1">
                <a:effectLst>
                  <a:outerShdw blurRad="38100" dist="38100" dir="2700000" algn="tl">
                    <a:srgbClr val="C0C0C0"/>
                  </a:outerShdw>
                </a:effectLst>
                <a:sym typeface="Symbol" pitchFamily="18" charset="2"/>
              </a:rPr>
              <a:t>mempunyai</a:t>
            </a:r>
            <a:r>
              <a:rPr lang="en-US" dirty="0">
                <a:effectLst>
                  <a:outerShdw blurRad="38100" dist="38100" dir="2700000" algn="tl">
                    <a:srgbClr val="C0C0C0"/>
                  </a:outerShdw>
                </a:effectLst>
                <a:sym typeface="Symbol" pitchFamily="18" charset="2"/>
              </a:rPr>
              <a:t> kinetochore </a:t>
            </a:r>
            <a:r>
              <a:rPr lang="en-US" dirty="0" err="1">
                <a:effectLst>
                  <a:outerShdw blurRad="38100" dist="38100" dir="2700000" algn="tl">
                    <a:srgbClr val="C0C0C0"/>
                  </a:outerShdw>
                </a:effectLst>
                <a:sym typeface="Symbol" pitchFamily="18" charset="2"/>
              </a:rPr>
              <a:t>yg</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melekat</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pada</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sentromer</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yaitu</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tempat</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spindel</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mikrotubule</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berikatan</a:t>
            </a:r>
            <a:r>
              <a:rPr lang="en-US" dirty="0">
                <a:effectLst>
                  <a:outerShdw blurRad="38100" dist="38100" dir="2700000" algn="tl">
                    <a:srgbClr val="C0C0C0"/>
                  </a:outerShdw>
                </a:effectLst>
                <a:sym typeface="Symbol" pitchFamily="18" charset="2"/>
              </a:rPr>
              <a:t>)</a:t>
            </a:r>
            <a:r>
              <a:rPr lang="en-US" dirty="0">
                <a:sym typeface="Symbol" pitchFamily="18" charset="2"/>
              </a:rPr>
              <a:t> </a:t>
            </a:r>
          </a:p>
          <a:p>
            <a:pPr marL="533400" lvl="1" indent="-182563">
              <a:spcBef>
                <a:spcPct val="50000"/>
              </a:spcBef>
              <a:buClr>
                <a:schemeClr val="accent2"/>
              </a:buClr>
              <a:buFont typeface="Wingdings" pitchFamily="2" charset="2"/>
              <a:buChar char="§"/>
              <a:tabLst>
                <a:tab pos="266700" algn="l"/>
              </a:tabLst>
              <a:defRPr/>
            </a:pPr>
            <a:endParaRPr lang="en-US" dirty="0">
              <a:effectLst>
                <a:outerShdw blurRad="38100" dist="38100" dir="2700000" algn="tl">
                  <a:srgbClr val="C0C0C0"/>
                </a:outerShdw>
              </a:effectLst>
              <a:sym typeface="Symbol" pitchFamily="18" charset="2"/>
            </a:endParaRPr>
          </a:p>
          <a:p>
            <a:endParaRPr lang="en-GB" sz="2400" dirty="0"/>
          </a:p>
        </p:txBody>
      </p:sp>
    </p:spTree>
    <p:extLst>
      <p:ext uri="{BB962C8B-B14F-4D97-AF65-F5344CB8AC3E}">
        <p14:creationId xmlns:p14="http://schemas.microsoft.com/office/powerpoint/2010/main" val="3705512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10433" y="682581"/>
            <a:ext cx="7094991" cy="5928429"/>
          </a:xfrm>
          <a:prstGeom prst="rect">
            <a:avLst/>
          </a:prstGeom>
        </p:spPr>
      </p:pic>
    </p:spTree>
    <p:extLst>
      <p:ext uri="{BB962C8B-B14F-4D97-AF65-F5344CB8AC3E}">
        <p14:creationId xmlns:p14="http://schemas.microsoft.com/office/powerpoint/2010/main" val="4251509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1218"/>
            <a:ext cx="12093262" cy="6796781"/>
          </a:xfrm>
        </p:spPr>
        <p:txBody>
          <a:bodyPr/>
          <a:lstStyle/>
          <a:p>
            <a:r>
              <a:rPr lang="id-ID" dirty="0"/>
              <a:t>metafase, </a:t>
            </a:r>
            <a:endParaRPr lang="en-GB" dirty="0"/>
          </a:p>
          <a:p>
            <a:r>
              <a:rPr lang="id-ID" dirty="0"/>
              <a:t>kromosom </a:t>
            </a:r>
            <a:r>
              <a:rPr lang="en-GB" dirty="0" err="1"/>
              <a:t>bergerak</a:t>
            </a:r>
            <a:r>
              <a:rPr lang="en-GB" dirty="0"/>
              <a:t> </a:t>
            </a:r>
            <a:r>
              <a:rPr lang="en-GB" dirty="0" err="1"/>
              <a:t>ke</a:t>
            </a:r>
            <a:r>
              <a:rPr lang="en-GB" dirty="0"/>
              <a:t> </a:t>
            </a:r>
            <a:r>
              <a:rPr lang="en-GB" dirty="0" err="1"/>
              <a:t>arah</a:t>
            </a:r>
            <a:r>
              <a:rPr lang="en-GB" dirty="0"/>
              <a:t> equator </a:t>
            </a:r>
            <a:r>
              <a:rPr lang="en-GB" dirty="0" err="1"/>
              <a:t>pembelahan</a:t>
            </a:r>
            <a:r>
              <a:rPr lang="en-GB" dirty="0"/>
              <a:t> (di </a:t>
            </a:r>
            <a:r>
              <a:rPr lang="en-GB" dirty="0" err="1"/>
              <a:t>tengah</a:t>
            </a:r>
            <a:r>
              <a:rPr lang="en-GB" dirty="0"/>
              <a:t> </a:t>
            </a:r>
            <a:r>
              <a:rPr lang="en-GB" dirty="0" err="1"/>
              <a:t>sel</a:t>
            </a:r>
            <a:r>
              <a:rPr lang="en-GB" dirty="0"/>
              <a:t>)</a:t>
            </a:r>
          </a:p>
        </p:txBody>
      </p:sp>
      <p:pic>
        <p:nvPicPr>
          <p:cNvPr id="4" name="Picture 3"/>
          <p:cNvPicPr>
            <a:picLocks noChangeAspect="1"/>
          </p:cNvPicPr>
          <p:nvPr/>
        </p:nvPicPr>
        <p:blipFill>
          <a:blip r:embed="rId2"/>
          <a:stretch>
            <a:fillRect/>
          </a:stretch>
        </p:blipFill>
        <p:spPr>
          <a:xfrm>
            <a:off x="1700010" y="1532586"/>
            <a:ext cx="7212267" cy="5207767"/>
          </a:xfrm>
          <a:prstGeom prst="rect">
            <a:avLst/>
          </a:prstGeom>
        </p:spPr>
      </p:pic>
    </p:spTree>
    <p:extLst>
      <p:ext uri="{BB962C8B-B14F-4D97-AF65-F5344CB8AC3E}">
        <p14:creationId xmlns:p14="http://schemas.microsoft.com/office/powerpoint/2010/main" val="4086857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anafase</a:t>
            </a:r>
            <a:endParaRPr lang="en-GB" dirty="0"/>
          </a:p>
        </p:txBody>
      </p:sp>
      <p:sp>
        <p:nvSpPr>
          <p:cNvPr id="3" name="Content Placeholder 2"/>
          <p:cNvSpPr>
            <a:spLocks noGrp="1"/>
          </p:cNvSpPr>
          <p:nvPr>
            <p:ph idx="1"/>
          </p:nvPr>
        </p:nvSpPr>
        <p:spPr/>
        <p:txBody>
          <a:bodyPr/>
          <a:lstStyle/>
          <a:p>
            <a:pPr marL="296863" indent="-296863">
              <a:spcBef>
                <a:spcPct val="50000"/>
              </a:spcBef>
              <a:buClr>
                <a:schemeClr val="accent1"/>
              </a:buClr>
              <a:defRPr/>
            </a:pPr>
            <a:r>
              <a:rPr lang="en-US" dirty="0">
                <a:effectLst>
                  <a:outerShdw blurRad="38100" dist="38100" dir="2700000" algn="tl">
                    <a:srgbClr val="C0C0C0"/>
                  </a:outerShdw>
                </a:effectLst>
              </a:rPr>
              <a:t>Kinetochore (</a:t>
            </a:r>
            <a:r>
              <a:rPr lang="en-US" dirty="0" err="1">
                <a:effectLst>
                  <a:outerShdw blurRad="38100" dist="38100" dir="2700000" algn="tl">
                    <a:srgbClr val="C0C0C0"/>
                  </a:outerShdw>
                </a:effectLst>
              </a:rPr>
              <a:t>sentromer</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kromosom</a:t>
            </a:r>
            <a:r>
              <a:rPr lang="en-US" dirty="0">
                <a:effectLst>
                  <a:outerShdw blurRad="38100" dist="38100" dir="2700000" algn="tl">
                    <a:srgbClr val="C0C0C0"/>
                  </a:outerShdw>
                </a:effectLst>
              </a:rPr>
              <a:t> </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membelah</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menjadi</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dua</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masing-masing</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memiliki</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sepasang</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kromatid</a:t>
            </a:r>
            <a:endParaRPr lang="en-US" dirty="0">
              <a:effectLst>
                <a:outerShdw blurRad="38100" dist="38100" dir="2700000" algn="tl">
                  <a:srgbClr val="C0C0C0"/>
                </a:outerShdw>
              </a:effectLst>
              <a:sym typeface="Symbol" pitchFamily="18" charset="2"/>
            </a:endParaRPr>
          </a:p>
          <a:p>
            <a:pPr marL="296863" indent="-296863">
              <a:spcBef>
                <a:spcPct val="50000"/>
              </a:spcBef>
              <a:buClr>
                <a:schemeClr val="accent1"/>
              </a:buClr>
              <a:defRPr/>
            </a:pP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Sepasang</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kromatid</a:t>
            </a:r>
            <a:r>
              <a:rPr lang="en-US" dirty="0">
                <a:effectLst>
                  <a:outerShdw blurRad="38100" dist="38100" dir="2700000" algn="tl">
                    <a:srgbClr val="C0C0C0"/>
                  </a:outerShdw>
                </a:effectLst>
                <a:sym typeface="Symbol" pitchFamily="18" charset="2"/>
              </a:rPr>
              <a:t> → </a:t>
            </a:r>
            <a:r>
              <a:rPr lang="en-US" dirty="0" err="1">
                <a:effectLst>
                  <a:outerShdw blurRad="38100" dist="38100" dir="2700000" algn="tl">
                    <a:srgbClr val="C0C0C0"/>
                  </a:outerShdw>
                </a:effectLst>
                <a:sym typeface="Symbol" pitchFamily="18" charset="2"/>
              </a:rPr>
              <a:t>berdiri</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sendiri</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menjadi</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kromosom</a:t>
            </a:r>
            <a:endParaRPr lang="en-US" dirty="0">
              <a:effectLst>
                <a:outerShdw blurRad="38100" dist="38100" dir="2700000" algn="tl">
                  <a:srgbClr val="C0C0C0"/>
                </a:outerShdw>
              </a:effectLst>
              <a:sym typeface="Symbol" pitchFamily="18" charset="2"/>
            </a:endParaRPr>
          </a:p>
          <a:p>
            <a:pPr marL="296863" indent="-296863">
              <a:spcBef>
                <a:spcPct val="50000"/>
              </a:spcBef>
              <a:buClr>
                <a:schemeClr val="accent1"/>
              </a:buClr>
              <a:defRPr/>
            </a:pP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Mikrotubule</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yg</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mengikat</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kromatid</a:t>
            </a:r>
            <a:r>
              <a:rPr lang="en-US" dirty="0">
                <a:effectLst>
                  <a:outerShdw blurRad="38100" dist="38100" dir="2700000" algn="tl">
                    <a:srgbClr val="C0C0C0"/>
                  </a:outerShdw>
                </a:effectLst>
                <a:sym typeface="Symbol" pitchFamily="18" charset="2"/>
              </a:rPr>
              <a:t>  </a:t>
            </a:r>
            <a:r>
              <a:rPr lang="en-US" dirty="0" err="1">
                <a:effectLst>
                  <a:outerShdw blurRad="38100" dist="38100" dir="2700000" algn="tl">
                    <a:srgbClr val="C0C0C0"/>
                  </a:outerShdw>
                </a:effectLst>
                <a:sym typeface="Symbol" pitchFamily="18" charset="2"/>
              </a:rPr>
              <a:t>memendek</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menuju</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kearah</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kutup</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sentriole</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sambil</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menarik</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sentromer</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kromosom</a:t>
            </a:r>
            <a:endParaRPr lang="en-US" dirty="0">
              <a:effectLst>
                <a:outerShdw blurRad="38100" dist="38100" dir="2700000" algn="tl">
                  <a:srgbClr val="C0C0C0"/>
                </a:outerShdw>
              </a:effectLst>
              <a:sym typeface="Symbol" pitchFamily="18" charset="2"/>
            </a:endParaRPr>
          </a:p>
          <a:p>
            <a:pPr marL="296863" indent="-296863">
              <a:spcBef>
                <a:spcPct val="50000"/>
              </a:spcBef>
              <a:buClr>
                <a:schemeClr val="accent1"/>
              </a:buClr>
              <a:defRPr/>
            </a:pP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Mikrotubule</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yg</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tak</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mengikat</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kromatid</a:t>
            </a:r>
            <a:r>
              <a:rPr lang="en-US" dirty="0">
                <a:effectLst>
                  <a:outerShdw blurRad="38100" dist="38100" dir="2700000" algn="tl">
                    <a:srgbClr val="C0C0C0"/>
                  </a:outerShdw>
                </a:effectLst>
                <a:sym typeface="Symbol" pitchFamily="18" charset="2"/>
              </a:rPr>
              <a:t> → </a:t>
            </a:r>
            <a:r>
              <a:rPr lang="en-US" dirty="0" err="1">
                <a:effectLst>
                  <a:outerShdw blurRad="38100" dist="38100" dir="2700000" algn="tl">
                    <a:srgbClr val="C0C0C0"/>
                  </a:outerShdw>
                </a:effectLst>
                <a:sym typeface="Symbol" pitchFamily="18" charset="2"/>
              </a:rPr>
              <a:t>memanjang</a:t>
            </a:r>
            <a:r>
              <a:rPr lang="en-US" dirty="0">
                <a:effectLst>
                  <a:outerShdw blurRad="38100" dist="38100" dir="2700000" algn="tl">
                    <a:srgbClr val="C0C0C0"/>
                  </a:outerShdw>
                </a:effectLst>
                <a:sym typeface="Symbol" pitchFamily="18" charset="2"/>
              </a:rPr>
              <a:t> → </a:t>
            </a:r>
            <a:r>
              <a:rPr lang="en-US" dirty="0" err="1">
                <a:effectLst>
                  <a:outerShdw blurRad="38100" dist="38100" dir="2700000" algn="tl">
                    <a:srgbClr val="C0C0C0"/>
                  </a:outerShdw>
                </a:effectLst>
                <a:sym typeface="Symbol" pitchFamily="18" charset="2"/>
              </a:rPr>
              <a:t>sel</a:t>
            </a:r>
            <a:r>
              <a:rPr lang="en-US" dirty="0">
                <a:effectLst>
                  <a:outerShdw blurRad="38100" dist="38100" dir="2700000" algn="tl">
                    <a:srgbClr val="C0C0C0"/>
                  </a:outerShdw>
                </a:effectLst>
                <a:sym typeface="Symbol" pitchFamily="18" charset="2"/>
              </a:rPr>
              <a:t> </a:t>
            </a:r>
            <a:r>
              <a:rPr lang="en-US" dirty="0" err="1">
                <a:effectLst>
                  <a:outerShdw blurRad="38100" dist="38100" dir="2700000" algn="tl">
                    <a:srgbClr val="C0C0C0"/>
                  </a:outerShdw>
                </a:effectLst>
                <a:sym typeface="Symbol" pitchFamily="18" charset="2"/>
              </a:rPr>
              <a:t>memanjang</a:t>
            </a:r>
            <a:endParaRPr lang="en-US" dirty="0">
              <a:effectLst>
                <a:outerShdw blurRad="38100" dist="38100" dir="2700000" algn="tl">
                  <a:srgbClr val="C0C0C0"/>
                </a:outerShdw>
              </a:effectLst>
              <a:sym typeface="Symbol" pitchFamily="18" charset="2"/>
            </a:endParaRPr>
          </a:p>
          <a:p>
            <a:endParaRPr lang="en-GB" dirty="0"/>
          </a:p>
        </p:txBody>
      </p:sp>
    </p:spTree>
    <p:extLst>
      <p:ext uri="{BB962C8B-B14F-4D97-AF65-F5344CB8AC3E}">
        <p14:creationId xmlns:p14="http://schemas.microsoft.com/office/powerpoint/2010/main" val="326218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 :</a:t>
            </a:r>
          </a:p>
        </p:txBody>
      </p:sp>
      <p:sp>
        <p:nvSpPr>
          <p:cNvPr id="3" name="Content Placeholder 2"/>
          <p:cNvSpPr>
            <a:spLocks noGrp="1"/>
          </p:cNvSpPr>
          <p:nvPr>
            <p:ph idx="1"/>
          </p:nvPr>
        </p:nvSpPr>
        <p:spPr/>
        <p:txBody>
          <a:bodyPr/>
          <a:lstStyle/>
          <a:p>
            <a:r>
              <a:rPr lang="en-GB" dirty="0"/>
              <a:t>Life Science web textbook The University of Tokyo, 2008</a:t>
            </a:r>
          </a:p>
          <a:p>
            <a:r>
              <a:rPr lang="en-GB" dirty="0"/>
              <a:t>Molecular Biology of the Cell sixth ed., Bruce Albert, 2015</a:t>
            </a:r>
          </a:p>
          <a:p>
            <a:r>
              <a:rPr lang="en-GB" dirty="0"/>
              <a:t>Molecular Cell Biology 8</a:t>
            </a:r>
            <a:r>
              <a:rPr lang="en-GB" baseline="30000" dirty="0"/>
              <a:t>th</a:t>
            </a:r>
            <a:r>
              <a:rPr lang="en-GB" dirty="0"/>
              <a:t>  ed., Harvey </a:t>
            </a:r>
            <a:r>
              <a:rPr lang="en-GB" dirty="0" err="1"/>
              <a:t>Lodish</a:t>
            </a:r>
            <a:r>
              <a:rPr lang="en-GB" dirty="0"/>
              <a:t>, 2016</a:t>
            </a:r>
          </a:p>
          <a:p>
            <a:r>
              <a:rPr lang="en-GB" dirty="0"/>
              <a:t>Campbell Biology 11</a:t>
            </a:r>
            <a:r>
              <a:rPr lang="en-GB" baseline="30000" dirty="0"/>
              <a:t>th</a:t>
            </a:r>
            <a:r>
              <a:rPr lang="en-GB" dirty="0"/>
              <a:t> </a:t>
            </a:r>
            <a:r>
              <a:rPr lang="en-GB" dirty="0" err="1"/>
              <a:t>ed</a:t>
            </a:r>
            <a:r>
              <a:rPr lang="en-GB" dirty="0"/>
              <a:t>, Lisa </a:t>
            </a:r>
            <a:r>
              <a:rPr lang="en-GB" dirty="0" err="1"/>
              <a:t>Urry</a:t>
            </a:r>
            <a:r>
              <a:rPr lang="en-GB" dirty="0"/>
              <a:t>, 2017</a:t>
            </a:r>
          </a:p>
        </p:txBody>
      </p:sp>
    </p:spTree>
    <p:extLst>
      <p:ext uri="{BB962C8B-B14F-4D97-AF65-F5344CB8AC3E}">
        <p14:creationId xmlns:p14="http://schemas.microsoft.com/office/powerpoint/2010/main" val="1145341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88" y="22582"/>
            <a:ext cx="12139411" cy="6835417"/>
          </a:xfrm>
        </p:spPr>
        <p:txBody>
          <a:bodyPr/>
          <a:lstStyle/>
          <a:p>
            <a:r>
              <a:rPr lang="id-ID" dirty="0"/>
              <a:t>anafase </a:t>
            </a:r>
            <a:endParaRPr lang="en-GB" dirty="0"/>
          </a:p>
          <a:p>
            <a:r>
              <a:rPr lang="id-ID" dirty="0"/>
              <a:t>kromatid dari setiap kromosom terpisah untuk membentuk 2 set kromosom dan pindah ke kutub yang berlawanan dari se</a:t>
            </a:r>
            <a:r>
              <a:rPr lang="en-GB" dirty="0"/>
              <a:t>l</a:t>
            </a:r>
          </a:p>
          <a:p>
            <a:endParaRPr lang="en-GB" dirty="0"/>
          </a:p>
          <a:p>
            <a:endParaRPr lang="en-GB" dirty="0"/>
          </a:p>
        </p:txBody>
      </p:sp>
      <p:pic>
        <p:nvPicPr>
          <p:cNvPr id="5" name="Picture 4"/>
          <p:cNvPicPr>
            <a:picLocks noChangeAspect="1"/>
          </p:cNvPicPr>
          <p:nvPr/>
        </p:nvPicPr>
        <p:blipFill>
          <a:blip r:embed="rId2"/>
          <a:stretch>
            <a:fillRect/>
          </a:stretch>
        </p:blipFill>
        <p:spPr>
          <a:xfrm>
            <a:off x="2884869" y="1353284"/>
            <a:ext cx="5357610" cy="5180986"/>
          </a:xfrm>
          <a:prstGeom prst="rect">
            <a:avLst/>
          </a:prstGeom>
        </p:spPr>
      </p:pic>
    </p:spTree>
    <p:extLst>
      <p:ext uri="{BB962C8B-B14F-4D97-AF65-F5344CB8AC3E}">
        <p14:creationId xmlns:p14="http://schemas.microsoft.com/office/powerpoint/2010/main" val="3249947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741" y="164250"/>
            <a:ext cx="11911884" cy="6693750"/>
          </a:xfrm>
        </p:spPr>
        <p:txBody>
          <a:bodyPr/>
          <a:lstStyle/>
          <a:p>
            <a:r>
              <a:rPr lang="en-GB" dirty="0" err="1"/>
              <a:t>Telofase</a:t>
            </a:r>
            <a:r>
              <a:rPr lang="en-GB" dirty="0"/>
              <a:t> </a:t>
            </a:r>
            <a:r>
              <a:rPr lang="en-GB" dirty="0" err="1"/>
              <a:t>dan</a:t>
            </a:r>
            <a:r>
              <a:rPr lang="en-GB" dirty="0"/>
              <a:t> cytokinesis</a:t>
            </a:r>
          </a:p>
          <a:p>
            <a:r>
              <a:rPr lang="en-GB" dirty="0" err="1"/>
              <a:t>Pada</a:t>
            </a:r>
            <a:r>
              <a:rPr lang="id-ID" dirty="0"/>
              <a:t> sel hewan, membran sel mulai </a:t>
            </a:r>
            <a:r>
              <a:rPr lang="en-GB" dirty="0" err="1"/>
              <a:t>mencekung</a:t>
            </a:r>
            <a:r>
              <a:rPr lang="en-GB" dirty="0"/>
              <a:t> </a:t>
            </a:r>
            <a:r>
              <a:rPr lang="id-ID" dirty="0"/>
              <a:t>ke dalam sitoplasma membentuk alur pembelahan dan akhirnya membelah menjadi dua sel anak, sedangkan dalam sel tanaman, dinding sel terbentuk antara dua sel anak dan memisahkan mereka.</a:t>
            </a:r>
            <a:endParaRPr lang="en-GB" dirty="0"/>
          </a:p>
          <a:p>
            <a:endParaRPr lang="en-GB" dirty="0"/>
          </a:p>
        </p:txBody>
      </p:sp>
      <p:pic>
        <p:nvPicPr>
          <p:cNvPr id="4" name="Picture 3"/>
          <p:cNvPicPr>
            <a:picLocks noChangeAspect="1"/>
          </p:cNvPicPr>
          <p:nvPr/>
        </p:nvPicPr>
        <p:blipFill>
          <a:blip r:embed="rId2"/>
          <a:stretch>
            <a:fillRect/>
          </a:stretch>
        </p:blipFill>
        <p:spPr>
          <a:xfrm>
            <a:off x="600678" y="2297903"/>
            <a:ext cx="9805451" cy="3986987"/>
          </a:xfrm>
          <a:prstGeom prst="rect">
            <a:avLst/>
          </a:prstGeom>
        </p:spPr>
      </p:pic>
    </p:spTree>
    <p:extLst>
      <p:ext uri="{BB962C8B-B14F-4D97-AF65-F5344CB8AC3E}">
        <p14:creationId xmlns:p14="http://schemas.microsoft.com/office/powerpoint/2010/main" val="3868640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06"/>
            <a:ext cx="10117428" cy="381850"/>
          </a:xfrm>
        </p:spPr>
        <p:txBody>
          <a:bodyPr>
            <a:normAutofit fontScale="90000"/>
          </a:bodyPr>
          <a:lstStyle/>
          <a:p>
            <a:r>
              <a:rPr lang="en-GB" dirty="0"/>
              <a:t>CYTOKINESIS</a:t>
            </a:r>
          </a:p>
        </p:txBody>
      </p:sp>
      <p:sp>
        <p:nvSpPr>
          <p:cNvPr id="3" name="Content Placeholder 2"/>
          <p:cNvSpPr>
            <a:spLocks noGrp="1"/>
          </p:cNvSpPr>
          <p:nvPr>
            <p:ph idx="1"/>
          </p:nvPr>
        </p:nvSpPr>
        <p:spPr>
          <a:xfrm>
            <a:off x="0" y="515156"/>
            <a:ext cx="12192000" cy="6342844"/>
          </a:xfrm>
        </p:spPr>
        <p:txBody>
          <a:bodyPr>
            <a:normAutofit/>
          </a:bodyPr>
          <a:lstStyle/>
          <a:p>
            <a:r>
              <a:rPr lang="en-GB" dirty="0"/>
              <a:t>S</a:t>
            </a:r>
            <a:r>
              <a:rPr lang="id-ID" dirty="0"/>
              <a:t>itoplasma dibagi menjadi dua, mengikuti pemisahan kromosom selama fase M. </a:t>
            </a:r>
            <a:endParaRPr lang="en-GB" dirty="0"/>
          </a:p>
          <a:p>
            <a:r>
              <a:rPr lang="id-ID" dirty="0"/>
              <a:t> untuk proliferasi sel, untuk pemeliharaan stabilitas genom. </a:t>
            </a:r>
            <a:endParaRPr lang="en-GB" dirty="0"/>
          </a:p>
          <a:p>
            <a:r>
              <a:rPr lang="id-ID" dirty="0"/>
              <a:t> interaksi  antara sitoskeleton aktin pada permukaan sel, mikrotubulus sitoplasma, dan transportasi vesikuler intraseluler. </a:t>
            </a:r>
            <a:endParaRPr lang="en-GB" dirty="0"/>
          </a:p>
          <a:p>
            <a:r>
              <a:rPr lang="id-ID" dirty="0"/>
              <a:t>cincin  filamen aktin dan miosin terbentuk</a:t>
            </a:r>
            <a:endParaRPr lang="en-GB" dirty="0"/>
          </a:p>
          <a:p>
            <a:r>
              <a:rPr lang="id-ID" dirty="0"/>
              <a:t>Kontraksi cincin menyebabkan penyempitan pada membran sel untuk membentuk alur pembelahan</a:t>
            </a:r>
            <a:endParaRPr lang="en-GB" dirty="0"/>
          </a:p>
          <a:p>
            <a:r>
              <a:rPr lang="id-ID" dirty="0"/>
              <a:t>pemisahan sel menjadi dua sel anak dengan sel seluler independen dengan membran seluler.</a:t>
            </a:r>
            <a:endParaRPr lang="en-GB" dirty="0"/>
          </a:p>
          <a:p>
            <a:r>
              <a:rPr lang="id-ID" dirty="0"/>
              <a:t>Transport vesikuler  terlibat aktif</a:t>
            </a:r>
            <a:endParaRPr lang="en-GB" dirty="0"/>
          </a:p>
          <a:p>
            <a:r>
              <a:rPr lang="id-ID" dirty="0"/>
              <a:t>regulasi oleh Rho GTPase  bersama dengan fosforilasi oleh beberapa kinosis mitosis.</a:t>
            </a:r>
          </a:p>
          <a:p>
            <a:endParaRPr lang="en-GB" dirty="0"/>
          </a:p>
        </p:txBody>
      </p:sp>
    </p:spTree>
    <p:extLst>
      <p:ext uri="{BB962C8B-B14F-4D97-AF65-F5344CB8AC3E}">
        <p14:creationId xmlns:p14="http://schemas.microsoft.com/office/powerpoint/2010/main" val="3835758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52" y="-19536"/>
            <a:ext cx="12449990" cy="6536245"/>
          </a:xfrm>
        </p:spPr>
      </p:pic>
    </p:spTree>
    <p:extLst>
      <p:ext uri="{BB962C8B-B14F-4D97-AF65-F5344CB8AC3E}">
        <p14:creationId xmlns:p14="http://schemas.microsoft.com/office/powerpoint/2010/main" val="3369517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Cells of neonatal mouse cerebral cortex</a:t>
            </a:r>
          </a:p>
          <a:p>
            <a:r>
              <a:rPr lang="en-GB" dirty="0"/>
              <a:t>At the cortical surface (top), neurons that have completed differentiation (red) are arranged in layers. </a:t>
            </a:r>
          </a:p>
          <a:p>
            <a:r>
              <a:rPr lang="en-GB" dirty="0"/>
              <a:t>Inside the cortex (bottom), cells are proliferating actively (white).</a:t>
            </a:r>
          </a:p>
          <a:p>
            <a:r>
              <a:rPr lang="en-GB" dirty="0"/>
              <a:t> As the nucleus of cells in the G1-phase is </a:t>
            </a:r>
            <a:r>
              <a:rPr lang="en-GB" dirty="0" err="1"/>
              <a:t>labeled</a:t>
            </a:r>
            <a:r>
              <a:rPr lang="en-GB" dirty="0"/>
              <a:t> in red </a:t>
            </a:r>
          </a:p>
          <a:p>
            <a:r>
              <a:rPr lang="en-GB" dirty="0"/>
              <a:t>cells in the S/G2/M phase as white</a:t>
            </a:r>
          </a:p>
          <a:p>
            <a:r>
              <a:rPr lang="en-GB" dirty="0"/>
              <a:t>the </a:t>
            </a:r>
            <a:r>
              <a:rPr lang="en-GB" dirty="0" err="1"/>
              <a:t>color</a:t>
            </a:r>
            <a:r>
              <a:rPr lang="en-GB" dirty="0"/>
              <a:t> of the nucleus is seen to be changing with the progression of the cell cycle.</a:t>
            </a:r>
          </a:p>
        </p:txBody>
      </p:sp>
    </p:spTree>
    <p:extLst>
      <p:ext uri="{BB962C8B-B14F-4D97-AF65-F5344CB8AC3E}">
        <p14:creationId xmlns:p14="http://schemas.microsoft.com/office/powerpoint/2010/main" val="2366704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737" y="231820"/>
            <a:ext cx="9276651" cy="6626180"/>
          </a:xfrm>
        </p:spPr>
      </p:pic>
    </p:spTree>
    <p:extLst>
      <p:ext uri="{BB962C8B-B14F-4D97-AF65-F5344CB8AC3E}">
        <p14:creationId xmlns:p14="http://schemas.microsoft.com/office/powerpoint/2010/main" val="1997404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REGULASI SIKLUS SEL</a:t>
            </a:r>
          </a:p>
        </p:txBody>
      </p:sp>
      <p:sp>
        <p:nvSpPr>
          <p:cNvPr id="3" name="Content Placeholder 2"/>
          <p:cNvSpPr>
            <a:spLocks noGrp="1"/>
          </p:cNvSpPr>
          <p:nvPr>
            <p:ph idx="1"/>
          </p:nvPr>
        </p:nvSpPr>
        <p:spPr/>
        <p:txBody>
          <a:bodyPr/>
          <a:lstStyle/>
          <a:p>
            <a:r>
              <a:rPr lang="en-GB" dirty="0"/>
              <a:t>Cell cycle engine</a:t>
            </a:r>
          </a:p>
        </p:txBody>
      </p:sp>
    </p:spTree>
    <p:extLst>
      <p:ext uri="{BB962C8B-B14F-4D97-AF65-F5344CB8AC3E}">
        <p14:creationId xmlns:p14="http://schemas.microsoft.com/office/powerpoint/2010/main" val="572019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GB" dirty="0"/>
              <a:t>Cell cycle engine</a:t>
            </a:r>
          </a:p>
          <a:p>
            <a:r>
              <a:rPr lang="en-GB" b="1" dirty="0" err="1"/>
              <a:t>Cyclin</a:t>
            </a:r>
            <a:r>
              <a:rPr lang="en-GB" b="1" dirty="0"/>
              <a:t>-CDK</a:t>
            </a:r>
            <a:r>
              <a:rPr lang="en-GB" dirty="0"/>
              <a:t> (</a:t>
            </a:r>
            <a:r>
              <a:rPr lang="en-GB" dirty="0" err="1"/>
              <a:t>cyclin</a:t>
            </a:r>
            <a:r>
              <a:rPr lang="en-GB" dirty="0"/>
              <a:t>-dependent protein kinase) complexes play a central role in cell cycle progression </a:t>
            </a:r>
          </a:p>
          <a:p>
            <a:r>
              <a:rPr lang="en-GB" dirty="0"/>
              <a:t>The function of </a:t>
            </a:r>
            <a:r>
              <a:rPr lang="en-GB" dirty="0" err="1"/>
              <a:t>cyclin</a:t>
            </a:r>
            <a:r>
              <a:rPr lang="en-GB" dirty="0"/>
              <a:t>-CDKs is to run the cell cycle smoothly, and these are therefore called “cell cycle engines.” </a:t>
            </a:r>
          </a:p>
          <a:p>
            <a:r>
              <a:rPr lang="en-GB" dirty="0" err="1"/>
              <a:t>Cyclins</a:t>
            </a:r>
            <a:r>
              <a:rPr lang="en-GB" dirty="0"/>
              <a:t> are proteins that vary in quantity throughout the cell cycle. </a:t>
            </a:r>
          </a:p>
          <a:p>
            <a:r>
              <a:rPr lang="en-GB" dirty="0"/>
              <a:t>3 JENIS CYCLIN :</a:t>
            </a:r>
          </a:p>
          <a:p>
            <a:r>
              <a:rPr lang="en-GB" dirty="0"/>
              <a:t>The </a:t>
            </a:r>
            <a:r>
              <a:rPr lang="en-GB" dirty="0" err="1"/>
              <a:t>cyclins</a:t>
            </a:r>
            <a:r>
              <a:rPr lang="en-GB" dirty="0"/>
              <a:t> are expressed between the G1 and S phases, known as the </a:t>
            </a:r>
            <a:r>
              <a:rPr lang="en-GB" b="1" dirty="0"/>
              <a:t>G1/S-phase </a:t>
            </a:r>
            <a:r>
              <a:rPr lang="en-GB" b="1" dirty="0" err="1"/>
              <a:t>cyclin</a:t>
            </a:r>
            <a:endParaRPr lang="en-GB" dirty="0"/>
          </a:p>
          <a:p>
            <a:r>
              <a:rPr lang="en-GB" dirty="0"/>
              <a:t>during the S phase, the </a:t>
            </a:r>
            <a:r>
              <a:rPr lang="en-GB" b="1" dirty="0"/>
              <a:t>S-phase </a:t>
            </a:r>
            <a:r>
              <a:rPr lang="en-GB" b="1" dirty="0" err="1"/>
              <a:t>cyclin</a:t>
            </a:r>
            <a:endParaRPr lang="en-GB" dirty="0"/>
          </a:p>
          <a:p>
            <a:r>
              <a:rPr lang="en-GB" dirty="0"/>
              <a:t>between the G2 and M phases, the </a:t>
            </a:r>
            <a:r>
              <a:rPr lang="en-GB" b="1" dirty="0"/>
              <a:t>G2/M-phase </a:t>
            </a:r>
            <a:r>
              <a:rPr lang="en-GB" b="1" dirty="0" err="1"/>
              <a:t>cyclin</a:t>
            </a:r>
            <a:endParaRPr lang="en-GB" dirty="0"/>
          </a:p>
        </p:txBody>
      </p:sp>
    </p:spTree>
    <p:extLst>
      <p:ext uri="{BB962C8B-B14F-4D97-AF65-F5344CB8AC3E}">
        <p14:creationId xmlns:p14="http://schemas.microsoft.com/office/powerpoint/2010/main" val="1387883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429" y="141668"/>
            <a:ext cx="10933530" cy="6696788"/>
          </a:xfrm>
        </p:spPr>
      </p:pic>
    </p:spTree>
    <p:extLst>
      <p:ext uri="{BB962C8B-B14F-4D97-AF65-F5344CB8AC3E}">
        <p14:creationId xmlns:p14="http://schemas.microsoft.com/office/powerpoint/2010/main" val="4232703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86" y="35462"/>
            <a:ext cx="12216685" cy="6822538"/>
          </a:xfrm>
        </p:spPr>
        <p:txBody>
          <a:bodyPr/>
          <a:lstStyle/>
          <a:p>
            <a:pPr marL="0" indent="0">
              <a:buNone/>
            </a:pPr>
            <a:r>
              <a:rPr lang="en-GB" sz="3200" dirty="0"/>
              <a:t>Several types of G1/S-phase </a:t>
            </a:r>
            <a:r>
              <a:rPr lang="en-GB" sz="3200" dirty="0" err="1"/>
              <a:t>cyclins</a:t>
            </a:r>
            <a:r>
              <a:rPr lang="en-GB" sz="3200" dirty="0"/>
              <a:t> and G1/S-phase CDKs. </a:t>
            </a:r>
          </a:p>
          <a:p>
            <a:r>
              <a:rPr lang="en-GB" dirty="0" err="1"/>
              <a:t>Cyclin</a:t>
            </a:r>
            <a:r>
              <a:rPr lang="en-GB" dirty="0"/>
              <a:t> D-CDK4/6 complex and the </a:t>
            </a:r>
            <a:r>
              <a:rPr lang="en-GB" dirty="0" err="1"/>
              <a:t>cyclin</a:t>
            </a:r>
            <a:r>
              <a:rPr lang="en-GB" dirty="0"/>
              <a:t> E-CDK2 complex </a:t>
            </a:r>
          </a:p>
          <a:p>
            <a:r>
              <a:rPr lang="en-GB" dirty="0"/>
              <a:t>function at the start of the S phase. </a:t>
            </a:r>
          </a:p>
          <a:p>
            <a:endParaRPr lang="en-GB" sz="3200" dirty="0"/>
          </a:p>
          <a:p>
            <a:pPr marL="0" indent="0">
              <a:buNone/>
            </a:pPr>
            <a:r>
              <a:rPr lang="en-GB" sz="3200" dirty="0"/>
              <a:t>G2/M-phase </a:t>
            </a:r>
            <a:r>
              <a:rPr lang="en-GB" sz="3200" dirty="0" err="1"/>
              <a:t>cyclin</a:t>
            </a:r>
            <a:r>
              <a:rPr lang="en-GB" sz="3200" dirty="0"/>
              <a:t> and G2/M-phase CDK </a:t>
            </a:r>
          </a:p>
          <a:p>
            <a:pPr marL="0" indent="0">
              <a:buNone/>
            </a:pPr>
            <a:r>
              <a:rPr lang="en-GB" sz="3200" dirty="0"/>
              <a:t>. (</a:t>
            </a:r>
            <a:r>
              <a:rPr lang="en-GB" sz="3200" dirty="0" err="1"/>
              <a:t>cyclin</a:t>
            </a:r>
            <a:r>
              <a:rPr lang="en-GB" sz="3200" dirty="0"/>
              <a:t> B-Cdc2 complex) </a:t>
            </a:r>
          </a:p>
          <a:p>
            <a:r>
              <a:rPr lang="en-GB" dirty="0"/>
              <a:t>function at the start of the M phase </a:t>
            </a:r>
          </a:p>
          <a:p>
            <a:r>
              <a:rPr lang="en-GB" dirty="0"/>
              <a:t>induces nuclear membrane breakdown </a:t>
            </a:r>
          </a:p>
          <a:p>
            <a:r>
              <a:rPr lang="en-GB" dirty="0"/>
              <a:t>chromosome formation when activated. </a:t>
            </a:r>
          </a:p>
        </p:txBody>
      </p:sp>
    </p:spTree>
    <p:extLst>
      <p:ext uri="{BB962C8B-B14F-4D97-AF65-F5344CB8AC3E}">
        <p14:creationId xmlns:p14="http://schemas.microsoft.com/office/powerpoint/2010/main" val="162588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093262" cy="6748530"/>
          </a:xfrm>
        </p:spPr>
        <p:txBody>
          <a:bodyPr/>
          <a:lstStyle/>
          <a:p>
            <a:r>
              <a:rPr lang="en-GB" dirty="0"/>
              <a:t>SIKLUS SEL</a:t>
            </a:r>
          </a:p>
          <a:p>
            <a:r>
              <a:rPr lang="id-ID" sz="2400" dirty="0"/>
              <a:t>serangkaian peristiwa berulang-ulang di mana pembelahan sel dan replikasi berganti</a:t>
            </a:r>
            <a:r>
              <a:rPr lang="en-GB" sz="2400" dirty="0"/>
              <a:t>an</a:t>
            </a:r>
            <a:r>
              <a:rPr lang="id-ID" sz="2400" dirty="0"/>
              <a:t> dalam urutan berikut: fase M, fase G1, Fase S, dan fase G2 (dan kembali ke fase M berikutnya)</a:t>
            </a:r>
            <a:endParaRPr lang="en-GB" sz="2400"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672" y="1178270"/>
            <a:ext cx="8215746" cy="5868390"/>
          </a:xfrm>
          <a:prstGeom prst="rect">
            <a:avLst/>
          </a:prstGeom>
        </p:spPr>
      </p:pic>
    </p:spTree>
    <p:extLst>
      <p:ext uri="{BB962C8B-B14F-4D97-AF65-F5344CB8AC3E}">
        <p14:creationId xmlns:p14="http://schemas.microsoft.com/office/powerpoint/2010/main" val="3110054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39688" y="0"/>
            <a:ext cx="12152312" cy="6683375"/>
          </a:xfrm>
        </p:spPr>
        <p:txBody>
          <a:bodyPr/>
          <a:lstStyle/>
          <a:p>
            <a:pPr marL="0" indent="0">
              <a:buNone/>
            </a:pPr>
            <a:r>
              <a:rPr lang="en-GB" sz="3200" dirty="0"/>
              <a:t>Regulation of </a:t>
            </a:r>
            <a:r>
              <a:rPr lang="en-GB" sz="3200" dirty="0" err="1"/>
              <a:t>cyclin</a:t>
            </a:r>
            <a:r>
              <a:rPr lang="en-GB" sz="3200" dirty="0"/>
              <a:t>-CDK activity</a:t>
            </a:r>
          </a:p>
          <a:p>
            <a:r>
              <a:rPr lang="en-GB" dirty="0"/>
              <a:t>Regulated by at least 4 molecular mechanisms: </a:t>
            </a:r>
          </a:p>
          <a:p>
            <a:r>
              <a:rPr lang="en-GB" dirty="0"/>
              <a:t>(1) binding to synthesized </a:t>
            </a:r>
            <a:r>
              <a:rPr lang="en-GB" dirty="0" err="1"/>
              <a:t>cyclin</a:t>
            </a:r>
            <a:r>
              <a:rPr lang="en-GB" dirty="0"/>
              <a:t>, </a:t>
            </a:r>
          </a:p>
          <a:p>
            <a:r>
              <a:rPr lang="en-GB" dirty="0"/>
              <a:t>(2) activation by phosphorylation, </a:t>
            </a:r>
          </a:p>
          <a:p>
            <a:r>
              <a:rPr lang="en-GB" dirty="0"/>
              <a:t>(3) suppression of activity by phosphorylation of the ATP-binding site and activation by </a:t>
            </a:r>
            <a:r>
              <a:rPr lang="en-GB" dirty="0" err="1"/>
              <a:t>dephosphorylation</a:t>
            </a:r>
            <a:r>
              <a:rPr lang="en-GB" dirty="0"/>
              <a:t> of the site, and </a:t>
            </a:r>
          </a:p>
          <a:p>
            <a:r>
              <a:rPr lang="en-GB" dirty="0"/>
              <a:t>(4) inhibition by </a:t>
            </a:r>
            <a:r>
              <a:rPr lang="en-GB" dirty="0" err="1"/>
              <a:t>cyclin</a:t>
            </a:r>
            <a:r>
              <a:rPr lang="en-GB" dirty="0"/>
              <a:t>-dependent kinase </a:t>
            </a:r>
          </a:p>
          <a:p>
            <a:r>
              <a:rPr lang="en-GB" dirty="0"/>
              <a:t>molecular reactions such as protein synthesis and phosphorylation  ensures DNA replication and cell division progress correctly in the cell cycle. </a:t>
            </a:r>
          </a:p>
          <a:p>
            <a:endParaRPr lang="en-GB" dirty="0"/>
          </a:p>
        </p:txBody>
      </p:sp>
    </p:spTree>
    <p:extLst>
      <p:ext uri="{BB962C8B-B14F-4D97-AF65-F5344CB8AC3E}">
        <p14:creationId xmlns:p14="http://schemas.microsoft.com/office/powerpoint/2010/main" val="2411723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546" y="-473377"/>
            <a:ext cx="11320530" cy="6933825"/>
          </a:xfrm>
        </p:spPr>
      </p:pic>
      <p:sp>
        <p:nvSpPr>
          <p:cNvPr id="2"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Unicode MS" panose="020B0604020202020204" pitchFamily="34" charset="-128"/>
              </a:rPr>
              <a:t>Peraturan kegiatan cyclin-CDK Diatur oleh setidaknya 4 mekanisme molekuler: (1) mengikat cyclin disintesis, (2) aktivasi oleh fosforilasi, (3) penekanan aktivitas dengan fosforilasi situs pengikatan ATP dan aktivasi oleh defosforilasi situs, dan (4) penghambatan oleh kinase tergantung-siklin reaksi molekuler seperti sintesis protein dan fosforilasi memastikan replikasi DNA dan pembelahan sel berlangsung dengan benar dalam siklus sel.</a:t>
            </a:r>
            <a:r>
              <a:rPr kumimoji="0" lang="en-US" sz="1100" b="0" i="0" u="none" strike="noStrike" cap="none" normalizeH="0" baseline="0">
                <a:ln>
                  <a:noFill/>
                </a:ln>
                <a:solidFill>
                  <a:schemeClr val="tx1"/>
                </a:solidFill>
                <a:effectLst/>
              </a:rPr>
              <a:t> </a:t>
            </a: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3970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194700" cy="978795"/>
          </a:xfrm>
        </p:spPr>
        <p:txBody>
          <a:bodyPr>
            <a:normAutofit fontScale="90000"/>
          </a:bodyPr>
          <a:lstStyle/>
          <a:p>
            <a:r>
              <a:rPr lang="en-GB" b="1" dirty="0"/>
              <a:t>Checkpoint mechanisms in the cell cycle</a:t>
            </a:r>
            <a:br>
              <a:rPr lang="en-GB" b="1" dirty="0"/>
            </a:br>
            <a:endParaRPr lang="en-GB" dirty="0"/>
          </a:p>
        </p:txBody>
      </p:sp>
      <p:sp>
        <p:nvSpPr>
          <p:cNvPr id="3" name="Content Placeholder 2"/>
          <p:cNvSpPr>
            <a:spLocks noGrp="1"/>
          </p:cNvSpPr>
          <p:nvPr>
            <p:ph idx="1"/>
          </p:nvPr>
        </p:nvSpPr>
        <p:spPr>
          <a:xfrm>
            <a:off x="-1" y="833951"/>
            <a:ext cx="12015989" cy="6146397"/>
          </a:xfrm>
        </p:spPr>
        <p:txBody>
          <a:bodyPr/>
          <a:lstStyle/>
          <a:p>
            <a:r>
              <a:rPr lang="en-GB" dirty="0"/>
              <a:t>DNA damage checkpoint</a:t>
            </a:r>
          </a:p>
          <a:p>
            <a:r>
              <a:rPr lang="en-GB" b="1" dirty="0"/>
              <a:t>DNA replication checkpoint</a:t>
            </a:r>
          </a:p>
          <a:p>
            <a:r>
              <a:rPr lang="en-GB" b="1" dirty="0"/>
              <a:t>Spindle assembly checkpoint</a:t>
            </a:r>
          </a:p>
          <a:p>
            <a:r>
              <a:rPr lang="en-GB" b="1" dirty="0"/>
              <a:t>Chromosome segregation checkpoint</a:t>
            </a:r>
            <a:br>
              <a:rPr lang="en-GB" dirty="0"/>
            </a:br>
            <a:endParaRPr lang="en-GB" b="1" dirty="0"/>
          </a:p>
          <a:p>
            <a:endParaRPr lang="en-GB" b="1" dirty="0"/>
          </a:p>
          <a:p>
            <a:endParaRPr lang="en-GB" dirty="0"/>
          </a:p>
        </p:txBody>
      </p:sp>
    </p:spTree>
    <p:extLst>
      <p:ext uri="{BB962C8B-B14F-4D97-AF65-F5344CB8AC3E}">
        <p14:creationId xmlns:p14="http://schemas.microsoft.com/office/powerpoint/2010/main" val="2159031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0" y="0"/>
            <a:ext cx="12192000" cy="6858000"/>
          </a:xfrm>
        </p:spPr>
        <p:txBody>
          <a:bodyPr/>
          <a:lstStyle/>
          <a:p>
            <a:pPr marL="0" indent="0">
              <a:buNone/>
            </a:pPr>
            <a:r>
              <a:rPr lang="en-GB" sz="3200" b="1" dirty="0"/>
              <a:t>1. DNA damage checkpoint</a:t>
            </a:r>
          </a:p>
          <a:p>
            <a:r>
              <a:rPr lang="en-GB" dirty="0"/>
              <a:t>cells have a mechanism to check whether the DNA bases and their sequences are correct. </a:t>
            </a:r>
          </a:p>
          <a:p>
            <a:r>
              <a:rPr lang="en-GB" dirty="0"/>
              <a:t>If the DNA is found to be damaged, ATM/R phosphorylate and activate the </a:t>
            </a:r>
            <a:r>
              <a:rPr lang="en-GB" b="1" dirty="0"/>
              <a:t>p53 protein</a:t>
            </a:r>
            <a:r>
              <a:rPr lang="en-GB" dirty="0"/>
              <a:t> during the G1, S, and G2 phases </a:t>
            </a:r>
          </a:p>
          <a:p>
            <a:r>
              <a:rPr lang="en-GB" dirty="0"/>
              <a:t> </a:t>
            </a:r>
            <a:r>
              <a:rPr lang="en-GB" dirty="0" err="1"/>
              <a:t>unphosphorylated</a:t>
            </a:r>
            <a:r>
              <a:rPr lang="en-GB" dirty="0"/>
              <a:t> p53 is broken down by Mdm2. </a:t>
            </a:r>
          </a:p>
          <a:p>
            <a:r>
              <a:rPr lang="en-GB" dirty="0"/>
              <a:t>The phosphorylated p53 protein activates numerous genes (some genes are inactivated). </a:t>
            </a:r>
          </a:p>
          <a:p>
            <a:r>
              <a:rPr lang="en-GB" dirty="0"/>
              <a:t>One role of the p53 protein is to activate the genes of the p21 protein, a type of CKI, to create large amounts of p21 protein, and to inhibit the actions of </a:t>
            </a:r>
            <a:r>
              <a:rPr lang="en-GB" dirty="0" err="1"/>
              <a:t>cyclin</a:t>
            </a:r>
            <a:r>
              <a:rPr lang="en-GB" dirty="0"/>
              <a:t>-CDK. </a:t>
            </a:r>
          </a:p>
          <a:p>
            <a:r>
              <a:rPr lang="en-GB" dirty="0"/>
              <a:t>As a result, cells cannot move onto the next step until the DNA damage is repaired. </a:t>
            </a:r>
          </a:p>
          <a:p>
            <a:r>
              <a:rPr lang="en-GB" dirty="0"/>
              <a:t>Once the repair is completed, the p53 protein is inactivated, and the p21 protein is broken down, allowing the cells to transition to the next step.</a:t>
            </a:r>
          </a:p>
        </p:txBody>
      </p:sp>
    </p:spTree>
    <p:extLst>
      <p:ext uri="{BB962C8B-B14F-4D97-AF65-F5344CB8AC3E}">
        <p14:creationId xmlns:p14="http://schemas.microsoft.com/office/powerpoint/2010/main" val="2987467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0" y="23813"/>
            <a:ext cx="12050713" cy="6834187"/>
          </a:xfrm>
        </p:spPr>
        <p:txBody>
          <a:bodyPr/>
          <a:lstStyle/>
          <a:p>
            <a:r>
              <a:rPr lang="en-GB" dirty="0"/>
              <a:t>S</a:t>
            </a:r>
            <a:r>
              <a:rPr lang="id-ID" dirty="0"/>
              <a:t>el memiliki mekanisme untuk memeriksa apakah basis DNA dan urutannya benar.</a:t>
            </a:r>
            <a:endParaRPr lang="en-GB" dirty="0"/>
          </a:p>
          <a:p>
            <a:r>
              <a:rPr lang="id-ID" dirty="0"/>
              <a:t>Jika DNA ditemukan rusak, ATM / R memfosforilasi dan mengaktifkan protein p53 selama fase G1, S, dan G2</a:t>
            </a:r>
            <a:endParaRPr lang="en-GB" dirty="0"/>
          </a:p>
          <a:p>
            <a:endParaRPr lang="en-GB" dirty="0"/>
          </a:p>
          <a:p>
            <a:r>
              <a:rPr lang="id-ID" dirty="0"/>
              <a:t>Protein p53 terfosforilasi mengaktifkan banyak g</a:t>
            </a:r>
            <a:r>
              <a:rPr lang="en-GB" dirty="0"/>
              <a:t>en</a:t>
            </a:r>
            <a:r>
              <a:rPr lang="id-ID" dirty="0"/>
              <a:t>.</a:t>
            </a:r>
            <a:endParaRPr lang="en-GB" dirty="0"/>
          </a:p>
          <a:p>
            <a:r>
              <a:rPr lang="id-ID" dirty="0"/>
              <a:t>Salah satu peran protein p53 adalah untuk mengaktifkan gen protein p21, sejenis CKI, untuk membuat sejumlah besar protein p21, untuk menghambat aksi cyclin-CDK.</a:t>
            </a:r>
            <a:endParaRPr lang="en-GB" dirty="0"/>
          </a:p>
          <a:p>
            <a:r>
              <a:rPr lang="id-ID" dirty="0"/>
              <a:t>Akibatnya, sel tidak dapat bergerak ke langkah berikutnya sampai kerusakan DNA diperbaiki.</a:t>
            </a:r>
            <a:endParaRPr lang="en-GB" dirty="0"/>
          </a:p>
          <a:p>
            <a:r>
              <a:rPr lang="id-ID" dirty="0"/>
              <a:t>Setelah perbaikan selesai, protein p53 tidak aktif, dan protein p21 dipecah, yang memungkinkan sel-sel untuk transisi ke proses selanjutnya.</a:t>
            </a:r>
          </a:p>
          <a:p>
            <a:endParaRPr lang="en-GB" dirty="0"/>
          </a:p>
        </p:txBody>
      </p:sp>
    </p:spTree>
    <p:extLst>
      <p:ext uri="{BB962C8B-B14F-4D97-AF65-F5344CB8AC3E}">
        <p14:creationId xmlns:p14="http://schemas.microsoft.com/office/powerpoint/2010/main" val="3320327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89" y="24092"/>
            <a:ext cx="12149169" cy="6833908"/>
          </a:xfrm>
        </p:spPr>
      </p:pic>
    </p:spTree>
    <p:extLst>
      <p:ext uri="{BB962C8B-B14F-4D97-AF65-F5344CB8AC3E}">
        <p14:creationId xmlns:p14="http://schemas.microsoft.com/office/powerpoint/2010/main" val="2748284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10000"/>
          </a:bodyPr>
          <a:lstStyle/>
          <a:p>
            <a:pPr marL="0" indent="0">
              <a:buNone/>
            </a:pPr>
            <a:r>
              <a:rPr lang="en-GB" b="1" dirty="0"/>
              <a:t>Checkpoints at different phases of the cell cycle</a:t>
            </a:r>
            <a:br>
              <a:rPr lang="en-GB" dirty="0"/>
            </a:br>
            <a:br>
              <a:rPr lang="en-GB" dirty="0"/>
            </a:br>
            <a:r>
              <a:rPr lang="en-GB" b="1" dirty="0"/>
              <a:t>2. DNA replication checkpoint</a:t>
            </a:r>
            <a:br>
              <a:rPr lang="en-GB" dirty="0"/>
            </a:br>
            <a:r>
              <a:rPr lang="en-GB" dirty="0"/>
              <a:t>This checkpoint allows the cell cycle to transition to nuclear division after DNA has been adequately replicated. </a:t>
            </a:r>
          </a:p>
          <a:p>
            <a:r>
              <a:rPr lang="en-GB" dirty="0"/>
              <a:t>If any part of the DNA has not been replicated, the checkpoint  inhibits the activity of the G2-phase </a:t>
            </a:r>
            <a:r>
              <a:rPr lang="en-GB" dirty="0" err="1"/>
              <a:t>cyclin</a:t>
            </a:r>
            <a:r>
              <a:rPr lang="en-GB" dirty="0"/>
              <a:t>-CDK, the protein that instructs entry into the M phase. </a:t>
            </a:r>
          </a:p>
          <a:p>
            <a:r>
              <a:rPr lang="en-GB" dirty="0"/>
              <a:t>First, the ATR protein kinase binds to the </a:t>
            </a:r>
            <a:r>
              <a:rPr lang="en-GB" b="1" dirty="0"/>
              <a:t>replication fork</a:t>
            </a:r>
            <a:r>
              <a:rPr lang="en-GB" dirty="0"/>
              <a:t> to activate its kinase activity, and then phosphorylates and activates another protein kinase Chk-1. </a:t>
            </a:r>
          </a:p>
          <a:p>
            <a:r>
              <a:rPr lang="en-GB" dirty="0"/>
              <a:t>The phosphorylated Chk-1 then phosphorylates and inactivates the Cdc25 phosphatase. </a:t>
            </a:r>
          </a:p>
          <a:p>
            <a:r>
              <a:rPr lang="en-GB" dirty="0"/>
              <a:t>the Cdc25 phosphatase kept inactive, CDK </a:t>
            </a:r>
            <a:r>
              <a:rPr lang="en-GB" dirty="0" err="1"/>
              <a:t>dephosphorylation</a:t>
            </a:r>
            <a:r>
              <a:rPr lang="en-GB" dirty="0"/>
              <a:t> is prevented from occurring. </a:t>
            </a:r>
          </a:p>
          <a:p>
            <a:r>
              <a:rPr lang="en-GB" dirty="0"/>
              <a:t>As a result, the G2-phase </a:t>
            </a:r>
            <a:r>
              <a:rPr lang="en-GB" dirty="0" err="1"/>
              <a:t>cyclin</a:t>
            </a:r>
            <a:r>
              <a:rPr lang="en-GB" dirty="0"/>
              <a:t>-CDK complex remains inactivated, which prevents complete phosphorylation of the target protein of the G2-phase </a:t>
            </a:r>
            <a:r>
              <a:rPr lang="en-GB" dirty="0" err="1"/>
              <a:t>cyclin</a:t>
            </a:r>
            <a:r>
              <a:rPr lang="en-GB" dirty="0"/>
              <a:t>-CDK complex required for entry into the M phase. </a:t>
            </a:r>
          </a:p>
          <a:p>
            <a:r>
              <a:rPr lang="en-GB" dirty="0"/>
              <a:t>The ATR continues to activate the Chk-1 protein kinase until all replication forks complete DNA replication and the replication forks are broken down.</a:t>
            </a:r>
          </a:p>
          <a:p>
            <a:endParaRPr lang="en-GB" dirty="0"/>
          </a:p>
        </p:txBody>
      </p:sp>
    </p:spTree>
    <p:extLst>
      <p:ext uri="{BB962C8B-B14F-4D97-AF65-F5344CB8AC3E}">
        <p14:creationId xmlns:p14="http://schemas.microsoft.com/office/powerpoint/2010/main" val="4288706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7938" y="38100"/>
            <a:ext cx="12199938" cy="6935788"/>
          </a:xfrm>
        </p:spPr>
        <p:txBody>
          <a:bodyPr/>
          <a:lstStyle/>
          <a:p>
            <a:pPr marL="0" indent="0">
              <a:buNone/>
            </a:pPr>
            <a:r>
              <a:rPr lang="en-GB" dirty="0"/>
              <a:t>2. DNA replication check point</a:t>
            </a:r>
          </a:p>
          <a:p>
            <a:r>
              <a:rPr lang="en-GB" dirty="0"/>
              <a:t>DNA replication check point </a:t>
            </a:r>
            <a:r>
              <a:rPr lang="en-GB" dirty="0" err="1"/>
              <a:t>menentukan</a:t>
            </a:r>
            <a:r>
              <a:rPr lang="id-ID" dirty="0"/>
              <a:t> siklus sel untuk beralih ke pembelahan nucl</a:t>
            </a:r>
            <a:r>
              <a:rPr lang="en-GB" dirty="0" err="1"/>
              <a:t>eus</a:t>
            </a:r>
            <a:r>
              <a:rPr lang="en-GB" dirty="0"/>
              <a:t>,</a:t>
            </a:r>
            <a:r>
              <a:rPr lang="id-ID" dirty="0"/>
              <a:t> setelah DNA direplikasi </a:t>
            </a:r>
            <a:endParaRPr lang="en-GB" dirty="0"/>
          </a:p>
          <a:p>
            <a:r>
              <a:rPr lang="id-ID" dirty="0"/>
              <a:t>Jika ada bagian dari DNA yang belum direplikasi, </a:t>
            </a:r>
            <a:r>
              <a:rPr lang="en-GB" dirty="0"/>
              <a:t>check point</a:t>
            </a:r>
            <a:r>
              <a:rPr lang="id-ID" dirty="0"/>
              <a:t> menghambat aktivitas cyclin-CDK fase-G2, protein yang menginstruksikan masuk ke fase M.</a:t>
            </a:r>
            <a:endParaRPr lang="en-GB" dirty="0"/>
          </a:p>
          <a:p>
            <a:r>
              <a:rPr lang="id-ID" dirty="0"/>
              <a:t>Pertama, protein kinase ATR </a:t>
            </a:r>
            <a:r>
              <a:rPr lang="en-GB" dirty="0" err="1"/>
              <a:t>berikatan</a:t>
            </a:r>
            <a:r>
              <a:rPr lang="en-GB" dirty="0"/>
              <a:t> </a:t>
            </a:r>
            <a:r>
              <a:rPr lang="en-GB" dirty="0" err="1"/>
              <a:t>dengan</a:t>
            </a:r>
            <a:r>
              <a:rPr lang="id-ID" dirty="0"/>
              <a:t> </a:t>
            </a:r>
            <a:r>
              <a:rPr lang="en-GB" dirty="0" err="1"/>
              <a:t>cabang</a:t>
            </a:r>
            <a:r>
              <a:rPr lang="id-ID" dirty="0"/>
              <a:t> replikasi untuk mengaktifkan aktivitas kinase, dan kemudian memfosforilasi dan mengaktifkan protein kinase Chk-1 .</a:t>
            </a:r>
            <a:endParaRPr lang="en-GB" dirty="0"/>
          </a:p>
          <a:p>
            <a:r>
              <a:rPr lang="id-ID" dirty="0"/>
              <a:t>Chk-1 yang terfosforilasi kemudian memfosforilasi dan menonaktifkan Cdc25 phosphatase.</a:t>
            </a:r>
            <a:endParaRPr lang="en-GB" dirty="0"/>
          </a:p>
          <a:p>
            <a:r>
              <a:rPr lang="id-ID" dirty="0"/>
              <a:t>Cdc25 fosfatase  tidak aktif, </a:t>
            </a:r>
            <a:r>
              <a:rPr lang="en-GB" dirty="0"/>
              <a:t> </a:t>
            </a:r>
            <a:r>
              <a:rPr lang="en-GB" dirty="0" err="1"/>
              <a:t>menghambat</a:t>
            </a:r>
            <a:r>
              <a:rPr lang="en-GB" dirty="0"/>
              <a:t> </a:t>
            </a:r>
            <a:r>
              <a:rPr lang="id-ID" dirty="0"/>
              <a:t>defosforilasi CDK.</a:t>
            </a:r>
            <a:endParaRPr lang="en-GB" dirty="0"/>
          </a:p>
          <a:p>
            <a:r>
              <a:rPr lang="id-ID" dirty="0"/>
              <a:t>Se</a:t>
            </a:r>
            <a:r>
              <a:rPr lang="en-GB" dirty="0" err="1"/>
              <a:t>hingga</a:t>
            </a:r>
            <a:r>
              <a:rPr lang="id-ID" dirty="0"/>
              <a:t>, kompleks cyclin-CDK fase-G2  tidak aktif, mencegah fosforilasi protein target dari kompleks cyclin-CDK fase-G2 yang diperlukan untuk masuk ke fase M.</a:t>
            </a:r>
            <a:endParaRPr lang="en-GB" dirty="0"/>
          </a:p>
          <a:p>
            <a:r>
              <a:rPr lang="id-ID" dirty="0"/>
              <a:t>ATR terus mengaktifkan protein kinase Chk-1 sampai semua </a:t>
            </a:r>
            <a:r>
              <a:rPr lang="en-GB" dirty="0"/>
              <a:t>proses</a:t>
            </a:r>
            <a:r>
              <a:rPr lang="id-ID" dirty="0"/>
              <a:t> replikas</a:t>
            </a:r>
            <a:r>
              <a:rPr lang="en-GB" dirty="0" err="1"/>
              <a:t>i</a:t>
            </a:r>
            <a:r>
              <a:rPr lang="id-ID" dirty="0"/>
              <a:t> DNA </a:t>
            </a:r>
            <a:r>
              <a:rPr lang="en-GB" dirty="0" err="1"/>
              <a:t>selesai</a:t>
            </a:r>
            <a:r>
              <a:rPr lang="id-ID" dirty="0"/>
              <a:t>.</a:t>
            </a:r>
          </a:p>
          <a:p>
            <a:endParaRPr lang="en-GB" dirty="0"/>
          </a:p>
        </p:txBody>
      </p:sp>
    </p:spTree>
    <p:extLst>
      <p:ext uri="{BB962C8B-B14F-4D97-AF65-F5344CB8AC3E}">
        <p14:creationId xmlns:p14="http://schemas.microsoft.com/office/powerpoint/2010/main" val="2744209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89" y="0"/>
            <a:ext cx="10715222" cy="6762034"/>
          </a:xfrm>
        </p:spPr>
      </p:pic>
    </p:spTree>
    <p:extLst>
      <p:ext uri="{BB962C8B-B14F-4D97-AF65-F5344CB8AC3E}">
        <p14:creationId xmlns:p14="http://schemas.microsoft.com/office/powerpoint/2010/main" val="2488039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50800" y="0"/>
            <a:ext cx="11938000" cy="6542088"/>
          </a:xfrm>
        </p:spPr>
        <p:txBody>
          <a:bodyPr>
            <a:normAutofit fontScale="92500" lnSpcReduction="10000"/>
          </a:bodyPr>
          <a:lstStyle/>
          <a:p>
            <a:pPr marL="0" indent="0">
              <a:buNone/>
            </a:pPr>
            <a:r>
              <a:rPr lang="en-GB" b="1" dirty="0"/>
              <a:t>3.  Spindle assembly checkpoint</a:t>
            </a:r>
            <a:br>
              <a:rPr lang="en-GB" dirty="0"/>
            </a:br>
            <a:r>
              <a:rPr lang="en-GB" dirty="0"/>
              <a:t>Incorrect spindle assembly prevents the advancement into anaphase. </a:t>
            </a:r>
          </a:p>
          <a:p>
            <a:r>
              <a:rPr lang="en-GB" dirty="0"/>
              <a:t>The mechanism responsible for ensuring appropriate spindle assembly is called the spindle assembly checkpoint. </a:t>
            </a:r>
          </a:p>
          <a:p>
            <a:r>
              <a:rPr lang="en-GB" dirty="0"/>
              <a:t>If any one kinetochore of either sister chromatid does not appropriately attach to a spindle microtubule, then transition to anaphase is inhibited. </a:t>
            </a:r>
          </a:p>
          <a:p>
            <a:r>
              <a:rPr lang="en-GB" dirty="0"/>
              <a:t>protein </a:t>
            </a:r>
            <a:r>
              <a:rPr lang="en-GB" b="1" dirty="0"/>
              <a:t>Mad2</a:t>
            </a:r>
            <a:r>
              <a:rPr lang="en-GB" dirty="0"/>
              <a:t> attaches to the kinetochores that have failed to attach to microtubules and becomes activated.</a:t>
            </a:r>
          </a:p>
          <a:p>
            <a:r>
              <a:rPr lang="en-GB" dirty="0"/>
              <a:t> It interacts with the protein </a:t>
            </a:r>
            <a:r>
              <a:rPr lang="en-GB" b="1" dirty="0"/>
              <a:t>Cdc20</a:t>
            </a:r>
            <a:r>
              <a:rPr lang="en-GB" dirty="0"/>
              <a:t> to inhibit Cdc20 activity. Because Cdc20 is an activator of APC/C that is required to initiate anaphase, transition to anaphase will not occur as long as activated Mad2 is present. </a:t>
            </a:r>
          </a:p>
          <a:p>
            <a:r>
              <a:rPr lang="en-GB" dirty="0"/>
              <a:t>The production of activated Mad2 will stop only when all kinetochores are properly attached to the microtubules. </a:t>
            </a:r>
          </a:p>
          <a:p>
            <a:r>
              <a:rPr lang="en-GB" dirty="0"/>
              <a:t>the spindle assembly checkpoint ensures that cell division does not progress any further until all chromosomes are properly attached to microtubules so that the genome of the parent cell can be accurately segregated to the 2 daughter cells. </a:t>
            </a:r>
          </a:p>
        </p:txBody>
      </p:sp>
    </p:spTree>
    <p:extLst>
      <p:ext uri="{BB962C8B-B14F-4D97-AF65-F5344CB8AC3E}">
        <p14:creationId xmlns:p14="http://schemas.microsoft.com/office/powerpoint/2010/main" val="2514880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pPr marL="0" indent="0">
              <a:buNone/>
            </a:pPr>
            <a:r>
              <a:rPr lang="en-GB" dirty="0"/>
              <a:t>1.</a:t>
            </a:r>
            <a:r>
              <a:rPr lang="id-ID" dirty="0"/>
              <a:t> Antara fase M dan S adalah fase gap 1 (fase G1)</a:t>
            </a:r>
            <a:endParaRPr lang="en-GB" dirty="0"/>
          </a:p>
          <a:p>
            <a:pPr marL="0" indent="0">
              <a:buNone/>
            </a:pPr>
            <a:r>
              <a:rPr lang="en-GB" dirty="0"/>
              <a:t>2. </a:t>
            </a:r>
            <a:r>
              <a:rPr lang="id-ID" dirty="0"/>
              <a:t>DNA direplikasi disebut fase sintesis (fase S)</a:t>
            </a:r>
            <a:endParaRPr lang="en-GB" dirty="0"/>
          </a:p>
          <a:p>
            <a:pPr marL="0" indent="0">
              <a:buNone/>
            </a:pPr>
            <a:r>
              <a:rPr lang="en-GB" dirty="0"/>
              <a:t>3. </a:t>
            </a:r>
            <a:r>
              <a:rPr lang="id-ID" dirty="0"/>
              <a:t>antara fase S dan M adalah fase gap 2 (fase G2)</a:t>
            </a:r>
            <a:endParaRPr lang="en-GB" dirty="0"/>
          </a:p>
          <a:p>
            <a:pPr marL="0" indent="0">
              <a:buNone/>
            </a:pPr>
            <a:r>
              <a:rPr lang="en-GB" dirty="0"/>
              <a:t>4. </a:t>
            </a:r>
            <a:r>
              <a:rPr lang="id-ID" dirty="0"/>
              <a:t>sel membelah disebut fase mitosis (fase M), </a:t>
            </a:r>
            <a:endParaRPr lang="en-GB" dirty="0"/>
          </a:p>
          <a:p>
            <a:endParaRPr lang="en-GB" dirty="0"/>
          </a:p>
        </p:txBody>
      </p:sp>
    </p:spTree>
    <p:extLst>
      <p:ext uri="{BB962C8B-B14F-4D97-AF65-F5344CB8AC3E}">
        <p14:creationId xmlns:p14="http://schemas.microsoft.com/office/powerpoint/2010/main" val="2088215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0" y="38100"/>
            <a:ext cx="12192000" cy="6819900"/>
          </a:xfrm>
        </p:spPr>
        <p:txBody>
          <a:bodyPr>
            <a:normAutofit lnSpcReduction="10000"/>
          </a:bodyPr>
          <a:lstStyle/>
          <a:p>
            <a:r>
              <a:rPr lang="id-ID" dirty="0"/>
              <a:t>Rakitan spindel yang salah </a:t>
            </a:r>
            <a:r>
              <a:rPr lang="en-GB" dirty="0" err="1"/>
              <a:t>menghambat</a:t>
            </a:r>
            <a:r>
              <a:rPr lang="en-GB" dirty="0"/>
              <a:t> </a:t>
            </a:r>
            <a:r>
              <a:rPr lang="en-GB" dirty="0" err="1"/>
              <a:t>ke</a:t>
            </a:r>
            <a:r>
              <a:rPr lang="en-GB" dirty="0"/>
              <a:t> step</a:t>
            </a:r>
            <a:r>
              <a:rPr lang="id-ID" dirty="0"/>
              <a:t> anafase.</a:t>
            </a:r>
            <a:br>
              <a:rPr lang="id-ID" dirty="0"/>
            </a:br>
            <a:r>
              <a:rPr lang="id-ID" dirty="0"/>
              <a:t>Mekanisme yang bertanggung jawab untuk memastikan rakitan spindel yang sesuai disebut </a:t>
            </a:r>
            <a:r>
              <a:rPr lang="en-GB" dirty="0"/>
              <a:t>check point</a:t>
            </a:r>
            <a:r>
              <a:rPr lang="id-ID" dirty="0"/>
              <a:t> rakitan spindel.</a:t>
            </a:r>
            <a:br>
              <a:rPr lang="id-ID" dirty="0"/>
            </a:br>
            <a:r>
              <a:rPr lang="id-ID" dirty="0"/>
              <a:t>Jika ada satu kinetokor dari salah satu</a:t>
            </a:r>
            <a:r>
              <a:rPr lang="en-GB" dirty="0"/>
              <a:t> sister </a:t>
            </a:r>
            <a:r>
              <a:rPr lang="id-ID" dirty="0"/>
              <a:t>kromatid yang tidak melekat dengan tepat pada </a:t>
            </a:r>
            <a:r>
              <a:rPr lang="en-GB" dirty="0"/>
              <a:t>spindle </a:t>
            </a:r>
            <a:r>
              <a:rPr lang="id-ID" dirty="0"/>
              <a:t>mikrotubu</a:t>
            </a:r>
            <a:r>
              <a:rPr lang="en-GB" dirty="0" err="1"/>
              <a:t>lus</a:t>
            </a:r>
            <a:r>
              <a:rPr lang="id-ID" dirty="0"/>
              <a:t>, maka transisi ke anafase terhambat.</a:t>
            </a:r>
            <a:br>
              <a:rPr lang="id-ID" dirty="0"/>
            </a:br>
            <a:endParaRPr lang="en-GB" dirty="0"/>
          </a:p>
          <a:p>
            <a:r>
              <a:rPr lang="id-ID" dirty="0"/>
              <a:t>protein Mad2 menempel pada kinetokor yang gagal menempel pada mikrotubulus dan menjadi teraktivasi.</a:t>
            </a:r>
            <a:endParaRPr lang="en-GB" dirty="0"/>
          </a:p>
          <a:p>
            <a:r>
              <a:rPr lang="en-GB" dirty="0"/>
              <a:t>Mad2</a:t>
            </a:r>
            <a:r>
              <a:rPr lang="id-ID" dirty="0"/>
              <a:t> berinteraksi dengan protein Cdc20 untuk menghambat aktivitas Cdc20.</a:t>
            </a:r>
            <a:endParaRPr lang="en-GB" dirty="0"/>
          </a:p>
          <a:p>
            <a:r>
              <a:rPr lang="id-ID" dirty="0"/>
              <a:t>Cdc20 adalah aktivator APC / C yang diperlukan untuk memulai anafase, transisi ke anafase tidak akan terjadi selama Mad2 terak</a:t>
            </a:r>
            <a:r>
              <a:rPr lang="en-GB" dirty="0" err="1"/>
              <a:t>tivasi</a:t>
            </a:r>
            <a:endParaRPr lang="en-GB" dirty="0"/>
          </a:p>
          <a:p>
            <a:r>
              <a:rPr lang="id-ID" dirty="0"/>
              <a:t>Produksi Mad2 yang diaktifkan akan berhenti ketika semua kinetokor terpasang dengan benar ke mikrotubulus.</a:t>
            </a:r>
            <a:endParaRPr lang="en-GB" dirty="0"/>
          </a:p>
          <a:p>
            <a:r>
              <a:rPr lang="en-GB" dirty="0" err="1"/>
              <a:t>Spindel</a:t>
            </a:r>
            <a:r>
              <a:rPr lang="en-GB" dirty="0"/>
              <a:t> assembly check point </a:t>
            </a:r>
            <a:r>
              <a:rPr lang="id-ID" dirty="0"/>
              <a:t>memastikan bahwa pembelahan sel tidak ber</a:t>
            </a:r>
            <a:r>
              <a:rPr lang="en-GB" dirty="0" err="1"/>
              <a:t>lanjut</a:t>
            </a:r>
            <a:r>
              <a:rPr lang="en-GB" dirty="0"/>
              <a:t>,</a:t>
            </a:r>
            <a:r>
              <a:rPr lang="id-ID" dirty="0"/>
              <a:t> sampai semua kromosom terpasang dengan benar ke mikrotubulus sehingga genom sel induk dapat secara</a:t>
            </a:r>
            <a:r>
              <a:rPr lang="en-GB" dirty="0"/>
              <a:t> </a:t>
            </a:r>
            <a:r>
              <a:rPr lang="en-GB" dirty="0" err="1"/>
              <a:t>sempurna</a:t>
            </a:r>
            <a:r>
              <a:rPr lang="id-ID" dirty="0"/>
              <a:t> di</a:t>
            </a:r>
            <a:r>
              <a:rPr lang="en-GB" dirty="0" err="1"/>
              <a:t>transformasi</a:t>
            </a:r>
            <a:r>
              <a:rPr lang="id-ID" dirty="0"/>
              <a:t> ke 2 sel anak</a:t>
            </a:r>
            <a:r>
              <a:rPr lang="en-GB" dirty="0"/>
              <a:t>an</a:t>
            </a:r>
            <a:r>
              <a:rPr lang="id-ID" dirty="0"/>
              <a:t>.</a:t>
            </a:r>
          </a:p>
          <a:p>
            <a:endParaRPr lang="en-GB" dirty="0"/>
          </a:p>
        </p:txBody>
      </p:sp>
    </p:spTree>
    <p:extLst>
      <p:ext uri="{BB962C8B-B14F-4D97-AF65-F5344CB8AC3E}">
        <p14:creationId xmlns:p14="http://schemas.microsoft.com/office/powerpoint/2010/main" val="413884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0" y="22225"/>
            <a:ext cx="12068175" cy="6726238"/>
          </a:xfrm>
        </p:spPr>
        <p:txBody>
          <a:bodyPr/>
          <a:lstStyle/>
          <a:p>
            <a:r>
              <a:rPr lang="en-GB" b="1" dirty="0"/>
              <a:t>Chromosome segregation checkpoint</a:t>
            </a:r>
            <a:br>
              <a:rPr lang="en-GB" dirty="0"/>
            </a:br>
            <a:r>
              <a:rPr lang="en-GB" dirty="0"/>
              <a:t>Once the chromosomes have segregated properly, </a:t>
            </a:r>
            <a:r>
              <a:rPr lang="en-GB" dirty="0" err="1"/>
              <a:t>telophase</a:t>
            </a:r>
            <a:r>
              <a:rPr lang="en-GB" dirty="0"/>
              <a:t> starts. </a:t>
            </a:r>
          </a:p>
          <a:p>
            <a:r>
              <a:rPr lang="en-GB" dirty="0"/>
              <a:t>The G2/M </a:t>
            </a:r>
            <a:r>
              <a:rPr lang="en-GB" dirty="0" err="1"/>
              <a:t>cyclin</a:t>
            </a:r>
            <a:r>
              <a:rPr lang="en-GB" dirty="0"/>
              <a:t>-CDK complex needs to be inactivated to allow transition to </a:t>
            </a:r>
            <a:r>
              <a:rPr lang="en-GB" dirty="0" err="1"/>
              <a:t>telophase</a:t>
            </a:r>
            <a:r>
              <a:rPr lang="en-GB" dirty="0"/>
              <a:t> and for the subsequent cytokinesis events. </a:t>
            </a:r>
          </a:p>
          <a:p>
            <a:r>
              <a:rPr lang="en-GB" dirty="0"/>
              <a:t>This checkpoint monitors the positions of the segregating daughter chromosomes. </a:t>
            </a:r>
          </a:p>
          <a:p>
            <a:r>
              <a:rPr lang="en-GB" dirty="0"/>
              <a:t>After proper chromosome segregation is confirmed, the regulatory factor Cdc14 inactivates the G2/M </a:t>
            </a:r>
            <a:r>
              <a:rPr lang="en-GB" dirty="0" err="1"/>
              <a:t>cyclin</a:t>
            </a:r>
            <a:r>
              <a:rPr lang="en-GB" dirty="0"/>
              <a:t>-CDK complex, allowing cells to transition to </a:t>
            </a:r>
            <a:r>
              <a:rPr lang="en-GB" dirty="0" err="1"/>
              <a:t>telophase</a:t>
            </a:r>
            <a:r>
              <a:rPr lang="en-GB" dirty="0"/>
              <a:t> and then to cytokinesis.</a:t>
            </a:r>
          </a:p>
        </p:txBody>
      </p:sp>
    </p:spTree>
    <p:extLst>
      <p:ext uri="{BB962C8B-B14F-4D97-AF65-F5344CB8AC3E}">
        <p14:creationId xmlns:p14="http://schemas.microsoft.com/office/powerpoint/2010/main" val="1897249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6038" y="0"/>
            <a:ext cx="11814175" cy="6858000"/>
          </a:xfrm>
        </p:spPr>
        <p:txBody>
          <a:bodyPr/>
          <a:lstStyle/>
          <a:p>
            <a:r>
              <a:rPr lang="en-GB" dirty="0"/>
              <a:t>Check point </a:t>
            </a:r>
            <a:r>
              <a:rPr lang="id-ID" dirty="0"/>
              <a:t>pemisahan kromosom </a:t>
            </a:r>
            <a:endParaRPr lang="en-GB" dirty="0"/>
          </a:p>
          <a:p>
            <a:r>
              <a:rPr lang="id-ID" dirty="0"/>
              <a:t>Setelah kromosom dipisahkan dengan benar, telofase dimulai.</a:t>
            </a:r>
            <a:endParaRPr lang="en-GB" dirty="0"/>
          </a:p>
          <a:p>
            <a:r>
              <a:rPr lang="id-ID" dirty="0"/>
              <a:t>Kompleks G2 / M cyclin-CDK </a:t>
            </a:r>
            <a:r>
              <a:rPr lang="en-GB" dirty="0" err="1"/>
              <a:t>harus</a:t>
            </a:r>
            <a:r>
              <a:rPr lang="id-ID" dirty="0"/>
              <a:t> dinonaktifkan</a:t>
            </a:r>
            <a:r>
              <a:rPr lang="en-GB" dirty="0"/>
              <a:t>,</a:t>
            </a:r>
            <a:r>
              <a:rPr lang="id-ID" dirty="0"/>
              <a:t> untuk memungkinkan transisi ke telofase dan untuk kejadian sitokinesis berikutnya.</a:t>
            </a:r>
            <a:endParaRPr lang="en-GB" dirty="0"/>
          </a:p>
          <a:p>
            <a:r>
              <a:rPr lang="en-GB" dirty="0"/>
              <a:t>Check point </a:t>
            </a:r>
            <a:r>
              <a:rPr lang="id-ID" dirty="0"/>
              <a:t> ini memantau posisi </a:t>
            </a:r>
            <a:r>
              <a:rPr lang="en-GB" dirty="0" err="1"/>
              <a:t>pemisahan</a:t>
            </a:r>
            <a:r>
              <a:rPr lang="en-GB" dirty="0"/>
              <a:t> </a:t>
            </a:r>
            <a:r>
              <a:rPr lang="id-ID" dirty="0"/>
              <a:t>kromosom </a:t>
            </a:r>
            <a:r>
              <a:rPr lang="en-GB" dirty="0" err="1"/>
              <a:t>sel</a:t>
            </a:r>
            <a:r>
              <a:rPr lang="en-GB" dirty="0"/>
              <a:t> </a:t>
            </a:r>
            <a:r>
              <a:rPr lang="id-ID" dirty="0"/>
              <a:t>anak</a:t>
            </a:r>
            <a:r>
              <a:rPr lang="en-GB" dirty="0"/>
              <a:t>an</a:t>
            </a:r>
            <a:r>
              <a:rPr lang="id-ID" dirty="0"/>
              <a:t> </a:t>
            </a:r>
            <a:br>
              <a:rPr lang="id-ID" dirty="0"/>
            </a:br>
            <a:endParaRPr lang="en-GB" dirty="0"/>
          </a:p>
          <a:p>
            <a:r>
              <a:rPr lang="id-ID" dirty="0"/>
              <a:t>Setelah pemisahan kromosom yang tepat , Cdc14 menonaktifkan G2 / M cyclin-CDK kompleks, yang memungkinkan sel untuk transisi ke telofase dan kemudian ke sitokinesis.</a:t>
            </a:r>
          </a:p>
          <a:p>
            <a:endParaRPr lang="en-GB" dirty="0"/>
          </a:p>
        </p:txBody>
      </p:sp>
    </p:spTree>
    <p:extLst>
      <p:ext uri="{BB962C8B-B14F-4D97-AF65-F5344CB8AC3E}">
        <p14:creationId xmlns:p14="http://schemas.microsoft.com/office/powerpoint/2010/main" val="3822478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2" y="0"/>
            <a:ext cx="10515600" cy="909883"/>
          </a:xfrm>
        </p:spPr>
        <p:txBody>
          <a:bodyPr>
            <a:normAutofit fontScale="90000"/>
          </a:bodyPr>
          <a:lstStyle/>
          <a:p>
            <a:r>
              <a:rPr lang="en-GB" b="1" dirty="0"/>
              <a:t>Regulation of Cell Proliferation</a:t>
            </a:r>
            <a:br>
              <a:rPr lang="en-GB" b="1" dirty="0"/>
            </a:br>
            <a:endParaRPr lang="en-GB" dirty="0"/>
          </a:p>
        </p:txBody>
      </p:sp>
      <p:sp>
        <p:nvSpPr>
          <p:cNvPr id="3" name="Content Placeholder 2"/>
          <p:cNvSpPr>
            <a:spLocks noGrp="1"/>
          </p:cNvSpPr>
          <p:nvPr>
            <p:ph idx="1"/>
          </p:nvPr>
        </p:nvSpPr>
        <p:spPr>
          <a:xfrm>
            <a:off x="0" y="679406"/>
            <a:ext cx="10515600" cy="4351338"/>
          </a:xfrm>
        </p:spPr>
        <p:txBody>
          <a:bodyPr>
            <a:normAutofit fontScale="92500"/>
          </a:bodyPr>
          <a:lstStyle/>
          <a:p>
            <a:r>
              <a:rPr lang="en-GB" dirty="0"/>
              <a:t>Positive and negative control</a:t>
            </a:r>
          </a:p>
          <a:p>
            <a:r>
              <a:rPr lang="en-GB" dirty="0"/>
              <a:t>Molecular machinery allowing positive and negative regulation</a:t>
            </a:r>
          </a:p>
          <a:p>
            <a:r>
              <a:rPr lang="en-GB" dirty="0"/>
              <a:t>Signal transduction leading up to the initiation of cell proliferation</a:t>
            </a:r>
          </a:p>
          <a:p>
            <a:endParaRPr lang="en-GB" dirty="0"/>
          </a:p>
          <a:p>
            <a:r>
              <a:rPr lang="en-GB" dirty="0"/>
              <a:t>Note :</a:t>
            </a:r>
          </a:p>
          <a:p>
            <a:r>
              <a:rPr lang="id-ID" dirty="0"/>
              <a:t>Proliferasi sel adalah proses yang menghasilkan peningkatan jumlah sel, dan didefinisikan oleh keseimbangan antara pembelahan sel dan hilangnya sel melalui kematian atau diferensiasi sel. Proliferasi sel meningkat pada tumor.</a:t>
            </a:r>
            <a:r>
              <a:rPr lang="en-GB" dirty="0"/>
              <a:t> </a:t>
            </a:r>
            <a:r>
              <a:rPr lang="en-GB" dirty="0" err="1"/>
              <a:t>Proliferasi</a:t>
            </a:r>
            <a:r>
              <a:rPr lang="en-GB" dirty="0"/>
              <a:t> </a:t>
            </a:r>
            <a:r>
              <a:rPr lang="en-GB" dirty="0" err="1"/>
              <a:t>merupakan</a:t>
            </a:r>
            <a:r>
              <a:rPr lang="en-GB" dirty="0"/>
              <a:t> </a:t>
            </a:r>
            <a:r>
              <a:rPr lang="id-ID" dirty="0"/>
              <a:t>eningkatan jumlah sel sebagai hasil dari pertumbuhan sel dan pembelahan sel. (</a:t>
            </a:r>
            <a:r>
              <a:rPr lang="en-GB" dirty="0"/>
              <a:t>National Cancer Institute)</a:t>
            </a:r>
          </a:p>
          <a:p>
            <a:endParaRPr lang="en-GB" dirty="0"/>
          </a:p>
        </p:txBody>
      </p:sp>
    </p:spTree>
    <p:extLst>
      <p:ext uri="{BB962C8B-B14F-4D97-AF65-F5344CB8AC3E}">
        <p14:creationId xmlns:p14="http://schemas.microsoft.com/office/powerpoint/2010/main" val="3107550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Cell proliferation is regulated by the extracellular environment, such as the presence of nutrients, with energy and oxygen supplied, waste and CO</a:t>
            </a:r>
            <a:r>
              <a:rPr lang="en-GB" baseline="-25000" dirty="0"/>
              <a:t>2</a:t>
            </a:r>
            <a:r>
              <a:rPr lang="en-GB" dirty="0"/>
              <a:t> removed, and other factors such as temperature and pH maintained at appropriate levels</a:t>
            </a:r>
          </a:p>
        </p:txBody>
      </p:sp>
    </p:spTree>
    <p:extLst>
      <p:ext uri="{BB962C8B-B14F-4D97-AF65-F5344CB8AC3E}">
        <p14:creationId xmlns:p14="http://schemas.microsoft.com/office/powerpoint/2010/main" val="3700137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14288" y="0"/>
            <a:ext cx="12177712" cy="6723063"/>
          </a:xfrm>
        </p:spPr>
        <p:txBody>
          <a:bodyPr/>
          <a:lstStyle/>
          <a:p>
            <a:r>
              <a:rPr lang="en-GB" dirty="0"/>
              <a:t>Positive and negative control</a:t>
            </a:r>
          </a:p>
          <a:p>
            <a:pPr marL="0" indent="0">
              <a:buNone/>
            </a:pPr>
            <a:r>
              <a:rPr lang="en-GB" dirty="0"/>
              <a:t> </a:t>
            </a:r>
          </a:p>
          <a:p>
            <a:r>
              <a:rPr lang="en-GB" dirty="0"/>
              <a:t>Cell proliferation in multicellular eukaryotes is regulated strictly through the balance of </a:t>
            </a:r>
            <a:r>
              <a:rPr lang="en-GB" b="1" dirty="0"/>
              <a:t>negative and positive cell proliferation signals</a:t>
            </a:r>
            <a:r>
              <a:rPr lang="en-GB" dirty="0"/>
              <a:t>.</a:t>
            </a:r>
          </a:p>
          <a:p>
            <a:r>
              <a:rPr lang="en-GB" dirty="0"/>
              <a:t>cells adhere closely to each other in the epithelial tissues of mammals, including humans which controls proliferation negatively. </a:t>
            </a:r>
          </a:p>
          <a:p>
            <a:r>
              <a:rPr lang="en-GB" dirty="0"/>
              <a:t>If adhesion to the next cell is lost due to an injury such as a scratch on the skin, the negative control is lost—thus allowing proliferation. </a:t>
            </a:r>
          </a:p>
          <a:p>
            <a:r>
              <a:rPr lang="en-GB" dirty="0"/>
              <a:t>Cell proliferation is triggered only when the positive cell proliferation signals are sent to the cells by proliferative factors (or growth factors; many of which are proteins) that are specific to the cell type. </a:t>
            </a:r>
          </a:p>
          <a:p>
            <a:r>
              <a:rPr lang="en-GB" dirty="0"/>
              <a:t>If cells adhere properly to each other, proliferation is not initiated despite the presence proliferative factors. </a:t>
            </a:r>
          </a:p>
          <a:p>
            <a:r>
              <a:rPr lang="en-GB" dirty="0"/>
              <a:t>Thus, initiation of cell proliferation is regulated by positive and negative signals.</a:t>
            </a:r>
          </a:p>
        </p:txBody>
      </p:sp>
    </p:spTree>
    <p:extLst>
      <p:ext uri="{BB962C8B-B14F-4D97-AF65-F5344CB8AC3E}">
        <p14:creationId xmlns:p14="http://schemas.microsoft.com/office/powerpoint/2010/main" val="2235436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76200" y="38100"/>
            <a:ext cx="11949113" cy="6689725"/>
          </a:xfrm>
        </p:spPr>
        <p:txBody>
          <a:bodyPr/>
          <a:lstStyle/>
          <a:p>
            <a:r>
              <a:rPr lang="en-GB" dirty="0"/>
              <a:t>P</a:t>
            </a:r>
            <a:r>
              <a:rPr lang="id-ID" dirty="0"/>
              <a:t>roliferasi sel dalam eukariota multisel diatur melalui keseimbangan sinyal proliferasi sel negatif dan positif.</a:t>
            </a:r>
            <a:endParaRPr lang="en-GB" dirty="0"/>
          </a:p>
          <a:p>
            <a:r>
              <a:rPr lang="id-ID" dirty="0"/>
              <a:t>Sel-sel menempel erat satu sama lain di jaringan epitel mamalia, termas</a:t>
            </a:r>
            <a:r>
              <a:rPr lang="en-GB" dirty="0" err="1"/>
              <a:t>uk</a:t>
            </a:r>
            <a:r>
              <a:rPr lang="en-GB" dirty="0"/>
              <a:t> k</a:t>
            </a:r>
            <a:r>
              <a:rPr lang="id-ID" dirty="0"/>
              <a:t>ontrol proliferasi secara negatif.</a:t>
            </a:r>
            <a:endParaRPr lang="en-GB" dirty="0"/>
          </a:p>
          <a:p>
            <a:r>
              <a:rPr lang="id-ID" dirty="0"/>
              <a:t>Jika adhesi ke sel berikutnya hilang karena cedera seperti goresan pada kulit, kontrol negatif hilang — sehingga memungkinkan proliferasi.</a:t>
            </a:r>
            <a:endParaRPr lang="en-GB" dirty="0"/>
          </a:p>
          <a:p>
            <a:r>
              <a:rPr lang="id-ID" dirty="0"/>
              <a:t>Proliferasi sel dipicu hanya ketika sinyal proliferasi sel positif dikirim ke sel</a:t>
            </a:r>
            <a:r>
              <a:rPr lang="en-GB" dirty="0"/>
              <a:t>,</a:t>
            </a:r>
            <a:r>
              <a:rPr lang="id-ID" dirty="0"/>
              <a:t> oleh faktor proliferasi (atau faktor pertumbuhan; banyak di antaranya adalah protein) yang </a:t>
            </a:r>
            <a:r>
              <a:rPr lang="en-GB" dirty="0" err="1"/>
              <a:t>spesifik</a:t>
            </a:r>
            <a:r>
              <a:rPr lang="id-ID" dirty="0"/>
              <a:t> untuk</a:t>
            </a:r>
            <a:r>
              <a:rPr lang="en-GB" dirty="0"/>
              <a:t> </a:t>
            </a:r>
            <a:r>
              <a:rPr lang="en-GB" dirty="0" err="1"/>
              <a:t>tiap</a:t>
            </a:r>
            <a:r>
              <a:rPr lang="id-ID" dirty="0"/>
              <a:t> jenis sel.</a:t>
            </a:r>
            <a:endParaRPr lang="en-GB" dirty="0"/>
          </a:p>
          <a:p>
            <a:r>
              <a:rPr lang="id-ID" dirty="0"/>
              <a:t>Jika sel-sel saling menempel dengan baik, proliferasi tidak dimulai meskipun ada faktor proliferasi.</a:t>
            </a:r>
            <a:endParaRPr lang="en-GB" dirty="0"/>
          </a:p>
          <a:p>
            <a:r>
              <a:rPr lang="id-ID" dirty="0"/>
              <a:t>Dengan demikian, inisiasi proliferasi sel diatur oleh sinyal positif dan negatif.</a:t>
            </a:r>
          </a:p>
        </p:txBody>
      </p:sp>
    </p:spTree>
    <p:extLst>
      <p:ext uri="{BB962C8B-B14F-4D97-AF65-F5344CB8AC3E}">
        <p14:creationId xmlns:p14="http://schemas.microsoft.com/office/powerpoint/2010/main" val="1051222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17427" cy="1094704"/>
          </a:xfrm>
        </p:spPr>
        <p:txBody>
          <a:bodyPr>
            <a:normAutofit fontScale="90000"/>
          </a:bodyPr>
          <a:lstStyle/>
          <a:p>
            <a:r>
              <a:rPr lang="en-GB" b="1" dirty="0"/>
              <a:t>Regulation of Cell Proliferation</a:t>
            </a:r>
            <a:br>
              <a:rPr lang="en-GB" b="1" dirty="0"/>
            </a:br>
            <a:endParaRPr lang="en-GB" dirty="0"/>
          </a:p>
        </p:txBody>
      </p:sp>
      <p:sp>
        <p:nvSpPr>
          <p:cNvPr id="3" name="Content Placeholder 2"/>
          <p:cNvSpPr>
            <a:spLocks noGrp="1"/>
          </p:cNvSpPr>
          <p:nvPr>
            <p:ph idx="1"/>
          </p:nvPr>
        </p:nvSpPr>
        <p:spPr>
          <a:xfrm>
            <a:off x="13952" y="718042"/>
            <a:ext cx="12178048" cy="6139958"/>
          </a:xfrm>
        </p:spPr>
        <p:txBody>
          <a:bodyPr/>
          <a:lstStyle/>
          <a:p>
            <a:pPr marL="0" indent="0">
              <a:buNone/>
            </a:pPr>
            <a:r>
              <a:rPr lang="en-GB" sz="3200" dirty="0"/>
              <a:t>Initiation of DNA replication</a:t>
            </a:r>
          </a:p>
          <a:p>
            <a:r>
              <a:rPr lang="en-GB" dirty="0"/>
              <a:t>Entry into the S phase is initiated by the activation of the pre-replicative complex. Firstly, Cdc6, Cdt1, and the mini-chromosome maintenance (MCM) complex bind to the origin recognition complex (ORC), </a:t>
            </a:r>
          </a:p>
          <a:p>
            <a:r>
              <a:rPr lang="en-GB" dirty="0"/>
              <a:t> binds specifically to the origins of replication on chromosomes, thereby forming the pre-replicative complex. </a:t>
            </a:r>
          </a:p>
          <a:p>
            <a:r>
              <a:rPr lang="en-GB" dirty="0"/>
              <a:t>The pre-replicative complex is then phosphorylated and activated by the Cdc7 kinase and CDK during the G1 phase, </a:t>
            </a:r>
          </a:p>
          <a:p>
            <a:r>
              <a:rPr lang="en-GB" dirty="0"/>
              <a:t>the activated pre-replicative complex further binds with Cdc45, followed by the Dpb11/Cut5-Sld2 complex, and replication initiation factors such as GINS. </a:t>
            </a:r>
          </a:p>
          <a:p>
            <a:r>
              <a:rPr lang="en-GB" dirty="0"/>
              <a:t>Finally, following the activation of DNA helicase and binding of DNA polymerase, the replication fork is formed, which allows initiation of DNA replication </a:t>
            </a:r>
          </a:p>
        </p:txBody>
      </p:sp>
    </p:spTree>
    <p:extLst>
      <p:ext uri="{BB962C8B-B14F-4D97-AF65-F5344CB8AC3E}">
        <p14:creationId xmlns:p14="http://schemas.microsoft.com/office/powerpoint/2010/main" val="3569651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GB" dirty="0"/>
              <a:t>M</a:t>
            </a:r>
            <a:r>
              <a:rPr lang="id-ID" dirty="0"/>
              <a:t>asuk ke fase S dimulai oleh aktivasi kompleks pra-replikasi. </a:t>
            </a:r>
            <a:endParaRPr lang="en-GB" dirty="0"/>
          </a:p>
          <a:p>
            <a:r>
              <a:rPr lang="id-ID" dirty="0"/>
              <a:t>Pertama, Cdc6, Cdt1, dan mini-kromosom</a:t>
            </a:r>
            <a:r>
              <a:rPr lang="en-GB" dirty="0"/>
              <a:t> maintenance  complex</a:t>
            </a:r>
            <a:r>
              <a:rPr lang="id-ID" dirty="0"/>
              <a:t>(MCM) </a:t>
            </a:r>
            <a:r>
              <a:rPr lang="en-GB" dirty="0" err="1"/>
              <a:t>berikatan</a:t>
            </a:r>
            <a:r>
              <a:rPr lang="en-GB" dirty="0"/>
              <a:t> </a:t>
            </a:r>
            <a:r>
              <a:rPr lang="en-GB" dirty="0" err="1"/>
              <a:t>dengan</a:t>
            </a:r>
            <a:r>
              <a:rPr lang="en-GB" dirty="0"/>
              <a:t> origin region complex</a:t>
            </a:r>
            <a:r>
              <a:rPr lang="id-ID" dirty="0"/>
              <a:t> (ORC),</a:t>
            </a:r>
            <a:r>
              <a:rPr lang="en-GB" dirty="0"/>
              <a:t> </a:t>
            </a:r>
            <a:r>
              <a:rPr lang="id-ID" dirty="0"/>
              <a:t>sehingga membentuk kompleks pra-replikasi.</a:t>
            </a:r>
            <a:endParaRPr lang="en-GB" dirty="0"/>
          </a:p>
          <a:p>
            <a:r>
              <a:rPr lang="id-ID" dirty="0"/>
              <a:t>Kompleks pra-replikasi kemudian difosforilasi dan diaktifkan oleh Cdc7 kinase dan CDK selama fase G1,</a:t>
            </a:r>
            <a:endParaRPr lang="en-GB" dirty="0"/>
          </a:p>
          <a:p>
            <a:r>
              <a:rPr lang="id-ID" dirty="0"/>
              <a:t>kompleks pra-replikasi yang diaktifkan selanjutnya mengikat dengan Cdc45, diikuti oleh kompleks Dpb11 / Cut5-Sld2, dan faktor inisiasi replikasi seperti GINS.</a:t>
            </a:r>
            <a:br>
              <a:rPr lang="id-ID" dirty="0"/>
            </a:br>
            <a:endParaRPr lang="en-GB" dirty="0"/>
          </a:p>
          <a:p>
            <a:r>
              <a:rPr lang="id-ID" dirty="0"/>
              <a:t>Akhirnya, setelah aktivasi DNA helicase dan pengikatan DNA polimerase,</a:t>
            </a:r>
            <a:r>
              <a:rPr lang="en-GB" dirty="0"/>
              <a:t> </a:t>
            </a:r>
            <a:r>
              <a:rPr lang="en-GB" dirty="0" err="1"/>
              <a:t>ikatan</a:t>
            </a:r>
            <a:r>
              <a:rPr lang="id-ID" dirty="0"/>
              <a:t> replikasi terbentuk, yang memungkinkan inisiasi replikasi DNA</a:t>
            </a:r>
            <a:endParaRPr lang="en-GB" dirty="0"/>
          </a:p>
        </p:txBody>
      </p:sp>
    </p:spTree>
    <p:extLst>
      <p:ext uri="{BB962C8B-B14F-4D97-AF65-F5344CB8AC3E}">
        <p14:creationId xmlns:p14="http://schemas.microsoft.com/office/powerpoint/2010/main" val="490792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718" y="193182"/>
            <a:ext cx="10881333" cy="6664817"/>
          </a:xfrm>
        </p:spPr>
      </p:pic>
    </p:spTree>
    <p:extLst>
      <p:ext uri="{BB962C8B-B14F-4D97-AF65-F5344CB8AC3E}">
        <p14:creationId xmlns:p14="http://schemas.microsoft.com/office/powerpoint/2010/main" val="286948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9359" y="110836"/>
            <a:ext cx="9271462" cy="6622473"/>
          </a:xfrm>
          <a:prstGeom prst="rect">
            <a:avLst/>
          </a:prstGeom>
        </p:spPr>
      </p:pic>
    </p:spTree>
    <p:extLst>
      <p:ext uri="{BB962C8B-B14F-4D97-AF65-F5344CB8AC3E}">
        <p14:creationId xmlns:p14="http://schemas.microsoft.com/office/powerpoint/2010/main" val="703464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910"/>
            <a:ext cx="12192000" cy="6973910"/>
          </a:xfrm>
        </p:spPr>
        <p:txBody>
          <a:bodyPr>
            <a:normAutofit/>
          </a:bodyPr>
          <a:lstStyle/>
          <a:p>
            <a:pPr marL="0" indent="0">
              <a:buNone/>
            </a:pPr>
            <a:r>
              <a:rPr lang="en-GB" sz="3200" b="1" dirty="0"/>
              <a:t>Signal transduction leading up to the initiation of cell proliferation</a:t>
            </a:r>
          </a:p>
          <a:p>
            <a:pPr marL="0" indent="0">
              <a:buNone/>
            </a:pPr>
            <a:r>
              <a:rPr lang="en-GB" sz="3200" dirty="0"/>
              <a:t>Signal transduction up to S-phase initiation</a:t>
            </a:r>
            <a:endParaRPr lang="en-GB" sz="3200" b="1" dirty="0"/>
          </a:p>
          <a:p>
            <a:r>
              <a:rPr lang="en-GB" dirty="0"/>
              <a:t>the intracellular signal transduction (</a:t>
            </a:r>
            <a:r>
              <a:rPr lang="en-GB" dirty="0" err="1"/>
              <a:t>signaling</a:t>
            </a:r>
            <a:r>
              <a:rPr lang="en-GB" dirty="0"/>
              <a:t> cascade) that starts when proliferation inducing signals (positive proliferation signals) reach the cell membrane receptor. </a:t>
            </a:r>
          </a:p>
          <a:p>
            <a:r>
              <a:rPr lang="en-GB" dirty="0"/>
              <a:t>Cell proliferation is initiated through this process. </a:t>
            </a:r>
          </a:p>
          <a:p>
            <a:r>
              <a:rPr lang="en-GB" dirty="0"/>
              <a:t>The transcription factor synthesized by a newly expressed early gene further induces the expression of various protein genes.</a:t>
            </a:r>
          </a:p>
          <a:p>
            <a:r>
              <a:rPr lang="en-GB" dirty="0"/>
              <a:t> the CDKs and </a:t>
            </a:r>
            <a:r>
              <a:rPr lang="en-GB" dirty="0" err="1"/>
              <a:t>cyclins</a:t>
            </a:r>
            <a:r>
              <a:rPr lang="en-GB" dirty="0"/>
              <a:t> are the most important. These two proteins are synthesized and accumulated to form </a:t>
            </a:r>
            <a:r>
              <a:rPr lang="en-GB" dirty="0" err="1"/>
              <a:t>cyclin</a:t>
            </a:r>
            <a:r>
              <a:rPr lang="en-GB" dirty="0"/>
              <a:t>-CDK complexes. </a:t>
            </a:r>
          </a:p>
          <a:p>
            <a:r>
              <a:rPr lang="en-GB" dirty="0"/>
              <a:t>If they are activated, they phosphorylate other proteins (such as the </a:t>
            </a:r>
            <a:r>
              <a:rPr lang="en-GB" dirty="0" err="1"/>
              <a:t>Rb</a:t>
            </a:r>
            <a:r>
              <a:rPr lang="en-GB" dirty="0"/>
              <a:t> protein), activate transcription factors (such as E2F) of the genes required for DNA synthesis, and finally activate enzymes that synthesize the DNA materials necessary in the S phase, thereby allowing the cell cycle transition to the S phase.</a:t>
            </a:r>
          </a:p>
        </p:txBody>
      </p:sp>
    </p:spTree>
    <p:extLst>
      <p:ext uri="{BB962C8B-B14F-4D97-AF65-F5344CB8AC3E}">
        <p14:creationId xmlns:p14="http://schemas.microsoft.com/office/powerpoint/2010/main" val="3305203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82" y="0"/>
            <a:ext cx="12159018" cy="6858000"/>
          </a:xfrm>
        </p:spPr>
        <p:txBody>
          <a:bodyPr/>
          <a:lstStyle/>
          <a:p>
            <a:r>
              <a:rPr lang="en-GB" dirty="0"/>
              <a:t>T</a:t>
            </a:r>
            <a:r>
              <a:rPr lang="id-ID" dirty="0"/>
              <a:t>ransduksi sinyal </a:t>
            </a:r>
            <a:r>
              <a:rPr lang="en-GB" dirty="0" err="1"/>
              <a:t>untuk</a:t>
            </a:r>
            <a:r>
              <a:rPr lang="id-ID" dirty="0"/>
              <a:t> inisiasi fase-S</a:t>
            </a:r>
            <a:endParaRPr lang="en-GB" dirty="0"/>
          </a:p>
          <a:p>
            <a:r>
              <a:rPr lang="en-GB" dirty="0" err="1"/>
              <a:t>Tr</a:t>
            </a:r>
            <a:r>
              <a:rPr lang="id-ID" dirty="0"/>
              <a:t>ansduksi sinyal intraseluler (pensinyalan kaskade) yang dimulai ketika proliferasi menginduksi sinyal (sinyal proliferasi positif) mencapai reseptor membran sel.</a:t>
            </a:r>
            <a:endParaRPr lang="en-GB" dirty="0"/>
          </a:p>
          <a:p>
            <a:r>
              <a:rPr lang="id-ID" dirty="0"/>
              <a:t>Proliferasi sel dimulai melalui proses ini.</a:t>
            </a:r>
            <a:endParaRPr lang="en-GB" dirty="0"/>
          </a:p>
          <a:p>
            <a:r>
              <a:rPr lang="id-ID" dirty="0"/>
              <a:t>Faktor transkripsi yang disintesis oleh gen awal yang baru diekspresikan lebih lanjut </a:t>
            </a:r>
            <a:r>
              <a:rPr lang="en-GB" dirty="0"/>
              <a:t>yang </a:t>
            </a:r>
            <a:r>
              <a:rPr lang="id-ID" dirty="0"/>
              <a:t>menginduksi ekspresi berbagai gen protein.</a:t>
            </a:r>
            <a:endParaRPr lang="en-GB" dirty="0"/>
          </a:p>
          <a:p>
            <a:r>
              <a:rPr lang="id-ID" dirty="0"/>
              <a:t>CDK dan cyclin disintesis dan diakumulasikan untuk membentuk kompleks cyclin-CDK.</a:t>
            </a:r>
            <a:endParaRPr lang="en-GB" dirty="0"/>
          </a:p>
          <a:p>
            <a:r>
              <a:rPr lang="id-ID" dirty="0"/>
              <a:t>Jika diaktifkan, mereka memfosforilasi protein lain (seperti protein Rb), mengaktifkan faktor transkripsi (seperti E2F) dari gen yang diperlukan untuk sintesis DNA, dan akhirnya mengaktifkan enzim yang mensintesis bahan DNA yang diperlukan dalam fase S, sehingga memungkinkan transisi siklus sel ke fase S.</a:t>
            </a:r>
          </a:p>
          <a:p>
            <a:endParaRPr lang="en-GB" dirty="0"/>
          </a:p>
        </p:txBody>
      </p:sp>
    </p:spTree>
    <p:extLst>
      <p:ext uri="{BB962C8B-B14F-4D97-AF65-F5344CB8AC3E}">
        <p14:creationId xmlns:p14="http://schemas.microsoft.com/office/powerpoint/2010/main" val="1795222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674" y="141668"/>
            <a:ext cx="11434232" cy="6756592"/>
          </a:xfrm>
        </p:spPr>
      </p:pic>
    </p:spTree>
    <p:extLst>
      <p:ext uri="{BB962C8B-B14F-4D97-AF65-F5344CB8AC3E}">
        <p14:creationId xmlns:p14="http://schemas.microsoft.com/office/powerpoint/2010/main" val="3402238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0" y="22225"/>
            <a:ext cx="12053888" cy="6688138"/>
          </a:xfrm>
        </p:spPr>
        <p:txBody>
          <a:bodyPr/>
          <a:lstStyle/>
          <a:p>
            <a:r>
              <a:rPr lang="en-GB" b="1" dirty="0"/>
              <a:t>Cell cycle and cancer</a:t>
            </a:r>
            <a:endParaRPr lang="en-GB" dirty="0"/>
          </a:p>
          <a:p>
            <a:r>
              <a:rPr lang="en-GB" dirty="0"/>
              <a:t>In most human cancer cells, mutations of oncogenes and </a:t>
            </a:r>
            <a:r>
              <a:rPr lang="en-GB" dirty="0" err="1"/>
              <a:t>tumor</a:t>
            </a:r>
            <a:r>
              <a:rPr lang="en-GB" dirty="0"/>
              <a:t> suppressor genes  cause abnormality in the regulation of proliferation and, subsequently, deregulated cell proliferation. </a:t>
            </a:r>
          </a:p>
          <a:p>
            <a:r>
              <a:rPr lang="en-GB" dirty="0"/>
              <a:t>Deregulated cell proliferation means uncontrolled proliferation of cells due to the absence of important regulatory mechanisms to maintain a normal cell count that is essential to all living organisms.</a:t>
            </a:r>
          </a:p>
          <a:p>
            <a:r>
              <a:rPr lang="en-GB" dirty="0"/>
              <a:t> In other words, even in an extracellular environment in which cell proliferation should be inhibited, cancer cells wake from their quiescent state and start proliferating. </a:t>
            </a:r>
            <a:br>
              <a:rPr lang="en-GB" dirty="0"/>
            </a:br>
            <a:endParaRPr lang="en-GB" dirty="0"/>
          </a:p>
          <a:p>
            <a:endParaRPr lang="en-GB" dirty="0"/>
          </a:p>
        </p:txBody>
      </p:sp>
    </p:spTree>
    <p:extLst>
      <p:ext uri="{BB962C8B-B14F-4D97-AF65-F5344CB8AC3E}">
        <p14:creationId xmlns:p14="http://schemas.microsoft.com/office/powerpoint/2010/main" val="3704867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7768"/>
            <a:ext cx="12192000" cy="6820232"/>
          </a:xfrm>
        </p:spPr>
        <p:txBody>
          <a:bodyPr/>
          <a:lstStyle/>
          <a:p>
            <a:r>
              <a:rPr lang="en-GB" dirty="0"/>
              <a:t>S</a:t>
            </a:r>
            <a:r>
              <a:rPr lang="id-ID" dirty="0"/>
              <a:t>iklus sel dan kanker</a:t>
            </a:r>
            <a:br>
              <a:rPr lang="id-ID" dirty="0"/>
            </a:br>
            <a:r>
              <a:rPr lang="id-ID" dirty="0"/>
              <a:t>Pada sebagian besar sel kanker manusia, mutasi onkogen dan gen penekan tumor menyebabkan kelainan dalam regulasi proliferasi dan</a:t>
            </a:r>
            <a:r>
              <a:rPr lang="en-GB" dirty="0"/>
              <a:t> </a:t>
            </a:r>
            <a:r>
              <a:rPr lang="en-GB" dirty="0" err="1"/>
              <a:t>deregulasi</a:t>
            </a:r>
            <a:r>
              <a:rPr lang="en-GB" dirty="0"/>
              <a:t> </a:t>
            </a:r>
            <a:r>
              <a:rPr lang="id-ID" dirty="0"/>
              <a:t>proliferasi sel</a:t>
            </a:r>
            <a:endParaRPr lang="en-GB" dirty="0"/>
          </a:p>
          <a:p>
            <a:r>
              <a:rPr lang="en-GB" dirty="0" err="1"/>
              <a:t>Deregulasi</a:t>
            </a:r>
            <a:r>
              <a:rPr lang="en-GB" dirty="0"/>
              <a:t>  </a:t>
            </a:r>
            <a:r>
              <a:rPr lang="id-ID" dirty="0"/>
              <a:t>Proliferasi sel berarti proliferasi sel yang tidak terkendali karena tidak adanya mekanisme </a:t>
            </a:r>
            <a:r>
              <a:rPr lang="en-GB" dirty="0" err="1"/>
              <a:t>regulasi</a:t>
            </a:r>
            <a:r>
              <a:rPr lang="en-GB" dirty="0"/>
              <a:t> </a:t>
            </a:r>
            <a:r>
              <a:rPr lang="en-GB" dirty="0" err="1"/>
              <a:t>untuk</a:t>
            </a:r>
            <a:r>
              <a:rPr lang="en-GB" dirty="0"/>
              <a:t> </a:t>
            </a:r>
            <a:r>
              <a:rPr lang="id-ID" dirty="0"/>
              <a:t>mempertahankan jumlah sel normal .</a:t>
            </a:r>
            <a:endParaRPr lang="en-GB" dirty="0"/>
          </a:p>
          <a:p>
            <a:r>
              <a:rPr lang="en-GB" dirty="0"/>
              <a:t> In other words, even in an extracellular environment in which cell proliferation should be inhibited, cancer cells wake from their quiescent state and start proliferating. </a:t>
            </a:r>
            <a:br>
              <a:rPr lang="en-GB" dirty="0"/>
            </a:br>
            <a:endParaRPr lang="en-GB" dirty="0"/>
          </a:p>
          <a:p>
            <a:r>
              <a:rPr lang="en-GB" dirty="0"/>
              <a:t>Note :</a:t>
            </a:r>
          </a:p>
          <a:p>
            <a:r>
              <a:rPr lang="en-GB" dirty="0" err="1"/>
              <a:t>Onkogen</a:t>
            </a:r>
            <a:r>
              <a:rPr lang="en-GB" dirty="0"/>
              <a:t> : gen yang </a:t>
            </a:r>
            <a:r>
              <a:rPr lang="en-GB" dirty="0" err="1"/>
              <a:t>termodifikasi</a:t>
            </a:r>
            <a:r>
              <a:rPr lang="en-GB" dirty="0"/>
              <a:t> </a:t>
            </a:r>
            <a:r>
              <a:rPr lang="en-GB" dirty="0" err="1"/>
              <a:t>sehingga</a:t>
            </a:r>
            <a:r>
              <a:rPr lang="en-GB" dirty="0"/>
              <a:t> </a:t>
            </a:r>
            <a:r>
              <a:rPr lang="en-GB" dirty="0" err="1"/>
              <a:t>meningkatkan</a:t>
            </a:r>
            <a:r>
              <a:rPr lang="en-GB" dirty="0"/>
              <a:t> </a:t>
            </a:r>
            <a:r>
              <a:rPr lang="en-GB" dirty="0" err="1"/>
              <a:t>keganasan</a:t>
            </a:r>
            <a:r>
              <a:rPr lang="en-GB" dirty="0"/>
              <a:t> </a:t>
            </a:r>
            <a:r>
              <a:rPr lang="en-GB" dirty="0" err="1"/>
              <a:t>sel</a:t>
            </a:r>
            <a:r>
              <a:rPr lang="en-GB" dirty="0"/>
              <a:t> </a:t>
            </a:r>
            <a:r>
              <a:rPr lang="en-GB" dirty="0" err="1">
                <a:hlinkClick r:id="rId2" tooltip="Tumor"/>
              </a:rPr>
              <a:t>tumor</a:t>
            </a:r>
            <a:r>
              <a:rPr lang="en-GB" dirty="0"/>
              <a:t>. </a:t>
            </a:r>
            <a:r>
              <a:rPr lang="en-GB" dirty="0" err="1"/>
              <a:t>Onkogen</a:t>
            </a:r>
            <a:r>
              <a:rPr lang="en-GB" dirty="0"/>
              <a:t> </a:t>
            </a:r>
            <a:r>
              <a:rPr lang="en-GB" dirty="0" err="1"/>
              <a:t>umumnya</a:t>
            </a:r>
            <a:r>
              <a:rPr lang="en-GB" dirty="0"/>
              <a:t> </a:t>
            </a:r>
            <a:r>
              <a:rPr lang="en-GB" dirty="0" err="1"/>
              <a:t>berperan</a:t>
            </a:r>
            <a:r>
              <a:rPr lang="en-GB" dirty="0"/>
              <a:t> </a:t>
            </a:r>
            <a:r>
              <a:rPr lang="en-GB" dirty="0" err="1"/>
              <a:t>pada</a:t>
            </a:r>
            <a:r>
              <a:rPr lang="en-GB" dirty="0"/>
              <a:t> </a:t>
            </a:r>
            <a:r>
              <a:rPr lang="en-GB" dirty="0" err="1"/>
              <a:t>tahap</a:t>
            </a:r>
            <a:r>
              <a:rPr lang="en-GB" dirty="0"/>
              <a:t> </a:t>
            </a:r>
            <a:r>
              <a:rPr lang="en-GB" dirty="0" err="1"/>
              <a:t>awal</a:t>
            </a:r>
            <a:r>
              <a:rPr lang="en-GB" dirty="0"/>
              <a:t> </a:t>
            </a:r>
            <a:r>
              <a:rPr lang="en-GB" dirty="0" err="1"/>
              <a:t>pembentukan</a:t>
            </a:r>
            <a:r>
              <a:rPr lang="en-GB" dirty="0"/>
              <a:t> </a:t>
            </a:r>
            <a:r>
              <a:rPr lang="en-GB" dirty="0" err="1"/>
              <a:t>tumor</a:t>
            </a:r>
            <a:r>
              <a:rPr lang="en-GB" dirty="0"/>
              <a:t>. </a:t>
            </a:r>
            <a:r>
              <a:rPr lang="en-GB" dirty="0" err="1"/>
              <a:t>Onkogen</a:t>
            </a:r>
            <a:r>
              <a:rPr lang="en-GB" dirty="0"/>
              <a:t> </a:t>
            </a:r>
            <a:r>
              <a:rPr lang="en-GB" dirty="0" err="1"/>
              <a:t>meningkatkan</a:t>
            </a:r>
            <a:r>
              <a:rPr lang="en-GB" dirty="0"/>
              <a:t> </a:t>
            </a:r>
            <a:r>
              <a:rPr lang="en-GB" dirty="0" err="1"/>
              <a:t>kemungkinan</a:t>
            </a:r>
            <a:r>
              <a:rPr lang="en-GB" dirty="0"/>
              <a:t> </a:t>
            </a:r>
            <a:r>
              <a:rPr lang="en-GB" dirty="0" err="1"/>
              <a:t>sel</a:t>
            </a:r>
            <a:r>
              <a:rPr lang="en-GB" dirty="0"/>
              <a:t> normal </a:t>
            </a:r>
            <a:r>
              <a:rPr lang="en-GB" dirty="0" err="1"/>
              <a:t>menjadi</a:t>
            </a:r>
            <a:r>
              <a:rPr lang="en-GB" dirty="0"/>
              <a:t> </a:t>
            </a:r>
            <a:r>
              <a:rPr lang="en-GB" dirty="0" err="1"/>
              <a:t>sel</a:t>
            </a:r>
            <a:r>
              <a:rPr lang="en-GB" dirty="0"/>
              <a:t> </a:t>
            </a:r>
            <a:r>
              <a:rPr lang="en-GB" dirty="0" err="1"/>
              <a:t>tumor</a:t>
            </a:r>
            <a:r>
              <a:rPr lang="en-GB" dirty="0"/>
              <a:t>, yang </a:t>
            </a:r>
            <a:r>
              <a:rPr lang="en-GB" dirty="0" err="1"/>
              <a:t>pada</a:t>
            </a:r>
            <a:r>
              <a:rPr lang="en-GB" dirty="0"/>
              <a:t> </a:t>
            </a:r>
            <a:r>
              <a:rPr lang="en-GB" dirty="0" err="1"/>
              <a:t>akhirnya</a:t>
            </a:r>
            <a:r>
              <a:rPr lang="en-GB" dirty="0"/>
              <a:t> </a:t>
            </a:r>
            <a:r>
              <a:rPr lang="en-GB" dirty="0" err="1"/>
              <a:t>dapat</a:t>
            </a:r>
            <a:r>
              <a:rPr lang="en-GB" dirty="0"/>
              <a:t> </a:t>
            </a:r>
            <a:r>
              <a:rPr lang="en-GB" dirty="0" err="1"/>
              <a:t>menyebabkan</a:t>
            </a:r>
            <a:r>
              <a:rPr lang="en-GB" dirty="0"/>
              <a:t> </a:t>
            </a:r>
            <a:r>
              <a:rPr lang="en-GB" dirty="0" err="1">
                <a:solidFill>
                  <a:schemeClr val="bg2">
                    <a:lumMod val="10000"/>
                  </a:schemeClr>
                </a:solidFill>
                <a:hlinkClick r:id="rId3" tooltip="Kanker"/>
              </a:rPr>
              <a:t>kanker</a:t>
            </a:r>
            <a:r>
              <a:rPr lang="en-GB" dirty="0">
                <a:solidFill>
                  <a:schemeClr val="bg2">
                    <a:lumMod val="10000"/>
                  </a:schemeClr>
                </a:solidFill>
              </a:rPr>
              <a:t>.</a:t>
            </a:r>
          </a:p>
          <a:p>
            <a:pPr marL="0" indent="0">
              <a:buNone/>
            </a:pPr>
            <a:endParaRPr lang="en-GB" dirty="0"/>
          </a:p>
        </p:txBody>
      </p:sp>
    </p:spTree>
    <p:extLst>
      <p:ext uri="{BB962C8B-B14F-4D97-AF65-F5344CB8AC3E}">
        <p14:creationId xmlns:p14="http://schemas.microsoft.com/office/powerpoint/2010/main" val="14952863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88" y="-3176"/>
            <a:ext cx="11808853" cy="6861175"/>
          </a:xfrm>
        </p:spPr>
        <p:txBody>
          <a:bodyPr/>
          <a:lstStyle/>
          <a:p>
            <a:r>
              <a:rPr lang="en-GB" dirty="0"/>
              <a:t>The close relation between cancer and regulation of the initiation of cell proliferation </a:t>
            </a:r>
          </a:p>
          <a:p>
            <a:r>
              <a:rPr lang="en-GB" dirty="0"/>
              <a:t>the genes involved in the control of the initiation of cell proliferation are indeed oncogenes and </a:t>
            </a:r>
            <a:r>
              <a:rPr lang="en-GB" dirty="0" err="1"/>
              <a:t>tumor</a:t>
            </a:r>
            <a:r>
              <a:rPr lang="en-GB" dirty="0"/>
              <a:t> suppressor genes</a:t>
            </a:r>
          </a:p>
          <a:p>
            <a:r>
              <a:rPr lang="en-GB" dirty="0"/>
              <a:t>genes such as </a:t>
            </a:r>
            <a:r>
              <a:rPr lang="en-GB" dirty="0" err="1"/>
              <a:t>Rb</a:t>
            </a:r>
            <a:r>
              <a:rPr lang="en-GB" dirty="0"/>
              <a:t> and p53, which function at the beginning of cell proliferation, are known to be </a:t>
            </a:r>
            <a:r>
              <a:rPr lang="en-GB" dirty="0" err="1"/>
              <a:t>tumor</a:t>
            </a:r>
            <a:r>
              <a:rPr lang="en-GB" dirty="0"/>
              <a:t> suppressor genes</a:t>
            </a:r>
          </a:p>
          <a:p>
            <a:r>
              <a:rPr lang="en-GB" dirty="0"/>
              <a:t>genes such as </a:t>
            </a:r>
            <a:r>
              <a:rPr lang="en-GB" dirty="0" err="1"/>
              <a:t>cyclin</a:t>
            </a:r>
            <a:r>
              <a:rPr lang="en-GB" dirty="0"/>
              <a:t> D1 are known to be oncogenes. </a:t>
            </a:r>
          </a:p>
          <a:p>
            <a:r>
              <a:rPr lang="en-GB" dirty="0"/>
              <a:t>When genes such as </a:t>
            </a:r>
            <a:r>
              <a:rPr lang="en-GB" dirty="0" err="1"/>
              <a:t>Rb</a:t>
            </a:r>
            <a:r>
              <a:rPr lang="en-GB" dirty="0"/>
              <a:t>, p53, and </a:t>
            </a:r>
            <a:r>
              <a:rPr lang="en-GB" dirty="0" err="1"/>
              <a:t>cyclin</a:t>
            </a:r>
            <a:r>
              <a:rPr lang="en-GB" dirty="0"/>
              <a:t> D1 mutate, normal regulation of cell proliferation is disabled, allowing cells to proliferate </a:t>
            </a:r>
          </a:p>
        </p:txBody>
      </p:sp>
    </p:spTree>
    <p:extLst>
      <p:ext uri="{BB962C8B-B14F-4D97-AF65-F5344CB8AC3E}">
        <p14:creationId xmlns:p14="http://schemas.microsoft.com/office/powerpoint/2010/main" val="571921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2" y="0"/>
            <a:ext cx="12199961" cy="6858000"/>
          </a:xfrm>
        </p:spPr>
        <p:txBody>
          <a:bodyPr/>
          <a:lstStyle/>
          <a:p>
            <a:r>
              <a:rPr lang="id-ID" dirty="0"/>
              <a:t>Hubungan erat antara kanker dan regulasi inisiasi proliferasi sel</a:t>
            </a:r>
            <a:br>
              <a:rPr lang="id-ID" dirty="0"/>
            </a:br>
            <a:endParaRPr lang="en-GB" dirty="0"/>
          </a:p>
          <a:p>
            <a:r>
              <a:rPr lang="id-ID" dirty="0"/>
              <a:t>gen yang terlibat dalam kontrol inisiasi proliferasi sel </a:t>
            </a:r>
            <a:r>
              <a:rPr lang="en-GB" dirty="0" err="1"/>
              <a:t>adalah</a:t>
            </a:r>
            <a:r>
              <a:rPr lang="id-ID" dirty="0"/>
              <a:t> onkogen dan gen penekan tumor</a:t>
            </a:r>
            <a:endParaRPr lang="en-GB" dirty="0"/>
          </a:p>
          <a:p>
            <a:r>
              <a:rPr lang="id-ID" dirty="0"/>
              <a:t>gen Rb dan p53, yang berfungsi pada awal proliferasi sel, dikenal sebagai gen penekan tumor</a:t>
            </a:r>
            <a:endParaRPr lang="en-GB" dirty="0"/>
          </a:p>
          <a:p>
            <a:r>
              <a:rPr lang="id-ID" dirty="0"/>
              <a:t>gen cyclin D1 dikenal sebagai onkogen.</a:t>
            </a:r>
            <a:br>
              <a:rPr lang="id-ID" dirty="0"/>
            </a:br>
            <a:endParaRPr lang="en-GB" dirty="0"/>
          </a:p>
          <a:p>
            <a:r>
              <a:rPr lang="id-ID" dirty="0"/>
              <a:t>Ketika gen seperti Rb, p53, dan cyclin D1 bermutasi, regulasi normal proliferasi sel dinonaktifkan, </a:t>
            </a:r>
            <a:r>
              <a:rPr lang="en-GB" dirty="0"/>
              <a:t>yang </a:t>
            </a:r>
            <a:r>
              <a:rPr lang="id-ID" dirty="0"/>
              <a:t>memungkinkan sel untuk</a:t>
            </a:r>
            <a:r>
              <a:rPr lang="en-GB" dirty="0"/>
              <a:t> </a:t>
            </a:r>
            <a:r>
              <a:rPr lang="en-GB" dirty="0" err="1"/>
              <a:t>proliferasi</a:t>
            </a:r>
            <a:endParaRPr lang="en-GB" dirty="0"/>
          </a:p>
        </p:txBody>
      </p:sp>
    </p:spTree>
    <p:extLst>
      <p:ext uri="{BB962C8B-B14F-4D97-AF65-F5344CB8AC3E}">
        <p14:creationId xmlns:p14="http://schemas.microsoft.com/office/powerpoint/2010/main" val="3278817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0" y="0"/>
            <a:ext cx="12192000" cy="6761163"/>
          </a:xfrm>
        </p:spPr>
        <p:txBody>
          <a:bodyPr/>
          <a:lstStyle/>
          <a:p>
            <a:r>
              <a:rPr lang="en-GB" dirty="0"/>
              <a:t>relation between the cell cycle and cancer can be observed at the DNA damage checkpoint. </a:t>
            </a:r>
          </a:p>
          <a:p>
            <a:r>
              <a:rPr lang="en-GB" dirty="0"/>
              <a:t>DNA damage checkpoint factors such as ATM/R and Chk2t are </a:t>
            </a:r>
            <a:r>
              <a:rPr lang="en-GB" dirty="0" err="1"/>
              <a:t>tumor</a:t>
            </a:r>
            <a:r>
              <a:rPr lang="en-GB" dirty="0"/>
              <a:t> suppressor genes. </a:t>
            </a:r>
          </a:p>
          <a:p>
            <a:r>
              <a:rPr lang="en-GB" dirty="0"/>
              <a:t>The p53 protein is also involved in the DNA damage checkpoint mechanism. </a:t>
            </a:r>
          </a:p>
          <a:p>
            <a:r>
              <a:rPr lang="en-GB" dirty="0"/>
              <a:t>replication of damaged DNA promotes chromatin </a:t>
            </a:r>
            <a:r>
              <a:rPr lang="en-GB" dirty="0" err="1"/>
              <a:t>remodeling</a:t>
            </a:r>
            <a:r>
              <a:rPr lang="en-GB" dirty="0"/>
              <a:t>, which may trigger cancer, the DNA damage checkpoint is considered to not only contribute to the stability of the genome but also to control the occurrence of </a:t>
            </a:r>
            <a:r>
              <a:rPr lang="en-GB" dirty="0" err="1"/>
              <a:t>tumor</a:t>
            </a:r>
            <a:r>
              <a:rPr lang="en-GB" dirty="0"/>
              <a:t> initiation at the systemic level.</a:t>
            </a:r>
          </a:p>
        </p:txBody>
      </p:sp>
    </p:spTree>
    <p:extLst>
      <p:ext uri="{BB962C8B-B14F-4D97-AF65-F5344CB8AC3E}">
        <p14:creationId xmlns:p14="http://schemas.microsoft.com/office/powerpoint/2010/main" val="2834587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438" y="300038"/>
            <a:ext cx="8971208" cy="466725"/>
          </a:xfrm>
        </p:spPr>
        <p:txBody>
          <a:bodyPr>
            <a:normAutofit fontScale="90000"/>
          </a:bodyPr>
          <a:lstStyle/>
          <a:p>
            <a:r>
              <a:rPr lang="en-GB" b="1" dirty="0"/>
              <a:t>Summary</a:t>
            </a:r>
            <a:br>
              <a:rPr lang="en-GB" b="1" dirty="0"/>
            </a:br>
            <a:endParaRPr lang="en-GB" b="1" dirty="0"/>
          </a:p>
        </p:txBody>
      </p:sp>
      <p:sp>
        <p:nvSpPr>
          <p:cNvPr id="4"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rPr>
              <a:t>Summary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anose="020B0604020202020204" pitchFamily="34" charset="0"/>
              </a:rPr>
              <a:t>  </a:t>
            </a:r>
            <a:r>
              <a:rPr kumimoji="0" lang="en-US" sz="300" b="0" i="0" u="none" strike="noStrike" cap="none" normalizeH="0" baseline="0">
                <a:ln>
                  <a:noFill/>
                </a:ln>
                <a:solidFill>
                  <a:schemeClr val="tx1"/>
                </a:solidFill>
                <a:effectLst/>
                <a:latin typeface="Arial" panose="020B0604020202020204" pitchFamily="34"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descr="http://csls-text3.c.u-tokyo.ac.jp/images/common/common_spl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266700"/>
            <a:ext cx="6638925" cy="47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rPr>
              <a:t>Summary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anose="020B0604020202020204" pitchFamily="34" charset="0"/>
              </a:rPr>
              <a:t>  </a:t>
            </a:r>
            <a:r>
              <a:rPr kumimoji="0" lang="en-US" sz="300" b="0" i="0" u="none" strike="noStrike" cap="none" normalizeH="0" baseline="0">
                <a:ln>
                  <a:noFill/>
                </a:ln>
                <a:solidFill>
                  <a:schemeClr val="tx1"/>
                </a:solidFill>
                <a:effectLst/>
                <a:latin typeface="Arial" panose="020B0604020202020204" pitchFamily="34" charset="0"/>
              </a:rPr>
              <a:t> </a:t>
            </a: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1028" name="Picture 4" descr="http://csls-text3.c.u-tokyo.ac.jp/images/common/common_spl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419100"/>
            <a:ext cx="6638925" cy="476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noChangeArrowheads="1"/>
          </p:cNvSpPr>
          <p:nvPr>
            <p:ph idx="1"/>
          </p:nvPr>
        </p:nvSpPr>
        <p:spPr bwMode="auto">
          <a:xfrm>
            <a:off x="0" y="672126"/>
            <a:ext cx="121920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Arial" panose="020B0604020202020204" pitchFamily="34" charset="0"/>
              </a:rPr>
              <a:t>The cells in all living organisms proliferate by repetitive cell division.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Arial" panose="020B0604020202020204" pitchFamily="34" charset="0"/>
              </a:rPr>
              <a:t>The cell cycle progresses in one direction in the following order: M phase, G1 phase, S phase, and G2 phase (returning to the next M phase).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Arial" panose="020B0604020202020204" pitchFamily="34" charset="0"/>
              </a:rPr>
              <a:t>Chromosome </a:t>
            </a:r>
            <a:r>
              <a:rPr kumimoji="0" lang="en-US" b="0" i="0" u="none" strike="noStrike" cap="none" normalizeH="0" baseline="0" dirty="0" err="1">
                <a:ln>
                  <a:noFill/>
                </a:ln>
                <a:solidFill>
                  <a:schemeClr val="tx1"/>
                </a:solidFill>
                <a:effectLst/>
                <a:latin typeface="Arial" panose="020B0604020202020204" pitchFamily="34" charset="0"/>
              </a:rPr>
              <a:t>segragation</a:t>
            </a:r>
            <a:r>
              <a:rPr kumimoji="0" lang="en-US" b="0" i="0" u="none" strike="noStrike" cap="none" normalizeH="0" baseline="0" dirty="0">
                <a:ln>
                  <a:noFill/>
                </a:ln>
                <a:solidFill>
                  <a:schemeClr val="tx1"/>
                </a:solidFill>
                <a:effectLst/>
                <a:latin typeface="Arial" panose="020B0604020202020204" pitchFamily="34" charset="0"/>
              </a:rPr>
              <a:t> occurs during the M phase; this phase consists of 5 stages: prophase, </a:t>
            </a:r>
            <a:r>
              <a:rPr kumimoji="0" lang="en-US" b="0" i="0" u="none" strike="noStrike" cap="none" normalizeH="0" baseline="0" dirty="0" err="1">
                <a:ln>
                  <a:noFill/>
                </a:ln>
                <a:solidFill>
                  <a:schemeClr val="tx1"/>
                </a:solidFill>
                <a:effectLst/>
                <a:latin typeface="Arial" panose="020B0604020202020204" pitchFamily="34" charset="0"/>
              </a:rPr>
              <a:t>prometaphase</a:t>
            </a:r>
            <a:r>
              <a:rPr kumimoji="0" lang="en-US" b="0" i="0" u="none" strike="noStrike" cap="none" normalizeH="0" baseline="0" dirty="0">
                <a:ln>
                  <a:noFill/>
                </a:ln>
                <a:solidFill>
                  <a:schemeClr val="tx1"/>
                </a:solidFill>
                <a:effectLst/>
                <a:latin typeface="Arial" panose="020B0604020202020204" pitchFamily="34" charset="0"/>
              </a:rPr>
              <a:t>, metaphase, anaphase, and </a:t>
            </a:r>
            <a:r>
              <a:rPr kumimoji="0" lang="en-US" b="0" i="0" u="none" strike="noStrike" cap="none" normalizeH="0" baseline="0" dirty="0" err="1">
                <a:ln>
                  <a:noFill/>
                </a:ln>
                <a:solidFill>
                  <a:schemeClr val="tx1"/>
                </a:solidFill>
                <a:effectLst/>
                <a:latin typeface="Arial" panose="020B0604020202020204" pitchFamily="34" charset="0"/>
              </a:rPr>
              <a:t>telophase</a:t>
            </a:r>
            <a:r>
              <a:rPr kumimoji="0" lang="en-US" b="0" i="0" u="none" strike="noStrike" cap="none" normalizeH="0" baseline="0" dirty="0">
                <a:ln>
                  <a:noFill/>
                </a:ln>
                <a:solidFill>
                  <a:schemeClr val="tx1"/>
                </a:solidFill>
                <a:effectLst/>
                <a:latin typeface="Arial" panose="020B0604020202020204" pitchFamily="34" charset="0"/>
              </a:rPr>
              <a:t>. Following the M phase, the cell cycle progresses to cytokinesis.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Arial" panose="020B0604020202020204" pitchFamily="34" charset="0"/>
              </a:rPr>
              <a:t>During the G1 phase, cells decide whether to transition to cell proliferation.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Arial" panose="020B0604020202020204" pitchFamily="34" charset="0"/>
              </a:rPr>
              <a:t>In a single cell cycle, gene information duplicates only during the S phase, and only once.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Arial" panose="020B0604020202020204" pitchFamily="34" charset="0"/>
              </a:rPr>
              <a:t>In the G2 phase, cells check whether it is safe to enter the M phase.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Arial" panose="020B0604020202020204" pitchFamily="34" charset="0"/>
              </a:rPr>
              <a:t>Regulatory factors known as the cell cycle engines play a crucial role in the progress of the cell cycle. </a:t>
            </a:r>
          </a:p>
        </p:txBody>
      </p:sp>
    </p:spTree>
    <p:extLst>
      <p:ext uri="{BB962C8B-B14F-4D97-AF65-F5344CB8AC3E}">
        <p14:creationId xmlns:p14="http://schemas.microsoft.com/office/powerpoint/2010/main" val="1800706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idx="1"/>
          </p:nvPr>
        </p:nvSpPr>
        <p:spPr bwMode="auto">
          <a:xfrm>
            <a:off x="-54591" y="299390"/>
            <a:ext cx="1208598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Arial" panose="020B0604020202020204" pitchFamily="34" charset="0"/>
              </a:rPr>
              <a:t>At the molecular level, cell cycle engines are </a:t>
            </a:r>
            <a:r>
              <a:rPr kumimoji="0" lang="en-US" sz="2400" b="0" i="0" u="none" strike="noStrike" cap="none" normalizeH="0" baseline="0" dirty="0" err="1">
                <a:ln>
                  <a:noFill/>
                </a:ln>
                <a:solidFill>
                  <a:schemeClr val="tx1"/>
                </a:solidFill>
                <a:effectLst/>
                <a:latin typeface="Arial" panose="020B0604020202020204" pitchFamily="34" charset="0"/>
              </a:rPr>
              <a:t>cyclin</a:t>
            </a:r>
            <a:r>
              <a:rPr kumimoji="0" lang="en-US" sz="2400" b="0" i="0" u="none" strike="noStrike" cap="none" normalizeH="0" baseline="0" dirty="0">
                <a:ln>
                  <a:noFill/>
                </a:ln>
                <a:solidFill>
                  <a:schemeClr val="tx1"/>
                </a:solidFill>
                <a:effectLst/>
                <a:latin typeface="Arial" panose="020B0604020202020204" pitchFamily="34" charset="0"/>
              </a:rPr>
              <a:t>-CDK complexes.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err="1">
                <a:ln>
                  <a:noFill/>
                </a:ln>
                <a:solidFill>
                  <a:schemeClr val="tx1"/>
                </a:solidFill>
                <a:effectLst/>
                <a:latin typeface="Arial" panose="020B0604020202020204" pitchFamily="34" charset="0"/>
              </a:rPr>
              <a:t>Cyclins</a:t>
            </a:r>
            <a:r>
              <a:rPr kumimoji="0" lang="en-US" sz="2400" b="0" i="0" u="none" strike="noStrike" cap="none" normalizeH="0" baseline="0" dirty="0">
                <a:ln>
                  <a:noFill/>
                </a:ln>
                <a:solidFill>
                  <a:schemeClr val="tx1"/>
                </a:solidFill>
                <a:effectLst/>
                <a:latin typeface="Arial" panose="020B0604020202020204" pitchFamily="34" charset="0"/>
              </a:rPr>
              <a:t> expressed at different phases of the cell cycle include the G1/S-phase-, S-phase-, and G2/M-phase </a:t>
            </a:r>
            <a:r>
              <a:rPr kumimoji="0" lang="en-US" sz="2400" b="0" i="0" u="none" strike="noStrike" cap="none" normalizeH="0" baseline="0" dirty="0" err="1">
                <a:ln>
                  <a:noFill/>
                </a:ln>
                <a:solidFill>
                  <a:schemeClr val="tx1"/>
                </a:solidFill>
                <a:effectLst/>
                <a:latin typeface="Arial" panose="020B0604020202020204" pitchFamily="34" charset="0"/>
              </a:rPr>
              <a:t>cyclins</a:t>
            </a:r>
            <a:r>
              <a:rPr kumimoji="0" lang="en-US" sz="2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Arial" panose="020B0604020202020204" pitchFamily="34" charset="0"/>
              </a:rPr>
              <a:t>Before cells enter the next phase, they carry out checks to ensure that it is safe to do so at certain checkpoints.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Arial" panose="020B0604020202020204" pitchFamily="34" charset="0"/>
              </a:rPr>
              <a:t> Examples of checkpoints include the DNA replication checkpoint,</a:t>
            </a:r>
            <a:r>
              <a:rPr kumimoji="0" lang="en-US" sz="2400" b="0" i="0" u="none" strike="noStrike" cap="none" normalizeH="0" dirty="0">
                <a:ln>
                  <a:noFill/>
                </a:ln>
                <a:solidFill>
                  <a:schemeClr val="tx1"/>
                </a:solidFill>
                <a:effectLst/>
                <a:latin typeface="Arial" panose="020B0604020202020204" pitchFamily="34" charset="0"/>
              </a:rPr>
              <a:t> </a:t>
            </a:r>
            <a:r>
              <a:rPr kumimoji="0" lang="en-US" sz="2400" b="0" i="0" u="none" strike="noStrike" cap="none" normalizeH="0" baseline="0" dirty="0">
                <a:ln>
                  <a:noFill/>
                </a:ln>
                <a:solidFill>
                  <a:schemeClr val="tx1"/>
                </a:solidFill>
                <a:effectLst/>
                <a:latin typeface="Arial" panose="020B0604020202020204" pitchFamily="34" charset="0"/>
              </a:rPr>
              <a:t>DNA damage checkpoint, spindle assembly checkpoint, and chromosome segregation checkpoint.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Arial" panose="020B0604020202020204" pitchFamily="34" charset="0"/>
              </a:rPr>
              <a:t>Cell proliferation is controlled by the extracellular environment, such as the presence of nutrients.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Arial" panose="020B0604020202020204" pitchFamily="34" charset="0"/>
              </a:rPr>
              <a:t> Cell proliferation in multicellular organisms is controlled in a more advanced manner </a:t>
            </a:r>
          </a:p>
          <a:p>
            <a:pPr marL="0" marR="0" lvl="0" indent="0" algn="l" defTabSz="914400" rtl="0" eaLnBrk="0" fontAlgn="base" latinLnBrk="0" hangingPunct="0">
              <a:lnSpc>
                <a:spcPct val="100000"/>
              </a:lnSpc>
              <a:spcBef>
                <a:spcPct val="0"/>
              </a:spcBef>
              <a:spcAft>
                <a:spcPct val="0"/>
              </a:spcAft>
              <a:buClrTx/>
              <a:buSzTx/>
              <a:buNone/>
              <a:tabLst/>
            </a:pPr>
            <a:r>
              <a:rPr kumimoji="0" lang="en-US" sz="2400" b="0" i="0" u="none" strike="noStrike" cap="none" normalizeH="0" baseline="0" dirty="0">
                <a:ln>
                  <a:noFill/>
                </a:ln>
                <a:solidFill>
                  <a:schemeClr val="tx1"/>
                </a:solidFill>
                <a:effectLst/>
                <a:latin typeface="Arial" panose="020B0604020202020204" pitchFamily="34" charset="0"/>
              </a:rPr>
              <a:t>to maintain the integrity as an organism.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Arial" panose="020B0604020202020204" pitchFamily="34" charset="0"/>
              </a:rPr>
              <a:t>The initiation of cell proliferation involves both positive and negative signals, such as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a:ln>
                  <a:noFill/>
                </a:ln>
                <a:solidFill>
                  <a:schemeClr val="tx1"/>
                </a:solidFill>
                <a:effectLst/>
                <a:latin typeface="Arial" panose="020B0604020202020204" pitchFamily="34" charset="0"/>
              </a:rPr>
              <a:t>the G1/S-phase </a:t>
            </a:r>
            <a:r>
              <a:rPr kumimoji="0" lang="en-US" sz="2400" b="0" i="0" u="none" strike="noStrike" cap="none" normalizeH="0" baseline="0" dirty="0" err="1">
                <a:ln>
                  <a:noFill/>
                </a:ln>
                <a:solidFill>
                  <a:schemeClr val="tx1"/>
                </a:solidFill>
                <a:effectLst/>
                <a:latin typeface="Arial" panose="020B0604020202020204" pitchFamily="34" charset="0"/>
              </a:rPr>
              <a:t>cyclin</a:t>
            </a:r>
            <a:r>
              <a:rPr kumimoji="0" lang="en-US" sz="2400" b="0" i="0" u="none" strike="noStrike" cap="none" normalizeH="0" baseline="0" dirty="0">
                <a:ln>
                  <a:noFill/>
                </a:ln>
                <a:solidFill>
                  <a:schemeClr val="tx1"/>
                </a:solidFill>
                <a:effectLst/>
                <a:latin typeface="Arial" panose="020B0604020202020204" pitchFamily="34" charset="0"/>
              </a:rPr>
              <a:t>-CDK complexes (positive) and CKIs (negative). </a:t>
            </a:r>
          </a:p>
        </p:txBody>
      </p:sp>
    </p:spTree>
    <p:extLst>
      <p:ext uri="{BB962C8B-B14F-4D97-AF65-F5344CB8AC3E}">
        <p14:creationId xmlns:p14="http://schemas.microsoft.com/office/powerpoint/2010/main" val="400026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65088" y="0"/>
            <a:ext cx="12015787" cy="6858000"/>
          </a:xfrm>
        </p:spPr>
        <p:txBody>
          <a:bodyPr/>
          <a:lstStyle/>
          <a:p>
            <a:r>
              <a:rPr lang="id-ID" dirty="0"/>
              <a:t>Organisme multiseluler termasuk manusia memiliki sel yang tak terhitung jumlahnya dalam fase gap 0 (fase G0), yang merupakan sel dalam keadaan diam (suatu keadaan di mana sel berhenti berkembang biak meskipun </a:t>
            </a:r>
            <a:r>
              <a:rPr lang="en-GB" dirty="0" err="1"/>
              <a:t>sel</a:t>
            </a:r>
            <a:r>
              <a:rPr lang="en-GB" dirty="0"/>
              <a:t>  </a:t>
            </a:r>
            <a:r>
              <a:rPr lang="id-ID" dirty="0"/>
              <a:t>memiliki potensi proliferasi). </a:t>
            </a:r>
            <a:endParaRPr lang="en-GB" dirty="0"/>
          </a:p>
          <a:p>
            <a:r>
              <a:rPr lang="id-ID" dirty="0"/>
              <a:t>Siklus sel sel manusia untuk berkembang biak membutuhkan waktu sekitar 1 hari, di mana fase S berlangsung selama 6-8 jam dan fase M, selama sekitar 1 jam.</a:t>
            </a:r>
            <a:endParaRPr lang="en-GB" dirty="0"/>
          </a:p>
        </p:txBody>
      </p:sp>
    </p:spTree>
    <p:extLst>
      <p:ext uri="{BB962C8B-B14F-4D97-AF65-F5344CB8AC3E}">
        <p14:creationId xmlns:p14="http://schemas.microsoft.com/office/powerpoint/2010/main" val="8693391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MEIOSIS</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6713379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6893" y="0"/>
            <a:ext cx="5059278" cy="3952561"/>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56" y="206060"/>
            <a:ext cx="4983607" cy="3893443"/>
          </a:xfrm>
          <a:prstGeom prst="rect">
            <a:avLst/>
          </a:prstGeom>
        </p:spPr>
      </p:pic>
      <p:sp>
        <p:nvSpPr>
          <p:cNvPr id="3" name="Rectangle 2"/>
          <p:cNvSpPr/>
          <p:nvPr/>
        </p:nvSpPr>
        <p:spPr>
          <a:xfrm>
            <a:off x="464156" y="4160167"/>
            <a:ext cx="6096000" cy="923330"/>
          </a:xfrm>
          <a:prstGeom prst="rect">
            <a:avLst/>
          </a:prstGeom>
        </p:spPr>
        <p:txBody>
          <a:bodyPr>
            <a:spAutoFit/>
          </a:bodyPr>
          <a:lstStyle/>
          <a:p>
            <a:r>
              <a:rPr lang="id-ID" dirty="0"/>
              <a:t>Dalam pembelahan sel somatik (mitosis), sel induk 2n menggandakan DNAnya sesuai dengan siklus sel dan mendistribusikannya ke dua sel anak (Gambar 18-2A).</a:t>
            </a:r>
            <a:endParaRPr lang="en-GB" dirty="0"/>
          </a:p>
        </p:txBody>
      </p:sp>
      <p:sp>
        <p:nvSpPr>
          <p:cNvPr id="6" name="Rectangle 5"/>
          <p:cNvSpPr/>
          <p:nvPr/>
        </p:nvSpPr>
        <p:spPr>
          <a:xfrm>
            <a:off x="5874327" y="4165602"/>
            <a:ext cx="6096000" cy="1200329"/>
          </a:xfrm>
          <a:prstGeom prst="rect">
            <a:avLst/>
          </a:prstGeom>
        </p:spPr>
        <p:txBody>
          <a:bodyPr>
            <a:spAutoFit/>
          </a:bodyPr>
          <a:lstStyle/>
          <a:p>
            <a:r>
              <a:rPr lang="id-ID" dirty="0"/>
              <a:t>pada meiosis, sel 1n dibuat dari sel 2n sebelum pembuahan. Selama meiosis, sel induk 2n menggandakan DNA-nya dan kemudian mengalami dua divisi berturut-turut menjadi empat sel 1n (Gambar 18-2B). </a:t>
            </a:r>
            <a:endParaRPr lang="en-GB" dirty="0"/>
          </a:p>
        </p:txBody>
      </p:sp>
    </p:spTree>
    <p:extLst>
      <p:ext uri="{BB962C8B-B14F-4D97-AF65-F5344CB8AC3E}">
        <p14:creationId xmlns:p14="http://schemas.microsoft.com/office/powerpoint/2010/main" val="4939524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id-ID" dirty="0"/>
              <a:t>Dalam pembelahan sel somatik (mitosis), sel induk 2n menggandakan DNAnya sesuai dengan siklus sel dan mendistribusikannya ke dua sel anak (Gambar 18-2A).</a:t>
            </a:r>
            <a:endParaRPr lang="en-GB" dirty="0"/>
          </a:p>
          <a:p>
            <a:r>
              <a:rPr lang="id-ID" dirty="0"/>
              <a:t>Di sisi lain, pada meiosis, sel 1n dibuat dari sel 2n sebelum pembuahan. Selama meiosis, sel induk 2n menggandakan DNA-nya dan kemudian mengalami dua divisi berturut-turut menjadi empat sel 1n (Gambar 18-2B). </a:t>
            </a:r>
            <a:endParaRPr lang="en-GB" dirty="0"/>
          </a:p>
          <a:p>
            <a:r>
              <a:rPr lang="id-ID" dirty="0"/>
              <a:t>Perbedaan utama antara mitosis dan meiosis adalah pada meiosis, distribusi DNA terjadi setelah pembelahan sel pertama tanpa replikasi DNA * 3.</a:t>
            </a:r>
            <a:endParaRPr lang="en-GB" dirty="0"/>
          </a:p>
        </p:txBody>
      </p:sp>
    </p:spTree>
    <p:extLst>
      <p:ext uri="{BB962C8B-B14F-4D97-AF65-F5344CB8AC3E}">
        <p14:creationId xmlns:p14="http://schemas.microsoft.com/office/powerpoint/2010/main" val="27992598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GB" dirty="0"/>
              <a:t>2 </a:t>
            </a:r>
            <a:r>
              <a:rPr lang="id-ID" dirty="0"/>
              <a:t>jenis pembelahan mitosis yang berbeda</a:t>
            </a:r>
            <a:endParaRPr lang="en-GB" dirty="0"/>
          </a:p>
          <a:p>
            <a:r>
              <a:rPr lang="en-GB" dirty="0"/>
              <a:t>Mitosis : </a:t>
            </a:r>
            <a:r>
              <a:rPr lang="id-ID" dirty="0"/>
              <a:t>genom dipertahankan sebagai diploid (bentuk 2n),</a:t>
            </a:r>
            <a:endParaRPr lang="en-GB" dirty="0"/>
          </a:p>
          <a:p>
            <a:r>
              <a:rPr lang="en-GB" dirty="0"/>
              <a:t>Meiosis : </a:t>
            </a:r>
            <a:r>
              <a:rPr lang="id-ID" dirty="0"/>
              <a:t>kromosom terpecah menjadi haploid (bentuk 1n). </a:t>
            </a:r>
            <a:endParaRPr lang="en-GB" dirty="0"/>
          </a:p>
          <a:p>
            <a:endParaRPr lang="en-GB" dirty="0"/>
          </a:p>
          <a:p>
            <a:r>
              <a:rPr lang="id-ID" dirty="0"/>
              <a:t>Sel 2n memiliki sepasang kromosom paternal dan maternal yang dikenal sebagai kromosom homolog. </a:t>
            </a:r>
            <a:endParaRPr lang="en-GB" dirty="0"/>
          </a:p>
          <a:p>
            <a:r>
              <a:rPr lang="id-ID" dirty="0"/>
              <a:t>Setiap kromosom digandakan oleh replikasi DNA untuk menghasilkan dua </a:t>
            </a:r>
            <a:r>
              <a:rPr lang="en-GB" dirty="0"/>
              <a:t>sister </a:t>
            </a:r>
            <a:r>
              <a:rPr lang="id-ID" dirty="0"/>
              <a:t>kromatid </a:t>
            </a:r>
            <a:endParaRPr lang="en-GB" dirty="0"/>
          </a:p>
          <a:p>
            <a:r>
              <a:rPr lang="en-GB" dirty="0"/>
              <a:t>s</a:t>
            </a:r>
            <a:r>
              <a:rPr lang="id-ID" dirty="0"/>
              <a:t>elama mitosis, setiap kromosom homolog bergerak secara independen, dan dua s</a:t>
            </a:r>
            <a:r>
              <a:rPr lang="en-GB" dirty="0" err="1"/>
              <a:t>ister</a:t>
            </a:r>
            <a:r>
              <a:rPr lang="en-GB" dirty="0"/>
              <a:t> </a:t>
            </a:r>
            <a:r>
              <a:rPr lang="id-ID" dirty="0"/>
              <a:t>kromatid dari satu kromosom dibagi menjadi dua sel selama proses fisi.</a:t>
            </a:r>
            <a:endParaRPr lang="en-GB" dirty="0"/>
          </a:p>
          <a:p>
            <a:r>
              <a:rPr lang="id-ID" dirty="0"/>
              <a:t>Pada meiosis, kromosom homolog membentuk pasangan (sinapsis). Pasangan ini juga terjadi antara kromosom seks (pada manusia, X dan Y) dan genetik </a:t>
            </a:r>
            <a:r>
              <a:rPr lang="en-GB" dirty="0"/>
              <a:t> crossing over </a:t>
            </a:r>
            <a:r>
              <a:rPr lang="id-ID" dirty="0"/>
              <a:t>terjadi antara kromosom homolog paternal dan </a:t>
            </a:r>
            <a:r>
              <a:rPr lang="en-GB" dirty="0"/>
              <a:t>maternal</a:t>
            </a:r>
            <a:br>
              <a:rPr lang="id-ID" dirty="0"/>
            </a:br>
            <a:endParaRPr lang="en-GB" dirty="0"/>
          </a:p>
        </p:txBody>
      </p:sp>
    </p:spTree>
    <p:extLst>
      <p:ext uri="{BB962C8B-B14F-4D97-AF65-F5344CB8AC3E}">
        <p14:creationId xmlns:p14="http://schemas.microsoft.com/office/powerpoint/2010/main" val="15220511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725" y="0"/>
            <a:ext cx="11257125" cy="6894989"/>
          </a:xfrm>
        </p:spPr>
      </p:pic>
    </p:spTree>
    <p:extLst>
      <p:ext uri="{BB962C8B-B14F-4D97-AF65-F5344CB8AC3E}">
        <p14:creationId xmlns:p14="http://schemas.microsoft.com/office/powerpoint/2010/main" val="34307941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GENETIC CROSSING OVER</a:t>
            </a:r>
          </a:p>
        </p:txBody>
      </p:sp>
      <p:sp>
        <p:nvSpPr>
          <p:cNvPr id="3" name="Content Placeholder 2"/>
          <p:cNvSpPr>
            <a:spLocks noGrp="1"/>
          </p:cNvSpPr>
          <p:nvPr>
            <p:ph idx="1"/>
          </p:nvPr>
        </p:nvSpPr>
        <p:spPr/>
        <p:txBody>
          <a:bodyPr/>
          <a:lstStyle/>
          <a:p>
            <a:r>
              <a:rPr lang="en-GB" dirty="0"/>
              <a:t>P</a:t>
            </a:r>
            <a:r>
              <a:rPr lang="id-ID" dirty="0"/>
              <a:t>embentukan beberapa titik silang antara</a:t>
            </a:r>
            <a:r>
              <a:rPr lang="en-GB" dirty="0"/>
              <a:t> sister</a:t>
            </a:r>
            <a:r>
              <a:rPr lang="id-ID" dirty="0"/>
              <a:t> kromatid . </a:t>
            </a:r>
            <a:endParaRPr lang="en-GB" dirty="0"/>
          </a:p>
          <a:p>
            <a:r>
              <a:rPr lang="id-ID" dirty="0"/>
              <a:t>Transfer kromosom terjadi pada titik-titik crossover , menghasilkan perubahan kombinasi gen dalam proses yang dikenal sebagai rekombinasi genetik. </a:t>
            </a:r>
            <a:endParaRPr lang="en-GB" dirty="0"/>
          </a:p>
          <a:p>
            <a:r>
              <a:rPr lang="id-ID" dirty="0"/>
              <a:t>Proses crossover tidak mengganggu pemisahan kromatid; </a:t>
            </a:r>
            <a:endParaRPr lang="en-GB" dirty="0"/>
          </a:p>
          <a:p>
            <a:r>
              <a:rPr lang="id-ID" dirty="0"/>
              <a:t> Proses rekombinasi genetik terjadi secara acak antara kromosom homolog, dan </a:t>
            </a:r>
            <a:r>
              <a:rPr lang="en-GB" dirty="0" err="1"/>
              <a:t>menghasilkan</a:t>
            </a:r>
            <a:r>
              <a:rPr lang="id-ID" dirty="0"/>
              <a:t> berbagai </a:t>
            </a:r>
            <a:r>
              <a:rPr lang="en-GB" dirty="0" err="1"/>
              <a:t>kombinasi</a:t>
            </a:r>
            <a:r>
              <a:rPr lang="en-GB" dirty="0"/>
              <a:t> </a:t>
            </a:r>
            <a:r>
              <a:rPr lang="id-ID" dirty="0"/>
              <a:t>kromosom </a:t>
            </a:r>
            <a:r>
              <a:rPr lang="en-GB" dirty="0"/>
              <a:t> </a:t>
            </a:r>
            <a:r>
              <a:rPr lang="en-GB" dirty="0" err="1"/>
              <a:t>dari</a:t>
            </a:r>
            <a:r>
              <a:rPr lang="en-GB" dirty="0"/>
              <a:t> paternal </a:t>
            </a:r>
            <a:r>
              <a:rPr lang="en-GB" dirty="0" err="1"/>
              <a:t>dan</a:t>
            </a:r>
            <a:r>
              <a:rPr lang="en-GB" dirty="0"/>
              <a:t> maternal</a:t>
            </a:r>
          </a:p>
          <a:p>
            <a:endParaRPr lang="en-GB" dirty="0"/>
          </a:p>
        </p:txBody>
      </p:sp>
    </p:spTree>
    <p:extLst>
      <p:ext uri="{BB962C8B-B14F-4D97-AF65-F5344CB8AC3E}">
        <p14:creationId xmlns:p14="http://schemas.microsoft.com/office/powerpoint/2010/main" val="17217603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id-ID" dirty="0"/>
              <a:t>Titik di mana kromosom paternal dan maternal bersilangan dan menempel disebut chiasma</a:t>
            </a:r>
            <a:endParaRPr lang="en-GB" dirty="0"/>
          </a:p>
          <a:p>
            <a:r>
              <a:rPr lang="id-ID" dirty="0"/>
              <a:t>kromosom berpasangan berderet di antara spindle, aparatus kromosom</a:t>
            </a:r>
            <a:r>
              <a:rPr lang="en-GB" dirty="0"/>
              <a:t> </a:t>
            </a:r>
            <a:r>
              <a:rPr lang="en-GB" dirty="0" err="1"/>
              <a:t>segregasi</a:t>
            </a:r>
            <a:r>
              <a:rPr lang="en-GB" dirty="0"/>
              <a:t>.</a:t>
            </a:r>
            <a:r>
              <a:rPr lang="id-ID" dirty="0"/>
              <a:t> </a:t>
            </a:r>
            <a:endParaRPr lang="en-GB" dirty="0"/>
          </a:p>
          <a:p>
            <a:r>
              <a:rPr lang="id-ID" dirty="0"/>
              <a:t>protein yang menghubungkan kromosom homolog terdegradasi dan kromosom homolog dipisahkan dan didistribusikan ke dua sel oleh spindel mitosis (divisi pertama). </a:t>
            </a:r>
            <a:endParaRPr lang="en-GB" dirty="0"/>
          </a:p>
          <a:p>
            <a:r>
              <a:rPr lang="id-ID" dirty="0"/>
              <a:t>Pembelahan kedua mengikuti, di mana kromatid yang merupakan kromosom homolog dipisahkan dan masing-masing didistribusikan ke satu sel.</a:t>
            </a:r>
            <a:endParaRPr lang="en-GB" dirty="0"/>
          </a:p>
        </p:txBody>
      </p:sp>
    </p:spTree>
    <p:extLst>
      <p:ext uri="{BB962C8B-B14F-4D97-AF65-F5344CB8AC3E}">
        <p14:creationId xmlns:p14="http://schemas.microsoft.com/office/powerpoint/2010/main" val="30068164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1674"/>
            <a:ext cx="9254837" cy="6941128"/>
          </a:xfrm>
        </p:spPr>
      </p:pic>
      <p:sp>
        <p:nvSpPr>
          <p:cNvPr id="5" name="Rectangle 4"/>
          <p:cNvSpPr/>
          <p:nvPr/>
        </p:nvSpPr>
        <p:spPr>
          <a:xfrm>
            <a:off x="2466109" y="4668982"/>
            <a:ext cx="7259782" cy="1938992"/>
          </a:xfrm>
          <a:prstGeom prst="rect">
            <a:avLst/>
          </a:prstGeom>
        </p:spPr>
        <p:txBody>
          <a:bodyPr wrap="square">
            <a:spAutoFit/>
          </a:bodyPr>
          <a:lstStyle/>
          <a:p>
            <a:r>
              <a:rPr lang="en-GB" sz="2400" b="1" dirty="0"/>
              <a:t>Genetic crossing-over</a:t>
            </a:r>
          </a:p>
          <a:p>
            <a:r>
              <a:rPr lang="en-GB" sz="2400" b="1" dirty="0"/>
              <a:t>Chromosomal crossing-over does not occur between sister chromatids (1 and 2), but each chromatid (1 or 2) can cross with either sister chromatid of the other homologous chromosome (3 or 4).</a:t>
            </a:r>
          </a:p>
        </p:txBody>
      </p:sp>
    </p:spTree>
    <p:extLst>
      <p:ext uri="{BB962C8B-B14F-4D97-AF65-F5344CB8AC3E}">
        <p14:creationId xmlns:p14="http://schemas.microsoft.com/office/powerpoint/2010/main" val="41610219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id-ID" dirty="0"/>
              <a:t>Mikrotubulus yang membentuk </a:t>
            </a:r>
            <a:r>
              <a:rPr lang="en-GB" dirty="0"/>
              <a:t> </a:t>
            </a:r>
            <a:r>
              <a:rPr lang="en-GB" dirty="0" err="1"/>
              <a:t>spindel</a:t>
            </a:r>
            <a:r>
              <a:rPr lang="id-ID" dirty="0"/>
              <a:t> mitosis</a:t>
            </a:r>
            <a:r>
              <a:rPr lang="en-GB" dirty="0"/>
              <a:t> </a:t>
            </a:r>
            <a:r>
              <a:rPr lang="id-ID" dirty="0"/>
              <a:t>mengikat kromosom di kinetokor , mendorong dan menarik kromosom </a:t>
            </a:r>
            <a:endParaRPr lang="en-GB" dirty="0"/>
          </a:p>
          <a:p>
            <a:r>
              <a:rPr lang="id-ID" dirty="0"/>
              <a:t>Lokasi tempat kinetokor menempel pada kromatin berbeda antara mitosis dan meiosis. </a:t>
            </a:r>
            <a:endParaRPr lang="en-GB" dirty="0"/>
          </a:p>
          <a:p>
            <a:r>
              <a:rPr lang="id-ID" dirty="0"/>
              <a:t>Dalam mitosis (</a:t>
            </a:r>
            <a:r>
              <a:rPr lang="en-GB" dirty="0"/>
              <a:t> </a:t>
            </a:r>
            <a:r>
              <a:rPr lang="id-ID" dirty="0"/>
              <a:t>kromatid</a:t>
            </a:r>
            <a:r>
              <a:rPr lang="en-GB" dirty="0"/>
              <a:t> </a:t>
            </a:r>
            <a:r>
              <a:rPr lang="en-GB" dirty="0" err="1"/>
              <a:t>berpasangan</a:t>
            </a:r>
            <a:r>
              <a:rPr lang="en-GB" dirty="0"/>
              <a:t> </a:t>
            </a:r>
            <a:r>
              <a:rPr lang="en-GB" dirty="0" err="1"/>
              <a:t>dalam</a:t>
            </a:r>
            <a:r>
              <a:rPr lang="en-GB" dirty="0"/>
              <a:t> </a:t>
            </a:r>
            <a:r>
              <a:rPr lang="en-GB" dirty="0" err="1"/>
              <a:t>arah</a:t>
            </a:r>
            <a:r>
              <a:rPr lang="en-GB" dirty="0"/>
              <a:t> </a:t>
            </a:r>
            <a:r>
              <a:rPr lang="id-ID" dirty="0"/>
              <a:t>berlawanan</a:t>
            </a:r>
            <a:r>
              <a:rPr lang="en-GB" dirty="0"/>
              <a:t> </a:t>
            </a:r>
            <a:r>
              <a:rPr lang="id-ID" dirty="0"/>
              <a:t>), kinetokor diposisikan menghadap arah yang berlawanan, </a:t>
            </a:r>
            <a:endParaRPr lang="en-GB" dirty="0"/>
          </a:p>
          <a:p>
            <a:r>
              <a:rPr lang="id-ID" dirty="0"/>
              <a:t>pada meiosis I (di mana kromatid berpasangan dilakukan dalam arah yang sama), kinetokor diposisikan menghadap ke arah yang sama </a:t>
            </a:r>
            <a:endParaRPr lang="en-GB" dirty="0"/>
          </a:p>
        </p:txBody>
      </p:sp>
    </p:spTree>
    <p:extLst>
      <p:ext uri="{BB962C8B-B14F-4D97-AF65-F5344CB8AC3E}">
        <p14:creationId xmlns:p14="http://schemas.microsoft.com/office/powerpoint/2010/main" val="35921183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5163" y="-110837"/>
            <a:ext cx="6733310" cy="4748645"/>
          </a:xfrm>
        </p:spPr>
      </p:pic>
      <p:sp>
        <p:nvSpPr>
          <p:cNvPr id="5" name="Rectangle 4"/>
          <p:cNvSpPr/>
          <p:nvPr/>
        </p:nvSpPr>
        <p:spPr>
          <a:xfrm>
            <a:off x="3048000" y="4837745"/>
            <a:ext cx="6096000" cy="1938992"/>
          </a:xfrm>
          <a:prstGeom prst="rect">
            <a:avLst/>
          </a:prstGeom>
        </p:spPr>
        <p:txBody>
          <a:bodyPr>
            <a:spAutoFit/>
          </a:bodyPr>
          <a:lstStyle/>
          <a:p>
            <a:r>
              <a:rPr lang="en-GB" sz="2400" b="1" dirty="0"/>
              <a:t>Direction of kinetochores</a:t>
            </a:r>
          </a:p>
          <a:p>
            <a:r>
              <a:rPr lang="en-GB" sz="2400" b="1" dirty="0"/>
              <a:t>In Meiosis I, the kinetochores of the two chromatids face the same direction (left), whereas they face opposite directions in mitosis (right).</a:t>
            </a:r>
          </a:p>
        </p:txBody>
      </p:sp>
    </p:spTree>
    <p:extLst>
      <p:ext uri="{BB962C8B-B14F-4D97-AF65-F5344CB8AC3E}">
        <p14:creationId xmlns:p14="http://schemas.microsoft.com/office/powerpoint/2010/main" val="108256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9707" y="180743"/>
            <a:ext cx="8051331" cy="5750951"/>
          </a:xfrm>
        </p:spPr>
      </p:pic>
    </p:spTree>
    <p:extLst>
      <p:ext uri="{BB962C8B-B14F-4D97-AF65-F5344CB8AC3E}">
        <p14:creationId xmlns:p14="http://schemas.microsoft.com/office/powerpoint/2010/main" val="16626739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Kinetochores and centromeres: </a:t>
            </a:r>
          </a:p>
          <a:p>
            <a:r>
              <a:rPr lang="en-GB" dirty="0"/>
              <a:t>Centromeres are the constricted region observed in chromosomes during the M phase, and are known to have specific repetitive DNA sequences. </a:t>
            </a:r>
          </a:p>
          <a:p>
            <a:r>
              <a:rPr lang="en-GB" dirty="0"/>
              <a:t>Kinetochore complex is formed around the centromere DNA with proteins binding to this region and plays important roles such as interaction with microtubules during division.</a:t>
            </a:r>
          </a:p>
        </p:txBody>
      </p:sp>
    </p:spTree>
    <p:extLst>
      <p:ext uri="{BB962C8B-B14F-4D97-AF65-F5344CB8AC3E}">
        <p14:creationId xmlns:p14="http://schemas.microsoft.com/office/powerpoint/2010/main" val="4057871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 cell cycle can be divided into four phases: </a:t>
            </a:r>
          </a:p>
          <a:p>
            <a:r>
              <a:rPr lang="en-GB" dirty="0"/>
              <a:t>S phase for DNA synthesis, </a:t>
            </a:r>
          </a:p>
          <a:p>
            <a:r>
              <a:rPr lang="en-GB" dirty="0"/>
              <a:t>M phase for the division of the nucleus and cytoplasm</a:t>
            </a:r>
          </a:p>
          <a:p>
            <a:r>
              <a:rPr lang="en-GB" dirty="0"/>
              <a:t>G1 phase is between the M and S phases</a:t>
            </a:r>
          </a:p>
          <a:p>
            <a:r>
              <a:rPr lang="en-GB" dirty="0"/>
              <a:t>G2 phase is between the S and M phases</a:t>
            </a:r>
          </a:p>
          <a:p>
            <a:r>
              <a:rPr lang="en-GB" dirty="0"/>
              <a:t>Many cells stop the cell cycle in the G1 phase and enter a state of quiescence referred as G0 phase. </a:t>
            </a:r>
          </a:p>
          <a:p>
            <a:r>
              <a:rPr lang="en-GB" dirty="0"/>
              <a:t>The combined phases of G1, S, and G2 are called the interphase.</a:t>
            </a:r>
          </a:p>
        </p:txBody>
      </p:sp>
    </p:spTree>
    <p:extLst>
      <p:ext uri="{BB962C8B-B14F-4D97-AF65-F5344CB8AC3E}">
        <p14:creationId xmlns:p14="http://schemas.microsoft.com/office/powerpoint/2010/main" val="2967653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0" y="0"/>
            <a:ext cx="12192000" cy="6858000"/>
          </a:xfrm>
        </p:spPr>
        <p:txBody>
          <a:bodyPr/>
          <a:lstStyle/>
          <a:p>
            <a:r>
              <a:rPr lang="id-ID" dirty="0"/>
              <a:t>Fase G1</a:t>
            </a:r>
            <a:endParaRPr lang="en-GB" dirty="0"/>
          </a:p>
          <a:p>
            <a:r>
              <a:rPr lang="id-ID" sz="2400" dirty="0"/>
              <a:t>regulasi proliferasi sel</a:t>
            </a:r>
            <a:r>
              <a:rPr lang="en-GB" sz="2400" dirty="0"/>
              <a:t>.</a:t>
            </a:r>
          </a:p>
          <a:p>
            <a:r>
              <a:rPr lang="id-ID" sz="2400" dirty="0"/>
              <a:t>sel memutuskan untuk membelah atau tidak. Sel mendeteksi sinyal dari lingkungan ekstraseluler, seperti nutrisi, tepat sebelum</a:t>
            </a:r>
            <a:r>
              <a:rPr lang="en-GB" sz="2400" dirty="0"/>
              <a:t>  </a:t>
            </a:r>
            <a:r>
              <a:rPr lang="id-ID" sz="2400" dirty="0"/>
              <a:t>melewati titik restriksi (titik R) dan memutuskan apakah akan berlanjut ke fase S. </a:t>
            </a:r>
            <a:endParaRPr lang="en-GB" sz="2400" dirty="0"/>
          </a:p>
          <a:p>
            <a:r>
              <a:rPr lang="id-ID" sz="2400" dirty="0"/>
              <a:t>Selama fase G1 ini, sel tidak hanya memutuskan apakah akan memasuki fase G0 atau tidak, tetapi juga menentukan apakah akan berkembang menjadi meiosis, diferensiasi, penuaan, atau apoptosis berdasarkan faktor lingkungan eksternal. </a:t>
            </a:r>
            <a:endParaRPr lang="en-GB" sz="2400" dirty="0"/>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163" y="3259661"/>
            <a:ext cx="5037674" cy="3598339"/>
          </a:xfrm>
          <a:prstGeom prst="rect">
            <a:avLst/>
          </a:prstGeom>
        </p:spPr>
      </p:pic>
    </p:spTree>
    <p:extLst>
      <p:ext uri="{BB962C8B-B14F-4D97-AF65-F5344CB8AC3E}">
        <p14:creationId xmlns:p14="http://schemas.microsoft.com/office/powerpoint/2010/main" val="3141213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13291</TotalTime>
  <Words>4644</Words>
  <Application>Microsoft Office PowerPoint</Application>
  <PresentationFormat>Widescreen</PresentationFormat>
  <Paragraphs>294</Paragraphs>
  <Slides>70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Arial Unicode MS</vt:lpstr>
      <vt:lpstr>Calibri</vt:lpstr>
      <vt:lpstr>Calibri Light</vt:lpstr>
      <vt:lpstr>Symbol</vt:lpstr>
      <vt:lpstr>Wingdings</vt:lpstr>
      <vt:lpstr>Office Theme</vt:lpstr>
      <vt:lpstr>PowerPoint Presentation</vt:lpstr>
      <vt:lpstr>REFERENCE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FASE S</vt:lpstr>
      <vt:lpstr>PowerPoint Presentation</vt:lpstr>
      <vt:lpstr>PowerPoint Presentation</vt:lpstr>
      <vt:lpstr>PowerPoint Presentation</vt:lpstr>
      <vt:lpstr>DNA doubling and chromosomal segregation during the cell cycle. DNA is not observed in the interphase but can be observed after condensation as chromosomes during mitosis.</vt:lpstr>
      <vt:lpstr>Changes in the quantity of DNA per cell</vt:lpstr>
      <vt:lpstr>PowerPoint Presentation</vt:lpstr>
      <vt:lpstr>PowerPoint Presentation</vt:lpstr>
      <vt:lpstr>PowerPoint Presentation</vt:lpstr>
      <vt:lpstr>anafase</vt:lpstr>
      <vt:lpstr>PowerPoint Presentation</vt:lpstr>
      <vt:lpstr>PowerPoint Presentation</vt:lpstr>
      <vt:lpstr>CYTOKINESIS</vt:lpstr>
      <vt:lpstr>PowerPoint Presentation</vt:lpstr>
      <vt:lpstr>PowerPoint Presentation</vt:lpstr>
      <vt:lpstr>PowerPoint Presentation</vt:lpstr>
      <vt:lpstr>REGULASI SIKLUS SEL</vt:lpstr>
      <vt:lpstr>PowerPoint Presentation</vt:lpstr>
      <vt:lpstr>PowerPoint Presentation</vt:lpstr>
      <vt:lpstr>PowerPoint Presentation</vt:lpstr>
      <vt:lpstr>PowerPoint Presentation</vt:lpstr>
      <vt:lpstr>PowerPoint Presentation</vt:lpstr>
      <vt:lpstr>Checkpoint mechanisms in the cell cycle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Regulation of Cell Proliferation </vt:lpstr>
      <vt:lpstr>PowerPoint Presentation</vt:lpstr>
      <vt:lpstr>PowerPoint Presentation</vt:lpstr>
      <vt:lpstr>PowerPoint Presentation</vt:lpstr>
      <vt:lpstr>Regulation of Cell Proliferation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vt:lpstr>
      <vt:lpstr>PowerPoint Presentation</vt:lpstr>
      <vt:lpstr>MEIOSIS</vt:lpstr>
      <vt:lpstr>PowerPoint Presentation</vt:lpstr>
      <vt:lpstr>PowerPoint Presentation</vt:lpstr>
      <vt:lpstr>PowerPoint Presentation</vt:lpstr>
      <vt:lpstr>PowerPoint Presentation</vt:lpstr>
      <vt:lpstr>GENETIC CROSSING OVER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PC</dc:creator>
  <cp:lastModifiedBy>Annisa Hanifwati</cp:lastModifiedBy>
  <cp:revision>70</cp:revision>
  <dcterms:created xsi:type="dcterms:W3CDTF">2019-10-14T05:45:11Z</dcterms:created>
  <dcterms:modified xsi:type="dcterms:W3CDTF">2024-09-07T11:19:50Z</dcterms:modified>
</cp:coreProperties>
</file>