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72" r:id="rId7"/>
    <p:sldId id="273" r:id="rId8"/>
    <p:sldId id="274" r:id="rId9"/>
    <p:sldId id="275" r:id="rId10"/>
    <p:sldId id="276" r:id="rId11"/>
    <p:sldId id="277" r:id="rId12"/>
    <p:sldId id="263" r:id="rId13"/>
    <p:sldId id="264" r:id="rId14"/>
    <p:sldId id="265"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D77722-FF21-4D64-AD3C-61230F59F78B}"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4AB7F-C2F3-4890-AA19-442C1D17C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D77722-FF21-4D64-AD3C-61230F59F78B}" type="datetimeFigureOut">
              <a:rPr lang="en-US" smtClean="0"/>
              <a:pPr/>
              <a:t>11/26/2020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4AB7F-C2F3-4890-AA19-442C1D17C55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FOTO\WALPAPER\ph-10108.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ounded Rectangle 4"/>
          <p:cNvSpPr/>
          <p:nvPr/>
        </p:nvSpPr>
        <p:spPr>
          <a:xfrm>
            <a:off x="228600" y="457200"/>
            <a:ext cx="8215313" cy="1676400"/>
          </a:xfrm>
          <a:prstGeom prst="roundRect">
            <a:avLst/>
          </a:prstGeom>
        </p:spPr>
        <p:style>
          <a:lnRef idx="3">
            <a:schemeClr val="lt1"/>
          </a:lnRef>
          <a:fillRef idx="1">
            <a:schemeClr val="accent3"/>
          </a:fillRef>
          <a:effectRef idx="1">
            <a:schemeClr val="accent3"/>
          </a:effectRef>
          <a:fontRef idx="minor">
            <a:schemeClr val="lt1"/>
          </a:fontRef>
        </p:style>
        <p:txBody>
          <a:bodyPr anchor="ctr"/>
          <a:lstStyle/>
          <a:p>
            <a:endParaRPr lang="en-US" sz="3200" b="1" dirty="0">
              <a:solidFill>
                <a:srgbClr val="FF0000"/>
              </a:solidFill>
            </a:endParaRPr>
          </a:p>
          <a:p>
            <a:endParaRPr lang="en-US" sz="3200" b="1" dirty="0" smtClean="0">
              <a:solidFill>
                <a:srgbClr val="FF0000"/>
              </a:solidFill>
            </a:endParaRPr>
          </a:p>
          <a:p>
            <a:r>
              <a:rPr lang="en-US" sz="3200" dirty="0" smtClean="0">
                <a:solidFill>
                  <a:schemeClr val="bg1"/>
                </a:solidFill>
                <a:latin typeface="Algerian" pitchFamily="82" charset="0"/>
              </a:rPr>
              <a:t>MEMAHAMI MUHAMMADIYAH SEBAGAI GERAKAN SOSIAL</a:t>
            </a:r>
            <a:r>
              <a:rPr lang="en-US" sz="3200" dirty="0">
                <a:solidFill>
                  <a:schemeClr val="bg1"/>
                </a:solidFill>
                <a:latin typeface="Algerian" pitchFamily="82" charset="0"/>
              </a:rPr>
              <a:t> </a:t>
            </a:r>
          </a:p>
          <a:p>
            <a:pPr algn="ctr">
              <a:defRPr/>
            </a:pPr>
            <a:endParaRPr lang="en-US" sz="6600" dirty="0">
              <a:solidFill>
                <a:schemeClr val="tx1"/>
              </a:solidFill>
              <a:latin typeface="Algerian" pitchFamily="82"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sz="5300" b="1" dirty="0" smtClean="0"/>
              <a:t>Kewanitaan</a:t>
            </a:r>
            <a:r>
              <a:rPr lang="id-ID" dirty="0" smtClean="0"/>
              <a:t/>
            </a:r>
            <a:br>
              <a:rPr lang="id-ID" dirty="0" smtClean="0"/>
            </a:br>
            <a:endParaRPr lang="id-ID" dirty="0"/>
          </a:p>
        </p:txBody>
      </p:sp>
      <p:sp>
        <p:nvSpPr>
          <p:cNvPr id="3" name="Content Placeholder 2"/>
          <p:cNvSpPr>
            <a:spLocks noGrp="1"/>
          </p:cNvSpPr>
          <p:nvPr>
            <p:ph idx="1"/>
          </p:nvPr>
        </p:nvSpPr>
        <p:spPr>
          <a:solidFill>
            <a:schemeClr val="accent5">
              <a:lumMod val="60000"/>
              <a:lumOff val="40000"/>
            </a:schemeClr>
          </a:solidFill>
        </p:spPr>
        <p:txBody>
          <a:bodyPr/>
          <a:lstStyle/>
          <a:p>
            <a:pPr lvl="0"/>
            <a:r>
              <a:rPr lang="id-ID" dirty="0" smtClean="0"/>
              <a:t>Meresapkan dan bersungguh-sungguh membimbing dan memimpin kaum wanita untuk menjadi wanita Islam yang berguna dalam rumah tangga dan masyarakat</a:t>
            </a:r>
          </a:p>
          <a:p>
            <a:pPr lvl="0"/>
            <a:r>
              <a:rPr lang="id-ID" dirty="0" smtClean="0"/>
              <a:t>Mewujudkan dan menggiatkan amalan dan gerakan kewanitaan secara insidentil dan permanen</a:t>
            </a:r>
          </a:p>
          <a:p>
            <a:endParaRPr lang="id-ID" dirty="0"/>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sz="5300" b="1" dirty="0" smtClean="0"/>
              <a:t>Kepemudaan</a:t>
            </a:r>
            <a:r>
              <a:rPr lang="id-ID" dirty="0" smtClean="0"/>
              <a:t/>
            </a:r>
            <a:br>
              <a:rPr lang="id-ID" dirty="0" smtClean="0"/>
            </a:br>
            <a:endParaRPr lang="id-ID" dirty="0"/>
          </a:p>
        </p:txBody>
      </p:sp>
      <p:sp>
        <p:nvSpPr>
          <p:cNvPr id="3" name="Content Placeholder 2"/>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lvl="0"/>
            <a:r>
              <a:rPr lang="id-ID" dirty="0" smtClean="0"/>
              <a:t>Dengan sungguh-sungguh melaksanakan perwujudan fungsi Pemuda Muhammadiyah dan Nasyiatul Aisyiyah sebagai pelopor, pelangsung dan penyempurna Muhammadiyah dan Aisyiyah</a:t>
            </a:r>
          </a:p>
          <a:p>
            <a:pPr lvl="0"/>
            <a:r>
              <a:rPr lang="id-ID" dirty="0" smtClean="0"/>
              <a:t>Menempatkan pemuda pada umunya menjadi sebagian objek Muhammadiyah dalam masyarakat</a:t>
            </a:r>
          </a:p>
          <a:p>
            <a:pPr>
              <a:buNone/>
            </a:pPr>
            <a:endParaRPr lang="id-ID" dirty="0" smtClean="0"/>
          </a:p>
          <a:p>
            <a:endParaRPr lang="id-ID" dirty="0"/>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E:\FOTO\WALPAPER\ph-10053.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609600" y="357189"/>
            <a:ext cx="8248651" cy="1319211"/>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r>
              <a:rPr lang="en-US" sz="2400" dirty="0" err="1">
                <a:latin typeface="Algerian" pitchFamily="82" charset="0"/>
              </a:rPr>
              <a:t>Nilai-nilai</a:t>
            </a:r>
            <a:r>
              <a:rPr lang="en-US" sz="2400" dirty="0">
                <a:latin typeface="Algerian" pitchFamily="82" charset="0"/>
              </a:rPr>
              <a:t> Islam yang </a:t>
            </a:r>
            <a:r>
              <a:rPr lang="en-US" sz="2400" dirty="0" err="1">
                <a:latin typeface="Algerian" pitchFamily="82" charset="0"/>
              </a:rPr>
              <a:t>mendasari</a:t>
            </a:r>
            <a:r>
              <a:rPr lang="en-US" sz="2400" dirty="0">
                <a:latin typeface="Algerian" pitchFamily="82" charset="0"/>
              </a:rPr>
              <a:t> </a:t>
            </a:r>
            <a:r>
              <a:rPr lang="en-US" sz="2400" dirty="0" err="1">
                <a:latin typeface="Algerian" pitchFamily="82" charset="0"/>
              </a:rPr>
              <a:t>gerakan</a:t>
            </a:r>
            <a:r>
              <a:rPr lang="en-US" sz="2400" dirty="0">
                <a:latin typeface="Algerian" pitchFamily="82" charset="0"/>
              </a:rPr>
              <a:t> social </a:t>
            </a:r>
            <a:r>
              <a:rPr lang="en-US" sz="2400" dirty="0" err="1">
                <a:latin typeface="Algerian" pitchFamily="82" charset="0"/>
              </a:rPr>
              <a:t>Muhammadiyah</a:t>
            </a:r>
            <a:endParaRPr lang="en-US" sz="2400" dirty="0">
              <a:solidFill>
                <a:schemeClr val="bg1"/>
              </a:solidFill>
              <a:latin typeface="Algerian" pitchFamily="82" charset="0"/>
            </a:endParaRPr>
          </a:p>
        </p:txBody>
      </p:sp>
      <p:sp>
        <p:nvSpPr>
          <p:cNvPr id="4" name="Right Arrow 3"/>
          <p:cNvSpPr/>
          <p:nvPr/>
        </p:nvSpPr>
        <p:spPr>
          <a:xfrm rot="5400000">
            <a:off x="2107406" y="2235994"/>
            <a:ext cx="928688" cy="571500"/>
          </a:xfrm>
          <a:prstGeom prst="rightArrow">
            <a:avLst/>
          </a:prstGeom>
        </p:spPr>
        <p:style>
          <a:lnRef idx="3">
            <a:schemeClr val="lt1"/>
          </a:lnRef>
          <a:fillRef idx="1">
            <a:schemeClr val="accent6"/>
          </a:fillRef>
          <a:effectRef idx="1">
            <a:schemeClr val="accent6"/>
          </a:effectRef>
          <a:fontRef idx="minor">
            <a:schemeClr val="lt1"/>
          </a:fontRef>
        </p:style>
        <p:txBody>
          <a:bodyPr anchor="ctr"/>
          <a:lstStyle/>
          <a:p>
            <a:pPr algn="ctr">
              <a:defRPr/>
            </a:pPr>
            <a:endParaRPr lang="en-US"/>
          </a:p>
        </p:txBody>
      </p:sp>
      <p:sp>
        <p:nvSpPr>
          <p:cNvPr id="5" name="Right Arrow 4"/>
          <p:cNvSpPr/>
          <p:nvPr/>
        </p:nvSpPr>
        <p:spPr>
          <a:xfrm rot="5400000">
            <a:off x="5841206" y="2235994"/>
            <a:ext cx="928688" cy="571500"/>
          </a:xfrm>
          <a:prstGeom prst="rightArrow">
            <a:avLst/>
          </a:prstGeom>
        </p:spPr>
        <p:style>
          <a:lnRef idx="3">
            <a:schemeClr val="lt1"/>
          </a:lnRef>
          <a:fillRef idx="1">
            <a:schemeClr val="accent6"/>
          </a:fillRef>
          <a:effectRef idx="1">
            <a:schemeClr val="accent6"/>
          </a:effectRef>
          <a:fontRef idx="minor">
            <a:schemeClr val="lt1"/>
          </a:fontRef>
        </p:style>
        <p:txBody>
          <a:bodyPr anchor="ctr"/>
          <a:lstStyle/>
          <a:p>
            <a:pPr algn="ctr">
              <a:defRPr/>
            </a:pPr>
            <a:endParaRPr lang="en-US"/>
          </a:p>
        </p:txBody>
      </p:sp>
      <p:sp>
        <p:nvSpPr>
          <p:cNvPr id="6" name="Oval 5"/>
          <p:cNvSpPr/>
          <p:nvPr/>
        </p:nvSpPr>
        <p:spPr>
          <a:xfrm>
            <a:off x="685800" y="3429000"/>
            <a:ext cx="3352800" cy="2409825"/>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lvl="0" algn="ctr">
              <a:defRPr/>
            </a:pPr>
            <a:endParaRPr lang="en-US" sz="4000" dirty="0" smtClean="0"/>
          </a:p>
          <a:p>
            <a:pPr lvl="0" algn="ctr">
              <a:defRPr/>
            </a:pPr>
            <a:r>
              <a:rPr lang="id-ID" sz="4000" dirty="0" smtClean="0">
                <a:latin typeface="Berlin Sans FB" pitchFamily="34" charset="0"/>
              </a:rPr>
              <a:t>Asas </a:t>
            </a:r>
            <a:r>
              <a:rPr lang="id-ID" sz="4000" dirty="0">
                <a:latin typeface="Berlin Sans FB" pitchFamily="34" charset="0"/>
              </a:rPr>
              <a:t>Islam</a:t>
            </a:r>
            <a:endParaRPr lang="en-US" sz="4000" dirty="0">
              <a:latin typeface="Berlin Sans FB" pitchFamily="34" charset="0"/>
            </a:endParaRPr>
          </a:p>
          <a:p>
            <a:pPr algn="ctr" fontAlgn="auto">
              <a:spcBef>
                <a:spcPts val="0"/>
              </a:spcBef>
              <a:spcAft>
                <a:spcPts val="0"/>
              </a:spcAft>
              <a:defRPr/>
            </a:pPr>
            <a:endParaRPr lang="en-US" sz="4000" dirty="0">
              <a:solidFill>
                <a:srgbClr val="0070C0"/>
              </a:solidFill>
              <a:latin typeface="Berlin Sans FB" pitchFamily="34" charset="0"/>
            </a:endParaRPr>
          </a:p>
        </p:txBody>
      </p:sp>
      <p:sp>
        <p:nvSpPr>
          <p:cNvPr id="7" name="Oval 6"/>
          <p:cNvSpPr/>
          <p:nvPr/>
        </p:nvSpPr>
        <p:spPr>
          <a:xfrm>
            <a:off x="4724400" y="3429000"/>
            <a:ext cx="3581400" cy="2409825"/>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lvl="0" algn="ctr">
              <a:defRPr/>
            </a:pPr>
            <a:r>
              <a:rPr lang="id-ID" sz="4000" dirty="0">
                <a:latin typeface="Berlin Sans FB" pitchFamily="34" charset="0"/>
              </a:rPr>
              <a:t>Asas Pancasila</a:t>
            </a:r>
            <a:endParaRPr lang="en-US" sz="4000" dirty="0">
              <a:latin typeface="Berlin Sans FB" pitchFamily="34" charset="0"/>
            </a:endParaRPr>
          </a:p>
          <a:p>
            <a:pPr algn="ctr" fontAlgn="auto">
              <a:spcBef>
                <a:spcPts val="0"/>
              </a:spcBef>
              <a:spcAft>
                <a:spcPts val="0"/>
              </a:spcAft>
              <a:defRPr/>
            </a:pPr>
            <a:endParaRPr lang="en-US" sz="4000" dirty="0">
              <a:solidFill>
                <a:srgbClr val="0070C0"/>
              </a:solidFill>
              <a:latin typeface="Berlin Sans FB" pitchFamily="34"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FOTO\WALPAPER\ph-10045.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ectangle 2"/>
          <p:cNvSpPr/>
          <p:nvPr/>
        </p:nvSpPr>
        <p:spPr>
          <a:xfrm>
            <a:off x="2286000" y="2967335"/>
            <a:ext cx="4572000" cy="369332"/>
          </a:xfrm>
          <a:prstGeom prst="rect">
            <a:avLst/>
          </a:prstGeom>
        </p:spPr>
        <p:txBody>
          <a:bodyPr>
            <a:spAutoFit/>
          </a:bodyPr>
          <a:lstStyle/>
          <a:p>
            <a:pPr algn="ctr" fontAlgn="auto">
              <a:spcBef>
                <a:spcPts val="0"/>
              </a:spcBef>
              <a:spcAft>
                <a:spcPts val="0"/>
              </a:spcAft>
              <a:defRPr/>
            </a:pPr>
            <a:endParaRPr lang="en-US" dirty="0">
              <a:solidFill>
                <a:srgbClr val="002060"/>
              </a:solidFill>
              <a:latin typeface="Algerian" pitchFamily="82" charset="0"/>
            </a:endParaRPr>
          </a:p>
        </p:txBody>
      </p:sp>
      <p:sp>
        <p:nvSpPr>
          <p:cNvPr id="4" name="Rounded Rectangle 3"/>
          <p:cNvSpPr/>
          <p:nvPr/>
        </p:nvSpPr>
        <p:spPr>
          <a:xfrm>
            <a:off x="685800" y="228600"/>
            <a:ext cx="7696199" cy="1371600"/>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endParaRPr lang="en-US" sz="2800" dirty="0" smtClean="0">
              <a:latin typeface="Algerian" pitchFamily="82" charset="0"/>
            </a:endParaRPr>
          </a:p>
          <a:p>
            <a:pPr algn="ctr" fontAlgn="auto">
              <a:spcBef>
                <a:spcPts val="0"/>
              </a:spcBef>
              <a:spcAft>
                <a:spcPts val="0"/>
              </a:spcAft>
              <a:defRPr/>
            </a:pPr>
            <a:r>
              <a:rPr lang="en-US" sz="2800" dirty="0" err="1" smtClean="0">
                <a:latin typeface="Algerian" pitchFamily="82" charset="0"/>
              </a:rPr>
              <a:t>Gerakan</a:t>
            </a:r>
            <a:r>
              <a:rPr lang="en-US" sz="2800" dirty="0" smtClean="0">
                <a:latin typeface="Algerian" pitchFamily="82" charset="0"/>
              </a:rPr>
              <a:t> </a:t>
            </a:r>
            <a:r>
              <a:rPr lang="en-US" sz="2800" dirty="0">
                <a:latin typeface="Algerian" pitchFamily="82" charset="0"/>
              </a:rPr>
              <a:t>social </a:t>
            </a:r>
            <a:r>
              <a:rPr lang="en-US" sz="2800" dirty="0" err="1">
                <a:latin typeface="Algerian" pitchFamily="82" charset="0"/>
              </a:rPr>
              <a:t>Muhammadiyah</a:t>
            </a:r>
            <a:r>
              <a:rPr lang="en-US" sz="2800" dirty="0">
                <a:latin typeface="Algerian" pitchFamily="82" charset="0"/>
              </a:rPr>
              <a:t> </a:t>
            </a:r>
            <a:r>
              <a:rPr lang="en-US" sz="2800" dirty="0" err="1">
                <a:latin typeface="Algerian" pitchFamily="82" charset="0"/>
              </a:rPr>
              <a:t>dalam</a:t>
            </a:r>
            <a:r>
              <a:rPr lang="en-US" sz="2800" dirty="0">
                <a:latin typeface="Algerian" pitchFamily="82" charset="0"/>
              </a:rPr>
              <a:t> </a:t>
            </a:r>
            <a:r>
              <a:rPr lang="en-US" sz="2800" dirty="0" err="1">
                <a:latin typeface="Algerian" pitchFamily="82" charset="0"/>
              </a:rPr>
              <a:t>lintasan</a:t>
            </a:r>
            <a:r>
              <a:rPr lang="en-US" sz="2800" dirty="0">
                <a:latin typeface="Algerian" pitchFamily="82" charset="0"/>
              </a:rPr>
              <a:t> </a:t>
            </a:r>
            <a:r>
              <a:rPr lang="en-US" sz="2800" dirty="0" err="1">
                <a:latin typeface="Algerian" pitchFamily="82" charset="0"/>
              </a:rPr>
              <a:t>sejarah</a:t>
            </a:r>
            <a:endParaRPr lang="en-US" sz="2800" dirty="0">
              <a:latin typeface="Algerian" pitchFamily="82" charset="0"/>
            </a:endParaRPr>
          </a:p>
          <a:p>
            <a:pPr algn="ctr" fontAlgn="auto">
              <a:spcBef>
                <a:spcPts val="0"/>
              </a:spcBef>
              <a:spcAft>
                <a:spcPts val="0"/>
              </a:spcAft>
              <a:defRPr/>
            </a:pPr>
            <a:endParaRPr lang="en-US" sz="2800" dirty="0">
              <a:solidFill>
                <a:srgbClr val="002060"/>
              </a:solidFill>
              <a:latin typeface="Algerian" pitchFamily="82" charset="0"/>
            </a:endParaRPr>
          </a:p>
        </p:txBody>
      </p:sp>
      <p:sp>
        <p:nvSpPr>
          <p:cNvPr id="5" name="Rectangle 4"/>
          <p:cNvSpPr/>
          <p:nvPr/>
        </p:nvSpPr>
        <p:spPr>
          <a:xfrm>
            <a:off x="2286000" y="1305342"/>
            <a:ext cx="4572000" cy="369332"/>
          </a:xfrm>
          <a:prstGeom prst="rect">
            <a:avLst/>
          </a:prstGeom>
        </p:spPr>
        <p:txBody>
          <a:bodyPr>
            <a:spAutoFit/>
          </a:bodyPr>
          <a:lstStyle/>
          <a:p>
            <a:endParaRPr lang="en-US" dirty="0"/>
          </a:p>
        </p:txBody>
      </p:sp>
      <p:sp>
        <p:nvSpPr>
          <p:cNvPr id="6" name="Rounded Rectangle 5"/>
          <p:cNvSpPr/>
          <p:nvPr/>
        </p:nvSpPr>
        <p:spPr>
          <a:xfrm>
            <a:off x="304800" y="3048000"/>
            <a:ext cx="8686800" cy="3500437"/>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id-ID" dirty="0">
                <a:solidFill>
                  <a:schemeClr val="tx1"/>
                </a:solidFill>
                <a:latin typeface="Berlin Sans FB" pitchFamily="34" charset="0"/>
              </a:rPr>
              <a:t>Gerakan Muhammadiyah lahir pada saat umat islam Indonesia sedang mengalami pembusukan secara sistematis dengan hilangnya spiritualitas islam untuk menangani persoalan-persoalan rasional yang terjadi dalam hidup keseharian seperti kemiskinan, ketertindasan, kebodahan, keterbelakangan, dan lain-lain. Dalam hal inilah Muhammadiyah memiliki concern yang besar untuk memperdayakan umat islam Indonesia yang selama ratusan tahun mengalami marginalisasi colonial di berbagai bidang kehidupan dengan menggunakan spiritualitas islam yaitu melalui gerakan islam yang organis, institusional, dan sistematis</a:t>
            </a:r>
            <a:endParaRPr lang="en-US" dirty="0">
              <a:solidFill>
                <a:schemeClr val="tx1"/>
              </a:solidFill>
              <a:latin typeface="Berlin Sans FB" pitchFamily="34" charset="0"/>
            </a:endParaRPr>
          </a:p>
        </p:txBody>
      </p:sp>
      <p:sp>
        <p:nvSpPr>
          <p:cNvPr id="7" name="Right Arrow 6"/>
          <p:cNvSpPr/>
          <p:nvPr/>
        </p:nvSpPr>
        <p:spPr>
          <a:xfrm rot="5400000">
            <a:off x="4241006" y="2083594"/>
            <a:ext cx="928688" cy="571500"/>
          </a:xfrm>
          <a:prstGeom prst="rightArrow">
            <a:avLst/>
          </a:prstGeom>
        </p:spPr>
        <p:style>
          <a:lnRef idx="3">
            <a:schemeClr val="lt1"/>
          </a:lnRef>
          <a:fillRef idx="1">
            <a:schemeClr val="accent6"/>
          </a:fillRef>
          <a:effectRef idx="1">
            <a:schemeClr val="accent6"/>
          </a:effectRef>
          <a:fontRef idx="minor">
            <a:schemeClr val="lt1"/>
          </a:fontRef>
        </p:style>
        <p:txBody>
          <a:bodyPr anchor="ctr"/>
          <a:lstStyle/>
          <a:p>
            <a:pPr algn="ctr">
              <a:defRPr/>
            </a:pPr>
            <a:endParaRPr lang="en-US"/>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FOTO\WALPAPER\ph-10004.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609601" y="152401"/>
            <a:ext cx="8248650" cy="1371600"/>
          </a:xfrm>
          <a:prstGeom prst="roundRect">
            <a:avLst/>
          </a:prstGeom>
        </p:spPr>
        <p:style>
          <a:lnRef idx="3">
            <a:schemeClr val="lt1"/>
          </a:lnRef>
          <a:fillRef idx="1">
            <a:schemeClr val="accent6"/>
          </a:fillRef>
          <a:effectRef idx="1">
            <a:schemeClr val="accent6"/>
          </a:effectRef>
          <a:fontRef idx="minor">
            <a:schemeClr val="lt1"/>
          </a:fontRef>
        </p:style>
        <p:txBody>
          <a:bodyPr anchor="ctr"/>
          <a:lstStyle/>
          <a:p>
            <a:pPr algn="ctr" fontAlgn="auto">
              <a:spcBef>
                <a:spcPts val="0"/>
              </a:spcBef>
              <a:spcAft>
                <a:spcPts val="0"/>
              </a:spcAft>
              <a:defRPr/>
            </a:pPr>
            <a:r>
              <a:rPr lang="en-US" sz="2400" dirty="0" err="1">
                <a:solidFill>
                  <a:schemeClr val="tx1"/>
                </a:solidFill>
                <a:latin typeface="Algerian" pitchFamily="82" charset="0"/>
              </a:rPr>
              <a:t>Macam-macam</a:t>
            </a:r>
            <a:r>
              <a:rPr lang="en-US" sz="2400" dirty="0">
                <a:solidFill>
                  <a:schemeClr val="tx1"/>
                </a:solidFill>
                <a:latin typeface="Algerian" pitchFamily="82" charset="0"/>
              </a:rPr>
              <a:t> model </a:t>
            </a:r>
            <a:r>
              <a:rPr lang="en-US" sz="2400" dirty="0" err="1">
                <a:solidFill>
                  <a:schemeClr val="tx1"/>
                </a:solidFill>
                <a:latin typeface="Algerian" pitchFamily="82" charset="0"/>
              </a:rPr>
              <a:t>gerakan</a:t>
            </a:r>
            <a:r>
              <a:rPr lang="en-US" sz="2400" dirty="0">
                <a:solidFill>
                  <a:schemeClr val="tx1"/>
                </a:solidFill>
                <a:latin typeface="Algerian" pitchFamily="82" charset="0"/>
              </a:rPr>
              <a:t> social </a:t>
            </a:r>
            <a:r>
              <a:rPr lang="en-US" sz="2400" dirty="0" err="1">
                <a:solidFill>
                  <a:schemeClr val="tx1"/>
                </a:solidFill>
                <a:latin typeface="Algerian" pitchFamily="82" charset="0"/>
              </a:rPr>
              <a:t>Muhammadiyah</a:t>
            </a:r>
            <a:endParaRPr lang="en-US" sz="2400" dirty="0">
              <a:solidFill>
                <a:schemeClr val="tx1"/>
              </a:solidFill>
              <a:latin typeface="Algerian" pitchFamily="82" charset="0"/>
            </a:endParaRPr>
          </a:p>
        </p:txBody>
      </p:sp>
      <p:sp>
        <p:nvSpPr>
          <p:cNvPr id="4" name="Striped Right Arrow 3"/>
          <p:cNvSpPr/>
          <p:nvPr/>
        </p:nvSpPr>
        <p:spPr>
          <a:xfrm rot="5400000">
            <a:off x="3812381" y="1978819"/>
            <a:ext cx="1409700" cy="500062"/>
          </a:xfrm>
          <a:prstGeom prst="stripedRightArrow">
            <a:avLst>
              <a:gd name="adj1" fmla="val 22708"/>
              <a:gd name="adj2" fmla="val 52729"/>
            </a:avLst>
          </a:prstGeom>
        </p:spPr>
        <p:style>
          <a:lnRef idx="3">
            <a:schemeClr val="lt1"/>
          </a:lnRef>
          <a:fillRef idx="1">
            <a:schemeClr val="accent4"/>
          </a:fillRef>
          <a:effectRef idx="1">
            <a:schemeClr val="accent4"/>
          </a:effectRef>
          <a:fontRef idx="minor">
            <a:schemeClr val="lt1"/>
          </a:fontRef>
        </p:style>
        <p:txBody>
          <a:bodyPr anchor="ctr"/>
          <a:lstStyle/>
          <a:p>
            <a:pPr algn="ctr">
              <a:defRPr/>
            </a:pPr>
            <a:endParaRPr lang="en-US"/>
          </a:p>
        </p:txBody>
      </p:sp>
      <p:sp>
        <p:nvSpPr>
          <p:cNvPr id="5" name="Left-Right-Up Arrow 4"/>
          <p:cNvSpPr/>
          <p:nvPr/>
        </p:nvSpPr>
        <p:spPr>
          <a:xfrm rot="10800000">
            <a:off x="3733800" y="2819400"/>
            <a:ext cx="1571625" cy="1714500"/>
          </a:xfrm>
          <a:prstGeom prst="leftRightUpArrow">
            <a:avLst>
              <a:gd name="adj1" fmla="val 9080"/>
              <a:gd name="adj2" fmla="val 13856"/>
              <a:gd name="adj3" fmla="val 25000"/>
            </a:avLst>
          </a:prstGeom>
        </p:spPr>
        <p:style>
          <a:lnRef idx="3">
            <a:schemeClr val="lt1"/>
          </a:lnRef>
          <a:fillRef idx="1">
            <a:schemeClr val="accent4"/>
          </a:fillRef>
          <a:effectRef idx="1">
            <a:schemeClr val="accent4"/>
          </a:effectRef>
          <a:fontRef idx="minor">
            <a:schemeClr val="lt1"/>
          </a:fontRef>
        </p:style>
        <p:txBody>
          <a:bodyPr anchor="ctr"/>
          <a:lstStyle/>
          <a:p>
            <a:pPr algn="ctr">
              <a:defRPr/>
            </a:pPr>
            <a:endParaRPr lang="en-US"/>
          </a:p>
        </p:txBody>
      </p:sp>
      <p:sp>
        <p:nvSpPr>
          <p:cNvPr id="6" name="Rounded Rectangle 5"/>
          <p:cNvSpPr/>
          <p:nvPr/>
        </p:nvSpPr>
        <p:spPr>
          <a:xfrm>
            <a:off x="228600" y="2362200"/>
            <a:ext cx="3343275" cy="185261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sz="2800" dirty="0" smtClean="0">
              <a:latin typeface="Berlin Sans FB" pitchFamily="34" charset="0"/>
            </a:endParaRPr>
          </a:p>
          <a:p>
            <a:pPr algn="ctr">
              <a:defRPr/>
            </a:pPr>
            <a:r>
              <a:rPr lang="en-US" sz="2800" dirty="0" smtClean="0">
                <a:latin typeface="Berlin Sans FB" pitchFamily="34" charset="0"/>
              </a:rPr>
              <a:t>1. </a:t>
            </a:r>
            <a:r>
              <a:rPr lang="id-ID" sz="2800" dirty="0" smtClean="0">
                <a:latin typeface="Berlin Sans FB" pitchFamily="34" charset="0"/>
              </a:rPr>
              <a:t>Gerakan sosial keagamaan</a:t>
            </a:r>
            <a:endParaRPr lang="en-US" sz="2800" dirty="0" smtClean="0">
              <a:latin typeface="Berlin Sans FB" pitchFamily="34" charset="0"/>
            </a:endParaRPr>
          </a:p>
          <a:p>
            <a:pPr lvl="0" algn="ctr">
              <a:defRPr/>
            </a:pPr>
            <a:endParaRPr lang="en-US" sz="2800" dirty="0" smtClean="0">
              <a:latin typeface="Berlin Sans FB" pitchFamily="34" charset="0"/>
            </a:endParaRPr>
          </a:p>
        </p:txBody>
      </p:sp>
      <p:sp>
        <p:nvSpPr>
          <p:cNvPr id="7" name="Rounded Rectangle 6"/>
          <p:cNvSpPr/>
          <p:nvPr/>
        </p:nvSpPr>
        <p:spPr>
          <a:xfrm>
            <a:off x="2971800" y="4724400"/>
            <a:ext cx="3343275" cy="185261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800" dirty="0" smtClean="0">
              <a:latin typeface="Berlin Sans FB" pitchFamily="34" charset="0"/>
            </a:endParaRPr>
          </a:p>
          <a:p>
            <a:pPr algn="ctr">
              <a:defRPr/>
            </a:pPr>
            <a:endParaRPr lang="en-US" sz="2800" dirty="0" smtClean="0">
              <a:latin typeface="Berlin Sans FB" pitchFamily="34" charset="0"/>
            </a:endParaRPr>
          </a:p>
          <a:p>
            <a:pPr algn="ctr">
              <a:defRPr/>
            </a:pPr>
            <a:r>
              <a:rPr lang="en-US" sz="2800" dirty="0" smtClean="0">
                <a:latin typeface="Berlin Sans FB" pitchFamily="34" charset="0"/>
              </a:rPr>
              <a:t>3. </a:t>
            </a:r>
            <a:r>
              <a:rPr lang="en-US" sz="2800" dirty="0" err="1" smtClean="0">
                <a:latin typeface="Berlin Sans FB" pitchFamily="34" charset="0"/>
              </a:rPr>
              <a:t>Bidang</a:t>
            </a:r>
            <a:r>
              <a:rPr lang="en-US" sz="2800" dirty="0" smtClean="0">
                <a:latin typeface="Berlin Sans FB" pitchFamily="34" charset="0"/>
              </a:rPr>
              <a:t> </a:t>
            </a:r>
            <a:r>
              <a:rPr lang="en-US" sz="2800" dirty="0" err="1" smtClean="0">
                <a:latin typeface="Berlin Sans FB" pitchFamily="34" charset="0"/>
              </a:rPr>
              <a:t>Sosial</a:t>
            </a:r>
            <a:r>
              <a:rPr lang="en-US" sz="2800" dirty="0" smtClean="0">
                <a:latin typeface="Berlin Sans FB" pitchFamily="34" charset="0"/>
              </a:rPr>
              <a:t> </a:t>
            </a:r>
            <a:r>
              <a:rPr lang="en-US" sz="2800" dirty="0" err="1" smtClean="0">
                <a:latin typeface="Berlin Sans FB" pitchFamily="34" charset="0"/>
              </a:rPr>
              <a:t>Pendidikan</a:t>
            </a:r>
            <a:endParaRPr lang="en-US" sz="2800" dirty="0" smtClean="0">
              <a:latin typeface="Berlin Sans FB" pitchFamily="34" charset="0"/>
            </a:endParaRPr>
          </a:p>
          <a:p>
            <a:pPr lvl="0" algn="ctr">
              <a:defRPr/>
            </a:pPr>
            <a:endParaRPr lang="en-US" sz="2800" dirty="0">
              <a:latin typeface="Berlin Sans FB" pitchFamily="34" charset="0"/>
            </a:endParaRPr>
          </a:p>
          <a:p>
            <a:pPr algn="ctr" fontAlgn="auto">
              <a:spcBef>
                <a:spcPts val="0"/>
              </a:spcBef>
              <a:spcAft>
                <a:spcPts val="0"/>
              </a:spcAft>
              <a:defRPr/>
            </a:pPr>
            <a:endParaRPr lang="en-US" sz="2800" dirty="0">
              <a:latin typeface="Berlin Sans FB" pitchFamily="34" charset="0"/>
            </a:endParaRPr>
          </a:p>
        </p:txBody>
      </p:sp>
      <p:sp>
        <p:nvSpPr>
          <p:cNvPr id="8" name="Rounded Rectangle 7"/>
          <p:cNvSpPr/>
          <p:nvPr/>
        </p:nvSpPr>
        <p:spPr>
          <a:xfrm>
            <a:off x="5562600" y="2057400"/>
            <a:ext cx="3343275" cy="185261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en-US" sz="2800" dirty="0" smtClean="0">
                <a:latin typeface="Berlin Sans FB" pitchFamily="34" charset="0"/>
              </a:rPr>
              <a:t>2. B</a:t>
            </a:r>
            <a:r>
              <a:rPr lang="id-ID" sz="2800" dirty="0" smtClean="0">
                <a:latin typeface="Berlin Sans FB" pitchFamily="34" charset="0"/>
              </a:rPr>
              <a:t>idang sosial dan kemasyarakatan</a:t>
            </a:r>
            <a:endParaRPr lang="en-US" sz="2800" dirty="0">
              <a:latin typeface="Berlin Sans FB" pitchFamily="34"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E:\FOTO\WALPAPER\ph-10036.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ounded Rectangle 2"/>
          <p:cNvSpPr/>
          <p:nvPr/>
        </p:nvSpPr>
        <p:spPr>
          <a:xfrm>
            <a:off x="304800" y="357189"/>
            <a:ext cx="8553451" cy="1166811"/>
          </a:xfrm>
          <a:prstGeom prst="roundRect">
            <a:avLst/>
          </a:prstGeom>
        </p:spPr>
        <p:style>
          <a:lnRef idx="3">
            <a:schemeClr val="lt1"/>
          </a:lnRef>
          <a:fillRef idx="1">
            <a:schemeClr val="accent6"/>
          </a:fillRef>
          <a:effectRef idx="1">
            <a:schemeClr val="accent6"/>
          </a:effectRef>
          <a:fontRef idx="minor">
            <a:schemeClr val="lt1"/>
          </a:fontRef>
        </p:style>
        <p:txBody>
          <a:bodyPr anchor="ctr"/>
          <a:lstStyle/>
          <a:p>
            <a:pPr lvl="0" algn="ctr" fontAlgn="auto">
              <a:spcBef>
                <a:spcPts val="0"/>
              </a:spcBef>
              <a:spcAft>
                <a:spcPts val="0"/>
              </a:spcAft>
              <a:defRPr/>
            </a:pPr>
            <a:endParaRPr lang="en-US" sz="2800" dirty="0" smtClean="0">
              <a:solidFill>
                <a:schemeClr val="tx1"/>
              </a:solidFill>
              <a:latin typeface="Algerian" pitchFamily="82" charset="0"/>
            </a:endParaRPr>
          </a:p>
          <a:p>
            <a:pPr lvl="0" algn="ctr" fontAlgn="auto">
              <a:spcBef>
                <a:spcPts val="0"/>
              </a:spcBef>
              <a:spcAft>
                <a:spcPts val="0"/>
              </a:spcAft>
              <a:defRPr/>
            </a:pPr>
            <a:r>
              <a:rPr lang="id-ID" sz="2800" dirty="0" smtClean="0">
                <a:solidFill>
                  <a:schemeClr val="tx1"/>
                </a:solidFill>
                <a:latin typeface="Algerian" pitchFamily="82" charset="0"/>
              </a:rPr>
              <a:t>Gerakan </a:t>
            </a:r>
            <a:r>
              <a:rPr lang="id-ID" sz="2800" dirty="0">
                <a:solidFill>
                  <a:schemeClr val="tx1"/>
                </a:solidFill>
                <a:latin typeface="Algerian" pitchFamily="82" charset="0"/>
              </a:rPr>
              <a:t>sosial keagamaan</a:t>
            </a:r>
            <a:endParaRPr lang="en-US" sz="2800" dirty="0">
              <a:solidFill>
                <a:schemeClr val="tx1"/>
              </a:solidFill>
              <a:latin typeface="Algerian" pitchFamily="82" charset="0"/>
            </a:endParaRPr>
          </a:p>
          <a:p>
            <a:pPr algn="ctr" fontAlgn="auto">
              <a:spcBef>
                <a:spcPts val="0"/>
              </a:spcBef>
              <a:spcAft>
                <a:spcPts val="0"/>
              </a:spcAft>
              <a:defRPr/>
            </a:pPr>
            <a:endParaRPr lang="en-US" sz="2800" dirty="0">
              <a:solidFill>
                <a:schemeClr val="tx1"/>
              </a:solidFill>
              <a:latin typeface="Algerian" pitchFamily="82" charset="0"/>
            </a:endParaRPr>
          </a:p>
        </p:txBody>
      </p:sp>
      <p:sp>
        <p:nvSpPr>
          <p:cNvPr id="4" name="Rounded Rectangle 3"/>
          <p:cNvSpPr/>
          <p:nvPr/>
        </p:nvSpPr>
        <p:spPr>
          <a:xfrm>
            <a:off x="304800" y="2514600"/>
            <a:ext cx="8458200" cy="1066799"/>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fontAlgn="auto">
              <a:spcBef>
                <a:spcPts val="0"/>
              </a:spcBef>
              <a:spcAft>
                <a:spcPts val="0"/>
              </a:spcAft>
              <a:defRPr/>
            </a:pPr>
            <a:endParaRPr lang="en-US" sz="2000" dirty="0" smtClean="0">
              <a:solidFill>
                <a:schemeClr val="tx1"/>
              </a:solidFill>
              <a:latin typeface="Berlin Sans FB" pitchFamily="34" charset="0"/>
            </a:endParaRPr>
          </a:p>
          <a:p>
            <a:pPr lvl="0" algn="ctr" fontAlgn="auto">
              <a:spcBef>
                <a:spcPts val="0"/>
              </a:spcBef>
              <a:spcAft>
                <a:spcPts val="0"/>
              </a:spcAft>
              <a:defRPr/>
            </a:pPr>
            <a:r>
              <a:rPr lang="en-US" sz="2000" dirty="0" smtClean="0">
                <a:solidFill>
                  <a:schemeClr val="tx1"/>
                </a:solidFill>
                <a:latin typeface="Berlin Sans FB" pitchFamily="34" charset="0"/>
              </a:rPr>
              <a:t>1. </a:t>
            </a:r>
            <a:r>
              <a:rPr lang="id-ID" sz="2000" dirty="0" smtClean="0">
                <a:solidFill>
                  <a:schemeClr val="tx1"/>
                </a:solidFill>
                <a:latin typeface="Berlin Sans FB" pitchFamily="34" charset="0"/>
              </a:rPr>
              <a:t>Penentuan </a:t>
            </a:r>
            <a:r>
              <a:rPr lang="id-ID" sz="2000" dirty="0">
                <a:solidFill>
                  <a:schemeClr val="tx1"/>
                </a:solidFill>
                <a:latin typeface="Berlin Sans FB" pitchFamily="34" charset="0"/>
              </a:rPr>
              <a:t>arah kiblat yang tepat dalam shalat, sebagai koreksi dari kebiasaan sebelumnya yang menghadap tepat kearah barat.</a:t>
            </a:r>
            <a:endParaRPr lang="en-US" sz="2000" dirty="0">
              <a:solidFill>
                <a:schemeClr val="tx1"/>
              </a:solidFill>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
        <p:nvSpPr>
          <p:cNvPr id="5" name="Right Arrow 4"/>
          <p:cNvSpPr/>
          <p:nvPr/>
        </p:nvSpPr>
        <p:spPr>
          <a:xfrm rot="5400000">
            <a:off x="4152900" y="1790700"/>
            <a:ext cx="685800" cy="457200"/>
          </a:xfrm>
          <a:prstGeom prst="rightArrow">
            <a:avLst/>
          </a:prstGeom>
        </p:spPr>
        <p:style>
          <a:lnRef idx="3">
            <a:schemeClr val="lt1"/>
          </a:lnRef>
          <a:fillRef idx="1">
            <a:schemeClr val="accent2"/>
          </a:fillRef>
          <a:effectRef idx="1">
            <a:schemeClr val="accent2"/>
          </a:effectRef>
          <a:fontRef idx="minor">
            <a:schemeClr val="lt1"/>
          </a:fontRef>
        </p:style>
        <p:txBody>
          <a:bodyPr anchor="ctr"/>
          <a:lstStyle/>
          <a:p>
            <a:pPr algn="ctr">
              <a:defRPr/>
            </a:pPr>
            <a:endParaRPr lang="en-US"/>
          </a:p>
        </p:txBody>
      </p:sp>
      <p:sp>
        <p:nvSpPr>
          <p:cNvPr id="6" name="Rounded Rectangle 5"/>
          <p:cNvSpPr/>
          <p:nvPr/>
        </p:nvSpPr>
        <p:spPr>
          <a:xfrm>
            <a:off x="304800" y="3733800"/>
            <a:ext cx="8458200" cy="13716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000" dirty="0" smtClean="0">
              <a:latin typeface="Berlin Sans FB" pitchFamily="34" charset="0"/>
            </a:endParaRPr>
          </a:p>
          <a:p>
            <a:pPr lvl="0" algn="ctr">
              <a:defRPr/>
            </a:pPr>
            <a:r>
              <a:rPr lang="en-US" sz="2000" dirty="0" smtClean="0">
                <a:latin typeface="Berlin Sans FB" pitchFamily="34" charset="0"/>
              </a:rPr>
              <a:t>2. </a:t>
            </a:r>
            <a:r>
              <a:rPr lang="id-ID" sz="2000" dirty="0" smtClean="0">
                <a:latin typeface="Berlin Sans FB" pitchFamily="34" charset="0"/>
              </a:rPr>
              <a:t>Penggunaan perhitungan astronomi dalam menentukan permulaan dan akhir bulan puasa (hisab), sebagai kebalikan dari pengamatan perjalanan bulan oleh petugas agama</a:t>
            </a:r>
            <a:endParaRPr lang="en-US" sz="2000" dirty="0" smtClean="0">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
        <p:nvSpPr>
          <p:cNvPr id="7" name="Rounded Rectangle 6"/>
          <p:cNvSpPr/>
          <p:nvPr/>
        </p:nvSpPr>
        <p:spPr>
          <a:xfrm>
            <a:off x="381000" y="5334000"/>
            <a:ext cx="8458200" cy="12954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000" dirty="0" smtClean="0">
              <a:latin typeface="Berlin Sans FB" pitchFamily="34" charset="0"/>
            </a:endParaRPr>
          </a:p>
          <a:p>
            <a:pPr lvl="0" algn="ctr">
              <a:defRPr/>
            </a:pPr>
            <a:r>
              <a:rPr lang="en-US" sz="2000" dirty="0" smtClean="0">
                <a:latin typeface="Berlin Sans FB" pitchFamily="34" charset="0"/>
              </a:rPr>
              <a:t>3. </a:t>
            </a:r>
            <a:r>
              <a:rPr lang="id-ID" sz="2000" dirty="0" smtClean="0">
                <a:latin typeface="Berlin Sans FB" pitchFamily="34" charset="0"/>
              </a:rPr>
              <a:t>Menyelenggarakan shalat bersama di lapangan terbuka pada hari raya Islam, ‘Idul Fitri, dan Idul Adha, sebagai ganti dari shalat serupa dalam jumlah jamaah yang lebih kecil yang diselenggarakan di masjid</a:t>
            </a:r>
            <a:endParaRPr lang="en-US" sz="2000" dirty="0" smtClean="0">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E:\FOTO\WALPAPER\ph-10037.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304800" y="1219200"/>
            <a:ext cx="8458200" cy="2362199"/>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000" dirty="0" smtClean="0">
              <a:latin typeface="Berlin Sans FB" pitchFamily="34" charset="0"/>
            </a:endParaRPr>
          </a:p>
          <a:p>
            <a:pPr lvl="0" algn="ctr">
              <a:defRPr/>
            </a:pPr>
            <a:r>
              <a:rPr lang="en-US" sz="2000" dirty="0" smtClean="0">
                <a:latin typeface="Berlin Sans FB" pitchFamily="34" charset="0"/>
              </a:rPr>
              <a:t>4. </a:t>
            </a:r>
            <a:r>
              <a:rPr lang="id-ID" sz="2000" dirty="0" smtClean="0">
                <a:latin typeface="Berlin Sans FB" pitchFamily="34" charset="0"/>
              </a:rPr>
              <a:t>Pengumpulan dan pembagian zakat fitrah dan qurban pada dua hari raya (Idul Fithri dan Idul Adha) oleh panitia khusus amil untuk didistribusikan kepada mereka yang berhak menerimanya. Hal ini mendekonstruksi hak istimewa para penjabat agama (kiai, penghulu, naib, modin, kaum, dan lain-lain) yang sebelumnya merupakan pihak yang paling berhak  menerima zakat tanpa kontrol.</a:t>
            </a:r>
            <a:endParaRPr lang="en-US" sz="2000" dirty="0" smtClean="0">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
        <p:nvSpPr>
          <p:cNvPr id="4" name="Rounded Rectangle 3"/>
          <p:cNvSpPr/>
          <p:nvPr/>
        </p:nvSpPr>
        <p:spPr>
          <a:xfrm>
            <a:off x="304800" y="3810000"/>
            <a:ext cx="8458200" cy="1219199"/>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000" dirty="0" smtClean="0">
              <a:latin typeface="Berlin Sans FB" pitchFamily="34" charset="0"/>
            </a:endParaRPr>
          </a:p>
          <a:p>
            <a:pPr lvl="0" algn="ctr">
              <a:defRPr/>
            </a:pPr>
            <a:r>
              <a:rPr lang="en-US" sz="2000" dirty="0" smtClean="0">
                <a:latin typeface="Berlin Sans FB" pitchFamily="34" charset="0"/>
              </a:rPr>
              <a:t>5. </a:t>
            </a:r>
            <a:r>
              <a:rPr lang="id-ID" sz="2000" dirty="0" smtClean="0">
                <a:latin typeface="Berlin Sans FB" pitchFamily="34" charset="0"/>
              </a:rPr>
              <a:t>Penyederhanaan upacara dan ibadah dalam upacara kelahiran, khitanan, perkawinan dan pemakaman dengan menghilangkan hal-hal yang bersifat politeistis</a:t>
            </a:r>
            <a:endParaRPr lang="en-US" sz="2000" dirty="0" smtClean="0">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
        <p:nvSpPr>
          <p:cNvPr id="5" name="Rounded Rectangle 4"/>
          <p:cNvSpPr/>
          <p:nvPr/>
        </p:nvSpPr>
        <p:spPr>
          <a:xfrm>
            <a:off x="304800" y="5181600"/>
            <a:ext cx="8458200" cy="1295399"/>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000" dirty="0" smtClean="0">
              <a:latin typeface="Berlin Sans FB" pitchFamily="34" charset="0"/>
            </a:endParaRPr>
          </a:p>
          <a:p>
            <a:pPr lvl="0" algn="ctr">
              <a:defRPr/>
            </a:pPr>
            <a:r>
              <a:rPr lang="en-US" sz="2000" dirty="0" smtClean="0">
                <a:latin typeface="Berlin Sans FB" pitchFamily="34" charset="0"/>
              </a:rPr>
              <a:t>6. </a:t>
            </a:r>
            <a:r>
              <a:rPr lang="id-ID" sz="2000" dirty="0" smtClean="0">
                <a:latin typeface="Berlin Sans FB" pitchFamily="34" charset="0"/>
              </a:rPr>
              <a:t>Penyampaian khutbah dalam bahasa lokal sebagai perubahan dari kebiasaaan sebelumya yang dalam bahasa arab</a:t>
            </a:r>
            <a:endParaRPr lang="en-US" sz="2000" dirty="0" smtClean="0">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
        <p:nvSpPr>
          <p:cNvPr id="6" name="Rounded Rectangle 5"/>
          <p:cNvSpPr/>
          <p:nvPr/>
        </p:nvSpPr>
        <p:spPr>
          <a:xfrm>
            <a:off x="152400" y="228600"/>
            <a:ext cx="2971800" cy="838199"/>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r>
              <a:rPr lang="en-US" sz="2800" dirty="0" smtClean="0">
                <a:solidFill>
                  <a:schemeClr val="bg1"/>
                </a:solidFill>
                <a:latin typeface="Algerian" pitchFamily="82" charset="0"/>
              </a:rPr>
              <a:t>LANJUTAN !!!</a:t>
            </a:r>
            <a:endParaRPr lang="en-US" sz="2800" dirty="0">
              <a:solidFill>
                <a:schemeClr val="bg1"/>
              </a:solidFill>
              <a:latin typeface="Algerian" pitchFamily="82"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E:\FOTO\WALPAPER\ph-10038.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152400" y="228600"/>
            <a:ext cx="2971800" cy="838199"/>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r>
              <a:rPr lang="en-US" sz="2800" dirty="0" smtClean="0">
                <a:solidFill>
                  <a:schemeClr val="bg1"/>
                </a:solidFill>
                <a:latin typeface="Algerian" pitchFamily="82" charset="0"/>
              </a:rPr>
              <a:t>LANJUTAN !!!</a:t>
            </a:r>
            <a:endParaRPr lang="en-US" sz="2800" dirty="0">
              <a:solidFill>
                <a:schemeClr val="bg1"/>
              </a:solidFill>
              <a:latin typeface="Algerian" pitchFamily="82" charset="0"/>
            </a:endParaRPr>
          </a:p>
        </p:txBody>
      </p:sp>
      <p:sp>
        <p:nvSpPr>
          <p:cNvPr id="4" name="Rounded Rectangle 3"/>
          <p:cNvSpPr/>
          <p:nvPr/>
        </p:nvSpPr>
        <p:spPr>
          <a:xfrm>
            <a:off x="304800" y="3048001"/>
            <a:ext cx="8458200" cy="16764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000" dirty="0" smtClean="0">
              <a:latin typeface="Berlin Sans FB" pitchFamily="34" charset="0"/>
            </a:endParaRPr>
          </a:p>
          <a:p>
            <a:pPr lvl="0" algn="ctr">
              <a:defRPr/>
            </a:pPr>
            <a:r>
              <a:rPr lang="en-US" sz="2000" dirty="0" smtClean="0">
                <a:latin typeface="Berlin Sans FB" pitchFamily="34" charset="0"/>
              </a:rPr>
              <a:t>8. </a:t>
            </a:r>
            <a:r>
              <a:rPr lang="id-ID" sz="2000" dirty="0" smtClean="0">
                <a:latin typeface="Berlin Sans FB" pitchFamily="34" charset="0"/>
              </a:rPr>
              <a:t>Membersihkan anggapan adanya berkah yang bersifat gaib yang dimiliki oleh para kiai atau ulama tertentu, serta mendekonstruksi pengaruh ekstrim pemujaan terhadap mereka</a:t>
            </a:r>
            <a:endParaRPr lang="en-US" sz="2000" dirty="0" smtClean="0">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
        <p:nvSpPr>
          <p:cNvPr id="5" name="Rounded Rectangle 4"/>
          <p:cNvSpPr/>
          <p:nvPr/>
        </p:nvSpPr>
        <p:spPr>
          <a:xfrm>
            <a:off x="304800" y="5181600"/>
            <a:ext cx="8458200" cy="1447799"/>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000" dirty="0" smtClean="0">
              <a:solidFill>
                <a:schemeClr val="tx1"/>
              </a:solidFill>
              <a:latin typeface="Berlin Sans FB" pitchFamily="34" charset="0"/>
            </a:endParaRPr>
          </a:p>
          <a:p>
            <a:pPr lvl="0" algn="ctr">
              <a:defRPr/>
            </a:pPr>
            <a:r>
              <a:rPr lang="en-US" sz="2000" dirty="0" smtClean="0">
                <a:solidFill>
                  <a:schemeClr val="tx1"/>
                </a:solidFill>
                <a:latin typeface="Berlin Sans FB" pitchFamily="34" charset="0"/>
              </a:rPr>
              <a:t>9. </a:t>
            </a:r>
            <a:r>
              <a:rPr lang="id-ID" sz="2000" dirty="0" smtClean="0">
                <a:latin typeface="Berlin Sans FB" pitchFamily="34" charset="0"/>
              </a:rPr>
              <a:t>Penggunaan kerudung untuk wanita dan pemisahan laki-laki dengan wanita dalam pertemuan-pertemuan yang bersifat keagamaan</a:t>
            </a:r>
            <a:endParaRPr lang="en-US" sz="2000" dirty="0" smtClean="0">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
        <p:nvSpPr>
          <p:cNvPr id="6" name="Rounded Rectangle 5"/>
          <p:cNvSpPr/>
          <p:nvPr/>
        </p:nvSpPr>
        <p:spPr>
          <a:xfrm>
            <a:off x="381000" y="1447800"/>
            <a:ext cx="8458200" cy="1219199"/>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000" dirty="0" smtClean="0">
              <a:latin typeface="Berlin Sans FB" pitchFamily="34" charset="0"/>
            </a:endParaRPr>
          </a:p>
          <a:p>
            <a:pPr lvl="0" algn="ctr">
              <a:defRPr/>
            </a:pPr>
            <a:r>
              <a:rPr lang="en-US" sz="2000" dirty="0" smtClean="0">
                <a:latin typeface="Berlin Sans FB" pitchFamily="34" charset="0"/>
              </a:rPr>
              <a:t>7. </a:t>
            </a:r>
            <a:r>
              <a:rPr lang="id-ID" sz="2000" dirty="0" smtClean="0">
                <a:latin typeface="Berlin Sans FB" pitchFamily="34" charset="0"/>
              </a:rPr>
              <a:t>Menghilangkan kebiasaan berziarah ke makam-makam orang suci</a:t>
            </a:r>
            <a:endParaRPr lang="en-US" sz="2000" dirty="0" smtClean="0">
              <a:latin typeface="Berlin Sans FB" pitchFamily="34" charset="0"/>
            </a:endParaRPr>
          </a:p>
          <a:p>
            <a:pPr algn="ctr" fontAlgn="auto">
              <a:spcBef>
                <a:spcPts val="0"/>
              </a:spcBef>
              <a:spcAft>
                <a:spcPts val="0"/>
              </a:spcAft>
              <a:defRPr/>
            </a:pPr>
            <a:endParaRPr lang="en-US" sz="2000" dirty="0">
              <a:solidFill>
                <a:schemeClr val="tx1"/>
              </a:solidFill>
              <a:latin typeface="Berlin Sans FB" pitchFamily="34"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E:\FOTO\WALPAPER\ph-10041.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457200" y="304801"/>
            <a:ext cx="8458200" cy="914400"/>
          </a:xfrm>
          <a:prstGeom prst="roundRect">
            <a:avLst/>
          </a:prstGeom>
        </p:spPr>
        <p:style>
          <a:lnRef idx="3">
            <a:schemeClr val="lt1"/>
          </a:lnRef>
          <a:fillRef idx="1">
            <a:schemeClr val="accent4"/>
          </a:fillRef>
          <a:effectRef idx="1">
            <a:schemeClr val="accent4"/>
          </a:effectRef>
          <a:fontRef idx="minor">
            <a:schemeClr val="lt1"/>
          </a:fontRef>
        </p:style>
        <p:txBody>
          <a:bodyPr anchor="ctr"/>
          <a:lstStyle/>
          <a:p>
            <a:pPr lvl="0" algn="ctr">
              <a:defRPr/>
            </a:pPr>
            <a:endParaRPr lang="en-US" sz="2800" dirty="0" smtClean="0">
              <a:latin typeface="Algerian" pitchFamily="82" charset="0"/>
            </a:endParaRPr>
          </a:p>
          <a:p>
            <a:pPr lvl="0" algn="ctr">
              <a:defRPr/>
            </a:pPr>
            <a:r>
              <a:rPr lang="en-US" sz="2800" dirty="0" smtClean="0">
                <a:latin typeface="Algerian" pitchFamily="82" charset="0"/>
              </a:rPr>
              <a:t>B</a:t>
            </a:r>
            <a:r>
              <a:rPr lang="id-ID" sz="2800" dirty="0" smtClean="0">
                <a:latin typeface="Algerian" pitchFamily="82" charset="0"/>
              </a:rPr>
              <a:t>idang sosial dan kemasyarakatan</a:t>
            </a:r>
            <a:endParaRPr lang="en-US" sz="2800" dirty="0" smtClean="0">
              <a:latin typeface="Algerian" pitchFamily="82" charset="0"/>
            </a:endParaRPr>
          </a:p>
          <a:p>
            <a:pPr algn="ctr" fontAlgn="auto">
              <a:spcBef>
                <a:spcPts val="0"/>
              </a:spcBef>
              <a:spcAft>
                <a:spcPts val="0"/>
              </a:spcAft>
              <a:defRPr/>
            </a:pPr>
            <a:endParaRPr lang="en-US" sz="2800" dirty="0">
              <a:solidFill>
                <a:schemeClr val="tx1"/>
              </a:solidFill>
              <a:latin typeface="Algerian" pitchFamily="82" charset="0"/>
            </a:endParaRPr>
          </a:p>
        </p:txBody>
      </p:sp>
      <p:sp>
        <p:nvSpPr>
          <p:cNvPr id="4" name="Right Arrow 3"/>
          <p:cNvSpPr/>
          <p:nvPr/>
        </p:nvSpPr>
        <p:spPr>
          <a:xfrm rot="5400000">
            <a:off x="4088606" y="1550194"/>
            <a:ext cx="928688" cy="571500"/>
          </a:xfrm>
          <a:prstGeom prst="rightArrow">
            <a:avLst/>
          </a:prstGeom>
        </p:spPr>
        <p:style>
          <a:lnRef idx="3">
            <a:schemeClr val="lt1"/>
          </a:lnRef>
          <a:fillRef idx="1">
            <a:schemeClr val="accent4"/>
          </a:fillRef>
          <a:effectRef idx="1">
            <a:schemeClr val="accent4"/>
          </a:effectRef>
          <a:fontRef idx="minor">
            <a:schemeClr val="lt1"/>
          </a:fontRef>
        </p:style>
        <p:txBody>
          <a:bodyPr anchor="ctr"/>
          <a:lstStyle/>
          <a:p>
            <a:pPr algn="ctr">
              <a:defRPr/>
            </a:pPr>
            <a:endParaRPr lang="en-US"/>
          </a:p>
        </p:txBody>
      </p:sp>
      <p:sp>
        <p:nvSpPr>
          <p:cNvPr id="5" name="Rounded Rectangle 4"/>
          <p:cNvSpPr/>
          <p:nvPr/>
        </p:nvSpPr>
        <p:spPr>
          <a:xfrm>
            <a:off x="152400" y="2438400"/>
            <a:ext cx="8839200" cy="41910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sz="2000" dirty="0" smtClean="0">
                <a:latin typeface="Berlin Sans FB" pitchFamily="34" charset="0"/>
              </a:rPr>
              <a:t>U</a:t>
            </a:r>
            <a:r>
              <a:rPr lang="id-ID" sz="2000" dirty="0" smtClean="0">
                <a:latin typeface="Berlin Sans FB" pitchFamily="34" charset="0"/>
              </a:rPr>
              <a:t>saha yang dirintis oleh Muhammadiyah  ialah mendirikan rumah sakit, poliklinik, rumah yatim piatu yang dikelola melalui lembaga-lembaga dan bukan secara individual sebagaimana dilakukan oleh orang pada umumnya. Demikian pula Muhammadiyah juga telah mewujudkan bidang bimbingan dan penyuluhan agama dalam masalah-masalah yang diperlukan dan mungkin  bersifat pribadi</a:t>
            </a:r>
            <a:r>
              <a:rPr lang="en-US" sz="2000" dirty="0" smtClean="0">
                <a:latin typeface="Berlin Sans FB" pitchFamily="34" charset="0"/>
              </a:rPr>
              <a:t>, </a:t>
            </a:r>
            <a:r>
              <a:rPr lang="en-US" sz="2000" dirty="0" err="1" smtClean="0">
                <a:latin typeface="Berlin Sans FB" pitchFamily="34" charset="0"/>
              </a:rPr>
              <a:t>seperti</a:t>
            </a:r>
            <a:r>
              <a:rPr lang="en-US" sz="2000" dirty="0" smtClean="0">
                <a:latin typeface="Berlin Sans FB" pitchFamily="34" charset="0"/>
              </a:rPr>
              <a:t> </a:t>
            </a:r>
            <a:r>
              <a:rPr lang="en-US" sz="2000" dirty="0" err="1" smtClean="0">
                <a:latin typeface="Berlin Sans FB" pitchFamily="34" charset="0"/>
              </a:rPr>
              <a:t>mempelopori</a:t>
            </a:r>
            <a:r>
              <a:rPr lang="en-US" sz="2000" dirty="0" smtClean="0">
                <a:latin typeface="Berlin Sans FB" pitchFamily="34" charset="0"/>
              </a:rPr>
              <a:t> </a:t>
            </a:r>
            <a:r>
              <a:rPr lang="en-US" sz="2000" dirty="0" err="1" smtClean="0">
                <a:latin typeface="Berlin Sans FB" pitchFamily="34" charset="0"/>
              </a:rPr>
              <a:t>mendirikan</a:t>
            </a:r>
            <a:r>
              <a:rPr lang="en-US" sz="2000" dirty="0" smtClean="0">
                <a:latin typeface="Berlin Sans FB" pitchFamily="34" charset="0"/>
              </a:rPr>
              <a:t> </a:t>
            </a:r>
            <a:r>
              <a:rPr lang="en-US" sz="2000" dirty="0" err="1" smtClean="0">
                <a:latin typeface="Berlin Sans FB" pitchFamily="34" charset="0"/>
              </a:rPr>
              <a:t>Badan</a:t>
            </a:r>
            <a:r>
              <a:rPr lang="en-US" sz="2000" dirty="0" smtClean="0">
                <a:latin typeface="Berlin Sans FB" pitchFamily="34" charset="0"/>
              </a:rPr>
              <a:t> </a:t>
            </a:r>
            <a:r>
              <a:rPr lang="en-US" sz="2000" dirty="0" err="1" smtClean="0">
                <a:latin typeface="Berlin Sans FB" pitchFamily="34" charset="0"/>
              </a:rPr>
              <a:t>penyuluhan</a:t>
            </a:r>
            <a:r>
              <a:rPr lang="en-US" sz="2000" dirty="0" smtClean="0">
                <a:latin typeface="Berlin Sans FB" pitchFamily="34" charset="0"/>
              </a:rPr>
              <a:t> </a:t>
            </a:r>
            <a:r>
              <a:rPr lang="en-US" sz="2000" dirty="0" err="1" smtClean="0">
                <a:latin typeface="Berlin Sans FB" pitchFamily="34" charset="0"/>
              </a:rPr>
              <a:t>perkawinan</a:t>
            </a:r>
            <a:r>
              <a:rPr lang="en-US" sz="2000" dirty="0" smtClean="0">
                <a:latin typeface="Berlin Sans FB" pitchFamily="34" charset="0"/>
              </a:rPr>
              <a:t> </a:t>
            </a:r>
            <a:r>
              <a:rPr lang="en-US" sz="2000" dirty="0" err="1" smtClean="0">
                <a:latin typeface="Berlin Sans FB" pitchFamily="34" charset="0"/>
              </a:rPr>
              <a:t>di</a:t>
            </a:r>
            <a:r>
              <a:rPr lang="en-US" sz="2000" dirty="0" smtClean="0">
                <a:latin typeface="Berlin Sans FB" pitchFamily="34" charset="0"/>
              </a:rPr>
              <a:t> </a:t>
            </a:r>
            <a:r>
              <a:rPr lang="en-US" sz="2000" dirty="0" err="1" smtClean="0">
                <a:latin typeface="Berlin Sans FB" pitchFamily="34" charset="0"/>
              </a:rPr>
              <a:t>kota-kota</a:t>
            </a:r>
            <a:r>
              <a:rPr lang="en-US" sz="2000" dirty="0" smtClean="0">
                <a:latin typeface="Berlin Sans FB" pitchFamily="34" charset="0"/>
              </a:rPr>
              <a:t> </a:t>
            </a:r>
            <a:r>
              <a:rPr lang="en-US" sz="2000" dirty="0" err="1" smtClean="0">
                <a:latin typeface="Berlin Sans FB" pitchFamily="34" charset="0"/>
              </a:rPr>
              <a:t>besar</a:t>
            </a:r>
            <a:r>
              <a:rPr lang="en-US" sz="2000" dirty="0" smtClean="0">
                <a:latin typeface="Berlin Sans FB" pitchFamily="34" charset="0"/>
              </a:rPr>
              <a:t>. </a:t>
            </a:r>
            <a:r>
              <a:rPr lang="en-US" sz="2000" dirty="0" err="1" smtClean="0">
                <a:latin typeface="Berlin Sans FB" pitchFamily="34" charset="0"/>
              </a:rPr>
              <a:t>Badan</a:t>
            </a:r>
            <a:r>
              <a:rPr lang="en-US" sz="2000" dirty="0" smtClean="0">
                <a:latin typeface="Berlin Sans FB" pitchFamily="34" charset="0"/>
              </a:rPr>
              <a:t> </a:t>
            </a:r>
            <a:r>
              <a:rPr lang="en-US" sz="2000" dirty="0" err="1" smtClean="0">
                <a:latin typeface="Berlin Sans FB" pitchFamily="34" charset="0"/>
              </a:rPr>
              <a:t>atau</a:t>
            </a:r>
            <a:r>
              <a:rPr lang="en-US" sz="2000" dirty="0" smtClean="0">
                <a:latin typeface="Berlin Sans FB" pitchFamily="34" charset="0"/>
              </a:rPr>
              <a:t> </a:t>
            </a:r>
            <a:r>
              <a:rPr lang="en-US" sz="2000" dirty="0" err="1" smtClean="0">
                <a:latin typeface="Berlin Sans FB" pitchFamily="34" charset="0"/>
              </a:rPr>
              <a:t>lembaga</a:t>
            </a:r>
            <a:r>
              <a:rPr lang="en-US" sz="2000" dirty="0" smtClean="0">
                <a:latin typeface="Berlin Sans FB" pitchFamily="34" charset="0"/>
              </a:rPr>
              <a:t> </a:t>
            </a:r>
            <a:r>
              <a:rPr lang="en-US" sz="2000" dirty="0" err="1" smtClean="0">
                <a:latin typeface="Berlin Sans FB" pitchFamily="34" charset="0"/>
              </a:rPr>
              <a:t>didalam</a:t>
            </a:r>
            <a:r>
              <a:rPr lang="en-US" sz="2000" dirty="0" smtClean="0">
                <a:latin typeface="Berlin Sans FB" pitchFamily="34" charset="0"/>
              </a:rPr>
              <a:t> </a:t>
            </a:r>
            <a:r>
              <a:rPr lang="en-US" sz="2000" dirty="0" err="1" smtClean="0">
                <a:latin typeface="Berlin Sans FB" pitchFamily="34" charset="0"/>
              </a:rPr>
              <a:t>Muhammadiyah</a:t>
            </a:r>
            <a:r>
              <a:rPr lang="en-US" sz="2000" dirty="0" smtClean="0">
                <a:latin typeface="Berlin Sans FB" pitchFamily="34" charset="0"/>
              </a:rPr>
              <a:t> </a:t>
            </a:r>
            <a:r>
              <a:rPr lang="en-US" sz="2000" dirty="0" err="1" smtClean="0">
                <a:latin typeface="Berlin Sans FB" pitchFamily="34" charset="0"/>
              </a:rPr>
              <a:t>juga</a:t>
            </a:r>
            <a:r>
              <a:rPr lang="en-US" sz="2000" dirty="0" smtClean="0">
                <a:latin typeface="Berlin Sans FB" pitchFamily="34" charset="0"/>
              </a:rPr>
              <a:t> </a:t>
            </a:r>
            <a:r>
              <a:rPr lang="en-US" sz="2000" dirty="0" err="1" smtClean="0">
                <a:latin typeface="Berlin Sans FB" pitchFamily="34" charset="0"/>
              </a:rPr>
              <a:t>ikut</a:t>
            </a:r>
            <a:r>
              <a:rPr lang="en-US" sz="2000" dirty="0" smtClean="0">
                <a:latin typeface="Berlin Sans FB" pitchFamily="34" charset="0"/>
              </a:rPr>
              <a:t> </a:t>
            </a:r>
            <a:r>
              <a:rPr lang="en-US" sz="2000" dirty="0" err="1" smtClean="0">
                <a:latin typeface="Berlin Sans FB" pitchFamily="34" charset="0"/>
              </a:rPr>
              <a:t>menangani</a:t>
            </a:r>
            <a:r>
              <a:rPr lang="en-US" sz="2000" dirty="0" smtClean="0">
                <a:latin typeface="Berlin Sans FB" pitchFamily="34" charset="0"/>
              </a:rPr>
              <a:t> </a:t>
            </a:r>
            <a:r>
              <a:rPr lang="en-US" sz="2000" dirty="0" err="1" smtClean="0">
                <a:latin typeface="Berlin Sans FB" pitchFamily="34" charset="0"/>
              </a:rPr>
              <a:t>masalah-masalah</a:t>
            </a:r>
            <a:r>
              <a:rPr lang="en-US" sz="2000" dirty="0" smtClean="0">
                <a:latin typeface="Berlin Sans FB" pitchFamily="34" charset="0"/>
              </a:rPr>
              <a:t> </a:t>
            </a:r>
            <a:r>
              <a:rPr lang="en-US" sz="2000" dirty="0" err="1" smtClean="0">
                <a:latin typeface="Berlin Sans FB" pitchFamily="34" charset="0"/>
              </a:rPr>
              <a:t>keagamaan</a:t>
            </a:r>
            <a:r>
              <a:rPr lang="en-US" sz="2000" dirty="0" smtClean="0">
                <a:latin typeface="Berlin Sans FB" pitchFamily="34" charset="0"/>
              </a:rPr>
              <a:t> yang </a:t>
            </a:r>
            <a:r>
              <a:rPr lang="en-US" sz="2000" dirty="0" err="1" smtClean="0">
                <a:latin typeface="Berlin Sans FB" pitchFamily="34" charset="0"/>
              </a:rPr>
              <a:t>ada</a:t>
            </a:r>
            <a:r>
              <a:rPr lang="en-US" sz="2000" dirty="0" smtClean="0">
                <a:latin typeface="Berlin Sans FB" pitchFamily="34" charset="0"/>
              </a:rPr>
              <a:t> </a:t>
            </a:r>
            <a:r>
              <a:rPr lang="en-US" sz="2000" dirty="0" err="1" smtClean="0">
                <a:latin typeface="Berlin Sans FB" pitchFamily="34" charset="0"/>
              </a:rPr>
              <a:t>kaitannya</a:t>
            </a:r>
            <a:r>
              <a:rPr lang="en-US" sz="2000" dirty="0" smtClean="0">
                <a:latin typeface="Berlin Sans FB" pitchFamily="34" charset="0"/>
              </a:rPr>
              <a:t> </a:t>
            </a:r>
            <a:r>
              <a:rPr lang="en-US" sz="2000" dirty="0" err="1" smtClean="0">
                <a:latin typeface="Berlin Sans FB" pitchFamily="34" charset="0"/>
              </a:rPr>
              <a:t>dengan</a:t>
            </a:r>
            <a:r>
              <a:rPr lang="en-US" sz="2000" dirty="0" smtClean="0">
                <a:latin typeface="Berlin Sans FB" pitchFamily="34" charset="0"/>
              </a:rPr>
              <a:t> </a:t>
            </a:r>
            <a:r>
              <a:rPr lang="en-US" sz="2000" dirty="0" err="1" smtClean="0">
                <a:latin typeface="Berlin Sans FB" pitchFamily="34" charset="0"/>
              </a:rPr>
              <a:t>bidang</a:t>
            </a:r>
            <a:r>
              <a:rPr lang="en-US" sz="2000" dirty="0" smtClean="0">
                <a:latin typeface="Berlin Sans FB" pitchFamily="34" charset="0"/>
              </a:rPr>
              <a:t> social </a:t>
            </a:r>
            <a:r>
              <a:rPr lang="en-US" sz="2000" dirty="0" err="1" smtClean="0">
                <a:latin typeface="Berlin Sans FB" pitchFamily="34" charset="0"/>
              </a:rPr>
              <a:t>seperti</a:t>
            </a:r>
            <a:r>
              <a:rPr lang="en-US" sz="2000" dirty="0" smtClean="0">
                <a:latin typeface="Berlin Sans FB" pitchFamily="34" charset="0"/>
              </a:rPr>
              <a:t> </a:t>
            </a:r>
            <a:r>
              <a:rPr lang="en-US" sz="2000" dirty="0" err="1" smtClean="0">
                <a:latin typeface="Berlin Sans FB" pitchFamily="34" charset="0"/>
              </a:rPr>
              <a:t>penerimaan</a:t>
            </a:r>
            <a:r>
              <a:rPr lang="en-US" sz="2000" dirty="0" smtClean="0">
                <a:latin typeface="Berlin Sans FB" pitchFamily="34" charset="0"/>
              </a:rPr>
              <a:t> </a:t>
            </a:r>
            <a:r>
              <a:rPr lang="en-US" sz="2000" dirty="0" err="1" smtClean="0">
                <a:latin typeface="Berlin Sans FB" pitchFamily="34" charset="0"/>
              </a:rPr>
              <a:t>dan</a:t>
            </a:r>
            <a:r>
              <a:rPr lang="en-US" sz="2000" dirty="0" smtClean="0">
                <a:latin typeface="Berlin Sans FB" pitchFamily="34" charset="0"/>
              </a:rPr>
              <a:t> </a:t>
            </a:r>
            <a:r>
              <a:rPr lang="en-US" sz="2000" dirty="0" err="1" smtClean="0">
                <a:latin typeface="Berlin Sans FB" pitchFamily="34" charset="0"/>
              </a:rPr>
              <a:t>pembagian</a:t>
            </a:r>
            <a:r>
              <a:rPr lang="en-US" sz="2000" dirty="0" smtClean="0">
                <a:latin typeface="Berlin Sans FB" pitchFamily="34" charset="0"/>
              </a:rPr>
              <a:t> </a:t>
            </a:r>
            <a:r>
              <a:rPr lang="en-US" sz="2000" dirty="0" err="1" smtClean="0">
                <a:latin typeface="Berlin Sans FB" pitchFamily="34" charset="0"/>
              </a:rPr>
              <a:t>zakat</a:t>
            </a:r>
            <a:r>
              <a:rPr lang="en-US" sz="2000" dirty="0" smtClean="0">
                <a:latin typeface="Berlin Sans FB" pitchFamily="34" charset="0"/>
              </a:rPr>
              <a:t> </a:t>
            </a:r>
            <a:r>
              <a:rPr lang="en-US" sz="2000" dirty="0" err="1" smtClean="0">
                <a:latin typeface="Berlin Sans FB" pitchFamily="34" charset="0"/>
              </a:rPr>
              <a:t>ditangani</a:t>
            </a:r>
            <a:r>
              <a:rPr lang="en-US" sz="2000" dirty="0" smtClean="0">
                <a:latin typeface="Berlin Sans FB" pitchFamily="34" charset="0"/>
              </a:rPr>
              <a:t> </a:t>
            </a:r>
            <a:r>
              <a:rPr lang="en-US" sz="2000" dirty="0" err="1" smtClean="0">
                <a:latin typeface="Berlin Sans FB" pitchFamily="34" charset="0"/>
              </a:rPr>
              <a:t>sepenuhnya</a:t>
            </a:r>
            <a:r>
              <a:rPr lang="en-US" sz="2000" dirty="0" smtClean="0">
                <a:latin typeface="Berlin Sans FB" pitchFamily="34" charset="0"/>
              </a:rPr>
              <a:t> </a:t>
            </a:r>
            <a:r>
              <a:rPr lang="en-US" sz="2000" dirty="0" err="1" smtClean="0">
                <a:latin typeface="Berlin Sans FB" pitchFamily="34" charset="0"/>
              </a:rPr>
              <a:t>oleh</a:t>
            </a:r>
            <a:r>
              <a:rPr lang="en-US" sz="2000" dirty="0" smtClean="0">
                <a:latin typeface="Berlin Sans FB" pitchFamily="34" charset="0"/>
              </a:rPr>
              <a:t> PKU yang </a:t>
            </a:r>
            <a:r>
              <a:rPr lang="en-US" sz="2000" dirty="0" err="1" smtClean="0">
                <a:latin typeface="Berlin Sans FB" pitchFamily="34" charset="0"/>
              </a:rPr>
              <a:t>sekaligus</a:t>
            </a:r>
            <a:r>
              <a:rPr lang="en-US" sz="2000" dirty="0" smtClean="0">
                <a:latin typeface="Berlin Sans FB" pitchFamily="34" charset="0"/>
              </a:rPr>
              <a:t> </a:t>
            </a:r>
            <a:r>
              <a:rPr lang="en-US" sz="2000" dirty="0" err="1" smtClean="0">
                <a:latin typeface="Berlin Sans FB" pitchFamily="34" charset="0"/>
              </a:rPr>
              <a:t>berwenang</a:t>
            </a:r>
            <a:r>
              <a:rPr lang="en-US" sz="2000" dirty="0" smtClean="0">
                <a:latin typeface="Berlin Sans FB" pitchFamily="34" charset="0"/>
              </a:rPr>
              <a:t> </a:t>
            </a:r>
            <a:r>
              <a:rPr lang="en-US" sz="2000" dirty="0" err="1" smtClean="0">
                <a:latin typeface="Berlin Sans FB" pitchFamily="34" charset="0"/>
              </a:rPr>
              <a:t>sebagai</a:t>
            </a:r>
            <a:r>
              <a:rPr lang="en-US" sz="2000" dirty="0" smtClean="0">
                <a:latin typeface="Berlin Sans FB" pitchFamily="34" charset="0"/>
              </a:rPr>
              <a:t> </a:t>
            </a:r>
            <a:r>
              <a:rPr lang="en-US" sz="2000" dirty="0" err="1" smtClean="0">
                <a:latin typeface="Berlin Sans FB" pitchFamily="34" charset="0"/>
              </a:rPr>
              <a:t>badan</a:t>
            </a:r>
            <a:r>
              <a:rPr lang="en-US" sz="2000" dirty="0" smtClean="0">
                <a:latin typeface="Berlin Sans FB" pitchFamily="34" charset="0"/>
              </a:rPr>
              <a:t> </a:t>
            </a:r>
            <a:r>
              <a:rPr lang="en-US" sz="2000" dirty="0" err="1" smtClean="0">
                <a:latin typeface="Berlin Sans FB" pitchFamily="34" charset="0"/>
              </a:rPr>
              <a:t>amil</a:t>
            </a:r>
            <a:endParaRPr lang="en-US" sz="2000" dirty="0">
              <a:solidFill>
                <a:schemeClr val="tx1"/>
              </a:solidFill>
              <a:latin typeface="Berlin Sans FB" pitchFamily="34"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E:\FOTO\WALPAPER\ph-10018.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457200" y="304801"/>
            <a:ext cx="8458200" cy="914400"/>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lvl="0" algn="ctr">
              <a:defRPr/>
            </a:pPr>
            <a:endParaRPr lang="en-US" sz="2800" dirty="0" smtClean="0">
              <a:latin typeface="Algerian" pitchFamily="82" charset="0"/>
            </a:endParaRPr>
          </a:p>
          <a:p>
            <a:pPr lvl="0" algn="ctr">
              <a:defRPr/>
            </a:pPr>
            <a:r>
              <a:rPr lang="en-US" sz="2800" dirty="0" err="1" smtClean="0">
                <a:latin typeface="Algerian" pitchFamily="82" charset="0"/>
              </a:rPr>
              <a:t>Bidang</a:t>
            </a:r>
            <a:r>
              <a:rPr lang="en-US" sz="2800" dirty="0" smtClean="0">
                <a:latin typeface="Algerian" pitchFamily="82" charset="0"/>
              </a:rPr>
              <a:t> </a:t>
            </a:r>
            <a:r>
              <a:rPr lang="en-US" sz="2800" dirty="0" err="1" smtClean="0">
                <a:latin typeface="Algerian" pitchFamily="82" charset="0"/>
              </a:rPr>
              <a:t>Sosial</a:t>
            </a:r>
            <a:r>
              <a:rPr lang="en-US" sz="2800" dirty="0" smtClean="0">
                <a:latin typeface="Algerian" pitchFamily="82" charset="0"/>
              </a:rPr>
              <a:t> </a:t>
            </a:r>
            <a:r>
              <a:rPr lang="en-US" sz="2800" dirty="0" err="1" smtClean="0">
                <a:latin typeface="Algerian" pitchFamily="82" charset="0"/>
              </a:rPr>
              <a:t>Pendidikan</a:t>
            </a:r>
            <a:endParaRPr lang="en-US" sz="2800" dirty="0" smtClean="0">
              <a:latin typeface="Algerian" pitchFamily="82" charset="0"/>
            </a:endParaRPr>
          </a:p>
          <a:p>
            <a:pPr algn="ctr" fontAlgn="auto">
              <a:spcBef>
                <a:spcPts val="0"/>
              </a:spcBef>
              <a:spcAft>
                <a:spcPts val="0"/>
              </a:spcAft>
              <a:defRPr/>
            </a:pPr>
            <a:endParaRPr lang="en-US" sz="2800" dirty="0">
              <a:solidFill>
                <a:schemeClr val="tx1"/>
              </a:solidFill>
              <a:latin typeface="Algerian" pitchFamily="82" charset="0"/>
            </a:endParaRPr>
          </a:p>
        </p:txBody>
      </p:sp>
      <p:sp>
        <p:nvSpPr>
          <p:cNvPr id="4" name="Striped Right Arrow 3"/>
          <p:cNvSpPr/>
          <p:nvPr/>
        </p:nvSpPr>
        <p:spPr>
          <a:xfrm rot="5400000">
            <a:off x="3812381" y="1750219"/>
            <a:ext cx="1409700" cy="500062"/>
          </a:xfrm>
          <a:prstGeom prst="stripedRightArrow">
            <a:avLst>
              <a:gd name="adj1" fmla="val 22708"/>
              <a:gd name="adj2" fmla="val 52729"/>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a:p>
        </p:txBody>
      </p:sp>
      <p:sp>
        <p:nvSpPr>
          <p:cNvPr id="5" name="Left-Right-Up Arrow 4"/>
          <p:cNvSpPr/>
          <p:nvPr/>
        </p:nvSpPr>
        <p:spPr>
          <a:xfrm rot="10800000">
            <a:off x="3733800" y="2667000"/>
            <a:ext cx="1571625" cy="1714500"/>
          </a:xfrm>
          <a:prstGeom prst="leftRightUpArrow">
            <a:avLst>
              <a:gd name="adj1" fmla="val 9080"/>
              <a:gd name="adj2" fmla="val 13856"/>
              <a:gd name="adj3" fmla="val 25000"/>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a:p>
        </p:txBody>
      </p:sp>
      <p:sp>
        <p:nvSpPr>
          <p:cNvPr id="6" name="Rounded Rectangle 5"/>
          <p:cNvSpPr/>
          <p:nvPr/>
        </p:nvSpPr>
        <p:spPr>
          <a:xfrm>
            <a:off x="304800" y="2133600"/>
            <a:ext cx="3343275" cy="1852613"/>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lvl="0" algn="ctr">
              <a:defRPr/>
            </a:pPr>
            <a:endParaRPr lang="en-US" sz="2800" dirty="0" smtClean="0">
              <a:latin typeface="Berlin Sans FB" pitchFamily="34" charset="0"/>
            </a:endParaRPr>
          </a:p>
          <a:p>
            <a:pPr lvl="0" algn="ctr">
              <a:defRPr/>
            </a:pPr>
            <a:r>
              <a:rPr lang="en-US" sz="2800" dirty="0" smtClean="0">
                <a:latin typeface="Berlin Sans FB" pitchFamily="34" charset="0"/>
              </a:rPr>
              <a:t>1. </a:t>
            </a:r>
            <a:r>
              <a:rPr lang="en-US" sz="2800" dirty="0" err="1" smtClean="0">
                <a:latin typeface="Berlin Sans FB" pitchFamily="34" charset="0"/>
              </a:rPr>
              <a:t>Sekolah</a:t>
            </a:r>
            <a:r>
              <a:rPr lang="en-US" sz="2800" dirty="0" smtClean="0">
                <a:latin typeface="Berlin Sans FB" pitchFamily="34" charset="0"/>
              </a:rPr>
              <a:t> agama (</a:t>
            </a:r>
            <a:r>
              <a:rPr lang="en-US" sz="2800" dirty="0" err="1" smtClean="0">
                <a:latin typeface="Berlin Sans FB" pitchFamily="34" charset="0"/>
              </a:rPr>
              <a:t>madrasah</a:t>
            </a:r>
            <a:r>
              <a:rPr lang="en-US" sz="2800" dirty="0" smtClean="0">
                <a:latin typeface="Berlin Sans FB" pitchFamily="34" charset="0"/>
              </a:rPr>
              <a:t>)</a:t>
            </a:r>
          </a:p>
          <a:p>
            <a:pPr algn="ctr" fontAlgn="auto">
              <a:spcBef>
                <a:spcPts val="0"/>
              </a:spcBef>
              <a:spcAft>
                <a:spcPts val="0"/>
              </a:spcAft>
              <a:defRPr/>
            </a:pPr>
            <a:endParaRPr lang="en-US" sz="2800" dirty="0">
              <a:latin typeface="Berlin Sans FB" pitchFamily="34" charset="0"/>
            </a:endParaRPr>
          </a:p>
        </p:txBody>
      </p:sp>
      <p:sp>
        <p:nvSpPr>
          <p:cNvPr id="7" name="Rounded Rectangle 6"/>
          <p:cNvSpPr/>
          <p:nvPr/>
        </p:nvSpPr>
        <p:spPr>
          <a:xfrm>
            <a:off x="2209800" y="4648200"/>
            <a:ext cx="5029200" cy="1852613"/>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lvl="0" algn="ctr">
              <a:defRPr/>
            </a:pPr>
            <a:r>
              <a:rPr lang="en-US" sz="2800" dirty="0" smtClean="0">
                <a:latin typeface="Berlin Sans FB" pitchFamily="34" charset="0"/>
              </a:rPr>
              <a:t>3. </a:t>
            </a:r>
            <a:r>
              <a:rPr lang="en-US" sz="2800" dirty="0" err="1" smtClean="0">
                <a:latin typeface="Berlin Sans FB" pitchFamily="34" charset="0"/>
              </a:rPr>
              <a:t>Sekolah</a:t>
            </a:r>
            <a:r>
              <a:rPr lang="en-US" sz="2800" dirty="0" smtClean="0">
                <a:latin typeface="Berlin Sans FB" pitchFamily="34" charset="0"/>
              </a:rPr>
              <a:t> </a:t>
            </a:r>
            <a:r>
              <a:rPr lang="en-US" sz="2800" dirty="0" err="1" smtClean="0">
                <a:latin typeface="Berlin Sans FB" pitchFamily="34" charset="0"/>
              </a:rPr>
              <a:t>Kejuruan</a:t>
            </a:r>
            <a:endParaRPr lang="en-US" sz="2800" dirty="0" smtClean="0">
              <a:latin typeface="Berlin Sans FB" pitchFamily="34" charset="0"/>
            </a:endParaRPr>
          </a:p>
          <a:p>
            <a:pPr algn="ctr" fontAlgn="auto">
              <a:spcBef>
                <a:spcPts val="0"/>
              </a:spcBef>
              <a:spcAft>
                <a:spcPts val="0"/>
              </a:spcAft>
              <a:defRPr/>
            </a:pPr>
            <a:endParaRPr lang="en-US" sz="2800" dirty="0">
              <a:latin typeface="Berlin Sans FB" pitchFamily="34" charset="0"/>
            </a:endParaRPr>
          </a:p>
        </p:txBody>
      </p:sp>
      <p:sp>
        <p:nvSpPr>
          <p:cNvPr id="8" name="Rounded Rectangle 7"/>
          <p:cNvSpPr/>
          <p:nvPr/>
        </p:nvSpPr>
        <p:spPr>
          <a:xfrm>
            <a:off x="5410200" y="2133600"/>
            <a:ext cx="3343275" cy="1852613"/>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lvl="0" algn="ctr">
              <a:defRPr/>
            </a:pPr>
            <a:r>
              <a:rPr lang="en-US" sz="2800" dirty="0" smtClean="0">
                <a:latin typeface="Berlin Sans FB" pitchFamily="34" charset="0"/>
              </a:rPr>
              <a:t>2. </a:t>
            </a:r>
            <a:r>
              <a:rPr lang="en-US" sz="2800" dirty="0" err="1" smtClean="0">
                <a:latin typeface="Berlin Sans FB" pitchFamily="34" charset="0"/>
              </a:rPr>
              <a:t>Sekolah</a:t>
            </a:r>
            <a:r>
              <a:rPr lang="en-US" sz="2800" dirty="0" smtClean="0">
                <a:latin typeface="Berlin Sans FB" pitchFamily="34" charset="0"/>
              </a:rPr>
              <a:t> </a:t>
            </a:r>
            <a:r>
              <a:rPr lang="en-US" sz="2800" dirty="0" err="1" smtClean="0">
                <a:latin typeface="Berlin Sans FB" pitchFamily="34" charset="0"/>
              </a:rPr>
              <a:t>Umum</a:t>
            </a:r>
            <a:endParaRPr lang="en-US" sz="2800" dirty="0" smtClean="0">
              <a:latin typeface="Berlin Sans FB" pitchFamily="34" charset="0"/>
            </a:endParaRPr>
          </a:p>
          <a:p>
            <a:pPr algn="ctr" fontAlgn="auto">
              <a:spcBef>
                <a:spcPts val="0"/>
              </a:spcBef>
              <a:spcAft>
                <a:spcPts val="0"/>
              </a:spcAft>
              <a:defRPr/>
            </a:pPr>
            <a:endParaRPr lang="en-US" sz="2800" dirty="0">
              <a:latin typeface="Berlin Sans FB" pitchFamily="34"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FOTO\WALPAPER\ph-10117.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609600" y="533400"/>
            <a:ext cx="8077199" cy="1752601"/>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endParaRPr lang="en-US" sz="5400" dirty="0" smtClean="0">
              <a:latin typeface="Algerian" pitchFamily="82" charset="0"/>
            </a:endParaRPr>
          </a:p>
          <a:p>
            <a:pPr algn="ctr" fontAlgn="auto">
              <a:spcBef>
                <a:spcPts val="0"/>
              </a:spcBef>
              <a:spcAft>
                <a:spcPts val="0"/>
              </a:spcAft>
              <a:defRPr/>
            </a:pPr>
            <a:r>
              <a:rPr lang="en-US" sz="3200" dirty="0" err="1" smtClean="0">
                <a:latin typeface="Algerian" pitchFamily="82" charset="0"/>
              </a:rPr>
              <a:t>Muhammadiyah</a:t>
            </a:r>
            <a:r>
              <a:rPr lang="en-US" sz="3200" dirty="0" smtClean="0">
                <a:latin typeface="Algerian" pitchFamily="82" charset="0"/>
              </a:rPr>
              <a:t> </a:t>
            </a:r>
            <a:r>
              <a:rPr lang="en-US" sz="3200" dirty="0" err="1">
                <a:latin typeface="Algerian" pitchFamily="82" charset="0"/>
              </a:rPr>
              <a:t>sebagai</a:t>
            </a:r>
            <a:r>
              <a:rPr lang="en-US" sz="3200" dirty="0">
                <a:latin typeface="Algerian" pitchFamily="82" charset="0"/>
              </a:rPr>
              <a:t> </a:t>
            </a:r>
            <a:r>
              <a:rPr lang="en-US" sz="3200" dirty="0" err="1">
                <a:latin typeface="Algerian" pitchFamily="82" charset="0"/>
              </a:rPr>
              <a:t>gerakan</a:t>
            </a:r>
            <a:r>
              <a:rPr lang="en-US" sz="3200" dirty="0">
                <a:latin typeface="Algerian" pitchFamily="82" charset="0"/>
              </a:rPr>
              <a:t> </a:t>
            </a:r>
            <a:endParaRPr lang="en-US" sz="3200" dirty="0" smtClean="0">
              <a:latin typeface="Algerian" pitchFamily="82" charset="0"/>
            </a:endParaRPr>
          </a:p>
          <a:p>
            <a:pPr algn="ctr" fontAlgn="auto">
              <a:spcBef>
                <a:spcPts val="0"/>
              </a:spcBef>
              <a:spcAft>
                <a:spcPts val="0"/>
              </a:spcAft>
              <a:defRPr/>
            </a:pPr>
            <a:r>
              <a:rPr lang="en-US" sz="3200" dirty="0" err="1" smtClean="0">
                <a:latin typeface="Algerian" pitchFamily="82" charset="0"/>
              </a:rPr>
              <a:t>soSial</a:t>
            </a:r>
            <a:endParaRPr lang="en-US" sz="3200" dirty="0">
              <a:latin typeface="Algerian" pitchFamily="82" charset="0"/>
            </a:endParaRPr>
          </a:p>
          <a:p>
            <a:pPr algn="ctr" fontAlgn="auto">
              <a:spcBef>
                <a:spcPts val="0"/>
              </a:spcBef>
              <a:spcAft>
                <a:spcPts val="0"/>
              </a:spcAft>
              <a:defRPr/>
            </a:pPr>
            <a:endParaRPr lang="en-US" sz="5400" dirty="0">
              <a:solidFill>
                <a:srgbClr val="002060"/>
              </a:solidFill>
              <a:latin typeface="Algerian" pitchFamily="82" charset="0"/>
            </a:endParaRPr>
          </a:p>
        </p:txBody>
      </p:sp>
      <p:sp>
        <p:nvSpPr>
          <p:cNvPr id="4" name="Rounded Rectangle 3"/>
          <p:cNvSpPr/>
          <p:nvPr/>
        </p:nvSpPr>
        <p:spPr>
          <a:xfrm>
            <a:off x="0" y="3733800"/>
            <a:ext cx="9144000" cy="2562225"/>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en-US" dirty="0" smtClean="0">
              <a:solidFill>
                <a:schemeClr val="tx1"/>
              </a:solidFill>
              <a:latin typeface="Berlin Sans FB" pitchFamily="34" charset="0"/>
            </a:endParaRPr>
          </a:p>
          <a:p>
            <a:pPr algn="ctr" fontAlgn="auto">
              <a:spcBef>
                <a:spcPts val="0"/>
              </a:spcBef>
              <a:spcAft>
                <a:spcPts val="0"/>
              </a:spcAft>
              <a:defRPr/>
            </a:pPr>
            <a:r>
              <a:rPr lang="en-US" dirty="0" err="1" smtClean="0">
                <a:solidFill>
                  <a:schemeClr val="tx1"/>
                </a:solidFill>
                <a:latin typeface="Berlin Sans FB" pitchFamily="34" charset="0"/>
              </a:rPr>
              <a:t>Muhammadiyah</a:t>
            </a:r>
            <a:r>
              <a:rPr lang="en-US" dirty="0" smtClean="0">
                <a:solidFill>
                  <a:schemeClr val="tx1"/>
                </a:solidFill>
                <a:latin typeface="Berlin Sans FB" pitchFamily="34" charset="0"/>
              </a:rPr>
              <a:t> </a:t>
            </a:r>
            <a:r>
              <a:rPr lang="en-US" dirty="0" err="1">
                <a:solidFill>
                  <a:schemeClr val="tx1"/>
                </a:solidFill>
                <a:latin typeface="Berlin Sans FB" pitchFamily="34" charset="0"/>
              </a:rPr>
              <a:t>adalah</a:t>
            </a:r>
            <a:r>
              <a:rPr lang="en-US" dirty="0">
                <a:solidFill>
                  <a:schemeClr val="tx1"/>
                </a:solidFill>
                <a:latin typeface="Berlin Sans FB" pitchFamily="34" charset="0"/>
              </a:rPr>
              <a:t> </a:t>
            </a:r>
            <a:r>
              <a:rPr lang="en-US" dirty="0" err="1">
                <a:solidFill>
                  <a:schemeClr val="tx1"/>
                </a:solidFill>
                <a:latin typeface="Berlin Sans FB" pitchFamily="34" charset="0"/>
              </a:rPr>
              <a:t>sebuah</a:t>
            </a:r>
            <a:r>
              <a:rPr lang="en-US" dirty="0">
                <a:solidFill>
                  <a:schemeClr val="tx1"/>
                </a:solidFill>
                <a:latin typeface="Berlin Sans FB" pitchFamily="34" charset="0"/>
              </a:rPr>
              <a:t> </a:t>
            </a:r>
            <a:r>
              <a:rPr lang="en-US" dirty="0" err="1">
                <a:solidFill>
                  <a:schemeClr val="tx1"/>
                </a:solidFill>
                <a:latin typeface="Berlin Sans FB" pitchFamily="34" charset="0"/>
              </a:rPr>
              <a:t>gerakan</a:t>
            </a:r>
            <a:r>
              <a:rPr lang="en-US" dirty="0">
                <a:solidFill>
                  <a:schemeClr val="tx1"/>
                </a:solidFill>
                <a:latin typeface="Berlin Sans FB" pitchFamily="34" charset="0"/>
              </a:rPr>
              <a:t> </a:t>
            </a:r>
            <a:r>
              <a:rPr lang="en-US" dirty="0" err="1">
                <a:solidFill>
                  <a:schemeClr val="tx1"/>
                </a:solidFill>
                <a:latin typeface="Berlin Sans FB" pitchFamily="34" charset="0"/>
              </a:rPr>
              <a:t>sosial</a:t>
            </a:r>
            <a:r>
              <a:rPr lang="en-US" dirty="0">
                <a:solidFill>
                  <a:schemeClr val="tx1"/>
                </a:solidFill>
                <a:latin typeface="Berlin Sans FB" pitchFamily="34" charset="0"/>
              </a:rPr>
              <a:t> </a:t>
            </a:r>
            <a:r>
              <a:rPr lang="en-US" dirty="0" err="1">
                <a:solidFill>
                  <a:schemeClr val="tx1"/>
                </a:solidFill>
                <a:latin typeface="Berlin Sans FB" pitchFamily="34" charset="0"/>
              </a:rPr>
              <a:t>keagamaan</a:t>
            </a:r>
            <a:r>
              <a:rPr lang="en-US" dirty="0">
                <a:solidFill>
                  <a:schemeClr val="tx1"/>
                </a:solidFill>
                <a:latin typeface="Berlin Sans FB" pitchFamily="34" charset="0"/>
              </a:rPr>
              <a:t> yang </a:t>
            </a:r>
            <a:r>
              <a:rPr lang="en-US" dirty="0" err="1">
                <a:solidFill>
                  <a:schemeClr val="tx1"/>
                </a:solidFill>
                <a:latin typeface="Berlin Sans FB" pitchFamily="34" charset="0"/>
              </a:rPr>
              <a:t>tidak</a:t>
            </a:r>
            <a:r>
              <a:rPr lang="en-US" dirty="0">
                <a:solidFill>
                  <a:schemeClr val="tx1"/>
                </a:solidFill>
                <a:latin typeface="Berlin Sans FB" pitchFamily="34" charset="0"/>
              </a:rPr>
              <a:t> </a:t>
            </a:r>
            <a:r>
              <a:rPr lang="en-US" dirty="0" err="1">
                <a:solidFill>
                  <a:schemeClr val="tx1"/>
                </a:solidFill>
                <a:latin typeface="Berlin Sans FB" pitchFamily="34" charset="0"/>
              </a:rPr>
              <a:t>hanya</a:t>
            </a:r>
            <a:r>
              <a:rPr lang="en-US" dirty="0">
                <a:solidFill>
                  <a:schemeClr val="tx1"/>
                </a:solidFill>
                <a:latin typeface="Berlin Sans FB" pitchFamily="34" charset="0"/>
              </a:rPr>
              <a:t> </a:t>
            </a:r>
            <a:r>
              <a:rPr lang="en-US" dirty="0" err="1">
                <a:solidFill>
                  <a:schemeClr val="tx1"/>
                </a:solidFill>
                <a:latin typeface="Berlin Sans FB" pitchFamily="34" charset="0"/>
              </a:rPr>
              <a:t>terilhami</a:t>
            </a:r>
            <a:r>
              <a:rPr lang="en-US" dirty="0">
                <a:solidFill>
                  <a:schemeClr val="tx1"/>
                </a:solidFill>
                <a:latin typeface="Berlin Sans FB" pitchFamily="34" charset="0"/>
              </a:rPr>
              <a:t> </a:t>
            </a:r>
            <a:r>
              <a:rPr lang="en-US" dirty="0" err="1">
                <a:solidFill>
                  <a:schemeClr val="tx1"/>
                </a:solidFill>
                <a:latin typeface="Berlin Sans FB" pitchFamily="34" charset="0"/>
              </a:rPr>
              <a:t>oleh</a:t>
            </a:r>
            <a:r>
              <a:rPr lang="en-US" dirty="0">
                <a:solidFill>
                  <a:schemeClr val="tx1"/>
                </a:solidFill>
                <a:latin typeface="Berlin Sans FB" pitchFamily="34" charset="0"/>
              </a:rPr>
              <a:t> </a:t>
            </a:r>
            <a:r>
              <a:rPr lang="en-US" dirty="0" err="1">
                <a:solidFill>
                  <a:schemeClr val="tx1"/>
                </a:solidFill>
                <a:latin typeface="Berlin Sans FB" pitchFamily="34" charset="0"/>
              </a:rPr>
              <a:t>kenyataan</a:t>
            </a:r>
            <a:r>
              <a:rPr lang="en-US" dirty="0">
                <a:solidFill>
                  <a:schemeClr val="tx1"/>
                </a:solidFill>
                <a:latin typeface="Berlin Sans FB" pitchFamily="34" charset="0"/>
              </a:rPr>
              <a:t> </a:t>
            </a:r>
            <a:r>
              <a:rPr lang="en-US" dirty="0" err="1">
                <a:solidFill>
                  <a:schemeClr val="tx1"/>
                </a:solidFill>
                <a:latin typeface="Berlin Sans FB" pitchFamily="34" charset="0"/>
              </a:rPr>
              <a:t>tidak</a:t>
            </a:r>
            <a:r>
              <a:rPr lang="en-US" dirty="0">
                <a:solidFill>
                  <a:schemeClr val="tx1"/>
                </a:solidFill>
                <a:latin typeface="Berlin Sans FB" pitchFamily="34" charset="0"/>
              </a:rPr>
              <a:t> </a:t>
            </a:r>
            <a:r>
              <a:rPr lang="en-US" dirty="0" err="1">
                <a:solidFill>
                  <a:schemeClr val="tx1"/>
                </a:solidFill>
                <a:latin typeface="Berlin Sans FB" pitchFamily="34" charset="0"/>
              </a:rPr>
              <a:t>murninya</a:t>
            </a:r>
            <a:r>
              <a:rPr lang="en-US" dirty="0">
                <a:solidFill>
                  <a:schemeClr val="tx1"/>
                </a:solidFill>
                <a:latin typeface="Berlin Sans FB" pitchFamily="34" charset="0"/>
              </a:rPr>
              <a:t> </a:t>
            </a:r>
            <a:r>
              <a:rPr lang="en-US" dirty="0" err="1">
                <a:solidFill>
                  <a:schemeClr val="tx1"/>
                </a:solidFill>
                <a:latin typeface="Berlin Sans FB" pitchFamily="34" charset="0"/>
              </a:rPr>
              <a:t>praktik</a:t>
            </a:r>
            <a:r>
              <a:rPr lang="en-US" dirty="0">
                <a:solidFill>
                  <a:schemeClr val="tx1"/>
                </a:solidFill>
                <a:latin typeface="Berlin Sans FB" pitchFamily="34" charset="0"/>
              </a:rPr>
              <a:t> </a:t>
            </a:r>
            <a:r>
              <a:rPr lang="en-US" dirty="0" err="1">
                <a:solidFill>
                  <a:schemeClr val="tx1"/>
                </a:solidFill>
                <a:latin typeface="Berlin Sans FB" pitchFamily="34" charset="0"/>
              </a:rPr>
              <a:t>ajaran</a:t>
            </a:r>
            <a:r>
              <a:rPr lang="en-US" dirty="0">
                <a:solidFill>
                  <a:schemeClr val="tx1"/>
                </a:solidFill>
                <a:latin typeface="Berlin Sans FB" pitchFamily="34" charset="0"/>
              </a:rPr>
              <a:t> Islam </a:t>
            </a:r>
            <a:r>
              <a:rPr lang="en-US" dirty="0" err="1">
                <a:solidFill>
                  <a:schemeClr val="tx1"/>
                </a:solidFill>
                <a:latin typeface="Berlin Sans FB" pitchFamily="34" charset="0"/>
              </a:rPr>
              <a:t>di</a:t>
            </a:r>
            <a:r>
              <a:rPr lang="en-US" dirty="0">
                <a:solidFill>
                  <a:schemeClr val="tx1"/>
                </a:solidFill>
                <a:latin typeface="Berlin Sans FB" pitchFamily="34" charset="0"/>
              </a:rPr>
              <a:t> </a:t>
            </a:r>
            <a:r>
              <a:rPr lang="en-US" dirty="0" err="1">
                <a:solidFill>
                  <a:schemeClr val="tx1"/>
                </a:solidFill>
                <a:latin typeface="Berlin Sans FB" pitchFamily="34" charset="0"/>
              </a:rPr>
              <a:t>tanah</a:t>
            </a:r>
            <a:r>
              <a:rPr lang="en-US" dirty="0">
                <a:solidFill>
                  <a:schemeClr val="tx1"/>
                </a:solidFill>
                <a:latin typeface="Berlin Sans FB" pitchFamily="34" charset="0"/>
              </a:rPr>
              <a:t> air. Di </a:t>
            </a:r>
            <a:r>
              <a:rPr lang="en-US" dirty="0" err="1">
                <a:solidFill>
                  <a:schemeClr val="tx1"/>
                </a:solidFill>
                <a:latin typeface="Berlin Sans FB" pitchFamily="34" charset="0"/>
              </a:rPr>
              <a:t>luar</a:t>
            </a:r>
            <a:r>
              <a:rPr lang="en-US" dirty="0">
                <a:solidFill>
                  <a:schemeClr val="tx1"/>
                </a:solidFill>
                <a:latin typeface="Berlin Sans FB" pitchFamily="34" charset="0"/>
              </a:rPr>
              <a:t> </a:t>
            </a:r>
            <a:r>
              <a:rPr lang="en-US" dirty="0" err="1">
                <a:solidFill>
                  <a:schemeClr val="tx1"/>
                </a:solidFill>
                <a:latin typeface="Berlin Sans FB" pitchFamily="34" charset="0"/>
              </a:rPr>
              <a:t>persoalan</a:t>
            </a:r>
            <a:r>
              <a:rPr lang="en-US" dirty="0">
                <a:solidFill>
                  <a:schemeClr val="tx1"/>
                </a:solidFill>
                <a:latin typeface="Berlin Sans FB" pitchFamily="34" charset="0"/>
              </a:rPr>
              <a:t> </a:t>
            </a:r>
            <a:r>
              <a:rPr lang="en-US" dirty="0" err="1">
                <a:solidFill>
                  <a:schemeClr val="tx1"/>
                </a:solidFill>
                <a:latin typeface="Berlin Sans FB" pitchFamily="34" charset="0"/>
              </a:rPr>
              <a:t>ini</a:t>
            </a:r>
            <a:r>
              <a:rPr lang="en-US" dirty="0">
                <a:solidFill>
                  <a:schemeClr val="tx1"/>
                </a:solidFill>
                <a:latin typeface="Berlin Sans FB" pitchFamily="34" charset="0"/>
              </a:rPr>
              <a:t>, </a:t>
            </a:r>
            <a:r>
              <a:rPr lang="en-US" dirty="0" err="1">
                <a:solidFill>
                  <a:schemeClr val="tx1"/>
                </a:solidFill>
                <a:latin typeface="Berlin Sans FB" pitchFamily="34" charset="0"/>
              </a:rPr>
              <a:t>sebenarnya</a:t>
            </a:r>
            <a:r>
              <a:rPr lang="en-US" dirty="0">
                <a:solidFill>
                  <a:schemeClr val="tx1"/>
                </a:solidFill>
                <a:latin typeface="Berlin Sans FB" pitchFamily="34" charset="0"/>
              </a:rPr>
              <a:t> </a:t>
            </a:r>
            <a:r>
              <a:rPr lang="en-US" dirty="0" err="1">
                <a:solidFill>
                  <a:schemeClr val="tx1"/>
                </a:solidFill>
                <a:latin typeface="Berlin Sans FB" pitchFamily="34" charset="0"/>
              </a:rPr>
              <a:t>Muhammadiyah</a:t>
            </a:r>
            <a:r>
              <a:rPr lang="en-US" dirty="0">
                <a:solidFill>
                  <a:schemeClr val="tx1"/>
                </a:solidFill>
                <a:latin typeface="Berlin Sans FB" pitchFamily="34" charset="0"/>
              </a:rPr>
              <a:t> </a:t>
            </a:r>
            <a:r>
              <a:rPr lang="en-US" dirty="0" err="1">
                <a:solidFill>
                  <a:schemeClr val="tx1"/>
                </a:solidFill>
                <a:latin typeface="Berlin Sans FB" pitchFamily="34" charset="0"/>
              </a:rPr>
              <a:t>juga</a:t>
            </a:r>
            <a:r>
              <a:rPr lang="en-US" dirty="0">
                <a:solidFill>
                  <a:schemeClr val="tx1"/>
                </a:solidFill>
                <a:latin typeface="Berlin Sans FB" pitchFamily="34" charset="0"/>
              </a:rPr>
              <a:t> </a:t>
            </a:r>
            <a:r>
              <a:rPr lang="en-US" dirty="0" err="1">
                <a:solidFill>
                  <a:schemeClr val="tx1"/>
                </a:solidFill>
                <a:latin typeface="Berlin Sans FB" pitchFamily="34" charset="0"/>
              </a:rPr>
              <a:t>lahir</a:t>
            </a:r>
            <a:r>
              <a:rPr lang="en-US" dirty="0">
                <a:solidFill>
                  <a:schemeClr val="tx1"/>
                </a:solidFill>
                <a:latin typeface="Berlin Sans FB" pitchFamily="34" charset="0"/>
              </a:rPr>
              <a:t> </a:t>
            </a:r>
            <a:r>
              <a:rPr lang="en-US" dirty="0" err="1">
                <a:solidFill>
                  <a:schemeClr val="tx1"/>
                </a:solidFill>
                <a:latin typeface="Berlin Sans FB" pitchFamily="34" charset="0"/>
              </a:rPr>
              <a:t>karena</a:t>
            </a:r>
            <a:r>
              <a:rPr lang="en-US" dirty="0">
                <a:solidFill>
                  <a:schemeClr val="tx1"/>
                </a:solidFill>
                <a:latin typeface="Berlin Sans FB" pitchFamily="34" charset="0"/>
              </a:rPr>
              <a:t> </a:t>
            </a:r>
            <a:r>
              <a:rPr lang="en-US" dirty="0" err="1">
                <a:solidFill>
                  <a:schemeClr val="tx1"/>
                </a:solidFill>
                <a:latin typeface="Berlin Sans FB" pitchFamily="34" charset="0"/>
              </a:rPr>
              <a:t>terdapat</a:t>
            </a:r>
            <a:r>
              <a:rPr lang="en-US" dirty="0">
                <a:solidFill>
                  <a:schemeClr val="tx1"/>
                </a:solidFill>
                <a:latin typeface="Berlin Sans FB" pitchFamily="34" charset="0"/>
              </a:rPr>
              <a:t> </a:t>
            </a:r>
            <a:r>
              <a:rPr lang="en-US" dirty="0" err="1">
                <a:solidFill>
                  <a:schemeClr val="tx1"/>
                </a:solidFill>
                <a:latin typeface="Berlin Sans FB" pitchFamily="34" charset="0"/>
              </a:rPr>
              <a:t>kondisi</a:t>
            </a:r>
            <a:r>
              <a:rPr lang="en-US" dirty="0">
                <a:solidFill>
                  <a:schemeClr val="tx1"/>
                </a:solidFill>
                <a:latin typeface="Berlin Sans FB" pitchFamily="34" charset="0"/>
              </a:rPr>
              <a:t> </a:t>
            </a:r>
            <a:r>
              <a:rPr lang="en-US" dirty="0" err="1">
                <a:solidFill>
                  <a:schemeClr val="tx1"/>
                </a:solidFill>
                <a:latin typeface="Berlin Sans FB" pitchFamily="34" charset="0"/>
              </a:rPr>
              <a:t>sosial</a:t>
            </a:r>
            <a:r>
              <a:rPr lang="en-US" dirty="0">
                <a:solidFill>
                  <a:schemeClr val="tx1"/>
                </a:solidFill>
                <a:latin typeface="Berlin Sans FB" pitchFamily="34" charset="0"/>
              </a:rPr>
              <a:t> yang </a:t>
            </a:r>
            <a:r>
              <a:rPr lang="en-US" dirty="0" err="1">
                <a:solidFill>
                  <a:schemeClr val="tx1"/>
                </a:solidFill>
                <a:latin typeface="Berlin Sans FB" pitchFamily="34" charset="0"/>
              </a:rPr>
              <a:t>sangat</a:t>
            </a:r>
            <a:r>
              <a:rPr lang="en-US" dirty="0">
                <a:solidFill>
                  <a:schemeClr val="tx1"/>
                </a:solidFill>
                <a:latin typeface="Berlin Sans FB" pitchFamily="34" charset="0"/>
              </a:rPr>
              <a:t> </a:t>
            </a:r>
            <a:r>
              <a:rPr lang="en-US" dirty="0" err="1">
                <a:solidFill>
                  <a:schemeClr val="tx1"/>
                </a:solidFill>
                <a:latin typeface="Berlin Sans FB" pitchFamily="34" charset="0"/>
              </a:rPr>
              <a:t>timpang</a:t>
            </a:r>
            <a:r>
              <a:rPr lang="en-US" dirty="0">
                <a:solidFill>
                  <a:schemeClr val="tx1"/>
                </a:solidFill>
                <a:latin typeface="Berlin Sans FB" pitchFamily="34" charset="0"/>
              </a:rPr>
              <a:t>. </a:t>
            </a:r>
            <a:r>
              <a:rPr lang="en-US" dirty="0" err="1">
                <a:solidFill>
                  <a:schemeClr val="tx1"/>
                </a:solidFill>
                <a:latin typeface="Berlin Sans FB" pitchFamily="34" charset="0"/>
              </a:rPr>
              <a:t>Sekadar</a:t>
            </a:r>
            <a:r>
              <a:rPr lang="en-US" dirty="0">
                <a:solidFill>
                  <a:schemeClr val="tx1"/>
                </a:solidFill>
                <a:latin typeface="Berlin Sans FB" pitchFamily="34" charset="0"/>
              </a:rPr>
              <a:t> </a:t>
            </a:r>
            <a:r>
              <a:rPr lang="en-US" dirty="0" err="1">
                <a:solidFill>
                  <a:schemeClr val="tx1"/>
                </a:solidFill>
                <a:latin typeface="Berlin Sans FB" pitchFamily="34" charset="0"/>
              </a:rPr>
              <a:t>menyebut</a:t>
            </a:r>
            <a:r>
              <a:rPr lang="en-US" dirty="0">
                <a:solidFill>
                  <a:schemeClr val="tx1"/>
                </a:solidFill>
                <a:latin typeface="Berlin Sans FB" pitchFamily="34" charset="0"/>
              </a:rPr>
              <a:t> </a:t>
            </a:r>
            <a:r>
              <a:rPr lang="en-US" dirty="0" err="1">
                <a:solidFill>
                  <a:schemeClr val="tx1"/>
                </a:solidFill>
                <a:latin typeface="Berlin Sans FB" pitchFamily="34" charset="0"/>
              </a:rPr>
              <a:t>contoh</a:t>
            </a:r>
            <a:r>
              <a:rPr lang="en-US" dirty="0">
                <a:solidFill>
                  <a:schemeClr val="tx1"/>
                </a:solidFill>
                <a:latin typeface="Berlin Sans FB" pitchFamily="34" charset="0"/>
              </a:rPr>
              <a:t>, </a:t>
            </a:r>
            <a:r>
              <a:rPr lang="en-US" dirty="0" err="1">
                <a:solidFill>
                  <a:schemeClr val="tx1"/>
                </a:solidFill>
                <a:latin typeface="Berlin Sans FB" pitchFamily="34" charset="0"/>
              </a:rPr>
              <a:t>praktik</a:t>
            </a:r>
            <a:r>
              <a:rPr lang="en-US" dirty="0">
                <a:solidFill>
                  <a:schemeClr val="tx1"/>
                </a:solidFill>
                <a:latin typeface="Berlin Sans FB" pitchFamily="34" charset="0"/>
              </a:rPr>
              <a:t> </a:t>
            </a:r>
            <a:r>
              <a:rPr lang="en-US" dirty="0" err="1">
                <a:solidFill>
                  <a:schemeClr val="tx1"/>
                </a:solidFill>
                <a:latin typeface="Berlin Sans FB" pitchFamily="34" charset="0"/>
              </a:rPr>
              <a:t>dualisme</a:t>
            </a:r>
            <a:r>
              <a:rPr lang="en-US" dirty="0">
                <a:solidFill>
                  <a:schemeClr val="tx1"/>
                </a:solidFill>
                <a:latin typeface="Berlin Sans FB" pitchFamily="34" charset="0"/>
              </a:rPr>
              <a:t> </a:t>
            </a:r>
            <a:r>
              <a:rPr lang="en-US" dirty="0" err="1">
                <a:solidFill>
                  <a:schemeClr val="tx1"/>
                </a:solidFill>
                <a:latin typeface="Berlin Sans FB" pitchFamily="34" charset="0"/>
              </a:rPr>
              <a:t>pendidikan</a:t>
            </a:r>
            <a:r>
              <a:rPr lang="en-US" dirty="0">
                <a:solidFill>
                  <a:schemeClr val="tx1"/>
                </a:solidFill>
                <a:latin typeface="Berlin Sans FB" pitchFamily="34" charset="0"/>
              </a:rPr>
              <a:t>, </a:t>
            </a:r>
            <a:r>
              <a:rPr lang="en-US" dirty="0" err="1">
                <a:solidFill>
                  <a:schemeClr val="tx1"/>
                </a:solidFill>
                <a:latin typeface="Berlin Sans FB" pitchFamily="34" charset="0"/>
              </a:rPr>
              <a:t>yakni</a:t>
            </a:r>
            <a:r>
              <a:rPr lang="en-US" dirty="0">
                <a:solidFill>
                  <a:schemeClr val="tx1"/>
                </a:solidFill>
                <a:latin typeface="Berlin Sans FB" pitchFamily="34" charset="0"/>
              </a:rPr>
              <a:t> </a:t>
            </a:r>
            <a:r>
              <a:rPr lang="en-US" dirty="0" err="1">
                <a:solidFill>
                  <a:schemeClr val="tx1"/>
                </a:solidFill>
                <a:latin typeface="Berlin Sans FB" pitchFamily="34" charset="0"/>
              </a:rPr>
              <a:t>pendidikan</a:t>
            </a:r>
            <a:r>
              <a:rPr lang="en-US" dirty="0">
                <a:solidFill>
                  <a:schemeClr val="tx1"/>
                </a:solidFill>
                <a:latin typeface="Berlin Sans FB" pitchFamily="34" charset="0"/>
              </a:rPr>
              <a:t> </a:t>
            </a:r>
            <a:r>
              <a:rPr lang="en-US" dirty="0" err="1">
                <a:solidFill>
                  <a:schemeClr val="tx1"/>
                </a:solidFill>
                <a:latin typeface="Berlin Sans FB" pitchFamily="34" charset="0"/>
              </a:rPr>
              <a:t>Belanda</a:t>
            </a:r>
            <a:r>
              <a:rPr lang="en-US" dirty="0">
                <a:solidFill>
                  <a:schemeClr val="tx1"/>
                </a:solidFill>
                <a:latin typeface="Berlin Sans FB" pitchFamily="34" charset="0"/>
              </a:rPr>
              <a:t> yang </a:t>
            </a:r>
            <a:r>
              <a:rPr lang="en-US" dirty="0" err="1">
                <a:solidFill>
                  <a:schemeClr val="tx1"/>
                </a:solidFill>
                <a:latin typeface="Berlin Sans FB" pitchFamily="34" charset="0"/>
              </a:rPr>
              <a:t>sekular</a:t>
            </a:r>
            <a:r>
              <a:rPr lang="en-US" dirty="0">
                <a:solidFill>
                  <a:schemeClr val="tx1"/>
                </a:solidFill>
                <a:latin typeface="Berlin Sans FB" pitchFamily="34" charset="0"/>
              </a:rPr>
              <a:t> </a:t>
            </a:r>
            <a:r>
              <a:rPr lang="en-US" dirty="0" err="1">
                <a:solidFill>
                  <a:schemeClr val="tx1"/>
                </a:solidFill>
                <a:latin typeface="Berlin Sans FB" pitchFamily="34" charset="0"/>
              </a:rPr>
              <a:t>untuk</a:t>
            </a:r>
            <a:r>
              <a:rPr lang="en-US" dirty="0">
                <a:solidFill>
                  <a:schemeClr val="tx1"/>
                </a:solidFill>
                <a:latin typeface="Berlin Sans FB" pitchFamily="34" charset="0"/>
              </a:rPr>
              <a:t> </a:t>
            </a:r>
            <a:r>
              <a:rPr lang="en-US" dirty="0" err="1">
                <a:solidFill>
                  <a:schemeClr val="tx1"/>
                </a:solidFill>
                <a:latin typeface="Berlin Sans FB" pitchFamily="34" charset="0"/>
              </a:rPr>
              <a:t>kaum</a:t>
            </a:r>
            <a:r>
              <a:rPr lang="en-US" dirty="0">
                <a:solidFill>
                  <a:schemeClr val="tx1"/>
                </a:solidFill>
                <a:latin typeface="Berlin Sans FB" pitchFamily="34" charset="0"/>
              </a:rPr>
              <a:t> </a:t>
            </a:r>
            <a:r>
              <a:rPr lang="en-US" dirty="0" err="1">
                <a:solidFill>
                  <a:schemeClr val="tx1"/>
                </a:solidFill>
                <a:latin typeface="Berlin Sans FB" pitchFamily="34" charset="0"/>
              </a:rPr>
              <a:t>priyayi</a:t>
            </a:r>
            <a:r>
              <a:rPr lang="en-US" dirty="0">
                <a:solidFill>
                  <a:schemeClr val="tx1"/>
                </a:solidFill>
                <a:latin typeface="Berlin Sans FB" pitchFamily="34" charset="0"/>
              </a:rPr>
              <a:t> </a:t>
            </a:r>
            <a:r>
              <a:rPr lang="en-US" dirty="0" err="1">
                <a:solidFill>
                  <a:schemeClr val="tx1"/>
                </a:solidFill>
                <a:latin typeface="Berlin Sans FB" pitchFamily="34" charset="0"/>
              </a:rPr>
              <a:t>dan</a:t>
            </a:r>
            <a:r>
              <a:rPr lang="en-US" dirty="0">
                <a:solidFill>
                  <a:schemeClr val="tx1"/>
                </a:solidFill>
                <a:latin typeface="Berlin Sans FB" pitchFamily="34" charset="0"/>
              </a:rPr>
              <a:t> </a:t>
            </a:r>
            <a:r>
              <a:rPr lang="en-US" dirty="0" err="1">
                <a:solidFill>
                  <a:schemeClr val="tx1"/>
                </a:solidFill>
                <a:latin typeface="Berlin Sans FB" pitchFamily="34" charset="0"/>
              </a:rPr>
              <a:t>anak-anak</a:t>
            </a:r>
            <a:r>
              <a:rPr lang="en-US" dirty="0">
                <a:solidFill>
                  <a:schemeClr val="tx1"/>
                </a:solidFill>
                <a:latin typeface="Berlin Sans FB" pitchFamily="34" charset="0"/>
              </a:rPr>
              <a:t> </a:t>
            </a:r>
            <a:r>
              <a:rPr lang="en-US" dirty="0" err="1">
                <a:solidFill>
                  <a:schemeClr val="tx1"/>
                </a:solidFill>
                <a:latin typeface="Berlin Sans FB" pitchFamily="34" charset="0"/>
              </a:rPr>
              <a:t>Belanda</a:t>
            </a:r>
            <a:r>
              <a:rPr lang="en-US" dirty="0">
                <a:solidFill>
                  <a:schemeClr val="tx1"/>
                </a:solidFill>
                <a:latin typeface="Berlin Sans FB" pitchFamily="34" charset="0"/>
              </a:rPr>
              <a:t>, </a:t>
            </a:r>
            <a:r>
              <a:rPr lang="en-US" dirty="0" err="1">
                <a:solidFill>
                  <a:schemeClr val="tx1"/>
                </a:solidFill>
                <a:latin typeface="Berlin Sans FB" pitchFamily="34" charset="0"/>
              </a:rPr>
              <a:t>di</a:t>
            </a:r>
            <a:r>
              <a:rPr lang="en-US" dirty="0">
                <a:solidFill>
                  <a:schemeClr val="tx1"/>
                </a:solidFill>
                <a:latin typeface="Berlin Sans FB" pitchFamily="34" charset="0"/>
              </a:rPr>
              <a:t> </a:t>
            </a:r>
            <a:r>
              <a:rPr lang="en-US" dirty="0" err="1">
                <a:solidFill>
                  <a:schemeClr val="tx1"/>
                </a:solidFill>
                <a:latin typeface="Berlin Sans FB" pitchFamily="34" charset="0"/>
              </a:rPr>
              <a:t>satu</a:t>
            </a:r>
            <a:r>
              <a:rPr lang="en-US" dirty="0">
                <a:solidFill>
                  <a:schemeClr val="tx1"/>
                </a:solidFill>
                <a:latin typeface="Berlin Sans FB" pitchFamily="34" charset="0"/>
              </a:rPr>
              <a:t> </a:t>
            </a:r>
            <a:r>
              <a:rPr lang="en-US" dirty="0" err="1">
                <a:solidFill>
                  <a:schemeClr val="tx1"/>
                </a:solidFill>
                <a:latin typeface="Berlin Sans FB" pitchFamily="34" charset="0"/>
              </a:rPr>
              <a:t>sisi</a:t>
            </a:r>
            <a:r>
              <a:rPr lang="en-US" dirty="0">
                <a:solidFill>
                  <a:schemeClr val="tx1"/>
                </a:solidFill>
                <a:latin typeface="Berlin Sans FB" pitchFamily="34" charset="0"/>
              </a:rPr>
              <a:t>, </a:t>
            </a:r>
            <a:r>
              <a:rPr lang="en-US" dirty="0" err="1">
                <a:solidFill>
                  <a:schemeClr val="tx1"/>
                </a:solidFill>
                <a:latin typeface="Berlin Sans FB" pitchFamily="34" charset="0"/>
              </a:rPr>
              <a:t>dan</a:t>
            </a:r>
            <a:r>
              <a:rPr lang="en-US" dirty="0">
                <a:solidFill>
                  <a:schemeClr val="tx1"/>
                </a:solidFill>
                <a:latin typeface="Berlin Sans FB" pitchFamily="34" charset="0"/>
              </a:rPr>
              <a:t> </a:t>
            </a:r>
            <a:r>
              <a:rPr lang="en-US" dirty="0" err="1">
                <a:solidFill>
                  <a:schemeClr val="tx1"/>
                </a:solidFill>
                <a:latin typeface="Berlin Sans FB" pitchFamily="34" charset="0"/>
              </a:rPr>
              <a:t>pendidikan</a:t>
            </a:r>
            <a:r>
              <a:rPr lang="en-US" dirty="0">
                <a:solidFill>
                  <a:schemeClr val="tx1"/>
                </a:solidFill>
                <a:latin typeface="Berlin Sans FB" pitchFamily="34" charset="0"/>
              </a:rPr>
              <a:t> </a:t>
            </a:r>
            <a:r>
              <a:rPr lang="en-US" dirty="0" err="1">
                <a:solidFill>
                  <a:schemeClr val="tx1"/>
                </a:solidFill>
                <a:latin typeface="Berlin Sans FB" pitchFamily="34" charset="0"/>
              </a:rPr>
              <a:t>pesantren</a:t>
            </a:r>
            <a:r>
              <a:rPr lang="en-US" dirty="0">
                <a:solidFill>
                  <a:schemeClr val="tx1"/>
                </a:solidFill>
                <a:latin typeface="Berlin Sans FB" pitchFamily="34" charset="0"/>
              </a:rPr>
              <a:t> yang </a:t>
            </a:r>
            <a:r>
              <a:rPr lang="en-US" dirty="0" err="1">
                <a:solidFill>
                  <a:schemeClr val="tx1"/>
                </a:solidFill>
                <a:latin typeface="Berlin Sans FB" pitchFamily="34" charset="0"/>
              </a:rPr>
              <a:t>sangat</a:t>
            </a:r>
            <a:r>
              <a:rPr lang="en-US" dirty="0">
                <a:solidFill>
                  <a:schemeClr val="tx1"/>
                </a:solidFill>
                <a:latin typeface="Berlin Sans FB" pitchFamily="34" charset="0"/>
              </a:rPr>
              <a:t> </a:t>
            </a:r>
            <a:r>
              <a:rPr lang="en-US" dirty="0" err="1">
                <a:solidFill>
                  <a:schemeClr val="tx1"/>
                </a:solidFill>
                <a:latin typeface="Berlin Sans FB" pitchFamily="34" charset="0"/>
              </a:rPr>
              <a:t>tradisional</a:t>
            </a:r>
            <a:r>
              <a:rPr lang="en-US" dirty="0">
                <a:solidFill>
                  <a:schemeClr val="tx1"/>
                </a:solidFill>
                <a:latin typeface="Berlin Sans FB" pitchFamily="34" charset="0"/>
              </a:rPr>
              <a:t> </a:t>
            </a:r>
            <a:r>
              <a:rPr lang="en-US" dirty="0" err="1">
                <a:solidFill>
                  <a:schemeClr val="tx1"/>
                </a:solidFill>
                <a:latin typeface="Berlin Sans FB" pitchFamily="34" charset="0"/>
              </a:rPr>
              <a:t>untuk</a:t>
            </a:r>
            <a:r>
              <a:rPr lang="en-US" dirty="0">
                <a:solidFill>
                  <a:schemeClr val="tx1"/>
                </a:solidFill>
                <a:latin typeface="Berlin Sans FB" pitchFamily="34" charset="0"/>
              </a:rPr>
              <a:t> </a:t>
            </a:r>
            <a:r>
              <a:rPr lang="en-US" dirty="0" err="1">
                <a:solidFill>
                  <a:schemeClr val="tx1"/>
                </a:solidFill>
                <a:latin typeface="Berlin Sans FB" pitchFamily="34" charset="0"/>
              </a:rPr>
              <a:t>penduduk</a:t>
            </a:r>
            <a:r>
              <a:rPr lang="en-US" dirty="0">
                <a:solidFill>
                  <a:schemeClr val="tx1"/>
                </a:solidFill>
                <a:latin typeface="Berlin Sans FB" pitchFamily="34" charset="0"/>
              </a:rPr>
              <a:t> </a:t>
            </a:r>
            <a:r>
              <a:rPr lang="en-US" dirty="0" err="1">
                <a:solidFill>
                  <a:schemeClr val="tx1"/>
                </a:solidFill>
                <a:latin typeface="Berlin Sans FB" pitchFamily="34" charset="0"/>
              </a:rPr>
              <a:t>pribumi</a:t>
            </a:r>
            <a:r>
              <a:rPr lang="en-US" dirty="0">
                <a:solidFill>
                  <a:schemeClr val="tx1"/>
                </a:solidFill>
                <a:latin typeface="Berlin Sans FB" pitchFamily="34" charset="0"/>
              </a:rPr>
              <a:t> </a:t>
            </a:r>
            <a:r>
              <a:rPr lang="en-US" dirty="0" err="1">
                <a:solidFill>
                  <a:schemeClr val="tx1"/>
                </a:solidFill>
                <a:latin typeface="Berlin Sans FB" pitchFamily="34" charset="0"/>
              </a:rPr>
              <a:t>dan</a:t>
            </a:r>
            <a:r>
              <a:rPr lang="en-US" dirty="0">
                <a:solidFill>
                  <a:schemeClr val="tx1"/>
                </a:solidFill>
                <a:latin typeface="Berlin Sans FB" pitchFamily="34" charset="0"/>
              </a:rPr>
              <a:t> </a:t>
            </a:r>
            <a:r>
              <a:rPr lang="en-US" dirty="0" err="1">
                <a:solidFill>
                  <a:schemeClr val="tx1"/>
                </a:solidFill>
                <a:latin typeface="Berlin Sans FB" pitchFamily="34" charset="0"/>
              </a:rPr>
              <a:t>rakyat</a:t>
            </a:r>
            <a:r>
              <a:rPr lang="en-US" dirty="0">
                <a:solidFill>
                  <a:schemeClr val="tx1"/>
                </a:solidFill>
                <a:latin typeface="Berlin Sans FB" pitchFamily="34" charset="0"/>
              </a:rPr>
              <a:t> </a:t>
            </a:r>
            <a:r>
              <a:rPr lang="en-US" dirty="0" err="1">
                <a:solidFill>
                  <a:schemeClr val="tx1"/>
                </a:solidFill>
                <a:latin typeface="Berlin Sans FB" pitchFamily="34" charset="0"/>
              </a:rPr>
              <a:t>jelata</a:t>
            </a:r>
            <a:r>
              <a:rPr lang="en-US" dirty="0">
                <a:solidFill>
                  <a:schemeClr val="tx1"/>
                </a:solidFill>
                <a:latin typeface="Berlin Sans FB" pitchFamily="34" charset="0"/>
              </a:rPr>
              <a:t>, </a:t>
            </a:r>
            <a:r>
              <a:rPr lang="en-US" dirty="0" err="1">
                <a:solidFill>
                  <a:schemeClr val="tx1"/>
                </a:solidFill>
                <a:latin typeface="Berlin Sans FB" pitchFamily="34" charset="0"/>
              </a:rPr>
              <a:t>di</a:t>
            </a:r>
            <a:r>
              <a:rPr lang="en-US" dirty="0">
                <a:solidFill>
                  <a:schemeClr val="tx1"/>
                </a:solidFill>
                <a:latin typeface="Berlin Sans FB" pitchFamily="34" charset="0"/>
              </a:rPr>
              <a:t> </a:t>
            </a:r>
            <a:r>
              <a:rPr lang="en-US" dirty="0" err="1">
                <a:solidFill>
                  <a:schemeClr val="tx1"/>
                </a:solidFill>
                <a:latin typeface="Berlin Sans FB" pitchFamily="34" charset="0"/>
              </a:rPr>
              <a:t>sisi</a:t>
            </a:r>
            <a:r>
              <a:rPr lang="en-US" dirty="0">
                <a:solidFill>
                  <a:schemeClr val="tx1"/>
                </a:solidFill>
                <a:latin typeface="Berlin Sans FB" pitchFamily="34" charset="0"/>
              </a:rPr>
              <a:t> lain, </a:t>
            </a:r>
            <a:r>
              <a:rPr lang="en-US" dirty="0" err="1">
                <a:solidFill>
                  <a:schemeClr val="tx1"/>
                </a:solidFill>
                <a:latin typeface="Berlin Sans FB" pitchFamily="34" charset="0"/>
              </a:rPr>
              <a:t>merupakan</a:t>
            </a:r>
            <a:r>
              <a:rPr lang="en-US" dirty="0">
                <a:solidFill>
                  <a:schemeClr val="tx1"/>
                </a:solidFill>
                <a:latin typeface="Berlin Sans FB" pitchFamily="34" charset="0"/>
              </a:rPr>
              <a:t> </a:t>
            </a:r>
            <a:r>
              <a:rPr lang="en-US" dirty="0" err="1">
                <a:solidFill>
                  <a:schemeClr val="tx1"/>
                </a:solidFill>
                <a:latin typeface="Berlin Sans FB" pitchFamily="34" charset="0"/>
              </a:rPr>
              <a:t>contoh</a:t>
            </a:r>
            <a:r>
              <a:rPr lang="en-US" dirty="0">
                <a:solidFill>
                  <a:schemeClr val="tx1"/>
                </a:solidFill>
                <a:latin typeface="Berlin Sans FB" pitchFamily="34" charset="0"/>
              </a:rPr>
              <a:t> </a:t>
            </a:r>
            <a:r>
              <a:rPr lang="en-US" dirty="0" err="1">
                <a:solidFill>
                  <a:schemeClr val="tx1"/>
                </a:solidFill>
                <a:latin typeface="Berlin Sans FB" pitchFamily="34" charset="0"/>
              </a:rPr>
              <a:t>ketimpangan</a:t>
            </a:r>
            <a:r>
              <a:rPr lang="en-US" dirty="0">
                <a:solidFill>
                  <a:schemeClr val="tx1"/>
                </a:solidFill>
                <a:latin typeface="Berlin Sans FB" pitchFamily="34" charset="0"/>
              </a:rPr>
              <a:t> </a:t>
            </a:r>
            <a:r>
              <a:rPr lang="en-US" dirty="0" err="1">
                <a:solidFill>
                  <a:schemeClr val="tx1"/>
                </a:solidFill>
                <a:latin typeface="Berlin Sans FB" pitchFamily="34" charset="0"/>
              </a:rPr>
              <a:t>sosial</a:t>
            </a:r>
            <a:r>
              <a:rPr lang="en-US" dirty="0">
                <a:solidFill>
                  <a:schemeClr val="tx1"/>
                </a:solidFill>
                <a:latin typeface="Berlin Sans FB" pitchFamily="34" charset="0"/>
              </a:rPr>
              <a:t> yang </a:t>
            </a:r>
            <a:r>
              <a:rPr lang="en-US" dirty="0" err="1">
                <a:solidFill>
                  <a:schemeClr val="tx1"/>
                </a:solidFill>
                <a:latin typeface="Berlin Sans FB" pitchFamily="34" charset="0"/>
              </a:rPr>
              <a:t>terjadi</a:t>
            </a:r>
            <a:r>
              <a:rPr lang="en-US" dirty="0">
                <a:solidFill>
                  <a:schemeClr val="tx1"/>
                </a:solidFill>
                <a:latin typeface="Berlin Sans FB" pitchFamily="34" charset="0"/>
              </a:rPr>
              <a:t> </a:t>
            </a:r>
            <a:r>
              <a:rPr lang="en-US" dirty="0" err="1">
                <a:solidFill>
                  <a:schemeClr val="tx1"/>
                </a:solidFill>
                <a:latin typeface="Berlin Sans FB" pitchFamily="34" charset="0"/>
              </a:rPr>
              <a:t>itu</a:t>
            </a:r>
            <a:r>
              <a:rPr lang="en-US" dirty="0">
                <a:solidFill>
                  <a:schemeClr val="tx1"/>
                </a:solidFill>
                <a:latin typeface="Berlin Sans FB" pitchFamily="34" charset="0"/>
              </a:rPr>
              <a:t>.</a:t>
            </a:r>
          </a:p>
          <a:p>
            <a:pPr algn="ctr" fontAlgn="auto">
              <a:spcBef>
                <a:spcPts val="0"/>
              </a:spcBef>
              <a:spcAft>
                <a:spcPts val="0"/>
              </a:spcAft>
              <a:defRPr/>
            </a:pPr>
            <a:endParaRPr lang="en-US" sz="1400" dirty="0">
              <a:solidFill>
                <a:schemeClr val="tx1"/>
              </a:solidFill>
              <a:latin typeface="Algerian" pitchFamily="82" charset="0"/>
            </a:endParaRPr>
          </a:p>
        </p:txBody>
      </p:sp>
      <p:sp>
        <p:nvSpPr>
          <p:cNvPr id="5" name="Right Arrow 4"/>
          <p:cNvSpPr/>
          <p:nvPr/>
        </p:nvSpPr>
        <p:spPr>
          <a:xfrm rot="5400000">
            <a:off x="4088606" y="2769394"/>
            <a:ext cx="928688" cy="571500"/>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E:\FOTO\WALPAPER\ph-10058.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Cloud Callout 2"/>
          <p:cNvSpPr/>
          <p:nvPr/>
        </p:nvSpPr>
        <p:spPr>
          <a:xfrm>
            <a:off x="214313" y="1066800"/>
            <a:ext cx="8643937" cy="3886200"/>
          </a:xfrm>
          <a:prstGeom prst="cloudCallout">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3200" dirty="0">
                <a:solidFill>
                  <a:srgbClr val="FF0000"/>
                </a:solidFill>
                <a:latin typeface="Jokerman" pitchFamily="82" charset="0"/>
              </a:rPr>
              <a:t/>
            </a:r>
            <a:br>
              <a:rPr lang="en-US" sz="3200" dirty="0">
                <a:solidFill>
                  <a:srgbClr val="FF0000"/>
                </a:solidFill>
                <a:latin typeface="Jokerman" pitchFamily="82" charset="0"/>
              </a:rPr>
            </a:br>
            <a:r>
              <a:rPr lang="en-US" sz="3200" dirty="0" smtClean="0">
                <a:solidFill>
                  <a:srgbClr val="FF0000"/>
                </a:solidFill>
                <a:latin typeface="Jokerman" pitchFamily="82" charset="0"/>
              </a:rPr>
              <a:t>SEKIAN &amp; TRIMAKASIH  TEMAN2, </a:t>
            </a:r>
          </a:p>
          <a:p>
            <a:pPr algn="ctr" fontAlgn="auto">
              <a:spcBef>
                <a:spcPts val="0"/>
              </a:spcBef>
              <a:spcAft>
                <a:spcPts val="0"/>
              </a:spcAft>
              <a:defRPr/>
            </a:pPr>
            <a:endParaRPr lang="en-US" sz="3200" dirty="0" smtClean="0">
              <a:solidFill>
                <a:srgbClr val="FF0000"/>
              </a:solidFill>
              <a:latin typeface="Jokerman" pitchFamily="82" charset="0"/>
            </a:endParaRPr>
          </a:p>
          <a:p>
            <a:pPr algn="ctr" fontAlgn="auto">
              <a:spcBef>
                <a:spcPts val="0"/>
              </a:spcBef>
              <a:spcAft>
                <a:spcPts val="0"/>
              </a:spcAft>
              <a:defRPr/>
            </a:pPr>
            <a:r>
              <a:rPr lang="en-US" sz="3200" dirty="0" smtClean="0">
                <a:solidFill>
                  <a:srgbClr val="FF0000"/>
                </a:solidFill>
                <a:latin typeface="Jokerman" pitchFamily="82" charset="0"/>
              </a:rPr>
              <a:t>WASSALAMUALAIKUM </a:t>
            </a:r>
            <a:r>
              <a:rPr lang="en-US" sz="3200" dirty="0">
                <a:solidFill>
                  <a:srgbClr val="FF0000"/>
                </a:solidFill>
                <a:latin typeface="Jokerman" pitchFamily="82" charset="0"/>
              </a:rPr>
              <a:t>WR WB</a:t>
            </a:r>
            <a:endParaRPr lang="en-US" sz="3200" dirty="0">
              <a:latin typeface="Jokerman" pitchFamily="82"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FOTO\WALPAPER\ph-10111.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609600" y="228600"/>
            <a:ext cx="7848600" cy="1319211"/>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sz="2400" dirty="0" err="1">
                <a:solidFill>
                  <a:schemeClr val="tx1"/>
                </a:solidFill>
                <a:latin typeface="Algerian" pitchFamily="82" charset="0"/>
              </a:rPr>
              <a:t>Kritik</a:t>
            </a:r>
            <a:r>
              <a:rPr lang="en-US" sz="2400" dirty="0">
                <a:solidFill>
                  <a:schemeClr val="tx1"/>
                </a:solidFill>
                <a:latin typeface="Algerian" pitchFamily="82" charset="0"/>
              </a:rPr>
              <a:t> </a:t>
            </a:r>
            <a:r>
              <a:rPr lang="en-US" sz="2400" dirty="0" err="1">
                <a:solidFill>
                  <a:schemeClr val="tx1"/>
                </a:solidFill>
                <a:latin typeface="Algerian" pitchFamily="82" charset="0"/>
              </a:rPr>
              <a:t>dan</a:t>
            </a:r>
            <a:r>
              <a:rPr lang="en-US" sz="2400" dirty="0">
                <a:solidFill>
                  <a:schemeClr val="tx1"/>
                </a:solidFill>
                <a:latin typeface="Algerian" pitchFamily="82" charset="0"/>
              </a:rPr>
              <a:t> </a:t>
            </a:r>
            <a:r>
              <a:rPr lang="en-US" sz="2400" dirty="0" err="1">
                <a:solidFill>
                  <a:schemeClr val="tx1"/>
                </a:solidFill>
                <a:latin typeface="Algerian" pitchFamily="82" charset="0"/>
              </a:rPr>
              <a:t>Kelemahan-kelemahan</a:t>
            </a:r>
            <a:r>
              <a:rPr lang="en-US" sz="2400" dirty="0">
                <a:solidFill>
                  <a:schemeClr val="tx1"/>
                </a:solidFill>
                <a:latin typeface="Algerian" pitchFamily="82" charset="0"/>
              </a:rPr>
              <a:t> </a:t>
            </a:r>
            <a:r>
              <a:rPr lang="en-US" sz="2400" dirty="0" err="1">
                <a:solidFill>
                  <a:schemeClr val="tx1"/>
                </a:solidFill>
                <a:latin typeface="Algerian" pitchFamily="82" charset="0"/>
              </a:rPr>
              <a:t>terhadap</a:t>
            </a:r>
            <a:r>
              <a:rPr lang="en-US" sz="2400" dirty="0">
                <a:solidFill>
                  <a:schemeClr val="tx1"/>
                </a:solidFill>
                <a:latin typeface="Algerian" pitchFamily="82" charset="0"/>
              </a:rPr>
              <a:t> </a:t>
            </a:r>
            <a:r>
              <a:rPr lang="en-US" sz="2400" dirty="0" err="1">
                <a:solidFill>
                  <a:schemeClr val="tx1"/>
                </a:solidFill>
                <a:latin typeface="Algerian" pitchFamily="82" charset="0"/>
              </a:rPr>
              <a:t>Gerakan</a:t>
            </a:r>
            <a:r>
              <a:rPr lang="en-US" sz="2400" dirty="0">
                <a:solidFill>
                  <a:schemeClr val="tx1"/>
                </a:solidFill>
                <a:latin typeface="Algerian" pitchFamily="82" charset="0"/>
              </a:rPr>
              <a:t> </a:t>
            </a:r>
            <a:r>
              <a:rPr lang="en-US" sz="2400" dirty="0" err="1">
                <a:solidFill>
                  <a:schemeClr val="tx1"/>
                </a:solidFill>
                <a:latin typeface="Algerian" pitchFamily="82" charset="0"/>
              </a:rPr>
              <a:t>Sosial</a:t>
            </a:r>
            <a:r>
              <a:rPr lang="en-US" sz="2400" dirty="0">
                <a:solidFill>
                  <a:schemeClr val="tx1"/>
                </a:solidFill>
                <a:latin typeface="Algerian" pitchFamily="82" charset="0"/>
              </a:rPr>
              <a:t> </a:t>
            </a:r>
            <a:r>
              <a:rPr lang="en-US" sz="2400" dirty="0" err="1">
                <a:solidFill>
                  <a:schemeClr val="tx1"/>
                </a:solidFill>
                <a:latin typeface="Algerian" pitchFamily="82" charset="0"/>
              </a:rPr>
              <a:t>Muhammadiyah</a:t>
            </a:r>
            <a:endParaRPr lang="en-US" sz="2400" dirty="0">
              <a:solidFill>
                <a:schemeClr val="tx1"/>
              </a:solidFill>
              <a:latin typeface="Algerian" pitchFamily="82" charset="0"/>
            </a:endParaRPr>
          </a:p>
        </p:txBody>
      </p:sp>
      <p:sp>
        <p:nvSpPr>
          <p:cNvPr id="4" name="Right Arrow 3"/>
          <p:cNvSpPr/>
          <p:nvPr/>
        </p:nvSpPr>
        <p:spPr>
          <a:xfrm rot="5400000">
            <a:off x="4164806" y="1931194"/>
            <a:ext cx="928688" cy="571500"/>
          </a:xfrm>
          <a:prstGeom prst="rightArrow">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a:p>
        </p:txBody>
      </p:sp>
      <p:sp>
        <p:nvSpPr>
          <p:cNvPr id="5" name="Rounded Rectangle 4"/>
          <p:cNvSpPr/>
          <p:nvPr/>
        </p:nvSpPr>
        <p:spPr>
          <a:xfrm>
            <a:off x="0" y="2819400"/>
            <a:ext cx="9144000" cy="3400425"/>
          </a:xfrm>
          <a:prstGeom prst="roundRect">
            <a:avLst/>
          </a:prstGeom>
        </p:spPr>
        <p:style>
          <a:lnRef idx="3">
            <a:schemeClr val="lt1"/>
          </a:lnRef>
          <a:fillRef idx="1">
            <a:schemeClr val="accent4"/>
          </a:fillRef>
          <a:effectRef idx="1">
            <a:schemeClr val="accent4"/>
          </a:effectRef>
          <a:fontRef idx="minor">
            <a:schemeClr val="lt1"/>
          </a:fontRef>
        </p:style>
        <p:txBody>
          <a:bodyPr anchor="ctr"/>
          <a:lstStyle/>
          <a:p>
            <a:r>
              <a:rPr lang="en-US" sz="2000" dirty="0" err="1" smtClean="0">
                <a:solidFill>
                  <a:schemeClr val="bg1"/>
                </a:solidFill>
                <a:latin typeface="Berlin Sans FB" pitchFamily="34" charset="0"/>
              </a:rPr>
              <a:t>Kelemahan</a:t>
            </a:r>
            <a:r>
              <a:rPr lang="en-US" sz="2000" dirty="0" smtClean="0">
                <a:solidFill>
                  <a:schemeClr val="bg1"/>
                </a:solidFill>
                <a:latin typeface="Berlin Sans FB" pitchFamily="34" charset="0"/>
              </a:rPr>
              <a:t> </a:t>
            </a:r>
            <a:r>
              <a:rPr lang="en-US" sz="2000" dirty="0" err="1">
                <a:solidFill>
                  <a:schemeClr val="bg1"/>
                </a:solidFill>
                <a:latin typeface="Berlin Sans FB" pitchFamily="34" charset="0"/>
              </a:rPr>
              <a:t>Muhammadiyah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dalam</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bidang</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gerakan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sosial</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lainnya</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adalah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pendasaran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pembinaan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sosial</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pada</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jenis</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kelamin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dan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usia</a:t>
            </a:r>
            <a:r>
              <a:rPr lang="en-US" sz="2000" dirty="0">
                <a:solidFill>
                  <a:schemeClr val="bg1"/>
                </a:solidFill>
                <a:latin typeface="Berlin Sans FB" pitchFamily="34" charset="0"/>
              </a:rPr>
              <a:t> yang </a:t>
            </a:r>
            <a:r>
              <a:rPr lang="en-US" sz="2000" dirty="0" err="1">
                <a:solidFill>
                  <a:schemeClr val="bg1"/>
                </a:solidFill>
                <a:latin typeface="Berlin Sans FB" pitchFamily="34" charset="0"/>
              </a:rPr>
              <a:t>pada</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gilirannya</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menjadikan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Muhammadiyah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seolah-olah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tidak</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peduli</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dengan</a:t>
            </a:r>
            <a:r>
              <a:rPr lang="en-US" sz="2000" dirty="0">
                <a:solidFill>
                  <a:schemeClr val="bg1"/>
                </a:solidFill>
                <a:latin typeface="Berlin Sans FB" pitchFamily="34" charset="0"/>
              </a:rPr>
              <a:t> </a:t>
            </a:r>
            <a:r>
              <a:rPr lang="en-US" sz="2000" i="1" dirty="0">
                <a:solidFill>
                  <a:schemeClr val="bg1"/>
                </a:solidFill>
                <a:latin typeface="Berlin Sans FB" pitchFamily="34" charset="0"/>
              </a:rPr>
              <a:t>interest group, </a:t>
            </a:r>
            <a:r>
              <a:rPr lang="en-US" sz="2000" dirty="0" err="1">
                <a:solidFill>
                  <a:schemeClr val="bg1"/>
                </a:solidFill>
                <a:latin typeface="Berlin Sans FB" pitchFamily="34" charset="0"/>
              </a:rPr>
              <a:t>seperti</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petani</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buruh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nelayan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kalangan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proletar</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lainnya</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Akibatnya</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Muhammadiyah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seolah-olah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membiarkan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warganya</a:t>
            </a:r>
            <a:r>
              <a:rPr lang="en-US" sz="2000" dirty="0">
                <a:solidFill>
                  <a:schemeClr val="bg1"/>
                </a:solidFill>
                <a:latin typeface="Berlin Sans FB" pitchFamily="34" charset="0"/>
              </a:rPr>
              <a:t> yang </a:t>
            </a:r>
            <a:r>
              <a:rPr lang="en-US" sz="2000" dirty="0" err="1">
                <a:solidFill>
                  <a:schemeClr val="bg1"/>
                </a:solidFill>
                <a:latin typeface="Berlin Sans FB" pitchFamily="34" charset="0"/>
              </a:rPr>
              <a:t>menjadi</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buruh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berbondong-bondong</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ke</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organisasi</a:t>
            </a:r>
            <a:r>
              <a:rPr lang="en-US" sz="2000" dirty="0">
                <a:solidFill>
                  <a:schemeClr val="bg1"/>
                </a:solidFill>
                <a:latin typeface="Berlin Sans FB" pitchFamily="34" charset="0"/>
              </a:rPr>
              <a:t> lain yang </a:t>
            </a:r>
            <a:r>
              <a:rPr lang="en-US" sz="2000" dirty="0" err="1">
                <a:solidFill>
                  <a:schemeClr val="bg1"/>
                </a:solidFill>
                <a:latin typeface="Berlin Sans FB" pitchFamily="34" charset="0"/>
              </a:rPr>
              <a:t>dirasa</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lebih</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aspiratif</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dengan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kepentingannya</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seperti</a:t>
            </a:r>
            <a:r>
              <a:rPr lang="en-US" sz="2000" dirty="0">
                <a:solidFill>
                  <a:schemeClr val="bg1"/>
                </a:solidFill>
                <a:latin typeface="Berlin Sans FB" pitchFamily="34" charset="0"/>
              </a:rPr>
              <a:t> APSI, </a:t>
            </a:r>
            <a:r>
              <a:rPr lang="en-US" sz="2000" dirty="0" err="1">
                <a:solidFill>
                  <a:schemeClr val="bg1"/>
                </a:solidFill>
                <a:latin typeface="Berlin Sans FB" pitchFamily="34" charset="0"/>
              </a:rPr>
              <a:t>atau</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petani</a:t>
            </a:r>
            <a:r>
              <a:rPr lang="en-US" sz="2000" dirty="0">
                <a:solidFill>
                  <a:schemeClr val="bg1"/>
                </a:solidFill>
                <a:latin typeface="Berlin Sans FB" pitchFamily="34" charset="0"/>
              </a:rPr>
              <a:t> yang </a:t>
            </a:r>
            <a:r>
              <a:rPr lang="en-US" sz="2000" dirty="0" err="1">
                <a:solidFill>
                  <a:schemeClr val="bg1"/>
                </a:solidFill>
                <a:latin typeface="Berlin Sans FB" pitchFamily="34" charset="0"/>
              </a:rPr>
              <a:t>ke</a:t>
            </a:r>
            <a:r>
              <a:rPr lang="en-US" sz="2000" dirty="0">
                <a:solidFill>
                  <a:schemeClr val="bg1"/>
                </a:solidFill>
                <a:latin typeface="Berlin Sans FB" pitchFamily="34" charset="0"/>
              </a:rPr>
              <a:t> HKTI </a:t>
            </a:r>
            <a:r>
              <a:rPr lang="en-US" sz="2000" dirty="0" err="1">
                <a:solidFill>
                  <a:schemeClr val="bg1"/>
                </a:solidFill>
                <a:latin typeface="Berlin Sans FB" pitchFamily="34" charset="0"/>
              </a:rPr>
              <a:t>dan</a:t>
            </a:r>
            <a:r>
              <a:rPr lang="en-US" sz="2000" dirty="0">
                <a:solidFill>
                  <a:schemeClr val="bg1"/>
                </a:solidFill>
                <a:latin typeface="Berlin Sans FB" pitchFamily="34" charset="0"/>
              </a:rPr>
              <a:t> </a:t>
            </a:r>
            <a:r>
              <a:rPr lang="en-US" sz="2000" dirty="0" err="1">
                <a:solidFill>
                  <a:schemeClr val="bg1"/>
                </a:solidFill>
                <a:latin typeface="Berlin Sans FB" pitchFamily="34" charset="0"/>
              </a:rPr>
              <a:t>sebagainya</a:t>
            </a:r>
            <a:r>
              <a:rPr lang="en-US" sz="2000" dirty="0">
                <a:solidFill>
                  <a:schemeClr val="bg1"/>
                </a:solidFill>
                <a:latin typeface="Berlin Sans FB" pitchFamily="34" charset="0"/>
              </a:rPr>
              <a:t>.</a:t>
            </a:r>
          </a:p>
          <a:p>
            <a:pPr algn="ctr" fontAlgn="auto">
              <a:spcBef>
                <a:spcPts val="0"/>
              </a:spcBef>
              <a:spcAft>
                <a:spcPts val="0"/>
              </a:spcAft>
              <a:defRPr/>
            </a:pPr>
            <a:endParaRPr lang="en-US" sz="2000" dirty="0">
              <a:solidFill>
                <a:schemeClr val="bg1"/>
              </a:solidFill>
              <a:latin typeface="Berlin Sans FB" pitchFamily="34"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FOTO\WALPAPER\ph-10066.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228600" y="228600"/>
            <a:ext cx="8629651" cy="1243011"/>
          </a:xfrm>
          <a:prstGeom prst="roundRect">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endParaRPr lang="en-US" sz="2800" dirty="0" smtClean="0">
              <a:solidFill>
                <a:schemeClr val="bg1"/>
              </a:solidFill>
              <a:latin typeface="Algerian" pitchFamily="82" charset="0"/>
            </a:endParaRPr>
          </a:p>
          <a:p>
            <a:pPr algn="ctr" fontAlgn="auto">
              <a:spcBef>
                <a:spcPts val="0"/>
              </a:spcBef>
              <a:spcAft>
                <a:spcPts val="0"/>
              </a:spcAft>
              <a:defRPr/>
            </a:pPr>
            <a:r>
              <a:rPr lang="en-US" sz="2800" dirty="0" err="1" smtClean="0">
                <a:solidFill>
                  <a:schemeClr val="bg1"/>
                </a:solidFill>
                <a:latin typeface="Algerian" pitchFamily="82" charset="0"/>
              </a:rPr>
              <a:t>Makna</a:t>
            </a:r>
            <a:r>
              <a:rPr lang="en-US" sz="2800" dirty="0" smtClean="0">
                <a:solidFill>
                  <a:schemeClr val="bg1"/>
                </a:solidFill>
                <a:latin typeface="Algerian" pitchFamily="82" charset="0"/>
              </a:rPr>
              <a:t> </a:t>
            </a:r>
            <a:r>
              <a:rPr lang="en-US" sz="2800" dirty="0" err="1">
                <a:solidFill>
                  <a:schemeClr val="bg1"/>
                </a:solidFill>
                <a:latin typeface="Algerian" pitchFamily="82" charset="0"/>
              </a:rPr>
              <a:t>kehadiran</a:t>
            </a:r>
            <a:r>
              <a:rPr lang="en-US" sz="2800" dirty="0">
                <a:solidFill>
                  <a:schemeClr val="bg1"/>
                </a:solidFill>
                <a:latin typeface="Algerian" pitchFamily="82" charset="0"/>
              </a:rPr>
              <a:t> </a:t>
            </a:r>
            <a:r>
              <a:rPr lang="en-US" sz="2800" dirty="0" err="1">
                <a:solidFill>
                  <a:schemeClr val="bg1"/>
                </a:solidFill>
                <a:latin typeface="Algerian" pitchFamily="82" charset="0"/>
              </a:rPr>
              <a:t>Muhammadiyah</a:t>
            </a:r>
            <a:r>
              <a:rPr lang="en-US" sz="2800" dirty="0">
                <a:solidFill>
                  <a:schemeClr val="bg1"/>
                </a:solidFill>
                <a:latin typeface="Algerian" pitchFamily="82" charset="0"/>
              </a:rPr>
              <a:t> </a:t>
            </a:r>
            <a:r>
              <a:rPr lang="en-US" sz="2800" dirty="0" err="1">
                <a:solidFill>
                  <a:schemeClr val="bg1"/>
                </a:solidFill>
                <a:latin typeface="Algerian" pitchFamily="82" charset="0"/>
              </a:rPr>
              <a:t>sebagai</a:t>
            </a:r>
            <a:r>
              <a:rPr lang="en-US" sz="2800" dirty="0">
                <a:solidFill>
                  <a:schemeClr val="bg1"/>
                </a:solidFill>
                <a:latin typeface="Algerian" pitchFamily="82" charset="0"/>
              </a:rPr>
              <a:t> </a:t>
            </a:r>
            <a:r>
              <a:rPr lang="en-US" sz="2800" dirty="0" err="1">
                <a:solidFill>
                  <a:schemeClr val="bg1"/>
                </a:solidFill>
                <a:latin typeface="Algerian" pitchFamily="82" charset="0"/>
              </a:rPr>
              <a:t>gerakan</a:t>
            </a:r>
            <a:r>
              <a:rPr lang="en-US" sz="2800" dirty="0">
                <a:solidFill>
                  <a:schemeClr val="bg1"/>
                </a:solidFill>
                <a:latin typeface="Algerian" pitchFamily="82" charset="0"/>
              </a:rPr>
              <a:t> </a:t>
            </a:r>
            <a:r>
              <a:rPr lang="en-US" sz="2800" dirty="0" err="1" smtClean="0">
                <a:solidFill>
                  <a:schemeClr val="bg1"/>
                </a:solidFill>
                <a:latin typeface="Algerian" pitchFamily="82" charset="0"/>
              </a:rPr>
              <a:t>sosial</a:t>
            </a:r>
            <a:endParaRPr lang="en-US" sz="2800" dirty="0">
              <a:solidFill>
                <a:schemeClr val="bg1"/>
              </a:solidFill>
              <a:latin typeface="Algerian" pitchFamily="82" charset="0"/>
            </a:endParaRPr>
          </a:p>
          <a:p>
            <a:pPr algn="ctr" fontAlgn="auto">
              <a:spcBef>
                <a:spcPts val="0"/>
              </a:spcBef>
              <a:spcAft>
                <a:spcPts val="0"/>
              </a:spcAft>
              <a:defRPr/>
            </a:pPr>
            <a:endParaRPr lang="en-US" sz="2400" dirty="0">
              <a:solidFill>
                <a:schemeClr val="bg1"/>
              </a:solidFill>
              <a:latin typeface="Algerian" pitchFamily="82" charset="0"/>
            </a:endParaRPr>
          </a:p>
        </p:txBody>
      </p:sp>
      <p:sp>
        <p:nvSpPr>
          <p:cNvPr id="13" name="Right Arrow 12"/>
          <p:cNvSpPr/>
          <p:nvPr/>
        </p:nvSpPr>
        <p:spPr>
          <a:xfrm rot="5400000">
            <a:off x="4107656" y="1683544"/>
            <a:ext cx="776288" cy="457200"/>
          </a:xfrm>
          <a:prstGeom prst="rightArrow">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a:p>
        </p:txBody>
      </p:sp>
      <p:sp>
        <p:nvSpPr>
          <p:cNvPr id="14" name="Rounded Rectangle 13"/>
          <p:cNvSpPr/>
          <p:nvPr/>
        </p:nvSpPr>
        <p:spPr>
          <a:xfrm>
            <a:off x="304800" y="4572000"/>
            <a:ext cx="8629651" cy="9906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lvl="0" algn="ctr">
              <a:defRPr/>
            </a:pPr>
            <a:endParaRPr lang="en-US" sz="2400" dirty="0" smtClean="0">
              <a:latin typeface="Berlin Sans FB" pitchFamily="34" charset="0"/>
            </a:endParaRPr>
          </a:p>
          <a:p>
            <a:pPr lvl="0" algn="ctr">
              <a:defRPr/>
            </a:pPr>
            <a:r>
              <a:rPr lang="en-US" sz="2400" dirty="0" smtClean="0">
                <a:latin typeface="Berlin Sans FB" pitchFamily="34" charset="0"/>
              </a:rPr>
              <a:t>3. </a:t>
            </a:r>
            <a:r>
              <a:rPr lang="id-ID" sz="2400" dirty="0" smtClean="0">
                <a:latin typeface="Berlin Sans FB" pitchFamily="34" charset="0"/>
              </a:rPr>
              <a:t>Mengamalkan ajaran-ajaran islam dalam amal perbuatan yang berguna bagi masyarakat.</a:t>
            </a:r>
            <a:endParaRPr lang="en-US" sz="2400" dirty="0" smtClean="0">
              <a:latin typeface="Berlin Sans FB" pitchFamily="34" charset="0"/>
            </a:endParaRPr>
          </a:p>
          <a:p>
            <a:pPr algn="ctr" fontAlgn="auto">
              <a:spcBef>
                <a:spcPts val="0"/>
              </a:spcBef>
              <a:spcAft>
                <a:spcPts val="0"/>
              </a:spcAft>
              <a:defRPr/>
            </a:pPr>
            <a:endParaRPr lang="en-US" sz="2400" dirty="0">
              <a:solidFill>
                <a:schemeClr val="bg1"/>
              </a:solidFill>
              <a:latin typeface="Berlin Sans FB" pitchFamily="34" charset="0"/>
            </a:endParaRPr>
          </a:p>
        </p:txBody>
      </p:sp>
      <p:sp>
        <p:nvSpPr>
          <p:cNvPr id="15" name="Rounded Rectangle 14"/>
          <p:cNvSpPr/>
          <p:nvPr/>
        </p:nvSpPr>
        <p:spPr>
          <a:xfrm>
            <a:off x="304800" y="2362200"/>
            <a:ext cx="8629651" cy="1243011"/>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lvl="0" algn="ctr">
              <a:defRPr/>
            </a:pPr>
            <a:endParaRPr lang="en-US" sz="2400" dirty="0" smtClean="0">
              <a:latin typeface="Berlin Sans FB" pitchFamily="34" charset="0"/>
            </a:endParaRPr>
          </a:p>
          <a:p>
            <a:pPr lvl="0" algn="ctr">
              <a:defRPr/>
            </a:pPr>
            <a:r>
              <a:rPr lang="en-US" sz="2400" dirty="0" smtClean="0">
                <a:latin typeface="Berlin Sans FB" pitchFamily="34" charset="0"/>
              </a:rPr>
              <a:t>1. </a:t>
            </a:r>
            <a:r>
              <a:rPr lang="id-ID" sz="2400" dirty="0" smtClean="0">
                <a:latin typeface="Berlin Sans FB" pitchFamily="34" charset="0"/>
              </a:rPr>
              <a:t>Mengembalikan dasar kepercayaan umat, kepada kemurnian cita agama islam yang langsung bersumber kepada Al-Qur’an dan Hadist</a:t>
            </a:r>
            <a:endParaRPr lang="en-US" sz="2400" dirty="0" smtClean="0">
              <a:latin typeface="Berlin Sans FB" pitchFamily="34" charset="0"/>
            </a:endParaRPr>
          </a:p>
          <a:p>
            <a:pPr algn="ctr" fontAlgn="auto">
              <a:spcBef>
                <a:spcPts val="0"/>
              </a:spcBef>
              <a:spcAft>
                <a:spcPts val="0"/>
              </a:spcAft>
              <a:defRPr/>
            </a:pPr>
            <a:endParaRPr lang="en-US" sz="2400" dirty="0">
              <a:solidFill>
                <a:schemeClr val="bg1"/>
              </a:solidFill>
              <a:latin typeface="Berlin Sans FB" pitchFamily="34" charset="0"/>
            </a:endParaRPr>
          </a:p>
        </p:txBody>
      </p:sp>
      <p:sp>
        <p:nvSpPr>
          <p:cNvPr id="16" name="Rounded Rectangle 15"/>
          <p:cNvSpPr/>
          <p:nvPr/>
        </p:nvSpPr>
        <p:spPr>
          <a:xfrm>
            <a:off x="304800" y="3657600"/>
            <a:ext cx="8629651" cy="8382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lvl="0" algn="ctr">
              <a:defRPr/>
            </a:pPr>
            <a:endParaRPr lang="en-US" sz="2400" dirty="0" smtClean="0">
              <a:latin typeface="Berlin Sans FB" pitchFamily="34" charset="0"/>
            </a:endParaRPr>
          </a:p>
          <a:p>
            <a:pPr lvl="0" algn="ctr">
              <a:defRPr/>
            </a:pPr>
            <a:r>
              <a:rPr lang="en-US" sz="2400" dirty="0" smtClean="0">
                <a:latin typeface="Berlin Sans FB" pitchFamily="34" charset="0"/>
              </a:rPr>
              <a:t>2. </a:t>
            </a:r>
            <a:r>
              <a:rPr lang="id-ID" sz="2400" dirty="0" smtClean="0">
                <a:latin typeface="Berlin Sans FB" pitchFamily="34" charset="0"/>
              </a:rPr>
              <a:t>Menafsirkan ajaran-ajaran islam secara modern</a:t>
            </a:r>
            <a:endParaRPr lang="en-US" sz="2400" dirty="0" smtClean="0">
              <a:latin typeface="Berlin Sans FB" pitchFamily="34" charset="0"/>
            </a:endParaRPr>
          </a:p>
          <a:p>
            <a:pPr algn="ctr" fontAlgn="auto">
              <a:spcBef>
                <a:spcPts val="0"/>
              </a:spcBef>
              <a:spcAft>
                <a:spcPts val="0"/>
              </a:spcAft>
              <a:defRPr/>
            </a:pPr>
            <a:endParaRPr lang="en-US" sz="2400" dirty="0">
              <a:solidFill>
                <a:schemeClr val="bg1"/>
              </a:solidFill>
              <a:latin typeface="Berlin Sans FB" pitchFamily="34" charset="0"/>
            </a:endParaRPr>
          </a:p>
        </p:txBody>
      </p:sp>
      <p:sp>
        <p:nvSpPr>
          <p:cNvPr id="17" name="Rounded Rectangle 16"/>
          <p:cNvSpPr/>
          <p:nvPr/>
        </p:nvSpPr>
        <p:spPr>
          <a:xfrm>
            <a:off x="304800" y="5638800"/>
            <a:ext cx="8629651" cy="10668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lvl="0" algn="ctr">
              <a:defRPr/>
            </a:pPr>
            <a:endParaRPr lang="en-US" sz="2400" dirty="0" smtClean="0">
              <a:latin typeface="Berlin Sans FB" pitchFamily="34" charset="0"/>
            </a:endParaRPr>
          </a:p>
          <a:p>
            <a:pPr lvl="0" algn="ctr">
              <a:defRPr/>
            </a:pPr>
            <a:r>
              <a:rPr lang="en-US" sz="2400" dirty="0" smtClean="0">
                <a:latin typeface="Berlin Sans FB" pitchFamily="34" charset="0"/>
              </a:rPr>
              <a:t>4. </a:t>
            </a:r>
            <a:r>
              <a:rPr lang="id-ID" sz="2400" dirty="0" smtClean="0">
                <a:latin typeface="Berlin Sans FB" pitchFamily="34" charset="0"/>
              </a:rPr>
              <a:t>Memperbaharui sistem pendidikan Islam secara modern sesuai kehendak dan tuntutan zaman.</a:t>
            </a:r>
            <a:endParaRPr lang="en-US" sz="2400" dirty="0" smtClean="0">
              <a:latin typeface="Berlin Sans FB" pitchFamily="34" charset="0"/>
            </a:endParaRPr>
          </a:p>
          <a:p>
            <a:pPr algn="ctr" fontAlgn="auto">
              <a:spcBef>
                <a:spcPts val="0"/>
              </a:spcBef>
              <a:spcAft>
                <a:spcPts val="0"/>
              </a:spcAft>
              <a:defRPr/>
            </a:pPr>
            <a:endParaRPr lang="en-US" sz="2400" dirty="0">
              <a:solidFill>
                <a:schemeClr val="bg1"/>
              </a:solidFill>
              <a:latin typeface="Berlin Sans FB" pitchFamily="34"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E:\FOTO\WALPAPER\ph-10054.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Rounded Rectangle 5"/>
          <p:cNvSpPr/>
          <p:nvPr/>
        </p:nvSpPr>
        <p:spPr>
          <a:xfrm>
            <a:off x="457200" y="1295401"/>
            <a:ext cx="8229600" cy="12954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400" dirty="0" smtClean="0">
              <a:latin typeface="Berlin Sans FB" pitchFamily="34" charset="0"/>
            </a:endParaRPr>
          </a:p>
          <a:p>
            <a:pPr lvl="0" algn="ctr">
              <a:defRPr/>
            </a:pPr>
            <a:r>
              <a:rPr lang="en-US" sz="2400" dirty="0" smtClean="0">
                <a:latin typeface="Berlin Sans FB" pitchFamily="34" charset="0"/>
              </a:rPr>
              <a:t>5. </a:t>
            </a:r>
            <a:r>
              <a:rPr lang="id-ID" sz="2400" dirty="0" smtClean="0">
                <a:latin typeface="Berlin Sans FB" pitchFamily="34" charset="0"/>
              </a:rPr>
              <a:t>Menginfestasikan </a:t>
            </a:r>
            <a:r>
              <a:rPr lang="id-ID" sz="2400" dirty="0">
                <a:latin typeface="Berlin Sans FB" pitchFamily="34" charset="0"/>
              </a:rPr>
              <a:t>ajaran-ajaran islam kedalam, sertaa mempergiat usaha dakwah keluar.</a:t>
            </a:r>
            <a:endParaRPr lang="en-US" sz="2400" dirty="0">
              <a:latin typeface="Berlin Sans FB" pitchFamily="34" charset="0"/>
            </a:endParaRPr>
          </a:p>
          <a:p>
            <a:pPr algn="ctr" fontAlgn="auto">
              <a:spcBef>
                <a:spcPts val="0"/>
              </a:spcBef>
              <a:spcAft>
                <a:spcPts val="0"/>
              </a:spcAft>
              <a:defRPr/>
            </a:pPr>
            <a:endParaRPr lang="en-US" sz="2400" dirty="0">
              <a:latin typeface="Berlin Sans FB" pitchFamily="34" charset="0"/>
            </a:endParaRPr>
          </a:p>
        </p:txBody>
      </p:sp>
      <p:sp>
        <p:nvSpPr>
          <p:cNvPr id="7" name="Rounded Rectangle 6"/>
          <p:cNvSpPr/>
          <p:nvPr/>
        </p:nvSpPr>
        <p:spPr>
          <a:xfrm>
            <a:off x="533400" y="5029200"/>
            <a:ext cx="8153400" cy="164306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400" dirty="0" smtClean="0">
              <a:latin typeface="Berlin Sans FB" pitchFamily="34" charset="0"/>
            </a:endParaRPr>
          </a:p>
          <a:p>
            <a:pPr lvl="0" algn="ctr">
              <a:defRPr/>
            </a:pPr>
            <a:r>
              <a:rPr lang="en-US" sz="2400" dirty="0" smtClean="0">
                <a:latin typeface="Berlin Sans FB" pitchFamily="34" charset="0"/>
              </a:rPr>
              <a:t>6. </a:t>
            </a:r>
            <a:r>
              <a:rPr lang="id-ID" sz="2400" dirty="0" smtClean="0">
                <a:latin typeface="Berlin Sans FB" pitchFamily="34" charset="0"/>
              </a:rPr>
              <a:t>Membebaskan </a:t>
            </a:r>
            <a:r>
              <a:rPr lang="id-ID" sz="2400" dirty="0">
                <a:latin typeface="Berlin Sans FB" pitchFamily="34" charset="0"/>
              </a:rPr>
              <a:t>manusia dari ikatan-ikatan tradisionalisme, konservatisme dan formalisme yang membelenggu hidup dan kehidupan masyarakat islam sebelumnya</a:t>
            </a:r>
            <a:endParaRPr lang="en-US" sz="2400" dirty="0">
              <a:latin typeface="Berlin Sans FB" pitchFamily="34" charset="0"/>
            </a:endParaRPr>
          </a:p>
          <a:p>
            <a:pPr algn="ctr" fontAlgn="auto">
              <a:spcBef>
                <a:spcPts val="0"/>
              </a:spcBef>
              <a:spcAft>
                <a:spcPts val="0"/>
              </a:spcAft>
              <a:defRPr/>
            </a:pPr>
            <a:endParaRPr lang="en-US" sz="2400" dirty="0">
              <a:latin typeface="Berlin Sans FB" pitchFamily="34" charset="0"/>
            </a:endParaRPr>
          </a:p>
        </p:txBody>
      </p:sp>
      <p:sp>
        <p:nvSpPr>
          <p:cNvPr id="8" name="Rounded Rectangle 7"/>
          <p:cNvSpPr/>
          <p:nvPr/>
        </p:nvSpPr>
        <p:spPr>
          <a:xfrm>
            <a:off x="533400" y="2895600"/>
            <a:ext cx="8153400" cy="185261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lvl="0" algn="ctr">
              <a:defRPr/>
            </a:pPr>
            <a:endParaRPr lang="en-US" sz="2400" dirty="0" smtClean="0">
              <a:latin typeface="Berlin Sans FB" pitchFamily="34" charset="0"/>
            </a:endParaRPr>
          </a:p>
          <a:p>
            <a:pPr lvl="0" algn="ctr">
              <a:defRPr/>
            </a:pPr>
            <a:r>
              <a:rPr lang="en-US" sz="2400" dirty="0" smtClean="0">
                <a:latin typeface="Berlin Sans FB" pitchFamily="34" charset="0"/>
              </a:rPr>
              <a:t>7. </a:t>
            </a:r>
            <a:r>
              <a:rPr lang="id-ID" sz="2400" dirty="0" smtClean="0">
                <a:latin typeface="Berlin Sans FB" pitchFamily="34" charset="0"/>
              </a:rPr>
              <a:t>Menegakkan </a:t>
            </a:r>
            <a:r>
              <a:rPr lang="id-ID" sz="2400" dirty="0">
                <a:latin typeface="Berlin Sans FB" pitchFamily="34" charset="0"/>
              </a:rPr>
              <a:t>hidup dan kehidupan setiap pribadi keluarga dan masyarakat Islam, menurut sepanjang tuntunan agama.</a:t>
            </a:r>
            <a:endParaRPr lang="en-US" sz="2400" dirty="0">
              <a:latin typeface="Berlin Sans FB" pitchFamily="34" charset="0"/>
            </a:endParaRPr>
          </a:p>
          <a:p>
            <a:pPr algn="ctr" fontAlgn="auto">
              <a:spcBef>
                <a:spcPts val="0"/>
              </a:spcBef>
              <a:spcAft>
                <a:spcPts val="0"/>
              </a:spcAft>
              <a:defRPr/>
            </a:pPr>
            <a:endParaRPr lang="en-US" sz="2400" dirty="0">
              <a:latin typeface="Berlin Sans FB" pitchFamily="34" charset="0"/>
            </a:endParaRPr>
          </a:p>
        </p:txBody>
      </p:sp>
      <p:sp>
        <p:nvSpPr>
          <p:cNvPr id="9" name="Rounded Rectangle 8"/>
          <p:cNvSpPr/>
          <p:nvPr/>
        </p:nvSpPr>
        <p:spPr>
          <a:xfrm>
            <a:off x="152400" y="228600"/>
            <a:ext cx="2971800" cy="838199"/>
          </a:xfrm>
          <a:prstGeom prst="roundRect">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r>
              <a:rPr lang="en-US" sz="2800" dirty="0" smtClean="0">
                <a:solidFill>
                  <a:schemeClr val="bg1"/>
                </a:solidFill>
                <a:latin typeface="Algerian" pitchFamily="82" charset="0"/>
              </a:rPr>
              <a:t>LANJUTAN !!!</a:t>
            </a:r>
            <a:endParaRPr lang="en-US" sz="2800" dirty="0">
              <a:solidFill>
                <a:schemeClr val="bg1"/>
              </a:solidFill>
              <a:latin typeface="Algerian" pitchFamily="82"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E:\FOTO\WALPAPER\ph-10064.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 name="Rounded Rectangle 2"/>
          <p:cNvSpPr/>
          <p:nvPr/>
        </p:nvSpPr>
        <p:spPr>
          <a:xfrm>
            <a:off x="533400" y="228600"/>
            <a:ext cx="8229600" cy="1295400"/>
          </a:xfrm>
          <a:prstGeom prst="roundRect">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r>
              <a:rPr lang="id-ID" sz="2400" dirty="0" smtClean="0">
                <a:latin typeface="Algerian" pitchFamily="82" charset="0"/>
              </a:rPr>
              <a:t>Langkah-langkah Muhammadiyah</a:t>
            </a:r>
            <a:r>
              <a:rPr lang="en-US" sz="2400" dirty="0" smtClean="0">
                <a:latin typeface="Algerian" pitchFamily="82" charset="0"/>
              </a:rPr>
              <a:t> DALAM GERAKAN SOSIAL </a:t>
            </a:r>
            <a:endParaRPr lang="en-US" sz="2400" dirty="0">
              <a:latin typeface="Algerian" pitchFamily="82" charset="0"/>
            </a:endParaRPr>
          </a:p>
        </p:txBody>
      </p:sp>
      <p:sp>
        <p:nvSpPr>
          <p:cNvPr id="6" name="Striped Right Arrow 5"/>
          <p:cNvSpPr/>
          <p:nvPr/>
        </p:nvSpPr>
        <p:spPr>
          <a:xfrm rot="5400000">
            <a:off x="3806825" y="2060575"/>
            <a:ext cx="1333500" cy="412750"/>
          </a:xfrm>
          <a:prstGeom prst="stripedRightArrow">
            <a:avLst>
              <a:gd name="adj1" fmla="val 21839"/>
              <a:gd name="adj2" fmla="val 50000"/>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a:p>
        </p:txBody>
      </p:sp>
      <p:sp>
        <p:nvSpPr>
          <p:cNvPr id="7" name="Quad Arrow Callout 6"/>
          <p:cNvSpPr/>
          <p:nvPr/>
        </p:nvSpPr>
        <p:spPr>
          <a:xfrm rot="2652362">
            <a:off x="3732593" y="3060801"/>
            <a:ext cx="1514475" cy="1485900"/>
          </a:xfrm>
          <a:prstGeom prst="quadArrowCallout">
            <a:avLst>
              <a:gd name="adj1" fmla="val 3394"/>
              <a:gd name="adj2" fmla="val 18515"/>
              <a:gd name="adj3" fmla="val 18515"/>
              <a:gd name="adj4" fmla="val 14748"/>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a:p>
        </p:txBody>
      </p:sp>
      <p:sp>
        <p:nvSpPr>
          <p:cNvPr id="8" name="Oval 7"/>
          <p:cNvSpPr/>
          <p:nvPr/>
        </p:nvSpPr>
        <p:spPr>
          <a:xfrm>
            <a:off x="381000" y="1676400"/>
            <a:ext cx="2895600" cy="2409825"/>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lvl="0" algn="ctr">
              <a:defRPr/>
            </a:pPr>
            <a:endParaRPr lang="en-US" sz="2400" dirty="0" smtClean="0">
              <a:latin typeface="Berlin Sans FB" pitchFamily="34" charset="0"/>
            </a:endParaRPr>
          </a:p>
          <a:p>
            <a:pPr lvl="0" algn="ctr">
              <a:defRPr/>
            </a:pPr>
            <a:r>
              <a:rPr lang="en-US" sz="2400" dirty="0" smtClean="0">
                <a:latin typeface="Berlin Sans FB" pitchFamily="34" charset="0"/>
              </a:rPr>
              <a:t>1. </a:t>
            </a:r>
            <a:r>
              <a:rPr lang="id-ID" sz="2400" dirty="0" smtClean="0">
                <a:latin typeface="Berlin Sans FB" pitchFamily="34" charset="0"/>
              </a:rPr>
              <a:t>Pendidikan, Pengajaran dan Kebudayaan</a:t>
            </a:r>
            <a:endParaRPr lang="en-US" sz="2400" dirty="0" smtClean="0">
              <a:latin typeface="Berlin Sans FB" pitchFamily="34" charset="0"/>
            </a:endParaRPr>
          </a:p>
          <a:p>
            <a:pPr algn="ctr" fontAlgn="auto">
              <a:spcBef>
                <a:spcPts val="0"/>
              </a:spcBef>
              <a:spcAft>
                <a:spcPts val="0"/>
              </a:spcAft>
              <a:defRPr/>
            </a:pPr>
            <a:endParaRPr lang="en-US" sz="2400" dirty="0">
              <a:solidFill>
                <a:srgbClr val="0070C0"/>
              </a:solidFill>
              <a:latin typeface="Berlin Sans FB" pitchFamily="34" charset="0"/>
            </a:endParaRPr>
          </a:p>
        </p:txBody>
      </p:sp>
      <p:sp>
        <p:nvSpPr>
          <p:cNvPr id="9" name="Oval 8"/>
          <p:cNvSpPr/>
          <p:nvPr/>
        </p:nvSpPr>
        <p:spPr>
          <a:xfrm>
            <a:off x="0" y="4448175"/>
            <a:ext cx="2743200" cy="2409825"/>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4000" dirty="0" smtClean="0"/>
          </a:p>
          <a:p>
            <a:pPr algn="ctr">
              <a:defRPr/>
            </a:pPr>
            <a:r>
              <a:rPr lang="en-US" sz="4000" dirty="0" smtClean="0"/>
              <a:t>3. </a:t>
            </a:r>
            <a:r>
              <a:rPr lang="id-ID" sz="4000" dirty="0" smtClean="0"/>
              <a:t>Wakaf</a:t>
            </a:r>
            <a:endParaRPr lang="en-US" sz="4000" dirty="0" smtClean="0"/>
          </a:p>
          <a:p>
            <a:pPr lvl="0" algn="ctr">
              <a:defRPr/>
            </a:pPr>
            <a:endParaRPr lang="en-US" sz="4000" dirty="0" smtClean="0"/>
          </a:p>
        </p:txBody>
      </p:sp>
      <p:sp>
        <p:nvSpPr>
          <p:cNvPr id="10" name="Oval 9"/>
          <p:cNvSpPr/>
          <p:nvPr/>
        </p:nvSpPr>
        <p:spPr>
          <a:xfrm>
            <a:off x="3048000" y="4448175"/>
            <a:ext cx="3124200" cy="2409825"/>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4000" dirty="0" smtClean="0"/>
          </a:p>
          <a:p>
            <a:pPr algn="ctr">
              <a:defRPr/>
            </a:pPr>
            <a:r>
              <a:rPr lang="en-US" sz="4000" dirty="0" smtClean="0"/>
              <a:t>4. </a:t>
            </a:r>
            <a:r>
              <a:rPr lang="id-ID" sz="4000" dirty="0" smtClean="0"/>
              <a:t>Kewanitaan</a:t>
            </a:r>
            <a:endParaRPr lang="en-US" sz="4000" dirty="0" smtClean="0"/>
          </a:p>
          <a:p>
            <a:pPr lvl="0" algn="ctr">
              <a:defRPr/>
            </a:pPr>
            <a:endParaRPr lang="en-US" sz="4000" dirty="0" smtClean="0"/>
          </a:p>
        </p:txBody>
      </p:sp>
      <p:sp>
        <p:nvSpPr>
          <p:cNvPr id="11" name="Oval 10"/>
          <p:cNvSpPr/>
          <p:nvPr/>
        </p:nvSpPr>
        <p:spPr>
          <a:xfrm>
            <a:off x="6324600" y="4448175"/>
            <a:ext cx="2819400" cy="2409825"/>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lvl="0"/>
            <a:endParaRPr lang="en-US" sz="4000" dirty="0" smtClean="0"/>
          </a:p>
          <a:p>
            <a:pPr lvl="0" algn="ctr"/>
            <a:r>
              <a:rPr lang="en-US" sz="4000" dirty="0" smtClean="0"/>
              <a:t>5. </a:t>
            </a:r>
            <a:r>
              <a:rPr lang="id-ID" sz="4000" dirty="0" smtClean="0"/>
              <a:t>Kepemudaan</a:t>
            </a:r>
            <a:endParaRPr lang="en-US" sz="4000" dirty="0" smtClean="0"/>
          </a:p>
          <a:p>
            <a:pPr algn="ctr" fontAlgn="auto">
              <a:spcBef>
                <a:spcPts val="0"/>
              </a:spcBef>
              <a:spcAft>
                <a:spcPts val="0"/>
              </a:spcAft>
              <a:defRPr/>
            </a:pPr>
            <a:endParaRPr lang="en-US" sz="4000" dirty="0">
              <a:solidFill>
                <a:srgbClr val="0070C0"/>
              </a:solidFill>
              <a:latin typeface="Berlin Sans FB" pitchFamily="34" charset="0"/>
            </a:endParaRPr>
          </a:p>
        </p:txBody>
      </p:sp>
      <p:sp>
        <p:nvSpPr>
          <p:cNvPr id="12" name="Oval 11"/>
          <p:cNvSpPr/>
          <p:nvPr/>
        </p:nvSpPr>
        <p:spPr>
          <a:xfrm>
            <a:off x="5638800" y="1676400"/>
            <a:ext cx="3276600" cy="2409825"/>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lvl="0" algn="ctr">
              <a:defRPr/>
            </a:pPr>
            <a:r>
              <a:rPr lang="en-US" sz="2800" dirty="0" smtClean="0">
                <a:latin typeface="Berlin Sans FB" pitchFamily="34" charset="0"/>
              </a:rPr>
              <a:t>2. </a:t>
            </a:r>
            <a:r>
              <a:rPr lang="id-ID" sz="2800" dirty="0" smtClean="0">
                <a:latin typeface="Berlin Sans FB" pitchFamily="34" charset="0"/>
              </a:rPr>
              <a:t>Kemasyarak</a:t>
            </a:r>
            <a:r>
              <a:rPr lang="en-US" sz="2800" dirty="0" smtClean="0">
                <a:latin typeface="Berlin Sans FB" pitchFamily="34" charset="0"/>
              </a:rPr>
              <a:t>a</a:t>
            </a:r>
            <a:r>
              <a:rPr lang="id-ID" sz="2800" dirty="0" smtClean="0">
                <a:latin typeface="Berlin Sans FB" pitchFamily="34" charset="0"/>
              </a:rPr>
              <a:t>tan</a:t>
            </a:r>
            <a:endParaRPr lang="en-US" sz="2800" dirty="0" smtClean="0">
              <a:latin typeface="Berlin Sans FB" pitchFamily="34" charset="0"/>
            </a:endParaRPr>
          </a:p>
          <a:p>
            <a:pPr algn="ctr" fontAlgn="auto">
              <a:spcBef>
                <a:spcPts val="0"/>
              </a:spcBef>
              <a:spcAft>
                <a:spcPts val="0"/>
              </a:spcAft>
              <a:defRPr/>
            </a:pPr>
            <a:endParaRPr lang="en-US" sz="2800" dirty="0">
              <a:solidFill>
                <a:srgbClr val="0070C0"/>
              </a:solidFill>
              <a:latin typeface="Berlin Sans FB" pitchFamily="34" charset="0"/>
            </a:endParaRPr>
          </a:p>
        </p:txBody>
      </p:sp>
    </p:spTree>
  </p:cSld>
  <p:clrMapOvr>
    <a:masterClrMapping/>
  </p:clrMapOvr>
  <p:transition spd="slow">
    <p:wheel spokes="8"/>
    <p:sndAc>
      <p:stSnd>
        <p:snd r:embed="rId2" name="chimes.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lvl="0" algn="ctr">
              <a:buNone/>
            </a:pPr>
            <a:r>
              <a:rPr lang="id-ID" sz="4000" b="1" dirty="0" smtClean="0"/>
              <a:t>Pendidikan, Pengajaran dan Kebudayaan</a:t>
            </a:r>
          </a:p>
          <a:p>
            <a:pPr lvl="0">
              <a:buNone/>
            </a:pPr>
            <a:endParaRPr lang="id-ID" sz="4000" dirty="0" smtClean="0"/>
          </a:p>
          <a:p>
            <a:pPr lvl="0"/>
            <a:r>
              <a:rPr lang="id-ID" sz="2400" dirty="0" smtClean="0"/>
              <a:t>Menyusun peruusan yang konkrit dan sistematis mengenai usaha penyempurnaan mutu pendidikan dan pengajaran Muhammadiyah</a:t>
            </a:r>
          </a:p>
          <a:p>
            <a:pPr lvl="0"/>
            <a:r>
              <a:rPr lang="id-ID" sz="2400" dirty="0" smtClean="0"/>
              <a:t>Senantiasa menciptakan tenaga-tenaga ahli yang ditujukan untuk pendidikan dan pengajaran Muhammadiyah</a:t>
            </a:r>
          </a:p>
          <a:p>
            <a:pPr lvl="0"/>
            <a:r>
              <a:rPr lang="id-ID" sz="2400" dirty="0" smtClean="0"/>
              <a:t>Mencukupkan alat-alat perlengkapan bagi pengajaran selaras dengan dasar dan tujuan pendidikan Muhammadiyah</a:t>
            </a:r>
          </a:p>
          <a:p>
            <a:pPr lvl="0"/>
            <a:r>
              <a:rPr lang="id-ID" sz="2400" dirty="0" smtClean="0"/>
              <a:t>Menyelidiki dan mengembangkan kebudayaan Islam</a:t>
            </a:r>
          </a:p>
          <a:p>
            <a:pPr>
              <a:buNone/>
            </a:pPr>
            <a:endParaRPr lang="id-ID"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id-ID" sz="4800" b="1" dirty="0" smtClean="0"/>
              <a:t>Kemasyarakatan</a:t>
            </a:r>
            <a:br>
              <a:rPr lang="id-ID" sz="4800" b="1" dirty="0" smtClean="0"/>
            </a:br>
            <a:endParaRPr lang="id-ID" sz="4800" b="1" dirty="0"/>
          </a:p>
        </p:txBody>
      </p:sp>
      <p:sp>
        <p:nvSpPr>
          <p:cNvPr id="3" name="Content Placeholder 2"/>
          <p:cNvSpPr>
            <a:spLocks noGrp="1"/>
          </p:cNvSpPr>
          <p:nvPr>
            <p:ph idx="1"/>
          </p:nvPr>
        </p:nvSpPr>
        <p:spPr>
          <a:xfrm>
            <a:off x="228600" y="1066800"/>
            <a:ext cx="8763000" cy="5562600"/>
          </a:xfrm>
          <a:blipFill>
            <a:blip r:embed="rId2"/>
            <a:tile tx="0" ty="0" sx="100000" sy="100000" flip="none" algn="tl"/>
          </a:blipFill>
        </p:spPr>
        <p:txBody>
          <a:bodyPr>
            <a:normAutofit/>
          </a:bodyPr>
          <a:lstStyle/>
          <a:p>
            <a:pPr>
              <a:buNone/>
            </a:pPr>
            <a:endParaRPr lang="id-ID" dirty="0" smtClean="0"/>
          </a:p>
          <a:p>
            <a:r>
              <a:rPr lang="id-ID" dirty="0" smtClean="0"/>
              <a:t>Mempertinggi mutu pimpinan dan tenaga yang ditempatkan dalam berbagai bidang usaha</a:t>
            </a:r>
          </a:p>
          <a:p>
            <a:pPr lvl="0"/>
            <a:r>
              <a:rPr lang="id-ID" dirty="0" smtClean="0"/>
              <a:t>Lebih menggiatkan dan memperbaharui cara-cara pelaksanaan Muhammadiyah dalam soal kemasyarakatan sesuai dengan dasar dan tujuan serta fungsi Muhammadiyah</a:t>
            </a:r>
          </a:p>
          <a:p>
            <a:endParaRPr lang="id-ID"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Autofit/>
          </a:bodyPr>
          <a:lstStyle/>
          <a:p>
            <a:pPr lvl="0"/>
            <a:r>
              <a:rPr lang="id-ID" sz="6000" b="1" dirty="0" smtClean="0"/>
              <a:t>Wakaf</a:t>
            </a:r>
            <a:br>
              <a:rPr lang="id-ID" sz="6000" b="1" dirty="0" smtClean="0"/>
            </a:br>
            <a:endParaRPr lang="id-ID" sz="6000" b="1" dirty="0"/>
          </a:p>
        </p:txBody>
      </p:sp>
      <p:sp>
        <p:nvSpPr>
          <p:cNvPr id="3" name="Content Placeholder 2"/>
          <p:cNvSpPr>
            <a:spLocks noGrp="1"/>
          </p:cNvSpPr>
          <p:nvPr>
            <p:ph idx="1"/>
          </p:nvPr>
        </p:nvSpPr>
        <p:spPr>
          <a:xfrm>
            <a:off x="457200" y="1066800"/>
            <a:ext cx="8229600" cy="5059363"/>
          </a:xfrm>
          <a:blipFill>
            <a:blip r:embed="rId2"/>
            <a:tile tx="0" ty="0" sx="100000" sy="100000" flip="none" algn="tl"/>
          </a:blipFill>
        </p:spPr>
        <p:txBody>
          <a:bodyPr/>
          <a:lstStyle/>
          <a:p>
            <a:pPr lvl="0"/>
            <a:endParaRPr lang="id-ID" dirty="0" smtClean="0"/>
          </a:p>
          <a:p>
            <a:pPr lvl="0"/>
            <a:r>
              <a:rPr lang="id-ID" dirty="0" smtClean="0"/>
              <a:t>Menertibkan cara pemeliharaan dan cara penggunaan barang wakaf dan hak milik Muhammadiyah</a:t>
            </a:r>
          </a:p>
          <a:p>
            <a:pPr lvl="0"/>
            <a:r>
              <a:rPr lang="id-ID" dirty="0" smtClean="0"/>
              <a:t>Merumuskan dan menyiarkan dan menyiarkan pengertian dan amal perwakafan terutama faedah dan hubungannya dengan pembentukan masyarakat Islam</a:t>
            </a:r>
          </a:p>
          <a:p>
            <a:endParaRPr lang="id-ID" dirty="0"/>
          </a:p>
        </p:txBody>
      </p:sp>
    </p:spTree>
  </p:cSld>
  <p:clrMapOvr>
    <a:masterClrMapping/>
  </p:clrMapOvr>
  <p:transition>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451</TotalTime>
  <Words>905</Words>
  <Application>Microsoft Office PowerPoint</Application>
  <PresentationFormat>On-screen Show (4:3)</PresentationFormat>
  <Paragraphs>105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Kemasyarakatan </vt:lpstr>
      <vt:lpstr>Wakaf </vt:lpstr>
      <vt:lpstr>Kewanitaan </vt:lpstr>
      <vt:lpstr>Kepemudaan </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29</cp:revision>
  <dcterms:created xsi:type="dcterms:W3CDTF">2012-10-27T23:38:20Z</dcterms:created>
  <dcterms:modified xsi:type="dcterms:W3CDTF">2020-11-26T12:26:37Z</dcterms:modified>
</cp:coreProperties>
</file>