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68" r:id="rId3"/>
    <p:sldId id="334" r:id="rId4"/>
    <p:sldId id="335" r:id="rId5"/>
    <p:sldId id="332" r:id="rId6"/>
    <p:sldId id="333" r:id="rId7"/>
    <p:sldId id="272" r:id="rId8"/>
    <p:sldId id="282" r:id="rId10"/>
    <p:sldId id="382" r:id="rId11"/>
    <p:sldId id="273" r:id="rId12"/>
    <p:sldId id="284" r:id="rId13"/>
    <p:sldId id="285" r:id="rId14"/>
    <p:sldId id="286" r:id="rId15"/>
    <p:sldId id="287" r:id="rId16"/>
    <p:sldId id="289" r:id="rId17"/>
    <p:sldId id="326" r:id="rId18"/>
    <p:sldId id="296" r:id="rId19"/>
    <p:sldId id="290" r:id="rId20"/>
    <p:sldId id="292" r:id="rId21"/>
    <p:sldId id="293" r:id="rId22"/>
    <p:sldId id="325" r:id="rId23"/>
    <p:sldId id="337" r:id="rId24"/>
    <p:sldId id="295" r:id="rId25"/>
    <p:sldId id="302" r:id="rId26"/>
    <p:sldId id="301" r:id="rId27"/>
    <p:sldId id="336" r:id="rId28"/>
    <p:sldId id="303" r:id="rId29"/>
    <p:sldId id="304" r:id="rId30"/>
    <p:sldId id="312" r:id="rId31"/>
    <p:sldId id="339" r:id="rId32"/>
    <p:sldId id="331" r:id="rId33"/>
    <p:sldId id="329" r:id="rId34"/>
    <p:sldId id="330" r:id="rId35"/>
    <p:sldId id="328" r:id="rId36"/>
    <p:sldId id="314" r:id="rId37"/>
    <p:sldId id="338" r:id="rId38"/>
    <p:sldId id="305" r:id="rId39"/>
    <p:sldId id="313" r:id="rId40"/>
    <p:sldId id="306" r:id="rId41"/>
    <p:sldId id="311" r:id="rId42"/>
    <p:sldId id="309" r:id="rId43"/>
    <p:sldId id="310" r:id="rId44"/>
    <p:sldId id="317" r:id="rId45"/>
    <p:sldId id="316" r:id="rId46"/>
    <p:sldId id="320" r:id="rId47"/>
    <p:sldId id="318" r:id="rId48"/>
    <p:sldId id="319" r:id="rId49"/>
    <p:sldId id="321" r:id="rId50"/>
    <p:sldId id="322" r:id="rId51"/>
    <p:sldId id="32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CCFF"/>
    <a:srgbClr val="E7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250"/>
        <p:guide pos="39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62AD-CBD0-4C90-8C35-506654D52F2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BBE8-FBE3-49AA-8201-2500CE30F7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95232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31788" y="652463"/>
            <a:ext cx="6194425" cy="3484562"/>
          </a:xfrm>
          <a:solidFill>
            <a:srgbClr val="FFFFFF"/>
          </a:solidFill>
        </p:spPr>
      </p:sp>
      <p:sp>
        <p:nvSpPr>
          <p:cNvPr id="23555" name="Text Placeholder 9523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4354286"/>
            <a:ext cx="5000625" cy="4136571"/>
          </a:xfrm>
        </p:spPr>
        <p:txBody>
          <a:bodyPr wrap="none" anchor="ctr"/>
          <a:lstStyle/>
          <a:p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23556" name="Text Box 95234"/>
          <p:cNvSpPr txBox="1">
            <a:spLocks noChangeArrowheads="1"/>
          </p:cNvSpPr>
          <p:nvPr/>
        </p:nvSpPr>
        <p:spPr bwMode="auto">
          <a:xfrm>
            <a:off x="3857625" y="8708571"/>
            <a:ext cx="3000375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31" tIns="44268" rIns="85131" bIns="4426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/>
            <a:fld id="{C0CDB52F-7069-4249-A5A3-2135113A821C}" type="slidenum">
              <a:rPr lang="en-GB"/>
            </a:fld>
            <a:endParaRPr lang="en-GB"/>
          </a:p>
        </p:txBody>
      </p:sp>
      <p:sp>
        <p:nvSpPr>
          <p:cNvPr id="23557" name="Slide Number Placeholder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9EEE22-CAA5-4315-AA38-A3ABCE81175D}" type="slidenum">
              <a:rPr lang="en-GB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33120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31788" y="652463"/>
            <a:ext cx="6194425" cy="3484562"/>
          </a:xfrm>
          <a:solidFill>
            <a:srgbClr val="FFFFFF"/>
          </a:solidFill>
        </p:spPr>
      </p:sp>
      <p:sp>
        <p:nvSpPr>
          <p:cNvPr id="99331" name="Text Placeholder 133121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4354286"/>
            <a:ext cx="5000625" cy="4136571"/>
          </a:xfrm>
        </p:spPr>
        <p:txBody>
          <a:bodyPr wrap="none" anchor="ctr"/>
          <a:lstStyle/>
          <a:p>
            <a:endParaRPr lang="en-GB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2" name="Text Box 133122"/>
          <p:cNvSpPr txBox="1">
            <a:spLocks noChangeArrowheads="1"/>
          </p:cNvSpPr>
          <p:nvPr/>
        </p:nvSpPr>
        <p:spPr bwMode="auto">
          <a:xfrm>
            <a:off x="3857625" y="8708571"/>
            <a:ext cx="3000375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131" tIns="44268" rIns="85131" bIns="4426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/>
            <a:fld id="{A70C81CB-78B4-46A8-B82B-295BFE44BAB3}" type="slidenum">
              <a:rPr lang="en-GB"/>
            </a:fld>
            <a:endParaRPr lang="en-GB"/>
          </a:p>
        </p:txBody>
      </p:sp>
      <p:sp>
        <p:nvSpPr>
          <p:cNvPr id="99333" name="Slide Number Placeholder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AF6974-0240-4412-9042-CD16F096FF30}" type="slidenum">
              <a:rPr lang="en-GB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wmf"/><Relationship Id="rId2" Type="http://schemas.microsoft.com/office/2007/relationships/hdphoto" Target="../media/image15.wdp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wm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wmf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wmf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6910" y="2355850"/>
            <a:ext cx="913193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Manajemen</a:t>
            </a:r>
            <a:r>
              <a:rPr lang="en-US" sz="5400" b="1" spc="5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Grower</a:t>
            </a:r>
            <a:endParaRPr lang="en-US" sz="5400" b="1" spc="5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</a:t>
            </a:r>
            <a:r>
              <a:rPr lang="en-US" sz="5400" b="1" spc="5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Close House</a:t>
            </a:r>
            <a:endParaRPr lang="en-US" sz="5400" b="1" cap="none" spc="5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1465" y="5541010"/>
            <a:ext cx="5320030" cy="1014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2000" b="1" cap="none" spc="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redensial</a:t>
            </a:r>
            <a:r>
              <a:rPr lang="en-US" sz="2000" b="1" cap="none" spc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2000" b="1" cap="none" spc="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ikro</a:t>
            </a:r>
            <a:r>
              <a:rPr lang="en-US" sz="2000" b="1" cap="none" spc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2000" b="1" cap="none" spc="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ahasiswa</a:t>
            </a:r>
            <a:endParaRPr lang="en-US" sz="2000" b="1" cap="none" spc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endParaRPr lang="en-US" sz="2000" b="1" cap="none" spc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6" descr="JIF.wmf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1078845" y="5541010"/>
            <a:ext cx="884555" cy="11004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32068" y="540247"/>
            <a:ext cx="10350665" cy="5851711"/>
            <a:chOff x="1632068" y="540247"/>
            <a:chExt cx="10350665" cy="58517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068" y="540247"/>
              <a:ext cx="10350665" cy="5851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500048" y="1255594"/>
              <a:ext cx="3029803" cy="43809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4" y="601235"/>
            <a:ext cx="10515790" cy="58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0866" y="1337481"/>
            <a:ext cx="3084394" cy="4531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463" y="144463"/>
            <a:ext cx="11580002" cy="6392815"/>
            <a:chOff x="144463" y="144463"/>
            <a:chExt cx="11580002" cy="65156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3" y="144463"/>
              <a:ext cx="11580002" cy="6515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35522" y="914400"/>
              <a:ext cx="3357350" cy="4995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6211" y="300948"/>
            <a:ext cx="11116551" cy="6256337"/>
            <a:chOff x="130816" y="267293"/>
            <a:chExt cx="11116551" cy="625633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16" y="267293"/>
              <a:ext cx="11116551" cy="625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885899" y="4686588"/>
              <a:ext cx="2602244" cy="12092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Up Arrow 1"/>
            <p:cNvSpPr/>
            <p:nvPr/>
          </p:nvSpPr>
          <p:spPr>
            <a:xfrm rot="14160590">
              <a:off x="7561584" y="4426449"/>
              <a:ext cx="423081" cy="944527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11770033" cy="657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343535"/>
            <a:ext cx="9934575" cy="128079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POLA PERTUMBUHAN DAN LAJU PERTAMBAHAN BERAT BADAN </a:t>
            </a:r>
            <a:endParaRPr lang="en-US" sz="2000" b="1" dirty="0"/>
          </a:p>
        </p:txBody>
      </p:sp>
      <p:pic>
        <p:nvPicPr>
          <p:cNvPr id="2051" name="Picture 3" descr="C:\Users\LENOVO\Pictures\Screenshots\Screenshot (459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5" y="946785"/>
            <a:ext cx="8653145" cy="569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JIF.wmf"/>
          <p:cNvPicPr>
            <a:picLocks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0308" y="485656"/>
            <a:ext cx="10438834" cy="5901495"/>
            <a:chOff x="1700308" y="485656"/>
            <a:chExt cx="10438834" cy="590149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308" y="485656"/>
              <a:ext cx="10438834" cy="590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01755" y="3534770"/>
              <a:ext cx="9471546" cy="23337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7335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 b="8694"/>
          <a:stretch>
            <a:fillRect/>
          </a:stretch>
        </p:blipFill>
        <p:spPr bwMode="auto">
          <a:xfrm>
            <a:off x="1804670" y="939165"/>
            <a:ext cx="9986645" cy="528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4689" y="318174"/>
            <a:ext cx="60323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KRITIKAL POINT DI FASE PEMELIHARAAN</a:t>
            </a:r>
            <a:endParaRPr lang="en-US" sz="2400" b="1" dirty="0"/>
          </a:p>
        </p:txBody>
      </p: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7335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5" y="451039"/>
            <a:ext cx="8915399" cy="1350465"/>
          </a:xfrm>
        </p:spPr>
        <p:txBody>
          <a:bodyPr>
            <a:normAutofit fontScale="32500" lnSpcReduction="20000"/>
          </a:bodyPr>
          <a:lstStyle/>
          <a:p>
            <a:r>
              <a:rPr lang="en-US" sz="11400" b="1" dirty="0" smtClean="0">
                <a:solidFill>
                  <a:schemeClr val="tx1"/>
                </a:solidFill>
              </a:rPr>
              <a:t>UNTUK MEMUNCULKAN POTENSI GENETIK YANG MAKSIMAL </a:t>
            </a:r>
            <a:endParaRPr lang="id-ID" sz="70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824936" y="1793283"/>
            <a:ext cx="9843899" cy="2301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Subtitle 2"/>
          <p:cNvSpPr txBox="1"/>
          <p:nvPr/>
        </p:nvSpPr>
        <p:spPr>
          <a:xfrm>
            <a:off x="1824936" y="4000119"/>
            <a:ext cx="8915399" cy="1350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400" b="1" dirty="0" smtClean="0">
                <a:solidFill>
                  <a:schemeClr val="tx1"/>
                </a:solidFill>
              </a:rPr>
              <a:t>Close House system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7000" b="1" dirty="0" smtClean="0">
                <a:solidFill>
                  <a:schemeClr val="tx1"/>
                </a:solidFill>
              </a:rPr>
              <a:t>Salah </a:t>
            </a:r>
            <a:r>
              <a:rPr lang="en-US" sz="7000" b="1" dirty="0" err="1" smtClean="0">
                <a:solidFill>
                  <a:schemeClr val="tx1"/>
                </a:solidFill>
              </a:rPr>
              <a:t>satu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jawabannya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kerena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memberikan</a:t>
            </a:r>
            <a:r>
              <a:rPr lang="en-US" sz="7000" b="1" dirty="0" smtClean="0">
                <a:solidFill>
                  <a:schemeClr val="tx1"/>
                </a:solidFill>
              </a:rPr>
              <a:t> Comfort </a:t>
            </a:r>
            <a:r>
              <a:rPr lang="en-US" sz="7000" b="1" dirty="0" err="1" smtClean="0">
                <a:solidFill>
                  <a:schemeClr val="tx1"/>
                </a:solidFill>
              </a:rPr>
              <a:t>enviroment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sebagai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penunjang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pertumbuhan</a:t>
            </a:r>
            <a:r>
              <a:rPr lang="en-US" sz="7000" b="1" dirty="0" smtClean="0">
                <a:solidFill>
                  <a:schemeClr val="tx1"/>
                </a:solidFill>
              </a:rPr>
              <a:t> yang optimal</a:t>
            </a:r>
            <a:endParaRPr lang="id-ID" sz="7000" b="1" dirty="0">
              <a:solidFill>
                <a:schemeClr val="tx1"/>
              </a:solidFill>
            </a:endParaRPr>
          </a:p>
        </p:txBody>
      </p: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33705" y="13589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01643" y="1478659"/>
            <a:ext cx="5384800" cy="3276600"/>
            <a:chOff x="1422400" y="2971800"/>
            <a:chExt cx="5384800" cy="3276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422400" y="2971800"/>
              <a:ext cx="5384800" cy="3276600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6" name="Text Box 5126"/>
            <p:cNvSpPr txBox="1">
              <a:spLocks noChangeArrowheads="1"/>
            </p:cNvSpPr>
            <p:nvPr/>
          </p:nvSpPr>
          <p:spPr bwMode="auto">
            <a:xfrm>
              <a:off x="2811440" y="4101987"/>
              <a:ext cx="2606721" cy="101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6000" b="1" dirty="0" err="1">
                  <a:solidFill>
                    <a:srgbClr val="56002B"/>
                  </a:solidFill>
                </a:rPr>
                <a:t>Nutrisi</a:t>
              </a:r>
              <a:endParaRPr lang="en-GB" sz="6000" b="1" dirty="0">
                <a:solidFill>
                  <a:srgbClr val="56002B"/>
                </a:solidFill>
              </a:endParaRPr>
            </a:p>
          </p:txBody>
        </p:sp>
      </p:grpSp>
      <p:pic>
        <p:nvPicPr>
          <p:cNvPr id="2" name="Picture 6" descr="JIF.wmf"/>
          <p:cNvPicPr>
            <a:picLocks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65760" y="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5" y="451039"/>
            <a:ext cx="8915399" cy="1350465"/>
          </a:xfrm>
        </p:spPr>
        <p:txBody>
          <a:bodyPr>
            <a:normAutofit fontScale="32500" lnSpcReduction="20000"/>
          </a:bodyPr>
          <a:lstStyle/>
          <a:p>
            <a:r>
              <a:rPr lang="en-US" sz="11400" b="1" dirty="0" smtClean="0">
                <a:solidFill>
                  <a:schemeClr val="tx1"/>
                </a:solidFill>
              </a:rPr>
              <a:t>MODERN LAYER</a:t>
            </a:r>
            <a:endParaRPr lang="en-US" sz="11400" b="1" dirty="0" smtClean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7000" b="1" dirty="0" err="1" smtClean="0">
                <a:solidFill>
                  <a:schemeClr val="tx1"/>
                </a:solidFill>
              </a:rPr>
              <a:t>Tuntutan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sangat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tinggi</a:t>
            </a:r>
            <a:endParaRPr lang="id-ID" sz="70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824936" y="1793283"/>
            <a:ext cx="9843899" cy="2301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Light body weight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 err="1" smtClean="0"/>
              <a:t>Hd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egg mass production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Excelent</a:t>
            </a:r>
            <a:r>
              <a:rPr lang="en-US" sz="2400" dirty="0" smtClean="0"/>
              <a:t> FCR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Subtitle 2"/>
          <p:cNvSpPr txBox="1"/>
          <p:nvPr/>
        </p:nvSpPr>
        <p:spPr>
          <a:xfrm>
            <a:off x="1824936" y="4000119"/>
            <a:ext cx="8915399" cy="1350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400" b="1" dirty="0" err="1" smtClean="0">
                <a:solidFill>
                  <a:schemeClr val="tx1"/>
                </a:solidFill>
              </a:rPr>
              <a:t>Akibatnya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7000" b="1" dirty="0" err="1" smtClean="0">
                <a:solidFill>
                  <a:schemeClr val="tx1"/>
                </a:solidFill>
              </a:rPr>
              <a:t>Fisiology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ayam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pada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kondisi</a:t>
            </a:r>
            <a:r>
              <a:rPr lang="en-US" sz="7000" b="1" dirty="0" smtClean="0">
                <a:solidFill>
                  <a:schemeClr val="tx1"/>
                </a:solidFill>
              </a:rPr>
              <a:t> stress yang </a:t>
            </a:r>
            <a:r>
              <a:rPr lang="en-US" sz="7000" b="1" dirty="0" err="1" smtClean="0">
                <a:solidFill>
                  <a:schemeClr val="tx1"/>
                </a:solidFill>
              </a:rPr>
              <a:t>sangat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 err="1" smtClean="0">
                <a:solidFill>
                  <a:schemeClr val="tx1"/>
                </a:solidFill>
              </a:rPr>
              <a:t>tinggi</a:t>
            </a:r>
            <a:endParaRPr lang="id-ID" sz="7000" b="1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2289185" y="5377880"/>
            <a:ext cx="8915399" cy="1350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400" b="1" dirty="0" err="1" smtClean="0">
                <a:solidFill>
                  <a:schemeClr val="tx1"/>
                </a:solidFill>
              </a:rPr>
              <a:t>Perlu</a:t>
            </a:r>
            <a:r>
              <a:rPr lang="en-US" sz="11400" b="1" dirty="0" smtClean="0">
                <a:solidFill>
                  <a:schemeClr val="tx1"/>
                </a:solidFill>
              </a:rPr>
              <a:t> </a:t>
            </a:r>
            <a:r>
              <a:rPr lang="en-US" sz="11400" b="1" dirty="0" err="1" smtClean="0">
                <a:solidFill>
                  <a:schemeClr val="tx1"/>
                </a:solidFill>
              </a:rPr>
              <a:t>manajemen</a:t>
            </a:r>
            <a:r>
              <a:rPr lang="en-US" sz="11400" b="1" dirty="0" smtClean="0">
                <a:solidFill>
                  <a:schemeClr val="tx1"/>
                </a:solidFill>
              </a:rPr>
              <a:t> yang </a:t>
            </a:r>
            <a:r>
              <a:rPr lang="en-US" sz="11400" b="1" dirty="0" err="1" smtClean="0">
                <a:solidFill>
                  <a:schemeClr val="tx1"/>
                </a:solidFill>
              </a:rPr>
              <a:t>sangat</a:t>
            </a:r>
            <a:r>
              <a:rPr lang="en-US" sz="11400" b="1" dirty="0" smtClean="0">
                <a:solidFill>
                  <a:schemeClr val="tx1"/>
                </a:solidFill>
              </a:rPr>
              <a:t> </a:t>
            </a:r>
            <a:r>
              <a:rPr lang="en-US" sz="11400" b="1" dirty="0" err="1" smtClean="0">
                <a:solidFill>
                  <a:schemeClr val="tx1"/>
                </a:solidFill>
              </a:rPr>
              <a:t>baik</a:t>
            </a:r>
            <a:r>
              <a:rPr lang="en-US" sz="11400" b="1" dirty="0" smtClean="0">
                <a:solidFill>
                  <a:schemeClr val="tx1"/>
                </a:solidFill>
              </a:rPr>
              <a:t> agar </a:t>
            </a:r>
            <a:r>
              <a:rPr lang="en-US" sz="11400" b="1" dirty="0" err="1" smtClean="0">
                <a:solidFill>
                  <a:schemeClr val="tx1"/>
                </a:solidFill>
              </a:rPr>
              <a:t>potensi</a:t>
            </a:r>
            <a:r>
              <a:rPr lang="en-US" sz="11400" b="1" dirty="0" smtClean="0">
                <a:solidFill>
                  <a:schemeClr val="tx1"/>
                </a:solidFill>
              </a:rPr>
              <a:t> </a:t>
            </a:r>
            <a:r>
              <a:rPr lang="en-US" sz="11400" b="1" dirty="0" err="1" smtClean="0">
                <a:solidFill>
                  <a:schemeClr val="tx1"/>
                </a:solidFill>
              </a:rPr>
              <a:t>genetiknya</a:t>
            </a:r>
            <a:r>
              <a:rPr lang="en-US" sz="11400" b="1" dirty="0" smtClean="0">
                <a:solidFill>
                  <a:schemeClr val="tx1"/>
                </a:solidFill>
              </a:rPr>
              <a:t> </a:t>
            </a:r>
            <a:r>
              <a:rPr lang="en-US" sz="11400" b="1" dirty="0" err="1" smtClean="0">
                <a:solidFill>
                  <a:schemeClr val="tx1"/>
                </a:solidFill>
              </a:rPr>
              <a:t>bisa</a:t>
            </a:r>
            <a:r>
              <a:rPr lang="en-US" sz="11400" b="1" dirty="0" smtClean="0">
                <a:solidFill>
                  <a:schemeClr val="tx1"/>
                </a:solidFill>
              </a:rPr>
              <a:t> </a:t>
            </a:r>
            <a:r>
              <a:rPr lang="en-US" sz="11400" b="1" dirty="0" err="1" smtClean="0">
                <a:solidFill>
                  <a:schemeClr val="tx1"/>
                </a:solidFill>
              </a:rPr>
              <a:t>keluar</a:t>
            </a:r>
            <a:r>
              <a:rPr lang="en-US" sz="11400" b="1" dirty="0" smtClean="0">
                <a:solidFill>
                  <a:schemeClr val="tx1"/>
                </a:solidFill>
              </a:rPr>
              <a:t> </a:t>
            </a:r>
            <a:r>
              <a:rPr lang="en-US" sz="11400" b="1" dirty="0" err="1" smtClean="0">
                <a:solidFill>
                  <a:schemeClr val="tx1"/>
                </a:solidFill>
              </a:rPr>
              <a:t>maksimal</a:t>
            </a:r>
            <a:endParaRPr lang="id-ID" sz="7000" b="1" dirty="0">
              <a:solidFill>
                <a:schemeClr val="tx1"/>
              </a:solidFill>
            </a:endParaRPr>
          </a:p>
        </p:txBody>
      </p:sp>
      <p:pic>
        <p:nvPicPr>
          <p:cNvPr id="2" name="Picture 6" descr="JIF.wmf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14630" y="0"/>
            <a:ext cx="884555" cy="11004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895" y="2133600"/>
            <a:ext cx="8734425" cy="3777615"/>
          </a:xfrm>
        </p:spPr>
        <p:txBody>
          <a:bodyPr>
            <a:normAutofit fontScale="82500"/>
          </a:bodyPr>
          <a:lstStyle/>
          <a:p>
            <a:r>
              <a:rPr lang="en-US" sz="3200" dirty="0" err="1" smtClean="0"/>
              <a:t>Memegang</a:t>
            </a:r>
            <a:r>
              <a:rPr lang="en-US" sz="3200" dirty="0" smtClean="0"/>
              <a:t> </a:t>
            </a:r>
            <a:r>
              <a:rPr lang="en-US" sz="3200" dirty="0" err="1" smtClean="0"/>
              <a:t>peranan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sangat</a:t>
            </a:r>
            <a:r>
              <a:rPr lang="en-US" sz="3200" dirty="0" smtClean="0"/>
              <a:t>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 </a:t>
            </a:r>
            <a:r>
              <a:rPr lang="en-US" sz="3200" dirty="0" err="1" smtClean="0"/>
              <a:t>penentuan</a:t>
            </a:r>
            <a:r>
              <a:rPr lang="en-US" sz="3200" dirty="0" smtClean="0"/>
              <a:t> </a:t>
            </a:r>
            <a:r>
              <a:rPr lang="en-US" sz="3200" dirty="0" err="1" smtClean="0"/>
              <a:t>keberhasilan</a:t>
            </a:r>
            <a:r>
              <a:rPr lang="en-US" sz="3200" dirty="0" smtClean="0"/>
              <a:t> </a:t>
            </a:r>
            <a:r>
              <a:rPr lang="en-US" sz="3200" dirty="0" err="1" smtClean="0"/>
              <a:t>pemeliharaan</a:t>
            </a:r>
            <a:r>
              <a:rPr lang="en-US" sz="3200" dirty="0" smtClean="0"/>
              <a:t> pullet</a:t>
            </a:r>
            <a:endParaRPr lang="en-US" sz="3200" dirty="0" smtClean="0"/>
          </a:p>
          <a:p>
            <a:r>
              <a:rPr lang="en-US" sz="3200" dirty="0" smtClean="0"/>
              <a:t>70-80%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biaya</a:t>
            </a:r>
            <a:r>
              <a:rPr lang="en-US" sz="3200" dirty="0" smtClean="0"/>
              <a:t> </a:t>
            </a:r>
            <a:r>
              <a:rPr lang="en-US" sz="3200" dirty="0" err="1" smtClean="0"/>
              <a:t>produksi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pakan</a:t>
            </a:r>
            <a:endParaRPr lang="en-US" sz="3200" dirty="0" smtClean="0"/>
          </a:p>
          <a:p>
            <a:r>
              <a:rPr lang="en-US" sz="3200" dirty="0" smtClean="0"/>
              <a:t>Di era </a:t>
            </a:r>
            <a:r>
              <a:rPr lang="en-US" sz="3200" dirty="0" err="1" smtClean="0"/>
              <a:t>persaingan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pakan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effisien</a:t>
            </a:r>
            <a:r>
              <a:rPr lang="en-US" sz="3200" dirty="0" smtClean="0"/>
              <a:t> </a:t>
            </a:r>
            <a:r>
              <a:rPr lang="en-US" sz="3200" dirty="0" err="1" smtClean="0"/>
              <a:t>tapi</a:t>
            </a:r>
            <a:r>
              <a:rPr lang="en-US" sz="3200" dirty="0" smtClean="0"/>
              <a:t> optimum</a:t>
            </a:r>
            <a:endParaRPr lang="en-US" sz="3200" dirty="0" smtClean="0"/>
          </a:p>
          <a:p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jenis</a:t>
            </a:r>
            <a:r>
              <a:rPr lang="en-US" sz="3200" dirty="0" smtClean="0"/>
              <a:t> </a:t>
            </a:r>
            <a:r>
              <a:rPr lang="en-US" sz="3200" dirty="0" err="1" smtClean="0"/>
              <a:t>pakan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disesuaikan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fase</a:t>
            </a:r>
            <a:r>
              <a:rPr lang="en-US" sz="3200" dirty="0" smtClean="0"/>
              <a:t>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ayam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2" name="Picture 6" descr="JIF.wmf"/>
          <p:cNvPicPr>
            <a:picLocks noChangeAspect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07010" y="0"/>
            <a:ext cx="846455" cy="11080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1875" y="1411491"/>
            <a:ext cx="1236387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Pergantian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pakan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bukan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didasarkan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umur</a:t>
            </a:r>
            <a:endParaRPr lang="en-US" sz="5400" b="1" spc="5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melainkan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berdasarkan</a:t>
            </a:r>
            <a:endParaRPr lang="en-US" sz="5400" b="1" spc="5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pencapaian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berat</a:t>
            </a:r>
            <a:r>
              <a:rPr lang="en-US" sz="5400" b="1" spc="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spc="5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badan</a:t>
            </a:r>
            <a:endParaRPr lang="en-US" sz="5400" b="1" spc="50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6" descr="JIF.wmf"/>
          <p:cNvPicPr>
            <a:picLocks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65760" y="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ullet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30" y="1465580"/>
            <a:ext cx="3880485" cy="3775710"/>
          </a:xfrm>
          <a:prstGeom prst="rect">
            <a:avLst/>
          </a:prstGeom>
          <a:noFill/>
          <a:effectLst>
            <a:innerShdw blurRad="63500" dist="50800" dir="10800000">
              <a:schemeClr val="bg1"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5" y="451039"/>
            <a:ext cx="8915399" cy="135046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PAKAN YANG BAIK</a:t>
            </a:r>
            <a:endParaRPr lang="id-ID" sz="6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854781" y="1903138"/>
            <a:ext cx="9843899" cy="3338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Mahal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High digestibility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Nutrient balance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Detail </a:t>
            </a:r>
            <a:r>
              <a:rPr lang="en-US" sz="3200" dirty="0" err="1" smtClean="0"/>
              <a:t>micronutrien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Good presentation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" name="Right Arrow 1"/>
          <p:cNvSpPr/>
          <p:nvPr/>
        </p:nvSpPr>
        <p:spPr>
          <a:xfrm>
            <a:off x="2593075" y="5363570"/>
            <a:ext cx="2101755" cy="655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/>
          <p:nvPr/>
        </p:nvSpPr>
        <p:spPr>
          <a:xfrm>
            <a:off x="4694760" y="5241406"/>
            <a:ext cx="6159002" cy="96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 Menghasilkan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perfomance</a:t>
            </a:r>
            <a:r>
              <a:rPr lang="en-US" sz="3600" b="1" dirty="0" smtClean="0">
                <a:solidFill>
                  <a:schemeClr val="tx1"/>
                </a:solidFill>
              </a:rPr>
              <a:t> yang optimal</a:t>
            </a:r>
            <a:endParaRPr lang="id-ID" sz="36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PELUANG BISNIS PULLET PETELUR | Majalah Infovet I Majalah Peternakan dan  Kesehatan He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PELUANG BISNIS PULLET PETELUR | Majalah Infovet I Majalah Peternakan dan  Kesehatan Hew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Good Digestibility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895" y="2601595"/>
            <a:ext cx="7814310" cy="330962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Kecernaan</a:t>
            </a:r>
            <a:r>
              <a:rPr lang="en-US" sz="3200" dirty="0" smtClean="0"/>
              <a:t> </a:t>
            </a:r>
            <a:r>
              <a:rPr lang="en-US" sz="3200" dirty="0" err="1" smtClean="0"/>
              <a:t>pakan</a:t>
            </a:r>
            <a:r>
              <a:rPr lang="en-US" sz="3200" dirty="0" smtClean="0"/>
              <a:t> </a:t>
            </a:r>
            <a:r>
              <a:rPr lang="en-US" sz="3200" dirty="0" err="1" smtClean="0"/>
              <a:t>diatas</a:t>
            </a:r>
            <a:r>
              <a:rPr lang="en-US" sz="3200" dirty="0" smtClean="0"/>
              <a:t> 90 %</a:t>
            </a:r>
            <a:endParaRPr lang="en-US" sz="3200" dirty="0" smtClean="0"/>
          </a:p>
          <a:p>
            <a:r>
              <a:rPr lang="en-US" sz="3200" dirty="0" err="1" smtClean="0"/>
              <a:t>Cari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baku</a:t>
            </a:r>
            <a:r>
              <a:rPr lang="en-US" sz="3200" dirty="0" smtClean="0"/>
              <a:t> </a:t>
            </a:r>
            <a:r>
              <a:rPr lang="en-US" sz="3200" dirty="0" err="1" smtClean="0"/>
              <a:t>pakan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didapatkan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harga</a:t>
            </a:r>
            <a:r>
              <a:rPr lang="en-US" sz="3200" dirty="0" smtClean="0"/>
              <a:t> </a:t>
            </a:r>
            <a:r>
              <a:rPr lang="en-US" sz="3200" dirty="0" err="1" smtClean="0"/>
              <a:t>terjangkau</a:t>
            </a:r>
            <a:endParaRPr lang="en-US" sz="3200" dirty="0"/>
          </a:p>
        </p:txBody>
      </p:sp>
      <p:pic>
        <p:nvPicPr>
          <p:cNvPr id="6" name="Picture 6" descr="JIF.wmf"/>
          <p:cNvPicPr>
            <a:picLocks noChangeAspect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82575" y="0"/>
            <a:ext cx="730250" cy="955675"/>
          </a:xfrm>
          <a:prstGeom prst="rect">
            <a:avLst/>
          </a:prstGeom>
          <a:ln>
            <a:noFill/>
          </a:ln>
        </p:spPr>
      </p:pic>
      <p:sp>
        <p:nvSpPr>
          <p:cNvPr id="4" name="Down Arrow 3"/>
          <p:cNvSpPr/>
          <p:nvPr/>
        </p:nvSpPr>
        <p:spPr>
          <a:xfrm>
            <a:off x="5807710" y="4300220"/>
            <a:ext cx="407035" cy="57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3801110" y="4964430"/>
            <a:ext cx="4194810" cy="111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>
                <a:solidFill>
                  <a:schemeClr val="tx1"/>
                </a:solidFill>
              </a:rPr>
              <a:t>Bahan Baku Yang Representatif 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420" y="132791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Nutrient Balance</a:t>
            </a:r>
            <a:endParaRPr lang="en-US" sz="6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98195" y="1412875"/>
            <a:ext cx="10960735" cy="5269865"/>
            <a:chOff x="2528888" y="704850"/>
            <a:chExt cx="7134225" cy="48863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8" y="1266825"/>
              <a:ext cx="7134225" cy="432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934" y="704850"/>
              <a:ext cx="535305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6" descr="JIF.wmf"/>
          <p:cNvPicPr>
            <a:picLocks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300990" y="0"/>
            <a:ext cx="730250" cy="9563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680085"/>
            <a:ext cx="1029271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JIF.wmf"/>
          <p:cNvPicPr>
            <a:picLocks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300990" y="0"/>
            <a:ext cx="730250" cy="9563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Pictures\pakan ayam.........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Diffused/>
                    </a14:imgEffect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" y="1294119"/>
            <a:ext cx="10846341" cy="5683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Good Presentation</a:t>
            </a:r>
            <a:endParaRPr lang="en-US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9585" y="1636395"/>
            <a:ext cx="9940925" cy="4892675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Makanan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dipresentasikan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sehingga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ayam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cenderung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banyak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Hindari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makanan</a:t>
            </a:r>
            <a:r>
              <a:rPr lang="en-US" sz="2400" dirty="0" smtClean="0">
                <a:solidFill>
                  <a:schemeClr val="tx1"/>
                </a:solidFill>
              </a:rPr>
              <a:t> yang dusty (Berdebu)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system close House </a:t>
            </a:r>
            <a:r>
              <a:rPr lang="en-US" sz="2400" dirty="0" err="1" smtClean="0">
                <a:solidFill>
                  <a:schemeClr val="tx1"/>
                </a:solidFill>
              </a:rPr>
              <a:t>selalu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aliran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udara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</a:rPr>
              <a:t> dusty, </a:t>
            </a:r>
            <a:r>
              <a:rPr lang="en-US" sz="2400" dirty="0" err="1" smtClean="0">
                <a:solidFill>
                  <a:schemeClr val="tx1"/>
                </a:solidFill>
              </a:rPr>
              <a:t>mikro</a:t>
            </a:r>
            <a:r>
              <a:rPr lang="en-US" sz="2400" dirty="0" smtClean="0">
                <a:solidFill>
                  <a:schemeClr val="tx1"/>
                </a:solidFill>
              </a:rPr>
              <a:t> nutrient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mudah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terbawa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angin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Bisa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ditambahkan</a:t>
            </a:r>
            <a:r>
              <a:rPr lang="en-US" sz="2400" dirty="0" smtClean="0">
                <a:solidFill>
                  <a:schemeClr val="tx1"/>
                </a:solidFill>
              </a:rPr>
              <a:t> CPO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memperbaiki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tampilan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disamping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sumbar</a:t>
            </a:r>
            <a:r>
              <a:rPr lang="en-US" sz="2400" dirty="0" smtClean="0">
                <a:solidFill>
                  <a:schemeClr val="tx1"/>
                </a:solidFill>
              </a:rPr>
              <a:t> Energy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Presentasi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pakan</a:t>
            </a:r>
            <a:r>
              <a:rPr lang="en-US" sz="2400" dirty="0" smtClean="0">
                <a:solidFill>
                  <a:schemeClr val="tx1"/>
                </a:solidFill>
              </a:rPr>
              <a:t> yang paling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menyesuaikan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</a:rPr>
              <a:t> normal </a:t>
            </a:r>
            <a:r>
              <a:rPr lang="en-US" sz="2400" dirty="0" err="1" smtClean="0">
                <a:solidFill>
                  <a:schemeClr val="tx1"/>
                </a:solidFill>
              </a:rPr>
              <a:t>ayam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senang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grain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butiran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diberikan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Crumble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pelet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6" descr="JIF.wmf"/>
          <p:cNvPicPr>
            <a:picLocks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252730" y="0"/>
            <a:ext cx="729615" cy="95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40954" y="1489881"/>
            <a:ext cx="5384800" cy="3276600"/>
            <a:chOff x="4876800" y="1143000"/>
            <a:chExt cx="5384800" cy="32766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76800" y="1143000"/>
              <a:ext cx="5384800" cy="327660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6" name="Text Box 5125"/>
            <p:cNvSpPr txBox="1">
              <a:spLocks noChangeArrowheads="1"/>
            </p:cNvSpPr>
            <p:nvPr/>
          </p:nvSpPr>
          <p:spPr bwMode="auto">
            <a:xfrm>
              <a:off x="5918835" y="2209800"/>
              <a:ext cx="3054985" cy="584835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0" hangingPunct="0"/>
              <a:r>
                <a:rPr lang="en-GB" sz="3200" b="1" dirty="0" err="1">
                  <a:solidFill>
                    <a:srgbClr val="56002B"/>
                  </a:solidFill>
                </a:rPr>
                <a:t>Manajemen</a:t>
              </a:r>
              <a:endParaRPr lang="en-GB" sz="3200" b="1" dirty="0">
                <a:solidFill>
                  <a:srgbClr val="56002B"/>
                </a:solidFill>
              </a:endParaRPr>
            </a:p>
          </p:txBody>
        </p:sp>
      </p:grpSp>
      <p:pic>
        <p:nvPicPr>
          <p:cNvPr id="9" name="Picture 6" descr="JIF.wmf"/>
          <p:cNvPicPr>
            <a:picLocks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90830" y="0"/>
            <a:ext cx="769620" cy="10071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Flooring and Spacing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8" y="1700668"/>
            <a:ext cx="11163267" cy="457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7475" y="2593075"/>
            <a:ext cx="3138985" cy="3712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698" y="446689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VENTILASI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44" y="4294471"/>
            <a:ext cx="9962415" cy="2171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Besaran</a:t>
            </a:r>
            <a:r>
              <a:rPr lang="en-US" sz="2400" dirty="0" smtClean="0"/>
              <a:t> </a:t>
            </a:r>
            <a:r>
              <a:rPr lang="en-US" sz="2400" dirty="0" err="1" smtClean="0"/>
              <a:t>ventilasi</a:t>
            </a:r>
            <a:r>
              <a:rPr lang="en-US" sz="2400" dirty="0" smtClean="0"/>
              <a:t> </a:t>
            </a:r>
            <a:r>
              <a:rPr lang="en-US" sz="2400" dirty="0" err="1" smtClean="0"/>
              <a:t>dihitung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r>
              <a:rPr lang="en-US" sz="2400" dirty="0" err="1"/>
              <a:t>U</a:t>
            </a:r>
            <a:r>
              <a:rPr lang="en-US" sz="2400" dirty="0" err="1" smtClean="0"/>
              <a:t>mur</a:t>
            </a:r>
            <a:r>
              <a:rPr lang="en-US" sz="2400" dirty="0" smtClean="0"/>
              <a:t> (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badan)</a:t>
            </a:r>
            <a:endParaRPr lang="en-US" sz="2400" dirty="0" smtClean="0"/>
          </a:p>
          <a:p>
            <a:r>
              <a:rPr lang="en-US" sz="2400" dirty="0"/>
              <a:t>S</a:t>
            </a:r>
            <a:r>
              <a:rPr lang="en-US" sz="2400" dirty="0" smtClean="0"/>
              <a:t>train</a:t>
            </a:r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ingkat </a:t>
            </a:r>
            <a:r>
              <a:rPr lang="en-US" sz="2400" dirty="0" err="1" smtClean="0"/>
              <a:t>kenyamanan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diinginkan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1555845" y="1433015"/>
            <a:ext cx="9962415" cy="2647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i </a:t>
            </a:r>
            <a:r>
              <a:rPr lang="en-US" sz="2400" dirty="0" err="1" smtClean="0"/>
              <a:t>kandang</a:t>
            </a:r>
            <a:r>
              <a:rPr lang="en-US" sz="2400" dirty="0" smtClean="0"/>
              <a:t> close house </a:t>
            </a:r>
            <a:r>
              <a:rPr lang="en-US" sz="2400" dirty="0" err="1" smtClean="0"/>
              <a:t>ventilasi</a:t>
            </a:r>
            <a:r>
              <a:rPr lang="en-US" sz="2400" dirty="0" smtClean="0"/>
              <a:t> </a:t>
            </a:r>
            <a:r>
              <a:rPr lang="en-US" sz="2400" dirty="0" err="1" smtClean="0"/>
              <a:t>memegang</a:t>
            </a:r>
            <a:r>
              <a:rPr lang="en-US" sz="2400" dirty="0" smtClean="0"/>
              <a:t> </a:t>
            </a:r>
            <a:r>
              <a:rPr lang="en-US" sz="2400" dirty="0" err="1" smtClean="0"/>
              <a:t>peranan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</a:t>
            </a:r>
            <a:r>
              <a:rPr lang="en-US" sz="2400" dirty="0" err="1" smtClean="0"/>
              <a:t>emasukkan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</a:t>
            </a:r>
            <a:r>
              <a:rPr lang="en-US" sz="2400" dirty="0" err="1" smtClean="0"/>
              <a:t>segar</a:t>
            </a:r>
            <a:r>
              <a:rPr lang="en-US" sz="2400" dirty="0" smtClean="0"/>
              <a:t> (</a:t>
            </a:r>
            <a:r>
              <a:rPr lang="en-US" sz="2400" dirty="0" err="1" smtClean="0"/>
              <a:t>oksigen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</a:t>
            </a:r>
            <a:r>
              <a:rPr lang="en-US" sz="2400" dirty="0" err="1" smtClean="0"/>
              <a:t>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metabolisme</a:t>
            </a:r>
            <a:r>
              <a:rPr lang="en-US" sz="2400" dirty="0" smtClean="0"/>
              <a:t>(co2, nh3 </a:t>
            </a:r>
            <a:r>
              <a:rPr lang="en-US" sz="2400" dirty="0" err="1" smtClean="0"/>
              <a:t>dll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</a:t>
            </a:r>
            <a:r>
              <a:rPr lang="en-US" sz="2400" dirty="0" err="1" smtClean="0"/>
              <a:t>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panas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debu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kelembaban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5" y="285304"/>
            <a:ext cx="8915399" cy="11262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PRODUKSI MODERN LAYER</a:t>
            </a:r>
            <a:endParaRPr lang="id-ID" sz="3200" b="1" dirty="0">
              <a:solidFill>
                <a:schemeClr val="tx1"/>
              </a:solidFill>
            </a:endParaRPr>
          </a:p>
        </p:txBody>
      </p:sp>
      <p:sp>
        <p:nvSpPr>
          <p:cNvPr id="6" name="Text Box 4097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02410" y="1101090"/>
            <a:ext cx="10224770" cy="50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99" tIns="38999" rIns="74999" bIns="38999">
            <a:noAutofit/>
          </a:bodyPr>
          <a:lstStyle>
            <a:defPPr>
              <a:defRPr lang="en-GB"/>
            </a:defPPr>
            <a:lvl1pPr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Produksi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telur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 yang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bagus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Umur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20- 21 mgg : Produksi 50%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CC0099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mur 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22-</a:t>
            </a:r>
            <a:r>
              <a:rPr lang="id-ID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28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mgg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: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HD &gt;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90%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CC0099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Puncak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Produksi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: 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9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5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~ 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9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6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%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Warna &amp; k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ualitas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kerabang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coklat uniform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Umur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77 mgg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Berat Telur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: 63 ~ </a:t>
            </a:r>
            <a:r>
              <a:rPr lang="id-ID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7</a:t>
            </a:r>
            <a:r>
              <a:rPr lang="id-ID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 ( umur 95 mgg Afkir)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FCR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2.0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~ 2.1 kg/kg egg mass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Daya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hidup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9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~ 9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% (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eriode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laying)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Mortalities 0.2% /Month</a:t>
            </a:r>
            <a:b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</a:b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E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gg mass cum per 100 </a:t>
            </a:r>
            <a:r>
              <a:rPr lang="en-US" alt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mgg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 28,4 kg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0" y="6219826"/>
            <a:ext cx="12192000" cy="638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d-ID" altLang="en-US" sz="2400" b="1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Hyline</a:t>
            </a:r>
            <a:endParaRPr lang="id-ID" altLang="en-US" sz="2400" b="1" noProof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6" descr="JIF.wmf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630" y="0"/>
            <a:ext cx="884555" cy="11004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10" y="3408253"/>
            <a:ext cx="8911687" cy="1280890"/>
          </a:xfrm>
        </p:spPr>
        <p:txBody>
          <a:bodyPr/>
          <a:lstStyle/>
          <a:p>
            <a:r>
              <a:rPr lang="en-US" b="1" dirty="0" smtClean="0"/>
              <a:t>LIGHTING ATAU PENCAHAYAAN</a:t>
            </a:r>
            <a:endParaRPr lang="en-US" b="1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 </a:t>
            </a:r>
            <a:r>
              <a:rPr lang="en-US" b="1" dirty="0" err="1" smtClean="0"/>
              <a:t>HAL</a:t>
            </a:r>
            <a:r>
              <a:rPr lang="en-US" b="1" dirty="0" smtClean="0"/>
              <a:t> YANG HARUS DIPERHATIKAN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5" y="2133599"/>
            <a:ext cx="10440087" cy="4185313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pencahayaan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fase</a:t>
            </a:r>
            <a:r>
              <a:rPr lang="en-US" sz="2400" b="1" dirty="0" smtClean="0"/>
              <a:t> growing di </a:t>
            </a:r>
            <a:r>
              <a:rPr lang="en-US" sz="2400" b="1" dirty="0" err="1" smtClean="0"/>
              <a:t>sarankan</a:t>
            </a:r>
            <a:r>
              <a:rPr lang="en-US" sz="2400" b="1" dirty="0" smtClean="0"/>
              <a:t> dark/black out</a:t>
            </a:r>
            <a:endParaRPr lang="en-US" sz="2400" b="1" dirty="0" smtClean="0"/>
          </a:p>
          <a:p>
            <a:r>
              <a:rPr lang="en-US" sz="2400" b="1" dirty="0" err="1" smtClean="0"/>
              <a:t>Intensitas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dibutuhkan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5-15 lux</a:t>
            </a:r>
            <a:endParaRPr lang="en-US" sz="2400" b="1" dirty="0" smtClean="0"/>
          </a:p>
          <a:p>
            <a:r>
              <a:rPr lang="en-US" sz="2400" b="1" dirty="0" err="1" smtClean="0"/>
              <a:t>Warna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warm white.</a:t>
            </a:r>
            <a:endParaRPr lang="en-US" sz="2400" b="1" dirty="0" smtClean="0"/>
          </a:p>
          <a:p>
            <a:r>
              <a:rPr lang="en-US" sz="2400" b="1" dirty="0" err="1" smtClean="0"/>
              <a:t>Ukur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intensitas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cahaya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light meter</a:t>
            </a:r>
            <a:endParaRPr lang="en-US" sz="2400" b="1" dirty="0" smtClean="0"/>
          </a:p>
          <a:p>
            <a:r>
              <a:rPr lang="en-US" sz="2400" b="1" dirty="0" err="1" smtClean="0"/>
              <a:t>Pengukuran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titik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lampu</a:t>
            </a:r>
            <a:endParaRPr lang="en-US" sz="2400" b="1" dirty="0" smtClean="0"/>
          </a:p>
          <a:p>
            <a:r>
              <a:rPr lang="en-US" sz="2400" b="1" dirty="0" err="1" smtClean="0"/>
              <a:t>Jenis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lampu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disarankan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memakai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lampu</a:t>
            </a:r>
            <a:r>
              <a:rPr lang="en-US" sz="2400" b="1" dirty="0" smtClean="0"/>
              <a:t> LED yang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intensitas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cahaya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relatif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besar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sedangkan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konsunsi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listrik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rendah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efisiensi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)</a:t>
            </a:r>
            <a:endParaRPr lang="en-US" sz="2400" b="1" dirty="0" smtClean="0"/>
          </a:p>
          <a:p>
            <a:r>
              <a:rPr lang="en-US" sz="2400" b="1" dirty="0" smtClean="0"/>
              <a:t>Lama </a:t>
            </a:r>
            <a:r>
              <a:rPr lang="en-US" sz="2400" b="1" dirty="0" err="1" smtClean="0"/>
              <a:t>pencahayaan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intensitas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lihat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bagan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/ PENCAHAYAAN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52451" y="1431380"/>
            <a:ext cx="10452361" cy="5305425"/>
            <a:chOff x="752451" y="1431380"/>
            <a:chExt cx="10452361" cy="5305425"/>
          </a:xfrm>
        </p:grpSpPr>
        <p:pic>
          <p:nvPicPr>
            <p:cNvPr id="3074" name="Picture 2" descr="C:\Users\LENOVO\Pictures\Screenshots\Screenshot (461)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51" y="1431380"/>
              <a:ext cx="10452361" cy="530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9154" y="1559015"/>
              <a:ext cx="3002507" cy="50786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385" y="397415"/>
            <a:ext cx="8911687" cy="1280890"/>
          </a:xfrm>
        </p:spPr>
        <p:txBody>
          <a:bodyPr/>
          <a:lstStyle/>
          <a:p>
            <a:r>
              <a:rPr lang="en-US" b="1" dirty="0" smtClean="0"/>
              <a:t>BEAK TRIMMING ATAU POTONG PARUH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322" y="2133600"/>
            <a:ext cx="9812290" cy="4035188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/>
              <a:t>Biasa</a:t>
            </a:r>
            <a:r>
              <a:rPr lang="en-US" sz="3600" dirty="0" smtClean="0"/>
              <a:t> </a:t>
            </a:r>
            <a:r>
              <a:rPr lang="en-US" sz="3600" dirty="0" err="1" smtClean="0"/>
              <a:t>dilakukan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mengefisien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3600" dirty="0" err="1" smtClean="0"/>
              <a:t>Dilakukan</a:t>
            </a:r>
            <a:r>
              <a:rPr lang="en-US" sz="3600" dirty="0" smtClean="0"/>
              <a:t> di hatchery,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dilakukan</a:t>
            </a:r>
            <a:r>
              <a:rPr lang="en-US" sz="3600" dirty="0" smtClean="0"/>
              <a:t> “</a:t>
            </a:r>
            <a:r>
              <a:rPr lang="en-US" sz="3600" dirty="0" err="1" smtClean="0"/>
              <a:t>rehap</a:t>
            </a:r>
            <a:r>
              <a:rPr lang="en-US" sz="3600" dirty="0" smtClean="0"/>
              <a:t>” di </a:t>
            </a:r>
            <a:r>
              <a:rPr lang="en-US" sz="3600" dirty="0" err="1" smtClean="0"/>
              <a:t>fase</a:t>
            </a:r>
            <a:r>
              <a:rPr lang="en-US" sz="3600" dirty="0" smtClean="0"/>
              <a:t> growing </a:t>
            </a:r>
            <a:r>
              <a:rPr lang="en-US" sz="3600" dirty="0" err="1" smtClean="0"/>
              <a:t>sekitar</a:t>
            </a:r>
            <a:r>
              <a:rPr lang="en-US" sz="3600" dirty="0" smtClean="0"/>
              <a:t> </a:t>
            </a:r>
            <a:r>
              <a:rPr lang="en-US" sz="3600" dirty="0" err="1" smtClean="0"/>
              <a:t>umur</a:t>
            </a:r>
            <a:r>
              <a:rPr lang="en-US" sz="3600" dirty="0" smtClean="0"/>
              <a:t> 50 </a:t>
            </a:r>
            <a:r>
              <a:rPr lang="en-US" sz="3600" dirty="0" err="1" smtClean="0"/>
              <a:t>hari </a:t>
            </a:r>
            <a:endParaRPr lang="en-US" sz="3600" dirty="0" err="1" smtClean="0"/>
          </a:p>
          <a:p>
            <a:r>
              <a:rPr lang="en-US" sz="3600" dirty="0"/>
              <a:t>Untuk menghindari pendarahan yang berlebihan sebelum perlakuan potong paruh, dapat diberikan vitamin K. 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075" y="332105"/>
            <a:ext cx="8911590" cy="707390"/>
          </a:xfrm>
        </p:spPr>
        <p:txBody>
          <a:bodyPr/>
          <a:lstStyle/>
          <a:p>
            <a:r>
              <a:rPr lang="en-US" b="1" dirty="0" smtClean="0"/>
              <a:t>Transfer Pullet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45" y="1304290"/>
            <a:ext cx="10330815" cy="481901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Transfer </a:t>
            </a:r>
            <a:r>
              <a:rPr lang="en-US" sz="2400" dirty="0" err="1" smtClean="0"/>
              <a:t>Pulet</a:t>
            </a:r>
            <a:r>
              <a:rPr lang="en-US" sz="2400" dirty="0" smtClean="0"/>
              <a:t> di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</a:t>
            </a:r>
            <a:r>
              <a:rPr lang="en-US" sz="2400" dirty="0" err="1" smtClean="0"/>
              <a:t>umur</a:t>
            </a:r>
            <a:r>
              <a:rPr lang="en-US" sz="2400" dirty="0" smtClean="0"/>
              <a:t> 16 </a:t>
            </a:r>
            <a:r>
              <a:rPr lang="en-US" sz="2400" dirty="0" err="1" smtClean="0"/>
              <a:t>minggu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mentediakan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adaptasi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di </a:t>
            </a:r>
            <a:r>
              <a:rPr lang="en-US" sz="2400" dirty="0" err="1" smtClean="0"/>
              <a:t>umur</a:t>
            </a:r>
            <a:r>
              <a:rPr lang="en-US" sz="2400" dirty="0" smtClean="0"/>
              <a:t> 10 </a:t>
            </a:r>
            <a:r>
              <a:rPr lang="en-US" sz="2400" dirty="0" err="1" smtClean="0"/>
              <a:t>minggu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cuaca</a:t>
            </a:r>
            <a:r>
              <a:rPr lang="en-US" sz="2400" dirty="0" smtClean="0"/>
              <a:t> yang </a:t>
            </a:r>
            <a:r>
              <a:rPr lang="en-US" sz="2400" dirty="0" err="1" smtClean="0"/>
              <a:t>nyaman</a:t>
            </a:r>
            <a:r>
              <a:rPr lang="en-US" sz="2400" dirty="0" smtClean="0"/>
              <a:t> (</a:t>
            </a:r>
            <a:r>
              <a:rPr lang="en-US" sz="2400" dirty="0" err="1" smtClean="0"/>
              <a:t>malam</a:t>
            </a:r>
            <a:r>
              <a:rPr lang="en-US" sz="2400" dirty="0" smtClean="0"/>
              <a:t> </a:t>
            </a:r>
            <a:r>
              <a:rPr lang="en-US" sz="2400" dirty="0" err="1"/>
              <a:t>h</a:t>
            </a:r>
            <a:r>
              <a:rPr lang="en-US" sz="2400" dirty="0" err="1" smtClean="0"/>
              <a:t>ari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extra feed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high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mengurangu</a:t>
            </a:r>
            <a:r>
              <a:rPr lang="en-US" sz="2400" dirty="0" smtClean="0"/>
              <a:t> loss bb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, </a:t>
            </a:r>
            <a:r>
              <a:rPr lang="en-US" sz="2400" dirty="0" err="1" smtClean="0"/>
              <a:t>bisa</a:t>
            </a:r>
            <a:r>
              <a:rPr lang="en-US" sz="2400" dirty="0" smtClean="0"/>
              <a:t> 23 jam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2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penyesuaian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 smtClean="0"/>
              <a:t>electrolit</a:t>
            </a:r>
            <a:r>
              <a:rPr lang="en-US" sz="2400" dirty="0" smtClean="0"/>
              <a:t> loss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wet drop,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vitamin </a:t>
            </a:r>
            <a:r>
              <a:rPr lang="en-US" sz="2400" dirty="0" err="1" smtClean="0"/>
              <a:t>elektrolit</a:t>
            </a:r>
            <a:endParaRPr lang="en-US" sz="24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889" y="1811464"/>
            <a:ext cx="10290412" cy="38387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S</a:t>
            </a:r>
            <a:r>
              <a:rPr lang="en-US" sz="4000" b="1" dirty="0" err="1" smtClean="0"/>
              <a:t>ebelum</a:t>
            </a:r>
            <a:r>
              <a:rPr lang="en-US" sz="4000" b="1" dirty="0" smtClean="0"/>
              <a:t> proses transfer pullet </a:t>
            </a:r>
            <a:r>
              <a:rPr lang="en-US" sz="4000" b="1" dirty="0" err="1" smtClean="0"/>
              <a:t>hendaknya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dilakukan</a:t>
            </a:r>
            <a:r>
              <a:rPr lang="en-US" sz="4000" b="1" dirty="0" smtClean="0"/>
              <a:t> grading, </a:t>
            </a:r>
            <a:r>
              <a:rPr lang="en-US" sz="4000" b="1" dirty="0" err="1" smtClean="0"/>
              <a:t>dikelompokkan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berdasarkab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badan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sehingga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memudahkan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perlakuan</a:t>
            </a:r>
            <a:r>
              <a:rPr lang="en-US" sz="4000" b="1" dirty="0" smtClean="0"/>
              <a:t> di </a:t>
            </a:r>
            <a:r>
              <a:rPr lang="en-US" sz="4000" b="1" dirty="0" err="1" smtClean="0"/>
              <a:t>fase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petelur</a:t>
            </a:r>
            <a:endParaRPr lang="en-US" sz="4000" b="1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0687" y="218364"/>
            <a:ext cx="9498841" cy="15967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538" y="228324"/>
            <a:ext cx="9485343" cy="1586827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/>
              <a:t>Manajemen</a:t>
            </a:r>
            <a:r>
              <a:rPr lang="en-US" sz="4800" dirty="0" smtClean="0"/>
              <a:t> Monitoring </a:t>
            </a:r>
            <a:r>
              <a:rPr lang="en-US" sz="4800" dirty="0" err="1"/>
              <a:t>P</a:t>
            </a:r>
            <a:r>
              <a:rPr lang="en-US" sz="4800" dirty="0" err="1" smtClean="0"/>
              <a:t>ertumbuhan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606" y="2133600"/>
            <a:ext cx="10017006" cy="377762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 </a:t>
            </a:r>
            <a:r>
              <a:rPr lang="en-US" sz="3200" b="1" dirty="0" err="1" smtClean="0"/>
              <a:t>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Sampling </a:t>
            </a:r>
            <a:r>
              <a:rPr lang="en-US" sz="3200" b="1" dirty="0" err="1" smtClean="0"/>
              <a:t>berat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ayan</a:t>
            </a:r>
            <a:endParaRPr lang="en-US" sz="3200" b="1" dirty="0" smtClean="0"/>
          </a:p>
          <a:p>
            <a:r>
              <a:rPr lang="en-US" sz="3200" b="1" dirty="0" smtClean="0"/>
              <a:t>Di </a:t>
            </a:r>
            <a:r>
              <a:rPr lang="en-US" sz="3200" b="1" dirty="0" err="1" smtClean="0"/>
              <a:t>lakukan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Setiap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minggu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Jumlah</a:t>
            </a:r>
            <a:r>
              <a:rPr lang="en-US" sz="3200" b="1" dirty="0" smtClean="0"/>
              <a:t> sampling </a:t>
            </a:r>
            <a:r>
              <a:rPr lang="en-US" sz="3200" b="1" dirty="0" err="1" smtClean="0"/>
              <a:t>antara</a:t>
            </a:r>
            <a:r>
              <a:rPr lang="en-US" sz="3200" b="1" dirty="0" smtClean="0"/>
              <a:t> 2-3%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populasi</a:t>
            </a:r>
            <a:endParaRPr lang="en-US" sz="3200" b="1" dirty="0" smtClean="0"/>
          </a:p>
          <a:p>
            <a:r>
              <a:rPr lang="en-US" sz="3200" b="1" dirty="0" err="1" smtClean="0"/>
              <a:t>Penentuan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Awal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titik</a:t>
            </a:r>
            <a:r>
              <a:rPr lang="en-US" sz="3200" b="1" dirty="0" smtClean="0"/>
              <a:t> sampling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metode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randon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mewakili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kondisi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populasi</a:t>
            </a:r>
            <a:r>
              <a:rPr lang="en-US" sz="3200" b="1" dirty="0" smtClean="0"/>
              <a:t>.</a:t>
            </a:r>
            <a:endParaRPr lang="en-US" sz="3200" b="1" dirty="0" smtClean="0"/>
          </a:p>
          <a:p>
            <a:r>
              <a:rPr lang="en-US" sz="3200" b="1" dirty="0" err="1" smtClean="0"/>
              <a:t>Hilangkan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unsur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Subyektifitas</a:t>
            </a:r>
            <a:endParaRPr lang="en-US" sz="3200" b="1" dirty="0" smtClean="0"/>
          </a:p>
          <a:p>
            <a:endParaRPr lang="en-US" sz="3200" b="1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ertumbuhan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adan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1669576"/>
            <a:ext cx="8353035" cy="470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timbang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291988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memonitor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pertambahanan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ayam</a:t>
            </a:r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Nutisi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ayam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endParaRPr lang="en-US" sz="2800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1865880" y="5572837"/>
            <a:ext cx="8915400" cy="64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Monitor </a:t>
            </a:r>
            <a:r>
              <a:rPr lang="en-US" sz="2800" b="1" dirty="0" err="1" smtClean="0"/>
              <a:t>pencapaian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Uniformity</a:t>
            </a:r>
            <a:endParaRPr lang="en-US" sz="2800" b="1" dirty="0"/>
          </a:p>
        </p:txBody>
      </p:sp>
      <p:sp>
        <p:nvSpPr>
          <p:cNvPr id="6" name="Down Arrow 5"/>
          <p:cNvSpPr/>
          <p:nvPr/>
        </p:nvSpPr>
        <p:spPr>
          <a:xfrm>
            <a:off x="5179326" y="4339987"/>
            <a:ext cx="968991" cy="107817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ubuh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812" y="2788693"/>
            <a:ext cx="8915400" cy="358481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dirty="0" err="1"/>
              <a:t>U</a:t>
            </a:r>
            <a:r>
              <a:rPr lang="en-US" sz="2800" dirty="0" err="1" smtClean="0"/>
              <a:t>ntuk</a:t>
            </a:r>
            <a:r>
              <a:rPr lang="en-US" sz="2800" dirty="0" smtClean="0"/>
              <a:t> </a:t>
            </a:r>
            <a:r>
              <a:rPr lang="en-US" sz="2800" dirty="0" err="1" smtClean="0"/>
              <a:t>metabolisme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smtClean="0"/>
              <a:t>Maintenance </a:t>
            </a:r>
            <a:r>
              <a:rPr lang="en-US" sz="2800" dirty="0" err="1" smtClean="0"/>
              <a:t>fisiologis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err="1" smtClean="0"/>
              <a:t>Produksi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err="1" smtClean="0"/>
              <a:t>Tumbuh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85" y="565150"/>
            <a:ext cx="8911590" cy="79819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FASE PEMELIHARAAN 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936667" y="1363515"/>
            <a:ext cx="10773368" cy="4547700"/>
            <a:chOff x="717861" y="1760560"/>
            <a:chExt cx="10773368" cy="4547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61" y="1760560"/>
              <a:ext cx="10710788" cy="36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528"/>
            <a:stretch>
              <a:fillRect/>
            </a:stretch>
          </p:blipFill>
          <p:spPr bwMode="auto">
            <a:xfrm>
              <a:off x="764174" y="5461805"/>
              <a:ext cx="10727055" cy="84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6" descr="JIF.wmf"/>
          <p:cNvPicPr>
            <a:picLocks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1930" y="0"/>
            <a:ext cx="884555" cy="11569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7433" y="1806158"/>
            <a:ext cx="5384800" cy="3429000"/>
            <a:chOff x="4876800" y="2895600"/>
            <a:chExt cx="5384800" cy="34290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76800" y="2895600"/>
              <a:ext cx="5384800" cy="3429000"/>
            </a:xfrm>
            <a:prstGeom prst="ellipse">
              <a:avLst/>
            </a:prstGeom>
            <a:solidFill>
              <a:srgbClr val="666699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6" name="Text Box 5127"/>
            <p:cNvSpPr txBox="1">
              <a:spLocks noChangeArrowheads="1"/>
            </p:cNvSpPr>
            <p:nvPr/>
          </p:nvSpPr>
          <p:spPr bwMode="auto">
            <a:xfrm>
              <a:off x="5782733" y="4105194"/>
              <a:ext cx="3887901" cy="1079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3200" dirty="0">
                  <a:solidFill>
                    <a:srgbClr val="56002B"/>
                  </a:solidFill>
                </a:rPr>
                <a:t>Status </a:t>
              </a:r>
              <a:r>
                <a:rPr lang="en-GB" sz="3200" dirty="0" err="1" smtClean="0">
                  <a:solidFill>
                    <a:srgbClr val="56002B"/>
                  </a:solidFill>
                </a:rPr>
                <a:t>kesehatan</a:t>
              </a:r>
              <a:r>
                <a:rPr lang="en-GB" sz="3200" dirty="0" smtClean="0">
                  <a:solidFill>
                    <a:srgbClr val="56002B"/>
                  </a:solidFill>
                </a:rPr>
                <a:t> </a:t>
              </a:r>
              <a:r>
                <a:rPr lang="en-GB" sz="3200" dirty="0" err="1" smtClean="0">
                  <a:solidFill>
                    <a:srgbClr val="56002B"/>
                  </a:solidFill>
                </a:rPr>
                <a:t>dan</a:t>
              </a:r>
              <a:r>
                <a:rPr lang="en-GB" sz="3200" dirty="0" smtClean="0">
                  <a:solidFill>
                    <a:srgbClr val="56002B"/>
                  </a:solidFill>
                </a:rPr>
                <a:t> </a:t>
              </a:r>
              <a:endParaRPr lang="en-GB" sz="3200" dirty="0" smtClean="0">
                <a:solidFill>
                  <a:srgbClr val="56002B"/>
                </a:solidFill>
              </a:endParaRPr>
            </a:p>
            <a:p>
              <a:pPr eaLnBrk="0" hangingPunct="0"/>
              <a:r>
                <a:rPr lang="en-GB" sz="3200" dirty="0" err="1" smtClean="0">
                  <a:solidFill>
                    <a:srgbClr val="56002B"/>
                  </a:solidFill>
                </a:rPr>
                <a:t>pengendalian</a:t>
              </a:r>
              <a:r>
                <a:rPr lang="en-GB" sz="3200" dirty="0" smtClean="0">
                  <a:solidFill>
                    <a:srgbClr val="56002B"/>
                  </a:solidFill>
                </a:rPr>
                <a:t> </a:t>
              </a:r>
              <a:r>
                <a:rPr lang="en-GB" sz="3200" dirty="0" err="1" smtClean="0">
                  <a:solidFill>
                    <a:srgbClr val="56002B"/>
                  </a:solidFill>
                </a:rPr>
                <a:t>penyakit</a:t>
              </a:r>
              <a:endParaRPr lang="en-GB" sz="3200" dirty="0">
                <a:solidFill>
                  <a:srgbClr val="56002B"/>
                </a:solidFill>
              </a:endParaRPr>
            </a:p>
          </p:txBody>
        </p:sp>
      </p:grp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585" y="2133600"/>
            <a:ext cx="9280027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/>
              <a:t>Potensi</a:t>
            </a:r>
            <a:r>
              <a:rPr lang="en-US" sz="4400" dirty="0" smtClean="0"/>
              <a:t> </a:t>
            </a:r>
            <a:r>
              <a:rPr lang="en-US" sz="4400" dirty="0" err="1" smtClean="0"/>
              <a:t>genetik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ayam</a:t>
            </a:r>
            <a:r>
              <a:rPr lang="en-US" sz="4400" dirty="0" smtClean="0"/>
              <a:t> </a:t>
            </a:r>
            <a:r>
              <a:rPr lang="en-US" sz="4400" dirty="0" err="1" smtClean="0"/>
              <a:t>salah</a:t>
            </a:r>
            <a:r>
              <a:rPr lang="en-US" sz="4400" dirty="0" smtClean="0"/>
              <a:t> </a:t>
            </a:r>
            <a:r>
              <a:rPr lang="en-US" sz="4400" dirty="0" err="1" smtClean="0"/>
              <a:t>satunya</a:t>
            </a:r>
            <a:r>
              <a:rPr lang="en-US" sz="4400" dirty="0" smtClean="0"/>
              <a:t> </a:t>
            </a:r>
            <a:r>
              <a:rPr lang="en-US" sz="4400" dirty="0" err="1" smtClean="0"/>
              <a:t>akan</a:t>
            </a:r>
            <a:r>
              <a:rPr lang="en-US" sz="4400" dirty="0" smtClean="0"/>
              <a:t> </a:t>
            </a:r>
            <a:r>
              <a:rPr lang="en-US" sz="4400" dirty="0" err="1" smtClean="0"/>
              <a:t>sangat</a:t>
            </a:r>
            <a:r>
              <a:rPr lang="en-US" sz="4400" dirty="0" smtClean="0"/>
              <a:t> di </a:t>
            </a:r>
            <a:r>
              <a:rPr lang="en-US" sz="4400" dirty="0" err="1" smtClean="0"/>
              <a:t>tentukan</a:t>
            </a:r>
            <a:r>
              <a:rPr lang="en-US" sz="4400" dirty="0" smtClean="0"/>
              <a:t> </a:t>
            </a:r>
            <a:r>
              <a:rPr lang="en-US" sz="4400" dirty="0" err="1" smtClean="0"/>
              <a:t>oleh</a:t>
            </a:r>
            <a:r>
              <a:rPr lang="en-US" sz="4400" dirty="0" smtClean="0"/>
              <a:t> status </a:t>
            </a:r>
            <a:r>
              <a:rPr lang="en-US" sz="4400" dirty="0" err="1" smtClean="0"/>
              <a:t>kesehatan</a:t>
            </a:r>
            <a:r>
              <a:rPr lang="en-US" sz="4400" dirty="0" smtClean="0"/>
              <a:t> </a:t>
            </a:r>
            <a:r>
              <a:rPr lang="en-US" sz="4400" dirty="0" err="1" smtClean="0"/>
              <a:t>ayam</a:t>
            </a:r>
            <a:endParaRPr lang="en-US" sz="4400" dirty="0" smtClean="0"/>
          </a:p>
          <a:p>
            <a:endParaRPr lang="en-US" sz="44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0060" y="2400935"/>
            <a:ext cx="1158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100" y="243110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AGEN PENTAKIT</a:t>
            </a:r>
            <a:endParaRPr lang="en-US" b="1" dirty="0"/>
          </a:p>
        </p:txBody>
      </p:sp>
      <p:sp>
        <p:nvSpPr>
          <p:cNvPr id="4" name="Title 1"/>
          <p:cNvSpPr txBox="1"/>
          <p:nvPr/>
        </p:nvSpPr>
        <p:spPr>
          <a:xfrm>
            <a:off x="4683760" y="5119370"/>
            <a:ext cx="3211195" cy="97663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AYAM SAKIT</a:t>
            </a:r>
            <a:endParaRPr lang="en-US" sz="3600" b="1" dirty="0" smtClean="0"/>
          </a:p>
        </p:txBody>
      </p:sp>
      <p:sp>
        <p:nvSpPr>
          <p:cNvPr id="6" name="Down Arrow 5"/>
          <p:cNvSpPr/>
          <p:nvPr/>
        </p:nvSpPr>
        <p:spPr>
          <a:xfrm>
            <a:off x="5017824" y="1143000"/>
            <a:ext cx="2755332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/>
          <p:nvPr/>
        </p:nvSpPr>
        <p:spPr>
          <a:xfrm>
            <a:off x="304800" y="1524000"/>
            <a:ext cx="4470400" cy="381000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BIOSECURITY</a:t>
            </a:r>
            <a:endParaRPr lang="en-US" dirty="0"/>
          </a:p>
        </p:txBody>
      </p:sp>
      <p:sp>
        <p:nvSpPr>
          <p:cNvPr id="8" name="Title 1"/>
          <p:cNvSpPr txBox="1"/>
          <p:nvPr/>
        </p:nvSpPr>
        <p:spPr>
          <a:xfrm>
            <a:off x="7895590" y="2478405"/>
            <a:ext cx="27336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KONDISI YANG NYAMAN</a:t>
            </a:r>
            <a:endParaRPr lang="en-US" dirty="0"/>
          </a:p>
        </p:txBody>
      </p:sp>
      <p:sp>
        <p:nvSpPr>
          <p:cNvPr id="9" name="Title 1"/>
          <p:cNvSpPr txBox="1"/>
          <p:nvPr/>
        </p:nvSpPr>
        <p:spPr>
          <a:xfrm>
            <a:off x="1442085" y="2971800"/>
            <a:ext cx="324104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MENGHILANGKAN STRESS</a:t>
            </a:r>
            <a:endParaRPr lang="en-US" dirty="0"/>
          </a:p>
        </p:txBody>
      </p:sp>
      <p:sp>
        <p:nvSpPr>
          <p:cNvPr id="10" name="Title 1"/>
          <p:cNvSpPr txBox="1"/>
          <p:nvPr/>
        </p:nvSpPr>
        <p:spPr>
          <a:xfrm>
            <a:off x="7896225" y="3391535"/>
            <a:ext cx="273240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PAKAN YANG BAIK</a:t>
            </a:r>
            <a:endParaRPr lang="en-US" dirty="0"/>
          </a:p>
        </p:txBody>
      </p:sp>
      <p:sp>
        <p:nvSpPr>
          <p:cNvPr id="11" name="Title 1"/>
          <p:cNvSpPr txBox="1"/>
          <p:nvPr/>
        </p:nvSpPr>
        <p:spPr>
          <a:xfrm>
            <a:off x="1442720" y="3772535"/>
            <a:ext cx="324040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MANAJEMEN YANG BAIK</a:t>
            </a:r>
            <a:endParaRPr lang="en-US" dirty="0"/>
          </a:p>
        </p:txBody>
      </p:sp>
      <p:sp>
        <p:nvSpPr>
          <p:cNvPr id="12" name="Title 1"/>
          <p:cNvSpPr txBox="1"/>
          <p:nvPr/>
        </p:nvSpPr>
        <p:spPr>
          <a:xfrm>
            <a:off x="7936865" y="4253230"/>
            <a:ext cx="273431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VAKSINASI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181600" y="2668905"/>
            <a:ext cx="2438400" cy="2628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75200" y="2669076"/>
            <a:ext cx="28129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4138" y="1714500"/>
            <a:ext cx="3072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64669" y="3162300"/>
            <a:ext cx="3072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864668" y="3572586"/>
            <a:ext cx="28129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64669" y="3983573"/>
            <a:ext cx="3072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960277" y="4443455"/>
            <a:ext cx="28129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/>
          <p:nvPr/>
        </p:nvSpPr>
        <p:spPr>
          <a:xfrm>
            <a:off x="483737" y="5238463"/>
            <a:ext cx="1937984" cy="561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TERAPI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718938" y="5439769"/>
            <a:ext cx="1243463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0671175" y="4634230"/>
            <a:ext cx="406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93275" y="5401310"/>
            <a:ext cx="2246630" cy="398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KONSEP MILLEU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  <p:sp>
        <p:nvSpPr>
          <p:cNvPr id="24" name="Rounded Rectangle 23"/>
          <p:cNvSpPr/>
          <p:nvPr/>
        </p:nvSpPr>
        <p:spPr>
          <a:xfrm>
            <a:off x="5701665" y="2747010"/>
            <a:ext cx="1387475" cy="4152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solidFill>
                  <a:schemeClr val="bg1"/>
                </a:solidFill>
              </a:rPr>
              <a:t>KONDISI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07380" y="3157220"/>
            <a:ext cx="1387475" cy="4152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INTERNAL  </a:t>
            </a: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707380" y="3547745"/>
            <a:ext cx="1387475" cy="4152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AYAM  </a:t>
            </a: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603240" y="1299210"/>
            <a:ext cx="1583690" cy="41529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>
                <a:solidFill>
                  <a:schemeClr val="bg1"/>
                </a:solidFill>
              </a:rPr>
              <a:t>PEMBAWA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365" y="186595"/>
            <a:ext cx="8911687" cy="1280890"/>
          </a:xfrm>
        </p:spPr>
        <p:txBody>
          <a:bodyPr/>
          <a:lstStyle/>
          <a:p>
            <a:r>
              <a:rPr lang="en-US" b="1" dirty="0" err="1" smtClean="0"/>
              <a:t>Protokol</a:t>
            </a:r>
            <a:r>
              <a:rPr lang="en-US" b="1" dirty="0" smtClean="0"/>
              <a:t> Biosecurity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323833"/>
            <a:ext cx="10603860" cy="51997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peternakan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pemukiman</a:t>
            </a:r>
            <a:endParaRPr lang="en-US" sz="2400" dirty="0" smtClean="0"/>
          </a:p>
          <a:p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apau</a:t>
            </a:r>
            <a:r>
              <a:rPr lang="en-US" sz="2400" dirty="0" smtClean="0"/>
              <a:t> </a:t>
            </a:r>
            <a:r>
              <a:rPr lang="en-US" sz="2400" dirty="0" err="1" smtClean="0"/>
              <a:t>menanami</a:t>
            </a:r>
            <a:r>
              <a:rPr lang="en-US" sz="2400" dirty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bereeding</a:t>
            </a:r>
            <a:r>
              <a:rPr lang="en-US" sz="2400" dirty="0" smtClean="0"/>
              <a:t> </a:t>
            </a:r>
            <a:r>
              <a:rPr lang="en-US" sz="2400" dirty="0" err="1" smtClean="0"/>
              <a:t>vektor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endParaRPr lang="en-US" sz="2400" dirty="0"/>
          </a:p>
          <a:p>
            <a:r>
              <a:rPr lang="en-US" sz="2400" dirty="0" err="1" smtClean="0"/>
              <a:t>Kontorl</a:t>
            </a:r>
            <a:r>
              <a:rPr lang="en-US" sz="2400" dirty="0" smtClean="0"/>
              <a:t> </a:t>
            </a:r>
            <a:r>
              <a:rPr lang="en-US" sz="2400" dirty="0" err="1" smtClean="0"/>
              <a:t>perpindahan</a:t>
            </a:r>
            <a:r>
              <a:rPr lang="en-US" sz="2400" dirty="0" smtClean="0"/>
              <a:t> orang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err="1" smtClean="0"/>
              <a:t>Batasi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pengunjung</a:t>
            </a:r>
            <a:r>
              <a:rPr lang="en-US" sz="2400" dirty="0" smtClean="0"/>
              <a:t>, </a:t>
            </a:r>
            <a:r>
              <a:rPr lang="en-US" sz="2400" dirty="0" err="1" smtClean="0"/>
              <a:t>karantisa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spray </a:t>
            </a:r>
            <a:r>
              <a:rPr lang="en-US" sz="2400" dirty="0" err="1" smtClean="0"/>
              <a:t>desinfektan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farm</a:t>
            </a:r>
            <a:endParaRPr lang="en-US" sz="2400" dirty="0" smtClean="0"/>
          </a:p>
          <a:p>
            <a:r>
              <a:rPr lang="en-US" sz="2400" dirty="0" err="1" smtClean="0"/>
              <a:t>Catat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pengunjung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keperluannya</a:t>
            </a:r>
            <a:endParaRPr lang="en-US" sz="2400" dirty="0" smtClean="0"/>
          </a:p>
          <a:p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pengunjung</a:t>
            </a:r>
            <a:r>
              <a:rPr lang="en-US" sz="2400" dirty="0" smtClean="0"/>
              <a:t> </a:t>
            </a:r>
            <a:r>
              <a:rPr lang="en-US" sz="2400" dirty="0" err="1" smtClean="0"/>
              <a:t>mandi</a:t>
            </a:r>
            <a:r>
              <a:rPr lang="en-US" sz="2400" dirty="0" smtClean="0"/>
              <a:t> 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endParaRPr lang="en-US" sz="2400" dirty="0" smtClean="0"/>
          </a:p>
          <a:p>
            <a:r>
              <a:rPr lang="en-US" sz="2400" dirty="0" err="1" smtClean="0"/>
              <a:t>Ganti</a:t>
            </a:r>
            <a:r>
              <a:rPr lang="en-US" sz="2400" dirty="0" smtClean="0"/>
              <a:t> </a:t>
            </a:r>
            <a:r>
              <a:rPr lang="en-US" sz="2400" dirty="0" err="1" smtClean="0"/>
              <a:t>pakaian</a:t>
            </a:r>
            <a:r>
              <a:rPr lang="en-US" sz="2400" dirty="0" smtClean="0"/>
              <a:t>, </a:t>
            </a:r>
            <a:r>
              <a:rPr lang="en-US" sz="2400" dirty="0" err="1" smtClean="0"/>
              <a:t>sepatu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, yang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farm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di </a:t>
            </a:r>
            <a:r>
              <a:rPr lang="en-US" sz="2400" dirty="0" err="1" smtClean="0"/>
              <a:t>pakai</a:t>
            </a:r>
            <a:r>
              <a:rPr lang="en-US" sz="2400" dirty="0" smtClean="0"/>
              <a:t> di </a:t>
            </a:r>
            <a:r>
              <a:rPr lang="en-US" sz="2400" dirty="0" err="1" smtClean="0"/>
              <a:t>luar</a:t>
            </a:r>
            <a:endParaRPr lang="en-US" sz="2400" dirty="0" smtClean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975" y="337725"/>
            <a:ext cx="8911687" cy="1280890"/>
          </a:xfrm>
        </p:spPr>
        <p:txBody>
          <a:bodyPr/>
          <a:lstStyle/>
          <a:p>
            <a:r>
              <a:rPr lang="en-US" b="1" dirty="0" err="1" smtClean="0"/>
              <a:t>Protokol</a:t>
            </a:r>
            <a:r>
              <a:rPr lang="en-US" b="1" dirty="0" smtClean="0"/>
              <a:t> Biosecurity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323833"/>
            <a:ext cx="11436823" cy="53635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Foot </a:t>
            </a:r>
            <a:r>
              <a:rPr lang="en-US" sz="2200" dirty="0" err="1" smtClean="0"/>
              <a:t>deeping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di </a:t>
            </a:r>
            <a:r>
              <a:rPr lang="en-US" sz="2200" dirty="0" err="1" smtClean="0"/>
              <a:t>sediakan</a:t>
            </a:r>
            <a:r>
              <a:rPr lang="en-US" sz="2200" dirty="0" smtClean="0"/>
              <a:t> di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kandang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pintu</a:t>
            </a:r>
            <a:r>
              <a:rPr lang="en-US" sz="2200" dirty="0" smtClean="0"/>
              <a:t> </a:t>
            </a:r>
            <a:r>
              <a:rPr lang="en-US" sz="2200" dirty="0" err="1" smtClean="0"/>
              <a:t>masuk</a:t>
            </a:r>
            <a:endParaRPr lang="en-US" sz="2200" dirty="0" smtClean="0"/>
          </a:p>
          <a:p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mungkin</a:t>
            </a:r>
            <a:r>
              <a:rPr lang="en-US" sz="2200" dirty="0" smtClean="0"/>
              <a:t> </a:t>
            </a:r>
            <a:r>
              <a:rPr lang="en-US" sz="2200" dirty="0" err="1" smtClean="0"/>
              <a:t>hindarkan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petugan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luar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proses </a:t>
            </a:r>
            <a:r>
              <a:rPr lang="en-US" sz="2200" dirty="0" err="1" smtClean="0"/>
              <a:t>produksi</a:t>
            </a:r>
            <a:endParaRPr lang="en-US" sz="2200" dirty="0" smtClean="0"/>
          </a:p>
          <a:p>
            <a:r>
              <a:rPr lang="en-US" sz="2200" dirty="0" err="1" smtClean="0"/>
              <a:t>Batasi</a:t>
            </a:r>
            <a:r>
              <a:rPr lang="en-US" sz="2200" dirty="0" smtClean="0"/>
              <a:t> </a:t>
            </a:r>
            <a:r>
              <a:rPr lang="en-US" sz="2200" dirty="0" err="1" smtClean="0"/>
              <a:t>mobilitas</a:t>
            </a:r>
            <a:r>
              <a:rPr lang="en-US" sz="2200" dirty="0" smtClean="0"/>
              <a:t> personal </a:t>
            </a:r>
            <a:r>
              <a:rPr lang="en-US" sz="2200" dirty="0" err="1" smtClean="0"/>
              <a:t>dalam</a:t>
            </a:r>
            <a:r>
              <a:rPr lang="en-US" sz="2200" dirty="0" smtClean="0"/>
              <a:t> farm,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</a:t>
            </a:r>
            <a:r>
              <a:rPr lang="en-US" sz="2200" dirty="0" err="1" smtClean="0"/>
              <a:t>umur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kelompok</a:t>
            </a:r>
            <a:r>
              <a:rPr lang="en-US" sz="2200" dirty="0" smtClean="0"/>
              <a:t> </a:t>
            </a:r>
            <a:r>
              <a:rPr lang="en-US" sz="2200" dirty="0" err="1" smtClean="0"/>
              <a:t>umur</a:t>
            </a:r>
            <a:r>
              <a:rPr lang="en-US" sz="2200" dirty="0" smtClean="0"/>
              <a:t> yang lain,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multi age,</a:t>
            </a:r>
            <a:endParaRPr lang="en-US" sz="2200" dirty="0" smtClean="0"/>
          </a:p>
          <a:p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di </a:t>
            </a:r>
            <a:r>
              <a:rPr lang="en-US" sz="2200" dirty="0" err="1" smtClean="0"/>
              <a:t>lakukan</a:t>
            </a:r>
            <a:r>
              <a:rPr lang="en-US" sz="2200" dirty="0" smtClean="0"/>
              <a:t>, </a:t>
            </a:r>
            <a:r>
              <a:rPr lang="en-US" sz="2200" dirty="0" err="1" smtClean="0"/>
              <a:t>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ayam</a:t>
            </a:r>
            <a:r>
              <a:rPr lang="en-US" sz="2200" dirty="0" smtClean="0"/>
              <a:t> </a:t>
            </a:r>
            <a:r>
              <a:rPr lang="en-US" sz="2200" dirty="0" err="1" smtClean="0"/>
              <a:t>muda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ayam</a:t>
            </a:r>
            <a:r>
              <a:rPr lang="en-US" sz="2200" dirty="0" smtClean="0"/>
              <a:t> </a:t>
            </a:r>
            <a:r>
              <a:rPr lang="en-US" sz="2200" dirty="0" err="1" smtClean="0"/>
              <a:t>tua</a:t>
            </a:r>
            <a:r>
              <a:rPr lang="en-US" sz="2200" dirty="0" smtClean="0"/>
              <a:t>,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ayam</a:t>
            </a:r>
            <a:r>
              <a:rPr lang="en-US" sz="2200" dirty="0" smtClean="0"/>
              <a:t> </a:t>
            </a:r>
            <a:r>
              <a:rPr lang="en-US" sz="2200" dirty="0" err="1" smtClean="0"/>
              <a:t>sehat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ayam</a:t>
            </a:r>
            <a:r>
              <a:rPr lang="en-US" sz="2200" dirty="0" smtClean="0"/>
              <a:t> </a:t>
            </a:r>
            <a:r>
              <a:rPr lang="en-US" sz="2200" dirty="0" err="1" smtClean="0"/>
              <a:t>sakit</a:t>
            </a:r>
            <a:endParaRPr lang="en-US" sz="2200" dirty="0" smtClean="0"/>
          </a:p>
          <a:p>
            <a:r>
              <a:rPr lang="en-US" sz="2200" dirty="0" err="1" smtClean="0"/>
              <a:t>Segera</a:t>
            </a:r>
            <a:r>
              <a:rPr lang="en-US" sz="2200" dirty="0" smtClean="0"/>
              <a:t> </a:t>
            </a:r>
            <a:r>
              <a:rPr lang="en-US" sz="2200" dirty="0" err="1" smtClean="0"/>
              <a:t>keluarkan</a:t>
            </a:r>
            <a:r>
              <a:rPr lang="en-US" sz="2200" dirty="0" smtClean="0"/>
              <a:t> </a:t>
            </a:r>
            <a:r>
              <a:rPr lang="en-US" sz="2200" dirty="0" err="1" smtClean="0"/>
              <a:t>ayang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bermasalan</a:t>
            </a:r>
            <a:r>
              <a:rPr lang="en-US" sz="2200" dirty="0" smtClean="0"/>
              <a:t> di </a:t>
            </a:r>
            <a:r>
              <a:rPr lang="en-US" sz="2200" dirty="0" err="1" smtClean="0"/>
              <a:t>kesehatannya</a:t>
            </a:r>
            <a:endParaRPr lang="en-US" sz="2200" dirty="0" smtClean="0"/>
          </a:p>
          <a:p>
            <a:r>
              <a:rPr lang="en-US" sz="2200" dirty="0" err="1" smtClean="0"/>
              <a:t>Usahakan</a:t>
            </a:r>
            <a:r>
              <a:rPr lang="en-US" sz="2200" dirty="0" smtClean="0"/>
              <a:t> single age</a:t>
            </a:r>
            <a:endParaRPr lang="en-US" sz="2200" dirty="0" smtClean="0"/>
          </a:p>
          <a:p>
            <a:r>
              <a:rPr lang="en-US" sz="2200" dirty="0" err="1" smtClean="0"/>
              <a:t>Buat</a:t>
            </a:r>
            <a:r>
              <a:rPr lang="en-US" sz="2200" dirty="0" smtClean="0"/>
              <a:t> </a:t>
            </a:r>
            <a:r>
              <a:rPr lang="en-US" sz="2200" dirty="0" err="1" smtClean="0"/>
              <a:t>konsep</a:t>
            </a:r>
            <a:r>
              <a:rPr lang="en-US" sz="2200" dirty="0" smtClean="0"/>
              <a:t> </a:t>
            </a:r>
            <a:r>
              <a:rPr lang="en-US" sz="2200" dirty="0" err="1" smtClean="0"/>
              <a:t>bangunan</a:t>
            </a:r>
            <a:r>
              <a:rPr lang="en-US" sz="2200" dirty="0" smtClean="0"/>
              <a:t> </a:t>
            </a:r>
            <a:r>
              <a:rPr lang="en-US" sz="2200" dirty="0" err="1" smtClean="0"/>
              <a:t>kandang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membatasi</a:t>
            </a:r>
            <a:r>
              <a:rPr lang="en-US" sz="2200" dirty="0" smtClean="0"/>
              <a:t> </a:t>
            </a:r>
            <a:r>
              <a:rPr lang="en-US" sz="2200" dirty="0" err="1" smtClean="0"/>
              <a:t>vektor</a:t>
            </a:r>
            <a:r>
              <a:rPr lang="en-US" sz="2200" dirty="0" smtClean="0"/>
              <a:t> </a:t>
            </a:r>
            <a:r>
              <a:rPr lang="en-US" sz="2200" dirty="0" err="1" smtClean="0"/>
              <a:t>penyakit</a:t>
            </a:r>
            <a:endParaRPr lang="en-US" sz="2200" dirty="0" smtClean="0"/>
          </a:p>
          <a:p>
            <a:r>
              <a:rPr lang="en-US" sz="2200" dirty="0" err="1" smtClean="0"/>
              <a:t>Lakukan</a:t>
            </a:r>
            <a:r>
              <a:rPr lang="en-US" sz="2200" dirty="0" smtClean="0"/>
              <a:t> spray </a:t>
            </a:r>
            <a:r>
              <a:rPr lang="en-US" sz="2200" dirty="0" err="1" smtClean="0"/>
              <a:t>desinfektan</a:t>
            </a:r>
            <a:r>
              <a:rPr lang="en-US" sz="2200" dirty="0" smtClean="0"/>
              <a:t> di </a:t>
            </a:r>
            <a:r>
              <a:rPr lang="en-US" sz="2200" dirty="0" err="1" smtClean="0"/>
              <a:t>lokasi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frekwntatif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tambah</a:t>
            </a:r>
            <a:r>
              <a:rPr lang="en-US" sz="2200" dirty="0" smtClean="0"/>
              <a:t> </a:t>
            </a:r>
            <a:r>
              <a:rPr lang="en-US" sz="2200" dirty="0" err="1" smtClean="0"/>
              <a:t>frekwensinya</a:t>
            </a:r>
            <a:r>
              <a:rPr lang="en-US" sz="2200" dirty="0" smtClean="0"/>
              <a:t> </a:t>
            </a:r>
            <a:r>
              <a:rPr lang="en-US" sz="2200" dirty="0" err="1" smtClean="0"/>
              <a:t>apa</a:t>
            </a:r>
            <a:r>
              <a:rPr lang="en-US" sz="2200" dirty="0" smtClean="0"/>
              <a:t> </a:t>
            </a:r>
            <a:r>
              <a:rPr lang="en-US" sz="2200" dirty="0" err="1" smtClean="0"/>
              <a:t>bilan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kasus</a:t>
            </a:r>
            <a:r>
              <a:rPr lang="en-US" sz="2200" dirty="0" smtClean="0"/>
              <a:t> </a:t>
            </a:r>
            <a:r>
              <a:rPr lang="en-US" sz="2200" dirty="0" err="1" smtClean="0"/>
              <a:t>penyakit</a:t>
            </a:r>
            <a:endParaRPr lang="en-US" sz="2200" dirty="0" smtClean="0"/>
          </a:p>
          <a:p>
            <a:endParaRPr lang="en-US" sz="22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40" y="488220"/>
            <a:ext cx="8911687" cy="1280890"/>
          </a:xfrm>
        </p:spPr>
        <p:txBody>
          <a:bodyPr/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milleu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19" y="2490422"/>
            <a:ext cx="8915400" cy="2479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/>
              <a:t>Bagaimana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mengusahakan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lingkungan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ayam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kondisi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nyaman</a:t>
            </a:r>
            <a:endParaRPr lang="en-US" sz="2800" b="1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915" y="503460"/>
            <a:ext cx="8911687" cy="1280890"/>
          </a:xfrm>
        </p:spPr>
        <p:txBody>
          <a:bodyPr/>
          <a:lstStyle/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Pengebalan</a:t>
            </a:r>
            <a:r>
              <a:rPr lang="en-US" b="1" dirty="0" smtClean="0"/>
              <a:t> </a:t>
            </a:r>
            <a:r>
              <a:rPr lang="en-US" b="1" dirty="0" err="1" smtClean="0"/>
              <a:t>Ayam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669575"/>
            <a:ext cx="11013293" cy="50178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nyaman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ayam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vaksinasi</a:t>
            </a:r>
            <a:endParaRPr lang="en-US" sz="2400" dirty="0" smtClean="0"/>
          </a:p>
          <a:p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senyaman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ayam</a:t>
            </a:r>
            <a:endParaRPr lang="en-US" sz="2400" dirty="0" smtClean="0"/>
          </a:p>
          <a:p>
            <a:r>
              <a:rPr lang="en-US" sz="2400" dirty="0" err="1" smtClean="0"/>
              <a:t>Vaksinasi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live </a:t>
            </a:r>
            <a:r>
              <a:rPr lang="en-US" sz="2400" dirty="0" err="1" smtClean="0"/>
              <a:t>atau</a:t>
            </a:r>
            <a:r>
              <a:rPr lang="en-US" sz="2400" dirty="0" smtClean="0"/>
              <a:t> killed </a:t>
            </a:r>
            <a:r>
              <a:rPr lang="en-US" sz="2400" dirty="0" err="1" smtClean="0"/>
              <a:t>vaksin</a:t>
            </a:r>
            <a:endParaRPr lang="en-US" sz="2400" dirty="0" smtClean="0"/>
          </a:p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monitor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vaksin</a:t>
            </a:r>
            <a:endParaRPr lang="en-US" sz="2400" dirty="0" smtClean="0"/>
          </a:p>
          <a:p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imunosupresant</a:t>
            </a:r>
            <a:endParaRPr lang="en-US" sz="2400" dirty="0" smtClean="0"/>
          </a:p>
          <a:p>
            <a:r>
              <a:rPr lang="en-US" sz="2400" dirty="0" err="1" smtClean="0"/>
              <a:t>Vaksinasi</a:t>
            </a:r>
            <a:r>
              <a:rPr lang="en-US" sz="2400" dirty="0" smtClean="0"/>
              <a:t> </a:t>
            </a:r>
            <a:r>
              <a:rPr lang="en-US" sz="2400" dirty="0" err="1" smtClean="0"/>
              <a:t>Cuma</a:t>
            </a:r>
            <a:r>
              <a:rPr lang="en-US" sz="2400" dirty="0" smtClean="0"/>
              <a:t> di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ayam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sehat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endParaRPr lang="en-US" sz="2400" dirty="0" smtClean="0"/>
          </a:p>
          <a:p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</a:t>
            </a:r>
            <a:r>
              <a:rPr lang="en-US" sz="2400" dirty="0" err="1" smtClean="0"/>
              <a:t>kalau</a:t>
            </a:r>
            <a:r>
              <a:rPr lang="en-US" sz="2400" dirty="0" smtClean="0"/>
              <a:t> di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penyakitnya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82688" y="148410"/>
          <a:ext cx="5533646" cy="6630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915"/>
                <a:gridCol w="552063"/>
                <a:gridCol w="1385364"/>
                <a:gridCol w="531230"/>
                <a:gridCol w="1083292"/>
                <a:gridCol w="697891"/>
                <a:gridCol w="697891"/>
              </a:tblGrid>
              <a:tr h="447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UMUR (Mg)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UMUR (HARI)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VAKSIN / OBAT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DOSIS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APLIKASI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REALISASI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AI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6-May-20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AMBIL SERUM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13-May-20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20-May-20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1958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3-Jun-20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CACING ALBEN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17-Jun-20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Antibiotik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Jenis tergantung sikon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24-Jun-20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NDIB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15-Jul-20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clone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12-Aug-20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CACING PIP.CTR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26-Aug-20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Antibiotik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Jenis tergantung sikon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2-Sep-20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9-Sep-20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4-Nov-20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CACING PIP.CTR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4-Nov-20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Antibiotik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Jenis tergantung sikon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11-Nov-20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30-Dec-20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LASOTA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13-Jan-21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CACING PIP.CTR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13-Jan-21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LASOTA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17-Feb-21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LASOTA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24-Mar-21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  <a:tr h="31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LASOTA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28-Apr-21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543" marR="5543" marT="5543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6586" y="162067"/>
          <a:ext cx="6109623" cy="6552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121"/>
                <a:gridCol w="610674"/>
                <a:gridCol w="1532447"/>
                <a:gridCol w="587630"/>
                <a:gridCol w="1192543"/>
                <a:gridCol w="769104"/>
                <a:gridCol w="195898"/>
                <a:gridCol w="573206"/>
              </a:tblGrid>
              <a:tr h="28152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JADWAL  VAKSIN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stellar" panose="020A0402060406010301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2411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241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STRAIN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241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POPULASI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241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TGL DI 16 MG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1-Jan-20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24117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24117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24117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834" marR="5834" marT="5834" marB="0" anchor="ctr"/>
                </a:tc>
              </a:tr>
              <a:tr h="2658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PROGRAM BARU / PERBAIKAN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78297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75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UMUR (Mg)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UMUR (HARI)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VAKSIN / OBAT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DOSIS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APLIKASI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REALISASI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281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antibiotik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1/1/2020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NDIB  LIVE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1/15/2020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CORYZA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1/22/2020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AMBIL SERUM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1/27/2020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NDIB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1/29/2020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AI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SC leher/IM Dada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2/5/2020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226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CACING ALBEN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2/8/2020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Antibiotik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Prod 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2/12/2020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CLONE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2/19/2020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2601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AMBIL SERUM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3/4/2020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ND KILLED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IM paha kanan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3/25/2020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  <a:tr h="346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Antibiotik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Jenis tergantung sikon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4/15/2020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5834" marR="5834" marT="5834" marB="0" anchor="ctr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57" y="369579"/>
            <a:ext cx="8911687" cy="1280890"/>
          </a:xfrm>
        </p:spPr>
        <p:txBody>
          <a:bodyPr/>
          <a:lstStyle/>
          <a:p>
            <a:r>
              <a:rPr lang="en-US" b="1" dirty="0" smtClean="0"/>
              <a:t>Base </a:t>
            </a:r>
            <a:r>
              <a:rPr lang="en-US" b="1" dirty="0"/>
              <a:t>L</a:t>
            </a:r>
            <a:r>
              <a:rPr lang="en-US" b="1" dirty="0" smtClean="0"/>
              <a:t>ine Titer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063" y="1219201"/>
            <a:ext cx="8915400" cy="3777622"/>
          </a:xfrm>
        </p:spPr>
        <p:txBody>
          <a:bodyPr>
            <a:noAutofit/>
          </a:bodyPr>
          <a:lstStyle/>
          <a:p>
            <a:r>
              <a:rPr lang="en-US" sz="2000" dirty="0" smtClean="0"/>
              <a:t>Di </a:t>
            </a:r>
            <a:r>
              <a:rPr lang="en-US" sz="2000" dirty="0" err="1" smtClean="0"/>
              <a:t>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memantau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normal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titer antibody</a:t>
            </a:r>
            <a:endParaRPr lang="en-US" sz="2000" dirty="0" smtClean="0"/>
          </a:p>
          <a:p>
            <a:r>
              <a:rPr lang="en-US" sz="2000" dirty="0" smtClean="0"/>
              <a:t>Di </a:t>
            </a:r>
            <a:r>
              <a:rPr lang="en-US" sz="2000" dirty="0" err="1" smtClean="0"/>
              <a:t>cek</a:t>
            </a:r>
            <a:r>
              <a:rPr lang="en-US" sz="2000" dirty="0" smtClean="0"/>
              <a:t> di </a:t>
            </a:r>
            <a:r>
              <a:rPr lang="en-US" sz="2000" dirty="0" err="1" smtClean="0"/>
              <a:t>umur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5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9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13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19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22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20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40 </a:t>
            </a:r>
            <a:r>
              <a:rPr lang="en-US" sz="2000" dirty="0" err="1" smtClean="0"/>
              <a:t>minggu</a:t>
            </a: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60 </a:t>
            </a:r>
            <a:r>
              <a:rPr lang="en-US" sz="2000" dirty="0" err="1" smtClean="0"/>
              <a:t>minggu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1582990" y="5577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/>
              <a:t>Lalukan</a:t>
            </a:r>
            <a:r>
              <a:rPr lang="en-US" sz="2800" dirty="0" smtClean="0"/>
              <a:t> </a:t>
            </a:r>
            <a:r>
              <a:rPr lang="en-US" sz="2800" dirty="0" err="1" smtClean="0"/>
              <a:t>evaluasi</a:t>
            </a:r>
            <a:r>
              <a:rPr lang="en-US" sz="2800" dirty="0" smtClean="0"/>
              <a:t>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titer </a:t>
            </a:r>
            <a:r>
              <a:rPr lang="en-US" sz="2800" dirty="0" err="1" smtClean="0"/>
              <a:t>berjalan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base line titer</a:t>
            </a:r>
            <a:endParaRPr lang="en-US" sz="2800" dirty="0" smtClean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435" y="488220"/>
            <a:ext cx="8911687" cy="1280890"/>
          </a:xfrm>
        </p:spPr>
        <p:txBody>
          <a:bodyPr/>
          <a:lstStyle/>
          <a:p>
            <a:r>
              <a:rPr lang="en-US" b="1" dirty="0" err="1" smtClean="0"/>
              <a:t>Pengobatan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endParaRPr lang="en-US" sz="2400" dirty="0" smtClean="0"/>
          </a:p>
          <a:p>
            <a:r>
              <a:rPr lang="en-US" sz="2400" dirty="0" err="1" smtClean="0"/>
              <a:t>Kadang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endParaRPr lang="en-US" sz="2400" dirty="0" smtClean="0"/>
          </a:p>
          <a:p>
            <a:r>
              <a:rPr lang="en-US" sz="2400" dirty="0" err="1" smtClean="0"/>
              <a:t>Diagnosa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tegak</a:t>
            </a:r>
            <a:endParaRPr lang="en-US" sz="2400" dirty="0" smtClean="0"/>
          </a:p>
          <a:p>
            <a:r>
              <a:rPr lang="en-US" sz="2400" dirty="0" err="1" smtClean="0"/>
              <a:t>Dosis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endParaRPr lang="en-US" sz="2400" dirty="0" smtClean="0"/>
          </a:p>
          <a:p>
            <a:r>
              <a:rPr lang="en-US" sz="2400" b="1" dirty="0" smtClean="0"/>
              <a:t>HARUS DIKONSULTASIKAN DENGAN DOKTER HEWAN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307975" y="7620"/>
            <a:ext cx="788670" cy="10318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TARGET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8342" y="2254250"/>
            <a:ext cx="4313864" cy="3777622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Berat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sesuaia</a:t>
            </a:r>
            <a:r>
              <a:rPr lang="en-US" sz="2800" b="1" dirty="0" smtClean="0"/>
              <a:t> standard yang di </a:t>
            </a:r>
            <a:r>
              <a:rPr lang="en-US" sz="2800" b="1" dirty="0" err="1" smtClean="0"/>
              <a:t>persyaratkan</a:t>
            </a:r>
            <a:endParaRPr lang="en-US" sz="2800" b="1" dirty="0"/>
          </a:p>
          <a:p>
            <a:r>
              <a:rPr lang="en-US" sz="2800" b="1" dirty="0" smtClean="0"/>
              <a:t>Uniformity &gt; 80% (standard ±10%)</a:t>
            </a:r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4" name="Title 1"/>
          <p:cNvSpPr txBox="1"/>
          <p:nvPr/>
        </p:nvSpPr>
        <p:spPr>
          <a:xfrm>
            <a:off x="6687403" y="624110"/>
            <a:ext cx="466753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/>
              <a:t>PULLET YANG BAIK</a:t>
            </a:r>
            <a:endParaRPr lang="en-US" sz="4000" b="1" dirty="0"/>
          </a:p>
        </p:txBody>
      </p:sp>
      <p:sp>
        <p:nvSpPr>
          <p:cNvPr id="5" name="Right Arrow 4"/>
          <p:cNvSpPr/>
          <p:nvPr/>
        </p:nvSpPr>
        <p:spPr>
          <a:xfrm>
            <a:off x="5109404" y="753173"/>
            <a:ext cx="1378424" cy="54591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6" descr="JIF.wmf"/>
          <p:cNvPicPr>
            <a:picLocks noChangeAspect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6864667" y="2254250"/>
            <a:ext cx="4313864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Memenuhi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kaidah</a:t>
            </a:r>
            <a:r>
              <a:rPr lang="en-US" sz="2800" b="1" dirty="0" smtClean="0"/>
              <a:t> body conformation</a:t>
            </a:r>
            <a:endParaRPr lang="en-US" sz="2800" b="1" dirty="0" smtClean="0"/>
          </a:p>
          <a:p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sakit</a:t>
            </a:r>
            <a:endParaRPr lang="en-US" sz="2800" b="1" dirty="0" smtClean="0"/>
          </a:p>
          <a:p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cacat</a:t>
            </a:r>
            <a:endParaRPr lang="en-US" sz="2800" b="1" dirty="0" smtClean="0"/>
          </a:p>
          <a:p>
            <a:r>
              <a:rPr lang="en-US" sz="2800" b="1" dirty="0" smtClean="0"/>
              <a:t>Program </a:t>
            </a:r>
            <a:r>
              <a:rPr lang="en-US" sz="2800" b="1" dirty="0" err="1" smtClean="0"/>
              <a:t>vaksin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baik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0800" y="1143000"/>
            <a:ext cx="5384800" cy="3200400"/>
            <a:chOff x="1320800" y="1143000"/>
            <a:chExt cx="5384800" cy="3200400"/>
          </a:xfrm>
        </p:grpSpPr>
        <p:sp>
          <p:nvSpPr>
            <p:cNvPr id="5123" name="Oval 5122"/>
            <p:cNvSpPr>
              <a:spLocks noChangeArrowheads="1"/>
            </p:cNvSpPr>
            <p:nvPr/>
          </p:nvSpPr>
          <p:spPr bwMode="auto">
            <a:xfrm>
              <a:off x="1320800" y="1143000"/>
              <a:ext cx="5384800" cy="3200400"/>
            </a:xfrm>
            <a:prstGeom prst="ellipse">
              <a:avLst/>
            </a:prstGeom>
            <a:solidFill>
              <a:srgbClr val="008080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5125" name="Text Box 5124"/>
            <p:cNvSpPr txBox="1">
              <a:spLocks noChangeArrowheads="1"/>
            </p:cNvSpPr>
            <p:nvPr/>
          </p:nvSpPr>
          <p:spPr bwMode="auto">
            <a:xfrm>
              <a:off x="2751667" y="2162176"/>
              <a:ext cx="1481794" cy="58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3200" dirty="0" err="1">
                  <a:solidFill>
                    <a:srgbClr val="56002B"/>
                  </a:solidFill>
                </a:rPr>
                <a:t>Genetik</a:t>
              </a:r>
              <a:endParaRPr lang="en-GB" sz="3200" dirty="0">
                <a:solidFill>
                  <a:srgbClr val="56002B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6800" y="1143000"/>
            <a:ext cx="5384800" cy="3276600"/>
            <a:chOff x="4876800" y="1143000"/>
            <a:chExt cx="5384800" cy="3276600"/>
          </a:xfrm>
        </p:grpSpPr>
        <p:sp>
          <p:nvSpPr>
            <p:cNvPr id="5124" name="Oval 5123"/>
            <p:cNvSpPr>
              <a:spLocks noChangeArrowheads="1"/>
            </p:cNvSpPr>
            <p:nvPr/>
          </p:nvSpPr>
          <p:spPr bwMode="auto">
            <a:xfrm>
              <a:off x="4876800" y="1143000"/>
              <a:ext cx="5384800" cy="327660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5126" name="Text Box 5125"/>
            <p:cNvSpPr txBox="1">
              <a:spLocks noChangeArrowheads="1"/>
            </p:cNvSpPr>
            <p:nvPr/>
          </p:nvSpPr>
          <p:spPr bwMode="auto">
            <a:xfrm>
              <a:off x="6718301" y="2209801"/>
              <a:ext cx="2121391" cy="58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3200" dirty="0" err="1">
                  <a:solidFill>
                    <a:srgbClr val="56002B"/>
                  </a:solidFill>
                </a:rPr>
                <a:t>Manajemen</a:t>
              </a:r>
              <a:endParaRPr lang="en-GB" sz="3200" dirty="0">
                <a:solidFill>
                  <a:srgbClr val="56002B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22400" y="2971800"/>
            <a:ext cx="5384800" cy="3276600"/>
            <a:chOff x="1422400" y="2971800"/>
            <a:chExt cx="5384800" cy="3276600"/>
          </a:xfrm>
        </p:grpSpPr>
        <p:sp>
          <p:nvSpPr>
            <p:cNvPr id="5121" name="Oval 5120"/>
            <p:cNvSpPr>
              <a:spLocks noChangeArrowheads="1"/>
            </p:cNvSpPr>
            <p:nvPr/>
          </p:nvSpPr>
          <p:spPr bwMode="auto">
            <a:xfrm>
              <a:off x="1422400" y="2971800"/>
              <a:ext cx="5384800" cy="3276600"/>
            </a:xfrm>
            <a:prstGeom prst="ellipse">
              <a:avLst/>
            </a:prstGeom>
            <a:solidFill>
              <a:srgbClr val="808080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5127" name="Text Box 5126"/>
            <p:cNvSpPr txBox="1">
              <a:spLocks noChangeArrowheads="1"/>
            </p:cNvSpPr>
            <p:nvPr/>
          </p:nvSpPr>
          <p:spPr bwMode="auto">
            <a:xfrm>
              <a:off x="2548467" y="4572001"/>
              <a:ext cx="1321493" cy="58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3200" dirty="0" err="1">
                  <a:solidFill>
                    <a:srgbClr val="56002B"/>
                  </a:solidFill>
                </a:rPr>
                <a:t>Nutrisi</a:t>
              </a:r>
              <a:endParaRPr lang="en-GB" sz="3200" dirty="0">
                <a:solidFill>
                  <a:srgbClr val="56002B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6800" y="2895600"/>
            <a:ext cx="5384800" cy="3429000"/>
            <a:chOff x="4876800" y="2895600"/>
            <a:chExt cx="5384800" cy="3429000"/>
          </a:xfrm>
        </p:grpSpPr>
        <p:sp>
          <p:nvSpPr>
            <p:cNvPr id="5122" name="Oval 5121"/>
            <p:cNvSpPr>
              <a:spLocks noChangeArrowheads="1"/>
            </p:cNvSpPr>
            <p:nvPr/>
          </p:nvSpPr>
          <p:spPr bwMode="auto">
            <a:xfrm>
              <a:off x="4876800" y="2895600"/>
              <a:ext cx="5384800" cy="3429000"/>
            </a:xfrm>
            <a:prstGeom prst="ellipse">
              <a:avLst/>
            </a:prstGeom>
            <a:solidFill>
              <a:srgbClr val="666699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5128" name="Text Box 5127"/>
            <p:cNvSpPr txBox="1">
              <a:spLocks noChangeArrowheads="1"/>
            </p:cNvSpPr>
            <p:nvPr/>
          </p:nvSpPr>
          <p:spPr bwMode="auto">
            <a:xfrm>
              <a:off x="5782734" y="4648201"/>
              <a:ext cx="2908466" cy="58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3200" dirty="0">
                  <a:solidFill>
                    <a:srgbClr val="56002B"/>
                  </a:solidFill>
                </a:rPr>
                <a:t>Status </a:t>
              </a:r>
              <a:r>
                <a:rPr lang="en-GB" sz="3200" dirty="0" err="1">
                  <a:solidFill>
                    <a:srgbClr val="56002B"/>
                  </a:solidFill>
                </a:rPr>
                <a:t>kesehatan</a:t>
              </a:r>
              <a:endParaRPr lang="en-GB" sz="3200" dirty="0">
                <a:solidFill>
                  <a:srgbClr val="56002B"/>
                </a:solidFill>
              </a:endParaRPr>
            </a:p>
          </p:txBody>
        </p:sp>
      </p:grpSp>
      <p:sp>
        <p:nvSpPr>
          <p:cNvPr id="22537" name="Text Box 5128"/>
          <p:cNvSpPr txBox="1">
            <a:spLocks noChangeArrowheads="1"/>
          </p:cNvSpPr>
          <p:nvPr/>
        </p:nvSpPr>
        <p:spPr bwMode="auto">
          <a:xfrm>
            <a:off x="609600" y="96838"/>
            <a:ext cx="109728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0" hangingPunct="0"/>
            <a:r>
              <a:rPr lang="en-GB" sz="4400" b="1">
                <a:solidFill>
                  <a:srgbClr val="56002B"/>
                </a:solidFill>
              </a:rPr>
              <a:t>Performance</a:t>
            </a:r>
            <a:endParaRPr lang="en-GB" sz="4400" b="1">
              <a:solidFill>
                <a:srgbClr val="56002B"/>
              </a:solidFill>
            </a:endParaRPr>
          </a:p>
        </p:txBody>
      </p: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92564" y="1143000"/>
            <a:ext cx="5384800" cy="3200400"/>
            <a:chOff x="1320800" y="1143000"/>
            <a:chExt cx="5384800" cy="32004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320800" y="1143000"/>
              <a:ext cx="5384800" cy="3200400"/>
            </a:xfrm>
            <a:prstGeom prst="ellipse">
              <a:avLst/>
            </a:prstGeom>
            <a:solidFill>
              <a:srgbClr val="008080">
                <a:alpha val="50000"/>
              </a:srgbClr>
            </a:solidFill>
            <a:ln w="3816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5" name="Text Box 5124"/>
            <p:cNvSpPr txBox="1">
              <a:spLocks noChangeArrowheads="1"/>
            </p:cNvSpPr>
            <p:nvPr/>
          </p:nvSpPr>
          <p:spPr bwMode="auto">
            <a:xfrm>
              <a:off x="2751667" y="2162176"/>
              <a:ext cx="2664724" cy="92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580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FFFFC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eaLnBrk="0" hangingPunct="0"/>
              <a:r>
                <a:rPr lang="en-GB" sz="5400" dirty="0" err="1">
                  <a:solidFill>
                    <a:srgbClr val="56002B"/>
                  </a:solidFill>
                </a:rPr>
                <a:t>Genetik</a:t>
              </a:r>
              <a:endParaRPr lang="en-GB" sz="5400" dirty="0">
                <a:solidFill>
                  <a:srgbClr val="56002B"/>
                </a:solidFill>
              </a:endParaRPr>
            </a:p>
          </p:txBody>
        </p:sp>
      </p:grp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5" y="285304"/>
            <a:ext cx="8915399" cy="11262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PRODUKSI MODERN LAYER</a:t>
            </a:r>
            <a:endParaRPr lang="id-ID" sz="3200" b="1" dirty="0">
              <a:solidFill>
                <a:schemeClr val="tx1"/>
              </a:solidFill>
            </a:endParaRPr>
          </a:p>
        </p:txBody>
      </p:sp>
      <p:sp>
        <p:nvSpPr>
          <p:cNvPr id="6" name="Text Box 4097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02410" y="1101090"/>
            <a:ext cx="10224770" cy="50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99" tIns="38999" rIns="74999" bIns="38999">
            <a:noAutofit/>
          </a:bodyPr>
          <a:lstStyle>
            <a:defPPr>
              <a:defRPr lang="en-GB"/>
            </a:defPPr>
            <a:lvl1pPr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580" rtl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Produksi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telur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 yang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Gulim" pitchFamily="32" charset="-127"/>
              </a:rPr>
              <a:t>bagus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Umur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20- 21 mgg : Produksi 50%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CC0099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mur 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22-</a:t>
            </a:r>
            <a:r>
              <a:rPr lang="id-ID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28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mgg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: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HD &gt;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90%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CC0099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Puncak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Produksi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: 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9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5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~ 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9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6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%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Warna &amp; k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ualitas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kerabang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coklat uniform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Umur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77 mgg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Berat Telur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: 63 ~ </a:t>
            </a:r>
            <a:r>
              <a:rPr lang="id-ID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7</a:t>
            </a:r>
            <a:r>
              <a:rPr lang="id-ID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</a:t>
            </a:r>
            <a:r>
              <a:rPr lang="en-US" altLang="id-ID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r ( umur 95 mgg Afkir)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FCR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2.0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~ 2.1 kg/kg egg mass</a:t>
            </a:r>
            <a:endParaRPr lang="id-ID" altLang="en-US" sz="2600" b="1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Daya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hidup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9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~ 9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% (</a:t>
            </a:r>
            <a:r>
              <a:rPr lang="id-ID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eriode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laying)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1" eaLnBrk="0" hangingPunct="0">
              <a:spcBef>
                <a:spcPts val="600"/>
              </a:spcBef>
              <a:buClr>
                <a:srgbClr val="660033"/>
              </a:buClr>
              <a:buFont typeface="Times New Roman" panose="02020603050405020304" pitchFamily="18" charset="0"/>
              <a:buBlip>
                <a:blip r:embed="rId1"/>
              </a:buBlip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Mortalities 0.2% /Month</a:t>
            </a:r>
            <a:b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</a:b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E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gg mass cum per 100 </a:t>
            </a:r>
            <a:r>
              <a:rPr lang="en-US" alt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mgg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 28,4 kg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sym typeface="Microsoft YaHei" panose="020B0503020204020204" pitchFamily="34" charset="-122"/>
            </a:endParaRPr>
          </a:p>
        </p:txBody>
      </p:sp>
      <p:sp>
        <p:nvSpPr>
          <p:cNvPr id="5" name="Rectangle 3"/>
          <p:cNvSpPr txBox="1"/>
          <p:nvPr/>
        </p:nvSpPr>
        <p:spPr>
          <a:xfrm>
            <a:off x="0" y="6219826"/>
            <a:ext cx="12192000" cy="638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id-ID" altLang="en-US" sz="2400" b="1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Hyline</a:t>
            </a:r>
            <a:endParaRPr lang="id-ID" altLang="en-US" sz="2400" b="1" noProof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6" descr="JIF.wmf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630" y="0"/>
            <a:ext cx="884555" cy="11004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43008"/>
          <p:cNvSpPr>
            <a:spLocks noChangeArrowheads="1"/>
          </p:cNvSpPr>
          <p:nvPr/>
        </p:nvSpPr>
        <p:spPr bwMode="auto">
          <a:xfrm>
            <a:off x="1524000" y="304800"/>
            <a:ext cx="924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altLang="en-US"/>
          </a:p>
        </p:txBody>
      </p:sp>
      <p:graphicFrame>
        <p:nvGraphicFramePr>
          <p:cNvPr id="98307" name="Object 43010"/>
          <p:cNvGraphicFramePr>
            <a:graphicFrameLocks noChangeAspect="1"/>
          </p:cNvGraphicFramePr>
          <p:nvPr/>
        </p:nvGraphicFramePr>
        <p:xfrm>
          <a:off x="2063751" y="1052513"/>
          <a:ext cx="9211733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" r:id="rId1" imgW="8576310" imgH="7117715" progId="Word.Document.8">
                  <p:embed/>
                </p:oleObj>
              </mc:Choice>
              <mc:Fallback>
                <p:oleObj name="" r:id="rId1" imgW="8576310" imgH="7117715" progId="Word.Document.8">
                  <p:embed/>
                  <p:pic>
                    <p:nvPicPr>
                      <p:cNvPr id="0" name="Picture 10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052513"/>
                        <a:ext cx="9211733" cy="564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Straight Connector 43011"/>
          <p:cNvSpPr>
            <a:spLocks noChangeShapeType="1"/>
          </p:cNvSpPr>
          <p:nvPr/>
        </p:nvSpPr>
        <p:spPr bwMode="auto">
          <a:xfrm>
            <a:off x="3657600" y="4267200"/>
            <a:ext cx="2117" cy="15240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Straight Connector 43012"/>
          <p:cNvSpPr>
            <a:spLocks noChangeShapeType="1"/>
          </p:cNvSpPr>
          <p:nvPr/>
        </p:nvSpPr>
        <p:spPr bwMode="auto">
          <a:xfrm>
            <a:off x="5791200" y="3657600"/>
            <a:ext cx="2117" cy="22860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Rectangle 43013"/>
          <p:cNvSpPr>
            <a:spLocks noChangeArrowheads="1"/>
          </p:cNvSpPr>
          <p:nvPr/>
        </p:nvSpPr>
        <p:spPr bwMode="auto">
          <a:xfrm>
            <a:off x="1775884" y="333375"/>
            <a:ext cx="924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99"/>
                </a:solidFill>
                <a:latin typeface="CG Times" pitchFamily="16" charset="0"/>
              </a:rPr>
              <a:t>Perkembangan Fisiologi ayam petelur</a:t>
            </a:r>
            <a:endParaRPr lang="en-US" sz="3200">
              <a:solidFill>
                <a:srgbClr val="000099"/>
              </a:solidFill>
              <a:latin typeface="CG Times" pitchFamily="16" charset="0"/>
            </a:endParaRPr>
          </a:p>
        </p:txBody>
      </p:sp>
      <p:sp>
        <p:nvSpPr>
          <p:cNvPr id="98311" name="Freeform 43014"/>
          <p:cNvSpPr>
            <a:spLocks noChangeArrowheads="1"/>
          </p:cNvSpPr>
          <p:nvPr/>
        </p:nvSpPr>
        <p:spPr bwMode="auto">
          <a:xfrm>
            <a:off x="2159001" y="1844675"/>
            <a:ext cx="9698567" cy="2179638"/>
          </a:xfrm>
          <a:custGeom>
            <a:avLst/>
            <a:gdLst>
              <a:gd name="T0" fmla="*/ 203 w 12716"/>
              <a:gd name="T1" fmla="*/ 4687 h 4720"/>
              <a:gd name="T2" fmla="*/ 29 w 12716"/>
              <a:gd name="T3" fmla="*/ 4712 h 4720"/>
              <a:gd name="T4" fmla="*/ 377 w 12716"/>
              <a:gd name="T5" fmla="*/ 4637 h 4720"/>
              <a:gd name="T6" fmla="*/ 650 w 12716"/>
              <a:gd name="T7" fmla="*/ 4439 h 4720"/>
              <a:gd name="T8" fmla="*/ 1047 w 12716"/>
              <a:gd name="T9" fmla="*/ 4066 h 4720"/>
              <a:gd name="T10" fmla="*/ 1320 w 12716"/>
              <a:gd name="T11" fmla="*/ 3744 h 4720"/>
              <a:gd name="T12" fmla="*/ 1668 w 12716"/>
              <a:gd name="T13" fmla="*/ 3272 h 4720"/>
              <a:gd name="T14" fmla="*/ 1891 w 12716"/>
              <a:gd name="T15" fmla="*/ 2899 h 4720"/>
              <a:gd name="T16" fmla="*/ 2165 w 12716"/>
              <a:gd name="T17" fmla="*/ 2428 h 4720"/>
              <a:gd name="T18" fmla="*/ 2314 w 12716"/>
              <a:gd name="T19" fmla="*/ 2130 h 4720"/>
              <a:gd name="T20" fmla="*/ 2413 w 12716"/>
              <a:gd name="T21" fmla="*/ 1881 h 4720"/>
              <a:gd name="T22" fmla="*/ 2537 w 12716"/>
              <a:gd name="T23" fmla="*/ 1608 h 4720"/>
              <a:gd name="T24" fmla="*/ 2587 w 12716"/>
              <a:gd name="T25" fmla="*/ 1509 h 4720"/>
              <a:gd name="T26" fmla="*/ 2736 w 12716"/>
              <a:gd name="T27" fmla="*/ 1211 h 4720"/>
              <a:gd name="T28" fmla="*/ 3232 w 12716"/>
              <a:gd name="T29" fmla="*/ 516 h 4720"/>
              <a:gd name="T30" fmla="*/ 3833 w 12716"/>
              <a:gd name="T31" fmla="*/ 79 h 4720"/>
              <a:gd name="T32" fmla="*/ 4200 w 12716"/>
              <a:gd name="T33" fmla="*/ 44 h 4720"/>
              <a:gd name="T34" fmla="*/ 4598 w 12716"/>
              <a:gd name="T35" fmla="*/ 94 h 4720"/>
              <a:gd name="T36" fmla="*/ 5069 w 12716"/>
              <a:gd name="T37" fmla="*/ 317 h 4720"/>
              <a:gd name="T38" fmla="*/ 5566 w 12716"/>
              <a:gd name="T39" fmla="*/ 814 h 4720"/>
              <a:gd name="T40" fmla="*/ 5889 w 12716"/>
              <a:gd name="T41" fmla="*/ 1360 h 4720"/>
              <a:gd name="T42" fmla="*/ 6038 w 12716"/>
              <a:gd name="T43" fmla="*/ 1683 h 4720"/>
              <a:gd name="T44" fmla="*/ 6187 w 12716"/>
              <a:gd name="T45" fmla="*/ 1956 h 4720"/>
              <a:gd name="T46" fmla="*/ 6336 w 12716"/>
              <a:gd name="T47" fmla="*/ 2254 h 4720"/>
              <a:gd name="T48" fmla="*/ 6435 w 12716"/>
              <a:gd name="T49" fmla="*/ 2403 h 4720"/>
              <a:gd name="T50" fmla="*/ 6559 w 12716"/>
              <a:gd name="T51" fmla="*/ 2601 h 4720"/>
              <a:gd name="T52" fmla="*/ 6758 w 12716"/>
              <a:gd name="T53" fmla="*/ 2899 h 4720"/>
              <a:gd name="T54" fmla="*/ 6931 w 12716"/>
              <a:gd name="T55" fmla="*/ 3073 h 4720"/>
              <a:gd name="T56" fmla="*/ 7130 w 12716"/>
              <a:gd name="T57" fmla="*/ 3173 h 4720"/>
              <a:gd name="T58" fmla="*/ 7478 w 12716"/>
              <a:gd name="T59" fmla="*/ 3446 h 4720"/>
              <a:gd name="T60" fmla="*/ 8421 w 12716"/>
              <a:gd name="T61" fmla="*/ 3520 h 4720"/>
              <a:gd name="T62" fmla="*/ 9315 w 12716"/>
              <a:gd name="T63" fmla="*/ 3073 h 4720"/>
              <a:gd name="T64" fmla="*/ 10407 w 12716"/>
              <a:gd name="T65" fmla="*/ 2850 h 4720"/>
              <a:gd name="T66" fmla="*/ 11103 w 12716"/>
              <a:gd name="T67" fmla="*/ 2974 h 4720"/>
              <a:gd name="T68" fmla="*/ 11872 w 12716"/>
              <a:gd name="T69" fmla="*/ 3148 h 4720"/>
              <a:gd name="T70" fmla="*/ 12716 w 12716"/>
              <a:gd name="T71" fmla="*/ 3431 h 4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716" h="4720">
                <a:moveTo>
                  <a:pt x="203" y="4687"/>
                </a:moveTo>
                <a:cubicBezTo>
                  <a:pt x="174" y="4691"/>
                  <a:pt x="0" y="4720"/>
                  <a:pt x="29" y="4712"/>
                </a:cubicBezTo>
                <a:cubicBezTo>
                  <a:pt x="58" y="4704"/>
                  <a:pt x="273" y="4683"/>
                  <a:pt x="377" y="4637"/>
                </a:cubicBezTo>
                <a:cubicBezTo>
                  <a:pt x="481" y="4591"/>
                  <a:pt x="538" y="4534"/>
                  <a:pt x="650" y="4439"/>
                </a:cubicBezTo>
                <a:cubicBezTo>
                  <a:pt x="762" y="4344"/>
                  <a:pt x="936" y="4182"/>
                  <a:pt x="1047" y="4066"/>
                </a:cubicBezTo>
                <a:cubicBezTo>
                  <a:pt x="1158" y="3950"/>
                  <a:pt x="1217" y="3876"/>
                  <a:pt x="1320" y="3744"/>
                </a:cubicBezTo>
                <a:cubicBezTo>
                  <a:pt x="1423" y="3612"/>
                  <a:pt x="1573" y="3413"/>
                  <a:pt x="1668" y="3272"/>
                </a:cubicBezTo>
                <a:cubicBezTo>
                  <a:pt x="1763" y="3131"/>
                  <a:pt x="1808" y="3040"/>
                  <a:pt x="1891" y="2899"/>
                </a:cubicBezTo>
                <a:cubicBezTo>
                  <a:pt x="1974" y="2758"/>
                  <a:pt x="2095" y="2556"/>
                  <a:pt x="2165" y="2428"/>
                </a:cubicBezTo>
                <a:cubicBezTo>
                  <a:pt x="2235" y="2300"/>
                  <a:pt x="2273" y="2221"/>
                  <a:pt x="2314" y="2130"/>
                </a:cubicBezTo>
                <a:cubicBezTo>
                  <a:pt x="2355" y="2039"/>
                  <a:pt x="2376" y="1968"/>
                  <a:pt x="2413" y="1881"/>
                </a:cubicBezTo>
                <a:cubicBezTo>
                  <a:pt x="2450" y="1794"/>
                  <a:pt x="2508" y="1670"/>
                  <a:pt x="2537" y="1608"/>
                </a:cubicBezTo>
                <a:cubicBezTo>
                  <a:pt x="2566" y="1546"/>
                  <a:pt x="2554" y="1575"/>
                  <a:pt x="2587" y="1509"/>
                </a:cubicBezTo>
                <a:cubicBezTo>
                  <a:pt x="2620" y="1443"/>
                  <a:pt x="2629" y="1376"/>
                  <a:pt x="2736" y="1211"/>
                </a:cubicBezTo>
                <a:cubicBezTo>
                  <a:pt x="2843" y="1046"/>
                  <a:pt x="3049" y="705"/>
                  <a:pt x="3232" y="516"/>
                </a:cubicBezTo>
                <a:cubicBezTo>
                  <a:pt x="3415" y="327"/>
                  <a:pt x="3672" y="158"/>
                  <a:pt x="3833" y="79"/>
                </a:cubicBezTo>
                <a:cubicBezTo>
                  <a:pt x="3994" y="0"/>
                  <a:pt x="4073" y="42"/>
                  <a:pt x="4200" y="44"/>
                </a:cubicBezTo>
                <a:cubicBezTo>
                  <a:pt x="4327" y="46"/>
                  <a:pt x="4453" y="49"/>
                  <a:pt x="4598" y="94"/>
                </a:cubicBezTo>
                <a:cubicBezTo>
                  <a:pt x="4743" y="139"/>
                  <a:pt x="4908" y="197"/>
                  <a:pt x="5069" y="317"/>
                </a:cubicBezTo>
                <a:cubicBezTo>
                  <a:pt x="5230" y="437"/>
                  <a:pt x="5429" y="640"/>
                  <a:pt x="5566" y="814"/>
                </a:cubicBezTo>
                <a:cubicBezTo>
                  <a:pt x="5703" y="988"/>
                  <a:pt x="5810" y="1215"/>
                  <a:pt x="5889" y="1360"/>
                </a:cubicBezTo>
                <a:cubicBezTo>
                  <a:pt x="5968" y="1505"/>
                  <a:pt x="5988" y="1584"/>
                  <a:pt x="6038" y="1683"/>
                </a:cubicBezTo>
                <a:cubicBezTo>
                  <a:pt x="6088" y="1782"/>
                  <a:pt x="6137" y="1861"/>
                  <a:pt x="6187" y="1956"/>
                </a:cubicBezTo>
                <a:cubicBezTo>
                  <a:pt x="6237" y="2051"/>
                  <a:pt x="6295" y="2180"/>
                  <a:pt x="6336" y="2254"/>
                </a:cubicBezTo>
                <a:cubicBezTo>
                  <a:pt x="6377" y="2328"/>
                  <a:pt x="6398" y="2345"/>
                  <a:pt x="6435" y="2403"/>
                </a:cubicBezTo>
                <a:cubicBezTo>
                  <a:pt x="6472" y="2461"/>
                  <a:pt x="6505" y="2518"/>
                  <a:pt x="6559" y="2601"/>
                </a:cubicBezTo>
                <a:cubicBezTo>
                  <a:pt x="6613" y="2684"/>
                  <a:pt x="6696" y="2820"/>
                  <a:pt x="6758" y="2899"/>
                </a:cubicBezTo>
                <a:cubicBezTo>
                  <a:pt x="6820" y="2978"/>
                  <a:pt x="6869" y="3027"/>
                  <a:pt x="6931" y="3073"/>
                </a:cubicBezTo>
                <a:cubicBezTo>
                  <a:pt x="6993" y="3119"/>
                  <a:pt x="7039" y="3111"/>
                  <a:pt x="7130" y="3173"/>
                </a:cubicBezTo>
                <a:cubicBezTo>
                  <a:pt x="7221" y="3235"/>
                  <a:pt x="7263" y="3388"/>
                  <a:pt x="7478" y="3446"/>
                </a:cubicBezTo>
                <a:cubicBezTo>
                  <a:pt x="7693" y="3504"/>
                  <a:pt x="8115" y="3582"/>
                  <a:pt x="8421" y="3520"/>
                </a:cubicBezTo>
                <a:cubicBezTo>
                  <a:pt x="8727" y="3458"/>
                  <a:pt x="8984" y="3185"/>
                  <a:pt x="9315" y="3073"/>
                </a:cubicBezTo>
                <a:cubicBezTo>
                  <a:pt x="9646" y="2961"/>
                  <a:pt x="10109" y="2867"/>
                  <a:pt x="10407" y="2850"/>
                </a:cubicBezTo>
                <a:cubicBezTo>
                  <a:pt x="10705" y="2833"/>
                  <a:pt x="10859" y="2924"/>
                  <a:pt x="11103" y="2974"/>
                </a:cubicBezTo>
                <a:cubicBezTo>
                  <a:pt x="11347" y="3024"/>
                  <a:pt x="11603" y="3072"/>
                  <a:pt x="11872" y="3148"/>
                </a:cubicBezTo>
                <a:cubicBezTo>
                  <a:pt x="12141" y="3224"/>
                  <a:pt x="12540" y="3372"/>
                  <a:pt x="12716" y="3431"/>
                </a:cubicBezTo>
              </a:path>
            </a:pathLst>
          </a:custGeom>
          <a:noFill/>
          <a:ln w="28440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98312" name="Text Box 43015"/>
          <p:cNvSpPr txBox="1">
            <a:spLocks noChangeArrowheads="1"/>
          </p:cNvSpPr>
          <p:nvPr/>
        </p:nvSpPr>
        <p:spPr bwMode="auto">
          <a:xfrm>
            <a:off x="7124700" y="1720851"/>
            <a:ext cx="148275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58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CC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0" hangingPunct="0"/>
            <a:r>
              <a:rPr lang="en-US" sz="2400">
                <a:solidFill>
                  <a:srgbClr val="000099"/>
                </a:solidFill>
              </a:rPr>
              <a:t>Total Gain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0931" y="968991"/>
            <a:ext cx="3589362" cy="5268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JIF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250" y="0"/>
            <a:ext cx="840105" cy="10985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9073</Words>
  <Application>WPS Presentation</Application>
  <PresentationFormat>Custom</PresentationFormat>
  <Paragraphs>854</Paragraphs>
  <Slides>49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7" baseType="lpstr">
      <vt:lpstr>Arial</vt:lpstr>
      <vt:lpstr>SimSun</vt:lpstr>
      <vt:lpstr>Wingdings</vt:lpstr>
      <vt:lpstr>Wingdings 3</vt:lpstr>
      <vt:lpstr>Arial</vt:lpstr>
      <vt:lpstr>Times New Roman</vt:lpstr>
      <vt:lpstr>Microsoft YaHei</vt:lpstr>
      <vt:lpstr>Gulim</vt:lpstr>
      <vt:lpstr>Malgun Gothic</vt:lpstr>
      <vt:lpstr>CG Times</vt:lpstr>
      <vt:lpstr>Euphorigenic</vt:lpstr>
      <vt:lpstr>Century Gothic</vt:lpstr>
      <vt:lpstr>Arial Unicode MS</vt:lpstr>
      <vt:lpstr>Calibri</vt:lpstr>
      <vt:lpstr>Times New Roman</vt:lpstr>
      <vt:lpstr>Castellar</vt:lpstr>
      <vt:lpstr>Wisp</vt:lpstr>
      <vt:lpstr>Word.Document.8</vt:lpstr>
      <vt:lpstr>PowerPoint 演示文稿</vt:lpstr>
      <vt:lpstr>PowerPoint 演示文稿</vt:lpstr>
      <vt:lpstr> Mortalities 0.2% /Month Egg mass cum per 100 mgg 28,4 kg</vt:lpstr>
      <vt:lpstr>FASE PEMELIHARAAN </vt:lpstr>
      <vt:lpstr>TARGET</vt:lpstr>
      <vt:lpstr>PowerPoint 演示文稿</vt:lpstr>
      <vt:lpstr>PowerPoint 演示文稿</vt:lpstr>
      <vt:lpstr> Mortalities 0.2% /Month Egg mass cum per 100 mgg 28,4 kg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POLA PERTUMBUHAN DAN LAJU PERTAMBAHAN BERAT BADAN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Good Digestibility</vt:lpstr>
      <vt:lpstr>Nutrient Balance</vt:lpstr>
      <vt:lpstr>PowerPoint 演示文稿</vt:lpstr>
      <vt:lpstr>Good Presentation</vt:lpstr>
      <vt:lpstr>PowerPoint 演示文稿</vt:lpstr>
      <vt:lpstr>Flooring and Spacing</vt:lpstr>
      <vt:lpstr>VENTILASI</vt:lpstr>
      <vt:lpstr>LIGHTING ATAU PENCAHAYAAN</vt:lpstr>
      <vt:lpstr>HAL HAL YANG HARUS DIPERHATIKAN</vt:lpstr>
      <vt:lpstr>LIGHTING / PENCAHAYAAN</vt:lpstr>
      <vt:lpstr>BEAK TRIMMING ATAU POTONG PARU</vt:lpstr>
      <vt:lpstr>Transfer Pullet</vt:lpstr>
      <vt:lpstr>Sebelum proses transfer pullet hendaknya dilakukan grading, dikelompokkan berdasarkab berat badan, sehingga memudahkan perlakuan di fase petelur</vt:lpstr>
      <vt:lpstr>Manajemen Monitoring Pertumbuhan </vt:lpstr>
      <vt:lpstr>Grafik Pertumbuhan Berat Badan</vt:lpstr>
      <vt:lpstr>Manfaat timbang sampling</vt:lpstr>
      <vt:lpstr>Pemanfaatan Nutrisi Dalam Tubuh Ayam</vt:lpstr>
      <vt:lpstr>PowerPoint 演示文稿</vt:lpstr>
      <vt:lpstr>PowerPoint 演示文稿</vt:lpstr>
      <vt:lpstr>AGEN PENTAKIT</vt:lpstr>
      <vt:lpstr>Protokol Biosecurity</vt:lpstr>
      <vt:lpstr>Protokol Biosecurity</vt:lpstr>
      <vt:lpstr>Konsep milleu</vt:lpstr>
      <vt:lpstr>Konsep Pengebalan Ayam</vt:lpstr>
      <vt:lpstr>PowerPoint 演示文稿</vt:lpstr>
      <vt:lpstr>Base Line Titer</vt:lpstr>
      <vt:lpstr>Pengobatan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SETING PULET 2018</dc:title>
  <dc:creator>ASUS</dc:creator>
  <cp:lastModifiedBy>ragil ramadhani</cp:lastModifiedBy>
  <cp:revision>129</cp:revision>
  <dcterms:created xsi:type="dcterms:W3CDTF">2018-01-01T22:35:00Z</dcterms:created>
  <dcterms:modified xsi:type="dcterms:W3CDTF">2021-08-25T20:08:13Z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