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67" r:id="rId14"/>
    <p:sldId id="268" r:id="rId15"/>
    <p:sldId id="269" r:id="rId16"/>
    <p:sldId id="295" r:id="rId17"/>
    <p:sldId id="296" r:id="rId18"/>
    <p:sldId id="297" r:id="rId19"/>
    <p:sldId id="257" r:id="rId20"/>
    <p:sldId id="258" r:id="rId21"/>
    <p:sldId id="259" r:id="rId22"/>
    <p:sldId id="260" r:id="rId23"/>
    <p:sldId id="261" r:id="rId24"/>
    <p:sldId id="262" r:id="rId25"/>
    <p:sldId id="271" r:id="rId26"/>
    <p:sldId id="272" r:id="rId27"/>
    <p:sldId id="263" r:id="rId28"/>
    <p:sldId id="265" r:id="rId29"/>
    <p:sldId id="264" r:id="rId30"/>
    <p:sldId id="266" r:id="rId31"/>
    <p:sldId id="273" r:id="rId32"/>
    <p:sldId id="274" r:id="rId33"/>
    <p:sldId id="275" r:id="rId34"/>
    <p:sldId id="282" r:id="rId35"/>
    <p:sldId id="283" r:id="rId36"/>
    <p:sldId id="276"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48"/>
  </p:normalViewPr>
  <p:slideViewPr>
    <p:cSldViewPr>
      <p:cViewPr varScale="1">
        <p:scale>
          <a:sx n="117" d="100"/>
          <a:sy n="117" d="100"/>
        </p:scale>
        <p:origin x="124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21F12-A78F-4305-BD48-AE64F5A029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89E014-6477-4116-A21E-F475DDB62ADF}">
      <dgm:prSet/>
      <dgm:spPr/>
      <dgm:t>
        <a:bodyPr/>
        <a:lstStyle/>
        <a:p>
          <a:r>
            <a:rPr lang="id-ID"/>
            <a:t>B</a:t>
          </a:r>
          <a:r>
            <a:rPr lang="en-US"/>
            <a:t>erkembangnya dunia industri, seperti industri pupuk, pestisida, kertas, pengolahan gas dan minyak bumi, maka penggunaan dan pengolahan bahan-bahan berbahaya terutama bahan kimia semakin meningkat</a:t>
          </a:r>
        </a:p>
      </dgm:t>
    </dgm:pt>
    <dgm:pt modelId="{4DBCBAC6-D1FA-477D-93E5-F8996D547354}" type="parTrans" cxnId="{C6895915-F83C-4867-AFB1-B91668FFBE84}">
      <dgm:prSet/>
      <dgm:spPr/>
      <dgm:t>
        <a:bodyPr/>
        <a:lstStyle/>
        <a:p>
          <a:endParaRPr lang="en-US"/>
        </a:p>
      </dgm:t>
    </dgm:pt>
    <dgm:pt modelId="{8A0C41BA-D04A-44DF-81EC-CBE38293005A}" type="sibTrans" cxnId="{C6895915-F83C-4867-AFB1-B91668FFBE84}">
      <dgm:prSet/>
      <dgm:spPr/>
      <dgm:t>
        <a:bodyPr/>
        <a:lstStyle/>
        <a:p>
          <a:endParaRPr lang="en-US"/>
        </a:p>
      </dgm:t>
    </dgm:pt>
    <dgm:pt modelId="{18E14BE8-6A5B-4831-A84E-F7F062820654}">
      <dgm:prSet/>
      <dgm:spPr/>
      <dgm:t>
        <a:bodyPr/>
        <a:lstStyle/>
        <a:p>
          <a:r>
            <a:rPr lang="en-US"/>
            <a:t>kemungkinan terjadinya pemajanan tenaga kerja oleh bahan-bahan yang berbahaya </a:t>
          </a:r>
          <a:r>
            <a:rPr lang="id-ID"/>
            <a:t>--&gt; penyakit akibat kerja ataupun kecelakaan kerja.</a:t>
          </a:r>
          <a:endParaRPr lang="en-US"/>
        </a:p>
      </dgm:t>
    </dgm:pt>
    <dgm:pt modelId="{87868FF1-35B0-4A3C-B5A3-352E1333F983}" type="parTrans" cxnId="{C22022FF-AEE6-4E35-8DC9-A0C39396F281}">
      <dgm:prSet/>
      <dgm:spPr/>
      <dgm:t>
        <a:bodyPr/>
        <a:lstStyle/>
        <a:p>
          <a:endParaRPr lang="en-US"/>
        </a:p>
      </dgm:t>
    </dgm:pt>
    <dgm:pt modelId="{AFF859AF-2850-48BA-9396-CDE27F5B81C8}" type="sibTrans" cxnId="{C22022FF-AEE6-4E35-8DC9-A0C39396F281}">
      <dgm:prSet/>
      <dgm:spPr/>
      <dgm:t>
        <a:bodyPr/>
        <a:lstStyle/>
        <a:p>
          <a:endParaRPr lang="en-US"/>
        </a:p>
      </dgm:t>
    </dgm:pt>
    <dgm:pt modelId="{DBB0F275-F0EE-4221-B378-05478D2CD114}">
      <dgm:prSet/>
      <dgm:spPr/>
      <dgm:t>
        <a:bodyPr/>
        <a:lstStyle/>
        <a:p>
          <a:r>
            <a:rPr lang="id-ID"/>
            <a:t>Mengupayakan peningkatan pengetahuan tentang kesehatan kerja, khususnya toksikologi industri bagi kalangan dunia industri </a:t>
          </a:r>
          <a:endParaRPr lang="en-US"/>
        </a:p>
      </dgm:t>
    </dgm:pt>
    <dgm:pt modelId="{421186D2-5FD9-49B4-AE05-FC23FE3E4AC8}" type="parTrans" cxnId="{48EBDB3D-3988-48ED-BBF6-D04DFE4FF3A5}">
      <dgm:prSet/>
      <dgm:spPr/>
      <dgm:t>
        <a:bodyPr/>
        <a:lstStyle/>
        <a:p>
          <a:endParaRPr lang="en-US"/>
        </a:p>
      </dgm:t>
    </dgm:pt>
    <dgm:pt modelId="{4B32358A-0CC8-447E-9577-921E86006806}" type="sibTrans" cxnId="{48EBDB3D-3988-48ED-BBF6-D04DFE4FF3A5}">
      <dgm:prSet/>
      <dgm:spPr/>
      <dgm:t>
        <a:bodyPr/>
        <a:lstStyle/>
        <a:p>
          <a:endParaRPr lang="en-US"/>
        </a:p>
      </dgm:t>
    </dgm:pt>
    <dgm:pt modelId="{78D66F21-433F-2E4D-945B-245390ABDF2F}" type="pres">
      <dgm:prSet presAssocID="{EA121F12-A78F-4305-BD48-AE64F5A0297B}" presName="linear" presStyleCnt="0">
        <dgm:presLayoutVars>
          <dgm:animLvl val="lvl"/>
          <dgm:resizeHandles val="exact"/>
        </dgm:presLayoutVars>
      </dgm:prSet>
      <dgm:spPr/>
    </dgm:pt>
    <dgm:pt modelId="{9CF984C1-31E3-5D43-80AE-C9DBD6A5C83F}" type="pres">
      <dgm:prSet presAssocID="{4E89E014-6477-4116-A21E-F475DDB62ADF}" presName="parentText" presStyleLbl="node1" presStyleIdx="0" presStyleCnt="2">
        <dgm:presLayoutVars>
          <dgm:chMax val="0"/>
          <dgm:bulletEnabled val="1"/>
        </dgm:presLayoutVars>
      </dgm:prSet>
      <dgm:spPr/>
    </dgm:pt>
    <dgm:pt modelId="{7122E047-BA62-A34B-9889-3EB9BA1E82F5}" type="pres">
      <dgm:prSet presAssocID="{4E89E014-6477-4116-A21E-F475DDB62ADF}" presName="childText" presStyleLbl="revTx" presStyleIdx="0" presStyleCnt="1">
        <dgm:presLayoutVars>
          <dgm:bulletEnabled val="1"/>
        </dgm:presLayoutVars>
      </dgm:prSet>
      <dgm:spPr/>
    </dgm:pt>
    <dgm:pt modelId="{D74FBD22-5460-B349-BBFD-25BB9E2CFA2E}" type="pres">
      <dgm:prSet presAssocID="{DBB0F275-F0EE-4221-B378-05478D2CD114}" presName="parentText" presStyleLbl="node1" presStyleIdx="1" presStyleCnt="2">
        <dgm:presLayoutVars>
          <dgm:chMax val="0"/>
          <dgm:bulletEnabled val="1"/>
        </dgm:presLayoutVars>
      </dgm:prSet>
      <dgm:spPr/>
    </dgm:pt>
  </dgm:ptLst>
  <dgm:cxnLst>
    <dgm:cxn modelId="{3608CB07-0A13-384D-9519-E29C8F3DAE21}" type="presOf" srcId="{EA121F12-A78F-4305-BD48-AE64F5A0297B}" destId="{78D66F21-433F-2E4D-945B-245390ABDF2F}" srcOrd="0" destOrd="0" presId="urn:microsoft.com/office/officeart/2005/8/layout/vList2"/>
    <dgm:cxn modelId="{C6895915-F83C-4867-AFB1-B91668FFBE84}" srcId="{EA121F12-A78F-4305-BD48-AE64F5A0297B}" destId="{4E89E014-6477-4116-A21E-F475DDB62ADF}" srcOrd="0" destOrd="0" parTransId="{4DBCBAC6-D1FA-477D-93E5-F8996D547354}" sibTransId="{8A0C41BA-D04A-44DF-81EC-CBE38293005A}"/>
    <dgm:cxn modelId="{48EBDB3D-3988-48ED-BBF6-D04DFE4FF3A5}" srcId="{EA121F12-A78F-4305-BD48-AE64F5A0297B}" destId="{DBB0F275-F0EE-4221-B378-05478D2CD114}" srcOrd="1" destOrd="0" parTransId="{421186D2-5FD9-49B4-AE05-FC23FE3E4AC8}" sibTransId="{4B32358A-0CC8-447E-9577-921E86006806}"/>
    <dgm:cxn modelId="{DE6D5062-5332-9248-AA7C-F1DFD1B0ED1C}" type="presOf" srcId="{DBB0F275-F0EE-4221-B378-05478D2CD114}" destId="{D74FBD22-5460-B349-BBFD-25BB9E2CFA2E}" srcOrd="0" destOrd="0" presId="urn:microsoft.com/office/officeart/2005/8/layout/vList2"/>
    <dgm:cxn modelId="{47487D92-8CE5-3044-BBD0-BD3AD2131951}" type="presOf" srcId="{4E89E014-6477-4116-A21E-F475DDB62ADF}" destId="{9CF984C1-31E3-5D43-80AE-C9DBD6A5C83F}" srcOrd="0" destOrd="0" presId="urn:microsoft.com/office/officeart/2005/8/layout/vList2"/>
    <dgm:cxn modelId="{8FF2A3E3-2CEF-594B-B51B-EBB351EF5523}" type="presOf" srcId="{18E14BE8-6A5B-4831-A84E-F7F062820654}" destId="{7122E047-BA62-A34B-9889-3EB9BA1E82F5}" srcOrd="0" destOrd="0" presId="urn:microsoft.com/office/officeart/2005/8/layout/vList2"/>
    <dgm:cxn modelId="{C22022FF-AEE6-4E35-8DC9-A0C39396F281}" srcId="{4E89E014-6477-4116-A21E-F475DDB62ADF}" destId="{18E14BE8-6A5B-4831-A84E-F7F062820654}" srcOrd="0" destOrd="0" parTransId="{87868FF1-35B0-4A3C-B5A3-352E1333F983}" sibTransId="{AFF859AF-2850-48BA-9396-CDE27F5B81C8}"/>
    <dgm:cxn modelId="{B82FAED3-02CC-B04A-8259-D6A8734D80C5}" type="presParOf" srcId="{78D66F21-433F-2E4D-945B-245390ABDF2F}" destId="{9CF984C1-31E3-5D43-80AE-C9DBD6A5C83F}" srcOrd="0" destOrd="0" presId="urn:microsoft.com/office/officeart/2005/8/layout/vList2"/>
    <dgm:cxn modelId="{CC4E87A5-DE7D-754A-B006-437E7C33DF14}" type="presParOf" srcId="{78D66F21-433F-2E4D-945B-245390ABDF2F}" destId="{7122E047-BA62-A34B-9889-3EB9BA1E82F5}" srcOrd="1" destOrd="0" presId="urn:microsoft.com/office/officeart/2005/8/layout/vList2"/>
    <dgm:cxn modelId="{18EBA49B-1204-DC46-A919-B797464ED6AB}" type="presParOf" srcId="{78D66F21-433F-2E4D-945B-245390ABDF2F}" destId="{D74FBD22-5460-B349-BBFD-25BB9E2CFA2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661A36-A833-42BB-ACCD-7923CD4CDB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B0E6A41-0340-42ED-A7A7-38665B424D5D}">
      <dgm:prSet/>
      <dgm:spPr/>
      <dgm:t>
        <a:bodyPr/>
        <a:lstStyle/>
        <a:p>
          <a:r>
            <a:rPr lang="en-US"/>
            <a:t>toksikan akan menimbulkan efek toksik yang segera terjadi setelah pajanan contohnya keracunan sianida, terutama bila konsentrasinya cukup tinggi</a:t>
          </a:r>
        </a:p>
      </dgm:t>
    </dgm:pt>
    <dgm:pt modelId="{6A3272F9-9EF9-4669-8503-4A79BFCB03E1}" type="parTrans" cxnId="{2564555C-88DC-42DA-8FA3-51434753CF6E}">
      <dgm:prSet/>
      <dgm:spPr/>
      <dgm:t>
        <a:bodyPr/>
        <a:lstStyle/>
        <a:p>
          <a:endParaRPr lang="en-US"/>
        </a:p>
      </dgm:t>
    </dgm:pt>
    <dgm:pt modelId="{254F6435-E98F-45EF-B67A-1A63A1339C65}" type="sibTrans" cxnId="{2564555C-88DC-42DA-8FA3-51434753CF6E}">
      <dgm:prSet/>
      <dgm:spPr/>
      <dgm:t>
        <a:bodyPr/>
        <a:lstStyle/>
        <a:p>
          <a:endParaRPr lang="en-US"/>
        </a:p>
      </dgm:t>
    </dgm:pt>
    <dgm:pt modelId="{45B30390-EE4B-40BA-9BA3-30707F6BC4A8}">
      <dgm:prSet/>
      <dgm:spPr/>
      <dgm:t>
        <a:bodyPr/>
        <a:lstStyle/>
        <a:p>
          <a:r>
            <a:rPr lang="en-US"/>
            <a:t>efek yang tertunda (delayed) </a:t>
          </a:r>
          <a:r>
            <a:rPr lang="id-ID"/>
            <a:t>--&gt; </a:t>
          </a:r>
          <a:r>
            <a:rPr lang="en-US"/>
            <a:t>terjadi beberapa waktu setelah pajanan, contohnya efek karsinogenik yang terjadi setelah beberapa tahun pajanan.</a:t>
          </a:r>
        </a:p>
      </dgm:t>
    </dgm:pt>
    <dgm:pt modelId="{F6D342E3-6EC1-459F-AA98-FBF8E5FAEE60}" type="parTrans" cxnId="{00895611-650C-4D82-A66B-59BD7E617B78}">
      <dgm:prSet/>
      <dgm:spPr/>
      <dgm:t>
        <a:bodyPr/>
        <a:lstStyle/>
        <a:p>
          <a:endParaRPr lang="en-US"/>
        </a:p>
      </dgm:t>
    </dgm:pt>
    <dgm:pt modelId="{837AF0D3-C633-48A3-AE47-9C043C9019CE}" type="sibTrans" cxnId="{00895611-650C-4D82-A66B-59BD7E617B78}">
      <dgm:prSet/>
      <dgm:spPr/>
      <dgm:t>
        <a:bodyPr/>
        <a:lstStyle/>
        <a:p>
          <a:endParaRPr lang="en-US"/>
        </a:p>
      </dgm:t>
    </dgm:pt>
    <dgm:pt modelId="{DE7D3845-B13D-804C-BBC3-7599A031B891}" type="pres">
      <dgm:prSet presAssocID="{48661A36-A833-42BB-ACCD-7923CD4CDBAF}" presName="linear" presStyleCnt="0">
        <dgm:presLayoutVars>
          <dgm:animLvl val="lvl"/>
          <dgm:resizeHandles val="exact"/>
        </dgm:presLayoutVars>
      </dgm:prSet>
      <dgm:spPr/>
    </dgm:pt>
    <dgm:pt modelId="{2E05E0CB-5439-0B46-9709-14F72018A9B5}" type="pres">
      <dgm:prSet presAssocID="{7B0E6A41-0340-42ED-A7A7-38665B424D5D}" presName="parentText" presStyleLbl="node1" presStyleIdx="0" presStyleCnt="2">
        <dgm:presLayoutVars>
          <dgm:chMax val="0"/>
          <dgm:bulletEnabled val="1"/>
        </dgm:presLayoutVars>
      </dgm:prSet>
      <dgm:spPr/>
    </dgm:pt>
    <dgm:pt modelId="{326EB2B3-FE84-BF49-A346-E555887D211E}" type="pres">
      <dgm:prSet presAssocID="{254F6435-E98F-45EF-B67A-1A63A1339C65}" presName="spacer" presStyleCnt="0"/>
      <dgm:spPr/>
    </dgm:pt>
    <dgm:pt modelId="{37714E22-4BC6-F540-80A2-A04897BB37B6}" type="pres">
      <dgm:prSet presAssocID="{45B30390-EE4B-40BA-9BA3-30707F6BC4A8}" presName="parentText" presStyleLbl="node1" presStyleIdx="1" presStyleCnt="2">
        <dgm:presLayoutVars>
          <dgm:chMax val="0"/>
          <dgm:bulletEnabled val="1"/>
        </dgm:presLayoutVars>
      </dgm:prSet>
      <dgm:spPr/>
    </dgm:pt>
  </dgm:ptLst>
  <dgm:cxnLst>
    <dgm:cxn modelId="{00895611-650C-4D82-A66B-59BD7E617B78}" srcId="{48661A36-A833-42BB-ACCD-7923CD4CDBAF}" destId="{45B30390-EE4B-40BA-9BA3-30707F6BC4A8}" srcOrd="1" destOrd="0" parTransId="{F6D342E3-6EC1-459F-AA98-FBF8E5FAEE60}" sibTransId="{837AF0D3-C633-48A3-AE47-9C043C9019CE}"/>
    <dgm:cxn modelId="{2564555C-88DC-42DA-8FA3-51434753CF6E}" srcId="{48661A36-A833-42BB-ACCD-7923CD4CDBAF}" destId="{7B0E6A41-0340-42ED-A7A7-38665B424D5D}" srcOrd="0" destOrd="0" parTransId="{6A3272F9-9EF9-4669-8503-4A79BFCB03E1}" sibTransId="{254F6435-E98F-45EF-B67A-1A63A1339C65}"/>
    <dgm:cxn modelId="{49A909BD-9531-1948-87DF-748E1A9945E1}" type="presOf" srcId="{45B30390-EE4B-40BA-9BA3-30707F6BC4A8}" destId="{37714E22-4BC6-F540-80A2-A04897BB37B6}" srcOrd="0" destOrd="0" presId="urn:microsoft.com/office/officeart/2005/8/layout/vList2"/>
    <dgm:cxn modelId="{F29DD7CC-3E0A-8341-93D8-C2A59710FDF2}" type="presOf" srcId="{48661A36-A833-42BB-ACCD-7923CD4CDBAF}" destId="{DE7D3845-B13D-804C-BBC3-7599A031B891}" srcOrd="0" destOrd="0" presId="urn:microsoft.com/office/officeart/2005/8/layout/vList2"/>
    <dgm:cxn modelId="{F6E836F4-424C-9542-8CC1-4F455082CB1E}" type="presOf" srcId="{7B0E6A41-0340-42ED-A7A7-38665B424D5D}" destId="{2E05E0CB-5439-0B46-9709-14F72018A9B5}" srcOrd="0" destOrd="0" presId="urn:microsoft.com/office/officeart/2005/8/layout/vList2"/>
    <dgm:cxn modelId="{45043561-A629-4442-A238-B2456B7DE0BC}" type="presParOf" srcId="{DE7D3845-B13D-804C-BBC3-7599A031B891}" destId="{2E05E0CB-5439-0B46-9709-14F72018A9B5}" srcOrd="0" destOrd="0" presId="urn:microsoft.com/office/officeart/2005/8/layout/vList2"/>
    <dgm:cxn modelId="{1D965D95-7326-5F41-B23E-A99156E48E33}" type="presParOf" srcId="{DE7D3845-B13D-804C-BBC3-7599A031B891}" destId="{326EB2B3-FE84-BF49-A346-E555887D211E}" srcOrd="1" destOrd="0" presId="urn:microsoft.com/office/officeart/2005/8/layout/vList2"/>
    <dgm:cxn modelId="{BD74FCA1-56F5-BA45-9792-F1FFEE775B93}" type="presParOf" srcId="{DE7D3845-B13D-804C-BBC3-7599A031B891}" destId="{37714E22-4BC6-F540-80A2-A04897BB37B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38FAA4-A30B-4C5A-BA88-E186858A608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7839C73-A68F-42F9-91E2-7403957EC39C}">
      <dgm:prSet/>
      <dgm:spPr/>
      <dgm:t>
        <a:bodyPr/>
        <a:lstStyle/>
        <a:p>
          <a:r>
            <a:rPr lang="en-US"/>
            <a:t>sensitisasi sebelumnya oleh suatu bahan kimia yang menyebabkan dibentuknya antibodi oleh tubuh. Pada pajanan berikutnya oleh bahan tersebut yang merupakan antigen. maka akan terjadi reaksi antigen antibodi dan menimbulkan reaksi alergi</a:t>
          </a:r>
        </a:p>
      </dgm:t>
    </dgm:pt>
    <dgm:pt modelId="{A8FE06A3-5E2C-47BD-BD3A-CCE1D033C2E8}" type="parTrans" cxnId="{6E9621C5-4CF8-4324-80F2-882E13F95F42}">
      <dgm:prSet/>
      <dgm:spPr/>
      <dgm:t>
        <a:bodyPr/>
        <a:lstStyle/>
        <a:p>
          <a:endParaRPr lang="en-US"/>
        </a:p>
      </dgm:t>
    </dgm:pt>
    <dgm:pt modelId="{CCA136A7-4688-4440-8EFB-5C89ACA64D8C}" type="sibTrans" cxnId="{6E9621C5-4CF8-4324-80F2-882E13F95F42}">
      <dgm:prSet/>
      <dgm:spPr/>
      <dgm:t>
        <a:bodyPr/>
        <a:lstStyle/>
        <a:p>
          <a:endParaRPr lang="en-US"/>
        </a:p>
      </dgm:t>
    </dgm:pt>
    <dgm:pt modelId="{A75D4368-D4C1-4A1E-AF08-B668AFBB52C1}">
      <dgm:prSet/>
      <dgm:spPr/>
      <dgm:t>
        <a:bodyPr/>
        <a:lstStyle/>
        <a:p>
          <a:r>
            <a:rPr lang="en-US"/>
            <a:t>reaksi tubuh yang abnormal terhadap suatu bahan yang diperoleh karena bawaan (genetik), misalnya kekurangan enzyme succynicholin.</a:t>
          </a:r>
        </a:p>
      </dgm:t>
    </dgm:pt>
    <dgm:pt modelId="{18963789-95A2-4854-BCBB-BF5DAE57F499}" type="parTrans" cxnId="{018F475B-57FC-414F-8357-D4BB5FED0440}">
      <dgm:prSet/>
      <dgm:spPr/>
      <dgm:t>
        <a:bodyPr/>
        <a:lstStyle/>
        <a:p>
          <a:endParaRPr lang="en-US"/>
        </a:p>
      </dgm:t>
    </dgm:pt>
    <dgm:pt modelId="{37003DE2-654C-45AA-8FC7-40761BDF9737}" type="sibTrans" cxnId="{018F475B-57FC-414F-8357-D4BB5FED0440}">
      <dgm:prSet/>
      <dgm:spPr/>
      <dgm:t>
        <a:bodyPr/>
        <a:lstStyle/>
        <a:p>
          <a:endParaRPr lang="en-US"/>
        </a:p>
      </dgm:t>
    </dgm:pt>
    <dgm:pt modelId="{CA06DCBB-A1D6-2146-8956-7F4BFEBCC386}" type="pres">
      <dgm:prSet presAssocID="{C738FAA4-A30B-4C5A-BA88-E186858A6080}" presName="vert0" presStyleCnt="0">
        <dgm:presLayoutVars>
          <dgm:dir/>
          <dgm:animOne val="branch"/>
          <dgm:animLvl val="lvl"/>
        </dgm:presLayoutVars>
      </dgm:prSet>
      <dgm:spPr/>
    </dgm:pt>
    <dgm:pt modelId="{29BCCBA4-5EA8-054A-9258-E5F92E646687}" type="pres">
      <dgm:prSet presAssocID="{C7839C73-A68F-42F9-91E2-7403957EC39C}" presName="thickLine" presStyleLbl="alignNode1" presStyleIdx="0" presStyleCnt="2"/>
      <dgm:spPr/>
    </dgm:pt>
    <dgm:pt modelId="{21AA94A0-C2B1-C14C-9B39-52AB34776E65}" type="pres">
      <dgm:prSet presAssocID="{C7839C73-A68F-42F9-91E2-7403957EC39C}" presName="horz1" presStyleCnt="0"/>
      <dgm:spPr/>
    </dgm:pt>
    <dgm:pt modelId="{83577D05-74E2-5847-B99E-83E2F406D7D4}" type="pres">
      <dgm:prSet presAssocID="{C7839C73-A68F-42F9-91E2-7403957EC39C}" presName="tx1" presStyleLbl="revTx" presStyleIdx="0" presStyleCnt="2"/>
      <dgm:spPr/>
    </dgm:pt>
    <dgm:pt modelId="{07E5851F-8A08-B940-B4B1-75AE67908F99}" type="pres">
      <dgm:prSet presAssocID="{C7839C73-A68F-42F9-91E2-7403957EC39C}" presName="vert1" presStyleCnt="0"/>
      <dgm:spPr/>
    </dgm:pt>
    <dgm:pt modelId="{D874D2B9-E7D7-A242-AE2B-909CBD088CA8}" type="pres">
      <dgm:prSet presAssocID="{A75D4368-D4C1-4A1E-AF08-B668AFBB52C1}" presName="thickLine" presStyleLbl="alignNode1" presStyleIdx="1" presStyleCnt="2"/>
      <dgm:spPr/>
    </dgm:pt>
    <dgm:pt modelId="{8AC18D5D-6915-F643-A93A-B703139C3F2D}" type="pres">
      <dgm:prSet presAssocID="{A75D4368-D4C1-4A1E-AF08-B668AFBB52C1}" presName="horz1" presStyleCnt="0"/>
      <dgm:spPr/>
    </dgm:pt>
    <dgm:pt modelId="{3BB09934-3C32-CB44-95A2-1D73CBBF1AB9}" type="pres">
      <dgm:prSet presAssocID="{A75D4368-D4C1-4A1E-AF08-B668AFBB52C1}" presName="tx1" presStyleLbl="revTx" presStyleIdx="1" presStyleCnt="2"/>
      <dgm:spPr/>
    </dgm:pt>
    <dgm:pt modelId="{E4092B28-4161-6140-9E4B-9CBF08CEAC60}" type="pres">
      <dgm:prSet presAssocID="{A75D4368-D4C1-4A1E-AF08-B668AFBB52C1}" presName="vert1" presStyleCnt="0"/>
      <dgm:spPr/>
    </dgm:pt>
  </dgm:ptLst>
  <dgm:cxnLst>
    <dgm:cxn modelId="{8486DA24-A7E7-4A44-A412-BA2DD3CA3ED7}" type="presOf" srcId="{A75D4368-D4C1-4A1E-AF08-B668AFBB52C1}" destId="{3BB09934-3C32-CB44-95A2-1D73CBBF1AB9}" srcOrd="0" destOrd="0" presId="urn:microsoft.com/office/officeart/2008/layout/LinedList"/>
    <dgm:cxn modelId="{018F475B-57FC-414F-8357-D4BB5FED0440}" srcId="{C738FAA4-A30B-4C5A-BA88-E186858A6080}" destId="{A75D4368-D4C1-4A1E-AF08-B668AFBB52C1}" srcOrd="1" destOrd="0" parTransId="{18963789-95A2-4854-BCBB-BF5DAE57F499}" sibTransId="{37003DE2-654C-45AA-8FC7-40761BDF9737}"/>
    <dgm:cxn modelId="{D0501E62-6277-5C47-8A45-D2F5BCCCFF3D}" type="presOf" srcId="{C7839C73-A68F-42F9-91E2-7403957EC39C}" destId="{83577D05-74E2-5847-B99E-83E2F406D7D4}" srcOrd="0" destOrd="0" presId="urn:microsoft.com/office/officeart/2008/layout/LinedList"/>
    <dgm:cxn modelId="{DC184164-36F6-1543-AD66-B65B0AECB513}" type="presOf" srcId="{C738FAA4-A30B-4C5A-BA88-E186858A6080}" destId="{CA06DCBB-A1D6-2146-8956-7F4BFEBCC386}" srcOrd="0" destOrd="0" presId="urn:microsoft.com/office/officeart/2008/layout/LinedList"/>
    <dgm:cxn modelId="{6E9621C5-4CF8-4324-80F2-882E13F95F42}" srcId="{C738FAA4-A30B-4C5A-BA88-E186858A6080}" destId="{C7839C73-A68F-42F9-91E2-7403957EC39C}" srcOrd="0" destOrd="0" parTransId="{A8FE06A3-5E2C-47BD-BD3A-CCE1D033C2E8}" sibTransId="{CCA136A7-4688-4440-8EFB-5C89ACA64D8C}"/>
    <dgm:cxn modelId="{E5C9A165-327C-E64D-B025-FBF9A92A837B}" type="presParOf" srcId="{CA06DCBB-A1D6-2146-8956-7F4BFEBCC386}" destId="{29BCCBA4-5EA8-054A-9258-E5F92E646687}" srcOrd="0" destOrd="0" presId="urn:microsoft.com/office/officeart/2008/layout/LinedList"/>
    <dgm:cxn modelId="{CEE4E997-C0B6-6A48-8FF0-280A79F39BB3}" type="presParOf" srcId="{CA06DCBB-A1D6-2146-8956-7F4BFEBCC386}" destId="{21AA94A0-C2B1-C14C-9B39-52AB34776E65}" srcOrd="1" destOrd="0" presId="urn:microsoft.com/office/officeart/2008/layout/LinedList"/>
    <dgm:cxn modelId="{DC89BB32-4024-2248-B6E2-3A7FD9CCC400}" type="presParOf" srcId="{21AA94A0-C2B1-C14C-9B39-52AB34776E65}" destId="{83577D05-74E2-5847-B99E-83E2F406D7D4}" srcOrd="0" destOrd="0" presId="urn:microsoft.com/office/officeart/2008/layout/LinedList"/>
    <dgm:cxn modelId="{9A6A9CD8-DFD1-3F47-9430-6526742FDF08}" type="presParOf" srcId="{21AA94A0-C2B1-C14C-9B39-52AB34776E65}" destId="{07E5851F-8A08-B940-B4B1-75AE67908F99}" srcOrd="1" destOrd="0" presId="urn:microsoft.com/office/officeart/2008/layout/LinedList"/>
    <dgm:cxn modelId="{03934137-4679-C244-A2FA-462005387502}" type="presParOf" srcId="{CA06DCBB-A1D6-2146-8956-7F4BFEBCC386}" destId="{D874D2B9-E7D7-A242-AE2B-909CBD088CA8}" srcOrd="2" destOrd="0" presId="urn:microsoft.com/office/officeart/2008/layout/LinedList"/>
    <dgm:cxn modelId="{7D180D8C-06D6-F74F-B3B6-AD748C76AD3A}" type="presParOf" srcId="{CA06DCBB-A1D6-2146-8956-7F4BFEBCC386}" destId="{8AC18D5D-6915-F643-A93A-B703139C3F2D}" srcOrd="3" destOrd="0" presId="urn:microsoft.com/office/officeart/2008/layout/LinedList"/>
    <dgm:cxn modelId="{5599ECE6-9AF9-AF4C-AF45-AFADBCBBE65D}" type="presParOf" srcId="{8AC18D5D-6915-F643-A93A-B703139C3F2D}" destId="{3BB09934-3C32-CB44-95A2-1D73CBBF1AB9}" srcOrd="0" destOrd="0" presId="urn:microsoft.com/office/officeart/2008/layout/LinedList"/>
    <dgm:cxn modelId="{22DF1B3C-8907-2D46-BF4B-2D180A7B2B3F}" type="presParOf" srcId="{8AC18D5D-6915-F643-A93A-B703139C3F2D}" destId="{E4092B28-4161-6140-9E4B-9CBF08CEAC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5E3323-A931-4FB6-AB0A-B9C8930B40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A47DFF4-BC71-46E2-9C23-5EC177902293}">
      <dgm:prSet/>
      <dgm:spPr/>
      <dgm:t>
        <a:bodyPr/>
        <a:lstStyle/>
        <a:p>
          <a:r>
            <a:rPr lang="en-US" dirty="0" err="1"/>
            <a:t>Sistem</a:t>
          </a:r>
          <a:r>
            <a:rPr lang="en-US" dirty="0"/>
            <a:t> Labeling</a:t>
          </a:r>
        </a:p>
      </dgm:t>
    </dgm:pt>
    <dgm:pt modelId="{EC00F28C-9990-476A-B6B1-DED11F567D05}" type="parTrans" cxnId="{74DC0835-9987-49B7-8768-9A0A3EA23DDA}">
      <dgm:prSet/>
      <dgm:spPr/>
      <dgm:t>
        <a:bodyPr/>
        <a:lstStyle/>
        <a:p>
          <a:endParaRPr lang="en-US"/>
        </a:p>
      </dgm:t>
    </dgm:pt>
    <dgm:pt modelId="{25318A8E-E80A-44BF-89B9-A3F4E1ED1E48}" type="sibTrans" cxnId="{74DC0835-9987-49B7-8768-9A0A3EA23DDA}">
      <dgm:prSet/>
      <dgm:spPr/>
      <dgm:t>
        <a:bodyPr/>
        <a:lstStyle/>
        <a:p>
          <a:endParaRPr lang="en-US"/>
        </a:p>
      </dgm:t>
    </dgm:pt>
    <dgm:pt modelId="{E12F68FB-CC5A-4CC9-876F-3FB413E3F8E1}">
      <dgm:prSet/>
      <dgm:spPr/>
      <dgm:t>
        <a:bodyPr/>
        <a:lstStyle/>
        <a:p>
          <a:r>
            <a:rPr lang="en-US"/>
            <a:t>Pemantauan Lingkungan Kerja</a:t>
          </a:r>
        </a:p>
      </dgm:t>
    </dgm:pt>
    <dgm:pt modelId="{84A24A89-DE00-4312-85A5-A9E29AC3790C}" type="parTrans" cxnId="{60908310-D86D-4F32-A139-D3BD1289F9B6}">
      <dgm:prSet/>
      <dgm:spPr/>
      <dgm:t>
        <a:bodyPr/>
        <a:lstStyle/>
        <a:p>
          <a:endParaRPr lang="en-US"/>
        </a:p>
      </dgm:t>
    </dgm:pt>
    <dgm:pt modelId="{3607E399-DDDC-4D7E-928A-B6BBD50D0C07}" type="sibTrans" cxnId="{60908310-D86D-4F32-A139-D3BD1289F9B6}">
      <dgm:prSet/>
      <dgm:spPr/>
      <dgm:t>
        <a:bodyPr/>
        <a:lstStyle/>
        <a:p>
          <a:endParaRPr lang="en-US"/>
        </a:p>
      </dgm:t>
    </dgm:pt>
    <dgm:pt modelId="{9786DD89-DE7A-4B79-A9B9-D1F11BD52C1B}">
      <dgm:prSet/>
      <dgm:spPr/>
      <dgm:t>
        <a:bodyPr/>
        <a:lstStyle/>
        <a:p>
          <a:r>
            <a:rPr lang="en-US"/>
            <a:t>Pemantauan Biologis (Biological Monitoring)</a:t>
          </a:r>
        </a:p>
      </dgm:t>
    </dgm:pt>
    <dgm:pt modelId="{E6E52C80-4B10-4F03-BA34-262936739F68}" type="parTrans" cxnId="{F03D174E-4E23-48C9-873B-AC93A47C277A}">
      <dgm:prSet/>
      <dgm:spPr/>
      <dgm:t>
        <a:bodyPr/>
        <a:lstStyle/>
        <a:p>
          <a:endParaRPr lang="en-US"/>
        </a:p>
      </dgm:t>
    </dgm:pt>
    <dgm:pt modelId="{3FD01C43-9F64-47B6-A0CA-8B278C11220D}" type="sibTrans" cxnId="{F03D174E-4E23-48C9-873B-AC93A47C277A}">
      <dgm:prSet/>
      <dgm:spPr/>
      <dgm:t>
        <a:bodyPr/>
        <a:lstStyle/>
        <a:p>
          <a:endParaRPr lang="en-US"/>
        </a:p>
      </dgm:t>
    </dgm:pt>
    <dgm:pt modelId="{D06E9081-F9CC-4E6C-9EE0-1968C042C2C8}">
      <dgm:prSet/>
      <dgm:spPr/>
      <dgm:t>
        <a:bodyPr/>
        <a:lstStyle/>
        <a:p>
          <a:r>
            <a:rPr lang="en-US"/>
            <a:t>Pengendalian teknis</a:t>
          </a:r>
        </a:p>
      </dgm:t>
    </dgm:pt>
    <dgm:pt modelId="{1927BB43-91C3-48D5-85FF-47E1B290F9E5}" type="parTrans" cxnId="{5663D740-C67D-4083-90A9-B2A1F584730F}">
      <dgm:prSet/>
      <dgm:spPr/>
      <dgm:t>
        <a:bodyPr/>
        <a:lstStyle/>
        <a:p>
          <a:endParaRPr lang="en-US"/>
        </a:p>
      </dgm:t>
    </dgm:pt>
    <dgm:pt modelId="{DBD4FB89-04AC-4634-81EA-C71D4944D8F7}" type="sibTrans" cxnId="{5663D740-C67D-4083-90A9-B2A1F584730F}">
      <dgm:prSet/>
      <dgm:spPr/>
      <dgm:t>
        <a:bodyPr/>
        <a:lstStyle/>
        <a:p>
          <a:endParaRPr lang="en-US"/>
        </a:p>
      </dgm:t>
    </dgm:pt>
    <dgm:pt modelId="{1CC37DB0-191E-4053-9384-ED464D5D0E26}">
      <dgm:prSet/>
      <dgm:spPr/>
      <dgm:t>
        <a:bodyPr/>
        <a:lstStyle/>
        <a:p>
          <a:r>
            <a:rPr lang="en-US"/>
            <a:t>Pengendalian Administrasi</a:t>
          </a:r>
        </a:p>
      </dgm:t>
    </dgm:pt>
    <dgm:pt modelId="{81365564-2F70-4822-A6CA-85892DB0E419}" type="parTrans" cxnId="{E1927B8B-27F9-43F3-A169-245A136641A6}">
      <dgm:prSet/>
      <dgm:spPr/>
      <dgm:t>
        <a:bodyPr/>
        <a:lstStyle/>
        <a:p>
          <a:endParaRPr lang="en-US"/>
        </a:p>
      </dgm:t>
    </dgm:pt>
    <dgm:pt modelId="{54DE3789-3929-4F64-A104-7151E52A73D8}" type="sibTrans" cxnId="{E1927B8B-27F9-43F3-A169-245A136641A6}">
      <dgm:prSet/>
      <dgm:spPr/>
      <dgm:t>
        <a:bodyPr/>
        <a:lstStyle/>
        <a:p>
          <a:endParaRPr lang="en-US"/>
        </a:p>
      </dgm:t>
    </dgm:pt>
    <dgm:pt modelId="{2BCCD0C9-88DB-438C-B78E-9F4146BBF2B9}">
      <dgm:prSet/>
      <dgm:spPr/>
      <dgm:t>
        <a:bodyPr/>
        <a:lstStyle/>
        <a:p>
          <a:r>
            <a:rPr lang="en-US"/>
            <a:t>Penggunaan Alat Pelindung Diri</a:t>
          </a:r>
        </a:p>
      </dgm:t>
    </dgm:pt>
    <dgm:pt modelId="{CBC2A2AD-7EB8-46CA-8B63-1A4C54E66535}" type="parTrans" cxnId="{EDB6106F-76EB-45B8-8A40-5E4479242480}">
      <dgm:prSet/>
      <dgm:spPr/>
      <dgm:t>
        <a:bodyPr/>
        <a:lstStyle/>
        <a:p>
          <a:endParaRPr lang="en-US"/>
        </a:p>
      </dgm:t>
    </dgm:pt>
    <dgm:pt modelId="{7DB1C8E7-8617-43C8-833A-A1B0C431E9CD}" type="sibTrans" cxnId="{EDB6106F-76EB-45B8-8A40-5E4479242480}">
      <dgm:prSet/>
      <dgm:spPr/>
      <dgm:t>
        <a:bodyPr/>
        <a:lstStyle/>
        <a:p>
          <a:endParaRPr lang="en-US"/>
        </a:p>
      </dgm:t>
    </dgm:pt>
    <dgm:pt modelId="{24478D7A-921F-E64A-A6B0-1EC9BB754B73}" type="pres">
      <dgm:prSet presAssocID="{BB5E3323-A931-4FB6-AB0A-B9C8930B40D5}" presName="diagram" presStyleCnt="0">
        <dgm:presLayoutVars>
          <dgm:dir/>
          <dgm:resizeHandles val="exact"/>
        </dgm:presLayoutVars>
      </dgm:prSet>
      <dgm:spPr/>
    </dgm:pt>
    <dgm:pt modelId="{A9EA85F8-8B40-C04B-9739-D4794FB71C7E}" type="pres">
      <dgm:prSet presAssocID="{4A47DFF4-BC71-46E2-9C23-5EC177902293}" presName="node" presStyleLbl="node1" presStyleIdx="0" presStyleCnt="6">
        <dgm:presLayoutVars>
          <dgm:bulletEnabled val="1"/>
        </dgm:presLayoutVars>
      </dgm:prSet>
      <dgm:spPr/>
    </dgm:pt>
    <dgm:pt modelId="{88C75C38-31CE-554B-AE09-A22455712FF3}" type="pres">
      <dgm:prSet presAssocID="{25318A8E-E80A-44BF-89B9-A3F4E1ED1E48}" presName="sibTrans" presStyleCnt="0"/>
      <dgm:spPr/>
    </dgm:pt>
    <dgm:pt modelId="{2DAE9F12-C1A6-C442-93BB-78A8143E01A4}" type="pres">
      <dgm:prSet presAssocID="{E12F68FB-CC5A-4CC9-876F-3FB413E3F8E1}" presName="node" presStyleLbl="node1" presStyleIdx="1" presStyleCnt="6">
        <dgm:presLayoutVars>
          <dgm:bulletEnabled val="1"/>
        </dgm:presLayoutVars>
      </dgm:prSet>
      <dgm:spPr/>
    </dgm:pt>
    <dgm:pt modelId="{266ACB83-E76B-4140-9DA4-42DE23232ABA}" type="pres">
      <dgm:prSet presAssocID="{3607E399-DDDC-4D7E-928A-B6BBD50D0C07}" presName="sibTrans" presStyleCnt="0"/>
      <dgm:spPr/>
    </dgm:pt>
    <dgm:pt modelId="{856EE2D5-4CE1-D04B-BDF3-2D05DD422575}" type="pres">
      <dgm:prSet presAssocID="{9786DD89-DE7A-4B79-A9B9-D1F11BD52C1B}" presName="node" presStyleLbl="node1" presStyleIdx="2" presStyleCnt="6">
        <dgm:presLayoutVars>
          <dgm:bulletEnabled val="1"/>
        </dgm:presLayoutVars>
      </dgm:prSet>
      <dgm:spPr/>
    </dgm:pt>
    <dgm:pt modelId="{D9807D43-FE64-1045-92F1-668D7F05E21C}" type="pres">
      <dgm:prSet presAssocID="{3FD01C43-9F64-47B6-A0CA-8B278C11220D}" presName="sibTrans" presStyleCnt="0"/>
      <dgm:spPr/>
    </dgm:pt>
    <dgm:pt modelId="{50B24B2D-50B6-8243-8996-B0FB5C345553}" type="pres">
      <dgm:prSet presAssocID="{D06E9081-F9CC-4E6C-9EE0-1968C042C2C8}" presName="node" presStyleLbl="node1" presStyleIdx="3" presStyleCnt="6">
        <dgm:presLayoutVars>
          <dgm:bulletEnabled val="1"/>
        </dgm:presLayoutVars>
      </dgm:prSet>
      <dgm:spPr/>
    </dgm:pt>
    <dgm:pt modelId="{9E1FD6EE-7F93-1943-982B-B9E0F3FD5B14}" type="pres">
      <dgm:prSet presAssocID="{DBD4FB89-04AC-4634-81EA-C71D4944D8F7}" presName="sibTrans" presStyleCnt="0"/>
      <dgm:spPr/>
    </dgm:pt>
    <dgm:pt modelId="{539BA410-AE4E-8C45-ABB6-469444328B35}" type="pres">
      <dgm:prSet presAssocID="{1CC37DB0-191E-4053-9384-ED464D5D0E26}" presName="node" presStyleLbl="node1" presStyleIdx="4" presStyleCnt="6">
        <dgm:presLayoutVars>
          <dgm:bulletEnabled val="1"/>
        </dgm:presLayoutVars>
      </dgm:prSet>
      <dgm:spPr/>
    </dgm:pt>
    <dgm:pt modelId="{60ED642E-7FC8-DF44-93DF-EC078BB7CDC3}" type="pres">
      <dgm:prSet presAssocID="{54DE3789-3929-4F64-A104-7151E52A73D8}" presName="sibTrans" presStyleCnt="0"/>
      <dgm:spPr/>
    </dgm:pt>
    <dgm:pt modelId="{DAA94750-863B-B847-B743-79468D6E858C}" type="pres">
      <dgm:prSet presAssocID="{2BCCD0C9-88DB-438C-B78E-9F4146BBF2B9}" presName="node" presStyleLbl="node1" presStyleIdx="5" presStyleCnt="6">
        <dgm:presLayoutVars>
          <dgm:bulletEnabled val="1"/>
        </dgm:presLayoutVars>
      </dgm:prSet>
      <dgm:spPr/>
    </dgm:pt>
  </dgm:ptLst>
  <dgm:cxnLst>
    <dgm:cxn modelId="{3FAF2D06-A6A3-EE4B-8024-DB1A6927E94A}" type="presOf" srcId="{D06E9081-F9CC-4E6C-9EE0-1968C042C2C8}" destId="{50B24B2D-50B6-8243-8996-B0FB5C345553}" srcOrd="0" destOrd="0" presId="urn:microsoft.com/office/officeart/2005/8/layout/default"/>
    <dgm:cxn modelId="{6AB50E0A-B17D-8948-8451-1BC88837F3A1}" type="presOf" srcId="{E12F68FB-CC5A-4CC9-876F-3FB413E3F8E1}" destId="{2DAE9F12-C1A6-C442-93BB-78A8143E01A4}" srcOrd="0" destOrd="0" presId="urn:microsoft.com/office/officeart/2005/8/layout/default"/>
    <dgm:cxn modelId="{60908310-D86D-4F32-A139-D3BD1289F9B6}" srcId="{BB5E3323-A931-4FB6-AB0A-B9C8930B40D5}" destId="{E12F68FB-CC5A-4CC9-876F-3FB413E3F8E1}" srcOrd="1" destOrd="0" parTransId="{84A24A89-DE00-4312-85A5-A9E29AC3790C}" sibTransId="{3607E399-DDDC-4D7E-928A-B6BBD50D0C07}"/>
    <dgm:cxn modelId="{E171E617-5FDE-EB4C-A305-F793C59754DC}" type="presOf" srcId="{2BCCD0C9-88DB-438C-B78E-9F4146BBF2B9}" destId="{DAA94750-863B-B847-B743-79468D6E858C}" srcOrd="0" destOrd="0" presId="urn:microsoft.com/office/officeart/2005/8/layout/default"/>
    <dgm:cxn modelId="{74DC0835-9987-49B7-8768-9A0A3EA23DDA}" srcId="{BB5E3323-A931-4FB6-AB0A-B9C8930B40D5}" destId="{4A47DFF4-BC71-46E2-9C23-5EC177902293}" srcOrd="0" destOrd="0" parTransId="{EC00F28C-9990-476A-B6B1-DED11F567D05}" sibTransId="{25318A8E-E80A-44BF-89B9-A3F4E1ED1E48}"/>
    <dgm:cxn modelId="{5663D740-C67D-4083-90A9-B2A1F584730F}" srcId="{BB5E3323-A931-4FB6-AB0A-B9C8930B40D5}" destId="{D06E9081-F9CC-4E6C-9EE0-1968C042C2C8}" srcOrd="3" destOrd="0" parTransId="{1927BB43-91C3-48D5-85FF-47E1B290F9E5}" sibTransId="{DBD4FB89-04AC-4634-81EA-C71D4944D8F7}"/>
    <dgm:cxn modelId="{F03D174E-4E23-48C9-873B-AC93A47C277A}" srcId="{BB5E3323-A931-4FB6-AB0A-B9C8930B40D5}" destId="{9786DD89-DE7A-4B79-A9B9-D1F11BD52C1B}" srcOrd="2" destOrd="0" parTransId="{E6E52C80-4B10-4F03-BA34-262936739F68}" sibTransId="{3FD01C43-9F64-47B6-A0CA-8B278C11220D}"/>
    <dgm:cxn modelId="{B3769558-BA01-A648-9DB2-1109165A023E}" type="presOf" srcId="{1CC37DB0-191E-4053-9384-ED464D5D0E26}" destId="{539BA410-AE4E-8C45-ABB6-469444328B35}" srcOrd="0" destOrd="0" presId="urn:microsoft.com/office/officeart/2005/8/layout/default"/>
    <dgm:cxn modelId="{EDB6106F-76EB-45B8-8A40-5E4479242480}" srcId="{BB5E3323-A931-4FB6-AB0A-B9C8930B40D5}" destId="{2BCCD0C9-88DB-438C-B78E-9F4146BBF2B9}" srcOrd="5" destOrd="0" parTransId="{CBC2A2AD-7EB8-46CA-8B63-1A4C54E66535}" sibTransId="{7DB1C8E7-8617-43C8-833A-A1B0C431E9CD}"/>
    <dgm:cxn modelId="{E1927B8B-27F9-43F3-A169-245A136641A6}" srcId="{BB5E3323-A931-4FB6-AB0A-B9C8930B40D5}" destId="{1CC37DB0-191E-4053-9384-ED464D5D0E26}" srcOrd="4" destOrd="0" parTransId="{81365564-2F70-4822-A6CA-85892DB0E419}" sibTransId="{54DE3789-3929-4F64-A104-7151E52A73D8}"/>
    <dgm:cxn modelId="{1A27458E-1F02-144B-ACDF-B4601EDFD267}" type="presOf" srcId="{4A47DFF4-BC71-46E2-9C23-5EC177902293}" destId="{A9EA85F8-8B40-C04B-9739-D4794FB71C7E}" srcOrd="0" destOrd="0" presId="urn:microsoft.com/office/officeart/2005/8/layout/default"/>
    <dgm:cxn modelId="{9AE3C79B-230B-3A4F-8C33-C959F12E3EAB}" type="presOf" srcId="{BB5E3323-A931-4FB6-AB0A-B9C8930B40D5}" destId="{24478D7A-921F-E64A-A6B0-1EC9BB754B73}" srcOrd="0" destOrd="0" presId="urn:microsoft.com/office/officeart/2005/8/layout/default"/>
    <dgm:cxn modelId="{4921C4D4-FAF4-F048-B6E7-90A0CF8F6809}" type="presOf" srcId="{9786DD89-DE7A-4B79-A9B9-D1F11BD52C1B}" destId="{856EE2D5-4CE1-D04B-BDF3-2D05DD422575}" srcOrd="0" destOrd="0" presId="urn:microsoft.com/office/officeart/2005/8/layout/default"/>
    <dgm:cxn modelId="{C81C738C-8608-EB41-8575-8799188C9B46}" type="presParOf" srcId="{24478D7A-921F-E64A-A6B0-1EC9BB754B73}" destId="{A9EA85F8-8B40-C04B-9739-D4794FB71C7E}" srcOrd="0" destOrd="0" presId="urn:microsoft.com/office/officeart/2005/8/layout/default"/>
    <dgm:cxn modelId="{18B8F713-188D-C640-95FF-339C6277077B}" type="presParOf" srcId="{24478D7A-921F-E64A-A6B0-1EC9BB754B73}" destId="{88C75C38-31CE-554B-AE09-A22455712FF3}" srcOrd="1" destOrd="0" presId="urn:microsoft.com/office/officeart/2005/8/layout/default"/>
    <dgm:cxn modelId="{4071B01F-D89A-1248-91F4-9727915F1E9C}" type="presParOf" srcId="{24478D7A-921F-E64A-A6B0-1EC9BB754B73}" destId="{2DAE9F12-C1A6-C442-93BB-78A8143E01A4}" srcOrd="2" destOrd="0" presId="urn:microsoft.com/office/officeart/2005/8/layout/default"/>
    <dgm:cxn modelId="{C15FDE17-E7B9-A146-BA44-B13E2D030050}" type="presParOf" srcId="{24478D7A-921F-E64A-A6B0-1EC9BB754B73}" destId="{266ACB83-E76B-4140-9DA4-42DE23232ABA}" srcOrd="3" destOrd="0" presId="urn:microsoft.com/office/officeart/2005/8/layout/default"/>
    <dgm:cxn modelId="{09D6780F-A3D2-3A47-A25B-20A5D01E6519}" type="presParOf" srcId="{24478D7A-921F-E64A-A6B0-1EC9BB754B73}" destId="{856EE2D5-4CE1-D04B-BDF3-2D05DD422575}" srcOrd="4" destOrd="0" presId="urn:microsoft.com/office/officeart/2005/8/layout/default"/>
    <dgm:cxn modelId="{D0B9C726-F1E9-304B-8C47-C68CD88A796B}" type="presParOf" srcId="{24478D7A-921F-E64A-A6B0-1EC9BB754B73}" destId="{D9807D43-FE64-1045-92F1-668D7F05E21C}" srcOrd="5" destOrd="0" presId="urn:microsoft.com/office/officeart/2005/8/layout/default"/>
    <dgm:cxn modelId="{4FEBE8CE-8828-0740-B203-AD29B91719D9}" type="presParOf" srcId="{24478D7A-921F-E64A-A6B0-1EC9BB754B73}" destId="{50B24B2D-50B6-8243-8996-B0FB5C345553}" srcOrd="6" destOrd="0" presId="urn:microsoft.com/office/officeart/2005/8/layout/default"/>
    <dgm:cxn modelId="{2BA08CAC-15B4-6045-8411-10A96F3D8A30}" type="presParOf" srcId="{24478D7A-921F-E64A-A6B0-1EC9BB754B73}" destId="{9E1FD6EE-7F93-1943-982B-B9E0F3FD5B14}" srcOrd="7" destOrd="0" presId="urn:microsoft.com/office/officeart/2005/8/layout/default"/>
    <dgm:cxn modelId="{4C35E192-5669-3040-935B-F0F08F4E863B}" type="presParOf" srcId="{24478D7A-921F-E64A-A6B0-1EC9BB754B73}" destId="{539BA410-AE4E-8C45-ABB6-469444328B35}" srcOrd="8" destOrd="0" presId="urn:microsoft.com/office/officeart/2005/8/layout/default"/>
    <dgm:cxn modelId="{07A892F8-8456-5C44-B8EC-9293CC08BAB7}" type="presParOf" srcId="{24478D7A-921F-E64A-A6B0-1EC9BB754B73}" destId="{60ED642E-7FC8-DF44-93DF-EC078BB7CDC3}" srcOrd="9" destOrd="0" presId="urn:microsoft.com/office/officeart/2005/8/layout/default"/>
    <dgm:cxn modelId="{C19E6F17-D7FF-7844-B128-27EA21E2A1E6}" type="presParOf" srcId="{24478D7A-921F-E64A-A6B0-1EC9BB754B73}" destId="{DAA94750-863B-B847-B743-79468D6E858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FD431-BD7F-4A0B-8EC4-3A1E360B8742}"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0BC6E455-6BDD-41DE-8477-96E5E80B6CF6}">
      <dgm:prSet/>
      <dgm:spPr/>
      <dgm:t>
        <a:bodyPr/>
        <a:lstStyle/>
        <a:p>
          <a:r>
            <a:rPr lang="es-ES"/>
            <a:t>Undang-Undang No.1 Tahun 1970 tentang Keselamatan Kerja</a:t>
          </a:r>
          <a:endParaRPr lang="en-US"/>
        </a:p>
      </dgm:t>
    </dgm:pt>
    <dgm:pt modelId="{FC121D94-5749-43E7-A704-CE572CA95B7F}" type="parTrans" cxnId="{59459400-A5E3-4E78-BD5D-EBF68433AD73}">
      <dgm:prSet/>
      <dgm:spPr/>
      <dgm:t>
        <a:bodyPr/>
        <a:lstStyle/>
        <a:p>
          <a:endParaRPr lang="en-US"/>
        </a:p>
      </dgm:t>
    </dgm:pt>
    <dgm:pt modelId="{917D6ED4-61BB-493B-91E8-35F01C91A003}" type="sibTrans" cxnId="{59459400-A5E3-4E78-BD5D-EBF68433AD73}">
      <dgm:prSet/>
      <dgm:spPr/>
      <dgm:t>
        <a:bodyPr/>
        <a:lstStyle/>
        <a:p>
          <a:endParaRPr lang="en-US"/>
        </a:p>
      </dgm:t>
    </dgm:pt>
    <dgm:pt modelId="{83E7D925-02C7-4C23-87F3-E785F85E98FB}">
      <dgm:prSet/>
      <dgm:spPr/>
      <dgm:t>
        <a:bodyPr/>
        <a:lstStyle/>
        <a:p>
          <a:r>
            <a:rPr lang="es-ES"/>
            <a:t>Undang-Undang No.13 Tahun 2003 tentang Ketenagakerjaan.</a:t>
          </a:r>
          <a:endParaRPr lang="en-US"/>
        </a:p>
      </dgm:t>
    </dgm:pt>
    <dgm:pt modelId="{90584F2F-57C3-4DF7-B93A-6D9BA7565A66}" type="parTrans" cxnId="{C9B20B2E-E8C0-4CF6-AC12-34678A35E0E6}">
      <dgm:prSet/>
      <dgm:spPr/>
      <dgm:t>
        <a:bodyPr/>
        <a:lstStyle/>
        <a:p>
          <a:endParaRPr lang="en-US"/>
        </a:p>
      </dgm:t>
    </dgm:pt>
    <dgm:pt modelId="{C8F00168-3248-4C0B-B345-02BC40B1A5EC}" type="sibTrans" cxnId="{C9B20B2E-E8C0-4CF6-AC12-34678A35E0E6}">
      <dgm:prSet/>
      <dgm:spPr/>
      <dgm:t>
        <a:bodyPr/>
        <a:lstStyle/>
        <a:p>
          <a:endParaRPr lang="en-US"/>
        </a:p>
      </dgm:t>
    </dgm:pt>
    <dgm:pt modelId="{D4E4E78D-69DC-43C5-9F95-E5704114A2B4}">
      <dgm:prSet/>
      <dgm:spPr/>
      <dgm:t>
        <a:bodyPr/>
        <a:lstStyle/>
        <a:p>
          <a:r>
            <a:rPr lang="es-ES"/>
            <a:t>Permenakertrans No. 13/MEN/2011 tentang Nilai Ambang Batas Faktor Fisik dan Faktor Kimia di Udara Tempat Kerja.</a:t>
          </a:r>
          <a:r>
            <a:rPr lang="en-US"/>
            <a:t> </a:t>
          </a:r>
        </a:p>
      </dgm:t>
    </dgm:pt>
    <dgm:pt modelId="{455AB680-9CF2-46DE-9F97-8BF1D9CB9A54}" type="parTrans" cxnId="{7949FA90-8641-4631-A69D-EDDC42452B5C}">
      <dgm:prSet/>
      <dgm:spPr/>
      <dgm:t>
        <a:bodyPr/>
        <a:lstStyle/>
        <a:p>
          <a:endParaRPr lang="en-US"/>
        </a:p>
      </dgm:t>
    </dgm:pt>
    <dgm:pt modelId="{B0777DE9-C1E1-4060-904C-4253E2667E06}" type="sibTrans" cxnId="{7949FA90-8641-4631-A69D-EDDC42452B5C}">
      <dgm:prSet/>
      <dgm:spPr/>
      <dgm:t>
        <a:bodyPr/>
        <a:lstStyle/>
        <a:p>
          <a:endParaRPr lang="en-US"/>
        </a:p>
      </dgm:t>
    </dgm:pt>
    <dgm:pt modelId="{842B7FE8-6F01-6E46-A7D2-B48866FC87DB}" type="pres">
      <dgm:prSet presAssocID="{3F7FD431-BD7F-4A0B-8EC4-3A1E360B8742}" presName="linear" presStyleCnt="0">
        <dgm:presLayoutVars>
          <dgm:animLvl val="lvl"/>
          <dgm:resizeHandles val="exact"/>
        </dgm:presLayoutVars>
      </dgm:prSet>
      <dgm:spPr/>
    </dgm:pt>
    <dgm:pt modelId="{D471FE43-7710-9342-9333-18776A8B39BC}" type="pres">
      <dgm:prSet presAssocID="{0BC6E455-6BDD-41DE-8477-96E5E80B6CF6}" presName="parentText" presStyleLbl="node1" presStyleIdx="0" presStyleCnt="3">
        <dgm:presLayoutVars>
          <dgm:chMax val="0"/>
          <dgm:bulletEnabled val="1"/>
        </dgm:presLayoutVars>
      </dgm:prSet>
      <dgm:spPr/>
    </dgm:pt>
    <dgm:pt modelId="{96C7ECF9-2B2B-C148-A658-E47889AB99C9}" type="pres">
      <dgm:prSet presAssocID="{917D6ED4-61BB-493B-91E8-35F01C91A003}" presName="spacer" presStyleCnt="0"/>
      <dgm:spPr/>
    </dgm:pt>
    <dgm:pt modelId="{30FFB9E7-6029-9E4F-BD92-702A2D78D7C9}" type="pres">
      <dgm:prSet presAssocID="{83E7D925-02C7-4C23-87F3-E785F85E98FB}" presName="parentText" presStyleLbl="node1" presStyleIdx="1" presStyleCnt="3">
        <dgm:presLayoutVars>
          <dgm:chMax val="0"/>
          <dgm:bulletEnabled val="1"/>
        </dgm:presLayoutVars>
      </dgm:prSet>
      <dgm:spPr/>
    </dgm:pt>
    <dgm:pt modelId="{782E737C-78FC-3D43-91DA-06CA513DFA6C}" type="pres">
      <dgm:prSet presAssocID="{C8F00168-3248-4C0B-B345-02BC40B1A5EC}" presName="spacer" presStyleCnt="0"/>
      <dgm:spPr/>
    </dgm:pt>
    <dgm:pt modelId="{FFDACC81-53E5-DB42-9848-A95669A09F24}" type="pres">
      <dgm:prSet presAssocID="{D4E4E78D-69DC-43C5-9F95-E5704114A2B4}" presName="parentText" presStyleLbl="node1" presStyleIdx="2" presStyleCnt="3">
        <dgm:presLayoutVars>
          <dgm:chMax val="0"/>
          <dgm:bulletEnabled val="1"/>
        </dgm:presLayoutVars>
      </dgm:prSet>
      <dgm:spPr/>
    </dgm:pt>
  </dgm:ptLst>
  <dgm:cxnLst>
    <dgm:cxn modelId="{59459400-A5E3-4E78-BD5D-EBF68433AD73}" srcId="{3F7FD431-BD7F-4A0B-8EC4-3A1E360B8742}" destId="{0BC6E455-6BDD-41DE-8477-96E5E80B6CF6}" srcOrd="0" destOrd="0" parTransId="{FC121D94-5749-43E7-A704-CE572CA95B7F}" sibTransId="{917D6ED4-61BB-493B-91E8-35F01C91A003}"/>
    <dgm:cxn modelId="{C9B20B2E-E8C0-4CF6-AC12-34678A35E0E6}" srcId="{3F7FD431-BD7F-4A0B-8EC4-3A1E360B8742}" destId="{83E7D925-02C7-4C23-87F3-E785F85E98FB}" srcOrd="1" destOrd="0" parTransId="{90584F2F-57C3-4DF7-B93A-6D9BA7565A66}" sibTransId="{C8F00168-3248-4C0B-B345-02BC40B1A5EC}"/>
    <dgm:cxn modelId="{CDE4344B-0EAE-D248-947B-730748998E4F}" type="presOf" srcId="{D4E4E78D-69DC-43C5-9F95-E5704114A2B4}" destId="{FFDACC81-53E5-DB42-9848-A95669A09F24}" srcOrd="0" destOrd="0" presId="urn:microsoft.com/office/officeart/2005/8/layout/vList2"/>
    <dgm:cxn modelId="{87155076-FC24-7E49-BBFD-8CE5E4A838F8}" type="presOf" srcId="{83E7D925-02C7-4C23-87F3-E785F85E98FB}" destId="{30FFB9E7-6029-9E4F-BD92-702A2D78D7C9}" srcOrd="0" destOrd="0" presId="urn:microsoft.com/office/officeart/2005/8/layout/vList2"/>
    <dgm:cxn modelId="{C236427E-5F42-C24A-95DF-2BC8D406FE3A}" type="presOf" srcId="{0BC6E455-6BDD-41DE-8477-96E5E80B6CF6}" destId="{D471FE43-7710-9342-9333-18776A8B39BC}" srcOrd="0" destOrd="0" presId="urn:microsoft.com/office/officeart/2005/8/layout/vList2"/>
    <dgm:cxn modelId="{7949FA90-8641-4631-A69D-EDDC42452B5C}" srcId="{3F7FD431-BD7F-4A0B-8EC4-3A1E360B8742}" destId="{D4E4E78D-69DC-43C5-9F95-E5704114A2B4}" srcOrd="2" destOrd="0" parTransId="{455AB680-9CF2-46DE-9F97-8BF1D9CB9A54}" sibTransId="{B0777DE9-C1E1-4060-904C-4253E2667E06}"/>
    <dgm:cxn modelId="{BBC783D4-146C-CC47-BD09-D147135902B1}" type="presOf" srcId="{3F7FD431-BD7F-4A0B-8EC4-3A1E360B8742}" destId="{842B7FE8-6F01-6E46-A7D2-B48866FC87DB}" srcOrd="0" destOrd="0" presId="urn:microsoft.com/office/officeart/2005/8/layout/vList2"/>
    <dgm:cxn modelId="{039BC780-C8FA-0849-BE89-E1F17F9625CE}" type="presParOf" srcId="{842B7FE8-6F01-6E46-A7D2-B48866FC87DB}" destId="{D471FE43-7710-9342-9333-18776A8B39BC}" srcOrd="0" destOrd="0" presId="urn:microsoft.com/office/officeart/2005/8/layout/vList2"/>
    <dgm:cxn modelId="{FE708415-E5E3-FB4A-ABFE-8B088CEC353C}" type="presParOf" srcId="{842B7FE8-6F01-6E46-A7D2-B48866FC87DB}" destId="{96C7ECF9-2B2B-C148-A658-E47889AB99C9}" srcOrd="1" destOrd="0" presId="urn:microsoft.com/office/officeart/2005/8/layout/vList2"/>
    <dgm:cxn modelId="{C2B42FEC-8B68-8F40-BCE7-FBCE80A0EEFC}" type="presParOf" srcId="{842B7FE8-6F01-6E46-A7D2-B48866FC87DB}" destId="{30FFB9E7-6029-9E4F-BD92-702A2D78D7C9}" srcOrd="2" destOrd="0" presId="urn:microsoft.com/office/officeart/2005/8/layout/vList2"/>
    <dgm:cxn modelId="{8EC0E6A3-2A33-5548-860D-688E12BE9A8C}" type="presParOf" srcId="{842B7FE8-6F01-6E46-A7D2-B48866FC87DB}" destId="{782E737C-78FC-3D43-91DA-06CA513DFA6C}" srcOrd="3" destOrd="0" presId="urn:microsoft.com/office/officeart/2005/8/layout/vList2"/>
    <dgm:cxn modelId="{48D57473-822A-BB4E-AAD9-E01D3972A2BE}" type="presParOf" srcId="{842B7FE8-6F01-6E46-A7D2-B48866FC87DB}" destId="{FFDACC81-53E5-DB42-9848-A95669A09F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B6AE7-126D-45E4-A69B-60E047689F0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B88BFD9-5724-49D6-AD4D-3BD91A6CB8A3}">
      <dgm:prSet/>
      <dgm:spPr/>
      <dgm:t>
        <a:bodyPr/>
        <a:lstStyle/>
        <a:p>
          <a:r>
            <a:rPr lang="en-US"/>
            <a:t>Efek bahan toksik terhadap tubuh</a:t>
          </a:r>
        </a:p>
      </dgm:t>
    </dgm:pt>
    <dgm:pt modelId="{BC27C423-617C-4D8A-AFE0-ABC62F65D10A}" type="parTrans" cxnId="{7A7ED275-7C28-42D5-8F98-25DC87A0A2B0}">
      <dgm:prSet/>
      <dgm:spPr/>
      <dgm:t>
        <a:bodyPr/>
        <a:lstStyle/>
        <a:p>
          <a:endParaRPr lang="en-US"/>
        </a:p>
      </dgm:t>
    </dgm:pt>
    <dgm:pt modelId="{BED30D34-3CD0-4E3A-80E9-4B91DDC7F266}" type="sibTrans" cxnId="{7A7ED275-7C28-42D5-8F98-25DC87A0A2B0}">
      <dgm:prSet/>
      <dgm:spPr/>
      <dgm:t>
        <a:bodyPr/>
        <a:lstStyle/>
        <a:p>
          <a:endParaRPr lang="en-US"/>
        </a:p>
      </dgm:t>
    </dgm:pt>
    <dgm:pt modelId="{5A61DC85-6E32-4B63-A5AB-BBB08752FA88}">
      <dgm:prSet/>
      <dgm:spPr/>
      <dgm:t>
        <a:bodyPr/>
        <a:lstStyle/>
        <a:p>
          <a:r>
            <a:rPr lang="en-US"/>
            <a:t>Klasifikasi bahan berbahaya</a:t>
          </a:r>
        </a:p>
      </dgm:t>
    </dgm:pt>
    <dgm:pt modelId="{1DB5A5A1-00F6-44F5-A383-18296314451E}" type="parTrans" cxnId="{F78570B0-3B5B-449D-BE5A-3FE5AD8201EC}">
      <dgm:prSet/>
      <dgm:spPr/>
      <dgm:t>
        <a:bodyPr/>
        <a:lstStyle/>
        <a:p>
          <a:endParaRPr lang="en-US"/>
        </a:p>
      </dgm:t>
    </dgm:pt>
    <dgm:pt modelId="{69B8F890-7985-4408-BF58-95FC342830E7}" type="sibTrans" cxnId="{F78570B0-3B5B-449D-BE5A-3FE5AD8201EC}">
      <dgm:prSet/>
      <dgm:spPr/>
      <dgm:t>
        <a:bodyPr/>
        <a:lstStyle/>
        <a:p>
          <a:endParaRPr lang="en-US"/>
        </a:p>
      </dgm:t>
    </dgm:pt>
    <dgm:pt modelId="{CC42C2E1-9109-439E-A692-C65D646AC0EF}">
      <dgm:prSet/>
      <dgm:spPr/>
      <dgm:t>
        <a:bodyPr/>
        <a:lstStyle/>
        <a:p>
          <a:r>
            <a:rPr lang="en-US"/>
            <a:t>Proses absorpsi, distribusi dan ekskresi dalam tubuh</a:t>
          </a:r>
        </a:p>
      </dgm:t>
    </dgm:pt>
    <dgm:pt modelId="{2C2D4B13-664C-4423-B77D-9FD934AE8621}" type="parTrans" cxnId="{D1E462F8-6722-4185-8651-B7FEB7E2AC8A}">
      <dgm:prSet/>
      <dgm:spPr/>
      <dgm:t>
        <a:bodyPr/>
        <a:lstStyle/>
        <a:p>
          <a:endParaRPr lang="en-US"/>
        </a:p>
      </dgm:t>
    </dgm:pt>
    <dgm:pt modelId="{F7C38BA9-0546-4B3E-9B79-830B6C8533E6}" type="sibTrans" cxnId="{D1E462F8-6722-4185-8651-B7FEB7E2AC8A}">
      <dgm:prSet/>
      <dgm:spPr/>
      <dgm:t>
        <a:bodyPr/>
        <a:lstStyle/>
        <a:p>
          <a:endParaRPr lang="en-US"/>
        </a:p>
      </dgm:t>
    </dgm:pt>
    <dgm:pt modelId="{DBCDF863-71BD-4897-A43F-547F3BB34D48}">
      <dgm:prSet/>
      <dgm:spPr/>
      <dgm:t>
        <a:bodyPr/>
        <a:lstStyle/>
        <a:p>
          <a:r>
            <a:rPr lang="en-US"/>
            <a:t>Nilai Ambang Batas dan Indeks Pajanan Biologis</a:t>
          </a:r>
        </a:p>
      </dgm:t>
    </dgm:pt>
    <dgm:pt modelId="{19402AC6-D2C3-4990-8EA9-A1A7E2F142B0}" type="parTrans" cxnId="{96CCE866-D998-4969-896A-5E90CA37A6C3}">
      <dgm:prSet/>
      <dgm:spPr/>
      <dgm:t>
        <a:bodyPr/>
        <a:lstStyle/>
        <a:p>
          <a:endParaRPr lang="en-US"/>
        </a:p>
      </dgm:t>
    </dgm:pt>
    <dgm:pt modelId="{C39327FE-93BE-4076-B2A1-185BE0399B84}" type="sibTrans" cxnId="{96CCE866-D998-4969-896A-5E90CA37A6C3}">
      <dgm:prSet/>
      <dgm:spPr/>
      <dgm:t>
        <a:bodyPr/>
        <a:lstStyle/>
        <a:p>
          <a:endParaRPr lang="en-US"/>
        </a:p>
      </dgm:t>
    </dgm:pt>
    <dgm:pt modelId="{5EC7A3F4-03B3-FF4A-A0C6-F2F069076802}" type="pres">
      <dgm:prSet presAssocID="{7AAB6AE7-126D-45E4-A69B-60E047689F08}" presName="vert0" presStyleCnt="0">
        <dgm:presLayoutVars>
          <dgm:dir/>
          <dgm:animOne val="branch"/>
          <dgm:animLvl val="lvl"/>
        </dgm:presLayoutVars>
      </dgm:prSet>
      <dgm:spPr/>
    </dgm:pt>
    <dgm:pt modelId="{57F3FDE1-BF15-934A-83A3-5E09027F9F8D}" type="pres">
      <dgm:prSet presAssocID="{8B88BFD9-5724-49D6-AD4D-3BD91A6CB8A3}" presName="thickLine" presStyleLbl="alignNode1" presStyleIdx="0" presStyleCnt="4"/>
      <dgm:spPr/>
    </dgm:pt>
    <dgm:pt modelId="{F7E351BA-F482-E845-9EB6-BD69561601BB}" type="pres">
      <dgm:prSet presAssocID="{8B88BFD9-5724-49D6-AD4D-3BD91A6CB8A3}" presName="horz1" presStyleCnt="0"/>
      <dgm:spPr/>
    </dgm:pt>
    <dgm:pt modelId="{8AFC49D3-D9D2-374F-B276-FE5E4E06CA81}" type="pres">
      <dgm:prSet presAssocID="{8B88BFD9-5724-49D6-AD4D-3BD91A6CB8A3}" presName="tx1" presStyleLbl="revTx" presStyleIdx="0" presStyleCnt="4"/>
      <dgm:spPr/>
    </dgm:pt>
    <dgm:pt modelId="{A2A6C4A8-FBF4-D346-83CC-D2FC8E87B5F7}" type="pres">
      <dgm:prSet presAssocID="{8B88BFD9-5724-49D6-AD4D-3BD91A6CB8A3}" presName="vert1" presStyleCnt="0"/>
      <dgm:spPr/>
    </dgm:pt>
    <dgm:pt modelId="{25C79E1A-874B-3944-9025-0A63C67264C2}" type="pres">
      <dgm:prSet presAssocID="{5A61DC85-6E32-4B63-A5AB-BBB08752FA88}" presName="thickLine" presStyleLbl="alignNode1" presStyleIdx="1" presStyleCnt="4"/>
      <dgm:spPr/>
    </dgm:pt>
    <dgm:pt modelId="{6CB8A1DD-87A2-0A40-9715-03BB2FE4EE29}" type="pres">
      <dgm:prSet presAssocID="{5A61DC85-6E32-4B63-A5AB-BBB08752FA88}" presName="horz1" presStyleCnt="0"/>
      <dgm:spPr/>
    </dgm:pt>
    <dgm:pt modelId="{86E5FAF8-4CC0-4848-BC62-E35E68EC1A6E}" type="pres">
      <dgm:prSet presAssocID="{5A61DC85-6E32-4B63-A5AB-BBB08752FA88}" presName="tx1" presStyleLbl="revTx" presStyleIdx="1" presStyleCnt="4"/>
      <dgm:spPr/>
    </dgm:pt>
    <dgm:pt modelId="{D822C849-DC18-0A4B-BE12-D917AC217760}" type="pres">
      <dgm:prSet presAssocID="{5A61DC85-6E32-4B63-A5AB-BBB08752FA88}" presName="vert1" presStyleCnt="0"/>
      <dgm:spPr/>
    </dgm:pt>
    <dgm:pt modelId="{43245AA4-F8B1-1749-8107-A777A230A6EA}" type="pres">
      <dgm:prSet presAssocID="{CC42C2E1-9109-439E-A692-C65D646AC0EF}" presName="thickLine" presStyleLbl="alignNode1" presStyleIdx="2" presStyleCnt="4"/>
      <dgm:spPr/>
    </dgm:pt>
    <dgm:pt modelId="{48226930-D6C1-E041-BFCF-2D4C4D20B0C3}" type="pres">
      <dgm:prSet presAssocID="{CC42C2E1-9109-439E-A692-C65D646AC0EF}" presName="horz1" presStyleCnt="0"/>
      <dgm:spPr/>
    </dgm:pt>
    <dgm:pt modelId="{4FA7CF4A-D672-C046-BD12-D3C1FA391DB4}" type="pres">
      <dgm:prSet presAssocID="{CC42C2E1-9109-439E-A692-C65D646AC0EF}" presName="tx1" presStyleLbl="revTx" presStyleIdx="2" presStyleCnt="4"/>
      <dgm:spPr/>
    </dgm:pt>
    <dgm:pt modelId="{4218FEA8-3084-6B4F-8EEA-67F229ACE29C}" type="pres">
      <dgm:prSet presAssocID="{CC42C2E1-9109-439E-A692-C65D646AC0EF}" presName="vert1" presStyleCnt="0"/>
      <dgm:spPr/>
    </dgm:pt>
    <dgm:pt modelId="{E3F4FFC3-7BB1-104B-87FA-26AD500751B1}" type="pres">
      <dgm:prSet presAssocID="{DBCDF863-71BD-4897-A43F-547F3BB34D48}" presName="thickLine" presStyleLbl="alignNode1" presStyleIdx="3" presStyleCnt="4"/>
      <dgm:spPr/>
    </dgm:pt>
    <dgm:pt modelId="{B90BE1F3-EF2D-3142-938F-85DD9095B96C}" type="pres">
      <dgm:prSet presAssocID="{DBCDF863-71BD-4897-A43F-547F3BB34D48}" presName="horz1" presStyleCnt="0"/>
      <dgm:spPr/>
    </dgm:pt>
    <dgm:pt modelId="{36638470-038C-D846-8C52-F265EFFA9E50}" type="pres">
      <dgm:prSet presAssocID="{DBCDF863-71BD-4897-A43F-547F3BB34D48}" presName="tx1" presStyleLbl="revTx" presStyleIdx="3" presStyleCnt="4"/>
      <dgm:spPr/>
    </dgm:pt>
    <dgm:pt modelId="{231B5AEC-EBE5-2148-AA8D-1867F65F4F4E}" type="pres">
      <dgm:prSet presAssocID="{DBCDF863-71BD-4897-A43F-547F3BB34D48}" presName="vert1" presStyleCnt="0"/>
      <dgm:spPr/>
    </dgm:pt>
  </dgm:ptLst>
  <dgm:cxnLst>
    <dgm:cxn modelId="{68EFFD02-20F7-A041-9A0A-DF27DCEFCEC6}" type="presOf" srcId="{5A61DC85-6E32-4B63-A5AB-BBB08752FA88}" destId="{86E5FAF8-4CC0-4848-BC62-E35E68EC1A6E}" srcOrd="0" destOrd="0" presId="urn:microsoft.com/office/officeart/2008/layout/LinedList"/>
    <dgm:cxn modelId="{CCA98159-FBCF-A744-88BF-75B7CD47F979}" type="presOf" srcId="{CC42C2E1-9109-439E-A692-C65D646AC0EF}" destId="{4FA7CF4A-D672-C046-BD12-D3C1FA391DB4}" srcOrd="0" destOrd="0" presId="urn:microsoft.com/office/officeart/2008/layout/LinedList"/>
    <dgm:cxn modelId="{96CCE866-D998-4969-896A-5E90CA37A6C3}" srcId="{7AAB6AE7-126D-45E4-A69B-60E047689F08}" destId="{DBCDF863-71BD-4897-A43F-547F3BB34D48}" srcOrd="3" destOrd="0" parTransId="{19402AC6-D2C3-4990-8EA9-A1A7E2F142B0}" sibTransId="{C39327FE-93BE-4076-B2A1-185BE0399B84}"/>
    <dgm:cxn modelId="{5C694574-DE66-D44A-9FA8-35A1BDB8D74A}" type="presOf" srcId="{7AAB6AE7-126D-45E4-A69B-60E047689F08}" destId="{5EC7A3F4-03B3-FF4A-A0C6-F2F069076802}" srcOrd="0" destOrd="0" presId="urn:microsoft.com/office/officeart/2008/layout/LinedList"/>
    <dgm:cxn modelId="{7A7ED275-7C28-42D5-8F98-25DC87A0A2B0}" srcId="{7AAB6AE7-126D-45E4-A69B-60E047689F08}" destId="{8B88BFD9-5724-49D6-AD4D-3BD91A6CB8A3}" srcOrd="0" destOrd="0" parTransId="{BC27C423-617C-4D8A-AFE0-ABC62F65D10A}" sibTransId="{BED30D34-3CD0-4E3A-80E9-4B91DDC7F266}"/>
    <dgm:cxn modelId="{24ED548E-8E61-FD4C-94AA-4D01C2787A23}" type="presOf" srcId="{DBCDF863-71BD-4897-A43F-547F3BB34D48}" destId="{36638470-038C-D846-8C52-F265EFFA9E50}" srcOrd="0" destOrd="0" presId="urn:microsoft.com/office/officeart/2008/layout/LinedList"/>
    <dgm:cxn modelId="{F798B594-0E03-134E-815D-91D3053DDE1C}" type="presOf" srcId="{8B88BFD9-5724-49D6-AD4D-3BD91A6CB8A3}" destId="{8AFC49D3-D9D2-374F-B276-FE5E4E06CA81}" srcOrd="0" destOrd="0" presId="urn:microsoft.com/office/officeart/2008/layout/LinedList"/>
    <dgm:cxn modelId="{F78570B0-3B5B-449D-BE5A-3FE5AD8201EC}" srcId="{7AAB6AE7-126D-45E4-A69B-60E047689F08}" destId="{5A61DC85-6E32-4B63-A5AB-BBB08752FA88}" srcOrd="1" destOrd="0" parTransId="{1DB5A5A1-00F6-44F5-A383-18296314451E}" sibTransId="{69B8F890-7985-4408-BF58-95FC342830E7}"/>
    <dgm:cxn modelId="{D1E462F8-6722-4185-8651-B7FEB7E2AC8A}" srcId="{7AAB6AE7-126D-45E4-A69B-60E047689F08}" destId="{CC42C2E1-9109-439E-A692-C65D646AC0EF}" srcOrd="2" destOrd="0" parTransId="{2C2D4B13-664C-4423-B77D-9FD934AE8621}" sibTransId="{F7C38BA9-0546-4B3E-9B79-830B6C8533E6}"/>
    <dgm:cxn modelId="{C13B8831-3E1A-D04D-B2DF-5895F39DAD8D}" type="presParOf" srcId="{5EC7A3F4-03B3-FF4A-A0C6-F2F069076802}" destId="{57F3FDE1-BF15-934A-83A3-5E09027F9F8D}" srcOrd="0" destOrd="0" presId="urn:microsoft.com/office/officeart/2008/layout/LinedList"/>
    <dgm:cxn modelId="{DC7F4967-B77D-914B-9E44-D3345A04458F}" type="presParOf" srcId="{5EC7A3F4-03B3-FF4A-A0C6-F2F069076802}" destId="{F7E351BA-F482-E845-9EB6-BD69561601BB}" srcOrd="1" destOrd="0" presId="urn:microsoft.com/office/officeart/2008/layout/LinedList"/>
    <dgm:cxn modelId="{C0E52E09-32E9-0341-B5A3-BE5FC17ACA30}" type="presParOf" srcId="{F7E351BA-F482-E845-9EB6-BD69561601BB}" destId="{8AFC49D3-D9D2-374F-B276-FE5E4E06CA81}" srcOrd="0" destOrd="0" presId="urn:microsoft.com/office/officeart/2008/layout/LinedList"/>
    <dgm:cxn modelId="{4A6AF3A3-F97E-C04C-8FF8-B8ED22E4C55C}" type="presParOf" srcId="{F7E351BA-F482-E845-9EB6-BD69561601BB}" destId="{A2A6C4A8-FBF4-D346-83CC-D2FC8E87B5F7}" srcOrd="1" destOrd="0" presId="urn:microsoft.com/office/officeart/2008/layout/LinedList"/>
    <dgm:cxn modelId="{762808B1-444F-8440-94D7-05AA0E97D832}" type="presParOf" srcId="{5EC7A3F4-03B3-FF4A-A0C6-F2F069076802}" destId="{25C79E1A-874B-3944-9025-0A63C67264C2}" srcOrd="2" destOrd="0" presId="urn:microsoft.com/office/officeart/2008/layout/LinedList"/>
    <dgm:cxn modelId="{A2BA5F08-1B94-A041-967E-8506E9C8C45D}" type="presParOf" srcId="{5EC7A3F4-03B3-FF4A-A0C6-F2F069076802}" destId="{6CB8A1DD-87A2-0A40-9715-03BB2FE4EE29}" srcOrd="3" destOrd="0" presId="urn:microsoft.com/office/officeart/2008/layout/LinedList"/>
    <dgm:cxn modelId="{F39FFA1C-0E25-6342-975D-A7C58293CC41}" type="presParOf" srcId="{6CB8A1DD-87A2-0A40-9715-03BB2FE4EE29}" destId="{86E5FAF8-4CC0-4848-BC62-E35E68EC1A6E}" srcOrd="0" destOrd="0" presId="urn:microsoft.com/office/officeart/2008/layout/LinedList"/>
    <dgm:cxn modelId="{970B6D4F-DBD1-7047-BE43-A99BF83559D0}" type="presParOf" srcId="{6CB8A1DD-87A2-0A40-9715-03BB2FE4EE29}" destId="{D822C849-DC18-0A4B-BE12-D917AC217760}" srcOrd="1" destOrd="0" presId="urn:microsoft.com/office/officeart/2008/layout/LinedList"/>
    <dgm:cxn modelId="{155A9D98-355E-E944-805A-B88ABD191D7F}" type="presParOf" srcId="{5EC7A3F4-03B3-FF4A-A0C6-F2F069076802}" destId="{43245AA4-F8B1-1749-8107-A777A230A6EA}" srcOrd="4" destOrd="0" presId="urn:microsoft.com/office/officeart/2008/layout/LinedList"/>
    <dgm:cxn modelId="{E07AE3E9-3FA0-D24C-85DB-BEE7B9F61548}" type="presParOf" srcId="{5EC7A3F4-03B3-FF4A-A0C6-F2F069076802}" destId="{48226930-D6C1-E041-BFCF-2D4C4D20B0C3}" srcOrd="5" destOrd="0" presId="urn:microsoft.com/office/officeart/2008/layout/LinedList"/>
    <dgm:cxn modelId="{2B0F5016-645F-FC4F-B845-C05456E5B32B}" type="presParOf" srcId="{48226930-D6C1-E041-BFCF-2D4C4D20B0C3}" destId="{4FA7CF4A-D672-C046-BD12-D3C1FA391DB4}" srcOrd="0" destOrd="0" presId="urn:microsoft.com/office/officeart/2008/layout/LinedList"/>
    <dgm:cxn modelId="{3D01C8D8-ED2A-AF4D-AB20-DE6AFF2F2076}" type="presParOf" srcId="{48226930-D6C1-E041-BFCF-2D4C4D20B0C3}" destId="{4218FEA8-3084-6B4F-8EEA-67F229ACE29C}" srcOrd="1" destOrd="0" presId="urn:microsoft.com/office/officeart/2008/layout/LinedList"/>
    <dgm:cxn modelId="{A8D30EE2-D4D0-6647-ADA0-16D68A14DBEB}" type="presParOf" srcId="{5EC7A3F4-03B3-FF4A-A0C6-F2F069076802}" destId="{E3F4FFC3-7BB1-104B-87FA-26AD500751B1}" srcOrd="6" destOrd="0" presId="urn:microsoft.com/office/officeart/2008/layout/LinedList"/>
    <dgm:cxn modelId="{CBC45603-5C59-1F4E-8336-6B76719C4109}" type="presParOf" srcId="{5EC7A3F4-03B3-FF4A-A0C6-F2F069076802}" destId="{B90BE1F3-EF2D-3142-938F-85DD9095B96C}" srcOrd="7" destOrd="0" presId="urn:microsoft.com/office/officeart/2008/layout/LinedList"/>
    <dgm:cxn modelId="{6E6810F0-EFD3-6748-A7D8-D999F2B67970}" type="presParOf" srcId="{B90BE1F3-EF2D-3142-938F-85DD9095B96C}" destId="{36638470-038C-D846-8C52-F265EFFA9E50}" srcOrd="0" destOrd="0" presId="urn:microsoft.com/office/officeart/2008/layout/LinedList"/>
    <dgm:cxn modelId="{D7F6841A-F0F9-8946-A8D0-67D4B4B3FC6B}" type="presParOf" srcId="{B90BE1F3-EF2D-3142-938F-85DD9095B96C}" destId="{231B5AEC-EBE5-2148-AA8D-1867F65F4F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FD06C-5653-476C-BD3C-F1005A2481D2}"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D7F3F9AD-89C2-4C89-80A1-77D021A4E74C}">
      <dgm:prSet/>
      <dgm:spPr/>
      <dgm:t>
        <a:bodyPr/>
        <a:lstStyle/>
        <a:p>
          <a:r>
            <a:rPr lang="id-ID"/>
            <a:t>E</a:t>
          </a:r>
          <a:r>
            <a:rPr lang="en-US"/>
            <a:t>fek lokal </a:t>
          </a:r>
        </a:p>
      </dgm:t>
    </dgm:pt>
    <dgm:pt modelId="{9B4636F0-1959-4645-BB3E-0DC6881EED3F}" type="parTrans" cxnId="{FAF8CFC7-2C33-47F3-B61B-72C448ADC24C}">
      <dgm:prSet/>
      <dgm:spPr/>
      <dgm:t>
        <a:bodyPr/>
        <a:lstStyle/>
        <a:p>
          <a:endParaRPr lang="en-US"/>
        </a:p>
      </dgm:t>
    </dgm:pt>
    <dgm:pt modelId="{692C7BC4-E915-4F37-BC4A-E82B9A28D7F8}" type="sibTrans" cxnId="{FAF8CFC7-2C33-47F3-B61B-72C448ADC24C}">
      <dgm:prSet/>
      <dgm:spPr/>
      <dgm:t>
        <a:bodyPr/>
        <a:lstStyle/>
        <a:p>
          <a:endParaRPr lang="en-US"/>
        </a:p>
      </dgm:t>
    </dgm:pt>
    <dgm:pt modelId="{CB6E68ED-65E2-4CB9-82D9-DF2DF5FCADBD}">
      <dgm:prSet/>
      <dgm:spPr/>
      <dgm:t>
        <a:bodyPr/>
        <a:lstStyle/>
        <a:p>
          <a:r>
            <a:rPr lang="en-US"/>
            <a:t>pada bagian tubuh yang terkena bahan beracun, </a:t>
          </a:r>
        </a:p>
      </dgm:t>
    </dgm:pt>
    <dgm:pt modelId="{C5DBD1F6-7CE7-463C-97A5-A6B32C50F571}" type="parTrans" cxnId="{8129B29B-604A-4220-BDCB-0C64913739B3}">
      <dgm:prSet/>
      <dgm:spPr/>
      <dgm:t>
        <a:bodyPr/>
        <a:lstStyle/>
        <a:p>
          <a:endParaRPr lang="en-US"/>
        </a:p>
      </dgm:t>
    </dgm:pt>
    <dgm:pt modelId="{FD18993F-E6F2-47D9-94A3-2A7EDFB56B85}" type="sibTrans" cxnId="{8129B29B-604A-4220-BDCB-0C64913739B3}">
      <dgm:prSet/>
      <dgm:spPr/>
      <dgm:t>
        <a:bodyPr/>
        <a:lstStyle/>
        <a:p>
          <a:endParaRPr lang="en-US"/>
        </a:p>
      </dgm:t>
    </dgm:pt>
    <dgm:pt modelId="{B5E99594-B534-4F3A-981A-FDA5DA2A4D66}">
      <dgm:prSet/>
      <dgm:spPr/>
      <dgm:t>
        <a:bodyPr/>
        <a:lstStyle/>
        <a:p>
          <a:r>
            <a:rPr lang="id-ID"/>
            <a:t>E</a:t>
          </a:r>
          <a:r>
            <a:rPr lang="en-US"/>
            <a:t>fek sistemik</a:t>
          </a:r>
        </a:p>
      </dgm:t>
    </dgm:pt>
    <dgm:pt modelId="{A76C7750-7277-407F-A57B-23BDF255FE81}" type="parTrans" cxnId="{1005D278-5105-4707-AD42-0CC0D334CDA2}">
      <dgm:prSet/>
      <dgm:spPr/>
      <dgm:t>
        <a:bodyPr/>
        <a:lstStyle/>
        <a:p>
          <a:endParaRPr lang="en-US"/>
        </a:p>
      </dgm:t>
    </dgm:pt>
    <dgm:pt modelId="{FC1A836E-3C8A-459C-AEF7-17847C250FA5}" type="sibTrans" cxnId="{1005D278-5105-4707-AD42-0CC0D334CDA2}">
      <dgm:prSet/>
      <dgm:spPr/>
      <dgm:t>
        <a:bodyPr/>
        <a:lstStyle/>
        <a:p>
          <a:endParaRPr lang="en-US"/>
        </a:p>
      </dgm:t>
    </dgm:pt>
    <dgm:pt modelId="{1DE6BDC4-B92F-4ADB-96C5-6C1C3277A52F}">
      <dgm:prSet/>
      <dgm:spPr/>
      <dgm:t>
        <a:bodyPr/>
        <a:lstStyle/>
        <a:p>
          <a:r>
            <a:rPr lang="en-US"/>
            <a:t>akan terjadi bila bahan kimia tersebut diserap oleh tubuh. </a:t>
          </a:r>
        </a:p>
      </dgm:t>
    </dgm:pt>
    <dgm:pt modelId="{AA7A69CC-382D-40D3-B2C5-23E22DD419FF}" type="parTrans" cxnId="{ABCD0BD3-1679-4832-99A1-21B26874A947}">
      <dgm:prSet/>
      <dgm:spPr/>
      <dgm:t>
        <a:bodyPr/>
        <a:lstStyle/>
        <a:p>
          <a:endParaRPr lang="en-US"/>
        </a:p>
      </dgm:t>
    </dgm:pt>
    <dgm:pt modelId="{5C6AAFFA-ECB1-4566-97BA-9FECFCE7188A}" type="sibTrans" cxnId="{ABCD0BD3-1679-4832-99A1-21B26874A947}">
      <dgm:prSet/>
      <dgm:spPr/>
      <dgm:t>
        <a:bodyPr/>
        <a:lstStyle/>
        <a:p>
          <a:endParaRPr lang="en-US"/>
        </a:p>
      </dgm:t>
    </dgm:pt>
    <dgm:pt modelId="{17185AE9-C163-464A-B115-7C44094F83C7}">
      <dgm:prSet/>
      <dgm:spPr/>
      <dgm:t>
        <a:bodyPr/>
        <a:lstStyle/>
        <a:p>
          <a:r>
            <a:rPr lang="id-ID"/>
            <a:t>penyerapan melalui </a:t>
          </a:r>
          <a:r>
            <a:rPr lang="en-US"/>
            <a:t>kulit, saluran pencernaan, paru-paru dan cara lainnya</a:t>
          </a:r>
        </a:p>
      </dgm:t>
    </dgm:pt>
    <dgm:pt modelId="{20B86003-6250-41CD-A02F-3FBB7D1F9B6F}" type="parTrans" cxnId="{E32C0A9B-C176-4DDB-BDB1-B4BFBDA8A565}">
      <dgm:prSet/>
      <dgm:spPr/>
      <dgm:t>
        <a:bodyPr/>
        <a:lstStyle/>
        <a:p>
          <a:endParaRPr lang="en-US"/>
        </a:p>
      </dgm:t>
    </dgm:pt>
    <dgm:pt modelId="{73FE96B6-E5B9-4279-ABB1-80B33D4C0EE2}" type="sibTrans" cxnId="{E32C0A9B-C176-4DDB-BDB1-B4BFBDA8A565}">
      <dgm:prSet/>
      <dgm:spPr/>
      <dgm:t>
        <a:bodyPr/>
        <a:lstStyle/>
        <a:p>
          <a:endParaRPr lang="en-US"/>
        </a:p>
      </dgm:t>
    </dgm:pt>
    <dgm:pt modelId="{D0F77739-774D-400E-BE54-E9E8D4DAFE01}">
      <dgm:prSet/>
      <dgm:spPr/>
      <dgm:t>
        <a:bodyPr/>
        <a:lstStyle/>
        <a:p>
          <a:r>
            <a:rPr lang="id-ID"/>
            <a:t>D</a:t>
          </a:r>
          <a:r>
            <a:rPr lang="en-US"/>
            <a:t>istribusi dan eksresi </a:t>
          </a:r>
          <a:r>
            <a:rPr lang="id-ID"/>
            <a:t>--&gt;</a:t>
          </a:r>
          <a:r>
            <a:rPr lang="en-US"/>
            <a:t>menembus dinding membran sel tubuh baik melalui proses filtrasi, difusi pasif, diangkut melalui suatu media</a:t>
          </a:r>
        </a:p>
      </dgm:t>
    </dgm:pt>
    <dgm:pt modelId="{9AF725B1-8075-4230-BA25-070FCA9444DE}" type="parTrans" cxnId="{E1E0B251-B2C5-4CCB-B5B8-69B7B57434B8}">
      <dgm:prSet/>
      <dgm:spPr/>
      <dgm:t>
        <a:bodyPr/>
        <a:lstStyle/>
        <a:p>
          <a:endParaRPr lang="en-US"/>
        </a:p>
      </dgm:t>
    </dgm:pt>
    <dgm:pt modelId="{A904444C-572B-435A-9AE1-570E71563C4D}" type="sibTrans" cxnId="{E1E0B251-B2C5-4CCB-B5B8-69B7B57434B8}">
      <dgm:prSet/>
      <dgm:spPr/>
      <dgm:t>
        <a:bodyPr/>
        <a:lstStyle/>
        <a:p>
          <a:endParaRPr lang="en-US"/>
        </a:p>
      </dgm:t>
    </dgm:pt>
    <dgm:pt modelId="{1BEE1338-1ECF-0E4B-A476-7DA722BAD3E2}" type="pres">
      <dgm:prSet presAssocID="{AE7FD06C-5653-476C-BD3C-F1005A2481D2}" presName="linear" presStyleCnt="0">
        <dgm:presLayoutVars>
          <dgm:dir/>
          <dgm:animLvl val="lvl"/>
          <dgm:resizeHandles val="exact"/>
        </dgm:presLayoutVars>
      </dgm:prSet>
      <dgm:spPr/>
    </dgm:pt>
    <dgm:pt modelId="{D77352A0-1BF0-1645-930E-134E2F141FAD}" type="pres">
      <dgm:prSet presAssocID="{D7F3F9AD-89C2-4C89-80A1-77D021A4E74C}" presName="parentLin" presStyleCnt="0"/>
      <dgm:spPr/>
    </dgm:pt>
    <dgm:pt modelId="{2FC9F01B-E4ED-5B49-9D50-45879A1F5EA4}" type="pres">
      <dgm:prSet presAssocID="{D7F3F9AD-89C2-4C89-80A1-77D021A4E74C}" presName="parentLeftMargin" presStyleLbl="node1" presStyleIdx="0" presStyleCnt="2"/>
      <dgm:spPr/>
    </dgm:pt>
    <dgm:pt modelId="{21ED5979-E3E7-2040-B794-380594889993}" type="pres">
      <dgm:prSet presAssocID="{D7F3F9AD-89C2-4C89-80A1-77D021A4E74C}" presName="parentText" presStyleLbl="node1" presStyleIdx="0" presStyleCnt="2">
        <dgm:presLayoutVars>
          <dgm:chMax val="0"/>
          <dgm:bulletEnabled val="1"/>
        </dgm:presLayoutVars>
      </dgm:prSet>
      <dgm:spPr/>
    </dgm:pt>
    <dgm:pt modelId="{2A1BFFF8-B208-A740-969A-8EA2C3745311}" type="pres">
      <dgm:prSet presAssocID="{D7F3F9AD-89C2-4C89-80A1-77D021A4E74C}" presName="negativeSpace" presStyleCnt="0"/>
      <dgm:spPr/>
    </dgm:pt>
    <dgm:pt modelId="{31AD6F36-A62D-664B-87CC-75DB1CE827D3}" type="pres">
      <dgm:prSet presAssocID="{D7F3F9AD-89C2-4C89-80A1-77D021A4E74C}" presName="childText" presStyleLbl="conFgAcc1" presStyleIdx="0" presStyleCnt="2">
        <dgm:presLayoutVars>
          <dgm:bulletEnabled val="1"/>
        </dgm:presLayoutVars>
      </dgm:prSet>
      <dgm:spPr/>
    </dgm:pt>
    <dgm:pt modelId="{420568B9-8124-9045-ACB9-A55158E305D5}" type="pres">
      <dgm:prSet presAssocID="{692C7BC4-E915-4F37-BC4A-E82B9A28D7F8}" presName="spaceBetweenRectangles" presStyleCnt="0"/>
      <dgm:spPr/>
    </dgm:pt>
    <dgm:pt modelId="{C204A234-B2EE-F249-B9EE-B8FFF6EF1706}" type="pres">
      <dgm:prSet presAssocID="{B5E99594-B534-4F3A-981A-FDA5DA2A4D66}" presName="parentLin" presStyleCnt="0"/>
      <dgm:spPr/>
    </dgm:pt>
    <dgm:pt modelId="{B03914E3-8EA1-8742-9560-6E2624F8B5D6}" type="pres">
      <dgm:prSet presAssocID="{B5E99594-B534-4F3A-981A-FDA5DA2A4D66}" presName="parentLeftMargin" presStyleLbl="node1" presStyleIdx="0" presStyleCnt="2"/>
      <dgm:spPr/>
    </dgm:pt>
    <dgm:pt modelId="{DA34F382-2821-4740-87DA-48DAA89CF564}" type="pres">
      <dgm:prSet presAssocID="{B5E99594-B534-4F3A-981A-FDA5DA2A4D66}" presName="parentText" presStyleLbl="node1" presStyleIdx="1" presStyleCnt="2">
        <dgm:presLayoutVars>
          <dgm:chMax val="0"/>
          <dgm:bulletEnabled val="1"/>
        </dgm:presLayoutVars>
      </dgm:prSet>
      <dgm:spPr/>
    </dgm:pt>
    <dgm:pt modelId="{775057B6-7CC0-E744-BD97-A49E015DFC08}" type="pres">
      <dgm:prSet presAssocID="{B5E99594-B534-4F3A-981A-FDA5DA2A4D66}" presName="negativeSpace" presStyleCnt="0"/>
      <dgm:spPr/>
    </dgm:pt>
    <dgm:pt modelId="{4F848EC9-F056-4A44-BC38-258DA58FAFCE}" type="pres">
      <dgm:prSet presAssocID="{B5E99594-B534-4F3A-981A-FDA5DA2A4D66}" presName="childText" presStyleLbl="conFgAcc1" presStyleIdx="1" presStyleCnt="2">
        <dgm:presLayoutVars>
          <dgm:bulletEnabled val="1"/>
        </dgm:presLayoutVars>
      </dgm:prSet>
      <dgm:spPr/>
    </dgm:pt>
  </dgm:ptLst>
  <dgm:cxnLst>
    <dgm:cxn modelId="{F40AAA05-5008-6843-BAA3-5CE7A82E5DB9}" type="presOf" srcId="{D7F3F9AD-89C2-4C89-80A1-77D021A4E74C}" destId="{2FC9F01B-E4ED-5B49-9D50-45879A1F5EA4}" srcOrd="0" destOrd="0" presId="urn:microsoft.com/office/officeart/2005/8/layout/list1"/>
    <dgm:cxn modelId="{65C02A10-C7EC-9A44-8111-DA9EABC0B389}" type="presOf" srcId="{D0F77739-774D-400E-BE54-E9E8D4DAFE01}" destId="{4F848EC9-F056-4A44-BC38-258DA58FAFCE}" srcOrd="0" destOrd="2" presId="urn:microsoft.com/office/officeart/2005/8/layout/list1"/>
    <dgm:cxn modelId="{B10CF312-493A-6444-BC41-17206728ABF4}" type="presOf" srcId="{1DE6BDC4-B92F-4ADB-96C5-6C1C3277A52F}" destId="{4F848EC9-F056-4A44-BC38-258DA58FAFCE}" srcOrd="0" destOrd="0" presId="urn:microsoft.com/office/officeart/2005/8/layout/list1"/>
    <dgm:cxn modelId="{18CEBA2E-5B1F-8A4E-9394-63249F27E4E4}" type="presOf" srcId="{B5E99594-B534-4F3A-981A-FDA5DA2A4D66}" destId="{B03914E3-8EA1-8742-9560-6E2624F8B5D6}" srcOrd="0" destOrd="0" presId="urn:microsoft.com/office/officeart/2005/8/layout/list1"/>
    <dgm:cxn modelId="{A280314A-7F80-1D43-BDC0-7391D855E3CE}" type="presOf" srcId="{CB6E68ED-65E2-4CB9-82D9-DF2DF5FCADBD}" destId="{31AD6F36-A62D-664B-87CC-75DB1CE827D3}" srcOrd="0" destOrd="0" presId="urn:microsoft.com/office/officeart/2005/8/layout/list1"/>
    <dgm:cxn modelId="{E1E0B251-B2C5-4CCB-B5B8-69B7B57434B8}" srcId="{1DE6BDC4-B92F-4ADB-96C5-6C1C3277A52F}" destId="{D0F77739-774D-400E-BE54-E9E8D4DAFE01}" srcOrd="1" destOrd="0" parTransId="{9AF725B1-8075-4230-BA25-070FCA9444DE}" sibTransId="{A904444C-572B-435A-9AE1-570E71563C4D}"/>
    <dgm:cxn modelId="{1005D278-5105-4707-AD42-0CC0D334CDA2}" srcId="{AE7FD06C-5653-476C-BD3C-F1005A2481D2}" destId="{B5E99594-B534-4F3A-981A-FDA5DA2A4D66}" srcOrd="1" destOrd="0" parTransId="{A76C7750-7277-407F-A57B-23BDF255FE81}" sibTransId="{FC1A836E-3C8A-459C-AEF7-17847C250FA5}"/>
    <dgm:cxn modelId="{F2B85A98-DBFA-0844-BF64-4CA54CD5131A}" type="presOf" srcId="{17185AE9-C163-464A-B115-7C44094F83C7}" destId="{4F848EC9-F056-4A44-BC38-258DA58FAFCE}" srcOrd="0" destOrd="1" presId="urn:microsoft.com/office/officeart/2005/8/layout/list1"/>
    <dgm:cxn modelId="{E32C0A9B-C176-4DDB-BDB1-B4BFBDA8A565}" srcId="{1DE6BDC4-B92F-4ADB-96C5-6C1C3277A52F}" destId="{17185AE9-C163-464A-B115-7C44094F83C7}" srcOrd="0" destOrd="0" parTransId="{20B86003-6250-41CD-A02F-3FBB7D1F9B6F}" sibTransId="{73FE96B6-E5B9-4279-ABB1-80B33D4C0EE2}"/>
    <dgm:cxn modelId="{8129B29B-604A-4220-BDCB-0C64913739B3}" srcId="{D7F3F9AD-89C2-4C89-80A1-77D021A4E74C}" destId="{CB6E68ED-65E2-4CB9-82D9-DF2DF5FCADBD}" srcOrd="0" destOrd="0" parTransId="{C5DBD1F6-7CE7-463C-97A5-A6B32C50F571}" sibTransId="{FD18993F-E6F2-47D9-94A3-2A7EDFB56B85}"/>
    <dgm:cxn modelId="{2C06099F-B20B-FC43-A04F-2B790BBD69EC}" type="presOf" srcId="{AE7FD06C-5653-476C-BD3C-F1005A2481D2}" destId="{1BEE1338-1ECF-0E4B-A476-7DA722BAD3E2}" srcOrd="0" destOrd="0" presId="urn:microsoft.com/office/officeart/2005/8/layout/list1"/>
    <dgm:cxn modelId="{542271AF-4485-9E4D-8014-ED5F7C056E3F}" type="presOf" srcId="{B5E99594-B534-4F3A-981A-FDA5DA2A4D66}" destId="{DA34F382-2821-4740-87DA-48DAA89CF564}" srcOrd="1" destOrd="0" presId="urn:microsoft.com/office/officeart/2005/8/layout/list1"/>
    <dgm:cxn modelId="{5CE2AFB0-6DAC-4A40-BB59-37C189EB9CF8}" type="presOf" srcId="{D7F3F9AD-89C2-4C89-80A1-77D021A4E74C}" destId="{21ED5979-E3E7-2040-B794-380594889993}" srcOrd="1" destOrd="0" presId="urn:microsoft.com/office/officeart/2005/8/layout/list1"/>
    <dgm:cxn modelId="{FAF8CFC7-2C33-47F3-B61B-72C448ADC24C}" srcId="{AE7FD06C-5653-476C-BD3C-F1005A2481D2}" destId="{D7F3F9AD-89C2-4C89-80A1-77D021A4E74C}" srcOrd="0" destOrd="0" parTransId="{9B4636F0-1959-4645-BB3E-0DC6881EED3F}" sibTransId="{692C7BC4-E915-4F37-BC4A-E82B9A28D7F8}"/>
    <dgm:cxn modelId="{ABCD0BD3-1679-4832-99A1-21B26874A947}" srcId="{B5E99594-B534-4F3A-981A-FDA5DA2A4D66}" destId="{1DE6BDC4-B92F-4ADB-96C5-6C1C3277A52F}" srcOrd="0" destOrd="0" parTransId="{AA7A69CC-382D-40D3-B2C5-23E22DD419FF}" sibTransId="{5C6AAFFA-ECB1-4566-97BA-9FECFCE7188A}"/>
    <dgm:cxn modelId="{0B5E5F4C-3BFB-3246-940B-26F8DC5472B5}" type="presParOf" srcId="{1BEE1338-1ECF-0E4B-A476-7DA722BAD3E2}" destId="{D77352A0-1BF0-1645-930E-134E2F141FAD}" srcOrd="0" destOrd="0" presId="urn:microsoft.com/office/officeart/2005/8/layout/list1"/>
    <dgm:cxn modelId="{E82DA52D-FB1B-0845-B0B5-B0E3EBE2C75E}" type="presParOf" srcId="{D77352A0-1BF0-1645-930E-134E2F141FAD}" destId="{2FC9F01B-E4ED-5B49-9D50-45879A1F5EA4}" srcOrd="0" destOrd="0" presId="urn:microsoft.com/office/officeart/2005/8/layout/list1"/>
    <dgm:cxn modelId="{AA07ADFC-614B-0E41-B3D4-0AF605B5BFE0}" type="presParOf" srcId="{D77352A0-1BF0-1645-930E-134E2F141FAD}" destId="{21ED5979-E3E7-2040-B794-380594889993}" srcOrd="1" destOrd="0" presId="urn:microsoft.com/office/officeart/2005/8/layout/list1"/>
    <dgm:cxn modelId="{D8D786BC-C7A9-214C-9A37-14BE2BBB09E7}" type="presParOf" srcId="{1BEE1338-1ECF-0E4B-A476-7DA722BAD3E2}" destId="{2A1BFFF8-B208-A740-969A-8EA2C3745311}" srcOrd="1" destOrd="0" presId="urn:microsoft.com/office/officeart/2005/8/layout/list1"/>
    <dgm:cxn modelId="{BF876E95-7EE9-C047-B89A-FEAA2074C13A}" type="presParOf" srcId="{1BEE1338-1ECF-0E4B-A476-7DA722BAD3E2}" destId="{31AD6F36-A62D-664B-87CC-75DB1CE827D3}" srcOrd="2" destOrd="0" presId="urn:microsoft.com/office/officeart/2005/8/layout/list1"/>
    <dgm:cxn modelId="{D4BAE3E2-E6F5-5B43-B0C3-D9039AAF7DD5}" type="presParOf" srcId="{1BEE1338-1ECF-0E4B-A476-7DA722BAD3E2}" destId="{420568B9-8124-9045-ACB9-A55158E305D5}" srcOrd="3" destOrd="0" presId="urn:microsoft.com/office/officeart/2005/8/layout/list1"/>
    <dgm:cxn modelId="{ED741EAE-B3D2-DA46-81D6-D91A61942C8A}" type="presParOf" srcId="{1BEE1338-1ECF-0E4B-A476-7DA722BAD3E2}" destId="{C204A234-B2EE-F249-B9EE-B8FFF6EF1706}" srcOrd="4" destOrd="0" presId="urn:microsoft.com/office/officeart/2005/8/layout/list1"/>
    <dgm:cxn modelId="{43F0FACC-A226-564C-9922-064AB6BC888D}" type="presParOf" srcId="{C204A234-B2EE-F249-B9EE-B8FFF6EF1706}" destId="{B03914E3-8EA1-8742-9560-6E2624F8B5D6}" srcOrd="0" destOrd="0" presId="urn:microsoft.com/office/officeart/2005/8/layout/list1"/>
    <dgm:cxn modelId="{3E77F145-A804-DA4E-95ED-81038FD8CB75}" type="presParOf" srcId="{C204A234-B2EE-F249-B9EE-B8FFF6EF1706}" destId="{DA34F382-2821-4740-87DA-48DAA89CF564}" srcOrd="1" destOrd="0" presId="urn:microsoft.com/office/officeart/2005/8/layout/list1"/>
    <dgm:cxn modelId="{B724F783-AE91-5E49-B149-D1104FB0F75C}" type="presParOf" srcId="{1BEE1338-1ECF-0E4B-A476-7DA722BAD3E2}" destId="{775057B6-7CC0-E744-BD97-A49E015DFC08}" srcOrd="5" destOrd="0" presId="urn:microsoft.com/office/officeart/2005/8/layout/list1"/>
    <dgm:cxn modelId="{CB798240-196A-FE42-B9A5-1FC593AD97B3}" type="presParOf" srcId="{1BEE1338-1ECF-0E4B-A476-7DA722BAD3E2}" destId="{4F848EC9-F056-4A44-BC38-258DA58FAFC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A3663-11B8-4C50-B850-AD3D6630C1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54A75B8-9962-4500-B80A-C391F57E7F67}">
      <dgm:prSet/>
      <dgm:spPr/>
      <dgm:t>
        <a:bodyPr/>
        <a:lstStyle/>
        <a:p>
          <a:r>
            <a:rPr lang="id-ID"/>
            <a:t>Cara Lain</a:t>
          </a:r>
          <a:endParaRPr lang="en-US"/>
        </a:p>
      </dgm:t>
    </dgm:pt>
    <dgm:pt modelId="{2CDDFDB0-2960-419E-A65F-90C10C09FD05}" type="parTrans" cxnId="{570AAF4A-F412-4B76-A3AD-2965DD8248A8}">
      <dgm:prSet/>
      <dgm:spPr/>
      <dgm:t>
        <a:bodyPr/>
        <a:lstStyle/>
        <a:p>
          <a:endParaRPr lang="en-US"/>
        </a:p>
      </dgm:t>
    </dgm:pt>
    <dgm:pt modelId="{72C764EE-A3D5-49F2-9A3C-864C37A2D5A0}" type="sibTrans" cxnId="{570AAF4A-F412-4B76-A3AD-2965DD8248A8}">
      <dgm:prSet/>
      <dgm:spPr/>
      <dgm:t>
        <a:bodyPr/>
        <a:lstStyle/>
        <a:p>
          <a:endParaRPr lang="en-US"/>
        </a:p>
      </dgm:t>
    </dgm:pt>
    <dgm:pt modelId="{D174C76C-B801-4523-BC15-E86E286AC809}">
      <dgm:prSet/>
      <dgm:spPr/>
      <dgm:t>
        <a:bodyPr/>
        <a:lstStyle/>
        <a:p>
          <a:r>
            <a:rPr lang="id-ID"/>
            <a:t>biasanya pada eksperimen, berbagai jalan masuk diujikan seperti melalui vena, subkutan, atau injeksi ke dalam otot. Tujuannya agar mudah tercapai dosis yang tinggi dalam waktu singkat.</a:t>
          </a:r>
          <a:endParaRPr lang="en-US"/>
        </a:p>
      </dgm:t>
    </dgm:pt>
    <dgm:pt modelId="{B4983C7D-D308-4111-A365-BA74ED2B4E88}" type="parTrans" cxnId="{8933FCBD-4163-44AF-895B-9BBD481E6417}">
      <dgm:prSet/>
      <dgm:spPr/>
      <dgm:t>
        <a:bodyPr/>
        <a:lstStyle/>
        <a:p>
          <a:endParaRPr lang="en-US"/>
        </a:p>
      </dgm:t>
    </dgm:pt>
    <dgm:pt modelId="{11B93450-DFB0-43BF-9430-3CB08960E5D0}" type="sibTrans" cxnId="{8933FCBD-4163-44AF-895B-9BBD481E6417}">
      <dgm:prSet/>
      <dgm:spPr/>
      <dgm:t>
        <a:bodyPr/>
        <a:lstStyle/>
        <a:p>
          <a:endParaRPr lang="en-US"/>
        </a:p>
      </dgm:t>
    </dgm:pt>
    <dgm:pt modelId="{21B4FA55-0251-E340-92F5-9789327F1B0D}" type="pres">
      <dgm:prSet presAssocID="{706A3663-11B8-4C50-B850-AD3D6630C196}" presName="linear" presStyleCnt="0">
        <dgm:presLayoutVars>
          <dgm:animLvl val="lvl"/>
          <dgm:resizeHandles val="exact"/>
        </dgm:presLayoutVars>
      </dgm:prSet>
      <dgm:spPr/>
    </dgm:pt>
    <dgm:pt modelId="{34C37912-66A2-AB42-B04B-D76BB79ABAA1}" type="pres">
      <dgm:prSet presAssocID="{354A75B8-9962-4500-B80A-C391F57E7F67}" presName="parentText" presStyleLbl="node1" presStyleIdx="0" presStyleCnt="1">
        <dgm:presLayoutVars>
          <dgm:chMax val="0"/>
          <dgm:bulletEnabled val="1"/>
        </dgm:presLayoutVars>
      </dgm:prSet>
      <dgm:spPr/>
    </dgm:pt>
    <dgm:pt modelId="{F9FE484F-7ABA-1344-9D5C-955B00319013}" type="pres">
      <dgm:prSet presAssocID="{354A75B8-9962-4500-B80A-C391F57E7F67}" presName="childText" presStyleLbl="revTx" presStyleIdx="0" presStyleCnt="1">
        <dgm:presLayoutVars>
          <dgm:bulletEnabled val="1"/>
        </dgm:presLayoutVars>
      </dgm:prSet>
      <dgm:spPr/>
    </dgm:pt>
  </dgm:ptLst>
  <dgm:cxnLst>
    <dgm:cxn modelId="{570AAF4A-F412-4B76-A3AD-2965DD8248A8}" srcId="{706A3663-11B8-4C50-B850-AD3D6630C196}" destId="{354A75B8-9962-4500-B80A-C391F57E7F67}" srcOrd="0" destOrd="0" parTransId="{2CDDFDB0-2960-419E-A65F-90C10C09FD05}" sibTransId="{72C764EE-A3D5-49F2-9A3C-864C37A2D5A0}"/>
    <dgm:cxn modelId="{27713460-24CF-FE4F-920A-BEB23621A428}" type="presOf" srcId="{354A75B8-9962-4500-B80A-C391F57E7F67}" destId="{34C37912-66A2-AB42-B04B-D76BB79ABAA1}" srcOrd="0" destOrd="0" presId="urn:microsoft.com/office/officeart/2005/8/layout/vList2"/>
    <dgm:cxn modelId="{898223BC-3359-1045-A8B0-5C386FE366F7}" type="presOf" srcId="{706A3663-11B8-4C50-B850-AD3D6630C196}" destId="{21B4FA55-0251-E340-92F5-9789327F1B0D}" srcOrd="0" destOrd="0" presId="urn:microsoft.com/office/officeart/2005/8/layout/vList2"/>
    <dgm:cxn modelId="{8933FCBD-4163-44AF-895B-9BBD481E6417}" srcId="{354A75B8-9962-4500-B80A-C391F57E7F67}" destId="{D174C76C-B801-4523-BC15-E86E286AC809}" srcOrd="0" destOrd="0" parTransId="{B4983C7D-D308-4111-A365-BA74ED2B4E88}" sibTransId="{11B93450-DFB0-43BF-9430-3CB08960E5D0}"/>
    <dgm:cxn modelId="{F1F94EDB-0A72-664B-9DE1-5580B1E527E4}" type="presOf" srcId="{D174C76C-B801-4523-BC15-E86E286AC809}" destId="{F9FE484F-7ABA-1344-9D5C-955B00319013}" srcOrd="0" destOrd="0" presId="urn:microsoft.com/office/officeart/2005/8/layout/vList2"/>
    <dgm:cxn modelId="{1F4BC0EE-E46C-0C4B-8FB2-AC4563A70B60}" type="presParOf" srcId="{21B4FA55-0251-E340-92F5-9789327F1B0D}" destId="{34C37912-66A2-AB42-B04B-D76BB79ABAA1}" srcOrd="0" destOrd="0" presId="urn:microsoft.com/office/officeart/2005/8/layout/vList2"/>
    <dgm:cxn modelId="{23AF848B-6964-5644-8125-A5AE4C715357}" type="presParOf" srcId="{21B4FA55-0251-E340-92F5-9789327F1B0D}" destId="{F9FE484F-7ABA-1344-9D5C-955B0031901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37AA09-691E-427D-AB1A-A2B86BDE89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0ED781E-FDA8-47D1-8F4C-E9358BCA4505}">
      <dgm:prSet/>
      <dgm:spPr/>
      <dgm:t>
        <a:bodyPr/>
        <a:lstStyle/>
        <a:p>
          <a:r>
            <a:rPr lang="id-ID"/>
            <a:t>B</a:t>
          </a:r>
          <a:r>
            <a:rPr lang="en-US"/>
            <a:t>ahan akan berada di dalam darah dan menyebar dengan cepat ke seluruh tubuh</a:t>
          </a:r>
        </a:p>
      </dgm:t>
    </dgm:pt>
    <dgm:pt modelId="{E9E428D4-2A08-4398-93B3-C9105604B988}" type="parTrans" cxnId="{1FD48785-21DB-487B-94FA-44771CAF4796}">
      <dgm:prSet/>
      <dgm:spPr/>
      <dgm:t>
        <a:bodyPr/>
        <a:lstStyle/>
        <a:p>
          <a:endParaRPr lang="en-US"/>
        </a:p>
      </dgm:t>
    </dgm:pt>
    <dgm:pt modelId="{B6877BCF-C0C5-49CD-B2C6-C38918729C69}" type="sibTrans" cxnId="{1FD48785-21DB-487B-94FA-44771CAF4796}">
      <dgm:prSet/>
      <dgm:spPr/>
      <dgm:t>
        <a:bodyPr/>
        <a:lstStyle/>
        <a:p>
          <a:endParaRPr lang="en-US"/>
        </a:p>
      </dgm:t>
    </dgm:pt>
    <dgm:pt modelId="{612C2597-B274-44A4-A38A-23109E78215D}">
      <dgm:prSet/>
      <dgm:spPr/>
      <dgm:t>
        <a:bodyPr/>
        <a:lstStyle/>
        <a:p>
          <a:r>
            <a:rPr lang="id-ID"/>
            <a:t>Penimbunan p</a:t>
          </a:r>
          <a:r>
            <a:rPr lang="en-US"/>
            <a:t>ada organ-organ, semakin banyak dan cepat aliran darah, maka semakin banyak di timbun pada organ tersebut, sehingga terjadi akumulasi sampai terjadi reaksi tubuh.</a:t>
          </a:r>
        </a:p>
      </dgm:t>
    </dgm:pt>
    <dgm:pt modelId="{8AF42EF0-D21F-48B2-A3D5-7BE6191628A3}" type="parTrans" cxnId="{C248CCEF-D442-40D4-8587-01025837502B}">
      <dgm:prSet/>
      <dgm:spPr/>
      <dgm:t>
        <a:bodyPr/>
        <a:lstStyle/>
        <a:p>
          <a:endParaRPr lang="en-US"/>
        </a:p>
      </dgm:t>
    </dgm:pt>
    <dgm:pt modelId="{75B67EA9-0248-4FC8-98D4-92653C82AF58}" type="sibTrans" cxnId="{C248CCEF-D442-40D4-8587-01025837502B}">
      <dgm:prSet/>
      <dgm:spPr/>
      <dgm:t>
        <a:bodyPr/>
        <a:lstStyle/>
        <a:p>
          <a:endParaRPr lang="en-US"/>
        </a:p>
      </dgm:t>
    </dgm:pt>
    <dgm:pt modelId="{092713D9-ADDD-4350-A9E8-59CF692B3036}">
      <dgm:prSet/>
      <dgm:spPr/>
      <dgm:t>
        <a:bodyPr/>
        <a:lstStyle/>
        <a:p>
          <a:r>
            <a:rPr lang="en-US"/>
            <a:t>methyl merkuri dapat menembus otak, sedangkan inorganic merkuri tidak dapat menembus barrier otak, tetapi akan tertimbun di ginjal</a:t>
          </a:r>
          <a:r>
            <a:rPr lang="id-ID"/>
            <a:t>.</a:t>
          </a:r>
          <a:endParaRPr lang="en-US"/>
        </a:p>
      </dgm:t>
    </dgm:pt>
    <dgm:pt modelId="{94D9B9D7-64CB-4492-B3A9-4856C9EB1E1C}" type="parTrans" cxnId="{DC59A01A-7740-468A-BADD-49AD3A0283EE}">
      <dgm:prSet/>
      <dgm:spPr/>
      <dgm:t>
        <a:bodyPr/>
        <a:lstStyle/>
        <a:p>
          <a:endParaRPr lang="en-US"/>
        </a:p>
      </dgm:t>
    </dgm:pt>
    <dgm:pt modelId="{58D07316-D0B9-438D-9C93-075E5EE625AD}" type="sibTrans" cxnId="{DC59A01A-7740-468A-BADD-49AD3A0283EE}">
      <dgm:prSet/>
      <dgm:spPr/>
      <dgm:t>
        <a:bodyPr/>
        <a:lstStyle/>
        <a:p>
          <a:endParaRPr lang="en-US"/>
        </a:p>
      </dgm:t>
    </dgm:pt>
    <dgm:pt modelId="{C15AF988-82E7-D340-9A2D-FDDD90FECF4B}" type="pres">
      <dgm:prSet presAssocID="{CA37AA09-691E-427D-AB1A-A2B86BDE89B1}" presName="linear" presStyleCnt="0">
        <dgm:presLayoutVars>
          <dgm:animLvl val="lvl"/>
          <dgm:resizeHandles val="exact"/>
        </dgm:presLayoutVars>
      </dgm:prSet>
      <dgm:spPr/>
    </dgm:pt>
    <dgm:pt modelId="{DF525BC5-E22A-BA4F-9BB1-9FE9E72E61BC}" type="pres">
      <dgm:prSet presAssocID="{60ED781E-FDA8-47D1-8F4C-E9358BCA4505}" presName="parentText" presStyleLbl="node1" presStyleIdx="0" presStyleCnt="3">
        <dgm:presLayoutVars>
          <dgm:chMax val="0"/>
          <dgm:bulletEnabled val="1"/>
        </dgm:presLayoutVars>
      </dgm:prSet>
      <dgm:spPr/>
    </dgm:pt>
    <dgm:pt modelId="{A9C34478-5DAA-734E-9523-27B72B1A9C5A}" type="pres">
      <dgm:prSet presAssocID="{B6877BCF-C0C5-49CD-B2C6-C38918729C69}" presName="spacer" presStyleCnt="0"/>
      <dgm:spPr/>
    </dgm:pt>
    <dgm:pt modelId="{41CF25D9-066C-6C4B-B8DC-5F7E0FD3DAC1}" type="pres">
      <dgm:prSet presAssocID="{612C2597-B274-44A4-A38A-23109E78215D}" presName="parentText" presStyleLbl="node1" presStyleIdx="1" presStyleCnt="3">
        <dgm:presLayoutVars>
          <dgm:chMax val="0"/>
          <dgm:bulletEnabled val="1"/>
        </dgm:presLayoutVars>
      </dgm:prSet>
      <dgm:spPr/>
    </dgm:pt>
    <dgm:pt modelId="{18EB5209-D9B4-CD40-953D-365E63CB4BC4}" type="pres">
      <dgm:prSet presAssocID="{75B67EA9-0248-4FC8-98D4-92653C82AF58}" presName="spacer" presStyleCnt="0"/>
      <dgm:spPr/>
    </dgm:pt>
    <dgm:pt modelId="{85C08EF1-F243-A744-A6AD-5F8005EBC05D}" type="pres">
      <dgm:prSet presAssocID="{092713D9-ADDD-4350-A9E8-59CF692B3036}" presName="parentText" presStyleLbl="node1" presStyleIdx="2" presStyleCnt="3">
        <dgm:presLayoutVars>
          <dgm:chMax val="0"/>
          <dgm:bulletEnabled val="1"/>
        </dgm:presLayoutVars>
      </dgm:prSet>
      <dgm:spPr/>
    </dgm:pt>
  </dgm:ptLst>
  <dgm:cxnLst>
    <dgm:cxn modelId="{EEA40708-84B0-E44C-8FE8-07B66AADAB20}" type="presOf" srcId="{60ED781E-FDA8-47D1-8F4C-E9358BCA4505}" destId="{DF525BC5-E22A-BA4F-9BB1-9FE9E72E61BC}" srcOrd="0" destOrd="0" presId="urn:microsoft.com/office/officeart/2005/8/layout/vList2"/>
    <dgm:cxn modelId="{DC59A01A-7740-468A-BADD-49AD3A0283EE}" srcId="{CA37AA09-691E-427D-AB1A-A2B86BDE89B1}" destId="{092713D9-ADDD-4350-A9E8-59CF692B3036}" srcOrd="2" destOrd="0" parTransId="{94D9B9D7-64CB-4492-B3A9-4856C9EB1E1C}" sibTransId="{58D07316-D0B9-438D-9C93-075E5EE625AD}"/>
    <dgm:cxn modelId="{CB0EFA27-25B5-754A-9C8B-DDC4EEFC24AB}" type="presOf" srcId="{CA37AA09-691E-427D-AB1A-A2B86BDE89B1}" destId="{C15AF988-82E7-D340-9A2D-FDDD90FECF4B}" srcOrd="0" destOrd="0" presId="urn:microsoft.com/office/officeart/2005/8/layout/vList2"/>
    <dgm:cxn modelId="{20E19B77-15CA-694E-B85A-EC303E53BD37}" type="presOf" srcId="{612C2597-B274-44A4-A38A-23109E78215D}" destId="{41CF25D9-066C-6C4B-B8DC-5F7E0FD3DAC1}" srcOrd="0" destOrd="0" presId="urn:microsoft.com/office/officeart/2005/8/layout/vList2"/>
    <dgm:cxn modelId="{1FD48785-21DB-487B-94FA-44771CAF4796}" srcId="{CA37AA09-691E-427D-AB1A-A2B86BDE89B1}" destId="{60ED781E-FDA8-47D1-8F4C-E9358BCA4505}" srcOrd="0" destOrd="0" parTransId="{E9E428D4-2A08-4398-93B3-C9105604B988}" sibTransId="{B6877BCF-C0C5-49CD-B2C6-C38918729C69}"/>
    <dgm:cxn modelId="{7BFF0BA8-6819-1A40-A4CA-B11041BCEAD5}" type="presOf" srcId="{092713D9-ADDD-4350-A9E8-59CF692B3036}" destId="{85C08EF1-F243-A744-A6AD-5F8005EBC05D}" srcOrd="0" destOrd="0" presId="urn:microsoft.com/office/officeart/2005/8/layout/vList2"/>
    <dgm:cxn modelId="{C248CCEF-D442-40D4-8587-01025837502B}" srcId="{CA37AA09-691E-427D-AB1A-A2B86BDE89B1}" destId="{612C2597-B274-44A4-A38A-23109E78215D}" srcOrd="1" destOrd="0" parTransId="{8AF42EF0-D21F-48B2-A3D5-7BE6191628A3}" sibTransId="{75B67EA9-0248-4FC8-98D4-92653C82AF58}"/>
    <dgm:cxn modelId="{6BB50A71-C0B9-ED40-AF67-8DE10E1C7BE5}" type="presParOf" srcId="{C15AF988-82E7-D340-9A2D-FDDD90FECF4B}" destId="{DF525BC5-E22A-BA4F-9BB1-9FE9E72E61BC}" srcOrd="0" destOrd="0" presId="urn:microsoft.com/office/officeart/2005/8/layout/vList2"/>
    <dgm:cxn modelId="{EF6ADCA1-9532-3A4B-93F3-78F0F8573CDF}" type="presParOf" srcId="{C15AF988-82E7-D340-9A2D-FDDD90FECF4B}" destId="{A9C34478-5DAA-734E-9523-27B72B1A9C5A}" srcOrd="1" destOrd="0" presId="urn:microsoft.com/office/officeart/2005/8/layout/vList2"/>
    <dgm:cxn modelId="{66AB8917-AE52-8446-954C-D438F972304D}" type="presParOf" srcId="{C15AF988-82E7-D340-9A2D-FDDD90FECF4B}" destId="{41CF25D9-066C-6C4B-B8DC-5F7E0FD3DAC1}" srcOrd="2" destOrd="0" presId="urn:microsoft.com/office/officeart/2005/8/layout/vList2"/>
    <dgm:cxn modelId="{F8D06E4D-8C62-0646-BCAC-46D69F9AF2A1}" type="presParOf" srcId="{C15AF988-82E7-D340-9A2D-FDDD90FECF4B}" destId="{18EB5209-D9B4-CD40-953D-365E63CB4BC4}" srcOrd="3" destOrd="0" presId="urn:microsoft.com/office/officeart/2005/8/layout/vList2"/>
    <dgm:cxn modelId="{E3E613F3-7E1B-264F-B28E-7AF07D757F22}" type="presParOf" srcId="{C15AF988-82E7-D340-9A2D-FDDD90FECF4B}" destId="{85C08EF1-F243-A744-A6AD-5F8005EBC0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062B79-8989-4CA8-B99C-1CB4064F57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5746BF1-6856-4543-A876-419E676B4D0E}">
      <dgm:prSet/>
      <dgm:spPr/>
      <dgm:t>
        <a:bodyPr/>
        <a:lstStyle/>
        <a:p>
          <a:r>
            <a:rPr lang="en-US"/>
            <a:t>Hati dan ginjal memiliki kapasitas mengikat bahan kimia yang tinggi dibandingkan organ lain karena fungsinya sebagai organ yang memetabolisir dan membuang bahan berbahaya. Karena itu konsentrasi bahan kimia akan tinggi di ke dua organ tersebut</a:t>
          </a:r>
        </a:p>
      </dgm:t>
    </dgm:pt>
    <dgm:pt modelId="{7D843521-11D9-4C8C-81BB-9B70361A1E50}" type="parTrans" cxnId="{A6764A2B-B18D-4929-B999-FBBD21884463}">
      <dgm:prSet/>
      <dgm:spPr/>
      <dgm:t>
        <a:bodyPr/>
        <a:lstStyle/>
        <a:p>
          <a:endParaRPr lang="en-US"/>
        </a:p>
      </dgm:t>
    </dgm:pt>
    <dgm:pt modelId="{C0A41258-4C77-4CA3-9C27-8704F5572245}" type="sibTrans" cxnId="{A6764A2B-B18D-4929-B999-FBBD21884463}">
      <dgm:prSet/>
      <dgm:spPr/>
      <dgm:t>
        <a:bodyPr/>
        <a:lstStyle/>
        <a:p>
          <a:endParaRPr lang="en-US"/>
        </a:p>
      </dgm:t>
    </dgm:pt>
    <dgm:pt modelId="{5D588F80-5261-4862-BA30-DB4E82C74C57}">
      <dgm:prSet/>
      <dgm:spPr/>
      <dgm:t>
        <a:bodyPr/>
        <a:lstStyle/>
        <a:p>
          <a:r>
            <a:rPr lang="en-US"/>
            <a:t>bahan yang mudah larut dalam lemak, maka jaringan lemak merupakan tempat penimbunan bahan yang mudah larut dalam lemak. Contohnya DDT, dieldrin, polychlorinated biphenyls (PCB). </a:t>
          </a:r>
        </a:p>
      </dgm:t>
    </dgm:pt>
    <dgm:pt modelId="{8C89D985-638A-4514-9E31-C96C1CD1219E}" type="parTrans" cxnId="{5309208B-74C0-4C01-AA22-784D9949AD98}">
      <dgm:prSet/>
      <dgm:spPr/>
      <dgm:t>
        <a:bodyPr/>
        <a:lstStyle/>
        <a:p>
          <a:endParaRPr lang="en-US"/>
        </a:p>
      </dgm:t>
    </dgm:pt>
    <dgm:pt modelId="{45CA03AF-3D25-4E3F-A5D4-B46B60205289}" type="sibTrans" cxnId="{5309208B-74C0-4C01-AA22-784D9949AD98}">
      <dgm:prSet/>
      <dgm:spPr/>
      <dgm:t>
        <a:bodyPr/>
        <a:lstStyle/>
        <a:p>
          <a:endParaRPr lang="en-US"/>
        </a:p>
      </dgm:t>
    </dgm:pt>
    <dgm:pt modelId="{14E1B988-663C-47F1-A54D-A36CB0CA7D68}">
      <dgm:prSet/>
      <dgm:spPr/>
      <dgm:t>
        <a:bodyPr/>
        <a:lstStyle/>
        <a:p>
          <a:r>
            <a:rPr lang="id-ID"/>
            <a:t>T</a:t>
          </a:r>
          <a:r>
            <a:rPr lang="en-US"/>
            <a:t>ulang merupakan tempat penimbunan bahan-bahan seperti fluoride, timah hitam, dan strontium.</a:t>
          </a:r>
        </a:p>
      </dgm:t>
    </dgm:pt>
    <dgm:pt modelId="{E9CB5B50-33F6-4529-A85D-E24884DA0E4A}" type="parTrans" cxnId="{03E152ED-97B5-4D67-AD1A-038DE2BAB71D}">
      <dgm:prSet/>
      <dgm:spPr/>
      <dgm:t>
        <a:bodyPr/>
        <a:lstStyle/>
        <a:p>
          <a:endParaRPr lang="en-US"/>
        </a:p>
      </dgm:t>
    </dgm:pt>
    <dgm:pt modelId="{BAAB0733-A8CD-40A3-931B-25B43FAD2D86}" type="sibTrans" cxnId="{03E152ED-97B5-4D67-AD1A-038DE2BAB71D}">
      <dgm:prSet/>
      <dgm:spPr/>
      <dgm:t>
        <a:bodyPr/>
        <a:lstStyle/>
        <a:p>
          <a:endParaRPr lang="en-US"/>
        </a:p>
      </dgm:t>
    </dgm:pt>
    <dgm:pt modelId="{34E5F055-85DB-B54E-8343-A24D47CD90CA}" type="pres">
      <dgm:prSet presAssocID="{4E062B79-8989-4CA8-B99C-1CB4064F57D9}" presName="linear" presStyleCnt="0">
        <dgm:presLayoutVars>
          <dgm:animLvl val="lvl"/>
          <dgm:resizeHandles val="exact"/>
        </dgm:presLayoutVars>
      </dgm:prSet>
      <dgm:spPr/>
    </dgm:pt>
    <dgm:pt modelId="{8714F277-7BB6-C149-A810-6E9BBFE19E54}" type="pres">
      <dgm:prSet presAssocID="{F5746BF1-6856-4543-A876-419E676B4D0E}" presName="parentText" presStyleLbl="node1" presStyleIdx="0" presStyleCnt="3">
        <dgm:presLayoutVars>
          <dgm:chMax val="0"/>
          <dgm:bulletEnabled val="1"/>
        </dgm:presLayoutVars>
      </dgm:prSet>
      <dgm:spPr/>
    </dgm:pt>
    <dgm:pt modelId="{2F112DDB-7379-5842-82F1-4D9B792E3254}" type="pres">
      <dgm:prSet presAssocID="{C0A41258-4C77-4CA3-9C27-8704F5572245}" presName="spacer" presStyleCnt="0"/>
      <dgm:spPr/>
    </dgm:pt>
    <dgm:pt modelId="{001EB819-51C3-C749-A280-1AFAEB316E7C}" type="pres">
      <dgm:prSet presAssocID="{5D588F80-5261-4862-BA30-DB4E82C74C57}" presName="parentText" presStyleLbl="node1" presStyleIdx="1" presStyleCnt="3">
        <dgm:presLayoutVars>
          <dgm:chMax val="0"/>
          <dgm:bulletEnabled val="1"/>
        </dgm:presLayoutVars>
      </dgm:prSet>
      <dgm:spPr/>
    </dgm:pt>
    <dgm:pt modelId="{5CFAD122-9947-0B47-AEFC-26CCAC6BDADB}" type="pres">
      <dgm:prSet presAssocID="{45CA03AF-3D25-4E3F-A5D4-B46B60205289}" presName="spacer" presStyleCnt="0"/>
      <dgm:spPr/>
    </dgm:pt>
    <dgm:pt modelId="{00C9C466-D0BF-0F46-AD08-FDBB826E2284}" type="pres">
      <dgm:prSet presAssocID="{14E1B988-663C-47F1-A54D-A36CB0CA7D68}" presName="parentText" presStyleLbl="node1" presStyleIdx="2" presStyleCnt="3">
        <dgm:presLayoutVars>
          <dgm:chMax val="0"/>
          <dgm:bulletEnabled val="1"/>
        </dgm:presLayoutVars>
      </dgm:prSet>
      <dgm:spPr/>
    </dgm:pt>
  </dgm:ptLst>
  <dgm:cxnLst>
    <dgm:cxn modelId="{D228C713-F754-BB40-B77A-ED4E742A9BB9}" type="presOf" srcId="{5D588F80-5261-4862-BA30-DB4E82C74C57}" destId="{001EB819-51C3-C749-A280-1AFAEB316E7C}" srcOrd="0" destOrd="0" presId="urn:microsoft.com/office/officeart/2005/8/layout/vList2"/>
    <dgm:cxn modelId="{8FCE2F1B-9E75-B943-B21C-804D2D638823}" type="presOf" srcId="{F5746BF1-6856-4543-A876-419E676B4D0E}" destId="{8714F277-7BB6-C149-A810-6E9BBFE19E54}" srcOrd="0" destOrd="0" presId="urn:microsoft.com/office/officeart/2005/8/layout/vList2"/>
    <dgm:cxn modelId="{A6764A2B-B18D-4929-B999-FBBD21884463}" srcId="{4E062B79-8989-4CA8-B99C-1CB4064F57D9}" destId="{F5746BF1-6856-4543-A876-419E676B4D0E}" srcOrd="0" destOrd="0" parTransId="{7D843521-11D9-4C8C-81BB-9B70361A1E50}" sibTransId="{C0A41258-4C77-4CA3-9C27-8704F5572245}"/>
    <dgm:cxn modelId="{5309208B-74C0-4C01-AA22-784D9949AD98}" srcId="{4E062B79-8989-4CA8-B99C-1CB4064F57D9}" destId="{5D588F80-5261-4862-BA30-DB4E82C74C57}" srcOrd="1" destOrd="0" parTransId="{8C89D985-638A-4514-9E31-C96C1CD1219E}" sibTransId="{45CA03AF-3D25-4E3F-A5D4-B46B60205289}"/>
    <dgm:cxn modelId="{5FB1D399-0158-8F47-93F9-14F66756B03C}" type="presOf" srcId="{4E062B79-8989-4CA8-B99C-1CB4064F57D9}" destId="{34E5F055-85DB-B54E-8343-A24D47CD90CA}" srcOrd="0" destOrd="0" presId="urn:microsoft.com/office/officeart/2005/8/layout/vList2"/>
    <dgm:cxn modelId="{198642AF-6F74-D24C-B2DD-2A44836AF385}" type="presOf" srcId="{14E1B988-663C-47F1-A54D-A36CB0CA7D68}" destId="{00C9C466-D0BF-0F46-AD08-FDBB826E2284}" srcOrd="0" destOrd="0" presId="urn:microsoft.com/office/officeart/2005/8/layout/vList2"/>
    <dgm:cxn modelId="{03E152ED-97B5-4D67-AD1A-038DE2BAB71D}" srcId="{4E062B79-8989-4CA8-B99C-1CB4064F57D9}" destId="{14E1B988-663C-47F1-A54D-A36CB0CA7D68}" srcOrd="2" destOrd="0" parTransId="{E9CB5B50-33F6-4529-A85D-E24884DA0E4A}" sibTransId="{BAAB0733-A8CD-40A3-931B-25B43FAD2D86}"/>
    <dgm:cxn modelId="{9ECC4230-6C12-9445-9081-20FED3037F73}" type="presParOf" srcId="{34E5F055-85DB-B54E-8343-A24D47CD90CA}" destId="{8714F277-7BB6-C149-A810-6E9BBFE19E54}" srcOrd="0" destOrd="0" presId="urn:microsoft.com/office/officeart/2005/8/layout/vList2"/>
    <dgm:cxn modelId="{27211CDB-A760-504E-8330-C4E7B1241981}" type="presParOf" srcId="{34E5F055-85DB-B54E-8343-A24D47CD90CA}" destId="{2F112DDB-7379-5842-82F1-4D9B792E3254}" srcOrd="1" destOrd="0" presId="urn:microsoft.com/office/officeart/2005/8/layout/vList2"/>
    <dgm:cxn modelId="{225EB449-529E-D44E-8C69-A1F7A5173E88}" type="presParOf" srcId="{34E5F055-85DB-B54E-8343-A24D47CD90CA}" destId="{001EB819-51C3-C749-A280-1AFAEB316E7C}" srcOrd="2" destOrd="0" presId="urn:microsoft.com/office/officeart/2005/8/layout/vList2"/>
    <dgm:cxn modelId="{4305E1C5-9AD8-364E-AA75-EBB065CAC68C}" type="presParOf" srcId="{34E5F055-85DB-B54E-8343-A24D47CD90CA}" destId="{5CFAD122-9947-0B47-AEFC-26CCAC6BDADB}" srcOrd="3" destOrd="0" presId="urn:microsoft.com/office/officeart/2005/8/layout/vList2"/>
    <dgm:cxn modelId="{78DD8B65-B91C-A247-8176-7D6199F11813}" type="presParOf" srcId="{34E5F055-85DB-B54E-8343-A24D47CD90CA}" destId="{00C9C466-D0BF-0F46-AD08-FDBB826E22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09B6C9-8D87-41F6-85A4-8CF3E9F2F7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3D4F6E6-9C0B-4ACF-A3CF-07F0722F2F5D}">
      <dgm:prSet/>
      <dgm:spPr/>
      <dgm:t>
        <a:bodyPr/>
        <a:lstStyle/>
        <a:p>
          <a:r>
            <a:rPr lang="en-US"/>
            <a:t>bahan kimia akan dieksresikan dapat tetap dalam bentuk bahan asalnya maupun metabolitnya</a:t>
          </a:r>
        </a:p>
      </dgm:t>
    </dgm:pt>
    <dgm:pt modelId="{9665F26C-A9CC-4314-897C-1A8090C51C7A}" type="parTrans" cxnId="{2A490B39-60B7-4AEF-BF0A-B3F5C59678BF}">
      <dgm:prSet/>
      <dgm:spPr/>
      <dgm:t>
        <a:bodyPr/>
        <a:lstStyle/>
        <a:p>
          <a:endParaRPr lang="en-US"/>
        </a:p>
      </dgm:t>
    </dgm:pt>
    <dgm:pt modelId="{6197809B-70FC-4A57-8A0E-DC05E7579115}" type="sibTrans" cxnId="{2A490B39-60B7-4AEF-BF0A-B3F5C59678BF}">
      <dgm:prSet/>
      <dgm:spPr/>
      <dgm:t>
        <a:bodyPr/>
        <a:lstStyle/>
        <a:p>
          <a:endParaRPr lang="en-US"/>
        </a:p>
      </dgm:t>
    </dgm:pt>
    <dgm:pt modelId="{869B9AC6-1813-49C6-B89F-4D10122CF120}">
      <dgm:prSet/>
      <dgm:spPr/>
      <dgm:t>
        <a:bodyPr/>
        <a:lstStyle/>
        <a:p>
          <a:r>
            <a:rPr lang="en-US"/>
            <a:t>Ekskresi yang utama ialah melalui ginjal, hampir semua bahan kimia berbahaya dikeluarkan melalui ginjal</a:t>
          </a:r>
          <a:r>
            <a:rPr lang="id-ID"/>
            <a:t>. T</a:t>
          </a:r>
          <a:r>
            <a:rPr lang="en-US"/>
            <a:t>erutama untuk bahan yang larut dalam air</a:t>
          </a:r>
        </a:p>
      </dgm:t>
    </dgm:pt>
    <dgm:pt modelId="{8D050731-F7C9-4C6C-B0F6-ADD7B4827C97}" type="parTrans" cxnId="{E41E7904-FD6F-4A7B-81AE-56B0AA9A4BAF}">
      <dgm:prSet/>
      <dgm:spPr/>
      <dgm:t>
        <a:bodyPr/>
        <a:lstStyle/>
        <a:p>
          <a:endParaRPr lang="en-US"/>
        </a:p>
      </dgm:t>
    </dgm:pt>
    <dgm:pt modelId="{690C3CEB-91C2-462F-B194-703F31A5F0E9}" type="sibTrans" cxnId="{E41E7904-FD6F-4A7B-81AE-56B0AA9A4BAF}">
      <dgm:prSet/>
      <dgm:spPr/>
      <dgm:t>
        <a:bodyPr/>
        <a:lstStyle/>
        <a:p>
          <a:endParaRPr lang="en-US"/>
        </a:p>
      </dgm:t>
    </dgm:pt>
    <dgm:pt modelId="{74BED788-FF83-4F54-BA3E-392F24F67BA6}">
      <dgm:prSet/>
      <dgm:spPr/>
      <dgm:t>
        <a:bodyPr/>
        <a:lstStyle/>
        <a:p>
          <a:r>
            <a:rPr lang="id-ID"/>
            <a:t>Melalui paru-paru untuk bahan yang pada suhu tubuh masih berbentuk gas, karbon monoksida</a:t>
          </a:r>
          <a:endParaRPr lang="en-US"/>
        </a:p>
      </dgm:t>
    </dgm:pt>
    <dgm:pt modelId="{A74337FE-D97B-45AF-86DA-121B388836C0}" type="parTrans" cxnId="{385F389A-F63B-40A4-905F-1F178D270347}">
      <dgm:prSet/>
      <dgm:spPr/>
      <dgm:t>
        <a:bodyPr/>
        <a:lstStyle/>
        <a:p>
          <a:endParaRPr lang="en-US"/>
        </a:p>
      </dgm:t>
    </dgm:pt>
    <dgm:pt modelId="{FE0DBA5A-3F2C-458E-81B5-48C8A34FF938}" type="sibTrans" cxnId="{385F389A-F63B-40A4-905F-1F178D270347}">
      <dgm:prSet/>
      <dgm:spPr/>
      <dgm:t>
        <a:bodyPr/>
        <a:lstStyle/>
        <a:p>
          <a:endParaRPr lang="en-US"/>
        </a:p>
      </dgm:t>
    </dgm:pt>
    <dgm:pt modelId="{FD11432D-7E00-4F0F-A71C-D4D504475E59}">
      <dgm:prSet/>
      <dgm:spPr/>
      <dgm:t>
        <a:bodyPr/>
        <a:lstStyle/>
        <a:p>
          <a:r>
            <a:rPr lang="id-ID"/>
            <a:t>Melalui hati, empedu, misalnya DDT, timah hitam. Bila bahan beracun akan di netralisir (detoksikasi) oleh hati dan dirubah menjadi senyawa lain yang tidak berbahaya (metabolit) untuk selanjutnya dikeluarkan melalui empedu. </a:t>
          </a:r>
          <a:endParaRPr lang="en-US"/>
        </a:p>
      </dgm:t>
    </dgm:pt>
    <dgm:pt modelId="{C079811E-8B7C-45E6-81FF-D8301A569FB0}" type="parTrans" cxnId="{32864AB3-07E7-41C2-A455-2E32B700365C}">
      <dgm:prSet/>
      <dgm:spPr/>
      <dgm:t>
        <a:bodyPr/>
        <a:lstStyle/>
        <a:p>
          <a:endParaRPr lang="en-US"/>
        </a:p>
      </dgm:t>
    </dgm:pt>
    <dgm:pt modelId="{5544A9CD-14DB-481E-AEC9-8EEF05B40B57}" type="sibTrans" cxnId="{32864AB3-07E7-41C2-A455-2E32B700365C}">
      <dgm:prSet/>
      <dgm:spPr/>
      <dgm:t>
        <a:bodyPr/>
        <a:lstStyle/>
        <a:p>
          <a:endParaRPr lang="en-US"/>
        </a:p>
      </dgm:t>
    </dgm:pt>
    <dgm:pt modelId="{3F933B47-0031-4C6B-BA6E-C51943F0EB83}">
      <dgm:prSet/>
      <dgm:spPr/>
      <dgm:t>
        <a:bodyPr/>
        <a:lstStyle/>
        <a:p>
          <a:r>
            <a:rPr lang="id-ID"/>
            <a:t>Air susu ibu terutama untuk bahan yang larut lemak seperti DDT dan PCB, serta dapat melalui keringat</a:t>
          </a:r>
          <a:endParaRPr lang="en-US"/>
        </a:p>
      </dgm:t>
    </dgm:pt>
    <dgm:pt modelId="{CE123548-D3A1-4D55-AB95-0D7F28D4BF47}" type="parTrans" cxnId="{B00AB381-F035-49D2-BE06-10F2D766DEEB}">
      <dgm:prSet/>
      <dgm:spPr/>
      <dgm:t>
        <a:bodyPr/>
        <a:lstStyle/>
        <a:p>
          <a:endParaRPr lang="en-US"/>
        </a:p>
      </dgm:t>
    </dgm:pt>
    <dgm:pt modelId="{5BAB2370-C574-4DE0-9C7E-01D1CC616C23}" type="sibTrans" cxnId="{B00AB381-F035-49D2-BE06-10F2D766DEEB}">
      <dgm:prSet/>
      <dgm:spPr/>
      <dgm:t>
        <a:bodyPr/>
        <a:lstStyle/>
        <a:p>
          <a:endParaRPr lang="en-US"/>
        </a:p>
      </dgm:t>
    </dgm:pt>
    <dgm:pt modelId="{30FE4CA2-2B99-934F-8C8A-D9A7F12C38FC}" type="pres">
      <dgm:prSet presAssocID="{B309B6C9-8D87-41F6-85A4-8CF3E9F2F79A}" presName="linear" presStyleCnt="0">
        <dgm:presLayoutVars>
          <dgm:animLvl val="lvl"/>
          <dgm:resizeHandles val="exact"/>
        </dgm:presLayoutVars>
      </dgm:prSet>
      <dgm:spPr/>
    </dgm:pt>
    <dgm:pt modelId="{F45878B1-F259-3144-B2B4-E491CEE56F68}" type="pres">
      <dgm:prSet presAssocID="{B3D4F6E6-9C0B-4ACF-A3CF-07F0722F2F5D}" presName="parentText" presStyleLbl="node1" presStyleIdx="0" presStyleCnt="5">
        <dgm:presLayoutVars>
          <dgm:chMax val="0"/>
          <dgm:bulletEnabled val="1"/>
        </dgm:presLayoutVars>
      </dgm:prSet>
      <dgm:spPr/>
    </dgm:pt>
    <dgm:pt modelId="{4E95EB26-31FB-B74D-B213-8F687C9E0AA0}" type="pres">
      <dgm:prSet presAssocID="{6197809B-70FC-4A57-8A0E-DC05E7579115}" presName="spacer" presStyleCnt="0"/>
      <dgm:spPr/>
    </dgm:pt>
    <dgm:pt modelId="{776A2EA4-FBC4-1B4F-A262-F22E25E4D9D3}" type="pres">
      <dgm:prSet presAssocID="{869B9AC6-1813-49C6-B89F-4D10122CF120}" presName="parentText" presStyleLbl="node1" presStyleIdx="1" presStyleCnt="5">
        <dgm:presLayoutVars>
          <dgm:chMax val="0"/>
          <dgm:bulletEnabled val="1"/>
        </dgm:presLayoutVars>
      </dgm:prSet>
      <dgm:spPr/>
    </dgm:pt>
    <dgm:pt modelId="{2330903F-6BCE-D240-96EC-E3D0D306A2A7}" type="pres">
      <dgm:prSet presAssocID="{690C3CEB-91C2-462F-B194-703F31A5F0E9}" presName="spacer" presStyleCnt="0"/>
      <dgm:spPr/>
    </dgm:pt>
    <dgm:pt modelId="{C788CC80-04E4-9E42-A707-57D19E0BC474}" type="pres">
      <dgm:prSet presAssocID="{74BED788-FF83-4F54-BA3E-392F24F67BA6}" presName="parentText" presStyleLbl="node1" presStyleIdx="2" presStyleCnt="5">
        <dgm:presLayoutVars>
          <dgm:chMax val="0"/>
          <dgm:bulletEnabled val="1"/>
        </dgm:presLayoutVars>
      </dgm:prSet>
      <dgm:spPr/>
    </dgm:pt>
    <dgm:pt modelId="{EAC150A2-B59E-D545-8437-E8EFDCA512F2}" type="pres">
      <dgm:prSet presAssocID="{FE0DBA5A-3F2C-458E-81B5-48C8A34FF938}" presName="spacer" presStyleCnt="0"/>
      <dgm:spPr/>
    </dgm:pt>
    <dgm:pt modelId="{F974419A-182A-C64B-8F52-B80BE668509B}" type="pres">
      <dgm:prSet presAssocID="{FD11432D-7E00-4F0F-A71C-D4D504475E59}" presName="parentText" presStyleLbl="node1" presStyleIdx="3" presStyleCnt="5">
        <dgm:presLayoutVars>
          <dgm:chMax val="0"/>
          <dgm:bulletEnabled val="1"/>
        </dgm:presLayoutVars>
      </dgm:prSet>
      <dgm:spPr/>
    </dgm:pt>
    <dgm:pt modelId="{17D7CFFE-B103-4E41-86BF-E8ABCBFC4F1D}" type="pres">
      <dgm:prSet presAssocID="{5544A9CD-14DB-481E-AEC9-8EEF05B40B57}" presName="spacer" presStyleCnt="0"/>
      <dgm:spPr/>
    </dgm:pt>
    <dgm:pt modelId="{CEDFE318-AE1A-4845-9AD8-E581D5FBF1BF}" type="pres">
      <dgm:prSet presAssocID="{3F933B47-0031-4C6B-BA6E-C51943F0EB83}" presName="parentText" presStyleLbl="node1" presStyleIdx="4" presStyleCnt="5">
        <dgm:presLayoutVars>
          <dgm:chMax val="0"/>
          <dgm:bulletEnabled val="1"/>
        </dgm:presLayoutVars>
      </dgm:prSet>
      <dgm:spPr/>
    </dgm:pt>
  </dgm:ptLst>
  <dgm:cxnLst>
    <dgm:cxn modelId="{E41E7904-FD6F-4A7B-81AE-56B0AA9A4BAF}" srcId="{B309B6C9-8D87-41F6-85A4-8CF3E9F2F79A}" destId="{869B9AC6-1813-49C6-B89F-4D10122CF120}" srcOrd="1" destOrd="0" parTransId="{8D050731-F7C9-4C6C-B0F6-ADD7B4827C97}" sibTransId="{690C3CEB-91C2-462F-B194-703F31A5F0E9}"/>
    <dgm:cxn modelId="{3340161C-9063-5A47-894C-D0FD19E7F63C}" type="presOf" srcId="{B3D4F6E6-9C0B-4ACF-A3CF-07F0722F2F5D}" destId="{F45878B1-F259-3144-B2B4-E491CEE56F68}" srcOrd="0" destOrd="0" presId="urn:microsoft.com/office/officeart/2005/8/layout/vList2"/>
    <dgm:cxn modelId="{2A490B39-60B7-4AEF-BF0A-B3F5C59678BF}" srcId="{B309B6C9-8D87-41F6-85A4-8CF3E9F2F79A}" destId="{B3D4F6E6-9C0B-4ACF-A3CF-07F0722F2F5D}" srcOrd="0" destOrd="0" parTransId="{9665F26C-A9CC-4314-897C-1A8090C51C7A}" sibTransId="{6197809B-70FC-4A57-8A0E-DC05E7579115}"/>
    <dgm:cxn modelId="{55D90F42-5EDB-3C4D-A5C3-CF62CA960744}" type="presOf" srcId="{869B9AC6-1813-49C6-B89F-4D10122CF120}" destId="{776A2EA4-FBC4-1B4F-A262-F22E25E4D9D3}" srcOrd="0" destOrd="0" presId="urn:microsoft.com/office/officeart/2005/8/layout/vList2"/>
    <dgm:cxn modelId="{B00AB381-F035-49D2-BE06-10F2D766DEEB}" srcId="{B309B6C9-8D87-41F6-85A4-8CF3E9F2F79A}" destId="{3F933B47-0031-4C6B-BA6E-C51943F0EB83}" srcOrd="4" destOrd="0" parTransId="{CE123548-D3A1-4D55-AB95-0D7F28D4BF47}" sibTransId="{5BAB2370-C574-4DE0-9C7E-01D1CC616C23}"/>
    <dgm:cxn modelId="{385F389A-F63B-40A4-905F-1F178D270347}" srcId="{B309B6C9-8D87-41F6-85A4-8CF3E9F2F79A}" destId="{74BED788-FF83-4F54-BA3E-392F24F67BA6}" srcOrd="2" destOrd="0" parTransId="{A74337FE-D97B-45AF-86DA-121B388836C0}" sibTransId="{FE0DBA5A-3F2C-458E-81B5-48C8A34FF938}"/>
    <dgm:cxn modelId="{43FB95A0-75FD-D541-9509-CC85F901B6A8}" type="presOf" srcId="{B309B6C9-8D87-41F6-85A4-8CF3E9F2F79A}" destId="{30FE4CA2-2B99-934F-8C8A-D9A7F12C38FC}" srcOrd="0" destOrd="0" presId="urn:microsoft.com/office/officeart/2005/8/layout/vList2"/>
    <dgm:cxn modelId="{F5FFC1AD-E62C-3B4D-BA3A-9414988D2D8B}" type="presOf" srcId="{FD11432D-7E00-4F0F-A71C-D4D504475E59}" destId="{F974419A-182A-C64B-8F52-B80BE668509B}" srcOrd="0" destOrd="0" presId="urn:microsoft.com/office/officeart/2005/8/layout/vList2"/>
    <dgm:cxn modelId="{32864AB3-07E7-41C2-A455-2E32B700365C}" srcId="{B309B6C9-8D87-41F6-85A4-8CF3E9F2F79A}" destId="{FD11432D-7E00-4F0F-A71C-D4D504475E59}" srcOrd="3" destOrd="0" parTransId="{C079811E-8B7C-45E6-81FF-D8301A569FB0}" sibTransId="{5544A9CD-14DB-481E-AEC9-8EEF05B40B57}"/>
    <dgm:cxn modelId="{FDE0F7BF-B619-774A-BD6A-0B5E140A2660}" type="presOf" srcId="{74BED788-FF83-4F54-BA3E-392F24F67BA6}" destId="{C788CC80-04E4-9E42-A707-57D19E0BC474}" srcOrd="0" destOrd="0" presId="urn:microsoft.com/office/officeart/2005/8/layout/vList2"/>
    <dgm:cxn modelId="{3238D2DD-6E38-8C4B-AEA1-511469811BC6}" type="presOf" srcId="{3F933B47-0031-4C6B-BA6E-C51943F0EB83}" destId="{CEDFE318-AE1A-4845-9AD8-E581D5FBF1BF}" srcOrd="0" destOrd="0" presId="urn:microsoft.com/office/officeart/2005/8/layout/vList2"/>
    <dgm:cxn modelId="{139108F3-5007-BB41-ACDC-104D2C1C1BFA}" type="presParOf" srcId="{30FE4CA2-2B99-934F-8C8A-D9A7F12C38FC}" destId="{F45878B1-F259-3144-B2B4-E491CEE56F68}" srcOrd="0" destOrd="0" presId="urn:microsoft.com/office/officeart/2005/8/layout/vList2"/>
    <dgm:cxn modelId="{2F6021D0-F195-9941-AC6B-5005010B015A}" type="presParOf" srcId="{30FE4CA2-2B99-934F-8C8A-D9A7F12C38FC}" destId="{4E95EB26-31FB-B74D-B213-8F687C9E0AA0}" srcOrd="1" destOrd="0" presId="urn:microsoft.com/office/officeart/2005/8/layout/vList2"/>
    <dgm:cxn modelId="{108F4C52-FCBD-E64B-8077-5B750833A5C6}" type="presParOf" srcId="{30FE4CA2-2B99-934F-8C8A-D9A7F12C38FC}" destId="{776A2EA4-FBC4-1B4F-A262-F22E25E4D9D3}" srcOrd="2" destOrd="0" presId="urn:microsoft.com/office/officeart/2005/8/layout/vList2"/>
    <dgm:cxn modelId="{6DBC834B-271D-434A-A984-6C3DC0796B8D}" type="presParOf" srcId="{30FE4CA2-2B99-934F-8C8A-D9A7F12C38FC}" destId="{2330903F-6BCE-D240-96EC-E3D0D306A2A7}" srcOrd="3" destOrd="0" presId="urn:microsoft.com/office/officeart/2005/8/layout/vList2"/>
    <dgm:cxn modelId="{6CFC82DC-9E8A-7245-99FA-AAC4EA76DD25}" type="presParOf" srcId="{30FE4CA2-2B99-934F-8C8A-D9A7F12C38FC}" destId="{C788CC80-04E4-9E42-A707-57D19E0BC474}" srcOrd="4" destOrd="0" presId="urn:microsoft.com/office/officeart/2005/8/layout/vList2"/>
    <dgm:cxn modelId="{6DE040CE-7EBF-7E48-9F58-711DBC161054}" type="presParOf" srcId="{30FE4CA2-2B99-934F-8C8A-D9A7F12C38FC}" destId="{EAC150A2-B59E-D545-8437-E8EFDCA512F2}" srcOrd="5" destOrd="0" presId="urn:microsoft.com/office/officeart/2005/8/layout/vList2"/>
    <dgm:cxn modelId="{47BAC40C-758C-1749-A782-630ECF4B2ED5}" type="presParOf" srcId="{30FE4CA2-2B99-934F-8C8A-D9A7F12C38FC}" destId="{F974419A-182A-C64B-8F52-B80BE668509B}" srcOrd="6" destOrd="0" presId="urn:microsoft.com/office/officeart/2005/8/layout/vList2"/>
    <dgm:cxn modelId="{80294190-B6A8-F74D-AA8B-EAB0F56D5075}" type="presParOf" srcId="{30FE4CA2-2B99-934F-8C8A-D9A7F12C38FC}" destId="{17D7CFFE-B103-4E41-86BF-E8ABCBFC4F1D}" srcOrd="7" destOrd="0" presId="urn:microsoft.com/office/officeart/2005/8/layout/vList2"/>
    <dgm:cxn modelId="{9DD9B19E-1ADA-014B-BC49-CAE640305B74}" type="presParOf" srcId="{30FE4CA2-2B99-934F-8C8A-D9A7F12C38FC}" destId="{CEDFE318-AE1A-4845-9AD8-E581D5FBF1B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515CA1-31E7-4830-8BF9-13D3344032E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9D88F3-3839-4AF3-9BD0-7EBEE706E125}">
      <dgm:prSet/>
      <dgm:spPr/>
      <dgm:t>
        <a:bodyPr/>
        <a:lstStyle/>
        <a:p>
          <a:r>
            <a:rPr lang="id-ID"/>
            <a:t>R</a:t>
          </a:r>
          <a:r>
            <a:rPr lang="en-US"/>
            <a:t>eversible bila efek yang terjadi hilang dengan dihentikannya pajanan bahan berbahaya</a:t>
          </a:r>
        </a:p>
      </dgm:t>
    </dgm:pt>
    <dgm:pt modelId="{D5C1757E-F812-4C9A-87F0-40D95A9EF049}" type="parTrans" cxnId="{7A138204-B397-4F28-9DFB-198ACF346BF5}">
      <dgm:prSet/>
      <dgm:spPr/>
      <dgm:t>
        <a:bodyPr/>
        <a:lstStyle/>
        <a:p>
          <a:endParaRPr lang="en-US"/>
        </a:p>
      </dgm:t>
    </dgm:pt>
    <dgm:pt modelId="{95E23FDD-04D3-4C07-AC09-91EAF82312D9}" type="sibTrans" cxnId="{7A138204-B397-4F28-9DFB-198ACF346BF5}">
      <dgm:prSet/>
      <dgm:spPr/>
      <dgm:t>
        <a:bodyPr/>
        <a:lstStyle/>
        <a:p>
          <a:endParaRPr lang="en-US"/>
        </a:p>
      </dgm:t>
    </dgm:pt>
    <dgm:pt modelId="{74D7EEF3-3FBC-42F3-BBFC-D56F775DC97C}">
      <dgm:prSet/>
      <dgm:spPr/>
      <dgm:t>
        <a:bodyPr/>
        <a:lstStyle/>
        <a:p>
          <a:r>
            <a:rPr lang="en-US"/>
            <a:t>pajanannya dengan konsentasi rendah dan waktu yang singkat</a:t>
          </a:r>
        </a:p>
      </dgm:t>
    </dgm:pt>
    <dgm:pt modelId="{EA40F9D8-7838-4E9B-804B-79BB2CB87C02}" type="parTrans" cxnId="{5E20133A-F486-4E5A-9D52-B39A6A31F6AB}">
      <dgm:prSet/>
      <dgm:spPr/>
      <dgm:t>
        <a:bodyPr/>
        <a:lstStyle/>
        <a:p>
          <a:endParaRPr lang="en-US"/>
        </a:p>
      </dgm:t>
    </dgm:pt>
    <dgm:pt modelId="{37C19D98-8EB9-4CB1-9A5B-8C3A1ECD7048}" type="sibTrans" cxnId="{5E20133A-F486-4E5A-9D52-B39A6A31F6AB}">
      <dgm:prSet/>
      <dgm:spPr/>
      <dgm:t>
        <a:bodyPr/>
        <a:lstStyle/>
        <a:p>
          <a:endParaRPr lang="en-US"/>
        </a:p>
      </dgm:t>
    </dgm:pt>
    <dgm:pt modelId="{46EFCA3A-14D6-4CA4-AC54-4517A9290FC4}">
      <dgm:prSet/>
      <dgm:spPr/>
      <dgm:t>
        <a:bodyPr/>
        <a:lstStyle/>
        <a:p>
          <a:r>
            <a:rPr lang="id-ID"/>
            <a:t>I</a:t>
          </a:r>
          <a:r>
            <a:rPr lang="en-US"/>
            <a:t>rreversible bila efek yang terjadi terus menerus bahkan bertambah parah walaupun pajanan sudah dihentikan. Contohnya karsinoma, penyakit hati</a:t>
          </a:r>
        </a:p>
      </dgm:t>
    </dgm:pt>
    <dgm:pt modelId="{D5BF33CC-66B6-40C3-AAD5-5809B35A554E}" type="parTrans" cxnId="{8C12FAD5-FEA6-4215-B97B-AF301589036F}">
      <dgm:prSet/>
      <dgm:spPr/>
      <dgm:t>
        <a:bodyPr/>
        <a:lstStyle/>
        <a:p>
          <a:endParaRPr lang="en-US"/>
        </a:p>
      </dgm:t>
    </dgm:pt>
    <dgm:pt modelId="{4E60B909-05BD-4A5C-8DCD-0BD667F806A1}" type="sibTrans" cxnId="{8C12FAD5-FEA6-4215-B97B-AF301589036F}">
      <dgm:prSet/>
      <dgm:spPr/>
      <dgm:t>
        <a:bodyPr/>
        <a:lstStyle/>
        <a:p>
          <a:endParaRPr lang="en-US"/>
        </a:p>
      </dgm:t>
    </dgm:pt>
    <dgm:pt modelId="{8B7BB7FD-8EF1-492F-9720-8003B76DC61F}">
      <dgm:prSet/>
      <dgm:spPr/>
      <dgm:t>
        <a:bodyPr/>
        <a:lstStyle/>
        <a:p>
          <a:r>
            <a:rPr lang="en-US"/>
            <a:t>pajanan dengan konsentrasi tinggi dan waktu yang lama</a:t>
          </a:r>
        </a:p>
      </dgm:t>
    </dgm:pt>
    <dgm:pt modelId="{CFD8FFF8-FE06-4E04-B6DB-953B944C1BBC}" type="parTrans" cxnId="{A293E878-4A8C-41F2-BF07-51778FBC9A14}">
      <dgm:prSet/>
      <dgm:spPr/>
      <dgm:t>
        <a:bodyPr/>
        <a:lstStyle/>
        <a:p>
          <a:endParaRPr lang="en-US"/>
        </a:p>
      </dgm:t>
    </dgm:pt>
    <dgm:pt modelId="{F226D00E-9492-4669-B293-C647DF8E437C}" type="sibTrans" cxnId="{A293E878-4A8C-41F2-BF07-51778FBC9A14}">
      <dgm:prSet/>
      <dgm:spPr/>
      <dgm:t>
        <a:bodyPr/>
        <a:lstStyle/>
        <a:p>
          <a:endParaRPr lang="en-US"/>
        </a:p>
      </dgm:t>
    </dgm:pt>
    <dgm:pt modelId="{90DCBDD8-D5FA-E24D-A20E-196574D4BF27}" type="pres">
      <dgm:prSet presAssocID="{04515CA1-31E7-4830-8BF9-13D3344032E8}" presName="linear" presStyleCnt="0">
        <dgm:presLayoutVars>
          <dgm:animLvl val="lvl"/>
          <dgm:resizeHandles val="exact"/>
        </dgm:presLayoutVars>
      </dgm:prSet>
      <dgm:spPr/>
    </dgm:pt>
    <dgm:pt modelId="{E4A32D76-9217-1B43-B4B3-71B0092898FB}" type="pres">
      <dgm:prSet presAssocID="{0D9D88F3-3839-4AF3-9BD0-7EBEE706E125}" presName="parentText" presStyleLbl="node1" presStyleIdx="0" presStyleCnt="2">
        <dgm:presLayoutVars>
          <dgm:chMax val="0"/>
          <dgm:bulletEnabled val="1"/>
        </dgm:presLayoutVars>
      </dgm:prSet>
      <dgm:spPr/>
    </dgm:pt>
    <dgm:pt modelId="{D5F78402-0035-FD42-9047-C09A4E891C9C}" type="pres">
      <dgm:prSet presAssocID="{0D9D88F3-3839-4AF3-9BD0-7EBEE706E125}" presName="childText" presStyleLbl="revTx" presStyleIdx="0" presStyleCnt="2">
        <dgm:presLayoutVars>
          <dgm:bulletEnabled val="1"/>
        </dgm:presLayoutVars>
      </dgm:prSet>
      <dgm:spPr/>
    </dgm:pt>
    <dgm:pt modelId="{F2F2BEA6-FCD1-7747-9B61-B04DEC3E55FB}" type="pres">
      <dgm:prSet presAssocID="{46EFCA3A-14D6-4CA4-AC54-4517A9290FC4}" presName="parentText" presStyleLbl="node1" presStyleIdx="1" presStyleCnt="2">
        <dgm:presLayoutVars>
          <dgm:chMax val="0"/>
          <dgm:bulletEnabled val="1"/>
        </dgm:presLayoutVars>
      </dgm:prSet>
      <dgm:spPr/>
    </dgm:pt>
    <dgm:pt modelId="{E40D73A0-D9B0-904E-AE49-72F881932967}" type="pres">
      <dgm:prSet presAssocID="{46EFCA3A-14D6-4CA4-AC54-4517A9290FC4}" presName="childText" presStyleLbl="revTx" presStyleIdx="1" presStyleCnt="2">
        <dgm:presLayoutVars>
          <dgm:bulletEnabled val="1"/>
        </dgm:presLayoutVars>
      </dgm:prSet>
      <dgm:spPr/>
    </dgm:pt>
  </dgm:ptLst>
  <dgm:cxnLst>
    <dgm:cxn modelId="{7A138204-B397-4F28-9DFB-198ACF346BF5}" srcId="{04515CA1-31E7-4830-8BF9-13D3344032E8}" destId="{0D9D88F3-3839-4AF3-9BD0-7EBEE706E125}" srcOrd="0" destOrd="0" parTransId="{D5C1757E-F812-4C9A-87F0-40D95A9EF049}" sibTransId="{95E23FDD-04D3-4C07-AC09-91EAF82312D9}"/>
    <dgm:cxn modelId="{90354214-A1FB-564D-A62E-9D34BBF5852F}" type="presOf" srcId="{8B7BB7FD-8EF1-492F-9720-8003B76DC61F}" destId="{E40D73A0-D9B0-904E-AE49-72F881932967}" srcOrd="0" destOrd="0" presId="urn:microsoft.com/office/officeart/2005/8/layout/vList2"/>
    <dgm:cxn modelId="{005FC814-A170-CF49-A753-6CF678B16111}" type="presOf" srcId="{04515CA1-31E7-4830-8BF9-13D3344032E8}" destId="{90DCBDD8-D5FA-E24D-A20E-196574D4BF27}" srcOrd="0" destOrd="0" presId="urn:microsoft.com/office/officeart/2005/8/layout/vList2"/>
    <dgm:cxn modelId="{5E20133A-F486-4E5A-9D52-B39A6A31F6AB}" srcId="{0D9D88F3-3839-4AF3-9BD0-7EBEE706E125}" destId="{74D7EEF3-3FBC-42F3-BBFC-D56F775DC97C}" srcOrd="0" destOrd="0" parTransId="{EA40F9D8-7838-4E9B-804B-79BB2CB87C02}" sibTransId="{37C19D98-8EB9-4CB1-9A5B-8C3A1ECD7048}"/>
    <dgm:cxn modelId="{4B081B6D-C21A-9743-92DC-434D49235F7D}" type="presOf" srcId="{46EFCA3A-14D6-4CA4-AC54-4517A9290FC4}" destId="{F2F2BEA6-FCD1-7747-9B61-B04DEC3E55FB}" srcOrd="0" destOrd="0" presId="urn:microsoft.com/office/officeart/2005/8/layout/vList2"/>
    <dgm:cxn modelId="{A293E878-4A8C-41F2-BF07-51778FBC9A14}" srcId="{46EFCA3A-14D6-4CA4-AC54-4517A9290FC4}" destId="{8B7BB7FD-8EF1-492F-9720-8003B76DC61F}" srcOrd="0" destOrd="0" parTransId="{CFD8FFF8-FE06-4E04-B6DB-953B944C1BBC}" sibTransId="{F226D00E-9492-4669-B293-C647DF8E437C}"/>
    <dgm:cxn modelId="{8DBC7F8D-4FAB-C54A-9FE1-D50C9D5B8D90}" type="presOf" srcId="{0D9D88F3-3839-4AF3-9BD0-7EBEE706E125}" destId="{E4A32D76-9217-1B43-B4B3-71B0092898FB}" srcOrd="0" destOrd="0" presId="urn:microsoft.com/office/officeart/2005/8/layout/vList2"/>
    <dgm:cxn modelId="{8C12FAD5-FEA6-4215-B97B-AF301589036F}" srcId="{04515CA1-31E7-4830-8BF9-13D3344032E8}" destId="{46EFCA3A-14D6-4CA4-AC54-4517A9290FC4}" srcOrd="1" destOrd="0" parTransId="{D5BF33CC-66B6-40C3-AAD5-5809B35A554E}" sibTransId="{4E60B909-05BD-4A5C-8DCD-0BD667F806A1}"/>
    <dgm:cxn modelId="{888CDCF2-2622-6041-9FCA-1F9978AE7EB7}" type="presOf" srcId="{74D7EEF3-3FBC-42F3-BBFC-D56F775DC97C}" destId="{D5F78402-0035-FD42-9047-C09A4E891C9C}" srcOrd="0" destOrd="0" presId="urn:microsoft.com/office/officeart/2005/8/layout/vList2"/>
    <dgm:cxn modelId="{36EC53B0-A67D-9B46-85FB-27366E6DF59D}" type="presParOf" srcId="{90DCBDD8-D5FA-E24D-A20E-196574D4BF27}" destId="{E4A32D76-9217-1B43-B4B3-71B0092898FB}" srcOrd="0" destOrd="0" presId="urn:microsoft.com/office/officeart/2005/8/layout/vList2"/>
    <dgm:cxn modelId="{987FCBED-20D0-4C4B-B94D-29CCE327DFA6}" type="presParOf" srcId="{90DCBDD8-D5FA-E24D-A20E-196574D4BF27}" destId="{D5F78402-0035-FD42-9047-C09A4E891C9C}" srcOrd="1" destOrd="0" presId="urn:microsoft.com/office/officeart/2005/8/layout/vList2"/>
    <dgm:cxn modelId="{D139E190-3918-554D-BCBD-551BA8D6F424}" type="presParOf" srcId="{90DCBDD8-D5FA-E24D-A20E-196574D4BF27}" destId="{F2F2BEA6-FCD1-7747-9B61-B04DEC3E55FB}" srcOrd="2" destOrd="0" presId="urn:microsoft.com/office/officeart/2005/8/layout/vList2"/>
    <dgm:cxn modelId="{C98D137C-4BC2-0641-ABBA-43D15D962A92}" type="presParOf" srcId="{90DCBDD8-D5FA-E24D-A20E-196574D4BF27}" destId="{E40D73A0-D9B0-904E-AE49-72F88193296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984C1-31E3-5D43-80AE-C9DBD6A5C83F}">
      <dsp:nvSpPr>
        <dsp:cNvPr id="0" name=""/>
        <dsp:cNvSpPr/>
      </dsp:nvSpPr>
      <dsp:spPr>
        <a:xfrm>
          <a:off x="0" y="7637"/>
          <a:ext cx="8229600" cy="1926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d-ID" sz="2700" kern="1200"/>
            <a:t>B</a:t>
          </a:r>
          <a:r>
            <a:rPr lang="en-US" sz="2700" kern="1200"/>
            <a:t>erkembangnya dunia industri, seperti industri pupuk, pestisida, kertas, pengolahan gas dan minyak bumi, maka penggunaan dan pengolahan bahan-bahan berbahaya terutama bahan kimia semakin meningkat</a:t>
          </a:r>
        </a:p>
      </dsp:txBody>
      <dsp:txXfrm>
        <a:off x="94068" y="101705"/>
        <a:ext cx="8041464" cy="1738854"/>
      </dsp:txXfrm>
    </dsp:sp>
    <dsp:sp modelId="{7122E047-BA62-A34B-9889-3EB9BA1E82F5}">
      <dsp:nvSpPr>
        <dsp:cNvPr id="0" name=""/>
        <dsp:cNvSpPr/>
      </dsp:nvSpPr>
      <dsp:spPr>
        <a:xfrm>
          <a:off x="0" y="1934627"/>
          <a:ext cx="82296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kemungkinan terjadinya pemajanan tenaga kerja oleh bahan-bahan yang berbahaya </a:t>
          </a:r>
          <a:r>
            <a:rPr lang="id-ID" sz="2100" kern="1200"/>
            <a:t>--&gt; penyakit akibat kerja ataupun kecelakaan kerja.</a:t>
          </a:r>
          <a:endParaRPr lang="en-US" sz="2100" kern="1200"/>
        </a:p>
      </dsp:txBody>
      <dsp:txXfrm>
        <a:off x="0" y="1934627"/>
        <a:ext cx="8229600" cy="656707"/>
      </dsp:txXfrm>
    </dsp:sp>
    <dsp:sp modelId="{D74FBD22-5460-B349-BBFD-25BB9E2CFA2E}">
      <dsp:nvSpPr>
        <dsp:cNvPr id="0" name=""/>
        <dsp:cNvSpPr/>
      </dsp:nvSpPr>
      <dsp:spPr>
        <a:xfrm>
          <a:off x="0" y="2591335"/>
          <a:ext cx="8229600" cy="1926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d-ID" sz="2700" kern="1200"/>
            <a:t>Mengupayakan peningkatan pengetahuan tentang kesehatan kerja, khususnya toksikologi industri bagi kalangan dunia industri </a:t>
          </a:r>
          <a:endParaRPr lang="en-US" sz="2700" kern="1200"/>
        </a:p>
      </dsp:txBody>
      <dsp:txXfrm>
        <a:off x="94068" y="2685403"/>
        <a:ext cx="8041464" cy="17388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5E0CB-5439-0B46-9709-14F72018A9B5}">
      <dsp:nvSpPr>
        <dsp:cNvPr id="0" name=""/>
        <dsp:cNvSpPr/>
      </dsp:nvSpPr>
      <dsp:spPr>
        <a:xfrm>
          <a:off x="0" y="5871"/>
          <a:ext cx="8229600" cy="221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toksikan akan menimbulkan efek toksik yang segera terjadi setelah pajanan contohnya keracunan sianida, terutama bila konsentrasinya cukup tinggi</a:t>
          </a:r>
        </a:p>
      </dsp:txBody>
      <dsp:txXfrm>
        <a:off x="108004" y="113875"/>
        <a:ext cx="8013592" cy="1996462"/>
      </dsp:txXfrm>
    </dsp:sp>
    <dsp:sp modelId="{37714E22-4BC6-F540-80A2-A04897BB37B6}">
      <dsp:nvSpPr>
        <dsp:cNvPr id="0" name=""/>
        <dsp:cNvSpPr/>
      </dsp:nvSpPr>
      <dsp:spPr>
        <a:xfrm>
          <a:off x="0" y="2307621"/>
          <a:ext cx="8229600" cy="221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efek yang tertunda (delayed) </a:t>
          </a:r>
          <a:r>
            <a:rPr lang="id-ID" sz="3100" kern="1200"/>
            <a:t>--&gt; </a:t>
          </a:r>
          <a:r>
            <a:rPr lang="en-US" sz="3100" kern="1200"/>
            <a:t>terjadi beberapa waktu setelah pajanan, contohnya efek karsinogenik yang terjadi setelah beberapa tahun pajanan.</a:t>
          </a:r>
        </a:p>
      </dsp:txBody>
      <dsp:txXfrm>
        <a:off x="108004" y="2415625"/>
        <a:ext cx="8013592" cy="19964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CCBA4-5EA8-054A-9258-E5F92E646687}">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77D05-74E2-5847-B99E-83E2F406D7D4}">
      <dsp:nvSpPr>
        <dsp:cNvPr id="0" name=""/>
        <dsp:cNvSpPr/>
      </dsp:nvSpPr>
      <dsp:spPr>
        <a:xfrm>
          <a:off x="0" y="0"/>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sensitisasi sebelumnya oleh suatu bahan kimia yang menyebabkan dibentuknya antibodi oleh tubuh. Pada pajanan berikutnya oleh bahan tersebut yang merupakan antigen. maka akan terjadi reaksi antigen antibodi dan menimbulkan reaksi alergi</a:t>
          </a:r>
        </a:p>
      </dsp:txBody>
      <dsp:txXfrm>
        <a:off x="0" y="0"/>
        <a:ext cx="8229600" cy="2262981"/>
      </dsp:txXfrm>
    </dsp:sp>
    <dsp:sp modelId="{D874D2B9-E7D7-A242-AE2B-909CBD088CA8}">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09934-3C32-CB44-95A2-1D73CBBF1AB9}">
      <dsp:nvSpPr>
        <dsp:cNvPr id="0" name=""/>
        <dsp:cNvSpPr/>
      </dsp:nvSpPr>
      <dsp:spPr>
        <a:xfrm>
          <a:off x="0" y="2262981"/>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reaksi tubuh yang abnormal terhadap suatu bahan yang diperoleh karena bawaan (genetik), misalnya kekurangan enzyme succynicholin.</a:t>
          </a:r>
        </a:p>
      </dsp:txBody>
      <dsp:txXfrm>
        <a:off x="0" y="2262981"/>
        <a:ext cx="8229600" cy="22629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A85F8-8B40-C04B-9739-D4794FB71C7E}">
      <dsp:nvSpPr>
        <dsp:cNvPr id="0" name=""/>
        <dsp:cNvSpPr/>
      </dsp:nvSpPr>
      <dsp:spPr>
        <a:xfrm>
          <a:off x="0" y="4316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Sistem</a:t>
          </a:r>
          <a:r>
            <a:rPr lang="en-US" sz="2400" kern="1200" dirty="0"/>
            <a:t> Labeling</a:t>
          </a:r>
        </a:p>
      </dsp:txBody>
      <dsp:txXfrm>
        <a:off x="0" y="431616"/>
        <a:ext cx="2561209" cy="1536725"/>
      </dsp:txXfrm>
    </dsp:sp>
    <dsp:sp modelId="{2DAE9F12-C1A6-C442-93BB-78A8143E01A4}">
      <dsp:nvSpPr>
        <dsp:cNvPr id="0" name=""/>
        <dsp:cNvSpPr/>
      </dsp:nvSpPr>
      <dsp:spPr>
        <a:xfrm>
          <a:off x="2817330" y="431616"/>
          <a:ext cx="2561209" cy="1536725"/>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Pemantauan Lingkungan Kerja</a:t>
          </a:r>
        </a:p>
      </dsp:txBody>
      <dsp:txXfrm>
        <a:off x="2817330" y="431616"/>
        <a:ext cx="2561209" cy="1536725"/>
      </dsp:txXfrm>
    </dsp:sp>
    <dsp:sp modelId="{856EE2D5-4CE1-D04B-BDF3-2D05DD422575}">
      <dsp:nvSpPr>
        <dsp:cNvPr id="0" name=""/>
        <dsp:cNvSpPr/>
      </dsp:nvSpPr>
      <dsp:spPr>
        <a:xfrm>
          <a:off x="5634661" y="431616"/>
          <a:ext cx="2561209" cy="1536725"/>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Pemantauan Biologis (Biological Monitoring)</a:t>
          </a:r>
        </a:p>
      </dsp:txBody>
      <dsp:txXfrm>
        <a:off x="5634661" y="431616"/>
        <a:ext cx="2561209" cy="1536725"/>
      </dsp:txXfrm>
    </dsp:sp>
    <dsp:sp modelId="{50B24B2D-50B6-8243-8996-B0FB5C345553}">
      <dsp:nvSpPr>
        <dsp:cNvPr id="0" name=""/>
        <dsp:cNvSpPr/>
      </dsp:nvSpPr>
      <dsp:spPr>
        <a:xfrm>
          <a:off x="0" y="2224462"/>
          <a:ext cx="2561209" cy="1536725"/>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Pengendalian teknis</a:t>
          </a:r>
        </a:p>
      </dsp:txBody>
      <dsp:txXfrm>
        <a:off x="0" y="2224462"/>
        <a:ext cx="2561209" cy="1536725"/>
      </dsp:txXfrm>
    </dsp:sp>
    <dsp:sp modelId="{539BA410-AE4E-8C45-ABB6-469444328B35}">
      <dsp:nvSpPr>
        <dsp:cNvPr id="0" name=""/>
        <dsp:cNvSpPr/>
      </dsp:nvSpPr>
      <dsp:spPr>
        <a:xfrm>
          <a:off x="2817330" y="2224462"/>
          <a:ext cx="2561209" cy="1536725"/>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Pengendalian Administrasi</a:t>
          </a:r>
        </a:p>
      </dsp:txBody>
      <dsp:txXfrm>
        <a:off x="2817330" y="2224462"/>
        <a:ext cx="2561209" cy="1536725"/>
      </dsp:txXfrm>
    </dsp:sp>
    <dsp:sp modelId="{DAA94750-863B-B847-B743-79468D6E858C}">
      <dsp:nvSpPr>
        <dsp:cNvPr id="0" name=""/>
        <dsp:cNvSpPr/>
      </dsp:nvSpPr>
      <dsp:spPr>
        <a:xfrm>
          <a:off x="5634661" y="2224462"/>
          <a:ext cx="2561209" cy="153672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Penggunaan Alat Pelindung Diri</a:t>
          </a:r>
        </a:p>
      </dsp:txBody>
      <dsp:txXfrm>
        <a:off x="5634661" y="2224462"/>
        <a:ext cx="2561209" cy="1536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1FE43-7710-9342-9333-18776A8B39BC}">
      <dsp:nvSpPr>
        <dsp:cNvPr id="0" name=""/>
        <dsp:cNvSpPr/>
      </dsp:nvSpPr>
      <dsp:spPr>
        <a:xfrm>
          <a:off x="0" y="241498"/>
          <a:ext cx="4697730" cy="1629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Undang-Undang No.1 Tahun 1970 tentang Keselamatan Kerja</a:t>
          </a:r>
          <a:endParaRPr lang="en-US" sz="2300" kern="1200"/>
        </a:p>
      </dsp:txBody>
      <dsp:txXfrm>
        <a:off x="79557" y="321055"/>
        <a:ext cx="4538616" cy="1470622"/>
      </dsp:txXfrm>
    </dsp:sp>
    <dsp:sp modelId="{30FFB9E7-6029-9E4F-BD92-702A2D78D7C9}">
      <dsp:nvSpPr>
        <dsp:cNvPr id="0" name=""/>
        <dsp:cNvSpPr/>
      </dsp:nvSpPr>
      <dsp:spPr>
        <a:xfrm>
          <a:off x="0" y="1937475"/>
          <a:ext cx="4697730" cy="1629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Undang-Undang No.13 Tahun 2003 tentang Ketenagakerjaan.</a:t>
          </a:r>
          <a:endParaRPr lang="en-US" sz="2300" kern="1200"/>
        </a:p>
      </dsp:txBody>
      <dsp:txXfrm>
        <a:off x="79557" y="2017032"/>
        <a:ext cx="4538616" cy="1470622"/>
      </dsp:txXfrm>
    </dsp:sp>
    <dsp:sp modelId="{FFDACC81-53E5-DB42-9848-A95669A09F24}">
      <dsp:nvSpPr>
        <dsp:cNvPr id="0" name=""/>
        <dsp:cNvSpPr/>
      </dsp:nvSpPr>
      <dsp:spPr>
        <a:xfrm>
          <a:off x="0" y="3633452"/>
          <a:ext cx="4697730" cy="1629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Permenakertrans No. 13/MEN/2011 tentang Nilai Ambang Batas Faktor Fisik dan Faktor Kimia di Udara Tempat Kerja.</a:t>
          </a:r>
          <a:r>
            <a:rPr lang="en-US" sz="2300" kern="1200"/>
            <a:t> </a:t>
          </a:r>
        </a:p>
      </dsp:txBody>
      <dsp:txXfrm>
        <a:off x="79557" y="3713009"/>
        <a:ext cx="4538616" cy="1470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3FDE1-BF15-934A-83A3-5E09027F9F8D}">
      <dsp:nvSpPr>
        <dsp:cNvPr id="0" name=""/>
        <dsp:cNvSpPr/>
      </dsp:nvSpPr>
      <dsp:spPr>
        <a:xfrm>
          <a:off x="0" y="0"/>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C49D3-D9D2-374F-B276-FE5E4E06CA81}">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Efek bahan toksik terhadap tubuh</a:t>
          </a:r>
        </a:p>
      </dsp:txBody>
      <dsp:txXfrm>
        <a:off x="0" y="0"/>
        <a:ext cx="5175384" cy="1384035"/>
      </dsp:txXfrm>
    </dsp:sp>
    <dsp:sp modelId="{25C79E1A-874B-3944-9025-0A63C67264C2}">
      <dsp:nvSpPr>
        <dsp:cNvPr id="0" name=""/>
        <dsp:cNvSpPr/>
      </dsp:nvSpPr>
      <dsp:spPr>
        <a:xfrm>
          <a:off x="0" y="1384035"/>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5FAF8-4CC0-4848-BC62-E35E68EC1A6E}">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Klasifikasi bahan berbahaya</a:t>
          </a:r>
        </a:p>
      </dsp:txBody>
      <dsp:txXfrm>
        <a:off x="0" y="1384035"/>
        <a:ext cx="5175384" cy="1384035"/>
      </dsp:txXfrm>
    </dsp:sp>
    <dsp:sp modelId="{43245AA4-F8B1-1749-8107-A777A230A6EA}">
      <dsp:nvSpPr>
        <dsp:cNvPr id="0" name=""/>
        <dsp:cNvSpPr/>
      </dsp:nvSpPr>
      <dsp:spPr>
        <a:xfrm>
          <a:off x="0" y="2768070"/>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7CF4A-D672-C046-BD12-D3C1FA391DB4}">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Proses absorpsi, distribusi dan ekskresi dalam tubuh</a:t>
          </a:r>
        </a:p>
      </dsp:txBody>
      <dsp:txXfrm>
        <a:off x="0" y="2768070"/>
        <a:ext cx="5175384" cy="1384035"/>
      </dsp:txXfrm>
    </dsp:sp>
    <dsp:sp modelId="{E3F4FFC3-7BB1-104B-87FA-26AD500751B1}">
      <dsp:nvSpPr>
        <dsp:cNvPr id="0" name=""/>
        <dsp:cNvSpPr/>
      </dsp:nvSpPr>
      <dsp:spPr>
        <a:xfrm>
          <a:off x="0" y="4152105"/>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8470-038C-D846-8C52-F265EFFA9E50}">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Nilai Ambang Batas dan Indeks Pajanan Biologis</a:t>
          </a:r>
        </a:p>
      </dsp:txBody>
      <dsp:txXfrm>
        <a:off x="0" y="4152105"/>
        <a:ext cx="5175384"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6F36-A62D-664B-87CC-75DB1CE827D3}">
      <dsp:nvSpPr>
        <dsp:cNvPr id="0" name=""/>
        <dsp:cNvSpPr/>
      </dsp:nvSpPr>
      <dsp:spPr>
        <a:xfrm>
          <a:off x="0" y="441882"/>
          <a:ext cx="4988440" cy="113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158" tIns="416560" rIns="38715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pada bagian tubuh yang terkena bahan beracun, </a:t>
          </a:r>
        </a:p>
      </dsp:txBody>
      <dsp:txXfrm>
        <a:off x="0" y="441882"/>
        <a:ext cx="4988440" cy="1134000"/>
      </dsp:txXfrm>
    </dsp:sp>
    <dsp:sp modelId="{21ED5979-E3E7-2040-B794-380594889993}">
      <dsp:nvSpPr>
        <dsp:cNvPr id="0" name=""/>
        <dsp:cNvSpPr/>
      </dsp:nvSpPr>
      <dsp:spPr>
        <a:xfrm>
          <a:off x="249422" y="146682"/>
          <a:ext cx="3491908" cy="5903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986" tIns="0" rIns="131986" bIns="0" numCol="1" spcCol="1270" anchor="ctr" anchorCtr="0">
          <a:noAutofit/>
        </a:bodyPr>
        <a:lstStyle/>
        <a:p>
          <a:pPr marL="0" lvl="0" indent="0" algn="l" defTabSz="889000">
            <a:lnSpc>
              <a:spcPct val="90000"/>
            </a:lnSpc>
            <a:spcBef>
              <a:spcPct val="0"/>
            </a:spcBef>
            <a:spcAft>
              <a:spcPct val="35000"/>
            </a:spcAft>
            <a:buNone/>
          </a:pPr>
          <a:r>
            <a:rPr lang="id-ID" sz="2000" kern="1200"/>
            <a:t>E</a:t>
          </a:r>
          <a:r>
            <a:rPr lang="en-US" sz="2000" kern="1200"/>
            <a:t>fek lokal </a:t>
          </a:r>
        </a:p>
      </dsp:txBody>
      <dsp:txXfrm>
        <a:off x="278243" y="175503"/>
        <a:ext cx="3434266" cy="532757"/>
      </dsp:txXfrm>
    </dsp:sp>
    <dsp:sp modelId="{4F848EC9-F056-4A44-BC38-258DA58FAFCE}">
      <dsp:nvSpPr>
        <dsp:cNvPr id="0" name=""/>
        <dsp:cNvSpPr/>
      </dsp:nvSpPr>
      <dsp:spPr>
        <a:xfrm>
          <a:off x="0" y="1979082"/>
          <a:ext cx="4988440" cy="3213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158" tIns="416560" rIns="38715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akan terjadi bila bahan kimia tersebut diserap oleh tubuh. </a:t>
          </a:r>
        </a:p>
        <a:p>
          <a:pPr marL="457200" lvl="2" indent="-228600" algn="l" defTabSz="889000">
            <a:lnSpc>
              <a:spcPct val="90000"/>
            </a:lnSpc>
            <a:spcBef>
              <a:spcPct val="0"/>
            </a:spcBef>
            <a:spcAft>
              <a:spcPct val="15000"/>
            </a:spcAft>
            <a:buChar char="•"/>
          </a:pPr>
          <a:r>
            <a:rPr lang="id-ID" sz="2000" kern="1200"/>
            <a:t>penyerapan melalui </a:t>
          </a:r>
          <a:r>
            <a:rPr lang="en-US" sz="2000" kern="1200"/>
            <a:t>kulit, saluran pencernaan, paru-paru dan cara lainnya</a:t>
          </a:r>
        </a:p>
        <a:p>
          <a:pPr marL="457200" lvl="2" indent="-228600" algn="l" defTabSz="889000">
            <a:lnSpc>
              <a:spcPct val="90000"/>
            </a:lnSpc>
            <a:spcBef>
              <a:spcPct val="0"/>
            </a:spcBef>
            <a:spcAft>
              <a:spcPct val="15000"/>
            </a:spcAft>
            <a:buChar char="•"/>
          </a:pPr>
          <a:r>
            <a:rPr lang="id-ID" sz="2000" kern="1200"/>
            <a:t>D</a:t>
          </a:r>
          <a:r>
            <a:rPr lang="en-US" sz="2000" kern="1200"/>
            <a:t>istribusi dan eksresi </a:t>
          </a:r>
          <a:r>
            <a:rPr lang="id-ID" sz="2000" kern="1200"/>
            <a:t>--&gt;</a:t>
          </a:r>
          <a:r>
            <a:rPr lang="en-US" sz="2000" kern="1200"/>
            <a:t>menembus dinding membran sel tubuh baik melalui proses filtrasi, difusi pasif, diangkut melalui suatu media</a:t>
          </a:r>
        </a:p>
      </dsp:txBody>
      <dsp:txXfrm>
        <a:off x="0" y="1979082"/>
        <a:ext cx="4988440" cy="3213000"/>
      </dsp:txXfrm>
    </dsp:sp>
    <dsp:sp modelId="{DA34F382-2821-4740-87DA-48DAA89CF564}">
      <dsp:nvSpPr>
        <dsp:cNvPr id="0" name=""/>
        <dsp:cNvSpPr/>
      </dsp:nvSpPr>
      <dsp:spPr>
        <a:xfrm>
          <a:off x="249422" y="1683882"/>
          <a:ext cx="3491908" cy="5903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986" tIns="0" rIns="131986" bIns="0" numCol="1" spcCol="1270" anchor="ctr" anchorCtr="0">
          <a:noAutofit/>
        </a:bodyPr>
        <a:lstStyle/>
        <a:p>
          <a:pPr marL="0" lvl="0" indent="0" algn="l" defTabSz="889000">
            <a:lnSpc>
              <a:spcPct val="90000"/>
            </a:lnSpc>
            <a:spcBef>
              <a:spcPct val="0"/>
            </a:spcBef>
            <a:spcAft>
              <a:spcPct val="35000"/>
            </a:spcAft>
            <a:buNone/>
          </a:pPr>
          <a:r>
            <a:rPr lang="id-ID" sz="2000" kern="1200"/>
            <a:t>E</a:t>
          </a:r>
          <a:r>
            <a:rPr lang="en-US" sz="2000" kern="1200"/>
            <a:t>fek sistemik</a:t>
          </a:r>
        </a:p>
      </dsp:txBody>
      <dsp:txXfrm>
        <a:off x="278243" y="1712703"/>
        <a:ext cx="3434266" cy="532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37912-66A2-AB42-B04B-D76BB79ABAA1}">
      <dsp:nvSpPr>
        <dsp:cNvPr id="0" name=""/>
        <dsp:cNvSpPr/>
      </dsp:nvSpPr>
      <dsp:spPr>
        <a:xfrm>
          <a:off x="0" y="1754"/>
          <a:ext cx="8229600" cy="1175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id-ID" sz="4900" kern="1200"/>
            <a:t>Cara Lain</a:t>
          </a:r>
          <a:endParaRPr lang="en-US" sz="4900" kern="1200"/>
        </a:p>
      </dsp:txBody>
      <dsp:txXfrm>
        <a:off x="57372" y="59126"/>
        <a:ext cx="8114856" cy="1060520"/>
      </dsp:txXfrm>
    </dsp:sp>
    <dsp:sp modelId="{F9FE484F-7ABA-1344-9D5C-955B00319013}">
      <dsp:nvSpPr>
        <dsp:cNvPr id="0" name=""/>
        <dsp:cNvSpPr/>
      </dsp:nvSpPr>
      <dsp:spPr>
        <a:xfrm>
          <a:off x="0" y="1177018"/>
          <a:ext cx="8229600" cy="33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id-ID" sz="3800" kern="1200"/>
            <a:t>biasanya pada eksperimen, berbagai jalan masuk diujikan seperti melalui vena, subkutan, atau injeksi ke dalam otot. Tujuannya agar mudah tercapai dosis yang tinggi dalam waktu singkat.</a:t>
          </a:r>
          <a:endParaRPr lang="en-US" sz="3800" kern="1200"/>
        </a:p>
      </dsp:txBody>
      <dsp:txXfrm>
        <a:off x="0" y="1177018"/>
        <a:ext cx="8229600" cy="3347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25BC5-E22A-BA4F-9BB1-9FE9E72E61BC}">
      <dsp:nvSpPr>
        <dsp:cNvPr id="0" name=""/>
        <dsp:cNvSpPr/>
      </dsp:nvSpPr>
      <dsp:spPr>
        <a:xfrm>
          <a:off x="0" y="266789"/>
          <a:ext cx="8229600" cy="12866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d-ID" sz="2300" kern="1200"/>
            <a:t>B</a:t>
          </a:r>
          <a:r>
            <a:rPr lang="en-US" sz="2300" kern="1200"/>
            <a:t>ahan akan berada di dalam darah dan menyebar dengan cepat ke seluruh tubuh</a:t>
          </a:r>
        </a:p>
      </dsp:txBody>
      <dsp:txXfrm>
        <a:off x="62808" y="329597"/>
        <a:ext cx="8103984" cy="1161018"/>
      </dsp:txXfrm>
    </dsp:sp>
    <dsp:sp modelId="{41CF25D9-066C-6C4B-B8DC-5F7E0FD3DAC1}">
      <dsp:nvSpPr>
        <dsp:cNvPr id="0" name=""/>
        <dsp:cNvSpPr/>
      </dsp:nvSpPr>
      <dsp:spPr>
        <a:xfrm>
          <a:off x="0" y="1619664"/>
          <a:ext cx="8229600" cy="12866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d-ID" sz="2300" kern="1200"/>
            <a:t>Penimbunan p</a:t>
          </a:r>
          <a:r>
            <a:rPr lang="en-US" sz="2300" kern="1200"/>
            <a:t>ada organ-organ, semakin banyak dan cepat aliran darah, maka semakin banyak di timbun pada organ tersebut, sehingga terjadi akumulasi sampai terjadi reaksi tubuh.</a:t>
          </a:r>
        </a:p>
      </dsp:txBody>
      <dsp:txXfrm>
        <a:off x="62808" y="1682472"/>
        <a:ext cx="8103984" cy="1161018"/>
      </dsp:txXfrm>
    </dsp:sp>
    <dsp:sp modelId="{85C08EF1-F243-A744-A6AD-5F8005EBC05D}">
      <dsp:nvSpPr>
        <dsp:cNvPr id="0" name=""/>
        <dsp:cNvSpPr/>
      </dsp:nvSpPr>
      <dsp:spPr>
        <a:xfrm>
          <a:off x="0" y="2972538"/>
          <a:ext cx="8229600" cy="12866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methyl merkuri dapat menembus otak, sedangkan inorganic merkuri tidak dapat menembus barrier otak, tetapi akan tertimbun di ginjal</a:t>
          </a:r>
          <a:r>
            <a:rPr lang="id-ID" sz="2300" kern="1200"/>
            <a:t>.</a:t>
          </a:r>
          <a:endParaRPr lang="en-US" sz="2300" kern="1200"/>
        </a:p>
      </dsp:txBody>
      <dsp:txXfrm>
        <a:off x="62808" y="3035346"/>
        <a:ext cx="8103984" cy="1161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4F277-7BB6-C149-A810-6E9BBFE19E54}">
      <dsp:nvSpPr>
        <dsp:cNvPr id="0" name=""/>
        <dsp:cNvSpPr/>
      </dsp:nvSpPr>
      <dsp:spPr>
        <a:xfrm>
          <a:off x="0" y="80005"/>
          <a:ext cx="8229600" cy="1570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Hati dan ginjal memiliki kapasitas mengikat bahan kimia yang tinggi dibandingkan organ lain karena fungsinya sebagai organ yang memetabolisir dan membuang bahan berbahaya. Karena itu konsentrasi bahan kimia akan tinggi di ke dua organ tersebut</a:t>
          </a:r>
        </a:p>
      </dsp:txBody>
      <dsp:txXfrm>
        <a:off x="76648" y="156653"/>
        <a:ext cx="8076304" cy="1416844"/>
      </dsp:txXfrm>
    </dsp:sp>
    <dsp:sp modelId="{001EB819-51C3-C749-A280-1AFAEB316E7C}">
      <dsp:nvSpPr>
        <dsp:cNvPr id="0" name=""/>
        <dsp:cNvSpPr/>
      </dsp:nvSpPr>
      <dsp:spPr>
        <a:xfrm>
          <a:off x="0" y="1713506"/>
          <a:ext cx="8229600" cy="1570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bahan yang mudah larut dalam lemak, maka jaringan lemak merupakan tempat penimbunan bahan yang mudah larut dalam lemak. Contohnya DDT, dieldrin, polychlorinated biphenyls (PCB). </a:t>
          </a:r>
        </a:p>
      </dsp:txBody>
      <dsp:txXfrm>
        <a:off x="76648" y="1790154"/>
        <a:ext cx="8076304" cy="1416844"/>
      </dsp:txXfrm>
    </dsp:sp>
    <dsp:sp modelId="{00C9C466-D0BF-0F46-AD08-FDBB826E2284}">
      <dsp:nvSpPr>
        <dsp:cNvPr id="0" name=""/>
        <dsp:cNvSpPr/>
      </dsp:nvSpPr>
      <dsp:spPr>
        <a:xfrm>
          <a:off x="0" y="3347006"/>
          <a:ext cx="8229600" cy="1570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d-ID" sz="2200" kern="1200"/>
            <a:t>T</a:t>
          </a:r>
          <a:r>
            <a:rPr lang="en-US" sz="2200" kern="1200"/>
            <a:t>ulang merupakan tempat penimbunan bahan-bahan seperti fluoride, timah hitam, dan strontium.</a:t>
          </a:r>
        </a:p>
      </dsp:txBody>
      <dsp:txXfrm>
        <a:off x="76648" y="3423654"/>
        <a:ext cx="8076304" cy="1416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878B1-F259-3144-B2B4-E491CEE56F68}">
      <dsp:nvSpPr>
        <dsp:cNvPr id="0" name=""/>
        <dsp:cNvSpPr/>
      </dsp:nvSpPr>
      <dsp:spPr>
        <a:xfrm>
          <a:off x="0" y="43287"/>
          <a:ext cx="8229600" cy="100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bahan kimia akan dieksresikan dapat tetap dalam bentuk bahan asalnya maupun metabolitnya</a:t>
          </a:r>
        </a:p>
      </dsp:txBody>
      <dsp:txXfrm>
        <a:off x="49154" y="92441"/>
        <a:ext cx="8131292" cy="908623"/>
      </dsp:txXfrm>
    </dsp:sp>
    <dsp:sp modelId="{776A2EA4-FBC4-1B4F-A262-F22E25E4D9D3}">
      <dsp:nvSpPr>
        <dsp:cNvPr id="0" name=""/>
        <dsp:cNvSpPr/>
      </dsp:nvSpPr>
      <dsp:spPr>
        <a:xfrm>
          <a:off x="0" y="1102059"/>
          <a:ext cx="8229600" cy="100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Ekskresi yang utama ialah melalui ginjal, hampir semua bahan kimia berbahaya dikeluarkan melalui ginjal</a:t>
          </a:r>
          <a:r>
            <a:rPr lang="id-ID" sz="1800" kern="1200"/>
            <a:t>. T</a:t>
          </a:r>
          <a:r>
            <a:rPr lang="en-US" sz="1800" kern="1200"/>
            <a:t>erutama untuk bahan yang larut dalam air</a:t>
          </a:r>
        </a:p>
      </dsp:txBody>
      <dsp:txXfrm>
        <a:off x="49154" y="1151213"/>
        <a:ext cx="8131292" cy="908623"/>
      </dsp:txXfrm>
    </dsp:sp>
    <dsp:sp modelId="{C788CC80-04E4-9E42-A707-57D19E0BC474}">
      <dsp:nvSpPr>
        <dsp:cNvPr id="0" name=""/>
        <dsp:cNvSpPr/>
      </dsp:nvSpPr>
      <dsp:spPr>
        <a:xfrm>
          <a:off x="0" y="2160830"/>
          <a:ext cx="8229600" cy="100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d-ID" sz="1800" kern="1200"/>
            <a:t>Melalui paru-paru untuk bahan yang pada suhu tubuh masih berbentuk gas, karbon monoksida</a:t>
          </a:r>
          <a:endParaRPr lang="en-US" sz="1800" kern="1200"/>
        </a:p>
      </dsp:txBody>
      <dsp:txXfrm>
        <a:off x="49154" y="2209984"/>
        <a:ext cx="8131292" cy="908623"/>
      </dsp:txXfrm>
    </dsp:sp>
    <dsp:sp modelId="{F974419A-182A-C64B-8F52-B80BE668509B}">
      <dsp:nvSpPr>
        <dsp:cNvPr id="0" name=""/>
        <dsp:cNvSpPr/>
      </dsp:nvSpPr>
      <dsp:spPr>
        <a:xfrm>
          <a:off x="0" y="3219601"/>
          <a:ext cx="8229600" cy="100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d-ID" sz="1800" kern="1200"/>
            <a:t>Melalui hati, empedu, misalnya DDT, timah hitam. Bila bahan beracun akan di netralisir (detoksikasi) oleh hati dan dirubah menjadi senyawa lain yang tidak berbahaya (metabolit) untuk selanjutnya dikeluarkan melalui empedu. </a:t>
          </a:r>
          <a:endParaRPr lang="en-US" sz="1800" kern="1200"/>
        </a:p>
      </dsp:txBody>
      <dsp:txXfrm>
        <a:off x="49154" y="3268755"/>
        <a:ext cx="8131292" cy="908623"/>
      </dsp:txXfrm>
    </dsp:sp>
    <dsp:sp modelId="{CEDFE318-AE1A-4845-9AD8-E581D5FBF1BF}">
      <dsp:nvSpPr>
        <dsp:cNvPr id="0" name=""/>
        <dsp:cNvSpPr/>
      </dsp:nvSpPr>
      <dsp:spPr>
        <a:xfrm>
          <a:off x="0" y="4278372"/>
          <a:ext cx="8229600" cy="100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d-ID" sz="1800" kern="1200"/>
            <a:t>Air susu ibu terutama untuk bahan yang larut lemak seperti DDT dan PCB, serta dapat melalui keringat</a:t>
          </a:r>
          <a:endParaRPr lang="en-US" sz="1800" kern="1200"/>
        </a:p>
      </dsp:txBody>
      <dsp:txXfrm>
        <a:off x="49154" y="4327526"/>
        <a:ext cx="8131292" cy="9086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2D76-9217-1B43-B4B3-71B0092898FB}">
      <dsp:nvSpPr>
        <dsp:cNvPr id="0" name=""/>
        <dsp:cNvSpPr/>
      </dsp:nvSpPr>
      <dsp:spPr>
        <a:xfrm>
          <a:off x="0" y="480967"/>
          <a:ext cx="5175384" cy="16909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t>R</a:t>
          </a:r>
          <a:r>
            <a:rPr lang="en-US" sz="2400" kern="1200"/>
            <a:t>eversible bila efek yang terjadi hilang dengan dihentikannya pajanan bahan berbahaya</a:t>
          </a:r>
        </a:p>
      </dsp:txBody>
      <dsp:txXfrm>
        <a:off x="82545" y="563512"/>
        <a:ext cx="5010294" cy="1525852"/>
      </dsp:txXfrm>
    </dsp:sp>
    <dsp:sp modelId="{D5F78402-0035-FD42-9047-C09A4E891C9C}">
      <dsp:nvSpPr>
        <dsp:cNvPr id="0" name=""/>
        <dsp:cNvSpPr/>
      </dsp:nvSpPr>
      <dsp:spPr>
        <a:xfrm>
          <a:off x="0" y="2171910"/>
          <a:ext cx="517538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1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pajanannya dengan konsentasi rendah dan waktu yang singkat</a:t>
          </a:r>
        </a:p>
      </dsp:txBody>
      <dsp:txXfrm>
        <a:off x="0" y="2171910"/>
        <a:ext cx="5175384" cy="596160"/>
      </dsp:txXfrm>
    </dsp:sp>
    <dsp:sp modelId="{F2F2BEA6-FCD1-7747-9B61-B04DEC3E55FB}">
      <dsp:nvSpPr>
        <dsp:cNvPr id="0" name=""/>
        <dsp:cNvSpPr/>
      </dsp:nvSpPr>
      <dsp:spPr>
        <a:xfrm>
          <a:off x="0" y="2768070"/>
          <a:ext cx="5175384" cy="169094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t>I</a:t>
          </a:r>
          <a:r>
            <a:rPr lang="en-US" sz="2400" kern="1200"/>
            <a:t>rreversible bila efek yang terjadi terus menerus bahkan bertambah parah walaupun pajanan sudah dihentikan. Contohnya karsinoma, penyakit hati</a:t>
          </a:r>
        </a:p>
      </dsp:txBody>
      <dsp:txXfrm>
        <a:off x="82545" y="2850615"/>
        <a:ext cx="5010294" cy="1525852"/>
      </dsp:txXfrm>
    </dsp:sp>
    <dsp:sp modelId="{E40D73A0-D9B0-904E-AE49-72F881932967}">
      <dsp:nvSpPr>
        <dsp:cNvPr id="0" name=""/>
        <dsp:cNvSpPr/>
      </dsp:nvSpPr>
      <dsp:spPr>
        <a:xfrm>
          <a:off x="0" y="4459013"/>
          <a:ext cx="517538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1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pajanan dengan konsentrasi tinggi dan waktu yang lama</a:t>
          </a:r>
        </a:p>
      </dsp:txBody>
      <dsp:txXfrm>
        <a:off x="0" y="4459013"/>
        <a:ext cx="5175384"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35C931-84A5-4622-92F7-305782D96846}" type="datetimeFigureOut">
              <a:rPr lang="en-US" smtClean="0"/>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5C931-84A5-4622-92F7-305782D96846}" type="datetimeFigureOut">
              <a:rPr lang="en-US" smtClean="0"/>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5C931-84A5-4622-92F7-305782D96846}" type="datetimeFigureOut">
              <a:rPr lang="en-US" smtClean="0"/>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5C931-84A5-4622-92F7-305782D96846}" type="datetimeFigureOut">
              <a:rPr lang="en-US" smtClean="0"/>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5C931-84A5-4622-92F7-305782D96846}" type="datetimeFigureOut">
              <a:rPr lang="en-US" smtClean="0"/>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5C931-84A5-4622-92F7-305782D96846}" type="datetimeFigureOut">
              <a:rPr lang="en-US" smtClean="0"/>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5C931-84A5-4622-92F7-305782D96846}" type="datetimeFigureOut">
              <a:rPr lang="en-US" smtClean="0"/>
              <a:t>9/17/24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5C931-84A5-4622-92F7-305782D96846}" type="datetimeFigureOut">
              <a:rPr lang="en-US" smtClean="0"/>
              <a:t>9/17/24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5C931-84A5-4622-92F7-305782D96846}" type="datetimeFigureOut">
              <a:rPr lang="en-US" smtClean="0"/>
              <a:t>9/17/24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5C931-84A5-4622-92F7-305782D96846}" type="datetimeFigureOut">
              <a:rPr lang="en-US" smtClean="0"/>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5C931-84A5-4622-92F7-305782D96846}" type="datetimeFigureOut">
              <a:rPr lang="en-US" smtClean="0"/>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E7479-CB73-459B-A8EA-AE82BB02A5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5C931-84A5-4622-92F7-305782D96846}" type="datetimeFigureOut">
              <a:rPr lang="en-US" smtClean="0"/>
              <a:t>9/17/24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E7479-CB73-459B-A8EA-AE82BB02A5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http://kedokteran.umm.ac.id/"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http://kedokteran.umm.ac.id/"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68"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71"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21" descr="A yellow and green 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96796" y="1173129"/>
            <a:ext cx="2303870" cy="24003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0" descr="A red and white 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1568" y="4201501"/>
            <a:ext cx="3269098" cy="12518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7" cy="6858000"/>
            <a:chOff x="0" y="0"/>
            <a:chExt cx="12188952" cy="6858000"/>
          </a:xfrm>
        </p:grpSpPr>
        <p:sp>
          <p:nvSpPr>
            <p:cNvPr id="74" name="Freeform: Shape 5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5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5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6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6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6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0" name="Freeform: Shape 6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759483" y="1197809"/>
            <a:ext cx="3902992" cy="2349622"/>
          </a:xfrm>
        </p:spPr>
        <p:txBody>
          <a:bodyPr vert="horz" lIns="91440" tIns="45720" rIns="91440" bIns="45720" rtlCol="0" anchor="b">
            <a:normAutofit/>
          </a:bodyPr>
          <a:lstStyle/>
          <a:p>
            <a:pPr algn="l"/>
            <a:r>
              <a:rPr lang="en-US" altLang="en-US" sz="4200">
                <a:solidFill>
                  <a:schemeClr val="bg1"/>
                </a:solidFill>
              </a:rPr>
              <a:t>TOKSIKOLOGI INDUSTRI</a:t>
            </a:r>
          </a:p>
        </p:txBody>
      </p:sp>
      <p:sp>
        <p:nvSpPr>
          <p:cNvPr id="3" name="Subtitle 2"/>
          <p:cNvSpPr>
            <a:spLocks noGrp="1"/>
          </p:cNvSpPr>
          <p:nvPr>
            <p:ph type="subTitle" idx="1"/>
          </p:nvPr>
        </p:nvSpPr>
        <p:spPr>
          <a:xfrm>
            <a:off x="598053" y="4021415"/>
            <a:ext cx="5036654" cy="2346080"/>
          </a:xfrm>
        </p:spPr>
        <p:txBody>
          <a:bodyPr vert="horz" lIns="91440" tIns="45720" rIns="91440" bIns="45720" rtlCol="0" anchor="t">
            <a:normAutofit/>
          </a:bodyPr>
          <a:lstStyle/>
          <a:p>
            <a:pPr indent="-228600" algn="l">
              <a:lnSpc>
                <a:spcPct val="90000"/>
              </a:lnSpc>
              <a:buFont typeface="Arial" panose="020B0604020202020204" pitchFamily="34" charset="0"/>
              <a:buChar char="•"/>
            </a:pPr>
            <a:endParaRPr lang="en-US" sz="2200" dirty="0">
              <a:solidFill>
                <a:schemeClr val="bg1"/>
              </a:solidFill>
            </a:endParaRPr>
          </a:p>
          <a:p>
            <a:pPr indent="-228600" algn="l">
              <a:lnSpc>
                <a:spcPct val="90000"/>
              </a:lnSpc>
              <a:buFont typeface="Arial" panose="020B0604020202020204" pitchFamily="34" charset="0"/>
              <a:buChar char="•"/>
            </a:pPr>
            <a:endParaRPr lang="en-US" sz="2200" dirty="0">
              <a:solidFill>
                <a:schemeClr val="bg1"/>
              </a:solidFill>
            </a:endParaRPr>
          </a:p>
          <a:p>
            <a:pPr algn="l">
              <a:lnSpc>
                <a:spcPct val="90000"/>
              </a:lnSpc>
            </a:pPr>
            <a:r>
              <a:rPr lang="en-US" sz="2200" dirty="0">
                <a:solidFill>
                  <a:schemeClr val="bg1"/>
                </a:solidFill>
              </a:rPr>
              <a:t>Rubayat Indradi</a:t>
            </a:r>
          </a:p>
          <a:p>
            <a:pPr algn="l">
              <a:lnSpc>
                <a:spcPct val="90000"/>
              </a:lnSpc>
            </a:pPr>
            <a:endParaRPr lang="en-US" sz="2200" dirty="0">
              <a:solidFill>
                <a:schemeClr val="bg1"/>
              </a:solidFill>
            </a:endParaRPr>
          </a:p>
          <a:p>
            <a:pPr algn="l">
              <a:lnSpc>
                <a:spcPct val="90000"/>
              </a:lnSpc>
            </a:pPr>
            <a:r>
              <a:rPr lang="en-US" sz="2200" dirty="0" err="1">
                <a:solidFill>
                  <a:schemeClr val="bg1"/>
                </a:solidFill>
              </a:rPr>
              <a:t>Fakultas</a:t>
            </a:r>
            <a:r>
              <a:rPr lang="en-US" sz="2200" dirty="0">
                <a:solidFill>
                  <a:schemeClr val="bg1"/>
                </a:solidFill>
              </a:rPr>
              <a:t> </a:t>
            </a:r>
            <a:r>
              <a:rPr lang="en-US" sz="2200" dirty="0" err="1">
                <a:solidFill>
                  <a:schemeClr val="bg1"/>
                </a:solidFill>
              </a:rPr>
              <a:t>Kedokteran</a:t>
            </a:r>
            <a:endParaRPr lang="en-US" sz="2200" dirty="0">
              <a:solidFill>
                <a:schemeClr val="bg1"/>
              </a:solidFill>
            </a:endParaRPr>
          </a:p>
          <a:p>
            <a:pPr algn="l">
              <a:lnSpc>
                <a:spcPct val="90000"/>
              </a:lnSpc>
            </a:pPr>
            <a:r>
              <a:rPr lang="en-US" sz="2200" dirty="0">
                <a:solidFill>
                  <a:schemeClr val="bg1"/>
                </a:solidFill>
              </a:rPr>
              <a:t>Universitas Muhammadiyah Malang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11670" y="1242230"/>
            <a:ext cx="5652165" cy="853760"/>
          </a:xfrm>
          <a:prstGeom prst="rect">
            <a:avLst/>
          </a:prstGeom>
        </p:spPr>
        <p:txBody>
          <a:bodyPr lIns="0" tIns="0" rIns="0" bIns="0" rtlCol="0" anchor="t">
            <a:spAutoFit/>
          </a:bodyPr>
          <a:lstStyle/>
          <a:p>
            <a:pPr algn="ctr">
              <a:lnSpc>
                <a:spcPts val="7066"/>
              </a:lnSpc>
              <a:spcBef>
                <a:spcPct val="0"/>
              </a:spcBef>
            </a:pPr>
            <a:r>
              <a:rPr lang="en-US" sz="5047">
                <a:solidFill>
                  <a:srgbClr val="000000"/>
                </a:solidFill>
                <a:latin typeface="Glacial Indifference Bold"/>
                <a:ea typeface="Glacial Indifference Bold"/>
                <a:cs typeface="Glacial Indifference Bold"/>
                <a:sym typeface="Glacial Indifference Bold"/>
              </a:rPr>
              <a:t>TUJUAN  PPD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sp>
          <p:nvSpPr>
            <p:cNvPr id="23" name="TextBox 23"/>
            <p:cNvSpPr txBox="1"/>
            <p:nvPr/>
          </p:nvSpPr>
          <p:spPr>
            <a:xfrm>
              <a:off x="2151349" y="567016"/>
              <a:ext cx="5124877" cy="388997"/>
            </a:xfrm>
            <a:prstGeom prst="rect">
              <a:avLst/>
            </a:prstGeom>
          </p:spPr>
          <p:txBody>
            <a:bodyPr lIns="0" tIns="0" rIns="0" bIns="0" rtlCol="0" anchor="t">
              <a:spAutoFit/>
            </a:bodyPr>
            <a:lstStyle/>
            <a:p>
              <a:pPr algn="just">
                <a:lnSpc>
                  <a:spcPts val="1160"/>
                </a:lnSpc>
              </a:pPr>
              <a:endParaRPr sz="900"/>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35026"/>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Terselenggaranya kegiatan pendidikan akademik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Terselenggaranya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Terselenggaranya pengabdian kepada masyarakat dalam bidang ilmu kedokteran dan kedokteran industri yang dilandasi nilai-nilai Islam</a:t>
            </a:r>
          </a:p>
        </p:txBody>
      </p:sp>
      <p:sp>
        <p:nvSpPr>
          <p:cNvPr id="63" name="TextBox 63"/>
          <p:cNvSpPr txBox="1"/>
          <p:nvPr/>
        </p:nvSpPr>
        <p:spPr>
          <a:xfrm>
            <a:off x="4650683" y="2291236"/>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kerjasama nasional dan internasional untuk meningkatkan pertumbuhan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Terselenggaranya pembinaan dan pengembangan civitas akademika yang memiliki perilaku yang sesuai nilai-nilai Al-Islam Kemuhammadiyahan</a:t>
            </a:r>
          </a:p>
        </p:txBody>
      </p:sp>
      <p:sp>
        <p:nvSpPr>
          <p:cNvPr id="65" name="TextBox 65"/>
          <p:cNvSpPr txBox="1"/>
          <p:nvPr/>
        </p:nvSpPr>
        <p:spPr>
          <a:xfrm>
            <a:off x="4650683" y="4721972"/>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tata kelola program studi Pendidikan akademik yang profesional berdasarkan berdasarkan Standar Penjaminan Mutu Internal Kedokteran dan dilandasi nilai-nilai Islam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11670" y="1242230"/>
            <a:ext cx="5652165" cy="853760"/>
          </a:xfrm>
          <a:prstGeom prst="rect">
            <a:avLst/>
          </a:prstGeom>
        </p:spPr>
        <p:txBody>
          <a:bodyPr lIns="0" tIns="0" rIns="0" bIns="0" rtlCol="0" anchor="t">
            <a:spAutoFit/>
          </a:bodyPr>
          <a:lstStyle/>
          <a:p>
            <a:pPr algn="ctr">
              <a:lnSpc>
                <a:spcPts val="7066"/>
              </a:lnSpc>
              <a:spcBef>
                <a:spcPct val="0"/>
              </a:spcBef>
            </a:pPr>
            <a:r>
              <a:rPr lang="en-US" sz="5047">
                <a:solidFill>
                  <a:srgbClr val="000000"/>
                </a:solidFill>
                <a:latin typeface="Glacial Indifference Bold"/>
                <a:ea typeface="Glacial Indifference Bold"/>
                <a:cs typeface="Glacial Indifference Bold"/>
                <a:sym typeface="Glacial Indifference Bold"/>
              </a:rPr>
              <a:t>TUJUAN  PSPD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sp>
          <p:nvSpPr>
            <p:cNvPr id="23" name="TextBox 23"/>
            <p:cNvSpPr txBox="1"/>
            <p:nvPr/>
          </p:nvSpPr>
          <p:spPr>
            <a:xfrm>
              <a:off x="2151349" y="567016"/>
              <a:ext cx="5124877" cy="388997"/>
            </a:xfrm>
            <a:prstGeom prst="rect">
              <a:avLst/>
            </a:prstGeom>
          </p:spPr>
          <p:txBody>
            <a:bodyPr lIns="0" tIns="0" rIns="0" bIns="0" rtlCol="0" anchor="t">
              <a:spAutoFit/>
            </a:bodyPr>
            <a:lstStyle/>
            <a:p>
              <a:pPr algn="just">
                <a:lnSpc>
                  <a:spcPts val="1160"/>
                </a:lnSpc>
              </a:pPr>
              <a:endParaRPr sz="900"/>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35026"/>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Terselenggaranya kegiatan pendidikan profesi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Terselenggaranya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Terselenggaranya pengabdian kepada masyarakat dalam bidang ilmu kedokteran dan kedokteran industri yang dilandasi nilai-nilai Islam</a:t>
            </a:r>
          </a:p>
        </p:txBody>
      </p:sp>
      <p:sp>
        <p:nvSpPr>
          <p:cNvPr id="63" name="TextBox 63"/>
          <p:cNvSpPr txBox="1"/>
          <p:nvPr/>
        </p:nvSpPr>
        <p:spPr>
          <a:xfrm>
            <a:off x="4650683" y="2291236"/>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kerjasama nasional dan internasional untuk meningkatkan pertumbuhan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Terselenggaranya pembinaan dan pengembangan civitas akademika yang memiliki perilaku yang sesuai nilai-nilai Al-Islam Kemuhammadiyahan</a:t>
            </a:r>
          </a:p>
        </p:txBody>
      </p:sp>
      <p:sp>
        <p:nvSpPr>
          <p:cNvPr id="65" name="TextBox 65"/>
          <p:cNvSpPr txBox="1"/>
          <p:nvPr/>
        </p:nvSpPr>
        <p:spPr>
          <a:xfrm>
            <a:off x="4650683" y="4721972"/>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tata kelola program studi Pendidikan profesi dokter yang profesional berdasarkan berdasarkan Standar Penjaminan Mutu Internal Kedokteran dan dilandasi nilai-nilai Islam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514350" y="1412054"/>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051551" y="1474699"/>
            <a:ext cx="6662322" cy="842795"/>
          </a:xfrm>
          <a:prstGeom prst="rect">
            <a:avLst/>
          </a:prstGeom>
        </p:spPr>
        <p:txBody>
          <a:bodyPr lIns="0" tIns="0" rIns="0" bIns="0" rtlCol="0" anchor="t">
            <a:spAutoFit/>
          </a:bodyPr>
          <a:lstStyle/>
          <a:p>
            <a:pPr>
              <a:lnSpc>
                <a:spcPts val="7011"/>
              </a:lnSpc>
              <a:spcBef>
                <a:spcPct val="0"/>
              </a:spcBef>
            </a:pPr>
            <a:r>
              <a:rPr lang="en-US" sz="5008">
                <a:solidFill>
                  <a:srgbClr val="000000"/>
                </a:solidFill>
                <a:latin typeface="Glacial Indifference Bold"/>
                <a:ea typeface="Glacial Indifference Bold"/>
                <a:cs typeface="Glacial Indifference Bold"/>
                <a:sym typeface="Glacial Indifference Bold"/>
              </a:rPr>
              <a:t>SASARAN FKUMM</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718206" y="2573880"/>
            <a:ext cx="7707588" cy="3220601"/>
            <a:chOff x="0" y="0"/>
            <a:chExt cx="2989960" cy="1249349"/>
          </a:xfrm>
        </p:grpSpPr>
        <p:sp>
          <p:nvSpPr>
            <p:cNvPr id="12" name="Freeform 12"/>
            <p:cNvSpPr/>
            <p:nvPr/>
          </p:nvSpPr>
          <p:spPr>
            <a:xfrm>
              <a:off x="0" y="0"/>
              <a:ext cx="2989960" cy="1249349"/>
            </a:xfrm>
            <a:custGeom>
              <a:avLst/>
              <a:gdLst/>
              <a:ahLst/>
              <a:cxnLst/>
              <a:rect l="l" t="t" r="r" b="b"/>
              <a:pathLst>
                <a:path w="2989960" h="1249349">
                  <a:moveTo>
                    <a:pt x="10547" y="0"/>
                  </a:moveTo>
                  <a:lnTo>
                    <a:pt x="2979413" y="0"/>
                  </a:lnTo>
                  <a:cubicBezTo>
                    <a:pt x="2985238" y="0"/>
                    <a:pt x="2989960" y="4722"/>
                    <a:pt x="2989960" y="10547"/>
                  </a:cubicBezTo>
                  <a:lnTo>
                    <a:pt x="2989960" y="1238802"/>
                  </a:lnTo>
                  <a:cubicBezTo>
                    <a:pt x="2989960" y="1244627"/>
                    <a:pt x="2985238" y="1249349"/>
                    <a:pt x="2979413" y="1249349"/>
                  </a:cubicBezTo>
                  <a:lnTo>
                    <a:pt x="10547" y="1249349"/>
                  </a:lnTo>
                  <a:cubicBezTo>
                    <a:pt x="4722" y="1249349"/>
                    <a:pt x="0" y="1244627"/>
                    <a:pt x="0" y="1238802"/>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3" name="TextBox 13"/>
            <p:cNvSpPr txBox="1"/>
            <p:nvPr/>
          </p:nvSpPr>
          <p:spPr>
            <a:xfrm>
              <a:off x="0" y="-38100"/>
              <a:ext cx="2989960" cy="1287449"/>
            </a:xfrm>
            <a:prstGeom prst="rect">
              <a:avLst/>
            </a:prstGeom>
          </p:spPr>
          <p:txBody>
            <a:bodyPr lIns="34490" tIns="34490" rIns="34490" bIns="34490" rtlCol="0" anchor="ctr"/>
            <a:lstStyle/>
            <a:p>
              <a:pPr algn="ctr">
                <a:lnSpc>
                  <a:spcPts val="1050"/>
                </a:lnSpc>
              </a:pPr>
              <a:endParaRPr sz="900"/>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15" name="TextBox 15"/>
          <p:cNvSpPr txBox="1"/>
          <p:nvPr/>
        </p:nvSpPr>
        <p:spPr>
          <a:xfrm>
            <a:off x="798375" y="2633063"/>
            <a:ext cx="7556777" cy="2557688"/>
          </a:xfrm>
          <a:prstGeom prst="rect">
            <a:avLst/>
          </a:prstGeom>
        </p:spPr>
        <p:txBody>
          <a:bodyPr lIns="0" tIns="0" rIns="0" bIns="0" rtlCol="0" anchor="t">
            <a:spAutoFit/>
          </a:bodyPr>
          <a:lstStyle/>
          <a:p>
            <a:pPr>
              <a:lnSpc>
                <a:spcPts val="1960"/>
              </a:lnSpc>
            </a:pPr>
            <a:r>
              <a:rPr lang="en-US" sz="1400">
                <a:solidFill>
                  <a:srgbClr val="000000"/>
                </a:solidFill>
                <a:latin typeface="Roboto Bold"/>
                <a:ea typeface="Roboto Bold"/>
                <a:cs typeface="Roboto Bold"/>
                <a:sym typeface="Roboto Bold"/>
              </a:rPr>
              <a:t>1.  Menghasilkan lulusan yang sesuai dengan Visi dan Misi Fakultas</a:t>
            </a:r>
          </a:p>
          <a:p>
            <a:pPr>
              <a:lnSpc>
                <a:spcPts val="1960"/>
              </a:lnSpc>
            </a:pPr>
            <a:r>
              <a:rPr lang="en-US" sz="1400">
                <a:solidFill>
                  <a:srgbClr val="000000"/>
                </a:solidFill>
                <a:latin typeface="Roboto Bold"/>
                <a:ea typeface="Roboto Bold"/>
                <a:cs typeface="Roboto Bold"/>
                <a:sym typeface="Roboto Bold"/>
              </a:rPr>
              <a:t>2.  Menyelenggarakan proses pembelajaran sesuai standar isi, standar proses, standar penilaian yang telah ditetapkan</a:t>
            </a:r>
          </a:p>
          <a:p>
            <a:pPr>
              <a:lnSpc>
                <a:spcPts val="1960"/>
              </a:lnSpc>
            </a:pPr>
            <a:r>
              <a:rPr lang="en-US" sz="1400">
                <a:solidFill>
                  <a:srgbClr val="000000"/>
                </a:solidFill>
                <a:latin typeface="Roboto Bold"/>
                <a:ea typeface="Roboto Bold"/>
                <a:cs typeface="Roboto Bold"/>
                <a:sym typeface="Roboto Bold"/>
              </a:rPr>
              <a:t>3.  Menyelenggarakan pembelajaran di RS pendidikan yang mendukung Visi dan Misi Fakultas</a:t>
            </a:r>
          </a:p>
          <a:p>
            <a:pPr>
              <a:lnSpc>
                <a:spcPts val="1960"/>
              </a:lnSpc>
            </a:pPr>
            <a:r>
              <a:rPr lang="en-US" sz="1400">
                <a:solidFill>
                  <a:srgbClr val="000000"/>
                </a:solidFill>
                <a:latin typeface="Roboto Bold"/>
                <a:ea typeface="Roboto Bold"/>
                <a:cs typeface="Roboto Bold"/>
                <a:sym typeface="Roboto Bold"/>
              </a:rPr>
              <a:t>4.  Menyelenggarakan pembelajaran di wahana pendidikan yang mendukung VIsi dan Misi Fakultas</a:t>
            </a:r>
          </a:p>
          <a:p>
            <a:pPr>
              <a:lnSpc>
                <a:spcPts val="1960"/>
              </a:lnSpc>
            </a:pPr>
            <a:r>
              <a:rPr lang="en-US" sz="1400">
                <a:solidFill>
                  <a:srgbClr val="000000"/>
                </a:solidFill>
                <a:latin typeface="Roboto Bold"/>
                <a:ea typeface="Roboto Bold"/>
                <a:cs typeface="Roboto Bold"/>
                <a:sym typeface="Roboto Bold"/>
              </a:rPr>
              <a:t>5.  Peningkatan kualifikasi dan profesionalisme dosen dalam menunjang kegiatan akademik</a:t>
            </a:r>
          </a:p>
          <a:p>
            <a:pPr>
              <a:lnSpc>
                <a:spcPts val="1960"/>
              </a:lnSpc>
            </a:pPr>
            <a:r>
              <a:rPr lang="en-US" sz="1400">
                <a:solidFill>
                  <a:srgbClr val="000000"/>
                </a:solidFill>
                <a:latin typeface="Roboto Bold"/>
                <a:ea typeface="Roboto Bold"/>
                <a:cs typeface="Roboto Bold"/>
                <a:sym typeface="Roboto Bold"/>
              </a:rPr>
              <a:t>6.  Peningkatan kualitas dan profesionalisme tenaga kependidikan dalam menunjang kegiatan akademik</a:t>
            </a:r>
          </a:p>
          <a:p>
            <a:pPr>
              <a:lnSpc>
                <a:spcPts val="1960"/>
              </a:lnSpc>
            </a:pPr>
            <a:r>
              <a:rPr lang="en-US" sz="1400">
                <a:solidFill>
                  <a:srgbClr val="000000"/>
                </a:solidFill>
                <a:latin typeface="Roboto Bold"/>
                <a:ea typeface="Roboto Bold"/>
                <a:cs typeface="Roboto Bold"/>
                <a:sym typeface="Roboto Bold"/>
              </a:rPr>
              <a:t>7.  Peningkatan mutu calon mahasiswa baru</a:t>
            </a:r>
          </a:p>
          <a:p>
            <a:pPr>
              <a:lnSpc>
                <a:spcPts val="1960"/>
              </a:lnSpc>
            </a:pPr>
            <a:r>
              <a:rPr lang="en-US" sz="1400">
                <a:solidFill>
                  <a:srgbClr val="000000"/>
                </a:solidFill>
                <a:latin typeface="Roboto Bold"/>
                <a:ea typeface="Roboto Bold"/>
                <a:cs typeface="Roboto Bold"/>
                <a:sym typeface="Roboto Bold"/>
              </a:rPr>
              <a:t>8.  Peningkatan sarana dan prasarana yang mendukung proses pendidikan</a:t>
            </a:r>
          </a:p>
          <a:p>
            <a:pPr>
              <a:lnSpc>
                <a:spcPts val="2100"/>
              </a:lnSpc>
              <a:spcBef>
                <a:spcPct val="0"/>
              </a:spcBef>
            </a:pPr>
            <a:endParaRPr lang="en-US" sz="1400">
              <a:solidFill>
                <a:srgbClr val="000000"/>
              </a:solidFill>
              <a:latin typeface="Roboto Bold"/>
              <a:ea typeface="Roboto Bold"/>
              <a:cs typeface="Roboto Bold"/>
              <a:sym typeface="Roboto Bold"/>
            </a:endParaRPr>
          </a:p>
        </p:txBody>
      </p:sp>
      <p:sp>
        <p:nvSpPr>
          <p:cNvPr id="16" name="TextBox 16"/>
          <p:cNvSpPr txBox="1"/>
          <p:nvPr/>
        </p:nvSpPr>
        <p:spPr>
          <a:xfrm>
            <a:off x="3072671" y="5620227"/>
            <a:ext cx="34962" cy="169149"/>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514350" y="1412054"/>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051551" y="1474699"/>
            <a:ext cx="6662322" cy="842795"/>
          </a:xfrm>
          <a:prstGeom prst="rect">
            <a:avLst/>
          </a:prstGeom>
        </p:spPr>
        <p:txBody>
          <a:bodyPr lIns="0" tIns="0" rIns="0" bIns="0" rtlCol="0" anchor="t">
            <a:spAutoFit/>
          </a:bodyPr>
          <a:lstStyle/>
          <a:p>
            <a:pPr>
              <a:lnSpc>
                <a:spcPts val="7011"/>
              </a:lnSpc>
              <a:spcBef>
                <a:spcPct val="0"/>
              </a:spcBef>
            </a:pPr>
            <a:r>
              <a:rPr lang="en-US" sz="5008">
                <a:solidFill>
                  <a:srgbClr val="000000"/>
                </a:solidFill>
                <a:latin typeface="Glacial Indifference Bold"/>
                <a:ea typeface="Glacial Indifference Bold"/>
                <a:cs typeface="Glacial Indifference Bold"/>
                <a:sym typeface="Glacial Indifference Bold"/>
              </a:rPr>
              <a:t>SASARAN FKUMM</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718206" y="2573880"/>
            <a:ext cx="7707588" cy="3220601"/>
            <a:chOff x="0" y="0"/>
            <a:chExt cx="2989960" cy="1249349"/>
          </a:xfrm>
        </p:grpSpPr>
        <p:sp>
          <p:nvSpPr>
            <p:cNvPr id="12" name="Freeform 12"/>
            <p:cNvSpPr/>
            <p:nvPr/>
          </p:nvSpPr>
          <p:spPr>
            <a:xfrm>
              <a:off x="0" y="0"/>
              <a:ext cx="2989960" cy="1249349"/>
            </a:xfrm>
            <a:custGeom>
              <a:avLst/>
              <a:gdLst/>
              <a:ahLst/>
              <a:cxnLst/>
              <a:rect l="l" t="t" r="r" b="b"/>
              <a:pathLst>
                <a:path w="2989960" h="1249349">
                  <a:moveTo>
                    <a:pt x="10547" y="0"/>
                  </a:moveTo>
                  <a:lnTo>
                    <a:pt x="2979413" y="0"/>
                  </a:lnTo>
                  <a:cubicBezTo>
                    <a:pt x="2985238" y="0"/>
                    <a:pt x="2989960" y="4722"/>
                    <a:pt x="2989960" y="10547"/>
                  </a:cubicBezTo>
                  <a:lnTo>
                    <a:pt x="2989960" y="1238802"/>
                  </a:lnTo>
                  <a:cubicBezTo>
                    <a:pt x="2989960" y="1244627"/>
                    <a:pt x="2985238" y="1249349"/>
                    <a:pt x="2979413" y="1249349"/>
                  </a:cubicBezTo>
                  <a:lnTo>
                    <a:pt x="10547" y="1249349"/>
                  </a:lnTo>
                  <a:cubicBezTo>
                    <a:pt x="4722" y="1249349"/>
                    <a:pt x="0" y="1244627"/>
                    <a:pt x="0" y="1238802"/>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3" name="TextBox 13"/>
            <p:cNvSpPr txBox="1"/>
            <p:nvPr/>
          </p:nvSpPr>
          <p:spPr>
            <a:xfrm>
              <a:off x="0" y="-38100"/>
              <a:ext cx="2989960" cy="1287449"/>
            </a:xfrm>
            <a:prstGeom prst="rect">
              <a:avLst/>
            </a:prstGeom>
          </p:spPr>
          <p:txBody>
            <a:bodyPr lIns="34490" tIns="34490" rIns="34490" bIns="34490" rtlCol="0" anchor="ctr"/>
            <a:lstStyle/>
            <a:p>
              <a:pPr algn="ctr">
                <a:lnSpc>
                  <a:spcPts val="1050"/>
                </a:lnSpc>
              </a:pPr>
              <a:endParaRPr sz="900"/>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15" name="TextBox 15"/>
          <p:cNvSpPr txBox="1"/>
          <p:nvPr/>
        </p:nvSpPr>
        <p:spPr>
          <a:xfrm>
            <a:off x="798375" y="2633063"/>
            <a:ext cx="7556777" cy="3070649"/>
          </a:xfrm>
          <a:prstGeom prst="rect">
            <a:avLst/>
          </a:prstGeom>
        </p:spPr>
        <p:txBody>
          <a:bodyPr lIns="0" tIns="0" rIns="0" bIns="0" rtlCol="0" anchor="t">
            <a:spAutoFit/>
          </a:bodyPr>
          <a:lstStyle/>
          <a:p>
            <a:pPr>
              <a:lnSpc>
                <a:spcPts val="1960"/>
              </a:lnSpc>
            </a:pPr>
            <a:r>
              <a:rPr lang="en-US" sz="1400">
                <a:solidFill>
                  <a:srgbClr val="000000"/>
                </a:solidFill>
                <a:latin typeface="Roboto Bold"/>
                <a:ea typeface="Roboto Bold"/>
                <a:cs typeface="Roboto Bold"/>
                <a:sym typeface="Roboto Bold"/>
              </a:rPr>
              <a:t>9.  Peningkatan mutu kelola pembiayaan</a:t>
            </a:r>
          </a:p>
          <a:p>
            <a:pPr>
              <a:lnSpc>
                <a:spcPts val="1960"/>
              </a:lnSpc>
            </a:pPr>
            <a:r>
              <a:rPr lang="en-US" sz="1400">
                <a:solidFill>
                  <a:srgbClr val="000000"/>
                </a:solidFill>
                <a:latin typeface="Roboto Bold"/>
                <a:ea typeface="Roboto Bold"/>
                <a:cs typeface="Roboto Bold"/>
                <a:sym typeface="Roboto Bold"/>
              </a:rPr>
              <a:t>10. Meningkatkan kualitas dan jumlah penelitian di bidang kedokteran dan kedokteran industry yang dilandasi nilai – nilai islam sesuai dengan standar isi, proses dan penilaian penelitian</a:t>
            </a:r>
          </a:p>
          <a:p>
            <a:pPr>
              <a:lnSpc>
                <a:spcPts val="1960"/>
              </a:lnSpc>
            </a:pPr>
            <a:r>
              <a:rPr lang="en-US" sz="1400">
                <a:solidFill>
                  <a:srgbClr val="000000"/>
                </a:solidFill>
                <a:latin typeface="Roboto Bold"/>
                <a:ea typeface="Roboto Bold"/>
                <a:cs typeface="Roboto Bold"/>
                <a:sym typeface="Roboto Bold"/>
              </a:rPr>
              <a:t>11. Meningkatkan kualitas dan jumlah naskah publikasi pada jurnal nasional terakreditasi atau internasional bereputasi</a:t>
            </a:r>
          </a:p>
          <a:p>
            <a:pPr>
              <a:lnSpc>
                <a:spcPts val="1960"/>
              </a:lnSpc>
            </a:pPr>
            <a:r>
              <a:rPr lang="en-US" sz="1400">
                <a:solidFill>
                  <a:srgbClr val="000000"/>
                </a:solidFill>
                <a:latin typeface="Roboto Bold"/>
                <a:ea typeface="Roboto Bold"/>
                <a:cs typeface="Roboto Bold"/>
                <a:sym typeface="Roboto Bold"/>
              </a:rPr>
              <a:t>12. Meningkatkan sumber dana eksternal untuk penelitian</a:t>
            </a:r>
          </a:p>
          <a:p>
            <a:pPr>
              <a:lnSpc>
                <a:spcPts val="1960"/>
              </a:lnSpc>
            </a:pPr>
            <a:r>
              <a:rPr lang="en-US" sz="1400">
                <a:solidFill>
                  <a:srgbClr val="000000"/>
                </a:solidFill>
                <a:latin typeface="Roboto Bold"/>
                <a:ea typeface="Roboto Bold"/>
                <a:cs typeface="Roboto Bold"/>
                <a:sym typeface="Roboto Bold"/>
              </a:rPr>
              <a:t>13. Meningkatkan kualitas dan jumlah pengabdian dosen dan mahasiswa sesuai dengan standar isi, proses dan penilaian pengabdian</a:t>
            </a:r>
          </a:p>
          <a:p>
            <a:pPr>
              <a:lnSpc>
                <a:spcPts val="1960"/>
              </a:lnSpc>
            </a:pPr>
            <a:r>
              <a:rPr lang="en-US" sz="1400">
                <a:solidFill>
                  <a:srgbClr val="000000"/>
                </a:solidFill>
                <a:latin typeface="Roboto Bold"/>
                <a:ea typeface="Roboto Bold"/>
                <a:cs typeface="Roboto Bold"/>
                <a:sym typeface="Roboto Bold"/>
              </a:rPr>
              <a:t>14. Menjalin kerjasama dengan lembaga nasional dalam kegiatan pengabdian masyarakat</a:t>
            </a:r>
          </a:p>
          <a:p>
            <a:pPr>
              <a:lnSpc>
                <a:spcPts val="1960"/>
              </a:lnSpc>
            </a:pPr>
            <a:r>
              <a:rPr lang="en-US" sz="1400">
                <a:solidFill>
                  <a:srgbClr val="000000"/>
                </a:solidFill>
                <a:latin typeface="Roboto Bold"/>
                <a:ea typeface="Roboto Bold"/>
                <a:cs typeface="Roboto Bold"/>
                <a:sym typeface="Roboto Bold"/>
              </a:rPr>
              <a:t>15. Meningkatkan sumber dana untuk pengabdian</a:t>
            </a:r>
          </a:p>
          <a:p>
            <a:pPr>
              <a:lnSpc>
                <a:spcPts val="1960"/>
              </a:lnSpc>
            </a:pPr>
            <a:r>
              <a:rPr lang="en-US" sz="1400">
                <a:solidFill>
                  <a:srgbClr val="000000"/>
                </a:solidFill>
                <a:latin typeface="Roboto Bold"/>
                <a:ea typeface="Roboto Bold"/>
                <a:cs typeface="Roboto Bold"/>
                <a:sym typeface="Roboto Bold"/>
              </a:rPr>
              <a:t>16. Menjalin kerjasama dengan PT lain baik dalam negeri maupun luar negeri</a:t>
            </a:r>
          </a:p>
          <a:p>
            <a:pPr>
              <a:lnSpc>
                <a:spcPts val="2100"/>
              </a:lnSpc>
              <a:spcBef>
                <a:spcPct val="0"/>
              </a:spcBef>
            </a:pPr>
            <a:endParaRPr lang="en-US" sz="1400">
              <a:solidFill>
                <a:srgbClr val="000000"/>
              </a:solidFill>
              <a:latin typeface="Roboto Bold"/>
              <a:ea typeface="Roboto Bold"/>
              <a:cs typeface="Roboto Bold"/>
              <a:sym typeface="Roboto Bold"/>
            </a:endParaRPr>
          </a:p>
        </p:txBody>
      </p:sp>
      <p:sp>
        <p:nvSpPr>
          <p:cNvPr id="16" name="TextBox 16"/>
          <p:cNvSpPr txBox="1"/>
          <p:nvPr/>
        </p:nvSpPr>
        <p:spPr>
          <a:xfrm>
            <a:off x="3072671" y="5620227"/>
            <a:ext cx="34962" cy="169149"/>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514350" y="1412054"/>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051551" y="1474699"/>
            <a:ext cx="6662322" cy="842795"/>
          </a:xfrm>
          <a:prstGeom prst="rect">
            <a:avLst/>
          </a:prstGeom>
        </p:spPr>
        <p:txBody>
          <a:bodyPr lIns="0" tIns="0" rIns="0" bIns="0" rtlCol="0" anchor="t">
            <a:spAutoFit/>
          </a:bodyPr>
          <a:lstStyle/>
          <a:p>
            <a:pPr>
              <a:lnSpc>
                <a:spcPts val="7011"/>
              </a:lnSpc>
              <a:spcBef>
                <a:spcPct val="0"/>
              </a:spcBef>
            </a:pPr>
            <a:r>
              <a:rPr lang="en-US" sz="5008">
                <a:solidFill>
                  <a:srgbClr val="000000"/>
                </a:solidFill>
                <a:latin typeface="Glacial Indifference Bold"/>
                <a:ea typeface="Glacial Indifference Bold"/>
                <a:cs typeface="Glacial Indifference Bold"/>
                <a:sym typeface="Glacial Indifference Bold"/>
              </a:rPr>
              <a:t>SASARAN FKUMM</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718206" y="2573880"/>
            <a:ext cx="7707588" cy="3220601"/>
            <a:chOff x="0" y="0"/>
            <a:chExt cx="2989960" cy="1249349"/>
          </a:xfrm>
        </p:grpSpPr>
        <p:sp>
          <p:nvSpPr>
            <p:cNvPr id="12" name="Freeform 12"/>
            <p:cNvSpPr/>
            <p:nvPr/>
          </p:nvSpPr>
          <p:spPr>
            <a:xfrm>
              <a:off x="0" y="0"/>
              <a:ext cx="2989960" cy="1249349"/>
            </a:xfrm>
            <a:custGeom>
              <a:avLst/>
              <a:gdLst/>
              <a:ahLst/>
              <a:cxnLst/>
              <a:rect l="l" t="t" r="r" b="b"/>
              <a:pathLst>
                <a:path w="2989960" h="1249349">
                  <a:moveTo>
                    <a:pt x="10547" y="0"/>
                  </a:moveTo>
                  <a:lnTo>
                    <a:pt x="2979413" y="0"/>
                  </a:lnTo>
                  <a:cubicBezTo>
                    <a:pt x="2985238" y="0"/>
                    <a:pt x="2989960" y="4722"/>
                    <a:pt x="2989960" y="10547"/>
                  </a:cubicBezTo>
                  <a:lnTo>
                    <a:pt x="2989960" y="1238802"/>
                  </a:lnTo>
                  <a:cubicBezTo>
                    <a:pt x="2989960" y="1244627"/>
                    <a:pt x="2985238" y="1249349"/>
                    <a:pt x="2979413" y="1249349"/>
                  </a:cubicBezTo>
                  <a:lnTo>
                    <a:pt x="10547" y="1249349"/>
                  </a:lnTo>
                  <a:cubicBezTo>
                    <a:pt x="4722" y="1249349"/>
                    <a:pt x="0" y="1244627"/>
                    <a:pt x="0" y="1238802"/>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3" name="TextBox 13"/>
            <p:cNvSpPr txBox="1"/>
            <p:nvPr/>
          </p:nvSpPr>
          <p:spPr>
            <a:xfrm>
              <a:off x="0" y="-38100"/>
              <a:ext cx="2989960" cy="1287449"/>
            </a:xfrm>
            <a:prstGeom prst="rect">
              <a:avLst/>
            </a:prstGeom>
          </p:spPr>
          <p:txBody>
            <a:bodyPr lIns="34490" tIns="34490" rIns="34490" bIns="34490" rtlCol="0" anchor="ctr"/>
            <a:lstStyle/>
            <a:p>
              <a:pPr algn="ctr">
                <a:lnSpc>
                  <a:spcPts val="1050"/>
                </a:lnSpc>
              </a:pPr>
              <a:endParaRPr sz="900"/>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633063"/>
            <a:ext cx="7556777" cy="1519519"/>
          </a:xfrm>
          <a:prstGeom prst="rect">
            <a:avLst/>
          </a:prstGeom>
        </p:spPr>
        <p:txBody>
          <a:bodyPr lIns="0" tIns="0" rIns="0" bIns="0" rtlCol="0" anchor="t">
            <a:spAutoFit/>
          </a:bodyPr>
          <a:lstStyle/>
          <a:p>
            <a:pPr>
              <a:lnSpc>
                <a:spcPts val="2380"/>
              </a:lnSpc>
            </a:pPr>
            <a:r>
              <a:rPr lang="en-US" sz="1700">
                <a:solidFill>
                  <a:srgbClr val="000000"/>
                </a:solidFill>
                <a:latin typeface="Roboto Bold"/>
                <a:ea typeface="Roboto Bold"/>
                <a:cs typeface="Roboto Bold"/>
                <a:sym typeface="Roboto Bold"/>
              </a:rPr>
              <a:t>18. Meningkatkan kerjasama dengan Amal Usaha Muhammadiyah</a:t>
            </a:r>
          </a:p>
          <a:p>
            <a:pPr>
              <a:lnSpc>
                <a:spcPts val="2380"/>
              </a:lnSpc>
            </a:pPr>
            <a:r>
              <a:rPr lang="en-US" sz="1700">
                <a:solidFill>
                  <a:srgbClr val="000000"/>
                </a:solidFill>
                <a:latin typeface="Roboto Bold"/>
                <a:ea typeface="Roboto Bold"/>
                <a:cs typeface="Roboto Bold"/>
                <a:sym typeface="Roboto Bold"/>
              </a:rPr>
              <a:t>19. Membentuk tata pamong yang kredibel, transparan dan akuntabel, serta system pengelolaan manajemen yang efektif dan efisien</a:t>
            </a:r>
          </a:p>
          <a:p>
            <a:pPr>
              <a:lnSpc>
                <a:spcPts val="2380"/>
              </a:lnSpc>
            </a:pPr>
            <a:r>
              <a:rPr lang="en-US" sz="1700">
                <a:solidFill>
                  <a:srgbClr val="000000"/>
                </a:solidFill>
                <a:latin typeface="Roboto Bold"/>
                <a:ea typeface="Roboto Bold"/>
                <a:cs typeface="Roboto Bold"/>
                <a:sym typeface="Roboto Bold"/>
              </a:rPr>
              <a:t>20. Melaksanakan Penjaminan Mutu sesuai dengan standar Penjaminan Mutu Internal</a:t>
            </a:r>
          </a:p>
          <a:p>
            <a:pPr>
              <a:lnSpc>
                <a:spcPts val="2380"/>
              </a:lnSpc>
              <a:spcBef>
                <a:spcPct val="0"/>
              </a:spcBef>
            </a:pPr>
            <a:r>
              <a:rPr lang="en-US" sz="1700">
                <a:solidFill>
                  <a:srgbClr val="000000"/>
                </a:solidFill>
                <a:latin typeface="Roboto Bold"/>
                <a:ea typeface="Roboto Bold"/>
                <a:cs typeface="Roboto Bold"/>
                <a:sym typeface="Roboto Bold"/>
              </a:rPr>
              <a:t>21. Mengembangkan system informasi manajemen akademik terpadu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spcBef>
                <a:spcPct val="0"/>
              </a:spcBef>
            </a:pPr>
            <a:r>
              <a:rPr lang="en-US" sz="5008">
                <a:solidFill>
                  <a:srgbClr val="000000"/>
                </a:solidFill>
                <a:latin typeface="Glacial Indifference Bold"/>
                <a:ea typeface="Glacial Indifference Bold"/>
                <a:cs typeface="Glacial Indifference Bold"/>
                <a:sym typeface="Glacial Indifference Bold"/>
              </a:rPr>
              <a:t>SASARAN PPD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sz="900"/>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73748"/>
            <a:ext cx="7556777" cy="3343351"/>
          </a:xfrm>
          <a:prstGeom prst="rect">
            <a:avLst/>
          </a:prstGeom>
        </p:spPr>
        <p:txBody>
          <a:bodyPr lIns="0" tIns="0" rIns="0" bIns="0" rtlCol="0" anchor="t">
            <a:spAutoFit/>
          </a:bodyPr>
          <a:lstStyle/>
          <a:p>
            <a:pPr>
              <a:lnSpc>
                <a:spcPts val="1960"/>
              </a:lnSpc>
            </a:pPr>
            <a:r>
              <a:rPr lang="en-US" sz="1400">
                <a:solidFill>
                  <a:srgbClr val="000000"/>
                </a:solidFill>
                <a:latin typeface="Roboto Bold"/>
                <a:ea typeface="Roboto Bold"/>
                <a:cs typeface="Roboto Bold"/>
                <a:sym typeface="Roboto Bold"/>
              </a:rPr>
              <a:t>1.  Menghasilkan lulusan yang sesuai dengan Capaian Pembelajaran</a:t>
            </a:r>
          </a:p>
          <a:p>
            <a:pPr>
              <a:lnSpc>
                <a:spcPts val="1960"/>
              </a:lnSpc>
            </a:pPr>
            <a:r>
              <a:rPr lang="en-US" sz="1400">
                <a:solidFill>
                  <a:srgbClr val="000000"/>
                </a:solidFill>
                <a:latin typeface="Roboto Bold"/>
                <a:ea typeface="Roboto Bold"/>
                <a:cs typeface="Roboto Bold"/>
                <a:sym typeface="Roboto Bold"/>
              </a:rPr>
              <a:t>2. Menyelenggarakan pendidikan kedokteran dengan pendekatan student-centered learning, Berbasis teknologi informasi untuk menghasilkan lulusan yang Islami dan unggul dalam bidang kedokteran industry</a:t>
            </a:r>
          </a:p>
          <a:p>
            <a:pPr>
              <a:lnSpc>
                <a:spcPts val="1960"/>
              </a:lnSpc>
            </a:pPr>
            <a:r>
              <a:rPr lang="en-US" sz="1400">
                <a:solidFill>
                  <a:srgbClr val="000000"/>
                </a:solidFill>
                <a:latin typeface="Roboto Bold"/>
                <a:ea typeface="Roboto Bold"/>
                <a:cs typeface="Roboto Bold"/>
                <a:sym typeface="Roboto Bold"/>
              </a:rPr>
              <a:t>3.  Menyelenggarakan pembelajaran prodi pendidikan dokter di Wahana Pendidikan Kedokteran mencapai CPL sesuai visi misi</a:t>
            </a:r>
          </a:p>
          <a:p>
            <a:pPr>
              <a:lnSpc>
                <a:spcPts val="1960"/>
              </a:lnSpc>
            </a:pPr>
            <a:r>
              <a:rPr lang="en-US" sz="1400">
                <a:solidFill>
                  <a:srgbClr val="000000"/>
                </a:solidFill>
                <a:latin typeface="Roboto Bold"/>
                <a:ea typeface="Roboto Bold"/>
                <a:cs typeface="Roboto Bold"/>
                <a:sym typeface="Roboto Bold"/>
              </a:rPr>
              <a:t>4. Meningkatkan kualifikasi dan profesionalisme dosen sehingga mampu meningkatkan mutu pendidikan dan pengajaran, penelitian, dan pengabdian pada masyarakat</a:t>
            </a:r>
          </a:p>
          <a:p>
            <a:pPr>
              <a:lnSpc>
                <a:spcPts val="1960"/>
              </a:lnSpc>
            </a:pPr>
            <a:r>
              <a:rPr lang="en-US" sz="1400">
                <a:solidFill>
                  <a:srgbClr val="000000"/>
                </a:solidFill>
                <a:latin typeface="Roboto Bold"/>
                <a:ea typeface="Roboto Bold"/>
                <a:cs typeface="Roboto Bold"/>
                <a:sym typeface="Roboto Bold"/>
              </a:rPr>
              <a:t>5.  Meningkatkan mutu sarana prasarana yang mendukung proses pendidikan</a:t>
            </a:r>
          </a:p>
          <a:p>
            <a:pPr>
              <a:lnSpc>
                <a:spcPts val="1960"/>
              </a:lnSpc>
            </a:pPr>
            <a:r>
              <a:rPr lang="en-US" sz="1400">
                <a:solidFill>
                  <a:srgbClr val="000000"/>
                </a:solidFill>
                <a:latin typeface="Roboto Bold"/>
                <a:ea typeface="Roboto Bold"/>
                <a:cs typeface="Roboto Bold"/>
                <a:sym typeface="Roboto Bold"/>
              </a:rPr>
              <a:t>6.  Meningatkan mutu kelola pembiayaan yang mendukung proses pendidikan</a:t>
            </a:r>
          </a:p>
          <a:p>
            <a:pPr>
              <a:lnSpc>
                <a:spcPts val="1960"/>
              </a:lnSpc>
            </a:pPr>
            <a:r>
              <a:rPr lang="en-US" sz="1400">
                <a:solidFill>
                  <a:srgbClr val="000000"/>
                </a:solidFill>
                <a:latin typeface="Roboto Bold"/>
                <a:ea typeface="Roboto Bold"/>
                <a:cs typeface="Roboto Bold"/>
                <a:sym typeface="Roboto Bold"/>
              </a:rPr>
              <a:t>7.  Menyelenggarakan pendidikan kedokteran untuk mencapai CPL sesuai visi misi prodi</a:t>
            </a:r>
          </a:p>
          <a:p>
            <a:pPr>
              <a:lnSpc>
                <a:spcPts val="2100"/>
              </a:lnSpc>
              <a:spcBef>
                <a:spcPct val="0"/>
              </a:spcBef>
            </a:pPr>
            <a:r>
              <a:rPr lang="en-US" sz="1500">
                <a:solidFill>
                  <a:srgbClr val="000000"/>
                </a:solidFill>
                <a:latin typeface="Roboto Bold"/>
                <a:ea typeface="Roboto Bold"/>
                <a:cs typeface="Roboto Bold"/>
                <a:sym typeface="Roboto Bold"/>
              </a:rPr>
              <a:t>8. Meningkatkan kualitas dan jumlah penelitian di bidang ilmu kedokteran dan kedokteran industri yang berlandaskan nilai-nilai islam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spcBef>
                <a:spcPct val="0"/>
              </a:spcBef>
            </a:pPr>
            <a:r>
              <a:rPr lang="en-US" sz="5008">
                <a:solidFill>
                  <a:srgbClr val="000000"/>
                </a:solidFill>
                <a:latin typeface="Glacial Indifference Bold"/>
                <a:ea typeface="Glacial Indifference Bold"/>
                <a:cs typeface="Glacial Indifference Bold"/>
                <a:sym typeface="Glacial Indifference Bold"/>
              </a:rPr>
              <a:t>SASARAN PPD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sz="900"/>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73748"/>
            <a:ext cx="7556777" cy="2853217"/>
          </a:xfrm>
          <a:prstGeom prst="rect">
            <a:avLst/>
          </a:prstGeom>
        </p:spPr>
        <p:txBody>
          <a:bodyPr lIns="0" tIns="0" rIns="0" bIns="0" rtlCol="0" anchor="t">
            <a:spAutoFit/>
          </a:bodyPr>
          <a:lstStyle/>
          <a:p>
            <a:pPr>
              <a:lnSpc>
                <a:spcPts val="2240"/>
              </a:lnSpc>
            </a:pPr>
            <a:r>
              <a:rPr lang="en-US" sz="1600">
                <a:solidFill>
                  <a:srgbClr val="000000"/>
                </a:solidFill>
                <a:latin typeface="Roboto Bold"/>
                <a:ea typeface="Roboto Bold"/>
                <a:cs typeface="Roboto Bold"/>
                <a:sym typeface="Roboto Bold"/>
              </a:rPr>
              <a:t>9.  Meningkatkan kualitas peneliti baik dosen maupun mahasiswa</a:t>
            </a:r>
          </a:p>
          <a:p>
            <a:pPr>
              <a:lnSpc>
                <a:spcPts val="2240"/>
              </a:lnSpc>
            </a:pPr>
            <a:r>
              <a:rPr lang="en-US" sz="1600">
                <a:solidFill>
                  <a:srgbClr val="000000"/>
                </a:solidFill>
                <a:latin typeface="Roboto Bold"/>
                <a:ea typeface="Roboto Bold"/>
                <a:cs typeface="Roboto Bold"/>
                <a:sym typeface="Roboto Bold"/>
              </a:rPr>
              <a:t>10. Meningkatkan mutu sarana dan prasarana penelitian sesuai standar nasional penelitian</a:t>
            </a:r>
          </a:p>
          <a:p>
            <a:pPr>
              <a:lnSpc>
                <a:spcPts val="2240"/>
              </a:lnSpc>
            </a:pPr>
            <a:r>
              <a:rPr lang="en-US" sz="1600">
                <a:solidFill>
                  <a:srgbClr val="000000"/>
                </a:solidFill>
                <a:latin typeface="Roboto Bold"/>
                <a:ea typeface="Roboto Bold"/>
                <a:cs typeface="Roboto Bold"/>
                <a:sym typeface="Roboto Bold"/>
              </a:rPr>
              <a:t>11. Meningkatkan mutu kelola penelitian sesuai standar nasional penelitian</a:t>
            </a:r>
          </a:p>
          <a:p>
            <a:pPr>
              <a:lnSpc>
                <a:spcPts val="2240"/>
              </a:lnSpc>
            </a:pPr>
            <a:r>
              <a:rPr lang="en-US" sz="1600">
                <a:solidFill>
                  <a:srgbClr val="000000"/>
                </a:solidFill>
                <a:latin typeface="Roboto Bold"/>
                <a:ea typeface="Roboto Bold"/>
                <a:cs typeface="Roboto Bold"/>
                <a:sym typeface="Roboto Bold"/>
              </a:rPr>
              <a:t>12. Meningkatkan serapan pendanaan penelitian</a:t>
            </a:r>
          </a:p>
          <a:p>
            <a:pPr>
              <a:lnSpc>
                <a:spcPts val="2240"/>
              </a:lnSpc>
            </a:pPr>
            <a:r>
              <a:rPr lang="en-US" sz="1600">
                <a:solidFill>
                  <a:srgbClr val="000000"/>
                </a:solidFill>
                <a:latin typeface="Roboto Bold"/>
                <a:ea typeface="Roboto Bold"/>
                <a:cs typeface="Roboto Bold"/>
                <a:sym typeface="Roboto Bold"/>
              </a:rPr>
              <a:t>13. Meningkatkan kualitas dan jumlah pengabdian di bidang ilmu kedokteran dan kedokteran industri yang berlandaskan nilainilai islam</a:t>
            </a:r>
          </a:p>
          <a:p>
            <a:pPr>
              <a:lnSpc>
                <a:spcPts val="2240"/>
              </a:lnSpc>
            </a:pPr>
            <a:r>
              <a:rPr lang="en-US" sz="1600">
                <a:solidFill>
                  <a:srgbClr val="000000"/>
                </a:solidFill>
                <a:latin typeface="Roboto Bold"/>
                <a:ea typeface="Roboto Bold"/>
                <a:cs typeface="Roboto Bold"/>
                <a:sym typeface="Roboto Bold"/>
              </a:rPr>
              <a:t>14. Meningkatkan serapan dana pengabdian</a:t>
            </a:r>
          </a:p>
          <a:p>
            <a:pPr>
              <a:lnSpc>
                <a:spcPts val="2240"/>
              </a:lnSpc>
            </a:pPr>
            <a:r>
              <a:rPr lang="en-US" sz="1600">
                <a:solidFill>
                  <a:srgbClr val="000000"/>
                </a:solidFill>
                <a:latin typeface="Roboto Bold"/>
                <a:ea typeface="Roboto Bold"/>
                <a:cs typeface="Roboto Bold"/>
                <a:sym typeface="Roboto Bold"/>
              </a:rPr>
              <a:t>15. Meningkatkan jumlah dan jenis kerjasama</a:t>
            </a:r>
          </a:p>
          <a:p>
            <a:pPr>
              <a:lnSpc>
                <a:spcPts val="2380"/>
              </a:lnSpc>
              <a:spcBef>
                <a:spcPct val="0"/>
              </a:spcBef>
            </a:pPr>
            <a:r>
              <a:rPr lang="en-US" sz="1700">
                <a:solidFill>
                  <a:srgbClr val="000000"/>
                </a:solidFill>
                <a:latin typeface="Roboto Bold"/>
                <a:ea typeface="Roboto Bold"/>
                <a:cs typeface="Roboto Bold"/>
                <a:sym typeface="Roboto Bold"/>
              </a:rPr>
              <a:t>16. Membentuk tata pamong yang sehat dan system pengelolaan manajemen yang efektif dan efisien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spcBef>
                <a:spcPct val="0"/>
              </a:spcBef>
            </a:pPr>
            <a:r>
              <a:rPr lang="en-US" sz="5008">
                <a:solidFill>
                  <a:srgbClr val="000000"/>
                </a:solidFill>
                <a:latin typeface="Glacial Indifference Bold"/>
                <a:ea typeface="Glacial Indifference Bold"/>
                <a:cs typeface="Glacial Indifference Bold"/>
                <a:sym typeface="Glacial Indifference Bold"/>
              </a:rPr>
              <a:t>SASARAN PSPD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sz="900"/>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19956"/>
            <a:ext cx="7556777" cy="2806281"/>
          </a:xfrm>
          <a:prstGeom prst="rect">
            <a:avLst/>
          </a:prstGeom>
        </p:spPr>
        <p:txBody>
          <a:bodyPr lIns="0" tIns="0" rIns="0" bIns="0" rtlCol="0" anchor="t">
            <a:spAutoFit/>
          </a:bodyPr>
          <a:lstStyle/>
          <a:p>
            <a:pPr>
              <a:lnSpc>
                <a:spcPts val="2030"/>
              </a:lnSpc>
            </a:pPr>
            <a:r>
              <a:rPr lang="en-US" sz="1450">
                <a:solidFill>
                  <a:srgbClr val="000000"/>
                </a:solidFill>
                <a:latin typeface="Roboto Bold"/>
                <a:ea typeface="Roboto Bold"/>
                <a:cs typeface="Roboto Bold"/>
                <a:sym typeface="Roboto Bold"/>
              </a:rPr>
              <a:t>1.  Peningkatan mutu dan kompetensi lulusan sesuai dengan CP.</a:t>
            </a:r>
          </a:p>
          <a:p>
            <a:pPr>
              <a:lnSpc>
                <a:spcPts val="2030"/>
              </a:lnSpc>
            </a:pPr>
            <a:r>
              <a:rPr lang="en-US" sz="1450">
                <a:solidFill>
                  <a:srgbClr val="000000"/>
                </a:solidFill>
                <a:latin typeface="Roboto Bold"/>
                <a:ea typeface="Roboto Bold"/>
                <a:cs typeface="Roboto Bold"/>
                <a:sym typeface="Roboto Bold"/>
              </a:rPr>
              <a:t>2.  Menyelenggarakan pendidikan dengan pendekatan student centred learning berbasis teknologi informasi untuk menghasilkan lulusan yang islami, dan unggul dalam bidang Kedokteran Industri.</a:t>
            </a:r>
          </a:p>
          <a:p>
            <a:pPr>
              <a:lnSpc>
                <a:spcPts val="2030"/>
              </a:lnSpc>
            </a:pPr>
            <a:r>
              <a:rPr lang="en-US" sz="1450">
                <a:solidFill>
                  <a:srgbClr val="000000"/>
                </a:solidFill>
                <a:latin typeface="Roboto Bold"/>
                <a:ea typeface="Roboto Bold"/>
                <a:cs typeface="Roboto Bold"/>
                <a:sym typeface="Roboto Bold"/>
              </a:rPr>
              <a:t>3.  Menyelenggarakan pembelajaran program studi profsi dokter di RS pendidikan mencapai CPL sesuai Visi Misi.</a:t>
            </a:r>
          </a:p>
          <a:p>
            <a:pPr>
              <a:lnSpc>
                <a:spcPts val="2030"/>
              </a:lnSpc>
            </a:pPr>
            <a:r>
              <a:rPr lang="en-US" sz="1450">
                <a:solidFill>
                  <a:srgbClr val="000000"/>
                </a:solidFill>
                <a:latin typeface="Roboto Bold"/>
                <a:ea typeface="Roboto Bold"/>
                <a:cs typeface="Roboto Bold"/>
                <a:sym typeface="Roboto Bold"/>
              </a:rPr>
              <a:t>4.  Menyelenggarakan pembelajaran program studi profesi dokter di wahana pendidikan kedokteran mencapai CPL sesuai Visi Misi.</a:t>
            </a:r>
          </a:p>
          <a:p>
            <a:pPr>
              <a:lnSpc>
                <a:spcPts val="2030"/>
              </a:lnSpc>
            </a:pPr>
            <a:r>
              <a:rPr lang="en-US" sz="1450">
                <a:solidFill>
                  <a:srgbClr val="000000"/>
                </a:solidFill>
                <a:latin typeface="Roboto Bold"/>
                <a:ea typeface="Roboto Bold"/>
                <a:cs typeface="Roboto Bold"/>
                <a:sym typeface="Roboto Bold"/>
              </a:rPr>
              <a:t>5.  Peningkatan kualifikasi dan profesionalisme dosen sehingga mampu meningkatkan mutu pendidikan dan pengajaran, penelitian, dan pengabdian kepada masyarakat.</a:t>
            </a:r>
          </a:p>
          <a:p>
            <a:pPr>
              <a:lnSpc>
                <a:spcPts val="2030"/>
              </a:lnSpc>
              <a:spcBef>
                <a:spcPct val="0"/>
              </a:spcBef>
            </a:pPr>
            <a:r>
              <a:rPr lang="en-US" sz="1450">
                <a:solidFill>
                  <a:srgbClr val="000000"/>
                </a:solidFill>
                <a:latin typeface="Roboto Bold"/>
                <a:ea typeface="Roboto Bold"/>
                <a:cs typeface="Roboto Bold"/>
                <a:sym typeface="Roboto Bold"/>
              </a:rPr>
              <a:t>6.  Peningkatan kualifikasi dan profesionalisme kependidikan sehinga mampu meningkatkan mutu pendidikan dan pengajaran, penelitian, dan pengabdian pada masyarakat.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spcBef>
                <a:spcPct val="0"/>
              </a:spcBef>
            </a:pPr>
            <a:r>
              <a:rPr lang="en-US" sz="5008">
                <a:solidFill>
                  <a:srgbClr val="000000"/>
                </a:solidFill>
                <a:latin typeface="Glacial Indifference Bold"/>
                <a:ea typeface="Glacial Indifference Bold"/>
                <a:cs typeface="Glacial Indifference Bold"/>
                <a:sym typeface="Glacial Indifference Bold"/>
              </a:rPr>
              <a:t>SASARAN PSPD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sz="900"/>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15193"/>
            <a:ext cx="7556777" cy="2804870"/>
          </a:xfrm>
          <a:prstGeom prst="rect">
            <a:avLst/>
          </a:prstGeom>
        </p:spPr>
        <p:txBody>
          <a:bodyPr lIns="0" tIns="0" rIns="0" bIns="0" rtlCol="0" anchor="t">
            <a:spAutoFit/>
          </a:bodyPr>
          <a:lstStyle/>
          <a:p>
            <a:pPr>
              <a:lnSpc>
                <a:spcPts val="2240"/>
              </a:lnSpc>
            </a:pPr>
            <a:r>
              <a:rPr lang="en-US" sz="1600">
                <a:solidFill>
                  <a:srgbClr val="000000"/>
                </a:solidFill>
                <a:latin typeface="Roboto Bold"/>
                <a:ea typeface="Roboto Bold"/>
                <a:cs typeface="Roboto Bold"/>
                <a:sym typeface="Roboto Bold"/>
              </a:rPr>
              <a:t>7.  Peningkatan mutu sarana prasarana yang mendukung proses pendidikan.</a:t>
            </a:r>
          </a:p>
          <a:p>
            <a:pPr>
              <a:lnSpc>
                <a:spcPts val="2240"/>
              </a:lnSpc>
            </a:pPr>
            <a:r>
              <a:rPr lang="en-US" sz="1600">
                <a:solidFill>
                  <a:srgbClr val="000000"/>
                </a:solidFill>
                <a:latin typeface="Roboto Bold"/>
                <a:ea typeface="Roboto Bold"/>
                <a:cs typeface="Roboto Bold"/>
                <a:sym typeface="Roboto Bold"/>
              </a:rPr>
              <a:t>8.  Peningkatan mutu kelola pembiayaan yang mendukung proses pendidikan.</a:t>
            </a:r>
          </a:p>
          <a:p>
            <a:pPr>
              <a:lnSpc>
                <a:spcPts val="2240"/>
              </a:lnSpc>
            </a:pPr>
            <a:r>
              <a:rPr lang="en-US" sz="1600">
                <a:solidFill>
                  <a:srgbClr val="000000"/>
                </a:solidFill>
                <a:latin typeface="Roboto Bold"/>
                <a:ea typeface="Roboto Bold"/>
                <a:cs typeface="Roboto Bold"/>
                <a:sym typeface="Roboto Bold"/>
              </a:rPr>
              <a:t>9.  Menyelenggarakan pendidikan kedokteran pada program profesi dokter untuk mencapai CPL sesuai Visi Misi Prodi.</a:t>
            </a:r>
          </a:p>
          <a:p>
            <a:pPr>
              <a:lnSpc>
                <a:spcPts val="2240"/>
              </a:lnSpc>
            </a:pPr>
            <a:r>
              <a:rPr lang="en-US" sz="1600">
                <a:solidFill>
                  <a:srgbClr val="000000"/>
                </a:solidFill>
                <a:latin typeface="Roboto Bold"/>
                <a:ea typeface="Roboto Bold"/>
                <a:cs typeface="Roboto Bold"/>
                <a:sym typeface="Roboto Bold"/>
              </a:rPr>
              <a:t>10. Meningkatkan kualitas dan jumlah penelitian di bidang Kedokteran dan Kedokteran Industri yang berdasarkan nilai – nilai Islam.</a:t>
            </a:r>
          </a:p>
          <a:p>
            <a:pPr>
              <a:lnSpc>
                <a:spcPts val="2240"/>
              </a:lnSpc>
            </a:pPr>
            <a:r>
              <a:rPr lang="en-US" sz="1600">
                <a:solidFill>
                  <a:srgbClr val="000000"/>
                </a:solidFill>
                <a:latin typeface="Roboto Bold"/>
                <a:ea typeface="Roboto Bold"/>
                <a:cs typeface="Roboto Bold"/>
                <a:sym typeface="Roboto Bold"/>
              </a:rPr>
              <a:t>11. Meningkatkan kualitas dan jumlah pengabdian di bidang ilmu kedokteran dan Kedokteran Industri yang berdasarkan nilai – nilai islam.</a:t>
            </a:r>
          </a:p>
          <a:p>
            <a:pPr>
              <a:lnSpc>
                <a:spcPts val="2240"/>
              </a:lnSpc>
            </a:pPr>
            <a:r>
              <a:rPr lang="en-US" sz="1600">
                <a:solidFill>
                  <a:srgbClr val="000000"/>
                </a:solidFill>
                <a:latin typeface="Roboto Bold"/>
                <a:ea typeface="Roboto Bold"/>
                <a:cs typeface="Roboto Bold"/>
                <a:sym typeface="Roboto Bold"/>
              </a:rPr>
              <a:t>12. Tata kelola program studi berbasis SPMI, SNPK.</a:t>
            </a:r>
          </a:p>
          <a:p>
            <a:pPr>
              <a:lnSpc>
                <a:spcPts val="2240"/>
              </a:lnSpc>
              <a:spcBef>
                <a:spcPct val="0"/>
              </a:spcBef>
            </a:pPr>
            <a:r>
              <a:rPr lang="en-US" sz="1600">
                <a:solidFill>
                  <a:srgbClr val="000000"/>
                </a:solidFill>
                <a:latin typeface="Roboto Bold"/>
                <a:ea typeface="Roboto Bold"/>
                <a:cs typeface="Roboto Bold"/>
                <a:sym typeface="Roboto Bold"/>
              </a:rPr>
              <a:t>13. Peningkatan kerjasama MoA.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Latar</a:t>
            </a:r>
            <a:r>
              <a:rPr lang="en-US" b="1" dirty="0"/>
              <a:t> </a:t>
            </a:r>
            <a:r>
              <a:rPr lang="en-US" b="1" dirty="0" err="1"/>
              <a:t>Belakang</a:t>
            </a:r>
            <a:r>
              <a:rPr lang="en-US" b="1" dirty="0"/>
              <a:t> </a:t>
            </a:r>
            <a:endParaRPr lang="en-US" dirty="0"/>
          </a:p>
        </p:txBody>
      </p:sp>
      <p:graphicFrame>
        <p:nvGraphicFramePr>
          <p:cNvPr id="5" name="Content Placeholder 2">
            <a:extLst>
              <a:ext uri="{FF2B5EF4-FFF2-40B4-BE49-F238E27FC236}">
                <a16:creationId xmlns:a16="http://schemas.microsoft.com/office/drawing/2014/main" id="{6C40892B-533F-4F6E-853D-35137A8F52AB}"/>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90775"/>
            <a:ext cx="4800061" cy="600897"/>
            <a:chOff x="0" y="0"/>
            <a:chExt cx="2949644" cy="369252"/>
          </a:xfrm>
        </p:grpSpPr>
        <p:sp>
          <p:nvSpPr>
            <p:cNvPr id="3" name="Freeform 3"/>
            <p:cNvSpPr/>
            <p:nvPr/>
          </p:nvSpPr>
          <p:spPr>
            <a:xfrm>
              <a:off x="0" y="0"/>
              <a:ext cx="2949644" cy="369252"/>
            </a:xfrm>
            <a:custGeom>
              <a:avLst/>
              <a:gdLst/>
              <a:ahLst/>
              <a:cxnLst/>
              <a:rect l="l" t="t" r="r" b="b"/>
              <a:pathLst>
                <a:path w="2949644" h="369252">
                  <a:moveTo>
                    <a:pt x="0" y="0"/>
                  </a:moveTo>
                  <a:lnTo>
                    <a:pt x="2949644" y="0"/>
                  </a:lnTo>
                  <a:lnTo>
                    <a:pt x="2949644" y="369252"/>
                  </a:lnTo>
                  <a:lnTo>
                    <a:pt x="0" y="369252"/>
                  </a:lnTo>
                  <a:close/>
                </a:path>
              </a:pathLst>
            </a:custGeom>
            <a:solidFill>
              <a:srgbClr val="0F2939"/>
            </a:solidFill>
          </p:spPr>
          <p:txBody>
            <a:bodyPr/>
            <a:lstStyle/>
            <a:p>
              <a:endParaRPr lang="en-US" sz="900"/>
            </a:p>
          </p:txBody>
        </p:sp>
        <p:sp>
          <p:nvSpPr>
            <p:cNvPr id="4" name="TextBox 4"/>
            <p:cNvSpPr txBox="1"/>
            <p:nvPr/>
          </p:nvSpPr>
          <p:spPr>
            <a:xfrm>
              <a:off x="0" y="-66675"/>
              <a:ext cx="2949644" cy="435927"/>
            </a:xfrm>
            <a:prstGeom prst="rect">
              <a:avLst/>
            </a:prstGeom>
          </p:spPr>
          <p:txBody>
            <a:bodyPr lIns="29627" tIns="29627" rIns="29627" bIns="29627" rtlCol="0" anchor="ctr"/>
            <a:lstStyle/>
            <a:p>
              <a:pPr algn="ctr">
                <a:lnSpc>
                  <a:spcPts val="800"/>
                </a:lnSpc>
              </a:pPr>
              <a:endParaRPr sz="900"/>
            </a:p>
          </p:txBody>
        </p:sp>
      </p:grpSp>
      <p:grpSp>
        <p:nvGrpSpPr>
          <p:cNvPr id="5" name="Group 5"/>
          <p:cNvGrpSpPr/>
          <p:nvPr/>
        </p:nvGrpSpPr>
        <p:grpSpPr>
          <a:xfrm>
            <a:off x="5051869" y="793631"/>
            <a:ext cx="6086620" cy="5270739"/>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7614" r="-2238"/>
              </a:stretch>
            </a:blipFill>
          </p:spPr>
          <p:txBody>
            <a:bodyPr/>
            <a:lstStyle/>
            <a:p>
              <a:endParaRPr lang="en-US" sz="900"/>
            </a:p>
          </p:txBody>
        </p:sp>
      </p:grpSp>
      <p:grpSp>
        <p:nvGrpSpPr>
          <p:cNvPr id="7" name="Group 7"/>
          <p:cNvGrpSpPr/>
          <p:nvPr/>
        </p:nvGrpSpPr>
        <p:grpSpPr>
          <a:xfrm rot="2332430">
            <a:off x="5180584" y="-476638"/>
            <a:ext cx="166850" cy="3974203"/>
            <a:chOff x="0" y="0"/>
            <a:chExt cx="87888" cy="2093407"/>
          </a:xfrm>
        </p:grpSpPr>
        <p:sp>
          <p:nvSpPr>
            <p:cNvPr id="8" name="Freeform 8"/>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sz="900"/>
            </a:p>
          </p:txBody>
        </p:sp>
        <p:sp>
          <p:nvSpPr>
            <p:cNvPr id="9" name="TextBox 9"/>
            <p:cNvSpPr txBox="1"/>
            <p:nvPr/>
          </p:nvSpPr>
          <p:spPr>
            <a:xfrm>
              <a:off x="0" y="-38100"/>
              <a:ext cx="87888" cy="2131507"/>
            </a:xfrm>
            <a:prstGeom prst="rect">
              <a:avLst/>
            </a:prstGeom>
          </p:spPr>
          <p:txBody>
            <a:bodyPr lIns="25400" tIns="25400" rIns="25400" bIns="25400" rtlCol="0" anchor="ctr"/>
            <a:lstStyle/>
            <a:p>
              <a:pPr algn="ctr">
                <a:lnSpc>
                  <a:spcPts val="1330"/>
                </a:lnSpc>
              </a:pPr>
              <a:endParaRPr sz="900"/>
            </a:p>
          </p:txBody>
        </p:sp>
      </p:grpSp>
      <p:sp>
        <p:nvSpPr>
          <p:cNvPr id="10" name="Freeform 10"/>
          <p:cNvSpPr/>
          <p:nvPr/>
        </p:nvSpPr>
        <p:spPr>
          <a:xfrm rot="3328133">
            <a:off x="4669382" y="4604528"/>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sz="900"/>
          </a:p>
        </p:txBody>
      </p:sp>
      <p:grpSp>
        <p:nvGrpSpPr>
          <p:cNvPr id="11" name="Group 11"/>
          <p:cNvGrpSpPr/>
          <p:nvPr/>
        </p:nvGrpSpPr>
        <p:grpSpPr>
          <a:xfrm rot="-1982695">
            <a:off x="5757596" y="3356048"/>
            <a:ext cx="636442" cy="3974203"/>
            <a:chOff x="0" y="0"/>
            <a:chExt cx="335245" cy="2093407"/>
          </a:xfrm>
        </p:grpSpPr>
        <p:sp>
          <p:nvSpPr>
            <p:cNvPr id="12" name="Freeform 12"/>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13" name="TextBox 13"/>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rot="8100000">
            <a:off x="3749026" y="3982739"/>
            <a:ext cx="2550411" cy="537406"/>
          </a:xfrm>
          <a:custGeom>
            <a:avLst/>
            <a:gdLst/>
            <a:ahLst/>
            <a:cxnLst/>
            <a:rect l="l" t="t" r="r" b="b"/>
            <a:pathLst>
              <a:path w="5100822" h="1074812">
                <a:moveTo>
                  <a:pt x="0" y="0"/>
                </a:moveTo>
                <a:lnTo>
                  <a:pt x="5100822" y="0"/>
                </a:lnTo>
                <a:lnTo>
                  <a:pt x="5100822" y="1074812"/>
                </a:lnTo>
                <a:lnTo>
                  <a:pt x="0" y="1074812"/>
                </a:lnTo>
                <a:lnTo>
                  <a:pt x="0" y="0"/>
                </a:lnTo>
                <a:close/>
              </a:path>
            </a:pathLst>
          </a:custGeom>
          <a:blipFill>
            <a:blip r:embed="rId3">
              <a:extLst>
                <a:ext uri="{96DAC541-7B7A-43D3-8B79-37D633B846F1}">
                  <asvg:svgBlip xmlns:asvg="http://schemas.microsoft.com/office/drawing/2016/SVG/main" r:embed="rId4"/>
                </a:ext>
              </a:extLst>
            </a:blip>
            <a:stretch>
              <a:fillRect l="-35827" t="-201649" r="-7213" b="-81189"/>
            </a:stretch>
          </a:blipFill>
        </p:spPr>
        <p:txBody>
          <a:bodyPr/>
          <a:lstStyle/>
          <a:p>
            <a:endParaRPr lang="en-US" sz="900"/>
          </a:p>
        </p:txBody>
      </p:sp>
      <p:sp>
        <p:nvSpPr>
          <p:cNvPr id="15" name="Freeform 15"/>
          <p:cNvSpPr/>
          <p:nvPr/>
        </p:nvSpPr>
        <p:spPr>
          <a:xfrm rot="7883962">
            <a:off x="4713912" y="1411459"/>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sz="900"/>
          </a:p>
        </p:txBody>
      </p:sp>
      <p:grpSp>
        <p:nvGrpSpPr>
          <p:cNvPr id="16" name="Group 16"/>
          <p:cNvGrpSpPr/>
          <p:nvPr/>
        </p:nvGrpSpPr>
        <p:grpSpPr>
          <a:xfrm rot="2348597">
            <a:off x="6045716" y="-758142"/>
            <a:ext cx="636442" cy="3974203"/>
            <a:chOff x="0" y="0"/>
            <a:chExt cx="335245" cy="2093407"/>
          </a:xfrm>
        </p:grpSpPr>
        <p:sp>
          <p:nvSpPr>
            <p:cNvPr id="17" name="Freeform 17"/>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18" name="TextBox 18"/>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grpSp>
        <p:nvGrpSpPr>
          <p:cNvPr id="19" name="Group 19"/>
          <p:cNvGrpSpPr/>
          <p:nvPr/>
        </p:nvGrpSpPr>
        <p:grpSpPr>
          <a:xfrm rot="-1982695">
            <a:off x="4447724" y="3685800"/>
            <a:ext cx="636442" cy="3974203"/>
            <a:chOff x="0" y="0"/>
            <a:chExt cx="335245" cy="2093407"/>
          </a:xfrm>
        </p:grpSpPr>
        <p:sp>
          <p:nvSpPr>
            <p:cNvPr id="20" name="Freeform 20"/>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21" name="TextBox 21"/>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grpSp>
        <p:nvGrpSpPr>
          <p:cNvPr id="22" name="Group 22"/>
          <p:cNvGrpSpPr/>
          <p:nvPr/>
        </p:nvGrpSpPr>
        <p:grpSpPr>
          <a:xfrm rot="-1982695">
            <a:off x="5301063" y="3557766"/>
            <a:ext cx="166850" cy="3974203"/>
            <a:chOff x="0" y="0"/>
            <a:chExt cx="87888" cy="2093407"/>
          </a:xfrm>
        </p:grpSpPr>
        <p:sp>
          <p:nvSpPr>
            <p:cNvPr id="23" name="Freeform 23"/>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sz="900"/>
            </a:p>
          </p:txBody>
        </p:sp>
        <p:sp>
          <p:nvSpPr>
            <p:cNvPr id="24" name="TextBox 24"/>
            <p:cNvSpPr txBox="1"/>
            <p:nvPr/>
          </p:nvSpPr>
          <p:spPr>
            <a:xfrm>
              <a:off x="0" y="-38100"/>
              <a:ext cx="87888" cy="2131507"/>
            </a:xfrm>
            <a:prstGeom prst="rect">
              <a:avLst/>
            </a:prstGeom>
          </p:spPr>
          <p:txBody>
            <a:bodyPr lIns="25400" tIns="25400" rIns="25400" bIns="25400" rtlCol="0" anchor="ctr"/>
            <a:lstStyle/>
            <a:p>
              <a:pPr algn="ctr">
                <a:lnSpc>
                  <a:spcPts val="1330"/>
                </a:lnSpc>
              </a:pPr>
              <a:endParaRPr sz="900"/>
            </a:p>
          </p:txBody>
        </p:sp>
      </p:grpSp>
      <p:sp>
        <p:nvSpPr>
          <p:cNvPr id="25" name="AutoShape 25"/>
          <p:cNvSpPr/>
          <p:nvPr/>
        </p:nvSpPr>
        <p:spPr>
          <a:xfrm rot="-7385849">
            <a:off x="4323085" y="5447925"/>
            <a:ext cx="3246120" cy="0"/>
          </a:xfrm>
          <a:prstGeom prst="line">
            <a:avLst/>
          </a:prstGeom>
          <a:ln w="38100" cap="flat">
            <a:solidFill>
              <a:srgbClr val="FFFFFF"/>
            </a:solidFill>
            <a:prstDash val="solid"/>
            <a:headEnd type="none" w="sm" len="sm"/>
            <a:tailEnd type="none" w="sm" len="sm"/>
          </a:ln>
        </p:spPr>
        <p:txBody>
          <a:bodyPr/>
          <a:lstStyle/>
          <a:p>
            <a:endParaRPr lang="en-US" sz="900"/>
          </a:p>
        </p:txBody>
      </p:sp>
      <p:sp>
        <p:nvSpPr>
          <p:cNvPr id="26" name="Freeform 26"/>
          <p:cNvSpPr/>
          <p:nvPr/>
        </p:nvSpPr>
        <p:spPr>
          <a:xfrm rot="2700000">
            <a:off x="4201645" y="2272472"/>
            <a:ext cx="1983819" cy="511598"/>
          </a:xfrm>
          <a:custGeom>
            <a:avLst/>
            <a:gdLst/>
            <a:ahLst/>
            <a:cxnLst/>
            <a:rect l="l" t="t" r="r" b="b"/>
            <a:pathLst>
              <a:path w="3967638" h="1023195">
                <a:moveTo>
                  <a:pt x="0" y="0"/>
                </a:moveTo>
                <a:lnTo>
                  <a:pt x="3967638" y="0"/>
                </a:lnTo>
                <a:lnTo>
                  <a:pt x="3967638" y="1023195"/>
                </a:lnTo>
                <a:lnTo>
                  <a:pt x="0" y="1023195"/>
                </a:lnTo>
                <a:lnTo>
                  <a:pt x="0" y="0"/>
                </a:lnTo>
                <a:close/>
              </a:path>
            </a:pathLst>
          </a:custGeom>
          <a:blipFill>
            <a:blip r:embed="rId3">
              <a:extLst>
                <a:ext uri="{96DAC541-7B7A-43D3-8B79-37D633B846F1}">
                  <asvg:svgBlip xmlns:asvg="http://schemas.microsoft.com/office/drawing/2016/SVG/main" r:embed="rId4"/>
                </a:ext>
              </a:extLst>
            </a:blip>
            <a:stretch>
              <a:fillRect l="-74620" t="-211822" r="-9273" b="-90329"/>
            </a:stretch>
          </a:blipFill>
        </p:spPr>
        <p:txBody>
          <a:bodyPr/>
          <a:lstStyle/>
          <a:p>
            <a:endParaRPr lang="en-US" sz="900"/>
          </a:p>
        </p:txBody>
      </p:sp>
      <p:grpSp>
        <p:nvGrpSpPr>
          <p:cNvPr id="27" name="Group 27"/>
          <p:cNvGrpSpPr/>
          <p:nvPr/>
        </p:nvGrpSpPr>
        <p:grpSpPr>
          <a:xfrm>
            <a:off x="3421831" y="2060920"/>
            <a:ext cx="2436925" cy="243692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20202"/>
            </a:solidFill>
          </p:spPr>
          <p:txBody>
            <a:bodyPr/>
            <a:lstStyle/>
            <a:p>
              <a:endParaRPr lang="en-US" sz="900"/>
            </a:p>
          </p:txBody>
        </p:sp>
        <p:sp>
          <p:nvSpPr>
            <p:cNvPr id="29" name="TextBox 29"/>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30" name="Group 30"/>
          <p:cNvGrpSpPr/>
          <p:nvPr/>
        </p:nvGrpSpPr>
        <p:grpSpPr>
          <a:xfrm rot="2348597">
            <a:off x="4718572" y="-1129852"/>
            <a:ext cx="636442" cy="3974203"/>
            <a:chOff x="0" y="0"/>
            <a:chExt cx="335245" cy="2093407"/>
          </a:xfrm>
        </p:grpSpPr>
        <p:sp>
          <p:nvSpPr>
            <p:cNvPr id="31" name="Freeform 31"/>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32" name="TextBox 32"/>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sp>
        <p:nvSpPr>
          <p:cNvPr id="33" name="AutoShape 33"/>
          <p:cNvSpPr/>
          <p:nvPr/>
        </p:nvSpPr>
        <p:spPr>
          <a:xfrm rot="-3022058">
            <a:off x="3239693" y="847725"/>
            <a:ext cx="3246120" cy="0"/>
          </a:xfrm>
          <a:prstGeom prst="line">
            <a:avLst/>
          </a:prstGeom>
          <a:ln w="38100" cap="flat">
            <a:solidFill>
              <a:srgbClr val="FFFFFF"/>
            </a:solidFill>
            <a:prstDash val="solid"/>
            <a:headEnd type="none" w="sm" len="sm"/>
            <a:tailEnd type="none" w="sm" len="sm"/>
          </a:ln>
        </p:spPr>
        <p:txBody>
          <a:bodyPr/>
          <a:lstStyle/>
          <a:p>
            <a:endParaRPr lang="en-US" sz="900"/>
          </a:p>
        </p:txBody>
      </p:sp>
      <p:grpSp>
        <p:nvGrpSpPr>
          <p:cNvPr id="34" name="Group 34"/>
          <p:cNvGrpSpPr/>
          <p:nvPr/>
        </p:nvGrpSpPr>
        <p:grpSpPr>
          <a:xfrm>
            <a:off x="-1047501" y="2060920"/>
            <a:ext cx="5687794" cy="2436925"/>
            <a:chOff x="0" y="0"/>
            <a:chExt cx="2996039" cy="1283647"/>
          </a:xfrm>
        </p:grpSpPr>
        <p:sp>
          <p:nvSpPr>
            <p:cNvPr id="35" name="Freeform 35"/>
            <p:cNvSpPr/>
            <p:nvPr/>
          </p:nvSpPr>
          <p:spPr>
            <a:xfrm>
              <a:off x="0" y="0"/>
              <a:ext cx="2996040" cy="1283647"/>
            </a:xfrm>
            <a:custGeom>
              <a:avLst/>
              <a:gdLst/>
              <a:ahLst/>
              <a:cxnLst/>
              <a:rect l="l" t="t" r="r" b="b"/>
              <a:pathLst>
                <a:path w="2996040" h="1283647">
                  <a:moveTo>
                    <a:pt x="0" y="0"/>
                  </a:moveTo>
                  <a:lnTo>
                    <a:pt x="2996040" y="0"/>
                  </a:lnTo>
                  <a:lnTo>
                    <a:pt x="2996040" y="1283647"/>
                  </a:lnTo>
                  <a:lnTo>
                    <a:pt x="0" y="1283647"/>
                  </a:lnTo>
                  <a:close/>
                </a:path>
              </a:pathLst>
            </a:custGeom>
            <a:solidFill>
              <a:srgbClr val="820202"/>
            </a:solidFill>
          </p:spPr>
          <p:txBody>
            <a:bodyPr/>
            <a:lstStyle/>
            <a:p>
              <a:endParaRPr lang="en-US" sz="900"/>
            </a:p>
          </p:txBody>
        </p:sp>
        <p:sp>
          <p:nvSpPr>
            <p:cNvPr id="36" name="TextBox 36"/>
            <p:cNvSpPr txBox="1"/>
            <p:nvPr/>
          </p:nvSpPr>
          <p:spPr>
            <a:xfrm>
              <a:off x="0" y="-38100"/>
              <a:ext cx="2996039" cy="1321747"/>
            </a:xfrm>
            <a:prstGeom prst="rect">
              <a:avLst/>
            </a:prstGeom>
          </p:spPr>
          <p:txBody>
            <a:bodyPr lIns="25400" tIns="25400" rIns="25400" bIns="25400" rtlCol="0" anchor="ctr"/>
            <a:lstStyle/>
            <a:p>
              <a:pPr algn="ctr">
                <a:lnSpc>
                  <a:spcPts val="1330"/>
                </a:lnSpc>
                <a:spcBef>
                  <a:spcPct val="0"/>
                </a:spcBef>
              </a:pPr>
              <a:endParaRPr sz="900"/>
            </a:p>
          </p:txBody>
        </p:sp>
      </p:grpSp>
      <p:sp>
        <p:nvSpPr>
          <p:cNvPr id="37" name="Freeform 37"/>
          <p:cNvSpPr/>
          <p:nvPr/>
        </p:nvSpPr>
        <p:spPr>
          <a:xfrm>
            <a:off x="251232" y="926962"/>
            <a:ext cx="1067284" cy="1067284"/>
          </a:xfrm>
          <a:custGeom>
            <a:avLst/>
            <a:gdLst/>
            <a:ahLst/>
            <a:cxnLst/>
            <a:rect l="l" t="t" r="r" b="b"/>
            <a:pathLst>
              <a:path w="2134567" h="2134567">
                <a:moveTo>
                  <a:pt x="0" y="0"/>
                </a:moveTo>
                <a:lnTo>
                  <a:pt x="2134567" y="0"/>
                </a:lnTo>
                <a:lnTo>
                  <a:pt x="2134567" y="2134567"/>
                </a:lnTo>
                <a:lnTo>
                  <a:pt x="0" y="2134567"/>
                </a:lnTo>
                <a:lnTo>
                  <a:pt x="0" y="0"/>
                </a:lnTo>
                <a:close/>
              </a:path>
            </a:pathLst>
          </a:custGeom>
          <a:blipFill>
            <a:blip r:embed="rId5"/>
            <a:stretch>
              <a:fillRect/>
            </a:stretch>
          </a:blipFill>
        </p:spPr>
        <p:txBody>
          <a:bodyPr/>
          <a:lstStyle/>
          <a:p>
            <a:endParaRPr lang="en-US" sz="900"/>
          </a:p>
        </p:txBody>
      </p:sp>
      <p:sp>
        <p:nvSpPr>
          <p:cNvPr id="38" name="Freeform 38"/>
          <p:cNvSpPr/>
          <p:nvPr/>
        </p:nvSpPr>
        <p:spPr>
          <a:xfrm>
            <a:off x="1318515" y="888475"/>
            <a:ext cx="1105771" cy="1105771"/>
          </a:xfrm>
          <a:custGeom>
            <a:avLst/>
            <a:gdLst/>
            <a:ahLst/>
            <a:cxnLst/>
            <a:rect l="l" t="t" r="r" b="b"/>
            <a:pathLst>
              <a:path w="2211541" h="2211541">
                <a:moveTo>
                  <a:pt x="0" y="0"/>
                </a:moveTo>
                <a:lnTo>
                  <a:pt x="2211541" y="0"/>
                </a:lnTo>
                <a:lnTo>
                  <a:pt x="2211541" y="2211541"/>
                </a:lnTo>
                <a:lnTo>
                  <a:pt x="0" y="2211541"/>
                </a:lnTo>
                <a:lnTo>
                  <a:pt x="0" y="0"/>
                </a:lnTo>
                <a:close/>
              </a:path>
            </a:pathLst>
          </a:custGeom>
          <a:blipFill>
            <a:blip r:embed="rId6"/>
            <a:stretch>
              <a:fillRect/>
            </a:stretch>
          </a:blipFill>
        </p:spPr>
        <p:txBody>
          <a:bodyPr/>
          <a:lstStyle/>
          <a:p>
            <a:endParaRPr lang="en-US" sz="900"/>
          </a:p>
        </p:txBody>
      </p:sp>
      <p:sp>
        <p:nvSpPr>
          <p:cNvPr id="39" name="TextBox 39"/>
          <p:cNvSpPr txBox="1"/>
          <p:nvPr/>
        </p:nvSpPr>
        <p:spPr>
          <a:xfrm>
            <a:off x="251232" y="2661884"/>
            <a:ext cx="5383687" cy="436017"/>
          </a:xfrm>
          <a:prstGeom prst="rect">
            <a:avLst/>
          </a:prstGeom>
        </p:spPr>
        <p:txBody>
          <a:bodyPr lIns="0" tIns="0" rIns="0" bIns="0" rtlCol="0" anchor="t">
            <a:spAutoFit/>
          </a:bodyPr>
          <a:lstStyle/>
          <a:p>
            <a:pPr>
              <a:lnSpc>
                <a:spcPts val="3420"/>
              </a:lnSpc>
            </a:pPr>
            <a:r>
              <a:rPr lang="en-US" sz="2850">
                <a:solidFill>
                  <a:srgbClr val="FFFFFF"/>
                </a:solidFill>
                <a:latin typeface="Poppins Bold"/>
                <a:ea typeface="Poppins Bold"/>
                <a:cs typeface="Poppins Bold"/>
                <a:sym typeface="Poppins Bold"/>
              </a:rPr>
              <a:t>VISI MISI TUJUAN SASARAN</a:t>
            </a:r>
          </a:p>
        </p:txBody>
      </p:sp>
      <p:sp>
        <p:nvSpPr>
          <p:cNvPr id="40" name="TextBox 40"/>
          <p:cNvSpPr txBox="1"/>
          <p:nvPr/>
        </p:nvSpPr>
        <p:spPr>
          <a:xfrm>
            <a:off x="285373" y="3157538"/>
            <a:ext cx="3945625" cy="259686"/>
          </a:xfrm>
          <a:prstGeom prst="rect">
            <a:avLst/>
          </a:prstGeom>
        </p:spPr>
        <p:txBody>
          <a:bodyPr lIns="0" tIns="0" rIns="0" bIns="0" rtlCol="0" anchor="t">
            <a:spAutoFit/>
          </a:bodyPr>
          <a:lstStyle/>
          <a:p>
            <a:pPr>
              <a:lnSpc>
                <a:spcPts val="2055"/>
              </a:lnSpc>
            </a:pPr>
            <a:r>
              <a:rPr lang="en-US" sz="1500" spc="203">
                <a:solidFill>
                  <a:srgbClr val="FFDE59"/>
                </a:solidFill>
                <a:latin typeface="Poppins"/>
                <a:ea typeface="Poppins"/>
                <a:cs typeface="Poppins"/>
                <a:sym typeface="Poppins"/>
              </a:rPr>
              <a:t>FAKULTAS  KEDOKTERAN</a:t>
            </a:r>
          </a:p>
        </p:txBody>
      </p:sp>
      <p:sp>
        <p:nvSpPr>
          <p:cNvPr id="41" name="TextBox 41"/>
          <p:cNvSpPr txBox="1"/>
          <p:nvPr/>
        </p:nvSpPr>
        <p:spPr>
          <a:xfrm>
            <a:off x="285373" y="3422617"/>
            <a:ext cx="4577380" cy="259686"/>
          </a:xfrm>
          <a:prstGeom prst="rect">
            <a:avLst/>
          </a:prstGeom>
        </p:spPr>
        <p:txBody>
          <a:bodyPr lIns="0" tIns="0" rIns="0" bIns="0" rtlCol="0" anchor="t">
            <a:spAutoFit/>
          </a:bodyPr>
          <a:lstStyle/>
          <a:p>
            <a:pPr>
              <a:lnSpc>
                <a:spcPts val="2055"/>
              </a:lnSpc>
            </a:pPr>
            <a:r>
              <a:rPr lang="en-US" sz="1500" spc="203">
                <a:solidFill>
                  <a:srgbClr val="FFDE59"/>
                </a:solidFill>
                <a:latin typeface="Poppins"/>
                <a:ea typeface="Poppins"/>
                <a:cs typeface="Poppins"/>
                <a:sym typeface="Poppins"/>
              </a:rPr>
              <a:t>UNIVERSITAS MUHAMMADIYAH MALANG</a:t>
            </a:r>
          </a:p>
        </p:txBody>
      </p:sp>
      <p:sp>
        <p:nvSpPr>
          <p:cNvPr id="42" name="TextBox 42"/>
          <p:cNvSpPr txBox="1"/>
          <p:nvPr/>
        </p:nvSpPr>
        <p:spPr>
          <a:xfrm>
            <a:off x="251232" y="3784717"/>
            <a:ext cx="5383687" cy="436017"/>
          </a:xfrm>
          <a:prstGeom prst="rect">
            <a:avLst/>
          </a:prstGeom>
        </p:spPr>
        <p:txBody>
          <a:bodyPr lIns="0" tIns="0" rIns="0" bIns="0" rtlCol="0" anchor="t">
            <a:spAutoFit/>
          </a:bodyPr>
          <a:lstStyle/>
          <a:p>
            <a:pPr>
              <a:lnSpc>
                <a:spcPts val="3420"/>
              </a:lnSpc>
            </a:pPr>
            <a:r>
              <a:rPr lang="en-US" sz="2850">
                <a:solidFill>
                  <a:srgbClr val="FFFFFF"/>
                </a:solidFill>
                <a:latin typeface="Poppins Bold"/>
                <a:ea typeface="Poppins Bold"/>
                <a:cs typeface="Poppins Bold"/>
                <a:sym typeface="Poppins Bold"/>
              </a:rPr>
              <a:t>2023</a:t>
            </a:r>
          </a:p>
        </p:txBody>
      </p:sp>
      <p:grpSp>
        <p:nvGrpSpPr>
          <p:cNvPr id="43" name="Group 43"/>
          <p:cNvGrpSpPr/>
          <p:nvPr/>
        </p:nvGrpSpPr>
        <p:grpSpPr>
          <a:xfrm>
            <a:off x="101980" y="5455937"/>
            <a:ext cx="2101446" cy="473478"/>
            <a:chOff x="0" y="0"/>
            <a:chExt cx="5603855" cy="1262607"/>
          </a:xfrm>
        </p:grpSpPr>
        <p:sp>
          <p:nvSpPr>
            <p:cNvPr id="44" name="Freeform 44"/>
            <p:cNvSpPr/>
            <p:nvPr/>
          </p:nvSpPr>
          <p:spPr>
            <a:xfrm>
              <a:off x="0" y="1038959"/>
              <a:ext cx="215513" cy="176182"/>
            </a:xfrm>
            <a:custGeom>
              <a:avLst/>
              <a:gdLst/>
              <a:ahLst/>
              <a:cxnLst/>
              <a:rect l="l" t="t" r="r" b="b"/>
              <a:pathLst>
                <a:path w="215513" h="176182">
                  <a:moveTo>
                    <a:pt x="0" y="0"/>
                  </a:moveTo>
                  <a:lnTo>
                    <a:pt x="215513" y="0"/>
                  </a:lnTo>
                  <a:lnTo>
                    <a:pt x="215513" y="176182"/>
                  </a:lnTo>
                  <a:lnTo>
                    <a:pt x="0" y="17618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sz="900"/>
            </a:p>
          </p:txBody>
        </p:sp>
        <p:sp>
          <p:nvSpPr>
            <p:cNvPr id="45" name="Freeform 45"/>
            <p:cNvSpPr/>
            <p:nvPr/>
          </p:nvSpPr>
          <p:spPr>
            <a:xfrm>
              <a:off x="972" y="534058"/>
              <a:ext cx="214541" cy="214541"/>
            </a:xfrm>
            <a:custGeom>
              <a:avLst/>
              <a:gdLst/>
              <a:ahLst/>
              <a:cxnLst/>
              <a:rect l="l" t="t" r="r" b="b"/>
              <a:pathLst>
                <a:path w="214541" h="214541">
                  <a:moveTo>
                    <a:pt x="0" y="0"/>
                  </a:moveTo>
                  <a:lnTo>
                    <a:pt x="214541" y="0"/>
                  </a:lnTo>
                  <a:lnTo>
                    <a:pt x="214541" y="214541"/>
                  </a:lnTo>
                  <a:lnTo>
                    <a:pt x="0" y="21454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sz="900"/>
            </a:p>
          </p:txBody>
        </p:sp>
        <p:sp>
          <p:nvSpPr>
            <p:cNvPr id="46" name="Freeform 46"/>
            <p:cNvSpPr/>
            <p:nvPr/>
          </p:nvSpPr>
          <p:spPr>
            <a:xfrm>
              <a:off x="5485" y="47550"/>
              <a:ext cx="210029" cy="260501"/>
            </a:xfrm>
            <a:custGeom>
              <a:avLst/>
              <a:gdLst/>
              <a:ahLst/>
              <a:cxnLst/>
              <a:rect l="l" t="t" r="r" b="b"/>
              <a:pathLst>
                <a:path w="210029" h="260501">
                  <a:moveTo>
                    <a:pt x="0" y="0"/>
                  </a:moveTo>
                  <a:lnTo>
                    <a:pt x="210028" y="0"/>
                  </a:lnTo>
                  <a:lnTo>
                    <a:pt x="210028" y="260500"/>
                  </a:lnTo>
                  <a:lnTo>
                    <a:pt x="0" y="2605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sz="900"/>
            </a:p>
          </p:txBody>
        </p:sp>
        <p:sp>
          <p:nvSpPr>
            <p:cNvPr id="47" name="TextBox 47"/>
            <p:cNvSpPr txBox="1"/>
            <p:nvPr/>
          </p:nvSpPr>
          <p:spPr>
            <a:xfrm>
              <a:off x="314989" y="0"/>
              <a:ext cx="5288866" cy="363349"/>
            </a:xfrm>
            <a:prstGeom prst="rect">
              <a:avLst/>
            </a:prstGeom>
          </p:spPr>
          <p:txBody>
            <a:bodyPr lIns="0" tIns="0" rIns="0" bIns="0" rtlCol="0" anchor="t">
              <a:spAutoFit/>
            </a:bodyPr>
            <a:lstStyle/>
            <a:p>
              <a:pPr>
                <a:lnSpc>
                  <a:spcPts val="1080"/>
                </a:lnSpc>
                <a:spcBef>
                  <a:spcPct val="0"/>
                </a:spcBef>
              </a:pPr>
              <a:r>
                <a:rPr lang="en-US" sz="899">
                  <a:solidFill>
                    <a:srgbClr val="FFFFFF"/>
                  </a:solidFill>
                  <a:latin typeface="Neue Einstellung"/>
                  <a:ea typeface="Neue Einstellung"/>
                  <a:cs typeface="Neue Einstellung"/>
                  <a:sym typeface="Neue Einstellung"/>
                </a:rPr>
                <a:t>Fakultas Kedokteran UMM</a:t>
              </a:r>
            </a:p>
          </p:txBody>
        </p:sp>
        <p:sp>
          <p:nvSpPr>
            <p:cNvPr id="48" name="TextBox 48"/>
            <p:cNvSpPr txBox="1"/>
            <p:nvPr/>
          </p:nvSpPr>
          <p:spPr>
            <a:xfrm>
              <a:off x="302288" y="414088"/>
              <a:ext cx="4462319" cy="363349"/>
            </a:xfrm>
            <a:prstGeom prst="rect">
              <a:avLst/>
            </a:prstGeom>
          </p:spPr>
          <p:txBody>
            <a:bodyPr lIns="0" tIns="0" rIns="0" bIns="0" rtlCol="0" anchor="t">
              <a:spAutoFit/>
            </a:bodyPr>
            <a:lstStyle/>
            <a:p>
              <a:pPr>
                <a:lnSpc>
                  <a:spcPts val="1080"/>
                </a:lnSpc>
                <a:spcBef>
                  <a:spcPct val="0"/>
                </a:spcBef>
              </a:pPr>
              <a:r>
                <a:rPr lang="en-US" sz="899" u="sng">
                  <a:solidFill>
                    <a:srgbClr val="FFFFFF"/>
                  </a:solidFill>
                  <a:latin typeface="Neue Einstellung"/>
                  <a:ea typeface="Neue Einstellung"/>
                  <a:cs typeface="Neue Einstellung"/>
                  <a:sym typeface="Neue Einstellung"/>
                  <a:hlinkClick r:id="rId13" tooltip="http://kedokteran.umm.ac.id"/>
                </a:rPr>
                <a:t>https://kedokteran.umm.ac.id</a:t>
              </a:r>
            </a:p>
          </p:txBody>
        </p:sp>
        <p:sp>
          <p:nvSpPr>
            <p:cNvPr id="49" name="TextBox 49"/>
            <p:cNvSpPr txBox="1"/>
            <p:nvPr/>
          </p:nvSpPr>
          <p:spPr>
            <a:xfrm>
              <a:off x="314989" y="899258"/>
              <a:ext cx="3675946" cy="363349"/>
            </a:xfrm>
            <a:prstGeom prst="rect">
              <a:avLst/>
            </a:prstGeom>
          </p:spPr>
          <p:txBody>
            <a:bodyPr lIns="0" tIns="0" rIns="0" bIns="0" rtlCol="0" anchor="t">
              <a:spAutoFit/>
            </a:bodyPr>
            <a:lstStyle/>
            <a:p>
              <a:pPr>
                <a:lnSpc>
                  <a:spcPts val="1080"/>
                </a:lnSpc>
                <a:spcBef>
                  <a:spcPct val="0"/>
                </a:spcBef>
              </a:pPr>
              <a:r>
                <a:rPr lang="en-US" sz="899">
                  <a:solidFill>
                    <a:srgbClr val="FFFFFF"/>
                  </a:solidFill>
                  <a:latin typeface="Neue Einstellung"/>
                  <a:ea typeface="Neue Einstellung"/>
                  <a:cs typeface="Neue Einstellung"/>
                  <a:sym typeface="Neue Einstellung"/>
                </a:rPr>
                <a:t>kedokteran@umm.ac.id</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9"/>
            <a:ext cx="2530602" cy="5567891"/>
          </a:xfrm>
        </p:spPr>
        <p:txBody>
          <a:bodyPr>
            <a:normAutofit/>
          </a:bodyPr>
          <a:lstStyle/>
          <a:p>
            <a:r>
              <a:rPr lang="en-US" sz="4500" b="1"/>
              <a:t>Dasar Hukum </a:t>
            </a:r>
            <a:endParaRPr lang="en-US" sz="4500"/>
          </a:p>
        </p:txBody>
      </p:sp>
      <p:graphicFrame>
        <p:nvGraphicFramePr>
          <p:cNvPr id="5" name="Content Placeholder 2">
            <a:extLst>
              <a:ext uri="{FF2B5EF4-FFF2-40B4-BE49-F238E27FC236}">
                <a16:creationId xmlns:a16="http://schemas.microsoft.com/office/drawing/2014/main" id="{3BDFE267-CBC7-425B-9F5C-22CDF883A7BA}"/>
              </a:ext>
            </a:extLst>
          </p:cNvPr>
          <p:cNvGraphicFramePr>
            <a:graphicFrameLocks noGrp="1"/>
          </p:cNvGraphicFramePr>
          <p:nvPr>
            <p:ph idx="1"/>
            <p:extLst>
              <p:ext uri="{D42A27DB-BD31-4B8C-83A1-F6EECF244321}">
                <p14:modId xmlns:p14="http://schemas.microsoft.com/office/powerpoint/2010/main" val="125113849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548640"/>
            <a:ext cx="7157553" cy="1188720"/>
          </a:xfrm>
        </p:spPr>
        <p:txBody>
          <a:bodyPr>
            <a:normAutofit/>
          </a:bodyPr>
          <a:lstStyle/>
          <a:p>
            <a:r>
              <a:rPr lang="en-US" b="1">
                <a:solidFill>
                  <a:schemeClr val="tx1">
                    <a:lumMod val="85000"/>
                    <a:lumOff val="15000"/>
                  </a:schemeClr>
                </a:solidFill>
              </a:rPr>
              <a:t>Tujuan Pembelajaran</a:t>
            </a:r>
            <a:endParaRPr lang="en-US">
              <a:solidFill>
                <a:schemeClr val="tx1">
                  <a:lumMod val="85000"/>
                  <a:lumOff val="15000"/>
                </a:schemeClr>
              </a:solidFill>
            </a:endParaRPr>
          </a:p>
        </p:txBody>
      </p:sp>
      <p:sp>
        <p:nvSpPr>
          <p:cNvPr id="3" name="Content Placeholder 2"/>
          <p:cNvSpPr>
            <a:spLocks noGrp="1"/>
          </p:cNvSpPr>
          <p:nvPr>
            <p:ph idx="1"/>
          </p:nvPr>
        </p:nvSpPr>
        <p:spPr>
          <a:xfrm>
            <a:off x="1468490" y="2431765"/>
            <a:ext cx="6207019" cy="3320031"/>
          </a:xfrm>
        </p:spPr>
        <p:txBody>
          <a:bodyPr anchor="ctr">
            <a:normAutofit/>
          </a:bodyPr>
          <a:lstStyle/>
          <a:p>
            <a:pPr marL="0" indent="0">
              <a:lnSpc>
                <a:spcPct val="90000"/>
              </a:lnSpc>
              <a:buNone/>
            </a:pPr>
            <a:r>
              <a:rPr lang="en-US" sz="1300" b="1">
                <a:solidFill>
                  <a:schemeClr val="tx1">
                    <a:lumMod val="85000"/>
                    <a:lumOff val="15000"/>
                  </a:schemeClr>
                </a:solidFill>
              </a:rPr>
              <a:t>Tujuan Instruksional Umum (TIU)</a:t>
            </a:r>
          </a:p>
          <a:p>
            <a:pPr>
              <a:lnSpc>
                <a:spcPct val="90000"/>
              </a:lnSpc>
            </a:pPr>
            <a:r>
              <a:rPr lang="en-US" sz="1300">
                <a:solidFill>
                  <a:schemeClr val="tx1">
                    <a:lumMod val="85000"/>
                    <a:lumOff val="15000"/>
                  </a:schemeClr>
                </a:solidFill>
              </a:rPr>
              <a:t>menjelaskan tentang mekanisme kerja dan efek yang tidak diinginkan, dosis yang berbahaya dari bahan-bahan yang bersifat racun yang dipergunakan, diolah maupun dihasilkan dalam proses industri, serta berbagai upaya pengendaliannya</a:t>
            </a:r>
            <a:r>
              <a:rPr lang="id-ID" altLang="en-US" sz="1300">
                <a:solidFill>
                  <a:schemeClr val="tx1">
                    <a:lumMod val="85000"/>
                    <a:lumOff val="15000"/>
                  </a:schemeClr>
                </a:solidFill>
              </a:rPr>
              <a:t>.</a:t>
            </a:r>
          </a:p>
          <a:p>
            <a:pPr marL="0" indent="0">
              <a:lnSpc>
                <a:spcPct val="90000"/>
              </a:lnSpc>
              <a:buNone/>
            </a:pPr>
            <a:r>
              <a:rPr lang="en-US" sz="1300" b="1">
                <a:solidFill>
                  <a:schemeClr val="tx1">
                    <a:lumMod val="85000"/>
                    <a:lumOff val="15000"/>
                  </a:schemeClr>
                </a:solidFill>
              </a:rPr>
              <a:t>Tujuan Pembelajaran  Khusus (TPK)</a:t>
            </a:r>
          </a:p>
          <a:p>
            <a:pPr>
              <a:lnSpc>
                <a:spcPct val="90000"/>
              </a:lnSpc>
            </a:pPr>
            <a:r>
              <a:rPr lang="en-US" sz="1300">
                <a:solidFill>
                  <a:schemeClr val="tx1">
                    <a:lumMod val="85000"/>
                    <a:lumOff val="15000"/>
                  </a:schemeClr>
                </a:solidFill>
              </a:rPr>
              <a:t>Menjelaskan pengertian dalam toksikologi</a:t>
            </a:r>
          </a:p>
          <a:p>
            <a:pPr>
              <a:lnSpc>
                <a:spcPct val="90000"/>
              </a:lnSpc>
            </a:pPr>
            <a:r>
              <a:rPr lang="en-US" sz="1300">
                <a:solidFill>
                  <a:schemeClr val="tx1">
                    <a:lumMod val="85000"/>
                    <a:lumOff val="15000"/>
                  </a:schemeClr>
                </a:solidFill>
              </a:rPr>
              <a:t>Menjelaskan proses absorbsi, distribusi dan ekresi dalam tubuh</a:t>
            </a:r>
          </a:p>
          <a:p>
            <a:pPr>
              <a:lnSpc>
                <a:spcPct val="90000"/>
              </a:lnSpc>
            </a:pPr>
            <a:r>
              <a:rPr lang="en-US" sz="1300">
                <a:solidFill>
                  <a:schemeClr val="tx1">
                    <a:lumMod val="85000"/>
                    <a:lumOff val="15000"/>
                  </a:schemeClr>
                </a:solidFill>
              </a:rPr>
              <a:t>Menjelaskan tentang efek toksik terhadap tubuh</a:t>
            </a:r>
          </a:p>
          <a:p>
            <a:pPr>
              <a:lnSpc>
                <a:spcPct val="90000"/>
              </a:lnSpc>
            </a:pPr>
            <a:r>
              <a:rPr lang="en-US" sz="1300">
                <a:solidFill>
                  <a:schemeClr val="tx1">
                    <a:lumMod val="85000"/>
                    <a:lumOff val="15000"/>
                  </a:schemeClr>
                </a:solidFill>
              </a:rPr>
              <a:t>Menjelaskan klasifikasi bahan berbahaya</a:t>
            </a:r>
          </a:p>
          <a:p>
            <a:pPr>
              <a:lnSpc>
                <a:spcPct val="90000"/>
              </a:lnSpc>
            </a:pPr>
            <a:r>
              <a:rPr lang="en-US" sz="1300">
                <a:solidFill>
                  <a:schemeClr val="tx1">
                    <a:lumMod val="85000"/>
                    <a:lumOff val="15000"/>
                  </a:schemeClr>
                </a:solidFill>
              </a:rPr>
              <a:t>Menjelaskan tingkat keracunan bahan kimia</a:t>
            </a:r>
          </a:p>
          <a:p>
            <a:pPr>
              <a:lnSpc>
                <a:spcPct val="90000"/>
              </a:lnSpc>
            </a:pPr>
            <a:r>
              <a:rPr lang="en-US" sz="1300">
                <a:solidFill>
                  <a:schemeClr val="tx1">
                    <a:lumMod val="85000"/>
                    <a:lumOff val="15000"/>
                  </a:schemeClr>
                </a:solidFill>
              </a:rPr>
              <a:t>Menjelaskan tingkat keracunan bahan kimia</a:t>
            </a:r>
          </a:p>
          <a:p>
            <a:pPr>
              <a:lnSpc>
                <a:spcPct val="90000"/>
              </a:lnSpc>
            </a:pPr>
            <a:r>
              <a:rPr lang="en-US" sz="1300">
                <a:solidFill>
                  <a:schemeClr val="tx1">
                    <a:lumMod val="85000"/>
                    <a:lumOff val="15000"/>
                  </a:schemeClr>
                </a:solidFill>
              </a:rPr>
              <a:t>Menjelaskan tentang Nilai Ambang Batas dan Indeks Pemaparan Biologis</a:t>
            </a:r>
          </a:p>
          <a:p>
            <a:pPr>
              <a:lnSpc>
                <a:spcPct val="90000"/>
              </a:lnSpc>
            </a:pPr>
            <a:r>
              <a:rPr lang="en-US" sz="1300">
                <a:solidFill>
                  <a:schemeClr val="tx1">
                    <a:lumMod val="85000"/>
                    <a:lumOff val="15000"/>
                  </a:schemeClr>
                </a:solidFill>
              </a:rPr>
              <a:t>Menjelaskan bahan kimia beracun</a:t>
            </a:r>
          </a:p>
          <a:p>
            <a:pPr>
              <a:lnSpc>
                <a:spcPct val="90000"/>
              </a:lnSpc>
            </a:pPr>
            <a:r>
              <a:rPr lang="en-US" sz="1300">
                <a:solidFill>
                  <a:schemeClr val="tx1">
                    <a:lumMod val="85000"/>
                    <a:lumOff val="15000"/>
                  </a:schemeClr>
                </a:solidFill>
              </a:rPr>
              <a:t>Menjelaskan cara-cara pemantauan dan teknik pengendalian</a:t>
            </a:r>
          </a:p>
          <a:p>
            <a:pPr marL="0" indent="0">
              <a:lnSpc>
                <a:spcPct val="90000"/>
              </a:lnSpc>
              <a:buNone/>
            </a:pPr>
            <a:endParaRPr lang="en-US" sz="13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id-ID" altLang="en-US" sz="4700"/>
              <a:t>Ruang Lingkup</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B7F30188-7E7A-45D5-BBCB-75A62C63E97E}"/>
              </a:ext>
            </a:extLst>
          </p:cNvPr>
          <p:cNvGraphicFramePr>
            <a:graphicFrameLocks noGrp="1"/>
          </p:cNvGraphicFramePr>
          <p:nvPr>
            <p:ph idx="1"/>
            <p:extLst>
              <p:ext uri="{D42A27DB-BD31-4B8C-83A1-F6EECF244321}">
                <p14:modId xmlns:p14="http://schemas.microsoft.com/office/powerpoint/2010/main" val="921278992"/>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926" y="1371600"/>
            <a:ext cx="3396984"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750705" y="685801"/>
            <a:ext cx="2621145" cy="5491162"/>
          </a:xfrm>
        </p:spPr>
        <p:txBody>
          <a:bodyPr>
            <a:normAutofit/>
          </a:bodyPr>
          <a:lstStyle/>
          <a:p>
            <a:r>
              <a:rPr lang="id-ID" altLang="en-US" dirty="0"/>
              <a:t>Efek bahan Toksik</a:t>
            </a:r>
            <a:endParaRPr lang="id-ID" altLang="en-US"/>
          </a:p>
        </p:txBody>
      </p:sp>
      <p:graphicFrame>
        <p:nvGraphicFramePr>
          <p:cNvPr id="5" name="Content Placeholder 2">
            <a:extLst>
              <a:ext uri="{FF2B5EF4-FFF2-40B4-BE49-F238E27FC236}">
                <a16:creationId xmlns:a16="http://schemas.microsoft.com/office/drawing/2014/main" id="{8649D4A6-F6CA-4CA6-AEA0-306713A86CE2}"/>
              </a:ext>
            </a:extLst>
          </p:cNvPr>
          <p:cNvGraphicFramePr>
            <a:graphicFrameLocks noGrp="1"/>
          </p:cNvGraphicFramePr>
          <p:nvPr>
            <p:ph idx="1"/>
            <p:extLst>
              <p:ext uri="{D42A27DB-BD31-4B8C-83A1-F6EECF244321}">
                <p14:modId xmlns:p14="http://schemas.microsoft.com/office/powerpoint/2010/main" val="571327987"/>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id-ID" altLang="en-US">
                <a:solidFill>
                  <a:srgbClr val="FFFFFF"/>
                </a:solidFill>
              </a:rPr>
              <a:t>Absorbsi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lang="en-US" sz="2700"/>
              <a:t>Saluran pernafasan:</a:t>
            </a:r>
          </a:p>
          <a:p>
            <a:pPr>
              <a:lnSpc>
                <a:spcPct val="90000"/>
              </a:lnSpc>
            </a:pPr>
            <a:r>
              <a:rPr lang="en-US" sz="2700"/>
              <a:t>bahan berbentuk gas seperti karbon monoksida, nitrogen oksida, dan bentuk uap dari cairan yang mudah menguap seperti benzene, karbon tetra klorida</a:t>
            </a:r>
          </a:p>
          <a:p>
            <a:pPr marL="0" indent="0">
              <a:lnSpc>
                <a:spcPct val="90000"/>
              </a:lnSpc>
              <a:buNone/>
            </a:pPr>
            <a:r>
              <a:rPr lang="en-US" sz="2700"/>
              <a:t>Melalui kulit</a:t>
            </a:r>
          </a:p>
          <a:p>
            <a:pPr>
              <a:lnSpc>
                <a:spcPct val="90000"/>
              </a:lnSpc>
            </a:pPr>
            <a:r>
              <a:rPr lang="en-US" sz="2700"/>
              <a:t>zat-zat yang sangat toksik, larut dalam lemak, seperti insektisida, organik pelarut, akan diserap dalam jumlah yang cukup berbahaya dan dapat menimbulkan efek sistemik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lang="en-US" sz="2500"/>
              <a:t>Saluran pencernaan</a:t>
            </a:r>
          </a:p>
          <a:p>
            <a:pPr>
              <a:lnSpc>
                <a:spcPct val="90000"/>
              </a:lnSpc>
            </a:pPr>
            <a:r>
              <a:rPr lang="en-US" sz="2500"/>
              <a:t>terjadi karena kecelakaan. </a:t>
            </a:r>
          </a:p>
          <a:p>
            <a:pPr>
              <a:lnSpc>
                <a:spcPct val="90000"/>
              </a:lnSpc>
            </a:pPr>
            <a:r>
              <a:rPr lang="en-US" sz="2500"/>
              <a:t>Penyerapan dapat terjadi mulai dari lambung, usus sampai ke usus besar, dan substansi yang mudah larut umumnya akan lebih mudah diabsorbsi di dalam pencernaan. Keadaan lambung yang kosong mempercepat penyerapan. </a:t>
            </a:r>
          </a:p>
          <a:p>
            <a:pPr>
              <a:lnSpc>
                <a:spcPct val="90000"/>
              </a:lnSpc>
            </a:pPr>
            <a:r>
              <a:rPr lang="en-US" sz="2500"/>
              <a:t>Di usus penyerapan menjadi lebih cepat karena luas permukaan penyerapan sangat luas dengan adanya jonjot (vili) usus dan banyak pembuluh darah.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B74D4CD-FA9A-4586-8E6C-E0AF15DC4BEF}"/>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altLang="en-US"/>
              <a:t>Distribusi </a:t>
            </a:r>
            <a:endParaRPr lang="id-ID" altLang="en-US" dirty="0"/>
          </a:p>
        </p:txBody>
      </p:sp>
      <p:graphicFrame>
        <p:nvGraphicFramePr>
          <p:cNvPr id="13" name="Content Placeholder 2">
            <a:extLst>
              <a:ext uri="{FF2B5EF4-FFF2-40B4-BE49-F238E27FC236}">
                <a16:creationId xmlns:a16="http://schemas.microsoft.com/office/drawing/2014/main" id="{F46A84E0-E38E-4078-8219-82E44F19F82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t>
            </a:r>
            <a:endParaRPr lang="en-US" dirty="0"/>
          </a:p>
        </p:txBody>
      </p:sp>
      <p:graphicFrame>
        <p:nvGraphicFramePr>
          <p:cNvPr id="5" name="Content Placeholder 2">
            <a:extLst>
              <a:ext uri="{FF2B5EF4-FFF2-40B4-BE49-F238E27FC236}">
                <a16:creationId xmlns:a16="http://schemas.microsoft.com/office/drawing/2014/main" id="{21A95F9F-0146-4739-A734-8B881AF93CF1}"/>
              </a:ext>
            </a:extLst>
          </p:cNvPr>
          <p:cNvGraphicFramePr>
            <a:graphicFrameLocks noGrp="1"/>
          </p:cNvGraphicFramePr>
          <p:nvPr>
            <p:ph idx="1"/>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altLang="en-US" dirty="0"/>
              <a:t>Ekskresi</a:t>
            </a:r>
          </a:p>
        </p:txBody>
      </p:sp>
      <p:graphicFrame>
        <p:nvGraphicFramePr>
          <p:cNvPr id="5" name="Content Placeholder 2">
            <a:extLst>
              <a:ext uri="{FF2B5EF4-FFF2-40B4-BE49-F238E27FC236}">
                <a16:creationId xmlns:a16="http://schemas.microsoft.com/office/drawing/2014/main" id="{177C0336-04D8-4162-8ADE-6ED39181CB1A}"/>
              </a:ext>
            </a:extLst>
          </p:cNvPr>
          <p:cNvGraphicFramePr>
            <a:graphicFrameLocks noGrp="1"/>
          </p:cNvGraphicFramePr>
          <p:nvPr>
            <p:ph idx="1"/>
          </p:nvPr>
        </p:nvGraphicFramePr>
        <p:xfrm>
          <a:off x="457200" y="1412776"/>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3000"/>
            </a:blip>
            <a:stretch>
              <a:fillRect t="-9277" b="-9277"/>
            </a:stretch>
          </a:blipFill>
        </p:spPr>
        <p:txBody>
          <a:bodyPr/>
          <a:lstStyle/>
          <a:p>
            <a:endParaRPr lang="en-US" sz="900"/>
          </a:p>
        </p:txBody>
      </p:sp>
      <p:sp>
        <p:nvSpPr>
          <p:cNvPr id="3" name="Freeform 3"/>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4" name="Freeform 4"/>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5" name="Group 5"/>
          <p:cNvGrpSpPr/>
          <p:nvPr/>
        </p:nvGrpSpPr>
        <p:grpSpPr>
          <a:xfrm>
            <a:off x="514350" y="1371600"/>
            <a:ext cx="1263824" cy="126382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7" name="TextBox 7"/>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922062" y="1513613"/>
            <a:ext cx="4494544" cy="986617"/>
          </a:xfrm>
          <a:prstGeom prst="rect">
            <a:avLst/>
          </a:prstGeom>
        </p:spPr>
        <p:txBody>
          <a:bodyPr lIns="0" tIns="0" rIns="0" bIns="0" rtlCol="0" anchor="t">
            <a:spAutoFit/>
          </a:bodyPr>
          <a:lstStyle/>
          <a:p>
            <a:pPr algn="ctr">
              <a:lnSpc>
                <a:spcPts val="8185"/>
              </a:lnSpc>
              <a:spcBef>
                <a:spcPct val="0"/>
              </a:spcBef>
            </a:pPr>
            <a:r>
              <a:rPr lang="en-US" sz="5847">
                <a:solidFill>
                  <a:srgbClr val="000000"/>
                </a:solidFill>
                <a:latin typeface="Glacial Indifference Bold"/>
                <a:ea typeface="Glacial Indifference Bold"/>
                <a:cs typeface="Glacial Indifference Bold"/>
                <a:sym typeface="Glacial Indifference Bold"/>
              </a:rPr>
              <a:t>VISI FKUMM</a:t>
            </a:r>
          </a:p>
        </p:txBody>
      </p:sp>
      <p:grpSp>
        <p:nvGrpSpPr>
          <p:cNvPr id="9" name="Group 9"/>
          <p:cNvGrpSpPr/>
          <p:nvPr/>
        </p:nvGrpSpPr>
        <p:grpSpPr>
          <a:xfrm>
            <a:off x="7349454" y="1175128"/>
            <a:ext cx="1280197" cy="653835"/>
            <a:chOff x="0" y="0"/>
            <a:chExt cx="3413858" cy="1743559"/>
          </a:xfrm>
        </p:grpSpPr>
        <p:sp>
          <p:nvSpPr>
            <p:cNvPr id="10" name="Freeform 10"/>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1" name="Freeform 11"/>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2" name="Group 12"/>
          <p:cNvGrpSpPr/>
          <p:nvPr/>
        </p:nvGrpSpPr>
        <p:grpSpPr>
          <a:xfrm>
            <a:off x="718206" y="2705330"/>
            <a:ext cx="7707588" cy="2645922"/>
            <a:chOff x="0" y="0"/>
            <a:chExt cx="20553568" cy="7055791"/>
          </a:xfrm>
        </p:grpSpPr>
        <p:grpSp>
          <p:nvGrpSpPr>
            <p:cNvPr id="13" name="Group 13"/>
            <p:cNvGrpSpPr/>
            <p:nvPr/>
          </p:nvGrpSpPr>
          <p:grpSpPr>
            <a:xfrm>
              <a:off x="0" y="0"/>
              <a:ext cx="20553568" cy="7055791"/>
              <a:chOff x="0" y="0"/>
              <a:chExt cx="2989960" cy="1026417"/>
            </a:xfrm>
          </p:grpSpPr>
          <p:sp>
            <p:nvSpPr>
              <p:cNvPr id="14" name="Freeform 14"/>
              <p:cNvSpPr/>
              <p:nvPr/>
            </p:nvSpPr>
            <p:spPr>
              <a:xfrm>
                <a:off x="0" y="0"/>
                <a:ext cx="2989960" cy="1026417"/>
              </a:xfrm>
              <a:custGeom>
                <a:avLst/>
                <a:gdLst/>
                <a:ahLst/>
                <a:cxnLst/>
                <a:rect l="l" t="t" r="r" b="b"/>
                <a:pathLst>
                  <a:path w="2989960" h="1026417">
                    <a:moveTo>
                      <a:pt x="14321" y="0"/>
                    </a:moveTo>
                    <a:lnTo>
                      <a:pt x="2975639" y="0"/>
                    </a:lnTo>
                    <a:cubicBezTo>
                      <a:pt x="2983549" y="0"/>
                      <a:pt x="2989960" y="6412"/>
                      <a:pt x="2989960" y="14321"/>
                    </a:cubicBezTo>
                    <a:lnTo>
                      <a:pt x="2989960" y="1012096"/>
                    </a:lnTo>
                    <a:cubicBezTo>
                      <a:pt x="2989960" y="1015894"/>
                      <a:pt x="2988452" y="1019537"/>
                      <a:pt x="2985766" y="1022223"/>
                    </a:cubicBezTo>
                    <a:cubicBezTo>
                      <a:pt x="2983080" y="1024908"/>
                      <a:pt x="2979438" y="1026417"/>
                      <a:pt x="2975639" y="1026417"/>
                    </a:cubicBezTo>
                    <a:lnTo>
                      <a:pt x="14321" y="1026417"/>
                    </a:lnTo>
                    <a:cubicBezTo>
                      <a:pt x="6412" y="1026417"/>
                      <a:pt x="0" y="1020005"/>
                      <a:pt x="0" y="1012096"/>
                    </a:cubicBezTo>
                    <a:lnTo>
                      <a:pt x="0" y="14321"/>
                    </a:lnTo>
                    <a:cubicBezTo>
                      <a:pt x="0" y="6412"/>
                      <a:pt x="6412" y="0"/>
                      <a:pt x="14321"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5" name="TextBox 15"/>
              <p:cNvSpPr txBox="1"/>
              <p:nvPr/>
            </p:nvSpPr>
            <p:spPr>
              <a:xfrm>
                <a:off x="0" y="-38100"/>
                <a:ext cx="2989960" cy="1064517"/>
              </a:xfrm>
              <a:prstGeom prst="rect">
                <a:avLst/>
              </a:prstGeom>
            </p:spPr>
            <p:txBody>
              <a:bodyPr lIns="25400" tIns="25400" rIns="25400" bIns="25400" rtlCol="0" anchor="ctr"/>
              <a:lstStyle/>
              <a:p>
                <a:pPr algn="ctr">
                  <a:lnSpc>
                    <a:spcPts val="1050"/>
                  </a:lnSpc>
                </a:pPr>
                <a:endParaRPr sz="900"/>
              </a:p>
            </p:txBody>
          </p:sp>
        </p:grpSp>
        <p:sp>
          <p:nvSpPr>
            <p:cNvPr id="16" name="TextBox 16"/>
            <p:cNvSpPr txBox="1"/>
            <p:nvPr/>
          </p:nvSpPr>
          <p:spPr>
            <a:xfrm>
              <a:off x="1114443" y="686269"/>
              <a:ext cx="18324683" cy="564257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Roboto"/>
                  <a:ea typeface="Roboto"/>
                  <a:cs typeface="Roboto"/>
                  <a:sym typeface="Roboto"/>
                </a:rPr>
                <a:t>Pada tahun 2026, menjadi Fakultas Kedokteran terkemuka berbasis IPTEKS dan menghasilkan lulusan yang professional dan islami.</a:t>
              </a:r>
            </a:p>
          </p:txBody>
        </p:sp>
        <p:sp>
          <p:nvSpPr>
            <p:cNvPr id="17" name="TextBox 17"/>
            <p:cNvSpPr txBox="1"/>
            <p:nvPr/>
          </p:nvSpPr>
          <p:spPr>
            <a:xfrm>
              <a:off x="6278576" y="6603815"/>
              <a:ext cx="93232" cy="451064"/>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Efek Bahan Toksik Pada Tubuh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lang="en-US" sz="2500"/>
              <a:t>Lokal dan Sistemik</a:t>
            </a:r>
          </a:p>
          <a:p>
            <a:pPr>
              <a:lnSpc>
                <a:spcPct val="90000"/>
              </a:lnSpc>
            </a:pPr>
            <a:r>
              <a:rPr lang="en-US" sz="2500"/>
              <a:t> menimbulkan luka dan kerusakan jaringan pada tempat kontak, dapat di kulit, saluran pernafasan maupun saluran pencernaan, contohnya bahan yang bersifat korosif, iritatif.</a:t>
            </a:r>
          </a:p>
          <a:p>
            <a:pPr>
              <a:lnSpc>
                <a:spcPct val="90000"/>
              </a:lnSpc>
            </a:pPr>
            <a:r>
              <a:rPr lang="en-US" sz="2500"/>
              <a:t>bahan berbahaya masuk , diserap dan didistribusikan ke seluruh tubuh. </a:t>
            </a:r>
          </a:p>
          <a:p>
            <a:pPr>
              <a:lnSpc>
                <a:spcPct val="90000"/>
              </a:lnSpc>
            </a:pPr>
            <a:r>
              <a:rPr lang="en-US" sz="2500"/>
              <a:t>target organ methyl merkuri ialah otak, tetapi konsentrasi tertinggi ada di hati dan ginjal</a:t>
            </a:r>
          </a:p>
          <a:p>
            <a:pPr>
              <a:lnSpc>
                <a:spcPct val="90000"/>
              </a:lnSpc>
            </a:pPr>
            <a:r>
              <a:rPr lang="en-US" sz="2500"/>
              <a:t>Target organ DDT ialah susunan saraf pusat, akan tetapi konsentrasi tertinggi di jaringan lemak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000"/>
              <a:t>Efek yang Reversible dan Irreversible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D6AE014-F011-43F7-9061-355CD943D9F1}"/>
              </a:ext>
            </a:extLst>
          </p:cNvPr>
          <p:cNvGraphicFramePr>
            <a:graphicFrameLocks noGrp="1"/>
          </p:cNvGraphicFramePr>
          <p:nvPr>
            <p:ph idx="1"/>
            <p:extLst>
              <p:ext uri="{D42A27DB-BD31-4B8C-83A1-F6EECF244321}">
                <p14:modId xmlns:p14="http://schemas.microsoft.com/office/powerpoint/2010/main" val="4168597055"/>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a:t>Efek</a:t>
            </a:r>
            <a:r>
              <a:rPr lang="en-US" dirty="0"/>
              <a:t> </a:t>
            </a:r>
            <a:r>
              <a:rPr lang="en-US" dirty="0" err="1"/>
              <a:t>Langsung</a:t>
            </a:r>
            <a:r>
              <a:rPr lang="en-US" dirty="0"/>
              <a:t> dan </a:t>
            </a:r>
            <a:r>
              <a:rPr lang="en-US" dirty="0" err="1"/>
              <a:t>Tertunda</a:t>
            </a:r>
            <a:r>
              <a:rPr lang="en-US" dirty="0"/>
              <a:t> (delayed)</a:t>
            </a:r>
          </a:p>
        </p:txBody>
      </p:sp>
      <p:graphicFrame>
        <p:nvGraphicFramePr>
          <p:cNvPr id="5" name="Content Placeholder 2">
            <a:extLst>
              <a:ext uri="{FF2B5EF4-FFF2-40B4-BE49-F238E27FC236}">
                <a16:creationId xmlns:a16="http://schemas.microsoft.com/office/drawing/2014/main" id="{D6FA13DF-E58F-41F3-83C5-2E225D525B48}"/>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Reaksi Alergi dan Idiosynkrasi</a:t>
            </a:r>
          </a:p>
        </p:txBody>
      </p:sp>
      <p:graphicFrame>
        <p:nvGraphicFramePr>
          <p:cNvPr id="5" name="Content Placeholder 2">
            <a:extLst>
              <a:ext uri="{FF2B5EF4-FFF2-40B4-BE49-F238E27FC236}">
                <a16:creationId xmlns:a16="http://schemas.microsoft.com/office/drawing/2014/main" id="{FE3A0D4E-7E2B-4096-AD37-00122962B6D7}"/>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5" name="Picture 3"/>
          <p:cNvPicPr>
            <a:picLocks noGrp="1" noChangeAspect="1"/>
          </p:cNvPicPr>
          <p:nvPr>
            <p:ph idx="1"/>
          </p:nvPr>
        </p:nvPicPr>
        <p:blipFill>
          <a:blip r:embed="rId2"/>
          <a:stretch>
            <a:fillRect/>
          </a:stretch>
        </p:blipFill>
        <p:spPr>
          <a:xfrm>
            <a:off x="1233805" y="154940"/>
            <a:ext cx="5972175" cy="654812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6" name="Picture 4"/>
          <p:cNvPicPr>
            <a:picLocks noGrp="1" noChangeAspect="1"/>
          </p:cNvPicPr>
          <p:nvPr>
            <p:ph idx="1"/>
          </p:nvPr>
        </p:nvPicPr>
        <p:blipFill>
          <a:blip r:embed="rId2"/>
          <a:stretch>
            <a:fillRect/>
          </a:stretch>
        </p:blipFill>
        <p:spPr>
          <a:xfrm>
            <a:off x="763905" y="274955"/>
            <a:ext cx="7616190" cy="641540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Pemantauan Dan Pengendalian</a:t>
            </a:r>
          </a:p>
        </p:txBody>
      </p:sp>
      <p:graphicFrame>
        <p:nvGraphicFramePr>
          <p:cNvPr id="5" name="Content Placeholder 2">
            <a:extLst>
              <a:ext uri="{FF2B5EF4-FFF2-40B4-BE49-F238E27FC236}">
                <a16:creationId xmlns:a16="http://schemas.microsoft.com/office/drawing/2014/main" id="{AFF08C39-0BFF-469C-B425-F09F12BD33B6}"/>
              </a:ext>
            </a:extLst>
          </p:cNvPr>
          <p:cNvGraphicFramePr>
            <a:graphicFrameLocks noGrp="1"/>
          </p:cNvGraphicFramePr>
          <p:nvPr>
            <p:ph idx="1"/>
            <p:extLst>
              <p:ext uri="{D42A27DB-BD31-4B8C-83A1-F6EECF244321}">
                <p14:modId xmlns:p14="http://schemas.microsoft.com/office/powerpoint/2010/main" val="250170181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90775"/>
            <a:ext cx="4800061" cy="600897"/>
            <a:chOff x="0" y="0"/>
            <a:chExt cx="2949644" cy="369252"/>
          </a:xfrm>
        </p:grpSpPr>
        <p:sp>
          <p:nvSpPr>
            <p:cNvPr id="3" name="Freeform 3"/>
            <p:cNvSpPr/>
            <p:nvPr/>
          </p:nvSpPr>
          <p:spPr>
            <a:xfrm>
              <a:off x="0" y="0"/>
              <a:ext cx="2949644" cy="369252"/>
            </a:xfrm>
            <a:custGeom>
              <a:avLst/>
              <a:gdLst/>
              <a:ahLst/>
              <a:cxnLst/>
              <a:rect l="l" t="t" r="r" b="b"/>
              <a:pathLst>
                <a:path w="2949644" h="369252">
                  <a:moveTo>
                    <a:pt x="0" y="0"/>
                  </a:moveTo>
                  <a:lnTo>
                    <a:pt x="2949644" y="0"/>
                  </a:lnTo>
                  <a:lnTo>
                    <a:pt x="2949644" y="369252"/>
                  </a:lnTo>
                  <a:lnTo>
                    <a:pt x="0" y="369252"/>
                  </a:lnTo>
                  <a:close/>
                </a:path>
              </a:pathLst>
            </a:custGeom>
            <a:solidFill>
              <a:srgbClr val="0F2939"/>
            </a:solidFill>
          </p:spPr>
          <p:txBody>
            <a:bodyPr/>
            <a:lstStyle/>
            <a:p>
              <a:endParaRPr lang="en-US" sz="900"/>
            </a:p>
          </p:txBody>
        </p:sp>
        <p:sp>
          <p:nvSpPr>
            <p:cNvPr id="4" name="TextBox 4"/>
            <p:cNvSpPr txBox="1"/>
            <p:nvPr/>
          </p:nvSpPr>
          <p:spPr>
            <a:xfrm>
              <a:off x="0" y="-66675"/>
              <a:ext cx="2949644" cy="435927"/>
            </a:xfrm>
            <a:prstGeom prst="rect">
              <a:avLst/>
            </a:prstGeom>
          </p:spPr>
          <p:txBody>
            <a:bodyPr lIns="29627" tIns="29627" rIns="29627" bIns="29627" rtlCol="0" anchor="ctr"/>
            <a:lstStyle/>
            <a:p>
              <a:pPr algn="ctr">
                <a:lnSpc>
                  <a:spcPts val="800"/>
                </a:lnSpc>
              </a:pPr>
              <a:endParaRPr sz="900"/>
            </a:p>
          </p:txBody>
        </p:sp>
      </p:grpSp>
      <p:grpSp>
        <p:nvGrpSpPr>
          <p:cNvPr id="5" name="Group 5"/>
          <p:cNvGrpSpPr/>
          <p:nvPr/>
        </p:nvGrpSpPr>
        <p:grpSpPr>
          <a:xfrm>
            <a:off x="5051869" y="793631"/>
            <a:ext cx="6086620" cy="5270739"/>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7614" r="-2238"/>
              </a:stretch>
            </a:blipFill>
          </p:spPr>
          <p:txBody>
            <a:bodyPr/>
            <a:lstStyle/>
            <a:p>
              <a:endParaRPr lang="en-US" sz="900"/>
            </a:p>
          </p:txBody>
        </p:sp>
      </p:grpSp>
      <p:grpSp>
        <p:nvGrpSpPr>
          <p:cNvPr id="7" name="Group 7"/>
          <p:cNvGrpSpPr/>
          <p:nvPr/>
        </p:nvGrpSpPr>
        <p:grpSpPr>
          <a:xfrm rot="2332430">
            <a:off x="5180584" y="-476638"/>
            <a:ext cx="166850" cy="3974203"/>
            <a:chOff x="0" y="0"/>
            <a:chExt cx="87888" cy="2093407"/>
          </a:xfrm>
        </p:grpSpPr>
        <p:sp>
          <p:nvSpPr>
            <p:cNvPr id="8" name="Freeform 8"/>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sz="900"/>
            </a:p>
          </p:txBody>
        </p:sp>
        <p:sp>
          <p:nvSpPr>
            <p:cNvPr id="9" name="TextBox 9"/>
            <p:cNvSpPr txBox="1"/>
            <p:nvPr/>
          </p:nvSpPr>
          <p:spPr>
            <a:xfrm>
              <a:off x="0" y="-38100"/>
              <a:ext cx="87888" cy="2131507"/>
            </a:xfrm>
            <a:prstGeom prst="rect">
              <a:avLst/>
            </a:prstGeom>
          </p:spPr>
          <p:txBody>
            <a:bodyPr lIns="25400" tIns="25400" rIns="25400" bIns="25400" rtlCol="0" anchor="ctr"/>
            <a:lstStyle/>
            <a:p>
              <a:pPr algn="ctr">
                <a:lnSpc>
                  <a:spcPts val="1330"/>
                </a:lnSpc>
              </a:pPr>
              <a:endParaRPr sz="900"/>
            </a:p>
          </p:txBody>
        </p:sp>
      </p:grpSp>
      <p:sp>
        <p:nvSpPr>
          <p:cNvPr id="10" name="Freeform 10"/>
          <p:cNvSpPr/>
          <p:nvPr/>
        </p:nvSpPr>
        <p:spPr>
          <a:xfrm rot="3328133">
            <a:off x="4669382" y="4604528"/>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sz="900"/>
          </a:p>
        </p:txBody>
      </p:sp>
      <p:grpSp>
        <p:nvGrpSpPr>
          <p:cNvPr id="11" name="Group 11"/>
          <p:cNvGrpSpPr/>
          <p:nvPr/>
        </p:nvGrpSpPr>
        <p:grpSpPr>
          <a:xfrm rot="-1982695">
            <a:off x="5757596" y="3356048"/>
            <a:ext cx="636442" cy="3974203"/>
            <a:chOff x="0" y="0"/>
            <a:chExt cx="335245" cy="2093407"/>
          </a:xfrm>
        </p:grpSpPr>
        <p:sp>
          <p:nvSpPr>
            <p:cNvPr id="12" name="Freeform 12"/>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13" name="TextBox 13"/>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rot="8100000">
            <a:off x="3749026" y="3982739"/>
            <a:ext cx="2550411" cy="537406"/>
          </a:xfrm>
          <a:custGeom>
            <a:avLst/>
            <a:gdLst/>
            <a:ahLst/>
            <a:cxnLst/>
            <a:rect l="l" t="t" r="r" b="b"/>
            <a:pathLst>
              <a:path w="5100822" h="1074812">
                <a:moveTo>
                  <a:pt x="0" y="0"/>
                </a:moveTo>
                <a:lnTo>
                  <a:pt x="5100822" y="0"/>
                </a:lnTo>
                <a:lnTo>
                  <a:pt x="5100822" y="1074812"/>
                </a:lnTo>
                <a:lnTo>
                  <a:pt x="0" y="1074812"/>
                </a:lnTo>
                <a:lnTo>
                  <a:pt x="0" y="0"/>
                </a:lnTo>
                <a:close/>
              </a:path>
            </a:pathLst>
          </a:custGeom>
          <a:blipFill>
            <a:blip r:embed="rId3">
              <a:extLst>
                <a:ext uri="{96DAC541-7B7A-43D3-8B79-37D633B846F1}">
                  <asvg:svgBlip xmlns:asvg="http://schemas.microsoft.com/office/drawing/2016/SVG/main" r:embed="rId4"/>
                </a:ext>
              </a:extLst>
            </a:blip>
            <a:stretch>
              <a:fillRect l="-35827" t="-201649" r="-7213" b="-81189"/>
            </a:stretch>
          </a:blipFill>
        </p:spPr>
        <p:txBody>
          <a:bodyPr/>
          <a:lstStyle/>
          <a:p>
            <a:endParaRPr lang="en-US" sz="900"/>
          </a:p>
        </p:txBody>
      </p:sp>
      <p:sp>
        <p:nvSpPr>
          <p:cNvPr id="15" name="Freeform 15"/>
          <p:cNvSpPr/>
          <p:nvPr/>
        </p:nvSpPr>
        <p:spPr>
          <a:xfrm rot="7883962">
            <a:off x="4713912" y="1411459"/>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sz="900"/>
          </a:p>
        </p:txBody>
      </p:sp>
      <p:grpSp>
        <p:nvGrpSpPr>
          <p:cNvPr id="16" name="Group 16"/>
          <p:cNvGrpSpPr/>
          <p:nvPr/>
        </p:nvGrpSpPr>
        <p:grpSpPr>
          <a:xfrm rot="2348597">
            <a:off x="6045716" y="-758142"/>
            <a:ext cx="636442" cy="3974203"/>
            <a:chOff x="0" y="0"/>
            <a:chExt cx="335245" cy="2093407"/>
          </a:xfrm>
        </p:grpSpPr>
        <p:sp>
          <p:nvSpPr>
            <p:cNvPr id="17" name="Freeform 17"/>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18" name="TextBox 18"/>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grpSp>
        <p:nvGrpSpPr>
          <p:cNvPr id="19" name="Group 19"/>
          <p:cNvGrpSpPr/>
          <p:nvPr/>
        </p:nvGrpSpPr>
        <p:grpSpPr>
          <a:xfrm rot="-1982695">
            <a:off x="4447724" y="3685800"/>
            <a:ext cx="636442" cy="3974203"/>
            <a:chOff x="0" y="0"/>
            <a:chExt cx="335245" cy="2093407"/>
          </a:xfrm>
        </p:grpSpPr>
        <p:sp>
          <p:nvSpPr>
            <p:cNvPr id="20" name="Freeform 20"/>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21" name="TextBox 21"/>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grpSp>
        <p:nvGrpSpPr>
          <p:cNvPr id="22" name="Group 22"/>
          <p:cNvGrpSpPr/>
          <p:nvPr/>
        </p:nvGrpSpPr>
        <p:grpSpPr>
          <a:xfrm rot="-1982695">
            <a:off x="5301063" y="3557766"/>
            <a:ext cx="166850" cy="3974203"/>
            <a:chOff x="0" y="0"/>
            <a:chExt cx="87888" cy="2093407"/>
          </a:xfrm>
        </p:grpSpPr>
        <p:sp>
          <p:nvSpPr>
            <p:cNvPr id="23" name="Freeform 23"/>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sz="900"/>
            </a:p>
          </p:txBody>
        </p:sp>
        <p:sp>
          <p:nvSpPr>
            <p:cNvPr id="24" name="TextBox 24"/>
            <p:cNvSpPr txBox="1"/>
            <p:nvPr/>
          </p:nvSpPr>
          <p:spPr>
            <a:xfrm>
              <a:off x="0" y="-38100"/>
              <a:ext cx="87888" cy="2131507"/>
            </a:xfrm>
            <a:prstGeom prst="rect">
              <a:avLst/>
            </a:prstGeom>
          </p:spPr>
          <p:txBody>
            <a:bodyPr lIns="25400" tIns="25400" rIns="25400" bIns="25400" rtlCol="0" anchor="ctr"/>
            <a:lstStyle/>
            <a:p>
              <a:pPr algn="ctr">
                <a:lnSpc>
                  <a:spcPts val="1330"/>
                </a:lnSpc>
              </a:pPr>
              <a:endParaRPr sz="900"/>
            </a:p>
          </p:txBody>
        </p:sp>
      </p:grpSp>
      <p:sp>
        <p:nvSpPr>
          <p:cNvPr id="25" name="AutoShape 25"/>
          <p:cNvSpPr/>
          <p:nvPr/>
        </p:nvSpPr>
        <p:spPr>
          <a:xfrm rot="-7385849">
            <a:off x="4323085" y="5447925"/>
            <a:ext cx="3246120" cy="0"/>
          </a:xfrm>
          <a:prstGeom prst="line">
            <a:avLst/>
          </a:prstGeom>
          <a:ln w="38100" cap="flat">
            <a:solidFill>
              <a:srgbClr val="FFFFFF"/>
            </a:solidFill>
            <a:prstDash val="solid"/>
            <a:headEnd type="none" w="sm" len="sm"/>
            <a:tailEnd type="none" w="sm" len="sm"/>
          </a:ln>
        </p:spPr>
        <p:txBody>
          <a:bodyPr/>
          <a:lstStyle/>
          <a:p>
            <a:endParaRPr lang="en-US" sz="900"/>
          </a:p>
        </p:txBody>
      </p:sp>
      <p:sp>
        <p:nvSpPr>
          <p:cNvPr id="26" name="Freeform 26"/>
          <p:cNvSpPr/>
          <p:nvPr/>
        </p:nvSpPr>
        <p:spPr>
          <a:xfrm rot="2700000">
            <a:off x="4201645" y="2272472"/>
            <a:ext cx="1983819" cy="511598"/>
          </a:xfrm>
          <a:custGeom>
            <a:avLst/>
            <a:gdLst/>
            <a:ahLst/>
            <a:cxnLst/>
            <a:rect l="l" t="t" r="r" b="b"/>
            <a:pathLst>
              <a:path w="3967638" h="1023195">
                <a:moveTo>
                  <a:pt x="0" y="0"/>
                </a:moveTo>
                <a:lnTo>
                  <a:pt x="3967638" y="0"/>
                </a:lnTo>
                <a:lnTo>
                  <a:pt x="3967638" y="1023195"/>
                </a:lnTo>
                <a:lnTo>
                  <a:pt x="0" y="1023195"/>
                </a:lnTo>
                <a:lnTo>
                  <a:pt x="0" y="0"/>
                </a:lnTo>
                <a:close/>
              </a:path>
            </a:pathLst>
          </a:custGeom>
          <a:blipFill>
            <a:blip r:embed="rId3">
              <a:extLst>
                <a:ext uri="{96DAC541-7B7A-43D3-8B79-37D633B846F1}">
                  <asvg:svgBlip xmlns:asvg="http://schemas.microsoft.com/office/drawing/2016/SVG/main" r:embed="rId4"/>
                </a:ext>
              </a:extLst>
            </a:blip>
            <a:stretch>
              <a:fillRect l="-74620" t="-211822" r="-9273" b="-90329"/>
            </a:stretch>
          </a:blipFill>
        </p:spPr>
        <p:txBody>
          <a:bodyPr/>
          <a:lstStyle/>
          <a:p>
            <a:endParaRPr lang="en-US" sz="900"/>
          </a:p>
        </p:txBody>
      </p:sp>
      <p:grpSp>
        <p:nvGrpSpPr>
          <p:cNvPr id="27" name="Group 27"/>
          <p:cNvGrpSpPr/>
          <p:nvPr/>
        </p:nvGrpSpPr>
        <p:grpSpPr>
          <a:xfrm>
            <a:off x="3421831" y="2060920"/>
            <a:ext cx="2436925" cy="243692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20202"/>
            </a:solidFill>
          </p:spPr>
          <p:txBody>
            <a:bodyPr/>
            <a:lstStyle/>
            <a:p>
              <a:endParaRPr lang="en-US" sz="900"/>
            </a:p>
          </p:txBody>
        </p:sp>
        <p:sp>
          <p:nvSpPr>
            <p:cNvPr id="29" name="TextBox 29"/>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30" name="Group 30"/>
          <p:cNvGrpSpPr/>
          <p:nvPr/>
        </p:nvGrpSpPr>
        <p:grpSpPr>
          <a:xfrm rot="2348597">
            <a:off x="4718572" y="-1129852"/>
            <a:ext cx="636442" cy="3974203"/>
            <a:chOff x="0" y="0"/>
            <a:chExt cx="335245" cy="2093407"/>
          </a:xfrm>
        </p:grpSpPr>
        <p:sp>
          <p:nvSpPr>
            <p:cNvPr id="31" name="Freeform 31"/>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sz="900"/>
            </a:p>
          </p:txBody>
        </p:sp>
        <p:sp>
          <p:nvSpPr>
            <p:cNvPr id="32" name="TextBox 32"/>
            <p:cNvSpPr txBox="1"/>
            <p:nvPr/>
          </p:nvSpPr>
          <p:spPr>
            <a:xfrm>
              <a:off x="0" y="-38100"/>
              <a:ext cx="335245" cy="2131507"/>
            </a:xfrm>
            <a:prstGeom prst="rect">
              <a:avLst/>
            </a:prstGeom>
          </p:spPr>
          <p:txBody>
            <a:bodyPr lIns="25400" tIns="25400" rIns="25400" bIns="25400" rtlCol="0" anchor="ctr"/>
            <a:lstStyle/>
            <a:p>
              <a:pPr algn="ctr">
                <a:lnSpc>
                  <a:spcPts val="1330"/>
                </a:lnSpc>
              </a:pPr>
              <a:endParaRPr sz="900"/>
            </a:p>
          </p:txBody>
        </p:sp>
      </p:grpSp>
      <p:sp>
        <p:nvSpPr>
          <p:cNvPr id="33" name="AutoShape 33"/>
          <p:cNvSpPr/>
          <p:nvPr/>
        </p:nvSpPr>
        <p:spPr>
          <a:xfrm rot="-3022058">
            <a:off x="3239693" y="847725"/>
            <a:ext cx="3246120" cy="0"/>
          </a:xfrm>
          <a:prstGeom prst="line">
            <a:avLst/>
          </a:prstGeom>
          <a:ln w="38100" cap="flat">
            <a:solidFill>
              <a:srgbClr val="FFFFFF"/>
            </a:solidFill>
            <a:prstDash val="solid"/>
            <a:headEnd type="none" w="sm" len="sm"/>
            <a:tailEnd type="none" w="sm" len="sm"/>
          </a:ln>
        </p:spPr>
        <p:txBody>
          <a:bodyPr/>
          <a:lstStyle/>
          <a:p>
            <a:endParaRPr lang="en-US" sz="900"/>
          </a:p>
        </p:txBody>
      </p:sp>
      <p:grpSp>
        <p:nvGrpSpPr>
          <p:cNvPr id="34" name="Group 34"/>
          <p:cNvGrpSpPr/>
          <p:nvPr/>
        </p:nvGrpSpPr>
        <p:grpSpPr>
          <a:xfrm>
            <a:off x="-1047501" y="2060920"/>
            <a:ext cx="5687794" cy="2436925"/>
            <a:chOff x="0" y="0"/>
            <a:chExt cx="2996039" cy="1283647"/>
          </a:xfrm>
        </p:grpSpPr>
        <p:sp>
          <p:nvSpPr>
            <p:cNvPr id="35" name="Freeform 35"/>
            <p:cNvSpPr/>
            <p:nvPr/>
          </p:nvSpPr>
          <p:spPr>
            <a:xfrm>
              <a:off x="0" y="0"/>
              <a:ext cx="2996040" cy="1283647"/>
            </a:xfrm>
            <a:custGeom>
              <a:avLst/>
              <a:gdLst/>
              <a:ahLst/>
              <a:cxnLst/>
              <a:rect l="l" t="t" r="r" b="b"/>
              <a:pathLst>
                <a:path w="2996040" h="1283647">
                  <a:moveTo>
                    <a:pt x="0" y="0"/>
                  </a:moveTo>
                  <a:lnTo>
                    <a:pt x="2996040" y="0"/>
                  </a:lnTo>
                  <a:lnTo>
                    <a:pt x="2996040" y="1283647"/>
                  </a:lnTo>
                  <a:lnTo>
                    <a:pt x="0" y="1283647"/>
                  </a:lnTo>
                  <a:close/>
                </a:path>
              </a:pathLst>
            </a:custGeom>
            <a:solidFill>
              <a:srgbClr val="820202"/>
            </a:solidFill>
          </p:spPr>
          <p:txBody>
            <a:bodyPr/>
            <a:lstStyle/>
            <a:p>
              <a:endParaRPr lang="en-US" sz="900"/>
            </a:p>
          </p:txBody>
        </p:sp>
        <p:sp>
          <p:nvSpPr>
            <p:cNvPr id="36" name="TextBox 36"/>
            <p:cNvSpPr txBox="1"/>
            <p:nvPr/>
          </p:nvSpPr>
          <p:spPr>
            <a:xfrm>
              <a:off x="0" y="-38100"/>
              <a:ext cx="2996039" cy="1321747"/>
            </a:xfrm>
            <a:prstGeom prst="rect">
              <a:avLst/>
            </a:prstGeom>
          </p:spPr>
          <p:txBody>
            <a:bodyPr lIns="25400" tIns="25400" rIns="25400" bIns="25400" rtlCol="0" anchor="ctr"/>
            <a:lstStyle/>
            <a:p>
              <a:pPr algn="ctr">
                <a:lnSpc>
                  <a:spcPts val="1330"/>
                </a:lnSpc>
                <a:spcBef>
                  <a:spcPct val="0"/>
                </a:spcBef>
              </a:pPr>
              <a:endParaRPr sz="900"/>
            </a:p>
          </p:txBody>
        </p:sp>
      </p:grpSp>
      <p:sp>
        <p:nvSpPr>
          <p:cNvPr id="37" name="Freeform 37"/>
          <p:cNvSpPr/>
          <p:nvPr/>
        </p:nvSpPr>
        <p:spPr>
          <a:xfrm>
            <a:off x="251232" y="926962"/>
            <a:ext cx="1067284" cy="1067284"/>
          </a:xfrm>
          <a:custGeom>
            <a:avLst/>
            <a:gdLst/>
            <a:ahLst/>
            <a:cxnLst/>
            <a:rect l="l" t="t" r="r" b="b"/>
            <a:pathLst>
              <a:path w="2134567" h="2134567">
                <a:moveTo>
                  <a:pt x="0" y="0"/>
                </a:moveTo>
                <a:lnTo>
                  <a:pt x="2134567" y="0"/>
                </a:lnTo>
                <a:lnTo>
                  <a:pt x="2134567" y="2134567"/>
                </a:lnTo>
                <a:lnTo>
                  <a:pt x="0" y="2134567"/>
                </a:lnTo>
                <a:lnTo>
                  <a:pt x="0" y="0"/>
                </a:lnTo>
                <a:close/>
              </a:path>
            </a:pathLst>
          </a:custGeom>
          <a:blipFill>
            <a:blip r:embed="rId5"/>
            <a:stretch>
              <a:fillRect/>
            </a:stretch>
          </a:blipFill>
        </p:spPr>
        <p:txBody>
          <a:bodyPr/>
          <a:lstStyle/>
          <a:p>
            <a:endParaRPr lang="en-US" sz="900"/>
          </a:p>
        </p:txBody>
      </p:sp>
      <p:sp>
        <p:nvSpPr>
          <p:cNvPr id="38" name="Freeform 38"/>
          <p:cNvSpPr/>
          <p:nvPr/>
        </p:nvSpPr>
        <p:spPr>
          <a:xfrm>
            <a:off x="1318515" y="888475"/>
            <a:ext cx="1105771" cy="1105771"/>
          </a:xfrm>
          <a:custGeom>
            <a:avLst/>
            <a:gdLst/>
            <a:ahLst/>
            <a:cxnLst/>
            <a:rect l="l" t="t" r="r" b="b"/>
            <a:pathLst>
              <a:path w="2211541" h="2211541">
                <a:moveTo>
                  <a:pt x="0" y="0"/>
                </a:moveTo>
                <a:lnTo>
                  <a:pt x="2211541" y="0"/>
                </a:lnTo>
                <a:lnTo>
                  <a:pt x="2211541" y="2211541"/>
                </a:lnTo>
                <a:lnTo>
                  <a:pt x="0" y="2211541"/>
                </a:lnTo>
                <a:lnTo>
                  <a:pt x="0" y="0"/>
                </a:lnTo>
                <a:close/>
              </a:path>
            </a:pathLst>
          </a:custGeom>
          <a:blipFill>
            <a:blip r:embed="rId6"/>
            <a:stretch>
              <a:fillRect/>
            </a:stretch>
          </a:blipFill>
        </p:spPr>
        <p:txBody>
          <a:bodyPr/>
          <a:lstStyle/>
          <a:p>
            <a:endParaRPr lang="en-US" sz="900"/>
          </a:p>
        </p:txBody>
      </p:sp>
      <p:sp>
        <p:nvSpPr>
          <p:cNvPr id="39" name="TextBox 39"/>
          <p:cNvSpPr txBox="1"/>
          <p:nvPr/>
        </p:nvSpPr>
        <p:spPr>
          <a:xfrm>
            <a:off x="-291813" y="2934101"/>
            <a:ext cx="5383687" cy="608372"/>
          </a:xfrm>
          <a:prstGeom prst="rect">
            <a:avLst/>
          </a:prstGeom>
        </p:spPr>
        <p:txBody>
          <a:bodyPr lIns="0" tIns="0" rIns="0" bIns="0" rtlCol="0" anchor="t">
            <a:spAutoFit/>
          </a:bodyPr>
          <a:lstStyle/>
          <a:p>
            <a:pPr algn="ctr">
              <a:lnSpc>
                <a:spcPts val="4860"/>
              </a:lnSpc>
            </a:pPr>
            <a:r>
              <a:rPr lang="en-US" sz="4050">
                <a:solidFill>
                  <a:srgbClr val="FFFFFF"/>
                </a:solidFill>
                <a:latin typeface="Poppins Bold"/>
                <a:ea typeface="Poppins Bold"/>
                <a:cs typeface="Poppins Bold"/>
                <a:sym typeface="Poppins Bold"/>
              </a:rPr>
              <a:t>TERIMA KASIH</a:t>
            </a:r>
          </a:p>
        </p:txBody>
      </p:sp>
      <p:grpSp>
        <p:nvGrpSpPr>
          <p:cNvPr id="40" name="Group 40"/>
          <p:cNvGrpSpPr/>
          <p:nvPr/>
        </p:nvGrpSpPr>
        <p:grpSpPr>
          <a:xfrm>
            <a:off x="101980" y="5455937"/>
            <a:ext cx="2101446" cy="473478"/>
            <a:chOff x="0" y="0"/>
            <a:chExt cx="5603855" cy="1262607"/>
          </a:xfrm>
        </p:grpSpPr>
        <p:sp>
          <p:nvSpPr>
            <p:cNvPr id="41" name="Freeform 41"/>
            <p:cNvSpPr/>
            <p:nvPr/>
          </p:nvSpPr>
          <p:spPr>
            <a:xfrm>
              <a:off x="0" y="1038959"/>
              <a:ext cx="215513" cy="176182"/>
            </a:xfrm>
            <a:custGeom>
              <a:avLst/>
              <a:gdLst/>
              <a:ahLst/>
              <a:cxnLst/>
              <a:rect l="l" t="t" r="r" b="b"/>
              <a:pathLst>
                <a:path w="215513" h="176182">
                  <a:moveTo>
                    <a:pt x="0" y="0"/>
                  </a:moveTo>
                  <a:lnTo>
                    <a:pt x="215513" y="0"/>
                  </a:lnTo>
                  <a:lnTo>
                    <a:pt x="215513" y="176182"/>
                  </a:lnTo>
                  <a:lnTo>
                    <a:pt x="0" y="17618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sz="900"/>
            </a:p>
          </p:txBody>
        </p:sp>
        <p:sp>
          <p:nvSpPr>
            <p:cNvPr id="42" name="Freeform 42"/>
            <p:cNvSpPr/>
            <p:nvPr/>
          </p:nvSpPr>
          <p:spPr>
            <a:xfrm>
              <a:off x="972" y="534058"/>
              <a:ext cx="214541" cy="214541"/>
            </a:xfrm>
            <a:custGeom>
              <a:avLst/>
              <a:gdLst/>
              <a:ahLst/>
              <a:cxnLst/>
              <a:rect l="l" t="t" r="r" b="b"/>
              <a:pathLst>
                <a:path w="214541" h="214541">
                  <a:moveTo>
                    <a:pt x="0" y="0"/>
                  </a:moveTo>
                  <a:lnTo>
                    <a:pt x="214541" y="0"/>
                  </a:lnTo>
                  <a:lnTo>
                    <a:pt x="214541" y="214541"/>
                  </a:lnTo>
                  <a:lnTo>
                    <a:pt x="0" y="21454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sz="900"/>
            </a:p>
          </p:txBody>
        </p:sp>
        <p:sp>
          <p:nvSpPr>
            <p:cNvPr id="43" name="Freeform 43"/>
            <p:cNvSpPr/>
            <p:nvPr/>
          </p:nvSpPr>
          <p:spPr>
            <a:xfrm>
              <a:off x="5485" y="47550"/>
              <a:ext cx="210029" cy="260501"/>
            </a:xfrm>
            <a:custGeom>
              <a:avLst/>
              <a:gdLst/>
              <a:ahLst/>
              <a:cxnLst/>
              <a:rect l="l" t="t" r="r" b="b"/>
              <a:pathLst>
                <a:path w="210029" h="260501">
                  <a:moveTo>
                    <a:pt x="0" y="0"/>
                  </a:moveTo>
                  <a:lnTo>
                    <a:pt x="210028" y="0"/>
                  </a:lnTo>
                  <a:lnTo>
                    <a:pt x="210028" y="260500"/>
                  </a:lnTo>
                  <a:lnTo>
                    <a:pt x="0" y="2605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sz="900"/>
            </a:p>
          </p:txBody>
        </p:sp>
        <p:sp>
          <p:nvSpPr>
            <p:cNvPr id="44" name="TextBox 44"/>
            <p:cNvSpPr txBox="1"/>
            <p:nvPr/>
          </p:nvSpPr>
          <p:spPr>
            <a:xfrm>
              <a:off x="314989" y="0"/>
              <a:ext cx="5288866" cy="363349"/>
            </a:xfrm>
            <a:prstGeom prst="rect">
              <a:avLst/>
            </a:prstGeom>
          </p:spPr>
          <p:txBody>
            <a:bodyPr lIns="0" tIns="0" rIns="0" bIns="0" rtlCol="0" anchor="t">
              <a:spAutoFit/>
            </a:bodyPr>
            <a:lstStyle/>
            <a:p>
              <a:pPr>
                <a:lnSpc>
                  <a:spcPts val="1080"/>
                </a:lnSpc>
                <a:spcBef>
                  <a:spcPct val="0"/>
                </a:spcBef>
              </a:pPr>
              <a:r>
                <a:rPr lang="en-US" sz="899">
                  <a:solidFill>
                    <a:srgbClr val="FFFFFF"/>
                  </a:solidFill>
                  <a:latin typeface="Neue Einstellung"/>
                  <a:ea typeface="Neue Einstellung"/>
                  <a:cs typeface="Neue Einstellung"/>
                  <a:sym typeface="Neue Einstellung"/>
                </a:rPr>
                <a:t>Fakultas Kedokteran UMM</a:t>
              </a:r>
            </a:p>
          </p:txBody>
        </p:sp>
        <p:sp>
          <p:nvSpPr>
            <p:cNvPr id="45" name="TextBox 45"/>
            <p:cNvSpPr txBox="1"/>
            <p:nvPr/>
          </p:nvSpPr>
          <p:spPr>
            <a:xfrm>
              <a:off x="302288" y="414088"/>
              <a:ext cx="4462319" cy="363349"/>
            </a:xfrm>
            <a:prstGeom prst="rect">
              <a:avLst/>
            </a:prstGeom>
          </p:spPr>
          <p:txBody>
            <a:bodyPr lIns="0" tIns="0" rIns="0" bIns="0" rtlCol="0" anchor="t">
              <a:spAutoFit/>
            </a:bodyPr>
            <a:lstStyle/>
            <a:p>
              <a:pPr>
                <a:lnSpc>
                  <a:spcPts val="1080"/>
                </a:lnSpc>
                <a:spcBef>
                  <a:spcPct val="0"/>
                </a:spcBef>
              </a:pPr>
              <a:r>
                <a:rPr lang="en-US" sz="899" u="sng">
                  <a:solidFill>
                    <a:srgbClr val="FFFFFF"/>
                  </a:solidFill>
                  <a:latin typeface="Neue Einstellung"/>
                  <a:ea typeface="Neue Einstellung"/>
                  <a:cs typeface="Neue Einstellung"/>
                  <a:sym typeface="Neue Einstellung"/>
                  <a:hlinkClick r:id="rId13" tooltip="http://kedokteran.umm.ac.id"/>
                </a:rPr>
                <a:t>https://kedokteran.umm.ac.id</a:t>
              </a:r>
            </a:p>
          </p:txBody>
        </p:sp>
        <p:sp>
          <p:nvSpPr>
            <p:cNvPr id="46" name="TextBox 46"/>
            <p:cNvSpPr txBox="1"/>
            <p:nvPr/>
          </p:nvSpPr>
          <p:spPr>
            <a:xfrm>
              <a:off x="314989" y="899258"/>
              <a:ext cx="3675946" cy="363349"/>
            </a:xfrm>
            <a:prstGeom prst="rect">
              <a:avLst/>
            </a:prstGeom>
          </p:spPr>
          <p:txBody>
            <a:bodyPr lIns="0" tIns="0" rIns="0" bIns="0" rtlCol="0" anchor="t">
              <a:spAutoFit/>
            </a:bodyPr>
            <a:lstStyle/>
            <a:p>
              <a:pPr>
                <a:lnSpc>
                  <a:spcPts val="1080"/>
                </a:lnSpc>
                <a:spcBef>
                  <a:spcPct val="0"/>
                </a:spcBef>
              </a:pPr>
              <a:r>
                <a:rPr lang="en-US" sz="899">
                  <a:solidFill>
                    <a:srgbClr val="FFFFFF"/>
                  </a:solidFill>
                  <a:latin typeface="Neue Einstellung"/>
                  <a:ea typeface="Neue Einstellung"/>
                  <a:cs typeface="Neue Einstellung"/>
                  <a:sym typeface="Neue Einstellung"/>
                </a:rPr>
                <a:t>kedokteran@umm.ac.id</a:t>
              </a:r>
            </a:p>
          </p:txBody>
        </p:sp>
      </p:grpSp>
    </p:spTree>
    <p:extLst>
      <p:ext uri="{BB962C8B-B14F-4D97-AF65-F5344CB8AC3E}">
        <p14:creationId xmlns:p14="http://schemas.microsoft.com/office/powerpoint/2010/main" val="196906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3000"/>
            </a:blip>
            <a:stretch>
              <a:fillRect t="-9277" b="-9277"/>
            </a:stretch>
          </a:blipFill>
        </p:spPr>
        <p:txBody>
          <a:bodyPr/>
          <a:lstStyle/>
          <a:p>
            <a:endParaRPr lang="en-US" sz="900"/>
          </a:p>
        </p:txBody>
      </p:sp>
      <p:sp>
        <p:nvSpPr>
          <p:cNvPr id="3" name="Freeform 3"/>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4" name="Freeform 4"/>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5" name="Group 5"/>
          <p:cNvGrpSpPr/>
          <p:nvPr/>
        </p:nvGrpSpPr>
        <p:grpSpPr>
          <a:xfrm>
            <a:off x="514350" y="1371600"/>
            <a:ext cx="1263824" cy="126382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7" name="TextBox 7"/>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922062" y="1513613"/>
            <a:ext cx="5652165" cy="938014"/>
          </a:xfrm>
          <a:prstGeom prst="rect">
            <a:avLst/>
          </a:prstGeom>
        </p:spPr>
        <p:txBody>
          <a:bodyPr lIns="0" tIns="0" rIns="0" bIns="0" rtlCol="0" anchor="t">
            <a:spAutoFit/>
          </a:bodyPr>
          <a:lstStyle/>
          <a:p>
            <a:pPr algn="ctr">
              <a:lnSpc>
                <a:spcPts val="7766"/>
              </a:lnSpc>
              <a:spcBef>
                <a:spcPct val="0"/>
              </a:spcBef>
            </a:pPr>
            <a:r>
              <a:rPr lang="en-US" sz="5547">
                <a:solidFill>
                  <a:srgbClr val="000000"/>
                </a:solidFill>
                <a:latin typeface="Glacial Indifference Bold"/>
                <a:ea typeface="Glacial Indifference Bold"/>
                <a:cs typeface="Glacial Indifference Bold"/>
                <a:sym typeface="Glacial Indifference Bold"/>
              </a:rPr>
              <a:t>VISI PPD FKUMM</a:t>
            </a:r>
          </a:p>
        </p:txBody>
      </p:sp>
      <p:grpSp>
        <p:nvGrpSpPr>
          <p:cNvPr id="9" name="Group 9"/>
          <p:cNvGrpSpPr/>
          <p:nvPr/>
        </p:nvGrpSpPr>
        <p:grpSpPr>
          <a:xfrm>
            <a:off x="7349454" y="1175128"/>
            <a:ext cx="1280197" cy="653835"/>
            <a:chOff x="0" y="0"/>
            <a:chExt cx="3413858" cy="1743559"/>
          </a:xfrm>
        </p:grpSpPr>
        <p:sp>
          <p:nvSpPr>
            <p:cNvPr id="10" name="Freeform 10"/>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1" name="Freeform 11"/>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2" name="Group 12"/>
          <p:cNvGrpSpPr/>
          <p:nvPr/>
        </p:nvGrpSpPr>
        <p:grpSpPr>
          <a:xfrm>
            <a:off x="718206" y="2705330"/>
            <a:ext cx="7707588" cy="2793559"/>
            <a:chOff x="0" y="0"/>
            <a:chExt cx="20553568" cy="7449489"/>
          </a:xfrm>
        </p:grpSpPr>
        <p:grpSp>
          <p:nvGrpSpPr>
            <p:cNvPr id="13" name="Group 13"/>
            <p:cNvGrpSpPr/>
            <p:nvPr/>
          </p:nvGrpSpPr>
          <p:grpSpPr>
            <a:xfrm>
              <a:off x="0" y="0"/>
              <a:ext cx="20553568" cy="7449489"/>
              <a:chOff x="0" y="0"/>
              <a:chExt cx="2989960" cy="1083689"/>
            </a:xfrm>
          </p:grpSpPr>
          <p:sp>
            <p:nvSpPr>
              <p:cNvPr id="14" name="Freeform 14"/>
              <p:cNvSpPr/>
              <p:nvPr/>
            </p:nvSpPr>
            <p:spPr>
              <a:xfrm>
                <a:off x="0" y="0"/>
                <a:ext cx="2989960" cy="1083689"/>
              </a:xfrm>
              <a:custGeom>
                <a:avLst/>
                <a:gdLst/>
                <a:ahLst/>
                <a:cxnLst/>
                <a:rect l="l" t="t" r="r" b="b"/>
                <a:pathLst>
                  <a:path w="2989960" h="1083689">
                    <a:moveTo>
                      <a:pt x="14321" y="0"/>
                    </a:moveTo>
                    <a:lnTo>
                      <a:pt x="2975639" y="0"/>
                    </a:lnTo>
                    <a:cubicBezTo>
                      <a:pt x="2983549" y="0"/>
                      <a:pt x="2989960" y="6412"/>
                      <a:pt x="2989960" y="14321"/>
                    </a:cubicBezTo>
                    <a:lnTo>
                      <a:pt x="2989960" y="1069368"/>
                    </a:lnTo>
                    <a:cubicBezTo>
                      <a:pt x="2989960" y="1077277"/>
                      <a:pt x="2983549" y="1083689"/>
                      <a:pt x="2975639" y="1083689"/>
                    </a:cubicBezTo>
                    <a:lnTo>
                      <a:pt x="14321" y="1083689"/>
                    </a:lnTo>
                    <a:cubicBezTo>
                      <a:pt x="6412" y="1083689"/>
                      <a:pt x="0" y="1077277"/>
                      <a:pt x="0" y="1069368"/>
                    </a:cubicBezTo>
                    <a:lnTo>
                      <a:pt x="0" y="14321"/>
                    </a:lnTo>
                    <a:cubicBezTo>
                      <a:pt x="0" y="6412"/>
                      <a:pt x="6412" y="0"/>
                      <a:pt x="14321"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5" name="TextBox 15"/>
              <p:cNvSpPr txBox="1"/>
              <p:nvPr/>
            </p:nvSpPr>
            <p:spPr>
              <a:xfrm>
                <a:off x="0" y="-38100"/>
                <a:ext cx="2989960" cy="1121789"/>
              </a:xfrm>
              <a:prstGeom prst="rect">
                <a:avLst/>
              </a:prstGeom>
            </p:spPr>
            <p:txBody>
              <a:bodyPr lIns="25400" tIns="25400" rIns="25400" bIns="25400" rtlCol="0" anchor="ctr"/>
              <a:lstStyle/>
              <a:p>
                <a:pPr algn="ctr">
                  <a:lnSpc>
                    <a:spcPts val="1050"/>
                  </a:lnSpc>
                </a:pPr>
                <a:endParaRPr sz="900"/>
              </a:p>
            </p:txBody>
          </p:sp>
        </p:grpSp>
        <p:sp>
          <p:nvSpPr>
            <p:cNvPr id="16" name="TextBox 16"/>
            <p:cNvSpPr txBox="1"/>
            <p:nvPr/>
          </p:nvSpPr>
          <p:spPr>
            <a:xfrm>
              <a:off x="1114443" y="829144"/>
              <a:ext cx="18324683" cy="5813556"/>
            </a:xfrm>
            <a:prstGeom prst="rect">
              <a:avLst/>
            </a:prstGeom>
          </p:spPr>
          <p:txBody>
            <a:bodyPr lIns="0" tIns="0" rIns="0" bIns="0" rtlCol="0" anchor="t">
              <a:spAutoFit/>
            </a:bodyPr>
            <a:lstStyle/>
            <a:p>
              <a:pPr algn="ctr">
                <a:lnSpc>
                  <a:spcPts val="3449"/>
                </a:lnSpc>
              </a:pPr>
              <a:r>
                <a:rPr lang="en-US" sz="3000">
                  <a:solidFill>
                    <a:srgbClr val="000000"/>
                  </a:solidFill>
                  <a:latin typeface="Roboto"/>
                  <a:ea typeface="Roboto"/>
                  <a:cs typeface="Roboto"/>
                  <a:sym typeface="Roboto"/>
                </a:rPr>
                <a:t>Pada Tahun 2026, menjadi Program Studi Pendidikan Dokter terkemuka berbasis IPTEKS dan menghasilkan lulusan yang profesional, Islami dan unggul di bidang kedokteran industri</a:t>
              </a:r>
            </a:p>
          </p:txBody>
        </p:sp>
        <p:sp>
          <p:nvSpPr>
            <p:cNvPr id="17" name="TextBox 17"/>
            <p:cNvSpPr txBox="1"/>
            <p:nvPr/>
          </p:nvSpPr>
          <p:spPr>
            <a:xfrm>
              <a:off x="6278576" y="6997513"/>
              <a:ext cx="93232" cy="451064"/>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3000"/>
            </a:blip>
            <a:stretch>
              <a:fillRect t="-9277" b="-9277"/>
            </a:stretch>
          </a:blipFill>
        </p:spPr>
        <p:txBody>
          <a:bodyPr/>
          <a:lstStyle/>
          <a:p>
            <a:endParaRPr lang="en-US" sz="900"/>
          </a:p>
        </p:txBody>
      </p:sp>
      <p:sp>
        <p:nvSpPr>
          <p:cNvPr id="3" name="Freeform 3"/>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sp>
        <p:nvSpPr>
          <p:cNvPr id="4" name="Freeform 4"/>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5" name="Group 5"/>
          <p:cNvGrpSpPr/>
          <p:nvPr/>
        </p:nvGrpSpPr>
        <p:grpSpPr>
          <a:xfrm>
            <a:off x="514350" y="1371600"/>
            <a:ext cx="1263824" cy="126382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7" name="TextBox 7"/>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922062" y="1518375"/>
            <a:ext cx="5652165" cy="902363"/>
          </a:xfrm>
          <a:prstGeom prst="rect">
            <a:avLst/>
          </a:prstGeom>
        </p:spPr>
        <p:txBody>
          <a:bodyPr lIns="0" tIns="0" rIns="0" bIns="0" rtlCol="0" anchor="t">
            <a:spAutoFit/>
          </a:bodyPr>
          <a:lstStyle/>
          <a:p>
            <a:pPr algn="ctr">
              <a:lnSpc>
                <a:spcPts val="7486"/>
              </a:lnSpc>
              <a:spcBef>
                <a:spcPct val="0"/>
              </a:spcBef>
            </a:pPr>
            <a:r>
              <a:rPr lang="en-US" sz="5347">
                <a:solidFill>
                  <a:srgbClr val="000000"/>
                </a:solidFill>
                <a:latin typeface="Glacial Indifference Bold"/>
                <a:ea typeface="Glacial Indifference Bold"/>
                <a:cs typeface="Glacial Indifference Bold"/>
                <a:sym typeface="Glacial Indifference Bold"/>
              </a:rPr>
              <a:t>VISI PSPD FKUMM</a:t>
            </a:r>
          </a:p>
        </p:txBody>
      </p:sp>
      <p:grpSp>
        <p:nvGrpSpPr>
          <p:cNvPr id="9" name="Group 9"/>
          <p:cNvGrpSpPr/>
          <p:nvPr/>
        </p:nvGrpSpPr>
        <p:grpSpPr>
          <a:xfrm>
            <a:off x="7349454" y="1175128"/>
            <a:ext cx="1280197" cy="653835"/>
            <a:chOff x="0" y="0"/>
            <a:chExt cx="3413858" cy="1743559"/>
          </a:xfrm>
        </p:grpSpPr>
        <p:sp>
          <p:nvSpPr>
            <p:cNvPr id="10" name="Freeform 10"/>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1" name="Freeform 11"/>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2" name="Group 12"/>
          <p:cNvGrpSpPr/>
          <p:nvPr/>
        </p:nvGrpSpPr>
        <p:grpSpPr>
          <a:xfrm>
            <a:off x="718206" y="2705330"/>
            <a:ext cx="7707588" cy="2793559"/>
            <a:chOff x="0" y="0"/>
            <a:chExt cx="20553568" cy="7449489"/>
          </a:xfrm>
        </p:grpSpPr>
        <p:grpSp>
          <p:nvGrpSpPr>
            <p:cNvPr id="13" name="Group 13"/>
            <p:cNvGrpSpPr/>
            <p:nvPr/>
          </p:nvGrpSpPr>
          <p:grpSpPr>
            <a:xfrm>
              <a:off x="0" y="0"/>
              <a:ext cx="20553568" cy="7449489"/>
              <a:chOff x="0" y="0"/>
              <a:chExt cx="2989960" cy="1083689"/>
            </a:xfrm>
          </p:grpSpPr>
          <p:sp>
            <p:nvSpPr>
              <p:cNvPr id="14" name="Freeform 14"/>
              <p:cNvSpPr/>
              <p:nvPr/>
            </p:nvSpPr>
            <p:spPr>
              <a:xfrm>
                <a:off x="0" y="0"/>
                <a:ext cx="2989960" cy="1083689"/>
              </a:xfrm>
              <a:custGeom>
                <a:avLst/>
                <a:gdLst/>
                <a:ahLst/>
                <a:cxnLst/>
                <a:rect l="l" t="t" r="r" b="b"/>
                <a:pathLst>
                  <a:path w="2989960" h="1083689">
                    <a:moveTo>
                      <a:pt x="14321" y="0"/>
                    </a:moveTo>
                    <a:lnTo>
                      <a:pt x="2975639" y="0"/>
                    </a:lnTo>
                    <a:cubicBezTo>
                      <a:pt x="2983549" y="0"/>
                      <a:pt x="2989960" y="6412"/>
                      <a:pt x="2989960" y="14321"/>
                    </a:cubicBezTo>
                    <a:lnTo>
                      <a:pt x="2989960" y="1069368"/>
                    </a:lnTo>
                    <a:cubicBezTo>
                      <a:pt x="2989960" y="1077277"/>
                      <a:pt x="2983549" y="1083689"/>
                      <a:pt x="2975639" y="1083689"/>
                    </a:cubicBezTo>
                    <a:lnTo>
                      <a:pt x="14321" y="1083689"/>
                    </a:lnTo>
                    <a:cubicBezTo>
                      <a:pt x="6412" y="1083689"/>
                      <a:pt x="0" y="1077277"/>
                      <a:pt x="0" y="1069368"/>
                    </a:cubicBezTo>
                    <a:lnTo>
                      <a:pt x="0" y="14321"/>
                    </a:lnTo>
                    <a:cubicBezTo>
                      <a:pt x="0" y="6412"/>
                      <a:pt x="6412" y="0"/>
                      <a:pt x="14321" y="0"/>
                    </a:cubicBezTo>
                    <a:close/>
                  </a:path>
                </a:pathLst>
              </a:custGeom>
              <a:solidFill>
                <a:srgbClr val="000000">
                  <a:alpha val="0"/>
                </a:srgbClr>
              </a:solidFill>
              <a:ln w="76200" cap="rnd">
                <a:solidFill>
                  <a:srgbClr val="000000"/>
                </a:solidFill>
                <a:prstDash val="solid"/>
                <a:round/>
              </a:ln>
            </p:spPr>
            <p:txBody>
              <a:bodyPr/>
              <a:lstStyle/>
              <a:p>
                <a:endParaRPr lang="en-US" sz="900"/>
              </a:p>
            </p:txBody>
          </p:sp>
          <p:sp>
            <p:nvSpPr>
              <p:cNvPr id="15" name="TextBox 15"/>
              <p:cNvSpPr txBox="1"/>
              <p:nvPr/>
            </p:nvSpPr>
            <p:spPr>
              <a:xfrm>
                <a:off x="0" y="-38100"/>
                <a:ext cx="2989960" cy="1121789"/>
              </a:xfrm>
              <a:prstGeom prst="rect">
                <a:avLst/>
              </a:prstGeom>
            </p:spPr>
            <p:txBody>
              <a:bodyPr lIns="25400" tIns="25400" rIns="25400" bIns="25400" rtlCol="0" anchor="ctr"/>
              <a:lstStyle/>
              <a:p>
                <a:pPr algn="ctr">
                  <a:lnSpc>
                    <a:spcPts val="1050"/>
                  </a:lnSpc>
                </a:pPr>
                <a:endParaRPr sz="900"/>
              </a:p>
            </p:txBody>
          </p:sp>
        </p:grpSp>
        <p:sp>
          <p:nvSpPr>
            <p:cNvPr id="16" name="TextBox 16"/>
            <p:cNvSpPr txBox="1"/>
            <p:nvPr/>
          </p:nvSpPr>
          <p:spPr>
            <a:xfrm>
              <a:off x="1114443" y="829144"/>
              <a:ext cx="18324683" cy="5813556"/>
            </a:xfrm>
            <a:prstGeom prst="rect">
              <a:avLst/>
            </a:prstGeom>
          </p:spPr>
          <p:txBody>
            <a:bodyPr lIns="0" tIns="0" rIns="0" bIns="0" rtlCol="0" anchor="t">
              <a:spAutoFit/>
            </a:bodyPr>
            <a:lstStyle/>
            <a:p>
              <a:pPr algn="ctr">
                <a:lnSpc>
                  <a:spcPts val="3449"/>
                </a:lnSpc>
              </a:pPr>
              <a:r>
                <a:rPr lang="en-US" sz="3000">
                  <a:solidFill>
                    <a:srgbClr val="000000"/>
                  </a:solidFill>
                  <a:latin typeface="Roboto"/>
                  <a:ea typeface="Roboto"/>
                  <a:cs typeface="Roboto"/>
                  <a:sym typeface="Roboto"/>
                </a:rPr>
                <a:t>Pada Tahun 2026, menjadi Program Studi Profesi Dokter terkemuka berbasis IPTEKS dan menghasilkan lulusan yang profesional, Islami dan unggul di bidang kedokteran industri</a:t>
              </a:r>
            </a:p>
          </p:txBody>
        </p:sp>
        <p:sp>
          <p:nvSpPr>
            <p:cNvPr id="17" name="TextBox 17"/>
            <p:cNvSpPr txBox="1"/>
            <p:nvPr/>
          </p:nvSpPr>
          <p:spPr>
            <a:xfrm>
              <a:off x="6278576" y="6997513"/>
              <a:ext cx="93232" cy="451064"/>
            </a:xfrm>
            <a:prstGeom prst="rect">
              <a:avLst/>
            </a:prstGeom>
          </p:spPr>
          <p:txBody>
            <a:bodyPr lIns="0" tIns="0" rIns="0" bIns="0" rtlCol="0" anchor="t">
              <a:spAutoFit/>
            </a:bodyPr>
            <a:lstStyle/>
            <a:p>
              <a:pPr algn="ctr">
                <a:lnSpc>
                  <a:spcPts val="1426"/>
                </a:lnSpc>
                <a:spcBef>
                  <a:spcPct val="0"/>
                </a:spcBef>
              </a:pPr>
              <a:r>
                <a:rPr lang="en-US" sz="1018">
                  <a:solidFill>
                    <a:srgbClr val="FF3131"/>
                  </a:solidFill>
                  <a:latin typeface="Glacial Indifference"/>
                  <a:ea typeface="Glacial Indifference"/>
                  <a:cs typeface="Glacial Indifference"/>
                  <a:sym typeface="Glacial Indifference"/>
                </a:rPr>
                <a:t>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176180" y="1171034"/>
            <a:ext cx="5652165" cy="902363"/>
          </a:xfrm>
          <a:prstGeom prst="rect">
            <a:avLst/>
          </a:prstGeom>
        </p:spPr>
        <p:txBody>
          <a:bodyPr lIns="0" tIns="0" rIns="0" bIns="0" rtlCol="0" anchor="t">
            <a:spAutoFit/>
          </a:bodyPr>
          <a:lstStyle/>
          <a:p>
            <a:pPr algn="ctr">
              <a:lnSpc>
                <a:spcPts val="7486"/>
              </a:lnSpc>
              <a:spcBef>
                <a:spcPct val="0"/>
              </a:spcBef>
            </a:pPr>
            <a:r>
              <a:rPr lang="en-US" sz="5347">
                <a:solidFill>
                  <a:srgbClr val="000000"/>
                </a:solidFill>
                <a:latin typeface="Glacial Indifference Bold"/>
                <a:ea typeface="Glacial Indifference Bold"/>
                <a:cs typeface="Glacial Indifference Bold"/>
                <a:sym typeface="Glacial Indifference Bold"/>
              </a:rPr>
              <a:t>MISI  FKUMM</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sp>
          <p:nvSpPr>
            <p:cNvPr id="23" name="TextBox 23"/>
            <p:cNvSpPr txBox="1"/>
            <p:nvPr/>
          </p:nvSpPr>
          <p:spPr>
            <a:xfrm>
              <a:off x="2151349" y="567016"/>
              <a:ext cx="5124877" cy="388997"/>
            </a:xfrm>
            <a:prstGeom prst="rect">
              <a:avLst/>
            </a:prstGeom>
          </p:spPr>
          <p:txBody>
            <a:bodyPr lIns="0" tIns="0" rIns="0" bIns="0" rtlCol="0" anchor="t">
              <a:spAutoFit/>
            </a:bodyPr>
            <a:lstStyle/>
            <a:p>
              <a:pPr algn="just">
                <a:lnSpc>
                  <a:spcPts val="1160"/>
                </a:lnSpc>
              </a:pPr>
              <a:endParaRPr sz="900"/>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297186"/>
            <a:ext cx="3533015" cy="906274"/>
          </a:xfrm>
          <a:prstGeom prst="rect">
            <a:avLst/>
          </a:prstGeom>
        </p:spPr>
        <p:txBody>
          <a:bodyPr lIns="0" tIns="0" rIns="0" bIns="0" rtlCol="0" anchor="t">
            <a:spAutoFit/>
          </a:bodyPr>
          <a:lstStyle/>
          <a:p>
            <a:pPr>
              <a:lnSpc>
                <a:spcPts val="1788"/>
              </a:lnSpc>
            </a:pPr>
            <a:r>
              <a:rPr lang="en-US" sz="1200">
                <a:solidFill>
                  <a:srgbClr val="000000"/>
                </a:solidFill>
                <a:latin typeface="DM Sans Bold"/>
                <a:ea typeface="DM Sans Bold"/>
                <a:cs typeface="DM Sans Bold"/>
                <a:sym typeface="DM Sans Bold"/>
              </a:rPr>
              <a:t>Menyelenggarakan kegiatan yang profesional dalam pendidikan akademik dan pendidikan profesi, yang terkemuka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Menyelenggarakan penelitian di bidang kedokteran dan Kedokteran Industri yang berlandaskan nilai-nilai islam</a:t>
            </a:r>
          </a:p>
        </p:txBody>
      </p:sp>
      <p:sp>
        <p:nvSpPr>
          <p:cNvPr id="62" name="TextBox 62"/>
          <p:cNvSpPr txBox="1"/>
          <p:nvPr/>
        </p:nvSpPr>
        <p:spPr>
          <a:xfrm>
            <a:off x="940627" y="4762993"/>
            <a:ext cx="3533015" cy="956031"/>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Menyelenggarakan pengabdian kepada masyarakat dalam bidang ilmu kedokteran dan kedokteran industri dengan teknologi tepat guna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Menyelenggarakan pembinaan dan pengembangan civitas akademik di FK UMM berlandaskan nilai-nilai Al-Islam dan Kemuhammadiyahan</a:t>
            </a:r>
          </a:p>
        </p:txBody>
      </p:sp>
      <p:sp>
        <p:nvSpPr>
          <p:cNvPr id="65" name="TextBox 65"/>
          <p:cNvSpPr txBox="1"/>
          <p:nvPr/>
        </p:nvSpPr>
        <p:spPr>
          <a:xfrm>
            <a:off x="4650683" y="4762993"/>
            <a:ext cx="3533015" cy="751039"/>
          </a:xfrm>
          <a:prstGeom prst="rect">
            <a:avLst/>
          </a:prstGeom>
        </p:spPr>
        <p:txBody>
          <a:bodyPr lIns="0" tIns="0" rIns="0" bIns="0" rtlCol="0" anchor="t">
            <a:spAutoFit/>
          </a:bodyPr>
          <a:lstStyle/>
          <a:p>
            <a:pPr algn="r">
              <a:lnSpc>
                <a:spcPts val="2011"/>
              </a:lnSpc>
            </a:pPr>
            <a:r>
              <a:rPr lang="en-US" sz="1350">
                <a:solidFill>
                  <a:srgbClr val="000000"/>
                </a:solidFill>
                <a:latin typeface="DM Sans Bold"/>
                <a:ea typeface="DM Sans Bold"/>
                <a:cs typeface="DM Sans Bold"/>
                <a:sym typeface="DM Sans Bold"/>
              </a:rPr>
              <a:t>Menyelenggarakan tata kelola fakultas yang profesional berdasarkan Standar Penjaminan Mutu Internal dan dilandasi nilai-nilai Islam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328089" y="1195255"/>
            <a:ext cx="5652165" cy="902363"/>
          </a:xfrm>
          <a:prstGeom prst="rect">
            <a:avLst/>
          </a:prstGeom>
        </p:spPr>
        <p:txBody>
          <a:bodyPr lIns="0" tIns="0" rIns="0" bIns="0" rtlCol="0" anchor="t">
            <a:spAutoFit/>
          </a:bodyPr>
          <a:lstStyle/>
          <a:p>
            <a:pPr algn="ctr">
              <a:lnSpc>
                <a:spcPts val="7486"/>
              </a:lnSpc>
              <a:spcBef>
                <a:spcPct val="0"/>
              </a:spcBef>
            </a:pPr>
            <a:r>
              <a:rPr lang="en-US" sz="5347">
                <a:solidFill>
                  <a:srgbClr val="000000"/>
                </a:solidFill>
                <a:latin typeface="Glacial Indifference Bold"/>
                <a:ea typeface="Glacial Indifference Bold"/>
                <a:cs typeface="Glacial Indifference Bold"/>
                <a:sym typeface="Glacial Indifference Bold"/>
              </a:rPr>
              <a:t>MISI PPD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sp>
          <p:nvSpPr>
            <p:cNvPr id="23" name="TextBox 23"/>
            <p:cNvSpPr txBox="1"/>
            <p:nvPr/>
          </p:nvSpPr>
          <p:spPr>
            <a:xfrm>
              <a:off x="2151349" y="567016"/>
              <a:ext cx="5124877" cy="388997"/>
            </a:xfrm>
            <a:prstGeom prst="rect">
              <a:avLst/>
            </a:prstGeom>
          </p:spPr>
          <p:txBody>
            <a:bodyPr lIns="0" tIns="0" rIns="0" bIns="0" rtlCol="0" anchor="t">
              <a:spAutoFit/>
            </a:bodyPr>
            <a:lstStyle/>
            <a:p>
              <a:pPr algn="just">
                <a:lnSpc>
                  <a:spcPts val="1160"/>
                </a:lnSpc>
              </a:pPr>
              <a:endParaRPr sz="900"/>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54997"/>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Menyelenggarakan kegiatan pendidikan akademik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Menyelenggarakan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Menyelenggarakan pengabdian kepada masyarakat dalam bidang ilmu kedokteran dan kedokteran industri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Menyelenggarakan pembinaan dan pengembangan civitas akademik di FK UMM berlandaskan nilai-nilai Al-Islam dan Kemuhammadiyahan</a:t>
            </a:r>
          </a:p>
        </p:txBody>
      </p:sp>
      <p:sp>
        <p:nvSpPr>
          <p:cNvPr id="65" name="TextBox 65"/>
          <p:cNvSpPr txBox="1"/>
          <p:nvPr/>
        </p:nvSpPr>
        <p:spPr>
          <a:xfrm>
            <a:off x="4485487" y="4822585"/>
            <a:ext cx="3698211" cy="856453"/>
          </a:xfrm>
          <a:prstGeom prst="rect">
            <a:avLst/>
          </a:prstGeom>
        </p:spPr>
        <p:txBody>
          <a:bodyPr lIns="0" tIns="0" rIns="0" bIns="0" rtlCol="0" anchor="t">
            <a:spAutoFit/>
          </a:bodyPr>
          <a:lstStyle/>
          <a:p>
            <a:pPr algn="r">
              <a:lnSpc>
                <a:spcPts val="1714"/>
              </a:lnSpc>
            </a:pPr>
            <a:r>
              <a:rPr lang="en-US" sz="1150">
                <a:solidFill>
                  <a:srgbClr val="000000"/>
                </a:solidFill>
                <a:latin typeface="DM Sans Bold"/>
                <a:ea typeface="DM Sans Bold"/>
                <a:cs typeface="DM Sans Bold"/>
                <a:sym typeface="DM Sans Bold"/>
              </a:rPr>
              <a:t>Menyelenggarakan tata kelola program studi Pendidikan dokter yang profesional berdasarkan berdasarkan Standar Penjaminan Mutu Internal Kedokteran dan dilandasi nilai-nilai Islam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328089" y="1195255"/>
            <a:ext cx="5652165" cy="902363"/>
          </a:xfrm>
          <a:prstGeom prst="rect">
            <a:avLst/>
          </a:prstGeom>
        </p:spPr>
        <p:txBody>
          <a:bodyPr lIns="0" tIns="0" rIns="0" bIns="0" rtlCol="0" anchor="t">
            <a:spAutoFit/>
          </a:bodyPr>
          <a:lstStyle/>
          <a:p>
            <a:pPr algn="ctr">
              <a:lnSpc>
                <a:spcPts val="7486"/>
              </a:lnSpc>
              <a:spcBef>
                <a:spcPct val="0"/>
              </a:spcBef>
            </a:pPr>
            <a:r>
              <a:rPr lang="en-US" sz="5347">
                <a:solidFill>
                  <a:srgbClr val="000000"/>
                </a:solidFill>
                <a:latin typeface="Glacial Indifference Bold"/>
                <a:ea typeface="Glacial Indifference Bold"/>
                <a:cs typeface="Glacial Indifference Bold"/>
                <a:sym typeface="Glacial Indifference Bold"/>
              </a:rPr>
              <a:t>MISI PSPD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sp>
          <p:nvSpPr>
            <p:cNvPr id="23" name="TextBox 23"/>
            <p:cNvSpPr txBox="1"/>
            <p:nvPr/>
          </p:nvSpPr>
          <p:spPr>
            <a:xfrm>
              <a:off x="2151349" y="567016"/>
              <a:ext cx="5124877" cy="388997"/>
            </a:xfrm>
            <a:prstGeom prst="rect">
              <a:avLst/>
            </a:prstGeom>
          </p:spPr>
          <p:txBody>
            <a:bodyPr lIns="0" tIns="0" rIns="0" bIns="0" rtlCol="0" anchor="t">
              <a:spAutoFit/>
            </a:bodyPr>
            <a:lstStyle/>
            <a:p>
              <a:pPr algn="just">
                <a:lnSpc>
                  <a:spcPts val="1160"/>
                </a:lnSpc>
              </a:pPr>
              <a:endParaRPr sz="900"/>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54997"/>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Menyelenggarakan kegiatan pendidikan profesi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Menyelenggarakan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Menyelenggarakan pengabdian kepada masyarakat dalam bidang ilmu kedokteran dan kedokteran industri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Menyelenggarakan pembinaan dan pengembangan civitas akademik di FK UMM berlandaskan nilai-nilai Al-Islam dan Kemuhammadiyahan</a:t>
            </a:r>
          </a:p>
        </p:txBody>
      </p:sp>
      <p:sp>
        <p:nvSpPr>
          <p:cNvPr id="65" name="TextBox 65"/>
          <p:cNvSpPr txBox="1"/>
          <p:nvPr/>
        </p:nvSpPr>
        <p:spPr>
          <a:xfrm>
            <a:off x="4711173" y="4717210"/>
            <a:ext cx="347252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tata kelola program studi Pendidikan profesi dokter yang profesional berdasarkan berdasarkan Standar Penjaminan Mutu Internal Kedokteran dan dilandasi nilai-nilai Islam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sz="900"/>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00"/>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sz="900"/>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sz="900"/>
            </a:p>
          </p:txBody>
        </p:sp>
      </p:grpSp>
      <p:sp>
        <p:nvSpPr>
          <p:cNvPr id="7" name="TextBox 7"/>
          <p:cNvSpPr txBox="1"/>
          <p:nvPr/>
        </p:nvSpPr>
        <p:spPr>
          <a:xfrm>
            <a:off x="514350" y="1242230"/>
            <a:ext cx="5652165" cy="853760"/>
          </a:xfrm>
          <a:prstGeom prst="rect">
            <a:avLst/>
          </a:prstGeom>
        </p:spPr>
        <p:txBody>
          <a:bodyPr lIns="0" tIns="0" rIns="0" bIns="0" rtlCol="0" anchor="t">
            <a:spAutoFit/>
          </a:bodyPr>
          <a:lstStyle/>
          <a:p>
            <a:pPr algn="ctr">
              <a:lnSpc>
                <a:spcPts val="7066"/>
              </a:lnSpc>
              <a:spcBef>
                <a:spcPct val="0"/>
              </a:spcBef>
            </a:pPr>
            <a:r>
              <a:rPr lang="en-US" sz="5047">
                <a:solidFill>
                  <a:srgbClr val="000000"/>
                </a:solidFill>
                <a:latin typeface="Glacial Indifference Bold"/>
                <a:ea typeface="Glacial Indifference Bold"/>
                <a:cs typeface="Glacial Indifference Bold"/>
                <a:sym typeface="Glacial Indifference Bold"/>
              </a:rPr>
              <a:t>TUJUAN  FKUMM</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sz="900"/>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sz="900"/>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sp>
          <p:nvSpPr>
            <p:cNvPr id="23" name="TextBox 23"/>
            <p:cNvSpPr txBox="1"/>
            <p:nvPr/>
          </p:nvSpPr>
          <p:spPr>
            <a:xfrm>
              <a:off x="2151349" y="567016"/>
              <a:ext cx="5124877" cy="388997"/>
            </a:xfrm>
            <a:prstGeom prst="rect">
              <a:avLst/>
            </a:prstGeom>
          </p:spPr>
          <p:txBody>
            <a:bodyPr lIns="0" tIns="0" rIns="0" bIns="0" rtlCol="0" anchor="t">
              <a:spAutoFit/>
            </a:bodyPr>
            <a:lstStyle/>
            <a:p>
              <a:pPr algn="just">
                <a:lnSpc>
                  <a:spcPts val="1160"/>
                </a:lnSpc>
              </a:pPr>
              <a:endParaRPr sz="900"/>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sz="900"/>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sz="900"/>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sz="900"/>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sz="900"/>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spcBef>
                  <a:spcPct val="0"/>
                </a:spcBef>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297186"/>
            <a:ext cx="3533015" cy="906274"/>
          </a:xfrm>
          <a:prstGeom prst="rect">
            <a:avLst/>
          </a:prstGeom>
        </p:spPr>
        <p:txBody>
          <a:bodyPr lIns="0" tIns="0" rIns="0" bIns="0" rtlCol="0" anchor="t">
            <a:spAutoFit/>
          </a:bodyPr>
          <a:lstStyle/>
          <a:p>
            <a:pPr>
              <a:lnSpc>
                <a:spcPts val="1788"/>
              </a:lnSpc>
            </a:pPr>
            <a:r>
              <a:rPr lang="en-US" sz="1200">
                <a:solidFill>
                  <a:srgbClr val="000000"/>
                </a:solidFill>
                <a:latin typeface="DM Sans Bold"/>
                <a:ea typeface="DM Sans Bold"/>
                <a:cs typeface="DM Sans Bold"/>
                <a:sym typeface="DM Sans Bold"/>
              </a:rPr>
              <a:t>Terselenggaranya kegiatan yang profesional dalam pendidikan akademik dan pendidikan profesi, yang terkemuka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Terselenggaranya penelitian di bidang kedokteran dan Kedokteran Industri yang berlandaskan nilai-nilai islam</a:t>
            </a:r>
          </a:p>
        </p:txBody>
      </p:sp>
      <p:sp>
        <p:nvSpPr>
          <p:cNvPr id="62" name="TextBox 62"/>
          <p:cNvSpPr txBox="1"/>
          <p:nvPr/>
        </p:nvSpPr>
        <p:spPr>
          <a:xfrm>
            <a:off x="940627" y="4762993"/>
            <a:ext cx="3533015" cy="956031"/>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Terselenggaranya pengabdian kepada masyarakat dalam bidang ilmu kedokteran dan kedokteran industri dengan teknologi tepat guna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Terselenggaranya pembinaan dan pengembangan civitas akademika yang memiliki perilaku yang sesuai nilai-nilai Al-Islam Kemuhammadiyahan</a:t>
            </a:r>
          </a:p>
        </p:txBody>
      </p:sp>
      <p:sp>
        <p:nvSpPr>
          <p:cNvPr id="65" name="TextBox 65"/>
          <p:cNvSpPr txBox="1"/>
          <p:nvPr/>
        </p:nvSpPr>
        <p:spPr>
          <a:xfrm>
            <a:off x="4650683" y="4762993"/>
            <a:ext cx="3533015" cy="751039"/>
          </a:xfrm>
          <a:prstGeom prst="rect">
            <a:avLst/>
          </a:prstGeom>
        </p:spPr>
        <p:txBody>
          <a:bodyPr lIns="0" tIns="0" rIns="0" bIns="0" rtlCol="0" anchor="t">
            <a:spAutoFit/>
          </a:bodyPr>
          <a:lstStyle/>
          <a:p>
            <a:pPr algn="r">
              <a:lnSpc>
                <a:spcPts val="2011"/>
              </a:lnSpc>
            </a:pPr>
            <a:r>
              <a:rPr lang="en-US" sz="1350">
                <a:solidFill>
                  <a:srgbClr val="000000"/>
                </a:solidFill>
                <a:latin typeface="DM Sans Bold"/>
                <a:ea typeface="DM Sans Bold"/>
                <a:cs typeface="DM Sans Bold"/>
                <a:sym typeface="DM Sans Bold"/>
              </a:rPr>
              <a:t>Terselenggaranya tata kelola fakultas yang profesional berdasarkan Standar Penjaminan Mutu Internal dan dilandasi nilai-nilai Islam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2406</Words>
  <Application>Microsoft Macintosh PowerPoint</Application>
  <PresentationFormat>On-screen Show (4:3)</PresentationFormat>
  <Paragraphs>250</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DM Sans Bold</vt:lpstr>
      <vt:lpstr>Glacial Indifference</vt:lpstr>
      <vt:lpstr>Glacial Indifference Bold</vt:lpstr>
      <vt:lpstr>Neue Einstellung</vt:lpstr>
      <vt:lpstr>Poppins</vt:lpstr>
      <vt:lpstr>Poppins Bold</vt:lpstr>
      <vt:lpstr>Roboto</vt:lpstr>
      <vt:lpstr>Roboto Bold</vt:lpstr>
      <vt:lpstr>Office Theme</vt:lpstr>
      <vt:lpstr>TOKSIKOLOGI INDUSTRI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Latar Belakang </vt:lpstr>
      <vt:lpstr>Dasar Hukum </vt:lpstr>
      <vt:lpstr>Tujuan Pembelajaran</vt:lpstr>
      <vt:lpstr>Ruang Lingkup</vt:lpstr>
      <vt:lpstr>Efek bahan Toksik</vt:lpstr>
      <vt:lpstr>Absorbsi </vt:lpstr>
      <vt:lpstr>PowerPoint Presentation</vt:lpstr>
      <vt:lpstr>PowerPoint Presentation</vt:lpstr>
      <vt:lpstr>Distribusi </vt:lpstr>
      <vt:lpstr> </vt:lpstr>
      <vt:lpstr>Ekskresi</vt:lpstr>
      <vt:lpstr>Efek Bahan Toksik Pada Tubuh</vt:lpstr>
      <vt:lpstr>Efek yang Reversible dan Irreversible</vt:lpstr>
      <vt:lpstr>Efek Langsung dan Tertunda (delayed)</vt:lpstr>
      <vt:lpstr>Reaksi Alergi dan Idiosynkrasi</vt:lpstr>
      <vt:lpstr>PowerPoint Presentation</vt:lpstr>
      <vt:lpstr>PowerPoint Presentation</vt:lpstr>
      <vt:lpstr>Pemantauan Dan Pengendalian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rubayat indradi</cp:lastModifiedBy>
  <cp:revision>57</cp:revision>
  <dcterms:created xsi:type="dcterms:W3CDTF">2018-10-14T11:33:00Z</dcterms:created>
  <dcterms:modified xsi:type="dcterms:W3CDTF">2024-09-17T14:09:44Z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