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  <p:sldMasterId id="2147483662" r:id="rId3"/>
    <p:sldMasterId id="2147483663" r:id="rId4"/>
  </p:sldMasterIdLst>
  <p:notesMasterIdLst>
    <p:notesMasterId r:id="rId3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7" d="100"/>
          <a:sy n="97" d="100"/>
        </p:scale>
        <p:origin x="-52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08556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05" name="Google Shape;40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6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28251" y="1482214"/>
            <a:ext cx="7573200" cy="18363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128253" y="3052916"/>
            <a:ext cx="758790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 rtl="0">
              <a:spcBef>
                <a:spcPts val="560"/>
              </a:spcBef>
              <a:spcAft>
                <a:spcPts val="0"/>
              </a:spcAft>
              <a:buClr>
                <a:srgbClr val="C5D8F1"/>
              </a:buClr>
              <a:buSzPts val="2800"/>
              <a:buNone/>
              <a:defRPr sz="2800" b="0" i="0">
                <a:solidFill>
                  <a:srgbClr val="C5D8F1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2140294" y="708880"/>
            <a:ext cx="65337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C5D8F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2131142" y="1482212"/>
            <a:ext cx="6555600" cy="3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solidFill>
                  <a:schemeClr val="dk1"/>
                </a:solidFill>
              </a:defRPr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516190" y="209589"/>
            <a:ext cx="8259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C5D8F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463714" y="1327354"/>
            <a:ext cx="8246100" cy="3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solidFill>
                  <a:schemeClr val="dk1"/>
                </a:solidFill>
              </a:defRPr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 rot="5400000">
            <a:off x="2874900" y="-1217550"/>
            <a:ext cx="33942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562190" y="330638"/>
            <a:ext cx="8093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C5D8F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522131" y="1611271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522131" y="2083668"/>
            <a:ext cx="4040100" cy="22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55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solidFill>
                  <a:schemeClr val="dk1"/>
                </a:solidFill>
              </a:defRPr>
            </a:lvl2pPr>
            <a:lvl3pPr marL="1371600" lvl="2" indent="-34290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3020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solidFill>
                  <a:schemeClr val="dk1"/>
                </a:solidFill>
              </a:defRPr>
            </a:lvl4pPr>
            <a:lvl5pPr marL="2286000" lvl="4" indent="-33020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solidFill>
                  <a:schemeClr val="dk1"/>
                </a:solidFill>
              </a:defRPr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3"/>
          </p:nvPr>
        </p:nvSpPr>
        <p:spPr>
          <a:xfrm>
            <a:off x="4557252" y="1611271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4"/>
          </p:nvPr>
        </p:nvSpPr>
        <p:spPr>
          <a:xfrm>
            <a:off x="4557252" y="2083668"/>
            <a:ext cx="4041900" cy="22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55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solidFill>
                  <a:schemeClr val="dk1"/>
                </a:solidFill>
              </a:defRPr>
            </a:lvl2pPr>
            <a:lvl3pPr marL="1371600" lvl="2" indent="-34290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3020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solidFill>
                  <a:schemeClr val="dk1"/>
                </a:solidFill>
              </a:defRPr>
            </a:lvl4pPr>
            <a:lvl5pPr marL="2286000" lvl="4" indent="-33020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solidFill>
                  <a:schemeClr val="dk1"/>
                </a:solidFill>
              </a:defRPr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-9525" y="5213350"/>
            <a:ext cx="83898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This presentation uses a free template provided by FPPT.com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www.free-power-point-templates.com</a:t>
            </a: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9525" y="5213350"/>
            <a:ext cx="83898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This presentation uses a free template provided by FPPT.com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www.free-power-point-templates.com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/>
        </p:nvSpPr>
        <p:spPr>
          <a:xfrm>
            <a:off x="-9525" y="5213350"/>
            <a:ext cx="83898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This presentation uses a free template provided by FPPT.com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www.free-power-point-templates.com</a:t>
            </a:r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-9525" y="5213350"/>
            <a:ext cx="83898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This presentation uses a free template provided by FPPT.com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www.free-power-point-templates.com</a:t>
            </a:r>
            <a:endParaRPr/>
          </a:p>
        </p:txBody>
      </p:sp>
      <p:pic>
        <p:nvPicPr>
          <p:cNvPr id="101" name="Google Shape;101;p15" descr="E:\websites\free-power-point-templates\2012\logo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8412" y="2325687"/>
            <a:ext cx="1463675" cy="5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ctrTitle"/>
          </p:nvPr>
        </p:nvSpPr>
        <p:spPr>
          <a:xfrm>
            <a:off x="5380037" y="1577975"/>
            <a:ext cx="3329100" cy="1659000"/>
          </a:xfrm>
          <a:prstGeom prst="rect">
            <a:avLst/>
          </a:prstGeom>
          <a:noFill/>
          <a:ln>
            <a:noFill/>
          </a:ln>
          <a:effectLst>
            <a:outerShdw blurRad="63500" dist="38100" dir="2700000">
              <a:srgbClr val="000000">
                <a:alpha val="396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EFIKASI PENGOBATAN</a:t>
            </a:r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ubTitle" idx="1"/>
          </p:nvPr>
        </p:nvSpPr>
        <p:spPr>
          <a:xfrm>
            <a:off x="5438775" y="3052762"/>
            <a:ext cx="32067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9F1"/>
              </a:buClr>
              <a:buSzPts val="2000"/>
              <a:buNone/>
            </a:pPr>
            <a:r>
              <a:rPr lang="en-US" sz="2000" b="0" i="0" u="none">
                <a:solidFill>
                  <a:srgbClr val="C6D9F1"/>
                </a:solidFill>
                <a:latin typeface="Calibri"/>
                <a:ea typeface="Calibri"/>
                <a:cs typeface="Calibri"/>
                <a:sym typeface="Calibri"/>
              </a:rPr>
              <a:t>Disampaikan pada: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SALES SUPPORT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7977187" y="92075"/>
            <a:ext cx="1087500" cy="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SANBE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50" y="-12700"/>
            <a:ext cx="9156699" cy="517048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6"/>
          <p:cNvSpPr txBox="1"/>
          <p:nvPr/>
        </p:nvSpPr>
        <p:spPr>
          <a:xfrm>
            <a:off x="6654800" y="644525"/>
            <a:ext cx="2441700" cy="1016100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46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3F46"/>
                </a:solidFill>
                <a:latin typeface="Calibri"/>
                <a:ea typeface="Calibri"/>
                <a:cs typeface="Calibri"/>
                <a:sym typeface="Calibri"/>
              </a:rPr>
              <a:t>perubahan spesifik, penguasaan penyakit, dukungan lab, dll</a:t>
            </a:r>
            <a:endParaRPr/>
          </a:p>
        </p:txBody>
      </p:sp>
      <p:sp>
        <p:nvSpPr>
          <p:cNvPr id="193" name="Google Shape;193;p26"/>
          <p:cNvSpPr txBox="1"/>
          <p:nvPr/>
        </p:nvSpPr>
        <p:spPr>
          <a:xfrm>
            <a:off x="6518275" y="3127375"/>
            <a:ext cx="2601900" cy="156990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Pemberian obat: aplikasi, perhitungan dosis, cara pemberian</a:t>
            </a:r>
            <a:endParaRPr/>
          </a:p>
        </p:txBody>
      </p:sp>
      <p:sp>
        <p:nvSpPr>
          <p:cNvPr id="194" name="Google Shape;194;p26"/>
          <p:cNvSpPr txBox="1"/>
          <p:nvPr/>
        </p:nvSpPr>
        <p:spPr>
          <a:xfrm>
            <a:off x="90487" y="1770062"/>
            <a:ext cx="2297100" cy="1632000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rPr>
              <a:t>Penguasaan farmakologi, farmakoterapi, farmakokinetik, </a:t>
            </a:r>
            <a:r>
              <a:rPr lang="en-US" sz="2000" b="0" i="1" u="none" strike="noStrike" cap="non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rPr>
              <a:t>product knowledge </a:t>
            </a:r>
            <a:endParaRPr/>
          </a:p>
        </p:txBody>
      </p:sp>
      <p:sp>
        <p:nvSpPr>
          <p:cNvPr id="195" name="Google Shape;195;p26"/>
          <p:cNvSpPr/>
          <p:nvPr/>
        </p:nvSpPr>
        <p:spPr>
          <a:xfrm>
            <a:off x="4922837" y="1025525"/>
            <a:ext cx="1703400" cy="234900"/>
          </a:xfrm>
          <a:prstGeom prst="leftArrow">
            <a:avLst>
              <a:gd name="adj1" fmla="val 1490"/>
              <a:gd name="adj2" fmla="val 50000"/>
            </a:avLst>
          </a:prstGeom>
          <a:solidFill>
            <a:srgbClr val="996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6"/>
          <p:cNvSpPr/>
          <p:nvPr/>
        </p:nvSpPr>
        <p:spPr>
          <a:xfrm>
            <a:off x="2400300" y="2411412"/>
            <a:ext cx="1749300" cy="315900"/>
          </a:xfrm>
          <a:prstGeom prst="rightArrow">
            <a:avLst>
              <a:gd name="adj1" fmla="val 19650"/>
              <a:gd name="adj2" fmla="val 50000"/>
            </a:avLst>
          </a:prstGeom>
          <a:solidFill>
            <a:srgbClr val="996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6"/>
          <p:cNvSpPr/>
          <p:nvPr/>
        </p:nvSpPr>
        <p:spPr>
          <a:xfrm>
            <a:off x="4903787" y="3825875"/>
            <a:ext cx="1601700" cy="234900"/>
          </a:xfrm>
          <a:prstGeom prst="leftArrow">
            <a:avLst>
              <a:gd name="adj1" fmla="val 1588"/>
              <a:gd name="adj2" fmla="val 50000"/>
            </a:avLst>
          </a:prstGeom>
          <a:solidFill>
            <a:srgbClr val="0000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6"/>
          <p:cNvSpPr txBox="1"/>
          <p:nvPr/>
        </p:nvSpPr>
        <p:spPr>
          <a:xfrm>
            <a:off x="8040687" y="4824412"/>
            <a:ext cx="10875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SANBE</a:t>
            </a:r>
            <a:endParaRPr/>
          </a:p>
        </p:txBody>
      </p:sp>
      <p:sp>
        <p:nvSpPr>
          <p:cNvPr id="199" name="Google Shape;199;p26"/>
          <p:cNvSpPr txBox="1"/>
          <p:nvPr/>
        </p:nvSpPr>
        <p:spPr>
          <a:xfrm>
            <a:off x="0" y="48688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SALES SUPPORT</a:t>
            </a:r>
            <a:endParaRPr/>
          </a:p>
        </p:txBody>
      </p:sp>
      <p:sp>
        <p:nvSpPr>
          <p:cNvPr id="200" name="Google Shape;200;p26"/>
          <p:cNvSpPr txBox="1"/>
          <p:nvPr/>
        </p:nvSpPr>
        <p:spPr>
          <a:xfrm>
            <a:off x="66675" y="285750"/>
            <a:ext cx="3810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4A7B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604A7B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/>
        </p:nvSpPr>
        <p:spPr>
          <a:xfrm>
            <a:off x="3752850" y="209550"/>
            <a:ext cx="5022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100"/>
              <a:buFont typeface="Calibri"/>
              <a:buNone/>
            </a:pPr>
            <a:r>
              <a:rPr lang="en-US" sz="4100" b="0" i="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1. KASUS AYAM SAKIT</a:t>
            </a:r>
            <a:endParaRPr/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775" y="1335087"/>
            <a:ext cx="8729662" cy="2139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p27"/>
          <p:cNvCxnSpPr/>
          <p:nvPr/>
        </p:nvCxnSpPr>
        <p:spPr>
          <a:xfrm>
            <a:off x="2743200" y="3432175"/>
            <a:ext cx="962100" cy="557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A7EBB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08" name="Google Shape;208;p27"/>
          <p:cNvCxnSpPr/>
          <p:nvPr/>
        </p:nvCxnSpPr>
        <p:spPr>
          <a:xfrm flipH="1">
            <a:off x="5486350" y="3467100"/>
            <a:ext cx="831900" cy="527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A7EBB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209" name="Google Shape;209;p27"/>
          <p:cNvSpPr txBox="1"/>
          <p:nvPr/>
        </p:nvSpPr>
        <p:spPr>
          <a:xfrm>
            <a:off x="3736975" y="3951287"/>
            <a:ext cx="1765200" cy="584100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152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HEALTH  CONTROL</a:t>
            </a:r>
            <a:endParaRPr/>
          </a:p>
        </p:txBody>
      </p:sp>
      <p:cxnSp>
        <p:nvCxnSpPr>
          <p:cNvPr id="210" name="Google Shape;210;p27"/>
          <p:cNvCxnSpPr/>
          <p:nvPr/>
        </p:nvCxnSpPr>
        <p:spPr>
          <a:xfrm rot="5400000">
            <a:off x="4340275" y="3675112"/>
            <a:ext cx="381000" cy="12600"/>
          </a:xfrm>
          <a:prstGeom prst="straightConnector1">
            <a:avLst/>
          </a:prstGeom>
          <a:noFill/>
          <a:ln w="9525" cap="flat" cmpd="sng">
            <a:solidFill>
              <a:srgbClr val="4A7EBB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211" name="Google Shape;211;p27"/>
          <p:cNvSpPr/>
          <p:nvPr/>
        </p:nvSpPr>
        <p:spPr>
          <a:xfrm>
            <a:off x="5680075" y="4302125"/>
            <a:ext cx="1128600" cy="368400"/>
          </a:xfrm>
          <a:prstGeom prst="rightArrow">
            <a:avLst>
              <a:gd name="adj1" fmla="val 18076"/>
              <a:gd name="adj2" fmla="val 50000"/>
            </a:avLst>
          </a:prstGeom>
          <a:solidFill>
            <a:srgbClr val="9966FF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7"/>
          <p:cNvSpPr txBox="1"/>
          <p:nvPr/>
        </p:nvSpPr>
        <p:spPr>
          <a:xfrm>
            <a:off x="7035800" y="4154487"/>
            <a:ext cx="1765200" cy="646200"/>
          </a:xfrm>
          <a:prstGeom prst="rect">
            <a:avLst/>
          </a:prstGeom>
          <a:solidFill>
            <a:srgbClr val="6600CC"/>
          </a:solidFill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0EC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E6E0EC"/>
                </a:solidFill>
                <a:latin typeface="Arial"/>
                <a:ea typeface="Arial"/>
                <a:cs typeface="Arial"/>
                <a:sym typeface="Arial"/>
              </a:rPr>
              <a:t>DOKTER HEWAN</a:t>
            </a:r>
            <a:endParaRPr/>
          </a:p>
        </p:txBody>
      </p:sp>
      <p:sp>
        <p:nvSpPr>
          <p:cNvPr id="213" name="Google Shape;213;p27"/>
          <p:cNvSpPr txBox="1"/>
          <p:nvPr/>
        </p:nvSpPr>
        <p:spPr>
          <a:xfrm>
            <a:off x="3514725" y="3622675"/>
            <a:ext cx="7494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D97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FF0D97"/>
                </a:solidFill>
                <a:latin typeface="Arial"/>
                <a:ea typeface="Arial"/>
                <a:cs typeface="Arial"/>
                <a:sym typeface="Arial"/>
              </a:rPr>
              <a:t>INFO</a:t>
            </a:r>
            <a:endParaRPr/>
          </a:p>
        </p:txBody>
      </p:sp>
      <p:sp>
        <p:nvSpPr>
          <p:cNvPr id="214" name="Google Shape;214;p27"/>
          <p:cNvSpPr txBox="1"/>
          <p:nvPr/>
        </p:nvSpPr>
        <p:spPr>
          <a:xfrm>
            <a:off x="5792787" y="4043362"/>
            <a:ext cx="7476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D97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D97"/>
                </a:solidFill>
                <a:latin typeface="Arial"/>
                <a:ea typeface="Arial"/>
                <a:cs typeface="Arial"/>
                <a:sym typeface="Arial"/>
              </a:rPr>
              <a:t>INFO</a:t>
            </a:r>
            <a:endParaRPr/>
          </a:p>
        </p:txBody>
      </p:sp>
      <p:sp>
        <p:nvSpPr>
          <p:cNvPr id="215" name="Google Shape;215;p27"/>
          <p:cNvSpPr txBox="1"/>
          <p:nvPr/>
        </p:nvSpPr>
        <p:spPr>
          <a:xfrm>
            <a:off x="4935537" y="3641725"/>
            <a:ext cx="7494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D97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FF0D97"/>
                </a:solidFill>
                <a:latin typeface="Arial"/>
                <a:ea typeface="Arial"/>
                <a:cs typeface="Arial"/>
                <a:sym typeface="Arial"/>
              </a:rPr>
              <a:t>INFO</a:t>
            </a:r>
            <a:endParaRPr/>
          </a:p>
        </p:txBody>
      </p:sp>
      <p:sp>
        <p:nvSpPr>
          <p:cNvPr id="216" name="Google Shape;216;p27"/>
          <p:cNvSpPr txBox="1"/>
          <p:nvPr/>
        </p:nvSpPr>
        <p:spPr>
          <a:xfrm>
            <a:off x="3732212" y="4576762"/>
            <a:ext cx="1765200" cy="584100"/>
          </a:xfrm>
          <a:prstGeom prst="rect">
            <a:avLst/>
          </a:prstGeom>
          <a:solidFill>
            <a:srgbClr val="C6D9F1"/>
          </a:solidFill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152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MANAGER/ OWNER</a:t>
            </a:r>
            <a:endParaRPr/>
          </a:p>
        </p:txBody>
      </p:sp>
      <p:sp>
        <p:nvSpPr>
          <p:cNvPr id="217" name="Google Shape;217;p27"/>
          <p:cNvSpPr txBox="1"/>
          <p:nvPr/>
        </p:nvSpPr>
        <p:spPr>
          <a:xfrm>
            <a:off x="8040687" y="4824412"/>
            <a:ext cx="10875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SANBE</a:t>
            </a:r>
            <a:endParaRPr/>
          </a:p>
        </p:txBody>
      </p:sp>
      <p:sp>
        <p:nvSpPr>
          <p:cNvPr id="218" name="Google Shape;218;p27"/>
          <p:cNvSpPr txBox="1"/>
          <p:nvPr/>
        </p:nvSpPr>
        <p:spPr>
          <a:xfrm>
            <a:off x="0" y="48688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SALES SUPPORT</a:t>
            </a:r>
            <a:endParaRPr/>
          </a:p>
        </p:txBody>
      </p:sp>
      <p:sp>
        <p:nvSpPr>
          <p:cNvPr id="219" name="Google Shape;219;p27"/>
          <p:cNvSpPr txBox="1"/>
          <p:nvPr/>
        </p:nvSpPr>
        <p:spPr>
          <a:xfrm>
            <a:off x="66675" y="285750"/>
            <a:ext cx="3810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4A7B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604A7B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/>
          <p:nvPr/>
        </p:nvSpPr>
        <p:spPr>
          <a:xfrm>
            <a:off x="609600" y="3138487"/>
            <a:ext cx="1600200" cy="28590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en-US" sz="15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Kelainan jaringan</a:t>
            </a:r>
            <a:endParaRPr/>
          </a:p>
        </p:txBody>
      </p:sp>
      <p:sp>
        <p:nvSpPr>
          <p:cNvPr id="225" name="Google Shape;225;p28"/>
          <p:cNvSpPr txBox="1"/>
          <p:nvPr/>
        </p:nvSpPr>
        <p:spPr>
          <a:xfrm>
            <a:off x="533400" y="3657600"/>
            <a:ext cx="1752600" cy="45720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Diagnosa </a:t>
            </a:r>
            <a:r>
              <a:rPr lang="en-US" sz="1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(Histopatologi)</a:t>
            </a:r>
            <a:endParaRPr/>
          </a:p>
        </p:txBody>
      </p:sp>
      <p:cxnSp>
        <p:nvCxnSpPr>
          <p:cNvPr id="226" name="Google Shape;226;p28"/>
          <p:cNvCxnSpPr/>
          <p:nvPr/>
        </p:nvCxnSpPr>
        <p:spPr>
          <a:xfrm>
            <a:off x="2886075" y="849312"/>
            <a:ext cx="0" cy="230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27" name="Google Shape;227;p28"/>
          <p:cNvSpPr txBox="1"/>
          <p:nvPr/>
        </p:nvSpPr>
        <p:spPr>
          <a:xfrm>
            <a:off x="1981200" y="1266825"/>
            <a:ext cx="5181600" cy="276300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Anamnesa, pemeriksaan data-data dan recording</a:t>
            </a:r>
            <a:endParaRPr/>
          </a:p>
        </p:txBody>
      </p:sp>
      <p:sp>
        <p:nvSpPr>
          <p:cNvPr id="228" name="Google Shape;228;p28"/>
          <p:cNvSpPr txBox="1"/>
          <p:nvPr/>
        </p:nvSpPr>
        <p:spPr>
          <a:xfrm>
            <a:off x="1447800" y="1706562"/>
            <a:ext cx="6324600" cy="293700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Persiapan bedah bangkai</a:t>
            </a:r>
            <a:endParaRPr/>
          </a:p>
        </p:txBody>
      </p:sp>
      <p:sp>
        <p:nvSpPr>
          <p:cNvPr id="229" name="Google Shape;229;p28"/>
          <p:cNvSpPr txBox="1"/>
          <p:nvPr/>
        </p:nvSpPr>
        <p:spPr>
          <a:xfrm>
            <a:off x="3675062" y="2165350"/>
            <a:ext cx="1843200" cy="2301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Bedah bangkai</a:t>
            </a:r>
            <a:endParaRPr/>
          </a:p>
        </p:txBody>
      </p:sp>
      <p:sp>
        <p:nvSpPr>
          <p:cNvPr id="230" name="Google Shape;230;p28"/>
          <p:cNvSpPr txBox="1"/>
          <p:nvPr/>
        </p:nvSpPr>
        <p:spPr>
          <a:xfrm>
            <a:off x="2514600" y="2628900"/>
            <a:ext cx="3729000" cy="403200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Pengambilan sampel untuk mengetahui agen penyebab</a:t>
            </a:r>
            <a:endParaRPr/>
          </a:p>
        </p:txBody>
      </p:sp>
      <p:grpSp>
        <p:nvGrpSpPr>
          <p:cNvPr id="231" name="Google Shape;231;p28"/>
          <p:cNvGrpSpPr/>
          <p:nvPr/>
        </p:nvGrpSpPr>
        <p:grpSpPr>
          <a:xfrm>
            <a:off x="3048000" y="4343400"/>
            <a:ext cx="3132918" cy="299545"/>
            <a:chOff x="1866" y="3656"/>
            <a:chExt cx="2173" cy="608"/>
          </a:xfrm>
        </p:grpSpPr>
        <p:pic>
          <p:nvPicPr>
            <p:cNvPr id="232" name="Google Shape;232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66" y="3656"/>
              <a:ext cx="2173" cy="5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Google Shape;233;p28"/>
            <p:cNvSpPr txBox="1"/>
            <p:nvPr/>
          </p:nvSpPr>
          <p:spPr>
            <a:xfrm>
              <a:off x="1872" y="3664"/>
              <a:ext cx="21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000"/>
                <a:buFont typeface="Tahoma"/>
                <a:buNone/>
              </a:pPr>
              <a:r>
                <a:rPr lang="en-US" sz="2000" b="1" i="0" u="non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Diagnosa</a:t>
              </a:r>
              <a:endParaRPr/>
            </a:p>
          </p:txBody>
        </p:sp>
      </p:grpSp>
      <p:cxnSp>
        <p:nvCxnSpPr>
          <p:cNvPr id="234" name="Google Shape;234;p28"/>
          <p:cNvCxnSpPr/>
          <p:nvPr/>
        </p:nvCxnSpPr>
        <p:spPr>
          <a:xfrm>
            <a:off x="4640262" y="1938337"/>
            <a:ext cx="0" cy="228600"/>
          </a:xfrm>
          <a:prstGeom prst="straightConnector1">
            <a:avLst/>
          </a:prstGeom>
          <a:noFill/>
          <a:ln w="28575" cap="flat" cmpd="sng">
            <a:solidFill>
              <a:srgbClr val="984807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35" name="Google Shape;235;p28"/>
          <p:cNvCxnSpPr/>
          <p:nvPr/>
        </p:nvCxnSpPr>
        <p:spPr>
          <a:xfrm>
            <a:off x="4640262" y="2970212"/>
            <a:ext cx="0" cy="230100"/>
          </a:xfrm>
          <a:prstGeom prst="straightConnector1">
            <a:avLst/>
          </a:prstGeom>
          <a:noFill/>
          <a:ln w="28575" cap="flat" cmpd="sng">
            <a:solidFill>
              <a:srgbClr val="984807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36" name="Google Shape;236;p28"/>
          <p:cNvSpPr txBox="1"/>
          <p:nvPr/>
        </p:nvSpPr>
        <p:spPr>
          <a:xfrm>
            <a:off x="7016750" y="3338512"/>
            <a:ext cx="1747800" cy="40320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Diagnosa </a:t>
            </a:r>
            <a:endParaRPr/>
          </a:p>
        </p:txBody>
      </p:sp>
      <p:cxnSp>
        <p:nvCxnSpPr>
          <p:cNvPr id="237" name="Google Shape;237;p28"/>
          <p:cNvCxnSpPr/>
          <p:nvPr/>
        </p:nvCxnSpPr>
        <p:spPr>
          <a:xfrm>
            <a:off x="1524000" y="4229100"/>
            <a:ext cx="3129000" cy="6300"/>
          </a:xfrm>
          <a:prstGeom prst="straightConnector1">
            <a:avLst/>
          </a:prstGeom>
          <a:noFill/>
          <a:ln w="38100" cap="flat" cmpd="sng">
            <a:solidFill>
              <a:srgbClr val="984807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38" name="Google Shape;238;p28"/>
          <p:cNvCxnSpPr/>
          <p:nvPr/>
        </p:nvCxnSpPr>
        <p:spPr>
          <a:xfrm>
            <a:off x="1489075" y="3451225"/>
            <a:ext cx="0" cy="228600"/>
          </a:xfrm>
          <a:prstGeom prst="straightConnector1">
            <a:avLst/>
          </a:prstGeom>
          <a:noFill/>
          <a:ln w="28575" cap="flat" cmpd="sng">
            <a:solidFill>
              <a:srgbClr val="984807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39" name="Google Shape;239;p28"/>
          <p:cNvCxnSpPr/>
          <p:nvPr/>
        </p:nvCxnSpPr>
        <p:spPr>
          <a:xfrm>
            <a:off x="4640262" y="2392362"/>
            <a:ext cx="0" cy="230100"/>
          </a:xfrm>
          <a:prstGeom prst="straightConnector1">
            <a:avLst/>
          </a:prstGeom>
          <a:noFill/>
          <a:ln w="28575" cap="flat" cmpd="sng">
            <a:solidFill>
              <a:srgbClr val="984807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40" name="Google Shape;240;p28"/>
          <p:cNvCxnSpPr/>
          <p:nvPr/>
        </p:nvCxnSpPr>
        <p:spPr>
          <a:xfrm>
            <a:off x="7772400" y="2301875"/>
            <a:ext cx="0" cy="306300"/>
          </a:xfrm>
          <a:prstGeom prst="straightConnector1">
            <a:avLst/>
          </a:prstGeom>
          <a:noFill/>
          <a:ln w="76200" cap="flat" cmpd="sng">
            <a:solidFill>
              <a:srgbClr val="5DD5FF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41" name="Google Shape;241;p28"/>
          <p:cNvSpPr txBox="1"/>
          <p:nvPr/>
        </p:nvSpPr>
        <p:spPr>
          <a:xfrm>
            <a:off x="2819400" y="3314700"/>
            <a:ext cx="1295400" cy="246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Bakteriologi</a:t>
            </a:r>
            <a:endParaRPr/>
          </a:p>
        </p:txBody>
      </p:sp>
      <p:sp>
        <p:nvSpPr>
          <p:cNvPr id="242" name="Google Shape;242;p28"/>
          <p:cNvSpPr txBox="1"/>
          <p:nvPr/>
        </p:nvSpPr>
        <p:spPr>
          <a:xfrm>
            <a:off x="4191000" y="3314700"/>
            <a:ext cx="1066800" cy="2541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Virologi</a:t>
            </a:r>
            <a:endParaRPr/>
          </a:p>
        </p:txBody>
      </p:sp>
      <p:sp>
        <p:nvSpPr>
          <p:cNvPr id="243" name="Google Shape;243;p28"/>
          <p:cNvSpPr txBox="1"/>
          <p:nvPr/>
        </p:nvSpPr>
        <p:spPr>
          <a:xfrm>
            <a:off x="5410200" y="3314700"/>
            <a:ext cx="1260600" cy="2541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Parasitologi</a:t>
            </a:r>
            <a:endParaRPr/>
          </a:p>
        </p:txBody>
      </p:sp>
      <p:sp>
        <p:nvSpPr>
          <p:cNvPr id="244" name="Google Shape;244;p28"/>
          <p:cNvSpPr txBox="1"/>
          <p:nvPr/>
        </p:nvSpPr>
        <p:spPr>
          <a:xfrm>
            <a:off x="3276600" y="3714750"/>
            <a:ext cx="1184400" cy="2301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Mikologi</a:t>
            </a:r>
            <a:endParaRPr/>
          </a:p>
        </p:txBody>
      </p:sp>
      <p:sp>
        <p:nvSpPr>
          <p:cNvPr id="245" name="Google Shape;245;p28"/>
          <p:cNvSpPr txBox="1"/>
          <p:nvPr/>
        </p:nvSpPr>
        <p:spPr>
          <a:xfrm>
            <a:off x="4876800" y="3714750"/>
            <a:ext cx="1184400" cy="2301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Toksikologi</a:t>
            </a:r>
            <a:endParaRPr/>
          </a:p>
        </p:txBody>
      </p:sp>
      <p:cxnSp>
        <p:nvCxnSpPr>
          <p:cNvPr id="246" name="Google Shape;246;p28"/>
          <p:cNvCxnSpPr/>
          <p:nvPr/>
        </p:nvCxnSpPr>
        <p:spPr>
          <a:xfrm>
            <a:off x="6858000" y="3213062"/>
            <a:ext cx="0" cy="843000"/>
          </a:xfrm>
          <a:prstGeom prst="straightConnector1">
            <a:avLst/>
          </a:prstGeom>
          <a:noFill/>
          <a:ln w="28575" cap="flat" cmpd="sng">
            <a:solidFill>
              <a:srgbClr val="984807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47" name="Google Shape;247;p28"/>
          <p:cNvCxnSpPr/>
          <p:nvPr/>
        </p:nvCxnSpPr>
        <p:spPr>
          <a:xfrm>
            <a:off x="2667000" y="3213062"/>
            <a:ext cx="0" cy="843000"/>
          </a:xfrm>
          <a:prstGeom prst="straightConnector1">
            <a:avLst/>
          </a:prstGeom>
          <a:noFill/>
          <a:ln w="28575" cap="flat" cmpd="sng">
            <a:solidFill>
              <a:srgbClr val="984807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48" name="Google Shape;248;p28"/>
          <p:cNvCxnSpPr/>
          <p:nvPr/>
        </p:nvCxnSpPr>
        <p:spPr>
          <a:xfrm>
            <a:off x="2667000" y="3213100"/>
            <a:ext cx="4211700" cy="0"/>
          </a:xfrm>
          <a:prstGeom prst="straightConnector1">
            <a:avLst/>
          </a:prstGeom>
          <a:noFill/>
          <a:ln w="28575" cap="flat" cmpd="sng">
            <a:solidFill>
              <a:srgbClr val="984807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49" name="Google Shape;249;p28"/>
          <p:cNvCxnSpPr/>
          <p:nvPr/>
        </p:nvCxnSpPr>
        <p:spPr>
          <a:xfrm>
            <a:off x="2667000" y="4078287"/>
            <a:ext cx="4211700" cy="0"/>
          </a:xfrm>
          <a:prstGeom prst="straightConnector1">
            <a:avLst/>
          </a:prstGeom>
          <a:noFill/>
          <a:ln w="28575" cap="flat" cmpd="sng">
            <a:solidFill>
              <a:srgbClr val="984807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50" name="Google Shape;250;p28"/>
          <p:cNvCxnSpPr/>
          <p:nvPr/>
        </p:nvCxnSpPr>
        <p:spPr>
          <a:xfrm>
            <a:off x="4652962" y="4235450"/>
            <a:ext cx="0" cy="192000"/>
          </a:xfrm>
          <a:prstGeom prst="straightConnector1">
            <a:avLst/>
          </a:prstGeom>
          <a:noFill/>
          <a:ln w="57150" cap="flat" cmpd="sng">
            <a:solidFill>
              <a:srgbClr val="00B0F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51" name="Google Shape;251;p28"/>
          <p:cNvSpPr txBox="1"/>
          <p:nvPr/>
        </p:nvSpPr>
        <p:spPr>
          <a:xfrm>
            <a:off x="2359025" y="685800"/>
            <a:ext cx="4475100" cy="382500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Pemeriksaan Klinis di Lapangan</a:t>
            </a:r>
            <a:endParaRPr/>
          </a:p>
        </p:txBody>
      </p:sp>
      <p:cxnSp>
        <p:nvCxnSpPr>
          <p:cNvPr id="252" name="Google Shape;252;p28"/>
          <p:cNvCxnSpPr/>
          <p:nvPr/>
        </p:nvCxnSpPr>
        <p:spPr>
          <a:xfrm rot="5400000">
            <a:off x="4571938" y="1168338"/>
            <a:ext cx="152400" cy="3300"/>
          </a:xfrm>
          <a:prstGeom prst="straightConnector1">
            <a:avLst/>
          </a:prstGeom>
          <a:noFill/>
          <a:ln w="28575" cap="flat" cmpd="sng">
            <a:solidFill>
              <a:srgbClr val="984807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53" name="Google Shape;253;p28"/>
          <p:cNvCxnSpPr/>
          <p:nvPr/>
        </p:nvCxnSpPr>
        <p:spPr>
          <a:xfrm rot="5400000">
            <a:off x="4574425" y="1637550"/>
            <a:ext cx="152400" cy="1500"/>
          </a:xfrm>
          <a:prstGeom prst="straightConnector1">
            <a:avLst/>
          </a:prstGeom>
          <a:noFill/>
          <a:ln w="28575" cap="flat" cmpd="sng">
            <a:solidFill>
              <a:srgbClr val="984807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54" name="Google Shape;254;p28"/>
          <p:cNvCxnSpPr/>
          <p:nvPr/>
        </p:nvCxnSpPr>
        <p:spPr>
          <a:xfrm rot="5400000">
            <a:off x="1473987" y="4176012"/>
            <a:ext cx="101700" cy="1500"/>
          </a:xfrm>
          <a:prstGeom prst="straightConnector1">
            <a:avLst/>
          </a:prstGeom>
          <a:noFill/>
          <a:ln w="38100" cap="flat" cmpd="sng">
            <a:solidFill>
              <a:srgbClr val="984807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55" name="Google Shape;255;p28"/>
          <p:cNvSpPr txBox="1"/>
          <p:nvPr/>
        </p:nvSpPr>
        <p:spPr>
          <a:xfrm>
            <a:off x="3575050" y="0"/>
            <a:ext cx="56403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F1DE"/>
              </a:buClr>
              <a:buSzPts val="2700"/>
              <a:buFont typeface="Calibri"/>
              <a:buNone/>
            </a:pPr>
            <a:r>
              <a:rPr lang="en-US" sz="2700" b="1" i="0" u="none">
                <a:solidFill>
                  <a:srgbClr val="EBF1DE"/>
                </a:solidFill>
                <a:latin typeface="Calibri"/>
                <a:ea typeface="Calibri"/>
                <a:cs typeface="Calibri"/>
                <a:sym typeface="Calibri"/>
              </a:rPr>
              <a:t>2. Alur pemeriksaan penyakit unggas</a:t>
            </a:r>
            <a:endParaRPr/>
          </a:p>
        </p:txBody>
      </p:sp>
      <p:cxnSp>
        <p:nvCxnSpPr>
          <p:cNvPr id="256" name="Google Shape;256;p28"/>
          <p:cNvCxnSpPr/>
          <p:nvPr/>
        </p:nvCxnSpPr>
        <p:spPr>
          <a:xfrm rot="10800000">
            <a:off x="1495425" y="2297112"/>
            <a:ext cx="2209800" cy="0"/>
          </a:xfrm>
          <a:prstGeom prst="straightConnector1">
            <a:avLst/>
          </a:prstGeom>
          <a:noFill/>
          <a:ln w="28575" cap="flat" cmpd="sng">
            <a:solidFill>
              <a:srgbClr val="984807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57" name="Google Shape;257;p28"/>
          <p:cNvCxnSpPr/>
          <p:nvPr/>
        </p:nvCxnSpPr>
        <p:spPr>
          <a:xfrm>
            <a:off x="5486400" y="2297112"/>
            <a:ext cx="2286000" cy="0"/>
          </a:xfrm>
          <a:prstGeom prst="straightConnector1">
            <a:avLst/>
          </a:prstGeom>
          <a:noFill/>
          <a:ln w="76200" cap="flat" cmpd="sng">
            <a:solidFill>
              <a:srgbClr val="5DD5FF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258" name="Google Shape;258;p28"/>
          <p:cNvGrpSpPr/>
          <p:nvPr/>
        </p:nvGrpSpPr>
        <p:grpSpPr>
          <a:xfrm>
            <a:off x="3581400" y="4672012"/>
            <a:ext cx="2133050" cy="206353"/>
            <a:chOff x="1866" y="3656"/>
            <a:chExt cx="2173" cy="608"/>
          </a:xfrm>
        </p:grpSpPr>
        <p:pic>
          <p:nvPicPr>
            <p:cNvPr id="259" name="Google Shape;259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66" y="3656"/>
              <a:ext cx="2173" cy="5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p28"/>
            <p:cNvSpPr txBox="1"/>
            <p:nvPr/>
          </p:nvSpPr>
          <p:spPr>
            <a:xfrm>
              <a:off x="1872" y="3664"/>
              <a:ext cx="21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000"/>
                <a:buFont typeface="Tahoma"/>
                <a:buNone/>
              </a:pPr>
              <a:r>
                <a:rPr lang="en-US" sz="2000" b="1" i="0" u="non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PROGNOSA</a:t>
              </a:r>
              <a:endParaRPr/>
            </a:p>
          </p:txBody>
        </p:sp>
      </p:grpSp>
      <p:cxnSp>
        <p:nvCxnSpPr>
          <p:cNvPr id="261" name="Google Shape;261;p28"/>
          <p:cNvCxnSpPr/>
          <p:nvPr/>
        </p:nvCxnSpPr>
        <p:spPr>
          <a:xfrm>
            <a:off x="4648200" y="4572000"/>
            <a:ext cx="0" cy="1716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62" name="Google Shape;262;p28"/>
          <p:cNvCxnSpPr/>
          <p:nvPr/>
        </p:nvCxnSpPr>
        <p:spPr>
          <a:xfrm>
            <a:off x="4643437" y="4229100"/>
            <a:ext cx="3129000" cy="6300"/>
          </a:xfrm>
          <a:prstGeom prst="straightConnector1">
            <a:avLst/>
          </a:prstGeom>
          <a:noFill/>
          <a:ln w="76200" cap="flat" cmpd="sng">
            <a:solidFill>
              <a:srgbClr val="5DD5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63" name="Google Shape;263;p28"/>
          <p:cNvCxnSpPr/>
          <p:nvPr/>
        </p:nvCxnSpPr>
        <p:spPr>
          <a:xfrm>
            <a:off x="4648200" y="4057650"/>
            <a:ext cx="0" cy="182700"/>
          </a:xfrm>
          <a:prstGeom prst="straightConnector1">
            <a:avLst/>
          </a:prstGeom>
          <a:noFill/>
          <a:ln w="28575" cap="flat" cmpd="sng">
            <a:solidFill>
              <a:srgbClr val="984807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64" name="Google Shape;264;p28"/>
          <p:cNvCxnSpPr/>
          <p:nvPr/>
        </p:nvCxnSpPr>
        <p:spPr>
          <a:xfrm>
            <a:off x="1509712" y="2320925"/>
            <a:ext cx="0" cy="230100"/>
          </a:xfrm>
          <a:prstGeom prst="straightConnector1">
            <a:avLst/>
          </a:prstGeom>
          <a:noFill/>
          <a:ln w="28575" cap="flat" cmpd="sng">
            <a:solidFill>
              <a:srgbClr val="984807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65" name="Google Shape;265;p28"/>
          <p:cNvSpPr txBox="1"/>
          <p:nvPr/>
        </p:nvSpPr>
        <p:spPr>
          <a:xfrm>
            <a:off x="631825" y="2578100"/>
            <a:ext cx="1600200" cy="28590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Lab. Patologi</a:t>
            </a:r>
            <a:endParaRPr/>
          </a:p>
        </p:txBody>
      </p:sp>
      <p:cxnSp>
        <p:nvCxnSpPr>
          <p:cNvPr id="266" name="Google Shape;266;p28"/>
          <p:cNvCxnSpPr/>
          <p:nvPr/>
        </p:nvCxnSpPr>
        <p:spPr>
          <a:xfrm>
            <a:off x="1508125" y="2913062"/>
            <a:ext cx="0" cy="228600"/>
          </a:xfrm>
          <a:prstGeom prst="straightConnector1">
            <a:avLst/>
          </a:prstGeom>
          <a:noFill/>
          <a:ln w="28575" cap="flat" cmpd="sng">
            <a:solidFill>
              <a:srgbClr val="984807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67" name="Google Shape;267;p28"/>
          <p:cNvSpPr txBox="1"/>
          <p:nvPr/>
        </p:nvSpPr>
        <p:spPr>
          <a:xfrm>
            <a:off x="6804025" y="2635250"/>
            <a:ext cx="1993800" cy="40320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Perubahan anatomi</a:t>
            </a:r>
            <a:endParaRPr/>
          </a:p>
        </p:txBody>
      </p:sp>
      <p:cxnSp>
        <p:nvCxnSpPr>
          <p:cNvPr id="268" name="Google Shape;268;p28"/>
          <p:cNvCxnSpPr/>
          <p:nvPr/>
        </p:nvCxnSpPr>
        <p:spPr>
          <a:xfrm>
            <a:off x="7766050" y="3090862"/>
            <a:ext cx="0" cy="230100"/>
          </a:xfrm>
          <a:prstGeom prst="straightConnector1">
            <a:avLst/>
          </a:prstGeom>
          <a:noFill/>
          <a:ln w="57150" cap="flat" cmpd="sng">
            <a:solidFill>
              <a:srgbClr val="5DD5FF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69" name="Google Shape;269;p28"/>
          <p:cNvCxnSpPr/>
          <p:nvPr/>
        </p:nvCxnSpPr>
        <p:spPr>
          <a:xfrm rot="5400000">
            <a:off x="9619375" y="3407574"/>
            <a:ext cx="570000" cy="47700"/>
          </a:xfrm>
          <a:prstGeom prst="straightConnector1">
            <a:avLst/>
          </a:prstGeom>
          <a:noFill/>
          <a:ln w="9525" cap="flat" cmpd="sng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70" name="Google Shape;270;p28"/>
          <p:cNvCxnSpPr/>
          <p:nvPr/>
        </p:nvCxnSpPr>
        <p:spPr>
          <a:xfrm rot="5400000">
            <a:off x="9215525" y="1224000"/>
            <a:ext cx="463500" cy="34800"/>
          </a:xfrm>
          <a:prstGeom prst="straightConnector1">
            <a:avLst/>
          </a:prstGeom>
          <a:noFill/>
          <a:ln w="9525" cap="flat" cmpd="sng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71" name="Google Shape;271;p28"/>
          <p:cNvCxnSpPr/>
          <p:nvPr/>
        </p:nvCxnSpPr>
        <p:spPr>
          <a:xfrm rot="-5400000" flipH="1">
            <a:off x="7534250" y="4008462"/>
            <a:ext cx="500100" cy="11100"/>
          </a:xfrm>
          <a:prstGeom prst="straightConnector1">
            <a:avLst/>
          </a:prstGeom>
          <a:noFill/>
          <a:ln w="57150" cap="flat" cmpd="sng">
            <a:solidFill>
              <a:srgbClr val="5DD5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72" name="Google Shape;272;p28"/>
          <p:cNvSpPr txBox="1"/>
          <p:nvPr/>
        </p:nvSpPr>
        <p:spPr>
          <a:xfrm>
            <a:off x="8040687" y="4824412"/>
            <a:ext cx="10875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SANBE</a:t>
            </a:r>
            <a:endParaRPr/>
          </a:p>
        </p:txBody>
      </p:sp>
      <p:sp>
        <p:nvSpPr>
          <p:cNvPr id="273" name="Google Shape;273;p28"/>
          <p:cNvSpPr txBox="1"/>
          <p:nvPr/>
        </p:nvSpPr>
        <p:spPr>
          <a:xfrm>
            <a:off x="0" y="48688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SALES SUPPORT</a:t>
            </a:r>
            <a:endParaRPr/>
          </a:p>
        </p:txBody>
      </p:sp>
      <p:sp>
        <p:nvSpPr>
          <p:cNvPr id="274" name="Google Shape;274;p28"/>
          <p:cNvSpPr txBox="1"/>
          <p:nvPr/>
        </p:nvSpPr>
        <p:spPr>
          <a:xfrm>
            <a:off x="66675" y="285750"/>
            <a:ext cx="3810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4A7B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604A7B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9"/>
          <p:cNvSpPr txBox="1">
            <a:spLocks noGrp="1"/>
          </p:cNvSpPr>
          <p:nvPr>
            <p:ph type="title"/>
          </p:nvPr>
        </p:nvSpPr>
        <p:spPr>
          <a:xfrm>
            <a:off x="515937" y="209550"/>
            <a:ext cx="8259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FF29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9EFF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3. Pemilihan Obat</a:t>
            </a:r>
            <a:endParaRPr/>
          </a:p>
        </p:txBody>
      </p:sp>
      <p:pic>
        <p:nvPicPr>
          <p:cNvPr id="280" name="Google Shape;280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6350" y="1530350"/>
            <a:ext cx="9156600" cy="31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9"/>
          <p:cNvSpPr txBox="1"/>
          <p:nvPr/>
        </p:nvSpPr>
        <p:spPr>
          <a:xfrm>
            <a:off x="8040687" y="4824412"/>
            <a:ext cx="10875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SANBE</a:t>
            </a:r>
            <a:endParaRPr/>
          </a:p>
        </p:txBody>
      </p:sp>
      <p:sp>
        <p:nvSpPr>
          <p:cNvPr id="282" name="Google Shape;282;p29"/>
          <p:cNvSpPr txBox="1"/>
          <p:nvPr/>
        </p:nvSpPr>
        <p:spPr>
          <a:xfrm>
            <a:off x="0" y="48688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SALES SUPPORT</a:t>
            </a:r>
            <a:endParaRPr/>
          </a:p>
        </p:txBody>
      </p:sp>
      <p:sp>
        <p:nvSpPr>
          <p:cNvPr id="283" name="Google Shape;283;p29"/>
          <p:cNvSpPr txBox="1"/>
          <p:nvPr/>
        </p:nvSpPr>
        <p:spPr>
          <a:xfrm>
            <a:off x="66675" y="285750"/>
            <a:ext cx="3810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4A7B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604A7B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0"/>
          <p:cNvSpPr txBox="1">
            <a:spLocks noGrp="1"/>
          </p:cNvSpPr>
          <p:nvPr>
            <p:ph type="title"/>
          </p:nvPr>
        </p:nvSpPr>
        <p:spPr>
          <a:xfrm>
            <a:off x="515937" y="209550"/>
            <a:ext cx="8259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FF29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9EFF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3. Contoh Pemilihan Obat</a:t>
            </a:r>
            <a:endParaRPr/>
          </a:p>
        </p:txBody>
      </p:sp>
      <p:pic>
        <p:nvPicPr>
          <p:cNvPr id="289" name="Google Shape;289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6212" y="1322387"/>
            <a:ext cx="4146600" cy="34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9825" y="1328737"/>
            <a:ext cx="4090986" cy="346233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0"/>
          <p:cNvSpPr txBox="1"/>
          <p:nvPr/>
        </p:nvSpPr>
        <p:spPr>
          <a:xfrm>
            <a:off x="273050" y="1397000"/>
            <a:ext cx="426900" cy="368400"/>
          </a:xfrm>
          <a:prstGeom prst="rect">
            <a:avLst/>
          </a:prstGeom>
          <a:solidFill>
            <a:srgbClr val="4F6228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FF29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9EFF29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92" name="Google Shape;292;p30"/>
          <p:cNvSpPr txBox="1"/>
          <p:nvPr/>
        </p:nvSpPr>
        <p:spPr>
          <a:xfrm>
            <a:off x="5080000" y="1482725"/>
            <a:ext cx="428700" cy="368400"/>
          </a:xfrm>
          <a:prstGeom prst="rect">
            <a:avLst/>
          </a:prstGeom>
          <a:solidFill>
            <a:srgbClr val="4F6228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FF29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9EFF2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93" name="Google Shape;293;p30"/>
          <p:cNvSpPr txBox="1"/>
          <p:nvPr/>
        </p:nvSpPr>
        <p:spPr>
          <a:xfrm>
            <a:off x="8040687" y="4824412"/>
            <a:ext cx="10875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SANBE</a:t>
            </a:r>
            <a:endParaRPr/>
          </a:p>
        </p:txBody>
      </p:sp>
      <p:sp>
        <p:nvSpPr>
          <p:cNvPr id="294" name="Google Shape;294;p30"/>
          <p:cNvSpPr txBox="1"/>
          <p:nvPr/>
        </p:nvSpPr>
        <p:spPr>
          <a:xfrm>
            <a:off x="0" y="48688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SALES SUPPORT</a:t>
            </a:r>
            <a:endParaRPr/>
          </a:p>
        </p:txBody>
      </p:sp>
      <p:sp>
        <p:nvSpPr>
          <p:cNvPr id="295" name="Google Shape;295;p30"/>
          <p:cNvSpPr txBox="1"/>
          <p:nvPr/>
        </p:nvSpPr>
        <p:spPr>
          <a:xfrm>
            <a:off x="66675" y="285750"/>
            <a:ext cx="3810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4A7B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604A7B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1"/>
          <p:cNvSpPr txBox="1"/>
          <p:nvPr/>
        </p:nvSpPr>
        <p:spPr>
          <a:xfrm>
            <a:off x="3752850" y="209550"/>
            <a:ext cx="5022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4. PEMBERIAN OBAT</a:t>
            </a:r>
            <a:endParaRPr/>
          </a:p>
        </p:txBody>
      </p:sp>
      <p:pic>
        <p:nvPicPr>
          <p:cNvPr id="301" name="Google Shape;30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5412" y="1504950"/>
            <a:ext cx="6211888" cy="30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1"/>
          <p:cNvSpPr txBox="1"/>
          <p:nvPr/>
        </p:nvSpPr>
        <p:spPr>
          <a:xfrm>
            <a:off x="8040687" y="4824412"/>
            <a:ext cx="10875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SANBE</a:t>
            </a:r>
            <a:endParaRPr/>
          </a:p>
        </p:txBody>
      </p:sp>
      <p:sp>
        <p:nvSpPr>
          <p:cNvPr id="303" name="Google Shape;303;p31"/>
          <p:cNvSpPr txBox="1"/>
          <p:nvPr/>
        </p:nvSpPr>
        <p:spPr>
          <a:xfrm>
            <a:off x="0" y="48688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SALES SUPPORT</a:t>
            </a:r>
            <a:endParaRPr/>
          </a:p>
        </p:txBody>
      </p:sp>
      <p:sp>
        <p:nvSpPr>
          <p:cNvPr id="304" name="Google Shape;304;p31"/>
          <p:cNvSpPr txBox="1"/>
          <p:nvPr/>
        </p:nvSpPr>
        <p:spPr>
          <a:xfrm>
            <a:off x="66675" y="285750"/>
            <a:ext cx="3810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4A7B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604A7B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2"/>
          <p:cNvSpPr txBox="1"/>
          <p:nvPr/>
        </p:nvSpPr>
        <p:spPr>
          <a:xfrm>
            <a:off x="3752850" y="209550"/>
            <a:ext cx="5022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4. PEMBERIAN OBAT</a:t>
            </a:r>
            <a:endParaRPr/>
          </a:p>
        </p:txBody>
      </p:sp>
      <p:pic>
        <p:nvPicPr>
          <p:cNvPr id="310" name="Google Shape;31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387" y="2438400"/>
            <a:ext cx="2657475" cy="143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1850" y="1773237"/>
            <a:ext cx="5424488" cy="2786062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2"/>
          <p:cNvSpPr txBox="1"/>
          <p:nvPr/>
        </p:nvSpPr>
        <p:spPr>
          <a:xfrm>
            <a:off x="8040687" y="4824412"/>
            <a:ext cx="10875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SANBE</a:t>
            </a:r>
            <a:endParaRPr/>
          </a:p>
        </p:txBody>
      </p:sp>
      <p:sp>
        <p:nvSpPr>
          <p:cNvPr id="313" name="Google Shape;313;p32"/>
          <p:cNvSpPr txBox="1"/>
          <p:nvPr/>
        </p:nvSpPr>
        <p:spPr>
          <a:xfrm>
            <a:off x="0" y="48688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SALES SUPPORT</a:t>
            </a:r>
            <a:endParaRPr/>
          </a:p>
        </p:txBody>
      </p:sp>
      <p:sp>
        <p:nvSpPr>
          <p:cNvPr id="314" name="Google Shape;314;p32"/>
          <p:cNvSpPr txBox="1"/>
          <p:nvPr/>
        </p:nvSpPr>
        <p:spPr>
          <a:xfrm>
            <a:off x="66675" y="285750"/>
            <a:ext cx="3810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4A7B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604A7B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3"/>
          <p:cNvSpPr txBox="1"/>
          <p:nvPr/>
        </p:nvSpPr>
        <p:spPr>
          <a:xfrm>
            <a:off x="3752850" y="209550"/>
            <a:ext cx="5022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100"/>
              <a:buFont typeface="Calibri"/>
              <a:buNone/>
            </a:pPr>
            <a:r>
              <a:rPr lang="en-US" sz="4100" b="0" i="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PERHITUNGAN DOSIS</a:t>
            </a:r>
            <a:endParaRPr/>
          </a:p>
        </p:txBody>
      </p:sp>
      <p:sp>
        <p:nvSpPr>
          <p:cNvPr id="320" name="Google Shape;320;p33"/>
          <p:cNvSpPr txBox="1"/>
          <p:nvPr/>
        </p:nvSpPr>
        <p:spPr>
          <a:xfrm>
            <a:off x="220662" y="1403350"/>
            <a:ext cx="1512900" cy="522300"/>
          </a:xfrm>
          <a:prstGeom prst="rect">
            <a:avLst/>
          </a:prstGeom>
          <a:solidFill>
            <a:srgbClr val="FF254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DATA:</a:t>
            </a:r>
            <a:endParaRPr/>
          </a:p>
        </p:txBody>
      </p:sp>
      <p:sp>
        <p:nvSpPr>
          <p:cNvPr id="321" name="Google Shape;321;p33"/>
          <p:cNvSpPr txBox="1"/>
          <p:nvPr/>
        </p:nvSpPr>
        <p:spPr>
          <a:xfrm>
            <a:off x="252412" y="2078037"/>
            <a:ext cx="8370900" cy="45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2000"/>
              <a:buFont typeface="Arial"/>
              <a:buAutoNum type="arabicPeriod"/>
            </a:pPr>
            <a:r>
              <a:rPr lang="en-US" sz="2000" b="0" i="0" u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Populasi broiler: 30.000 ekor		sakit:  5.000 ekor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2000"/>
              <a:buFont typeface="Arial"/>
              <a:buAutoNum type="arabicPeriod"/>
            </a:pPr>
            <a:r>
              <a:rPr lang="en-US" sz="2000" b="0" i="0" u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Rerata berat badan: 900 g/ ekor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2000"/>
              <a:buFont typeface="Arial"/>
              <a:buAutoNum type="arabicPeriod"/>
            </a:pPr>
            <a:r>
              <a:rPr lang="en-US" sz="2000" b="0" i="0" u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Kebutuhan pakan : 100 g/ ekor/ hari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2000"/>
              <a:buFont typeface="Arial"/>
              <a:buAutoNum type="arabicPeriod"/>
            </a:pPr>
            <a:r>
              <a:rPr lang="en-US" sz="2000" b="0" i="0" u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Kebutuhan air minum: 1¾ x 100 g = 175 ml / ekor/ hari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2000"/>
              <a:buFont typeface="Arial"/>
              <a:buAutoNum type="arabicPeriod"/>
            </a:pPr>
            <a:r>
              <a:rPr lang="en-US" sz="2000" b="0" i="0" u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Dosis obat: 1 g/ 2 liter air minum atau 1 g/ 10 kg berat badan</a:t>
            </a:r>
            <a:endParaRPr/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0" i="0" u="none">
              <a:solidFill>
                <a:srgbClr val="3760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rgbClr val="3760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rgbClr val="3760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rgbClr val="3760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rgbClr val="3760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rgbClr val="3760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rgbClr val="3760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rgbClr val="3760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rgbClr val="3760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rgbClr val="3760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37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3"/>
          <p:cNvSpPr txBox="1"/>
          <p:nvPr/>
        </p:nvSpPr>
        <p:spPr>
          <a:xfrm>
            <a:off x="8040687" y="4824412"/>
            <a:ext cx="10875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SANBE</a:t>
            </a:r>
            <a:endParaRPr/>
          </a:p>
        </p:txBody>
      </p:sp>
      <p:sp>
        <p:nvSpPr>
          <p:cNvPr id="323" name="Google Shape;323;p33"/>
          <p:cNvSpPr txBox="1"/>
          <p:nvPr/>
        </p:nvSpPr>
        <p:spPr>
          <a:xfrm>
            <a:off x="0" y="48688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SALES SUPPORT</a:t>
            </a:r>
            <a:endParaRPr/>
          </a:p>
        </p:txBody>
      </p:sp>
      <p:sp>
        <p:nvSpPr>
          <p:cNvPr id="324" name="Google Shape;324;p33"/>
          <p:cNvSpPr txBox="1"/>
          <p:nvPr/>
        </p:nvSpPr>
        <p:spPr>
          <a:xfrm>
            <a:off x="66675" y="285750"/>
            <a:ext cx="3810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4A7B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604A7B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4"/>
          <p:cNvSpPr txBox="1"/>
          <p:nvPr/>
        </p:nvSpPr>
        <p:spPr>
          <a:xfrm>
            <a:off x="3752850" y="209550"/>
            <a:ext cx="5022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100"/>
              <a:buFont typeface="Calibri"/>
              <a:buNone/>
            </a:pPr>
            <a:r>
              <a:rPr lang="en-US" sz="4100" b="0" i="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PERHITUNGAN DOSIS</a:t>
            </a:r>
            <a:endParaRPr/>
          </a:p>
        </p:txBody>
      </p:sp>
      <p:sp>
        <p:nvSpPr>
          <p:cNvPr id="330" name="Google Shape;330;p34"/>
          <p:cNvSpPr txBox="1"/>
          <p:nvPr/>
        </p:nvSpPr>
        <p:spPr>
          <a:xfrm>
            <a:off x="220662" y="1292225"/>
            <a:ext cx="4887900" cy="523800"/>
          </a:xfrm>
          <a:prstGeom prst="rect">
            <a:avLst/>
          </a:prstGeom>
          <a:solidFill>
            <a:srgbClr val="9EFF2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MELALUI AIR MINUM</a:t>
            </a:r>
            <a:endParaRPr/>
          </a:p>
        </p:txBody>
      </p:sp>
      <p:sp>
        <p:nvSpPr>
          <p:cNvPr id="331" name="Google Shape;331;p34"/>
          <p:cNvSpPr txBox="1"/>
          <p:nvPr/>
        </p:nvSpPr>
        <p:spPr>
          <a:xfrm>
            <a:off x="204787" y="1860550"/>
            <a:ext cx="8939100" cy="60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PERHITUNGAN 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Kebutuhan air minum harian	:  5.000 ekor x 175 ml  = 875 liter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Kebutuhan obat:	:  </a:t>
            </a:r>
            <a:r>
              <a:rPr lang="en-US" sz="20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gram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=   </a:t>
            </a:r>
            <a:r>
              <a:rPr lang="en-US" sz="20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gram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x gram  = </a:t>
            </a:r>
            <a:r>
              <a:rPr lang="en-US" sz="20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875 liter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   	   2 liter	          875 liter		   2 liter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Kebutuhan obat untuk 5.000 ekor = 437,5 gram/ hari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i="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4"/>
          <p:cNvSpPr txBox="1"/>
          <p:nvPr/>
        </p:nvSpPr>
        <p:spPr>
          <a:xfrm>
            <a:off x="8040687" y="4824412"/>
            <a:ext cx="10875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SANBE</a:t>
            </a:r>
            <a:endParaRPr/>
          </a:p>
        </p:txBody>
      </p:sp>
      <p:sp>
        <p:nvSpPr>
          <p:cNvPr id="333" name="Google Shape;333;p34"/>
          <p:cNvSpPr txBox="1"/>
          <p:nvPr/>
        </p:nvSpPr>
        <p:spPr>
          <a:xfrm>
            <a:off x="0" y="48688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SALES SUPPORT</a:t>
            </a:r>
            <a:endParaRPr/>
          </a:p>
        </p:txBody>
      </p:sp>
      <p:sp>
        <p:nvSpPr>
          <p:cNvPr id="334" name="Google Shape;334;p34"/>
          <p:cNvSpPr txBox="1"/>
          <p:nvPr/>
        </p:nvSpPr>
        <p:spPr>
          <a:xfrm>
            <a:off x="66675" y="285750"/>
            <a:ext cx="3810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4A7B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604A7B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5"/>
          <p:cNvSpPr txBox="1"/>
          <p:nvPr/>
        </p:nvSpPr>
        <p:spPr>
          <a:xfrm>
            <a:off x="3752850" y="209550"/>
            <a:ext cx="5022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100"/>
              <a:buFont typeface="Calibri"/>
              <a:buNone/>
            </a:pPr>
            <a:r>
              <a:rPr lang="en-US" sz="4100" b="0" i="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PERHITUNGAN DOSIS</a:t>
            </a:r>
            <a:endParaRPr/>
          </a:p>
        </p:txBody>
      </p:sp>
      <p:sp>
        <p:nvSpPr>
          <p:cNvPr id="340" name="Google Shape;340;p35"/>
          <p:cNvSpPr txBox="1"/>
          <p:nvPr/>
        </p:nvSpPr>
        <p:spPr>
          <a:xfrm>
            <a:off x="220662" y="1292225"/>
            <a:ext cx="4887900" cy="523800"/>
          </a:xfrm>
          <a:prstGeom prst="rect">
            <a:avLst/>
          </a:prstGeom>
          <a:solidFill>
            <a:srgbClr val="9EFF2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MELALUI AIR MINUM</a:t>
            </a:r>
            <a:endParaRPr/>
          </a:p>
        </p:txBody>
      </p:sp>
      <p:sp>
        <p:nvSpPr>
          <p:cNvPr id="341" name="Google Shape;341;p35"/>
          <p:cNvSpPr txBox="1"/>
          <p:nvPr/>
        </p:nvSpPr>
        <p:spPr>
          <a:xfrm>
            <a:off x="204787" y="1860550"/>
            <a:ext cx="8939100" cy="6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Kebutuhan obat untuk 5.000 ekor = 437,5 gram/ hari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i="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Pemberian 2x sehari (1 kali pemberian/ 2 kali pemberian dalam dosis terbagi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---- berdasarkan resep/ DRH )</a:t>
            </a:r>
            <a:endParaRPr sz="2000" b="0" i="0" u="none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0" i="0" u="none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Contoh: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46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3F46"/>
                </a:solidFill>
                <a:latin typeface="Arial"/>
                <a:ea typeface="Arial"/>
                <a:cs typeface="Arial"/>
                <a:sym typeface="Arial"/>
              </a:rPr>
              <a:t>Obat diberikan 1x atau  2x sehari</a:t>
            </a:r>
            <a:endParaRPr sz="800" b="0" i="0" u="none">
              <a:solidFill>
                <a:srgbClr val="003F4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46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3F46"/>
                </a:solidFill>
                <a:latin typeface="Arial"/>
                <a:ea typeface="Arial"/>
                <a:cs typeface="Arial"/>
                <a:sym typeface="Arial"/>
              </a:rPr>
              <a:t>Air minum pagi 	: 300 ml		siang : 300 ml		sore: 300 ml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46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3F46"/>
                </a:solidFill>
                <a:latin typeface="Arial"/>
                <a:ea typeface="Arial"/>
                <a:cs typeface="Arial"/>
                <a:sym typeface="Arial"/>
              </a:rPr>
              <a:t>1. Obat pagi	: 437,5 gram	siang : -			sore: -</a:t>
            </a:r>
            <a:endParaRPr sz="2000" b="0" i="0" u="none">
              <a:solidFill>
                <a:srgbClr val="003F4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46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003F46"/>
                </a:solidFill>
                <a:latin typeface="Arial"/>
                <a:ea typeface="Arial"/>
                <a:cs typeface="Arial"/>
                <a:sym typeface="Arial"/>
              </a:rPr>
              <a:t>2. Obat pagi	: 218.75  gram	siang : -		sore: 218.75 gram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5"/>
          <p:cNvSpPr txBox="1"/>
          <p:nvPr/>
        </p:nvSpPr>
        <p:spPr>
          <a:xfrm>
            <a:off x="8040687" y="4824412"/>
            <a:ext cx="10875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SANBE</a:t>
            </a:r>
            <a:endParaRPr/>
          </a:p>
        </p:txBody>
      </p:sp>
      <p:sp>
        <p:nvSpPr>
          <p:cNvPr id="343" name="Google Shape;343;p35"/>
          <p:cNvSpPr txBox="1"/>
          <p:nvPr/>
        </p:nvSpPr>
        <p:spPr>
          <a:xfrm>
            <a:off x="0" y="48688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SALES SUPPORT</a:t>
            </a:r>
            <a:endParaRPr/>
          </a:p>
        </p:txBody>
      </p:sp>
      <p:sp>
        <p:nvSpPr>
          <p:cNvPr id="344" name="Google Shape;344;p35"/>
          <p:cNvSpPr txBox="1"/>
          <p:nvPr/>
        </p:nvSpPr>
        <p:spPr>
          <a:xfrm>
            <a:off x="66675" y="285750"/>
            <a:ext cx="3810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4A7B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604A7B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ctrTitle"/>
          </p:nvPr>
        </p:nvSpPr>
        <p:spPr>
          <a:xfrm>
            <a:off x="1128712" y="1482725"/>
            <a:ext cx="7572300" cy="1835100"/>
          </a:xfrm>
          <a:prstGeom prst="rect">
            <a:avLst/>
          </a:prstGeom>
          <a:noFill/>
          <a:ln>
            <a:noFill/>
          </a:ln>
          <a:effectLst>
            <a:outerShdw blurRad="63500" dist="38100" dir="2700000">
              <a:srgbClr val="000000">
                <a:alpha val="3961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OBAT HEWAN</a:t>
            </a:r>
            <a:endParaRPr/>
          </a:p>
        </p:txBody>
      </p:sp>
      <p:sp>
        <p:nvSpPr>
          <p:cNvPr id="126" name="Google Shape;126;p18"/>
          <p:cNvSpPr txBox="1"/>
          <p:nvPr/>
        </p:nvSpPr>
        <p:spPr>
          <a:xfrm>
            <a:off x="6248400" y="48688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SALES SUPPORT</a:t>
            </a:r>
            <a:endParaRPr/>
          </a:p>
        </p:txBody>
      </p:sp>
      <p:sp>
        <p:nvSpPr>
          <p:cNvPr id="127" name="Google Shape;127;p18"/>
          <p:cNvSpPr txBox="1"/>
          <p:nvPr/>
        </p:nvSpPr>
        <p:spPr>
          <a:xfrm>
            <a:off x="7977187" y="92075"/>
            <a:ext cx="1087500" cy="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SANBE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6"/>
          <p:cNvSpPr txBox="1"/>
          <p:nvPr/>
        </p:nvSpPr>
        <p:spPr>
          <a:xfrm>
            <a:off x="3752850" y="209550"/>
            <a:ext cx="5022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100"/>
              <a:buFont typeface="Calibri"/>
              <a:buNone/>
            </a:pPr>
            <a:r>
              <a:rPr lang="en-US" sz="4100" b="0" i="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PERHITUNGAN DOSIS</a:t>
            </a:r>
            <a:endParaRPr/>
          </a:p>
        </p:txBody>
      </p:sp>
      <p:sp>
        <p:nvSpPr>
          <p:cNvPr id="350" name="Google Shape;350;p36"/>
          <p:cNvSpPr txBox="1"/>
          <p:nvPr/>
        </p:nvSpPr>
        <p:spPr>
          <a:xfrm>
            <a:off x="220662" y="1292225"/>
            <a:ext cx="7394700" cy="523800"/>
          </a:xfrm>
          <a:prstGeom prst="rect">
            <a:avLst/>
          </a:prstGeom>
          <a:solidFill>
            <a:srgbClr val="9EFF2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BERDASARKAN BERAT BADAN</a:t>
            </a:r>
            <a:endParaRPr/>
          </a:p>
        </p:txBody>
      </p:sp>
      <p:sp>
        <p:nvSpPr>
          <p:cNvPr id="351" name="Google Shape;351;p36"/>
          <p:cNvSpPr txBox="1"/>
          <p:nvPr/>
        </p:nvSpPr>
        <p:spPr>
          <a:xfrm>
            <a:off x="204787" y="1860550"/>
            <a:ext cx="8939100" cy="60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PERHITUNGAN 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Berat badan kelompok	:  5.000 ekor x 900 gram = 4.500 kg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Kebutuhan obat:	:  </a:t>
            </a:r>
            <a:r>
              <a:rPr lang="en-US" sz="20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gram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=   </a:t>
            </a:r>
            <a:r>
              <a:rPr lang="en-US" sz="20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gram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x gram  = </a:t>
            </a:r>
            <a:r>
              <a:rPr lang="en-US" sz="20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4.500 kg</a:t>
            </a:r>
            <a:endParaRPr sz="2000" b="0" i="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   	   10 kg BB     4.500 kg		   10 kg</a:t>
            </a: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Kebutuhan obat untuk 5.000 ekor = 450 gram/ hari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i="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6"/>
          <p:cNvSpPr txBox="1"/>
          <p:nvPr/>
        </p:nvSpPr>
        <p:spPr>
          <a:xfrm>
            <a:off x="8040687" y="4824412"/>
            <a:ext cx="10875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SANBE</a:t>
            </a:r>
            <a:endParaRPr/>
          </a:p>
        </p:txBody>
      </p:sp>
      <p:sp>
        <p:nvSpPr>
          <p:cNvPr id="353" name="Google Shape;353;p36"/>
          <p:cNvSpPr txBox="1"/>
          <p:nvPr/>
        </p:nvSpPr>
        <p:spPr>
          <a:xfrm>
            <a:off x="0" y="48688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SALES SUPPORT</a:t>
            </a:r>
            <a:endParaRPr/>
          </a:p>
        </p:txBody>
      </p:sp>
      <p:sp>
        <p:nvSpPr>
          <p:cNvPr id="354" name="Google Shape;354;p36"/>
          <p:cNvSpPr txBox="1"/>
          <p:nvPr/>
        </p:nvSpPr>
        <p:spPr>
          <a:xfrm>
            <a:off x="66675" y="285750"/>
            <a:ext cx="3810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4A7B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604A7B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7"/>
          <p:cNvSpPr txBox="1"/>
          <p:nvPr/>
        </p:nvSpPr>
        <p:spPr>
          <a:xfrm>
            <a:off x="3752850" y="209550"/>
            <a:ext cx="5022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100"/>
              <a:buFont typeface="Calibri"/>
              <a:buNone/>
            </a:pPr>
            <a:r>
              <a:rPr lang="en-US" sz="4100" b="0" i="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PERHITUNGAN DOSIS</a:t>
            </a:r>
            <a:endParaRPr/>
          </a:p>
        </p:txBody>
      </p:sp>
      <p:sp>
        <p:nvSpPr>
          <p:cNvPr id="360" name="Google Shape;360;p37"/>
          <p:cNvSpPr txBox="1"/>
          <p:nvPr/>
        </p:nvSpPr>
        <p:spPr>
          <a:xfrm>
            <a:off x="220662" y="1292225"/>
            <a:ext cx="5675400" cy="523800"/>
          </a:xfrm>
          <a:prstGeom prst="rect">
            <a:avLst/>
          </a:prstGeom>
          <a:solidFill>
            <a:srgbClr val="9EFF2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BERDASARKAN BERAT BADAN</a:t>
            </a:r>
            <a:endParaRPr/>
          </a:p>
        </p:txBody>
      </p:sp>
      <p:sp>
        <p:nvSpPr>
          <p:cNvPr id="361" name="Google Shape;361;p37"/>
          <p:cNvSpPr txBox="1"/>
          <p:nvPr/>
        </p:nvSpPr>
        <p:spPr>
          <a:xfrm>
            <a:off x="204787" y="1860550"/>
            <a:ext cx="8939100" cy="6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Kebutuhan obat untuk 5.000 ekor = 450 gram/ hari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i="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Pemberian 2x sehari (1 kali pemberian/ 2 kali pemberian dalam dosis terbagi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---- berdasarkan resep/ DRH )</a:t>
            </a:r>
            <a:endParaRPr sz="2000" b="0" i="0" u="none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0" i="0" u="none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Contoh: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46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3F46"/>
                </a:solidFill>
                <a:latin typeface="Arial"/>
                <a:ea typeface="Arial"/>
                <a:cs typeface="Arial"/>
                <a:sym typeface="Arial"/>
              </a:rPr>
              <a:t>Obat diberikan 1x atau 2x sehari</a:t>
            </a:r>
            <a:endParaRPr sz="800" b="0" i="0" u="none">
              <a:solidFill>
                <a:srgbClr val="003F4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46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3F46"/>
                </a:solidFill>
                <a:latin typeface="Arial"/>
                <a:ea typeface="Arial"/>
                <a:cs typeface="Arial"/>
                <a:sym typeface="Arial"/>
              </a:rPr>
              <a:t>Air minum pagi 	: 300 ml		siang : 300 ml		sore: 300 ml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46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3F46"/>
                </a:solidFill>
                <a:latin typeface="Arial"/>
                <a:ea typeface="Arial"/>
                <a:cs typeface="Arial"/>
                <a:sym typeface="Arial"/>
              </a:rPr>
              <a:t>1. Obat pagi	: 450 gram	siang : -			sore: -</a:t>
            </a:r>
            <a:endParaRPr sz="2000" b="0" i="0" u="none">
              <a:solidFill>
                <a:srgbClr val="003F4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46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003F46"/>
                </a:solidFill>
                <a:latin typeface="Arial"/>
                <a:ea typeface="Arial"/>
                <a:cs typeface="Arial"/>
                <a:sym typeface="Arial"/>
              </a:rPr>
              <a:t>2. Obat pagi	: 225  gram	siang : -		sore: 225 gram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7"/>
          <p:cNvSpPr txBox="1"/>
          <p:nvPr/>
        </p:nvSpPr>
        <p:spPr>
          <a:xfrm>
            <a:off x="8040687" y="4824412"/>
            <a:ext cx="10875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SANBE</a:t>
            </a:r>
            <a:endParaRPr/>
          </a:p>
        </p:txBody>
      </p:sp>
      <p:sp>
        <p:nvSpPr>
          <p:cNvPr id="363" name="Google Shape;363;p37"/>
          <p:cNvSpPr txBox="1"/>
          <p:nvPr/>
        </p:nvSpPr>
        <p:spPr>
          <a:xfrm>
            <a:off x="0" y="48688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SALES SUPPORT</a:t>
            </a:r>
            <a:endParaRPr/>
          </a:p>
        </p:txBody>
      </p:sp>
      <p:sp>
        <p:nvSpPr>
          <p:cNvPr id="364" name="Google Shape;364;p37"/>
          <p:cNvSpPr txBox="1"/>
          <p:nvPr/>
        </p:nvSpPr>
        <p:spPr>
          <a:xfrm>
            <a:off x="66675" y="285750"/>
            <a:ext cx="3810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4A7B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604A7B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8"/>
          <p:cNvSpPr txBox="1"/>
          <p:nvPr/>
        </p:nvSpPr>
        <p:spPr>
          <a:xfrm>
            <a:off x="3546475" y="98425"/>
            <a:ext cx="55974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KESALAHAN PERHITUNGAN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DOSIS DI LAPANGAN</a:t>
            </a:r>
            <a:endParaRPr/>
          </a:p>
        </p:txBody>
      </p:sp>
      <p:sp>
        <p:nvSpPr>
          <p:cNvPr id="370" name="Google Shape;370;p38"/>
          <p:cNvSpPr txBox="1"/>
          <p:nvPr/>
        </p:nvSpPr>
        <p:spPr>
          <a:xfrm>
            <a:off x="220662" y="1292225"/>
            <a:ext cx="4887900" cy="523800"/>
          </a:xfrm>
          <a:prstGeom prst="rect">
            <a:avLst/>
          </a:prstGeom>
          <a:solidFill>
            <a:srgbClr val="9EFF2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MELALUI AIR MINUM</a:t>
            </a:r>
            <a:endParaRPr/>
          </a:p>
        </p:txBody>
      </p:sp>
      <p:sp>
        <p:nvSpPr>
          <p:cNvPr id="371" name="Google Shape;371;p38"/>
          <p:cNvSpPr txBox="1"/>
          <p:nvPr/>
        </p:nvSpPr>
        <p:spPr>
          <a:xfrm>
            <a:off x="204787" y="1860550"/>
            <a:ext cx="8939100" cy="6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Kebutuhan obat untuk 5.000 ekor SEHARUSNYA = 437,5 gram/ hari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i="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0" i="0" u="none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CONTOH KESALAHAN YANG SERING TERJADI</a:t>
            </a:r>
            <a:r>
              <a:rPr lang="en-US" sz="2000" b="0" i="0" u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000" b="0" i="0" u="none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46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3F46"/>
                </a:solidFill>
                <a:latin typeface="Arial"/>
                <a:ea typeface="Arial"/>
                <a:cs typeface="Arial"/>
                <a:sym typeface="Arial"/>
              </a:rPr>
              <a:t>Obat diberikan 1x atau 2x sehari (mengingat dosis 1g/ 2 liter air minum)</a:t>
            </a:r>
            <a:endParaRPr sz="800" b="0" i="0" u="none">
              <a:solidFill>
                <a:srgbClr val="003F4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46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3F46"/>
                </a:solidFill>
                <a:latin typeface="Arial"/>
                <a:ea typeface="Arial"/>
                <a:cs typeface="Arial"/>
                <a:sym typeface="Arial"/>
              </a:rPr>
              <a:t>Air minum pagi 	: 300 ml		siang : 300 ml		sore: 300 ml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 Obat pagi	: 150 gram	siang : -			sore: -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ATAU</a:t>
            </a:r>
            <a:endParaRPr sz="2000" b="0" i="0" u="none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 Obat pagi	: 150  gram	siang : -			sore: 150 gram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38"/>
          <p:cNvSpPr txBox="1"/>
          <p:nvPr/>
        </p:nvSpPr>
        <p:spPr>
          <a:xfrm>
            <a:off x="8040687" y="4824412"/>
            <a:ext cx="10875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SANBE</a:t>
            </a:r>
            <a:endParaRPr/>
          </a:p>
        </p:txBody>
      </p:sp>
      <p:sp>
        <p:nvSpPr>
          <p:cNvPr id="373" name="Google Shape;373;p38"/>
          <p:cNvSpPr txBox="1"/>
          <p:nvPr/>
        </p:nvSpPr>
        <p:spPr>
          <a:xfrm>
            <a:off x="0" y="48688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SALES SUPPORT</a:t>
            </a:r>
            <a:endParaRPr/>
          </a:p>
        </p:txBody>
      </p:sp>
      <p:sp>
        <p:nvSpPr>
          <p:cNvPr id="374" name="Google Shape;374;p38"/>
          <p:cNvSpPr txBox="1"/>
          <p:nvPr/>
        </p:nvSpPr>
        <p:spPr>
          <a:xfrm>
            <a:off x="66675" y="285750"/>
            <a:ext cx="3810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4A7B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604A7B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9"/>
          <p:cNvSpPr txBox="1">
            <a:spLocks noGrp="1"/>
          </p:cNvSpPr>
          <p:nvPr>
            <p:ph type="title"/>
          </p:nvPr>
        </p:nvSpPr>
        <p:spPr>
          <a:xfrm>
            <a:off x="2139950" y="709612"/>
            <a:ext cx="65343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9F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rgbClr val="C6D9F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EVALUASI PENGOBATAN</a:t>
            </a:r>
            <a:endParaRPr/>
          </a:p>
        </p:txBody>
      </p:sp>
      <p:sp>
        <p:nvSpPr>
          <p:cNvPr id="380" name="Google Shape;380;p39"/>
          <p:cNvSpPr txBox="1">
            <a:spLocks noGrp="1"/>
          </p:cNvSpPr>
          <p:nvPr>
            <p:ph type="body" idx="1"/>
          </p:nvPr>
        </p:nvSpPr>
        <p:spPr>
          <a:xfrm>
            <a:off x="1671637" y="1482725"/>
            <a:ext cx="7015200" cy="28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 jumlah ayam sakit setiap hari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 jumlah ayam mati setiap hari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 jumlah ayam </a:t>
            </a: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culling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setiap hari (mengapa?)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 </a:t>
            </a: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intake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pakan setiap hari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 produktivitas setiap hari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 perkembangan kesembuhan setiap hari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39"/>
          <p:cNvSpPr txBox="1"/>
          <p:nvPr/>
        </p:nvSpPr>
        <p:spPr>
          <a:xfrm>
            <a:off x="1970087" y="4283075"/>
            <a:ext cx="5943600" cy="3699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INFO &amp; DISKUSIKAN  DENGAN  HEALTH CONTROL</a:t>
            </a:r>
            <a:endParaRPr/>
          </a:p>
        </p:txBody>
      </p:sp>
      <p:sp>
        <p:nvSpPr>
          <p:cNvPr id="382" name="Google Shape;382;p39"/>
          <p:cNvSpPr txBox="1"/>
          <p:nvPr/>
        </p:nvSpPr>
        <p:spPr>
          <a:xfrm>
            <a:off x="8040687" y="4824412"/>
            <a:ext cx="10875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SANBE</a:t>
            </a:r>
            <a:endParaRPr/>
          </a:p>
        </p:txBody>
      </p:sp>
      <p:sp>
        <p:nvSpPr>
          <p:cNvPr id="383" name="Google Shape;383;p39"/>
          <p:cNvSpPr txBox="1"/>
          <p:nvPr/>
        </p:nvSpPr>
        <p:spPr>
          <a:xfrm>
            <a:off x="0" y="48688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SALES SUPPORT</a:t>
            </a:r>
            <a:endParaRPr/>
          </a:p>
        </p:txBody>
      </p:sp>
      <p:sp>
        <p:nvSpPr>
          <p:cNvPr id="384" name="Google Shape;384;p39"/>
          <p:cNvSpPr txBox="1"/>
          <p:nvPr/>
        </p:nvSpPr>
        <p:spPr>
          <a:xfrm>
            <a:off x="1404937" y="449262"/>
            <a:ext cx="3810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4A7B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604A7B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0"/>
          <p:cNvSpPr txBox="1">
            <a:spLocks noGrp="1"/>
          </p:cNvSpPr>
          <p:nvPr>
            <p:ph type="title"/>
          </p:nvPr>
        </p:nvSpPr>
        <p:spPr>
          <a:xfrm>
            <a:off x="2139950" y="709612"/>
            <a:ext cx="65343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9F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rgbClr val="C6D9F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EVALUASI PENGOBATAN</a:t>
            </a:r>
            <a:endParaRPr/>
          </a:p>
        </p:txBody>
      </p:sp>
      <p:sp>
        <p:nvSpPr>
          <p:cNvPr id="390" name="Google Shape;390;p40"/>
          <p:cNvSpPr txBox="1">
            <a:spLocks noGrp="1"/>
          </p:cNvSpPr>
          <p:nvPr>
            <p:ph type="body" idx="1"/>
          </p:nvPr>
        </p:nvSpPr>
        <p:spPr>
          <a:xfrm>
            <a:off x="2130425" y="1482725"/>
            <a:ext cx="6556500" cy="3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Jika s.d. 3 hari kondisi tidak berubah/ makin buruk ---- evaluasi terapi utama (rute, dosis, aplikasi) &amp; pendamping ---- diskusikan dengan HEALTH CONTROL/ DRH untuk langkah berikut. </a:t>
            </a:r>
            <a:endParaRPr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40"/>
          <p:cNvSpPr txBox="1"/>
          <p:nvPr/>
        </p:nvSpPr>
        <p:spPr>
          <a:xfrm>
            <a:off x="8040687" y="4824412"/>
            <a:ext cx="10875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SANBE</a:t>
            </a:r>
            <a:endParaRPr/>
          </a:p>
        </p:txBody>
      </p:sp>
      <p:sp>
        <p:nvSpPr>
          <p:cNvPr id="392" name="Google Shape;392;p40"/>
          <p:cNvSpPr txBox="1"/>
          <p:nvPr/>
        </p:nvSpPr>
        <p:spPr>
          <a:xfrm>
            <a:off x="0" y="48688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SALES SUPPORT</a:t>
            </a:r>
            <a:endParaRPr/>
          </a:p>
        </p:txBody>
      </p:sp>
      <p:sp>
        <p:nvSpPr>
          <p:cNvPr id="393" name="Google Shape;393;p40"/>
          <p:cNvSpPr txBox="1"/>
          <p:nvPr/>
        </p:nvSpPr>
        <p:spPr>
          <a:xfrm>
            <a:off x="1336675" y="300037"/>
            <a:ext cx="381000" cy="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4A7B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604A7B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1"/>
          <p:cNvSpPr txBox="1">
            <a:spLocks noGrp="1"/>
          </p:cNvSpPr>
          <p:nvPr>
            <p:ph type="title"/>
          </p:nvPr>
        </p:nvSpPr>
        <p:spPr>
          <a:xfrm>
            <a:off x="1525587" y="709612"/>
            <a:ext cx="59310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9F1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C6D9F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KEMUNGKINAN  KEGAGALAN/</a:t>
            </a:r>
            <a:br>
              <a:rPr lang="en-US" sz="2800" b="0" i="0" u="none">
                <a:solidFill>
                  <a:srgbClr val="C6D9F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>
                <a:solidFill>
                  <a:srgbClr val="C6D9F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LAMBATNYA PENGOBATAN</a:t>
            </a:r>
            <a:endParaRPr/>
          </a:p>
        </p:txBody>
      </p:sp>
      <p:sp>
        <p:nvSpPr>
          <p:cNvPr id="399" name="Google Shape;399;p41"/>
          <p:cNvSpPr txBox="1">
            <a:spLocks noGrp="1"/>
          </p:cNvSpPr>
          <p:nvPr>
            <p:ph type="body" idx="1"/>
          </p:nvPr>
        </p:nvSpPr>
        <p:spPr>
          <a:xfrm>
            <a:off x="1687512" y="1514475"/>
            <a:ext cx="7251600" cy="3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Penyebab penyakit kompleks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2200" b="1" i="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bakterial + virus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E46C0A"/>
              </a:buClr>
              <a:buSzPts val="2200"/>
              <a:buFont typeface="Arial"/>
              <a:buNone/>
            </a:pPr>
            <a:r>
              <a:rPr lang="en-US" sz="2200" b="1" i="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		bakterial + parasit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E46C0A"/>
              </a:buClr>
              <a:buSzPts val="2200"/>
              <a:buFont typeface="Arial"/>
              <a:buNone/>
            </a:pPr>
            <a:r>
              <a:rPr lang="en-US" sz="2200" b="1" i="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		bakterial + virus + parasit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Adanya imunosupresif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1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Drug of choice </a:t>
            </a:r>
            <a:r>
              <a:rPr lang="en-US" sz="2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kurang tepat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Dosis &amp; aplikasi pemberian kurang tepat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Kondisi air minum kurang mendukung pengobatan</a:t>
            </a:r>
            <a:endParaRPr/>
          </a:p>
        </p:txBody>
      </p:sp>
      <p:sp>
        <p:nvSpPr>
          <p:cNvPr id="400" name="Google Shape;400;p41"/>
          <p:cNvSpPr txBox="1"/>
          <p:nvPr/>
        </p:nvSpPr>
        <p:spPr>
          <a:xfrm>
            <a:off x="8040687" y="4824412"/>
            <a:ext cx="10875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SANBE</a:t>
            </a:r>
            <a:endParaRPr/>
          </a:p>
        </p:txBody>
      </p:sp>
      <p:sp>
        <p:nvSpPr>
          <p:cNvPr id="401" name="Google Shape;401;p41"/>
          <p:cNvSpPr txBox="1"/>
          <p:nvPr/>
        </p:nvSpPr>
        <p:spPr>
          <a:xfrm>
            <a:off x="0" y="48688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SALES SUPPORT</a:t>
            </a:r>
            <a:endParaRPr/>
          </a:p>
        </p:txBody>
      </p:sp>
      <p:sp>
        <p:nvSpPr>
          <p:cNvPr id="402" name="Google Shape;402;p41"/>
          <p:cNvSpPr txBox="1"/>
          <p:nvPr/>
        </p:nvSpPr>
        <p:spPr>
          <a:xfrm>
            <a:off x="1376362" y="244475"/>
            <a:ext cx="3810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4A7B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604A7B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2"/>
          <p:cNvSpPr/>
          <p:nvPr/>
        </p:nvSpPr>
        <p:spPr>
          <a:xfrm>
            <a:off x="1440373" y="2110085"/>
            <a:ext cx="6122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91C8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gradFill flip="none">
                  <a:gsLst>
                    <a:gs pos="0">
                      <a:srgbClr val="6F91C8">
                        <a:alpha val="100000"/>
                      </a:srgbClr>
                    </a:gs>
                    <a:gs pos="49000">
                      <a:srgbClr val="4978B9">
                        <a:alpha val="100000"/>
                      </a:srgbClr>
                    </a:gs>
                    <a:gs pos="50000">
                      <a:srgbClr val="3268A8">
                        <a:alpha val="100000"/>
                      </a:srgbClr>
                    </a:gs>
                    <a:gs pos="92000">
                      <a:srgbClr val="305D91">
                        <a:alpha val="100000"/>
                      </a:srgbClr>
                    </a:gs>
                    <a:gs pos="100000">
                      <a:srgbClr val="305B8E">
                        <a:alpha val="100000"/>
                      </a:srgbClr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ea typeface="Arial"/>
                <a:cs typeface="Arial"/>
                <a:sym typeface="Arial"/>
              </a:rPr>
              <a:t>TERIMA KASIH.... </a:t>
            </a:r>
            <a:endParaRPr/>
          </a:p>
        </p:txBody>
      </p:sp>
      <p:sp>
        <p:nvSpPr>
          <p:cNvPr id="409" name="Google Shape;409;p42"/>
          <p:cNvSpPr txBox="1"/>
          <p:nvPr/>
        </p:nvSpPr>
        <p:spPr>
          <a:xfrm>
            <a:off x="0" y="48688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SALES SUPPORT</a:t>
            </a:r>
            <a:endParaRPr/>
          </a:p>
        </p:txBody>
      </p:sp>
      <p:sp>
        <p:nvSpPr>
          <p:cNvPr id="410" name="Google Shape;410;p42"/>
          <p:cNvSpPr txBox="1"/>
          <p:nvPr/>
        </p:nvSpPr>
        <p:spPr>
          <a:xfrm>
            <a:off x="8040687" y="4824412"/>
            <a:ext cx="10875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SANBE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4051300" y="446087"/>
            <a:ext cx="4724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9F1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rgbClr val="C6D9F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APA ITU OBAT HEWAN?</a:t>
            </a:r>
            <a:br>
              <a:rPr lang="en-US" sz="3200" b="0" i="0" u="none">
                <a:solidFill>
                  <a:srgbClr val="C6D9F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463550" y="1327150"/>
            <a:ext cx="8245500" cy="3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Sediaan yang dapat digunakan untuk mengobati hewan, membebaskan gejala atau memodifikasi proses kimia dalam tubuh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Sediaan obat hewan berupa: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☻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Biologik 		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☻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Farmasetik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☻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Premiks		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☻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Obat alami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0" y="48688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SALES SUPPORT</a:t>
            </a:r>
            <a:endParaRPr/>
          </a:p>
        </p:txBody>
      </p:sp>
      <p:sp>
        <p:nvSpPr>
          <p:cNvPr id="135" name="Google Shape;135;p19"/>
          <p:cNvSpPr txBox="1"/>
          <p:nvPr/>
        </p:nvSpPr>
        <p:spPr>
          <a:xfrm>
            <a:off x="66675" y="285750"/>
            <a:ext cx="3810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4A7B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604A7B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4051300" y="446087"/>
            <a:ext cx="4724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9F1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rgbClr val="C6D9F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APA ITU OBAT HEWAN?</a:t>
            </a:r>
            <a:br>
              <a:rPr lang="en-US" sz="3200" b="0" i="0" u="none">
                <a:solidFill>
                  <a:srgbClr val="C6D9F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285750" y="1543050"/>
            <a:ext cx="8610600" cy="3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400"/>
              <a:buFont typeface="Noto Sans Symbols"/>
              <a:buChar char="▪"/>
            </a:pPr>
            <a:r>
              <a:rPr lang="en-US" sz="2400" b="1" i="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BIOLOGIK: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∙  Sera (antisera)		∙ Hasil rekayasa genetika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∙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Vaksin 			∙ Bahan diagnostik (antigen)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46C0A"/>
              </a:buClr>
              <a:buSzPts val="2400"/>
              <a:buFont typeface="Noto Sans Symbols"/>
              <a:buChar char="▪"/>
            </a:pPr>
            <a:r>
              <a:rPr lang="en-US" sz="2400" b="1" i="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PREMIKS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(suplemen dicampurkan dalam pakan):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∙  Vitamin			∙  Asam amino	 	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∙  Mineral	 		∙  dll</a:t>
            </a: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0" y="48688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SALES SUPPORT</a:t>
            </a:r>
            <a:endParaRPr/>
          </a:p>
        </p:txBody>
      </p:sp>
      <p:sp>
        <p:nvSpPr>
          <p:cNvPr id="143" name="Google Shape;143;p20"/>
          <p:cNvSpPr txBox="1"/>
          <p:nvPr/>
        </p:nvSpPr>
        <p:spPr>
          <a:xfrm>
            <a:off x="8040687" y="4824412"/>
            <a:ext cx="10875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SANBE</a:t>
            </a:r>
            <a:endParaRPr/>
          </a:p>
        </p:txBody>
      </p:sp>
      <p:sp>
        <p:nvSpPr>
          <p:cNvPr id="144" name="Google Shape;144;p20"/>
          <p:cNvSpPr txBox="1"/>
          <p:nvPr/>
        </p:nvSpPr>
        <p:spPr>
          <a:xfrm>
            <a:off x="66675" y="285750"/>
            <a:ext cx="3810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4A7B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604A7B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4051300" y="446087"/>
            <a:ext cx="4724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9F1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rgbClr val="C6D9F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APA ITU OBAT HEWAN?</a:t>
            </a:r>
            <a:br>
              <a:rPr lang="en-US" sz="3200" b="0" i="0" u="none">
                <a:solidFill>
                  <a:srgbClr val="C6D9F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285750" y="1485900"/>
            <a:ext cx="86106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200"/>
              <a:buFont typeface="Noto Sans Symbols"/>
              <a:buChar char="▪"/>
            </a:pPr>
            <a:r>
              <a:rPr lang="en-US" sz="2200" b="1" i="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FARMASETIK</a:t>
            </a:r>
            <a:r>
              <a:rPr lang="en-US" sz="2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342900" marR="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∙ 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Antibiotika	 		∙ Multivitamin</a:t>
            </a:r>
            <a:endParaRPr/>
          </a:p>
          <a:p>
            <a:pPr marL="342900" marR="0" lvl="1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Kemoterapeutika		∙ Antiseptik &amp; Desinfektan</a:t>
            </a:r>
            <a:endParaRPr/>
          </a:p>
          <a:p>
            <a:pPr marL="342900" marR="0" lvl="1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Anti radang			∙ Anti parasit</a:t>
            </a:r>
            <a:endParaRPr/>
          </a:p>
          <a:p>
            <a:pPr marL="342900" marR="0" lvl="1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E46C0A"/>
              </a:buClr>
              <a:buSzPts val="2200"/>
              <a:buFont typeface="Noto Sans Symbols"/>
              <a:buChar char="▪"/>
            </a:pPr>
            <a:r>
              <a:rPr lang="en-US" sz="2200" b="1" i="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OBAT ALAMI</a:t>
            </a:r>
            <a:r>
              <a:rPr lang="en-US" sz="2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342900" marR="0" lvl="1" indent="-1397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∙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Curcuma xanthorriza 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(temulawak) 	 ∙ Allicin (ekstrak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garlic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342900" marR="0" lvl="1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Curcuma domestica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(kunyit)		 ∙ dll</a:t>
            </a:r>
            <a:endParaRPr/>
          </a:p>
          <a:p>
            <a:pPr marL="342900" marR="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032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0" y="48688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SALES SUPPORT</a:t>
            </a:r>
            <a:endParaRPr/>
          </a:p>
        </p:txBody>
      </p:sp>
      <p:sp>
        <p:nvSpPr>
          <p:cNvPr id="152" name="Google Shape;152;p21"/>
          <p:cNvSpPr txBox="1"/>
          <p:nvPr/>
        </p:nvSpPr>
        <p:spPr>
          <a:xfrm>
            <a:off x="8040687" y="4824412"/>
            <a:ext cx="10875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SANBE</a:t>
            </a:r>
            <a:endParaRPr/>
          </a:p>
        </p:txBody>
      </p:sp>
      <p:sp>
        <p:nvSpPr>
          <p:cNvPr id="153" name="Google Shape;153;p21"/>
          <p:cNvSpPr txBox="1"/>
          <p:nvPr/>
        </p:nvSpPr>
        <p:spPr>
          <a:xfrm>
            <a:off x="66675" y="285750"/>
            <a:ext cx="3810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4A7B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604A7B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1258887" y="209550"/>
            <a:ext cx="7824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9F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rgbClr val="C6D9F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PENGGUNAAN OBAT HEWAN </a:t>
            </a:r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1"/>
          </p:nvPr>
        </p:nvSpPr>
        <p:spPr>
          <a:xfrm>
            <a:off x="449262" y="1214437"/>
            <a:ext cx="8694600" cy="3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▪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Tindakan medik untuk: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</a:t>
            </a: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☻ meningkatkan kekebalan		 ☻ peningkatan kesehatan hewan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☻ pencegahan &amp; penyembuhan penyakit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▪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 pemberian: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☻dalam pakan	 ☻ dalam air minum	 ☻tetes</a:t>
            </a:r>
            <a:endParaRPr sz="2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☻topikal		 ☻ parenteral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▪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Hewan: 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binatang / satwa yang seluruh/ sebagian dari siklus hidupnya berada di darat, air dan/ atau udara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0" y="48688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SALES SUPPORT</a:t>
            </a:r>
            <a:endParaRPr/>
          </a:p>
        </p:txBody>
      </p:sp>
      <p:sp>
        <p:nvSpPr>
          <p:cNvPr id="161" name="Google Shape;161;p22"/>
          <p:cNvSpPr txBox="1"/>
          <p:nvPr/>
        </p:nvSpPr>
        <p:spPr>
          <a:xfrm>
            <a:off x="8040687" y="4824412"/>
            <a:ext cx="10875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SANBE</a:t>
            </a:r>
            <a:endParaRPr/>
          </a:p>
        </p:txBody>
      </p:sp>
      <p:sp>
        <p:nvSpPr>
          <p:cNvPr id="162" name="Google Shape;162;p22"/>
          <p:cNvSpPr txBox="1"/>
          <p:nvPr/>
        </p:nvSpPr>
        <p:spPr>
          <a:xfrm>
            <a:off x="66675" y="285750"/>
            <a:ext cx="3810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4A7B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604A7B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515937" y="209550"/>
            <a:ext cx="8259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9F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rgbClr val="C6D9F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KLASIFIKASI OBAT HEWAN </a:t>
            </a:r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body" idx="1"/>
          </p:nvPr>
        </p:nvSpPr>
        <p:spPr>
          <a:xfrm>
            <a:off x="268287" y="1377950"/>
            <a:ext cx="8875800" cy="3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2400"/>
              <a:buFont typeface="Noto Sans Symbols"/>
              <a:buChar char="▪"/>
            </a:pPr>
            <a:r>
              <a:rPr lang="en-US" sz="2400" b="1" i="0" u="none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Obat keras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jika pemberiannya tidak sesuai dg ketentuan  dpt menimbulkan bahaya bagi hewan dan/ atau manusia yg mengkonsumsi produk hewan.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58ED5"/>
              </a:buClr>
              <a:buSzPts val="2400"/>
              <a:buFont typeface="Noto Sans Symbols"/>
              <a:buChar char="▪"/>
            </a:pPr>
            <a:r>
              <a:rPr lang="en-US" sz="2400" b="1" i="0" u="none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Obat bebas terbatas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diberlakukan sbg obat bebas untuk jenis hewan tertentu dgn ketentuan disediakan dlm jumlah, aturan dosis, bentuk sediaan &amp; cara pemberian tertentu serta diberi tanda peringatan khusus.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46C0A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Dgn resep DRH.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46C0A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Dilakukan DRH / nakeswan dibawah pengawasan DRH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rgbClr val="E46C0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3"/>
          <p:cNvSpPr txBox="1"/>
          <p:nvPr/>
        </p:nvSpPr>
        <p:spPr>
          <a:xfrm>
            <a:off x="0" y="48688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SALES SUPPORT</a:t>
            </a:r>
            <a:endParaRPr/>
          </a:p>
        </p:txBody>
      </p:sp>
      <p:sp>
        <p:nvSpPr>
          <p:cNvPr id="170" name="Google Shape;170;p23"/>
          <p:cNvSpPr txBox="1"/>
          <p:nvPr/>
        </p:nvSpPr>
        <p:spPr>
          <a:xfrm>
            <a:off x="66675" y="285750"/>
            <a:ext cx="3810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4A7B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604A7B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>
            <a:spLocks noGrp="1"/>
          </p:cNvSpPr>
          <p:nvPr>
            <p:ph type="title"/>
          </p:nvPr>
        </p:nvSpPr>
        <p:spPr>
          <a:xfrm>
            <a:off x="515937" y="209550"/>
            <a:ext cx="8259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9F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rgbClr val="C6D9F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KLASIFIKASI OBAT HEWAN </a:t>
            </a:r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body" idx="1"/>
          </p:nvPr>
        </p:nvSpPr>
        <p:spPr>
          <a:xfrm>
            <a:off x="449262" y="1387475"/>
            <a:ext cx="8490000" cy="3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2800"/>
              <a:buFont typeface="Noto Sans Symbols"/>
              <a:buChar char="▪"/>
            </a:pPr>
            <a:r>
              <a:rPr lang="en-US" sz="2800" b="1" i="0" u="none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Obat bebas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dipakai secara bebas oleh setiap orang pd hewan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46C0A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Tanpa resep DRH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4"/>
          <p:cNvSpPr txBox="1"/>
          <p:nvPr/>
        </p:nvSpPr>
        <p:spPr>
          <a:xfrm>
            <a:off x="0" y="48688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SALES SUPPORT</a:t>
            </a:r>
            <a:endParaRPr/>
          </a:p>
        </p:txBody>
      </p:sp>
      <p:sp>
        <p:nvSpPr>
          <p:cNvPr id="178" name="Google Shape;178;p24"/>
          <p:cNvSpPr txBox="1"/>
          <p:nvPr/>
        </p:nvSpPr>
        <p:spPr>
          <a:xfrm>
            <a:off x="8040687" y="4824412"/>
            <a:ext cx="10875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SANBE</a:t>
            </a:r>
            <a:endParaRPr/>
          </a:p>
        </p:txBody>
      </p:sp>
      <p:sp>
        <p:nvSpPr>
          <p:cNvPr id="179" name="Google Shape;179;p24"/>
          <p:cNvSpPr txBox="1"/>
          <p:nvPr/>
        </p:nvSpPr>
        <p:spPr>
          <a:xfrm>
            <a:off x="66675" y="285750"/>
            <a:ext cx="3810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4A7B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604A7B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>
            <a:spLocks noGrp="1"/>
          </p:cNvSpPr>
          <p:nvPr>
            <p:ph type="ctrTitle"/>
          </p:nvPr>
        </p:nvSpPr>
        <p:spPr>
          <a:xfrm>
            <a:off x="5635625" y="1598612"/>
            <a:ext cx="3508500" cy="1569900"/>
          </a:xfrm>
          <a:prstGeom prst="rect">
            <a:avLst/>
          </a:prstGeom>
          <a:noFill/>
          <a:ln>
            <a:noFill/>
          </a:ln>
          <a:effectLst>
            <a:outerShdw blurRad="63500" dist="38100" dir="2700000">
              <a:srgbClr val="000000">
                <a:alpha val="39610"/>
              </a:srgb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PENANGANAN PENYAKIT UNGGAS DI LAPANGAN</a:t>
            </a:r>
            <a:endParaRPr/>
          </a:p>
        </p:txBody>
      </p:sp>
      <p:sp>
        <p:nvSpPr>
          <p:cNvPr id="185" name="Google Shape;185;p25"/>
          <p:cNvSpPr txBox="1"/>
          <p:nvPr/>
        </p:nvSpPr>
        <p:spPr>
          <a:xfrm>
            <a:off x="7977187" y="92075"/>
            <a:ext cx="1087500" cy="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SANBE</a:t>
            </a:r>
            <a:endParaRPr/>
          </a:p>
        </p:txBody>
      </p:sp>
      <p:sp>
        <p:nvSpPr>
          <p:cNvPr id="186" name="Google Shape;186;p25"/>
          <p:cNvSpPr txBox="1"/>
          <p:nvPr/>
        </p:nvSpPr>
        <p:spPr>
          <a:xfrm>
            <a:off x="6248400" y="48688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SALES SUPPORT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</Words>
  <Application>Microsoft Office PowerPoint</Application>
  <PresentationFormat>On-screen Show (16:9)</PresentationFormat>
  <Paragraphs>297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1_Office Theme</vt:lpstr>
      <vt:lpstr>Office Theme</vt:lpstr>
      <vt:lpstr>2_Office Theme</vt:lpstr>
      <vt:lpstr>3_Office Theme</vt:lpstr>
      <vt:lpstr>EFIKASI PENGOBATAN</vt:lpstr>
      <vt:lpstr>OBAT HEWAN</vt:lpstr>
      <vt:lpstr>APA ITU OBAT HEWAN? </vt:lpstr>
      <vt:lpstr>APA ITU OBAT HEWAN? </vt:lpstr>
      <vt:lpstr>APA ITU OBAT HEWAN? </vt:lpstr>
      <vt:lpstr>PENGGUNAAN OBAT HEWAN </vt:lpstr>
      <vt:lpstr>KLASIFIKASI OBAT HEWAN </vt:lpstr>
      <vt:lpstr>KLASIFIKASI OBAT HEWAN </vt:lpstr>
      <vt:lpstr>PENANGANAN PENYAKIT UNGGAS DI LAPANGAN</vt:lpstr>
      <vt:lpstr>PowerPoint Presentation</vt:lpstr>
      <vt:lpstr>PowerPoint Presentation</vt:lpstr>
      <vt:lpstr>PowerPoint Presentation</vt:lpstr>
      <vt:lpstr>3. Pemilihan Obat</vt:lpstr>
      <vt:lpstr>3. Contoh Pemilihan Obat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EVALUASI PENGOBATAN</vt:lpstr>
      <vt:lpstr>EVALUASI PENGOBATAN</vt:lpstr>
      <vt:lpstr>KEMUNGKINAN  KEGAGALAN/ LAMBATNYA PENGOBATAN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EFIKASI PENGOBATAN</dc:title>
  <dc:creator>ACER</dc:creator>
  <cp:lastModifiedBy>ACER</cp:lastModifiedBy>
  <cp:revision>1</cp:revision>
  <dcterms:modified xsi:type="dcterms:W3CDTF">2021-08-18T16:49:29Z</dcterms:modified>
</cp:coreProperties>
</file>