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2570"/>
    <a:srgbClr val="000000"/>
    <a:srgbClr val="003295"/>
    <a:srgbClr val="002F8D"/>
    <a:srgbClr val="002A7C"/>
    <a:srgbClr val="72A7F6"/>
    <a:srgbClr val="FDC529"/>
    <a:srgbClr val="52C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353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209" cy="4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259" y="0"/>
            <a:ext cx="2972209" cy="4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6855"/>
            <a:ext cx="2972209" cy="4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259" y="8846855"/>
            <a:ext cx="2972209" cy="4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D7B49F-1A37-4684-9084-E48CEB00B5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Image" r:id="rId3" imgW="10438095" imgH="5980952" progId="">
                  <p:embed/>
                </p:oleObj>
              </mc:Choice>
              <mc:Fallback>
                <p:oleObj name="Image" r:id="rId3" imgW="10438095" imgH="5980952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2371725"/>
                        <a:ext cx="914400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33A38-55CF-4D8A-9AB2-062AB59814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A2EE2-CF1B-41E0-A330-5DE88A968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3644EB0-2A4E-4841-BFA8-7D3B97EC0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EAA9-4D1E-47C9-8DCF-512D99FAF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456EF-B588-45F6-A970-5053DD280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A9EB-ED35-4468-8BB6-5A3CB0826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8DB2-6458-4894-8C1A-73CEEA232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F798C-DC6A-46B9-99F3-B9E2D7128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40E75-8EA4-49CB-A627-6913F8DF7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04D5-DA95-4B05-9914-C42B742E5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94313-6396-40CA-BF88-28D5288DB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15" imgW="10387302" imgH="1205924" progId="">
                  <p:embed/>
                </p:oleObj>
              </mc:Choice>
              <mc:Fallback>
                <p:oleObj name="Image" r:id="rId15" imgW="10387302" imgH="1205924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52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B1E2F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66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C3265-C50F-415A-9BCA-A636314290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2155825"/>
          </a:xfrm>
        </p:spPr>
        <p:txBody>
          <a:bodyPr/>
          <a:lstStyle/>
          <a:p>
            <a:r>
              <a:rPr lang="en-US" dirty="0"/>
              <a:t>AKHLAK DAN MUAMALAH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048000"/>
            <a:ext cx="7239000" cy="1600200"/>
          </a:xfrm>
        </p:spPr>
        <p:txBody>
          <a:bodyPr/>
          <a:lstStyle/>
          <a:p>
            <a:r>
              <a:rPr lang="en-US" sz="4400" u="sng" dirty="0">
                <a:latin typeface="Goudy Old Style" pitchFamily="18" charset="0"/>
              </a:rPr>
              <a:t>Presented by: </a:t>
            </a:r>
            <a:r>
              <a:rPr lang="en-US" sz="4400" u="sng">
                <a:latin typeface="Goudy Old Style" pitchFamily="18" charset="0"/>
              </a:rPr>
              <a:t>Ahmad Fatoni</a:t>
            </a:r>
            <a:r>
              <a:rPr lang="en-US" sz="4400" u="sng">
                <a:latin typeface="Harlow Solid Italic" pitchFamily="82" charset="0"/>
              </a:rPr>
              <a:t> </a:t>
            </a:r>
            <a:r>
              <a:rPr lang="en-US" sz="2800" dirty="0">
                <a:solidFill>
                  <a:schemeClr val="accent5">
                    <a:lumMod val="90000"/>
                  </a:schemeClr>
                </a:solidFill>
                <a:latin typeface="Harrington" pitchFamily="82" charset="0"/>
              </a:rPr>
              <a:t>Email: tonscollect@yahoo.com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Pengertian</a:t>
            </a: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 akhlak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4800" y="1828800"/>
            <a:ext cx="8534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Etimologi :</a:t>
            </a:r>
            <a:r>
              <a:rPr lang="en-US" sz="3200" dirty="0"/>
              <a:t> </a:t>
            </a:r>
            <a:r>
              <a:rPr lang="en-US" sz="3200" i="1" dirty="0"/>
              <a:t>Akhlaq </a:t>
            </a:r>
            <a:r>
              <a:rPr lang="en-US" sz="3200" dirty="0"/>
              <a:t>(bahasa Arab) adalah bentuk jamak dari kata </a:t>
            </a:r>
            <a:r>
              <a:rPr lang="en-US" sz="3200" i="1" dirty="0"/>
              <a:t>khuluq </a:t>
            </a:r>
            <a:r>
              <a:rPr lang="en-US" sz="3200" dirty="0"/>
              <a:t>berarti budi pekerti, tingkah laku, atau tabiat.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solidFill>
                  <a:srgbClr val="FFC000"/>
                </a:solidFill>
              </a:rPr>
              <a:t>Terminologi :</a:t>
            </a:r>
            <a:r>
              <a:rPr lang="en-US" sz="3200" dirty="0"/>
              <a:t> Akhlak adalah sifat yang tertanam dalam jiwa yang menimbulkan perbuatan dengan mudah, tanpa memerlukan pemikiran dan pertimbangan. (Al-Ghazali).</a:t>
            </a:r>
          </a:p>
          <a:p>
            <a:pPr algn="just"/>
            <a:r>
              <a:rPr lang="en-US" sz="36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914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AKHLAK, ETIKA, MORAL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/>
              <a:t>    </a:t>
            </a:r>
            <a:r>
              <a:rPr lang="en-US" b="0" dirty="0"/>
              <a:t>Ketiga istilah tersebut sama-sama menentukan baik buruk perbuatan manusia. Perbedaannya terletak pada standar masing-masing:</a:t>
            </a:r>
          </a:p>
          <a:p>
            <a:pPr>
              <a:lnSpc>
                <a:spcPct val="90000"/>
              </a:lnSpc>
              <a:buNone/>
            </a:pPr>
            <a:endParaRPr lang="en-US" b="0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+mj-lt"/>
              </a:rPr>
              <a:t>Akhlak	: standarnya Al-Quran dan Al-Hadits.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+mj-lt"/>
              </a:rPr>
              <a:t>Etika	: standarnya pertimbangan akal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			 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pikiran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Moral	: standarnya kebiasaan yang umum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			  berlaku di masyarakat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br>
              <a:rPr lang="en-US" dirty="0">
                <a:solidFill>
                  <a:schemeClr val="tx2"/>
                </a:solidFill>
                <a:latin typeface="+mj-lt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br>
              <a:rPr lang="en-US" sz="2000" dirty="0">
                <a:solidFill>
                  <a:schemeClr val="tx2"/>
                </a:solidFill>
                <a:latin typeface="+mj-lt"/>
              </a:rPr>
            </a:br>
            <a:endParaRPr lang="en-US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4648200"/>
            <a:ext cx="754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SUMBER AKHLAK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b="1" kern="0" dirty="0">
                <a:latin typeface="+mn-lt"/>
              </a:rPr>
              <a:t>   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Sumber Akhlak :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Al-Quran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Al-Hadits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Artinya, </a:t>
            </a:r>
            <a:r>
              <a:rPr lang="en-US" sz="3200" dirty="0">
                <a:latin typeface="+mj-lt"/>
              </a:rPr>
              <a:t>yang menjadi ukuran baik dan buruk atau mulia dan tercela  akhlak seseorang bukan akal pikiran atau pandangan masyarakat sebagaimana dalam konsep etika dan moral.</a:t>
            </a:r>
            <a:br>
              <a:rPr lang="en-US" sz="3200" dirty="0">
                <a:latin typeface="+mj-lt"/>
              </a:rPr>
            </a:b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51816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rgbClr val="FFC000"/>
                </a:solidFill>
              </a:rPr>
              <a:t>Apakah Islam menafikan peran hati nurani, akal dan pandangan masyarakat dalam menentukan baik dan buruk?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8" name="Oval 20"/>
          <p:cNvSpPr>
            <a:spLocks noChangeArrowheads="1"/>
          </p:cNvSpPr>
          <p:nvPr/>
        </p:nvSpPr>
        <p:spPr bwMode="gray">
          <a:xfrm rot="-1543677">
            <a:off x="2971800" y="58674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gray">
          <a:xfrm>
            <a:off x="7861300" y="55832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PENGERTIAN MUAMALAH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b="1" kern="0" dirty="0">
                <a:latin typeface="+mn-lt"/>
              </a:rPr>
              <a:t>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Etimologi: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/>
              <a:t>muamalah adalah bentuk masdar dari kata </a:t>
            </a:r>
            <a:r>
              <a:rPr lang="en-US" sz="2000" i="1" dirty="0"/>
              <a:t>’amala </a:t>
            </a:r>
            <a:r>
              <a:rPr lang="en-US" sz="2000" dirty="0"/>
              <a:t>yang artinya saling bertindak, saling berbuat, dan saling mengenal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b="1" kern="0" dirty="0">
                <a:solidFill>
                  <a:srgbClr val="FFC000"/>
                </a:solidFill>
              </a:rPr>
              <a:t>    Terminologi: </a:t>
            </a:r>
            <a:r>
              <a:rPr lang="en-US" sz="2000" dirty="0"/>
              <a:t>segala aturan agama yang mengatur hubungan antara sesama manusia, dan antara manusia dan alam sekitarnya, tanpa memandang agama atau asal usul kehidupannya. 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dirty="0"/>
              <a:t>     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dirty="0"/>
              <a:t>     (Aturan agama yang mengatur hubungan antar sesama manusia: perkawinan, perwalian, warisan, wasiat, hibah, perdagangan dsb. Aturan agama yang mengatur hubungan antara manusia dan lingkungannya : hukum Islam tentang makanan, minuman, mata pencaharian, dan cara memperoleh rizki yang halal.</a:t>
            </a:r>
            <a:r>
              <a:rPr lang="en-US" sz="2400" dirty="0"/>
              <a:t> </a:t>
            </a:r>
            <a:r>
              <a:rPr lang="en-US" sz="2000" dirty="0"/>
              <a:t>Aturan agama yang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antara manusia dengan alam sekitarnya: larangan mengganggu, merusak dan membinasakan hewan, tumbuhan atau yang lainnya tanpa adanya suatu alasan yang dibenarkan oleh agama, perintah kepada manusia agar mengadakan penelitian dan pemikiran tentang keadaan alam semesta).</a:t>
            </a:r>
            <a:br>
              <a:rPr lang="en-US" sz="24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76200"/>
            <a:ext cx="7543800" cy="990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RUANG LINGKUP MUAMALAH 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400" dirty="0"/>
              <a:t>Muamalah mempunyai ruang lingkup yang luas, yang meliputi segala aspek, baik dari bidang agama, politik, ekonomi, pendidikan serta sosial-budaya.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en-US" sz="2400" dirty="0"/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400" dirty="0"/>
              <a:t>    Firman Allah (an-Nahl: 89):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en-US" sz="3200" dirty="0">
              <a:cs typeface="Traditional Arabic" pitchFamily="2" charset="-78"/>
            </a:endParaRPr>
          </a:p>
          <a:p>
            <a:pPr marL="342900" indent="22225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ar-SA" sz="3000" b="1" dirty="0">
                <a:cs typeface="Traditional Arabic" pitchFamily="2" charset="-78"/>
              </a:rPr>
              <a:t>وَنَزَّلْنَا عَلَيْكَ الْكِتَابَ تِبْيَاناً لِكُلِّ شَيْءٍ وَهُدىً وَرَحْمَةً وَبُشْرَى لِلْمُسْلِمِينَ</a:t>
            </a:r>
            <a:r>
              <a:rPr lang="en-US" sz="3000" b="1" dirty="0">
                <a:cs typeface="Traditional Arabic" pitchFamily="2" charset="-78"/>
              </a:rPr>
              <a:t> </a:t>
            </a:r>
            <a:endParaRPr lang="en-US" sz="3000" dirty="0">
              <a:cs typeface="Traditional Arabic" pitchFamily="2" charset="-78"/>
            </a:endParaRP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en-US" sz="2000" dirty="0"/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dirty="0"/>
              <a:t>     “</a:t>
            </a:r>
            <a:r>
              <a:rPr lang="en-US" sz="2000" i="1" dirty="0"/>
              <a:t>Kami turunkan kepadamu al Qur’an untuk menerangkan segala sesuatu, untuk petunjuk dan rahmat serta berita gembira bagi orang-orang islam.”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124200"/>
            <a:ext cx="4876800" cy="838200"/>
          </a:xfrm>
        </p:spPr>
        <p:txBody>
          <a:bodyPr/>
          <a:lstStyle/>
          <a:p>
            <a:r>
              <a:rPr lang="en-US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See </a:t>
            </a:r>
            <a:r>
              <a:rPr lang="en-US" sz="4000" b="1" i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 next</a:t>
            </a:r>
            <a:endParaRPr lang="en-US" sz="4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3971" name="WordArt 3"/>
          <p:cNvSpPr>
            <a:spLocks noChangeArrowheads="1" noChangeShapeType="1" noTextEdit="1"/>
          </p:cNvSpPr>
          <p:nvPr/>
        </p:nvSpPr>
        <p:spPr bwMode="gray">
          <a:xfrm>
            <a:off x="1905000" y="533400"/>
            <a:ext cx="6629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5400" b="1" kern="1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354</TotalTime>
  <Words>368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Goudy Old Style</vt:lpstr>
      <vt:lpstr>Harlow Solid Italic</vt:lpstr>
      <vt:lpstr>Harrington</vt:lpstr>
      <vt:lpstr>Verdana</vt:lpstr>
      <vt:lpstr>Wingdings</vt:lpstr>
      <vt:lpstr>cdb2004141gd</vt:lpstr>
      <vt:lpstr>Image</vt:lpstr>
      <vt:lpstr>AKHLAK DAN MUAMALAH</vt:lpstr>
      <vt:lpstr>Pengertian akhlak</vt:lpstr>
      <vt:lpstr>AKHLAK, ETIKA, MORAL</vt:lpstr>
      <vt:lpstr>SUMBER AKHLAK</vt:lpstr>
      <vt:lpstr>PENGERTIAN MUAMALAH</vt:lpstr>
      <vt:lpstr>RUANG LINGKUP MUAMALAH 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akmal</dc:creator>
  <cp:lastModifiedBy>ADMIN</cp:lastModifiedBy>
  <cp:revision>67</cp:revision>
  <dcterms:created xsi:type="dcterms:W3CDTF">2011-09-28T13:51:21Z</dcterms:created>
  <dcterms:modified xsi:type="dcterms:W3CDTF">2021-03-07T23:30:42Z</dcterms:modified>
</cp:coreProperties>
</file>