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6" r:id="rId8"/>
    <p:sldId id="267" r:id="rId9"/>
    <p:sldId id="268" r:id="rId10"/>
    <p:sldId id="269" r:id="rId11"/>
    <p:sldId id="262" r:id="rId12"/>
    <p:sldId id="263" r:id="rId13"/>
    <p:sldId id="264"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56" d="100"/>
          <a:sy n="56" d="100"/>
        </p:scale>
        <p:origin x="2694" y="1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292374-525C-431C-91C0-9556E574849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5DC7C6A-BEF3-45CD-BEFA-DA23137006AB}">
      <dgm:prSet/>
      <dgm:spPr/>
      <dgm:t>
        <a:bodyPr/>
        <a:lstStyle/>
        <a:p>
          <a:pPr>
            <a:lnSpc>
              <a:spcPct val="100000"/>
            </a:lnSpc>
          </a:pPr>
          <a:r>
            <a:rPr lang="en-US"/>
            <a:t>Euclidean Distance</a:t>
          </a:r>
        </a:p>
      </dgm:t>
    </dgm:pt>
    <dgm:pt modelId="{69D48573-103A-4980-99A7-113A3E9FCC9C}" type="parTrans" cxnId="{5193610C-5192-4B87-A4EB-AE948D23A20B}">
      <dgm:prSet/>
      <dgm:spPr/>
      <dgm:t>
        <a:bodyPr/>
        <a:lstStyle/>
        <a:p>
          <a:endParaRPr lang="en-US"/>
        </a:p>
      </dgm:t>
    </dgm:pt>
    <dgm:pt modelId="{BBFECECE-7B44-474E-8B0F-4CF1D38C3A9C}" type="sibTrans" cxnId="{5193610C-5192-4B87-A4EB-AE948D23A20B}">
      <dgm:prSet/>
      <dgm:spPr/>
      <dgm:t>
        <a:bodyPr/>
        <a:lstStyle/>
        <a:p>
          <a:endParaRPr lang="en-US"/>
        </a:p>
      </dgm:t>
    </dgm:pt>
    <dgm:pt modelId="{95F95CAC-A696-43CC-ADC1-ED056F3A8AAA}">
      <dgm:prSet/>
      <dgm:spPr/>
      <dgm:t>
        <a:bodyPr/>
        <a:lstStyle/>
        <a:p>
          <a:pPr>
            <a:lnSpc>
              <a:spcPct val="100000"/>
            </a:lnSpc>
          </a:pPr>
          <a:r>
            <a:rPr lang="en-US"/>
            <a:t>Manhattan Distance</a:t>
          </a:r>
        </a:p>
      </dgm:t>
    </dgm:pt>
    <dgm:pt modelId="{5C91510C-C906-424C-8342-B9D109E70014}" type="parTrans" cxnId="{C1463B71-0E74-488F-AE7D-85EA87B26422}">
      <dgm:prSet/>
      <dgm:spPr/>
      <dgm:t>
        <a:bodyPr/>
        <a:lstStyle/>
        <a:p>
          <a:endParaRPr lang="en-US"/>
        </a:p>
      </dgm:t>
    </dgm:pt>
    <dgm:pt modelId="{689642D4-C308-464E-9222-5AFD5A4A36A1}" type="sibTrans" cxnId="{C1463B71-0E74-488F-AE7D-85EA87B26422}">
      <dgm:prSet/>
      <dgm:spPr/>
      <dgm:t>
        <a:bodyPr/>
        <a:lstStyle/>
        <a:p>
          <a:endParaRPr lang="en-US"/>
        </a:p>
      </dgm:t>
    </dgm:pt>
    <dgm:pt modelId="{B7757828-C831-4536-84CE-4645DA2B2D4F}">
      <dgm:prSet/>
      <dgm:spPr/>
      <dgm:t>
        <a:bodyPr/>
        <a:lstStyle/>
        <a:p>
          <a:pPr>
            <a:lnSpc>
              <a:spcPct val="100000"/>
            </a:lnSpc>
          </a:pPr>
          <a:r>
            <a:rPr lang="en-US"/>
            <a:t>Minkowski Distance</a:t>
          </a:r>
        </a:p>
      </dgm:t>
    </dgm:pt>
    <dgm:pt modelId="{106EA7A6-EDAA-464E-BB91-C61547CF36B6}" type="parTrans" cxnId="{6193612E-0633-40BF-B624-A68EA53B8064}">
      <dgm:prSet/>
      <dgm:spPr/>
      <dgm:t>
        <a:bodyPr/>
        <a:lstStyle/>
        <a:p>
          <a:endParaRPr lang="en-US"/>
        </a:p>
      </dgm:t>
    </dgm:pt>
    <dgm:pt modelId="{B0D21295-58D1-483E-9FC3-D4F4323BED63}" type="sibTrans" cxnId="{6193612E-0633-40BF-B624-A68EA53B8064}">
      <dgm:prSet/>
      <dgm:spPr/>
      <dgm:t>
        <a:bodyPr/>
        <a:lstStyle/>
        <a:p>
          <a:endParaRPr lang="en-US"/>
        </a:p>
      </dgm:t>
    </dgm:pt>
    <dgm:pt modelId="{BF4F5FBA-BF97-41C0-B63B-1D6B662DE4B8}" type="pres">
      <dgm:prSet presAssocID="{72292374-525C-431C-91C0-9556E5748499}" presName="root" presStyleCnt="0">
        <dgm:presLayoutVars>
          <dgm:dir/>
          <dgm:resizeHandles val="exact"/>
        </dgm:presLayoutVars>
      </dgm:prSet>
      <dgm:spPr/>
    </dgm:pt>
    <dgm:pt modelId="{098D39BC-E500-4380-AF53-46B819D4DA25}" type="pres">
      <dgm:prSet presAssocID="{05DC7C6A-BEF3-45CD-BEFA-DA23137006AB}" presName="compNode" presStyleCnt="0"/>
      <dgm:spPr/>
    </dgm:pt>
    <dgm:pt modelId="{DF04C68E-F1A9-4018-A55F-491DACFEA284}" type="pres">
      <dgm:prSet presAssocID="{05DC7C6A-BEF3-45CD-BEFA-DA23137006A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rker"/>
        </a:ext>
      </dgm:extLst>
    </dgm:pt>
    <dgm:pt modelId="{34E00B78-F03D-4B05-B673-5689ED28F1AE}" type="pres">
      <dgm:prSet presAssocID="{05DC7C6A-BEF3-45CD-BEFA-DA23137006AB}" presName="spaceRect" presStyleCnt="0"/>
      <dgm:spPr/>
    </dgm:pt>
    <dgm:pt modelId="{49C1F8AA-00F2-4DB9-9865-5426C07EC2D6}" type="pres">
      <dgm:prSet presAssocID="{05DC7C6A-BEF3-45CD-BEFA-DA23137006AB}" presName="textRect" presStyleLbl="revTx" presStyleIdx="0" presStyleCnt="3">
        <dgm:presLayoutVars>
          <dgm:chMax val="1"/>
          <dgm:chPref val="1"/>
        </dgm:presLayoutVars>
      </dgm:prSet>
      <dgm:spPr/>
    </dgm:pt>
    <dgm:pt modelId="{518CFE22-03D2-4710-BBB9-93846C140E40}" type="pres">
      <dgm:prSet presAssocID="{BBFECECE-7B44-474E-8B0F-4CF1D38C3A9C}" presName="sibTrans" presStyleCnt="0"/>
      <dgm:spPr/>
    </dgm:pt>
    <dgm:pt modelId="{3C4256D7-E4AE-4257-8831-4632EB25A2DD}" type="pres">
      <dgm:prSet presAssocID="{95F95CAC-A696-43CC-ADC1-ED056F3A8AAA}" presName="compNode" presStyleCnt="0"/>
      <dgm:spPr/>
    </dgm:pt>
    <dgm:pt modelId="{DA212300-2E20-450C-BF04-E90E053C8063}" type="pres">
      <dgm:prSet presAssocID="{95F95CAC-A696-43CC-ADC1-ED056F3A8AA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r"/>
        </a:ext>
      </dgm:extLst>
    </dgm:pt>
    <dgm:pt modelId="{F9FA282E-BA10-451A-942D-23D458B5F2DB}" type="pres">
      <dgm:prSet presAssocID="{95F95CAC-A696-43CC-ADC1-ED056F3A8AAA}" presName="spaceRect" presStyleCnt="0"/>
      <dgm:spPr/>
    </dgm:pt>
    <dgm:pt modelId="{64B646E0-CC11-4541-9FF4-63D108825086}" type="pres">
      <dgm:prSet presAssocID="{95F95CAC-A696-43CC-ADC1-ED056F3A8AAA}" presName="textRect" presStyleLbl="revTx" presStyleIdx="1" presStyleCnt="3">
        <dgm:presLayoutVars>
          <dgm:chMax val="1"/>
          <dgm:chPref val="1"/>
        </dgm:presLayoutVars>
      </dgm:prSet>
      <dgm:spPr/>
    </dgm:pt>
    <dgm:pt modelId="{CA796CB7-EEC1-4272-8759-BE038E4E831B}" type="pres">
      <dgm:prSet presAssocID="{689642D4-C308-464E-9222-5AFD5A4A36A1}" presName="sibTrans" presStyleCnt="0"/>
      <dgm:spPr/>
    </dgm:pt>
    <dgm:pt modelId="{E2915EC2-2B9C-461A-8EA6-6899CF08F20A}" type="pres">
      <dgm:prSet presAssocID="{B7757828-C831-4536-84CE-4645DA2B2D4F}" presName="compNode" presStyleCnt="0"/>
      <dgm:spPr/>
    </dgm:pt>
    <dgm:pt modelId="{01DA48E6-C969-4651-BCA9-649DC74F75CB}" type="pres">
      <dgm:prSet presAssocID="{B7757828-C831-4536-84CE-4645DA2B2D4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Walk"/>
        </a:ext>
      </dgm:extLst>
    </dgm:pt>
    <dgm:pt modelId="{5E6FDCED-8121-4847-8F1A-6FACB32B28EC}" type="pres">
      <dgm:prSet presAssocID="{B7757828-C831-4536-84CE-4645DA2B2D4F}" presName="spaceRect" presStyleCnt="0"/>
      <dgm:spPr/>
    </dgm:pt>
    <dgm:pt modelId="{9E1FDC5B-31BF-41EE-B61B-EE740A050D6E}" type="pres">
      <dgm:prSet presAssocID="{B7757828-C831-4536-84CE-4645DA2B2D4F}" presName="textRect" presStyleLbl="revTx" presStyleIdx="2" presStyleCnt="3">
        <dgm:presLayoutVars>
          <dgm:chMax val="1"/>
          <dgm:chPref val="1"/>
        </dgm:presLayoutVars>
      </dgm:prSet>
      <dgm:spPr/>
    </dgm:pt>
  </dgm:ptLst>
  <dgm:cxnLst>
    <dgm:cxn modelId="{5193610C-5192-4B87-A4EB-AE948D23A20B}" srcId="{72292374-525C-431C-91C0-9556E5748499}" destId="{05DC7C6A-BEF3-45CD-BEFA-DA23137006AB}" srcOrd="0" destOrd="0" parTransId="{69D48573-103A-4980-99A7-113A3E9FCC9C}" sibTransId="{BBFECECE-7B44-474E-8B0F-4CF1D38C3A9C}"/>
    <dgm:cxn modelId="{6193612E-0633-40BF-B624-A68EA53B8064}" srcId="{72292374-525C-431C-91C0-9556E5748499}" destId="{B7757828-C831-4536-84CE-4645DA2B2D4F}" srcOrd="2" destOrd="0" parTransId="{106EA7A6-EDAA-464E-BB91-C61547CF36B6}" sibTransId="{B0D21295-58D1-483E-9FC3-D4F4323BED63}"/>
    <dgm:cxn modelId="{C6CD4A37-543C-47DE-8670-89E2AC6FEA06}" type="presOf" srcId="{72292374-525C-431C-91C0-9556E5748499}" destId="{BF4F5FBA-BF97-41C0-B63B-1D6B662DE4B8}" srcOrd="0" destOrd="0" presId="urn:microsoft.com/office/officeart/2018/2/layout/IconLabelList"/>
    <dgm:cxn modelId="{C1463B71-0E74-488F-AE7D-85EA87B26422}" srcId="{72292374-525C-431C-91C0-9556E5748499}" destId="{95F95CAC-A696-43CC-ADC1-ED056F3A8AAA}" srcOrd="1" destOrd="0" parTransId="{5C91510C-C906-424C-8342-B9D109E70014}" sibTransId="{689642D4-C308-464E-9222-5AFD5A4A36A1}"/>
    <dgm:cxn modelId="{A90E5B77-63E5-4637-B5A3-7346020A550A}" type="presOf" srcId="{95F95CAC-A696-43CC-ADC1-ED056F3A8AAA}" destId="{64B646E0-CC11-4541-9FF4-63D108825086}" srcOrd="0" destOrd="0" presId="urn:microsoft.com/office/officeart/2018/2/layout/IconLabelList"/>
    <dgm:cxn modelId="{AC649658-DB7A-42B3-B752-058D748119A8}" type="presOf" srcId="{B7757828-C831-4536-84CE-4645DA2B2D4F}" destId="{9E1FDC5B-31BF-41EE-B61B-EE740A050D6E}" srcOrd="0" destOrd="0" presId="urn:microsoft.com/office/officeart/2018/2/layout/IconLabelList"/>
    <dgm:cxn modelId="{43A95B79-6FD8-4216-8A3E-EC71BA86E5B2}" type="presOf" srcId="{05DC7C6A-BEF3-45CD-BEFA-DA23137006AB}" destId="{49C1F8AA-00F2-4DB9-9865-5426C07EC2D6}" srcOrd="0" destOrd="0" presId="urn:microsoft.com/office/officeart/2018/2/layout/IconLabelList"/>
    <dgm:cxn modelId="{3AD29CC2-DC38-49F6-A899-642422F72F28}" type="presParOf" srcId="{BF4F5FBA-BF97-41C0-B63B-1D6B662DE4B8}" destId="{098D39BC-E500-4380-AF53-46B819D4DA25}" srcOrd="0" destOrd="0" presId="urn:microsoft.com/office/officeart/2018/2/layout/IconLabelList"/>
    <dgm:cxn modelId="{E75A3EFD-0660-4725-8995-5A1C884F29C7}" type="presParOf" srcId="{098D39BC-E500-4380-AF53-46B819D4DA25}" destId="{DF04C68E-F1A9-4018-A55F-491DACFEA284}" srcOrd="0" destOrd="0" presId="urn:microsoft.com/office/officeart/2018/2/layout/IconLabelList"/>
    <dgm:cxn modelId="{3572D3A8-EEBB-48BD-BDC9-D27588C61D58}" type="presParOf" srcId="{098D39BC-E500-4380-AF53-46B819D4DA25}" destId="{34E00B78-F03D-4B05-B673-5689ED28F1AE}" srcOrd="1" destOrd="0" presId="urn:microsoft.com/office/officeart/2018/2/layout/IconLabelList"/>
    <dgm:cxn modelId="{C9EA1C7C-E582-432B-9CE1-82AB94AB0DE5}" type="presParOf" srcId="{098D39BC-E500-4380-AF53-46B819D4DA25}" destId="{49C1F8AA-00F2-4DB9-9865-5426C07EC2D6}" srcOrd="2" destOrd="0" presId="urn:microsoft.com/office/officeart/2018/2/layout/IconLabelList"/>
    <dgm:cxn modelId="{4F332BF7-4A32-4CA4-8BB8-843CE8BD5515}" type="presParOf" srcId="{BF4F5FBA-BF97-41C0-B63B-1D6B662DE4B8}" destId="{518CFE22-03D2-4710-BBB9-93846C140E40}" srcOrd="1" destOrd="0" presId="urn:microsoft.com/office/officeart/2018/2/layout/IconLabelList"/>
    <dgm:cxn modelId="{234030BD-1576-44D9-95AD-6B5AEA26D11A}" type="presParOf" srcId="{BF4F5FBA-BF97-41C0-B63B-1D6B662DE4B8}" destId="{3C4256D7-E4AE-4257-8831-4632EB25A2DD}" srcOrd="2" destOrd="0" presId="urn:microsoft.com/office/officeart/2018/2/layout/IconLabelList"/>
    <dgm:cxn modelId="{57CA86C6-CAF2-4D36-901C-48E39E85EFA9}" type="presParOf" srcId="{3C4256D7-E4AE-4257-8831-4632EB25A2DD}" destId="{DA212300-2E20-450C-BF04-E90E053C8063}" srcOrd="0" destOrd="0" presId="urn:microsoft.com/office/officeart/2018/2/layout/IconLabelList"/>
    <dgm:cxn modelId="{6AAFCF9E-9950-4350-8127-37200CA338A9}" type="presParOf" srcId="{3C4256D7-E4AE-4257-8831-4632EB25A2DD}" destId="{F9FA282E-BA10-451A-942D-23D458B5F2DB}" srcOrd="1" destOrd="0" presId="urn:microsoft.com/office/officeart/2018/2/layout/IconLabelList"/>
    <dgm:cxn modelId="{C1D21362-9374-468A-95C6-C364A5C4B6B7}" type="presParOf" srcId="{3C4256D7-E4AE-4257-8831-4632EB25A2DD}" destId="{64B646E0-CC11-4541-9FF4-63D108825086}" srcOrd="2" destOrd="0" presId="urn:microsoft.com/office/officeart/2018/2/layout/IconLabelList"/>
    <dgm:cxn modelId="{BDD8DFBC-F234-4F13-92B8-95EFC3735676}" type="presParOf" srcId="{BF4F5FBA-BF97-41C0-B63B-1D6B662DE4B8}" destId="{CA796CB7-EEC1-4272-8759-BE038E4E831B}" srcOrd="3" destOrd="0" presId="urn:microsoft.com/office/officeart/2018/2/layout/IconLabelList"/>
    <dgm:cxn modelId="{D93300F7-FD49-455A-936F-7B105724632C}" type="presParOf" srcId="{BF4F5FBA-BF97-41C0-B63B-1D6B662DE4B8}" destId="{E2915EC2-2B9C-461A-8EA6-6899CF08F20A}" srcOrd="4" destOrd="0" presId="urn:microsoft.com/office/officeart/2018/2/layout/IconLabelList"/>
    <dgm:cxn modelId="{9284113B-8983-42E3-A6AB-86DB5C0CDF2F}" type="presParOf" srcId="{E2915EC2-2B9C-461A-8EA6-6899CF08F20A}" destId="{01DA48E6-C969-4651-BCA9-649DC74F75CB}" srcOrd="0" destOrd="0" presId="urn:microsoft.com/office/officeart/2018/2/layout/IconLabelList"/>
    <dgm:cxn modelId="{7E4472DB-7BFB-4965-B4BB-19E7125A065C}" type="presParOf" srcId="{E2915EC2-2B9C-461A-8EA6-6899CF08F20A}" destId="{5E6FDCED-8121-4847-8F1A-6FACB32B28EC}" srcOrd="1" destOrd="0" presId="urn:microsoft.com/office/officeart/2018/2/layout/IconLabelList"/>
    <dgm:cxn modelId="{57E4C787-A527-48DE-9177-C66946E4107D}" type="presParOf" srcId="{E2915EC2-2B9C-461A-8EA6-6899CF08F20A}" destId="{9E1FDC5B-31BF-41EE-B61B-EE740A050D6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4C68E-F1A9-4018-A55F-491DACFEA284}">
      <dsp:nvSpPr>
        <dsp:cNvPr id="0" name=""/>
        <dsp:cNvSpPr/>
      </dsp:nvSpPr>
      <dsp:spPr>
        <a:xfrm>
          <a:off x="1262100" y="715544"/>
          <a:ext cx="1308824" cy="13088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C1F8AA-00F2-4DB9-9865-5426C07EC2D6}">
      <dsp:nvSpPr>
        <dsp:cNvPr id="0" name=""/>
        <dsp:cNvSpPr/>
      </dsp:nvSpPr>
      <dsp:spPr>
        <a:xfrm>
          <a:off x="462262" y="2382538"/>
          <a:ext cx="290849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pPr>
          <a:r>
            <a:rPr lang="en-US" sz="2500" kern="1200"/>
            <a:t>Euclidean Distance</a:t>
          </a:r>
        </a:p>
      </dsp:txBody>
      <dsp:txXfrm>
        <a:off x="462262" y="2382538"/>
        <a:ext cx="2908499" cy="720000"/>
      </dsp:txXfrm>
    </dsp:sp>
    <dsp:sp modelId="{DA212300-2E20-450C-BF04-E90E053C8063}">
      <dsp:nvSpPr>
        <dsp:cNvPr id="0" name=""/>
        <dsp:cNvSpPr/>
      </dsp:nvSpPr>
      <dsp:spPr>
        <a:xfrm>
          <a:off x="4679587" y="715544"/>
          <a:ext cx="1308824" cy="13088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B646E0-CC11-4541-9FF4-63D108825086}">
      <dsp:nvSpPr>
        <dsp:cNvPr id="0" name=""/>
        <dsp:cNvSpPr/>
      </dsp:nvSpPr>
      <dsp:spPr>
        <a:xfrm>
          <a:off x="3879750" y="2382538"/>
          <a:ext cx="290849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pPr>
          <a:r>
            <a:rPr lang="en-US" sz="2500" kern="1200"/>
            <a:t>Manhattan Distance</a:t>
          </a:r>
        </a:p>
      </dsp:txBody>
      <dsp:txXfrm>
        <a:off x="3879750" y="2382538"/>
        <a:ext cx="2908499" cy="720000"/>
      </dsp:txXfrm>
    </dsp:sp>
    <dsp:sp modelId="{01DA48E6-C969-4651-BCA9-649DC74F75CB}">
      <dsp:nvSpPr>
        <dsp:cNvPr id="0" name=""/>
        <dsp:cNvSpPr/>
      </dsp:nvSpPr>
      <dsp:spPr>
        <a:xfrm>
          <a:off x="8097075" y="715544"/>
          <a:ext cx="1308824" cy="13088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1FDC5B-31BF-41EE-B61B-EE740A050D6E}">
      <dsp:nvSpPr>
        <dsp:cNvPr id="0" name=""/>
        <dsp:cNvSpPr/>
      </dsp:nvSpPr>
      <dsp:spPr>
        <a:xfrm>
          <a:off x="7297237" y="2382538"/>
          <a:ext cx="290849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pPr>
          <a:r>
            <a:rPr lang="en-US" sz="2500" kern="1200"/>
            <a:t>Minkowski Distance</a:t>
          </a:r>
        </a:p>
      </dsp:txBody>
      <dsp:txXfrm>
        <a:off x="7297237" y="2382538"/>
        <a:ext cx="2908499"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8/29/2023</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720980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8/29/2023</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423130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8/29/2023</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63877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8/29/2023</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276108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8/29/2023</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555021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8/29/2023</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949422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8/29/2023</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208059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8/29/2023</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84159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8/29/2023</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018339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8/29/2023</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819670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8/29/2023</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888717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8/29/2023</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1440102608"/>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3" descr="Close-up photo of wooden rulers">
            <a:extLst>
              <a:ext uri="{FF2B5EF4-FFF2-40B4-BE49-F238E27FC236}">
                <a16:creationId xmlns:a16="http://schemas.microsoft.com/office/drawing/2014/main" id="{12C85124-47B8-37AA-EE0B-4878869706FB}"/>
              </a:ext>
            </a:extLst>
          </p:cNvPr>
          <p:cNvPicPr>
            <a:picLocks noChangeAspect="1"/>
          </p:cNvPicPr>
          <p:nvPr/>
        </p:nvPicPr>
        <p:blipFill rotWithShape="1">
          <a:blip r:embed="rId2"/>
          <a:srcRect t="16449" b="8551"/>
          <a:stretch/>
        </p:blipFill>
        <p:spPr>
          <a:xfrm>
            <a:off x="20" y="-1"/>
            <a:ext cx="12191980" cy="6858001"/>
          </a:xfrm>
          <a:custGeom>
            <a:avLst/>
            <a:gdLst/>
            <a:ahLst/>
            <a:cxnLst/>
            <a:rect l="l" t="t" r="r" b="b"/>
            <a:pathLst>
              <a:path w="12191999" h="6857999">
                <a:moveTo>
                  <a:pt x="0" y="0"/>
                </a:moveTo>
                <a:lnTo>
                  <a:pt x="12191999" y="0"/>
                </a:lnTo>
                <a:lnTo>
                  <a:pt x="12191999" y="6857999"/>
                </a:lnTo>
                <a:lnTo>
                  <a:pt x="4628129" y="6857999"/>
                </a:lnTo>
                <a:lnTo>
                  <a:pt x="4734519" y="6819371"/>
                </a:lnTo>
                <a:cubicBezTo>
                  <a:pt x="4938119" y="6741181"/>
                  <a:pt x="5132935" y="6652933"/>
                  <a:pt x="5315781" y="6551721"/>
                </a:cubicBezTo>
                <a:cubicBezTo>
                  <a:pt x="6619811" y="5830059"/>
                  <a:pt x="6364610" y="4934281"/>
                  <a:pt x="6058656" y="3948664"/>
                </a:cubicBezTo>
                <a:cubicBezTo>
                  <a:pt x="5601502" y="2476708"/>
                  <a:pt x="4958009" y="1222984"/>
                  <a:pt x="2540911" y="827627"/>
                </a:cubicBezTo>
                <a:cubicBezTo>
                  <a:pt x="1760946" y="699982"/>
                  <a:pt x="986522" y="591203"/>
                  <a:pt x="238021" y="541759"/>
                </a:cubicBezTo>
                <a:lnTo>
                  <a:pt x="0" y="529223"/>
                </a:lnTo>
                <a:close/>
              </a:path>
            </a:pathLst>
          </a:custGeom>
        </p:spPr>
      </p:pic>
      <p:sp>
        <p:nvSpPr>
          <p:cNvPr id="11" name="Freeform: Shape 10">
            <a:extLst>
              <a:ext uri="{FF2B5EF4-FFF2-40B4-BE49-F238E27FC236}">
                <a16:creationId xmlns:a16="http://schemas.microsoft.com/office/drawing/2014/main" id="{3B2B1500-BB55-471C-8A9E-67288297E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045E22C-A99D-41BB-AF14-EF1B1E745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525"/>
            <a:ext cx="6130391" cy="672147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3" name="Subtitle 2">
            <a:extLst>
              <a:ext uri="{FF2B5EF4-FFF2-40B4-BE49-F238E27FC236}">
                <a16:creationId xmlns:a16="http://schemas.microsoft.com/office/drawing/2014/main" id="{F33F46D9-4EC6-0CE8-5F20-FE1BA10C78C1}"/>
              </a:ext>
            </a:extLst>
          </p:cNvPr>
          <p:cNvSpPr>
            <a:spLocks noGrp="1"/>
          </p:cNvSpPr>
          <p:nvPr>
            <p:ph type="subTitle" idx="1"/>
          </p:nvPr>
        </p:nvSpPr>
        <p:spPr>
          <a:xfrm>
            <a:off x="762000" y="4571999"/>
            <a:ext cx="4572000" cy="1524000"/>
          </a:xfrm>
        </p:spPr>
        <p:txBody>
          <a:bodyPr anchor="b">
            <a:normAutofit/>
          </a:bodyPr>
          <a:lstStyle/>
          <a:p>
            <a:pPr algn="l"/>
            <a:r>
              <a:rPr lang="en-US" sz="2000"/>
              <a:t>Yufis Azhar – Informatika – UMM</a:t>
            </a:r>
            <a:endParaRPr lang="en-ID" sz="2000"/>
          </a:p>
        </p:txBody>
      </p:sp>
      <p:sp>
        <p:nvSpPr>
          <p:cNvPr id="2" name="Title 1">
            <a:extLst>
              <a:ext uri="{FF2B5EF4-FFF2-40B4-BE49-F238E27FC236}">
                <a16:creationId xmlns:a16="http://schemas.microsoft.com/office/drawing/2014/main" id="{ADF8A50F-8329-4D9B-B83F-167EF81E46E0}"/>
              </a:ext>
            </a:extLst>
          </p:cNvPr>
          <p:cNvSpPr>
            <a:spLocks noGrp="1"/>
          </p:cNvSpPr>
          <p:nvPr>
            <p:ph type="ctrTitle"/>
          </p:nvPr>
        </p:nvSpPr>
        <p:spPr>
          <a:xfrm>
            <a:off x="761999" y="2299787"/>
            <a:ext cx="5543549" cy="2286000"/>
          </a:xfrm>
        </p:spPr>
        <p:txBody>
          <a:bodyPr>
            <a:normAutofit/>
          </a:bodyPr>
          <a:lstStyle/>
          <a:p>
            <a:pPr algn="l"/>
            <a:r>
              <a:rPr lang="en-US" sz="4400"/>
              <a:t>Distance Metric in Image Retrieval</a:t>
            </a:r>
            <a:endParaRPr lang="en-ID" sz="4400"/>
          </a:p>
        </p:txBody>
      </p:sp>
    </p:spTree>
    <p:extLst>
      <p:ext uri="{BB962C8B-B14F-4D97-AF65-F5344CB8AC3E}">
        <p14:creationId xmlns:p14="http://schemas.microsoft.com/office/powerpoint/2010/main" val="19362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8DF29-3891-12BF-CD47-352081901794}"/>
              </a:ext>
            </a:extLst>
          </p:cNvPr>
          <p:cNvSpPr>
            <a:spLocks noGrp="1"/>
          </p:cNvSpPr>
          <p:nvPr>
            <p:ph type="title"/>
          </p:nvPr>
        </p:nvSpPr>
        <p:spPr/>
        <p:txBody>
          <a:bodyPr/>
          <a:lstStyle/>
          <a:p>
            <a:r>
              <a:rPr lang="en-US"/>
              <a:t>Minkowski Distance</a:t>
            </a:r>
            <a:endParaRPr lang="en-ID"/>
          </a:p>
        </p:txBody>
      </p:sp>
      <p:pic>
        <p:nvPicPr>
          <p:cNvPr id="5" name="Picture 4">
            <a:extLst>
              <a:ext uri="{FF2B5EF4-FFF2-40B4-BE49-F238E27FC236}">
                <a16:creationId xmlns:a16="http://schemas.microsoft.com/office/drawing/2014/main" id="{B731248E-97D3-11F7-2A1C-FB0C530A3E8E}"/>
              </a:ext>
            </a:extLst>
          </p:cNvPr>
          <p:cNvPicPr>
            <a:picLocks noChangeAspect="1"/>
          </p:cNvPicPr>
          <p:nvPr/>
        </p:nvPicPr>
        <p:blipFill>
          <a:blip r:embed="rId2"/>
          <a:stretch>
            <a:fillRect/>
          </a:stretch>
        </p:blipFill>
        <p:spPr>
          <a:xfrm>
            <a:off x="889104" y="2492975"/>
            <a:ext cx="3338122" cy="1753074"/>
          </a:xfrm>
          <a:prstGeom prst="rect">
            <a:avLst/>
          </a:prstGeom>
        </p:spPr>
      </p:pic>
      <p:sp>
        <p:nvSpPr>
          <p:cNvPr id="6" name="TextBox 5">
            <a:extLst>
              <a:ext uri="{FF2B5EF4-FFF2-40B4-BE49-F238E27FC236}">
                <a16:creationId xmlns:a16="http://schemas.microsoft.com/office/drawing/2014/main" id="{46B20E8F-8666-DC00-5C08-192BAB7B66C2}"/>
              </a:ext>
            </a:extLst>
          </p:cNvPr>
          <p:cNvSpPr txBox="1"/>
          <p:nvPr/>
        </p:nvSpPr>
        <p:spPr>
          <a:xfrm>
            <a:off x="4638935" y="2492975"/>
            <a:ext cx="5851265" cy="1477328"/>
          </a:xfrm>
          <a:prstGeom prst="rect">
            <a:avLst/>
          </a:prstGeom>
          <a:noFill/>
        </p:spPr>
        <p:txBody>
          <a:bodyPr wrap="square" rtlCol="0">
            <a:spAutoFit/>
          </a:bodyPr>
          <a:lstStyle/>
          <a:p>
            <a:r>
              <a:rPr lang="en-US" b="0" i="0">
                <a:effectLst/>
                <a:latin typeface="Lato" panose="020F0502020204030203" pitchFamily="34" charset="0"/>
              </a:rPr>
              <a:t>The p parameter of the Minkowski Distance metric of SciPy represents the order of the norm. When the order(p) is 1, it will represent Manhattan Distance and when the order in the above formula is 2, it will represent Euclidean Distance.</a:t>
            </a:r>
            <a:endParaRPr lang="en-ID"/>
          </a:p>
        </p:txBody>
      </p:sp>
    </p:spTree>
    <p:extLst>
      <p:ext uri="{BB962C8B-B14F-4D97-AF65-F5344CB8AC3E}">
        <p14:creationId xmlns:p14="http://schemas.microsoft.com/office/powerpoint/2010/main" val="1526316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Nomor bursa saham">
            <a:extLst>
              <a:ext uri="{FF2B5EF4-FFF2-40B4-BE49-F238E27FC236}">
                <a16:creationId xmlns:a16="http://schemas.microsoft.com/office/drawing/2014/main" id="{34446888-1E8C-4102-40E4-55B635900A63}"/>
              </a:ext>
            </a:extLst>
          </p:cNvPr>
          <p:cNvPicPr>
            <a:picLocks noChangeAspect="1"/>
          </p:cNvPicPr>
          <p:nvPr/>
        </p:nvPicPr>
        <p:blipFill rotWithShape="1">
          <a:blip r:embed="rId2"/>
          <a:srcRect l="19853" r="18374" b="1"/>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1" name="Freeform: Shape 10">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E395C11D-E2A0-D9AF-66A9-2CCD56ADB891}"/>
              </a:ext>
            </a:extLst>
          </p:cNvPr>
          <p:cNvSpPr>
            <a:spLocks noGrp="1"/>
          </p:cNvSpPr>
          <p:nvPr>
            <p:ph idx="1"/>
          </p:nvPr>
        </p:nvSpPr>
        <p:spPr>
          <a:xfrm>
            <a:off x="6096000" y="2286000"/>
            <a:ext cx="5334000" cy="3810001"/>
          </a:xfrm>
        </p:spPr>
        <p:txBody>
          <a:bodyPr>
            <a:normAutofit/>
          </a:bodyPr>
          <a:lstStyle/>
          <a:p>
            <a:pPr>
              <a:buFont typeface="Arial" panose="020B0604020202020204" pitchFamily="34" charset="0"/>
              <a:buChar char="•"/>
            </a:pPr>
            <a:r>
              <a:rPr lang="en-ID" sz="2400" b="0" i="0">
                <a:effectLst/>
                <a:latin typeface="Söhne"/>
              </a:rPr>
              <a:t>Pemilihan metrik jarak haruslah disesuaikan dengan jenis data dan tujuan pencarian.</a:t>
            </a:r>
          </a:p>
          <a:p>
            <a:pPr>
              <a:buFont typeface="Arial" panose="020B0604020202020204" pitchFamily="34" charset="0"/>
              <a:buChar char="•"/>
            </a:pPr>
            <a:r>
              <a:rPr lang="en-ID" sz="2400" b="0" i="0">
                <a:effectLst/>
                <a:latin typeface="Söhne"/>
              </a:rPr>
              <a:t>Beberapa metrik lebih cocok untuk data berdimensi tinggi, sedangkan yang lain cocok untuk data dengan skala yang berbeda-beda.</a:t>
            </a:r>
          </a:p>
          <a:p>
            <a:endParaRPr lang="en-ID" sz="2400"/>
          </a:p>
        </p:txBody>
      </p:sp>
      <p:sp>
        <p:nvSpPr>
          <p:cNvPr id="2" name="Title 1">
            <a:extLst>
              <a:ext uri="{FF2B5EF4-FFF2-40B4-BE49-F238E27FC236}">
                <a16:creationId xmlns:a16="http://schemas.microsoft.com/office/drawing/2014/main" id="{5BC16883-F436-7D77-36E2-37B28ACF6303}"/>
              </a:ext>
            </a:extLst>
          </p:cNvPr>
          <p:cNvSpPr>
            <a:spLocks noGrp="1"/>
          </p:cNvSpPr>
          <p:nvPr>
            <p:ph type="title"/>
          </p:nvPr>
        </p:nvSpPr>
        <p:spPr>
          <a:xfrm>
            <a:off x="6096000" y="762000"/>
            <a:ext cx="5334000" cy="1524000"/>
          </a:xfrm>
        </p:spPr>
        <p:txBody>
          <a:bodyPr>
            <a:normAutofit/>
          </a:bodyPr>
          <a:lstStyle/>
          <a:p>
            <a:r>
              <a:rPr lang="en-US" sz="3200"/>
              <a:t>Pertimbangan dalam Pemilihan Metric</a:t>
            </a:r>
            <a:endParaRPr lang="en-ID" sz="3200"/>
          </a:p>
        </p:txBody>
      </p:sp>
    </p:spTree>
    <p:extLst>
      <p:ext uri="{BB962C8B-B14F-4D97-AF65-F5344CB8AC3E}">
        <p14:creationId xmlns:p14="http://schemas.microsoft.com/office/powerpoint/2010/main" val="1329334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iga panah pada sasaran">
            <a:extLst>
              <a:ext uri="{FF2B5EF4-FFF2-40B4-BE49-F238E27FC236}">
                <a16:creationId xmlns:a16="http://schemas.microsoft.com/office/drawing/2014/main" id="{CDBD6F66-9F9C-0C96-230F-37717F69C0E9}"/>
              </a:ext>
            </a:extLst>
          </p:cNvPr>
          <p:cNvPicPr>
            <a:picLocks noChangeAspect="1"/>
          </p:cNvPicPr>
          <p:nvPr/>
        </p:nvPicPr>
        <p:blipFill rotWithShape="1">
          <a:blip r:embed="rId2"/>
          <a:srcRect l="38457" r="2" b="2"/>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1" name="Freeform: Shape 10">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70A6DE7C-E46F-6FDD-298C-4279C9105D5D}"/>
              </a:ext>
            </a:extLst>
          </p:cNvPr>
          <p:cNvSpPr>
            <a:spLocks noGrp="1"/>
          </p:cNvSpPr>
          <p:nvPr>
            <p:ph idx="1"/>
          </p:nvPr>
        </p:nvSpPr>
        <p:spPr>
          <a:xfrm>
            <a:off x="6096000" y="2286000"/>
            <a:ext cx="5334000" cy="3810001"/>
          </a:xfrm>
        </p:spPr>
        <p:txBody>
          <a:bodyPr>
            <a:normAutofit/>
          </a:bodyPr>
          <a:lstStyle/>
          <a:p>
            <a:pPr>
              <a:buFont typeface="Arial" panose="020B0604020202020204" pitchFamily="34" charset="0"/>
              <a:buChar char="•"/>
            </a:pPr>
            <a:r>
              <a:rPr lang="en-ID" sz="2200" b="0" i="0">
                <a:effectLst/>
                <a:latin typeface="Söhne"/>
              </a:rPr>
              <a:t>Pengembangan distance metrics yang lebih baik terus dilakukan untuk meningkatkan akurasi dan efisiensi dalam image retrieval.</a:t>
            </a:r>
          </a:p>
          <a:p>
            <a:pPr>
              <a:buFont typeface="Arial" panose="020B0604020202020204" pitchFamily="34" charset="0"/>
              <a:buChar char="•"/>
            </a:pPr>
            <a:r>
              <a:rPr lang="en-ID" sz="2200" b="0" i="0">
                <a:effectLst/>
                <a:latin typeface="Söhne"/>
              </a:rPr>
              <a:t>Dalam beberapa kasus, penyesuaian dan penggabungan metrik jarak khusus dapat diterapkan untuk mencerminkan aspek visual tertentu yang lebih penting dalam konteks tertentu.</a:t>
            </a:r>
          </a:p>
        </p:txBody>
      </p:sp>
      <p:sp>
        <p:nvSpPr>
          <p:cNvPr id="2" name="Title 1">
            <a:extLst>
              <a:ext uri="{FF2B5EF4-FFF2-40B4-BE49-F238E27FC236}">
                <a16:creationId xmlns:a16="http://schemas.microsoft.com/office/drawing/2014/main" id="{1E6D0AA0-BF73-A208-4CD6-4BBA09537086}"/>
              </a:ext>
            </a:extLst>
          </p:cNvPr>
          <p:cNvSpPr>
            <a:spLocks noGrp="1"/>
          </p:cNvSpPr>
          <p:nvPr>
            <p:ph type="title"/>
          </p:nvPr>
        </p:nvSpPr>
        <p:spPr>
          <a:xfrm>
            <a:off x="6096000" y="762000"/>
            <a:ext cx="5334000" cy="1524000"/>
          </a:xfrm>
        </p:spPr>
        <p:txBody>
          <a:bodyPr>
            <a:normAutofit/>
          </a:bodyPr>
          <a:lstStyle/>
          <a:p>
            <a:r>
              <a:rPr lang="en-US" sz="3200"/>
              <a:t>Tantangan dan Pengembangan</a:t>
            </a:r>
            <a:endParaRPr lang="en-ID" sz="3200"/>
          </a:p>
        </p:txBody>
      </p:sp>
    </p:spTree>
    <p:extLst>
      <p:ext uri="{BB962C8B-B14F-4D97-AF65-F5344CB8AC3E}">
        <p14:creationId xmlns:p14="http://schemas.microsoft.com/office/powerpoint/2010/main" val="1360196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1F6F945-08BE-4D33-9FAA-86D383E8D2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578823" cy="6028256"/>
          </a:xfrm>
          <a:custGeom>
            <a:avLst/>
            <a:gdLst>
              <a:gd name="connsiteX0" fmla="*/ 0 w 5578823"/>
              <a:gd name="connsiteY0" fmla="*/ 0 h 6028256"/>
              <a:gd name="connsiteX1" fmla="*/ 3897606 w 5578823"/>
              <a:gd name="connsiteY1" fmla="*/ 0 h 6028256"/>
              <a:gd name="connsiteX2" fmla="*/ 4274232 w 5578823"/>
              <a:gd name="connsiteY2" fmla="*/ 360545 h 6028256"/>
              <a:gd name="connsiteX3" fmla="*/ 4673934 w 5578823"/>
              <a:gd name="connsiteY3" fmla="*/ 738354 h 6028256"/>
              <a:gd name="connsiteX4" fmla="*/ 5421862 w 5578823"/>
              <a:gd name="connsiteY4" fmla="*/ 1773839 h 6028256"/>
              <a:gd name="connsiteX5" fmla="*/ 5469198 w 5578823"/>
              <a:gd name="connsiteY5" fmla="*/ 3329255 h 6028256"/>
              <a:gd name="connsiteX6" fmla="*/ 4741546 w 5578823"/>
              <a:gd name="connsiteY6" fmla="*/ 4877588 h 6028256"/>
              <a:gd name="connsiteX7" fmla="*/ 1325600 w 5578823"/>
              <a:gd name="connsiteY7" fmla="*/ 5980388 h 6028256"/>
              <a:gd name="connsiteX8" fmla="*/ 137593 w 5578823"/>
              <a:gd name="connsiteY8" fmla="*/ 5804042 h 6028256"/>
              <a:gd name="connsiteX9" fmla="*/ 0 w 5578823"/>
              <a:gd name="connsiteY9" fmla="*/ 5760161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3D5D212B-651D-D029-1C6E-09D21CC09AD6}"/>
              </a:ext>
            </a:extLst>
          </p:cNvPr>
          <p:cNvSpPr>
            <a:spLocks noGrp="1"/>
          </p:cNvSpPr>
          <p:nvPr>
            <p:ph idx="1"/>
          </p:nvPr>
        </p:nvSpPr>
        <p:spPr>
          <a:xfrm>
            <a:off x="6096000" y="2286000"/>
            <a:ext cx="5334000" cy="3810001"/>
          </a:xfrm>
        </p:spPr>
        <p:txBody>
          <a:bodyPr>
            <a:normAutofit/>
          </a:bodyPr>
          <a:lstStyle/>
          <a:p>
            <a:r>
              <a:rPr lang="en-ID" sz="2400" b="0" i="0">
                <a:effectLst/>
                <a:latin typeface="Söhne"/>
              </a:rPr>
              <a:t>Penggunaan distance metrics tidak hanya berlaku untuk image retrieval, tetapi juga dapat diterapkan dalam berbagai aplikasi lain, seperti recognition systems, clustering, dan anomaly detection</a:t>
            </a:r>
            <a:endParaRPr lang="en-ID" sz="2400"/>
          </a:p>
        </p:txBody>
      </p:sp>
      <p:sp>
        <p:nvSpPr>
          <p:cNvPr id="2" name="Title 1">
            <a:extLst>
              <a:ext uri="{FF2B5EF4-FFF2-40B4-BE49-F238E27FC236}">
                <a16:creationId xmlns:a16="http://schemas.microsoft.com/office/drawing/2014/main" id="{B1D6AF03-97B9-7FC1-1EA6-77BFA5B554A4}"/>
              </a:ext>
            </a:extLst>
          </p:cNvPr>
          <p:cNvSpPr>
            <a:spLocks noGrp="1"/>
          </p:cNvSpPr>
          <p:nvPr>
            <p:ph type="title"/>
          </p:nvPr>
        </p:nvSpPr>
        <p:spPr>
          <a:xfrm>
            <a:off x="6096000" y="762000"/>
            <a:ext cx="5334000" cy="1524000"/>
          </a:xfrm>
        </p:spPr>
        <p:txBody>
          <a:bodyPr>
            <a:normAutofit/>
          </a:bodyPr>
          <a:lstStyle/>
          <a:p>
            <a:r>
              <a:rPr lang="en-US" sz="3200"/>
              <a:t>Implikasi Luas</a:t>
            </a:r>
            <a:endParaRPr lang="en-ID" sz="3200"/>
          </a:p>
        </p:txBody>
      </p:sp>
    </p:spTree>
    <p:extLst>
      <p:ext uri="{BB962C8B-B14F-4D97-AF65-F5344CB8AC3E}">
        <p14:creationId xmlns:p14="http://schemas.microsoft.com/office/powerpoint/2010/main" val="2154612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2" name="Freeform: Shape 11">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4" name="Freeform: Shape 13">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6" name="Rectangle 15">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8" name="Freeform: Shape 17">
            <a:extLst>
              <a:ext uri="{FF2B5EF4-FFF2-40B4-BE49-F238E27FC236}">
                <a16:creationId xmlns:a16="http://schemas.microsoft.com/office/drawing/2014/main" id="{8C3ED992-EB89-4C2F-8A9A-947E91BC61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custGeom>
            <a:avLst/>
            <a:gdLst>
              <a:gd name="connsiteX0" fmla="*/ 0 w 6096000"/>
              <a:gd name="connsiteY0" fmla="*/ 0 h 6858000"/>
              <a:gd name="connsiteX1" fmla="*/ 2758239 w 6096000"/>
              <a:gd name="connsiteY1" fmla="*/ 0 h 6858000"/>
              <a:gd name="connsiteX2" fmla="*/ 2916747 w 6096000"/>
              <a:gd name="connsiteY2" fmla="*/ 218181 h 6858000"/>
              <a:gd name="connsiteX3" fmla="*/ 4839749 w 6096000"/>
              <a:gd name="connsiteY3" fmla="*/ 2631787 h 6858000"/>
              <a:gd name="connsiteX4" fmla="*/ 6095001 w 6096000"/>
              <a:gd name="connsiteY4" fmla="*/ 5672947 h 6858000"/>
              <a:gd name="connsiteX5" fmla="*/ 5792922 w 6096000"/>
              <a:gd name="connsiteY5" fmla="*/ 6612444 h 6858000"/>
              <a:gd name="connsiteX6" fmla="*/ 5671607 w 6096000"/>
              <a:gd name="connsiteY6" fmla="*/ 6771753 h 6858000"/>
              <a:gd name="connsiteX7" fmla="*/ 5591643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2758239" y="0"/>
                </a:lnTo>
                <a:lnTo>
                  <a:pt x="2916747" y="218181"/>
                </a:lnTo>
                <a:cubicBezTo>
                  <a:pt x="3525935" y="1023180"/>
                  <a:pt x="4281133" y="1818277"/>
                  <a:pt x="4839749" y="2631787"/>
                </a:cubicBezTo>
                <a:cubicBezTo>
                  <a:pt x="5571203" y="3696928"/>
                  <a:pt x="6122704" y="4799581"/>
                  <a:pt x="6095001" y="5672947"/>
                </a:cubicBezTo>
                <a:cubicBezTo>
                  <a:pt x="6083564" y="6040467"/>
                  <a:pt x="5972980" y="6348559"/>
                  <a:pt x="5792922" y="6612444"/>
                </a:cubicBezTo>
                <a:cubicBezTo>
                  <a:pt x="5755410" y="6667420"/>
                  <a:pt x="5714882" y="6720477"/>
                  <a:pt x="5671607" y="6771753"/>
                </a:cubicBezTo>
                <a:lnTo>
                  <a:pt x="5591643" y="6858000"/>
                </a:lnTo>
                <a:lnTo>
                  <a:pt x="0" y="68580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55F5D1E8-E605-4EFC-8912-6E191F84F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789134">
            <a:off x="2400596" y="454890"/>
            <a:ext cx="3969651" cy="5948221"/>
          </a:xfrm>
          <a:custGeom>
            <a:avLst/>
            <a:gdLst>
              <a:gd name="connsiteX0" fmla="*/ 4594048 w 9861488"/>
              <a:gd name="connsiteY0" fmla="*/ 11458472 h 11458472"/>
              <a:gd name="connsiteX1" fmla="*/ 0 w 9861488"/>
              <a:gd name="connsiteY1" fmla="*/ 5948221 h 11458472"/>
              <a:gd name="connsiteX2" fmla="*/ 1863 w 9861488"/>
              <a:gd name="connsiteY2" fmla="*/ 5698862 h 11458472"/>
              <a:gd name="connsiteX3" fmla="*/ 320025 w 9861488"/>
              <a:gd name="connsiteY3" fmla="*/ 3799836 h 11458472"/>
              <a:gd name="connsiteX4" fmla="*/ 3430486 w 9861488"/>
              <a:gd name="connsiteY4" fmla="*/ 295907 h 11458472"/>
              <a:gd name="connsiteX5" fmla="*/ 3863859 w 9861488"/>
              <a:gd name="connsiteY5" fmla="*/ 55612 h 11458472"/>
              <a:gd name="connsiteX6" fmla="*/ 3969651 w 9861488"/>
              <a:gd name="connsiteY6" fmla="*/ 0 h 11458472"/>
              <a:gd name="connsiteX7" fmla="*/ 9861488 w 9861488"/>
              <a:gd name="connsiteY7" fmla="*/ 7066862 h 11458472"/>
              <a:gd name="connsiteX8" fmla="*/ 4594048 w 9861488"/>
              <a:gd name="connsiteY8" fmla="*/ 11458472 h 11458472"/>
              <a:gd name="connsiteX0" fmla="*/ 0 w 9861488"/>
              <a:gd name="connsiteY0" fmla="*/ 5948221 h 11549912"/>
              <a:gd name="connsiteX1" fmla="*/ 1863 w 9861488"/>
              <a:gd name="connsiteY1" fmla="*/ 5698862 h 11549912"/>
              <a:gd name="connsiteX2" fmla="*/ 320025 w 9861488"/>
              <a:gd name="connsiteY2" fmla="*/ 3799836 h 11549912"/>
              <a:gd name="connsiteX3" fmla="*/ 3430486 w 9861488"/>
              <a:gd name="connsiteY3" fmla="*/ 295907 h 11549912"/>
              <a:gd name="connsiteX4" fmla="*/ 3863859 w 9861488"/>
              <a:gd name="connsiteY4" fmla="*/ 55612 h 11549912"/>
              <a:gd name="connsiteX5" fmla="*/ 3969651 w 9861488"/>
              <a:gd name="connsiteY5" fmla="*/ 0 h 11549912"/>
              <a:gd name="connsiteX6" fmla="*/ 9861488 w 9861488"/>
              <a:gd name="connsiteY6" fmla="*/ 7066862 h 11549912"/>
              <a:gd name="connsiteX7" fmla="*/ 4685488 w 9861488"/>
              <a:gd name="connsiteY7" fmla="*/ 11549912 h 11549912"/>
              <a:gd name="connsiteX0" fmla="*/ 0 w 9861488"/>
              <a:gd name="connsiteY0" fmla="*/ 5948221 h 7066862"/>
              <a:gd name="connsiteX1" fmla="*/ 1863 w 9861488"/>
              <a:gd name="connsiteY1" fmla="*/ 5698862 h 7066862"/>
              <a:gd name="connsiteX2" fmla="*/ 320025 w 9861488"/>
              <a:gd name="connsiteY2" fmla="*/ 3799836 h 7066862"/>
              <a:gd name="connsiteX3" fmla="*/ 3430486 w 9861488"/>
              <a:gd name="connsiteY3" fmla="*/ 295907 h 7066862"/>
              <a:gd name="connsiteX4" fmla="*/ 3863859 w 9861488"/>
              <a:gd name="connsiteY4" fmla="*/ 55612 h 7066862"/>
              <a:gd name="connsiteX5" fmla="*/ 3969651 w 9861488"/>
              <a:gd name="connsiteY5" fmla="*/ 0 h 7066862"/>
              <a:gd name="connsiteX6" fmla="*/ 9861488 w 9861488"/>
              <a:gd name="connsiteY6" fmla="*/ 7066862 h 7066862"/>
              <a:gd name="connsiteX0" fmla="*/ 0 w 3969651"/>
              <a:gd name="connsiteY0" fmla="*/ 5948221 h 5948221"/>
              <a:gd name="connsiteX1" fmla="*/ 1863 w 3969651"/>
              <a:gd name="connsiteY1" fmla="*/ 5698862 h 5948221"/>
              <a:gd name="connsiteX2" fmla="*/ 320025 w 3969651"/>
              <a:gd name="connsiteY2" fmla="*/ 3799836 h 5948221"/>
              <a:gd name="connsiteX3" fmla="*/ 3430486 w 3969651"/>
              <a:gd name="connsiteY3" fmla="*/ 295907 h 5948221"/>
              <a:gd name="connsiteX4" fmla="*/ 3863859 w 3969651"/>
              <a:gd name="connsiteY4" fmla="*/ 55612 h 5948221"/>
              <a:gd name="connsiteX5" fmla="*/ 3969651 w 3969651"/>
              <a:gd name="connsiteY5" fmla="*/ 0 h 594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9651" h="5948221">
                <a:moveTo>
                  <a:pt x="0" y="5948221"/>
                </a:moveTo>
                <a:lnTo>
                  <a:pt x="1863" y="5698862"/>
                </a:lnTo>
                <a:cubicBezTo>
                  <a:pt x="27184" y="5017139"/>
                  <a:pt x="133214" y="4368297"/>
                  <a:pt x="320025" y="3799836"/>
                </a:cubicBezTo>
                <a:cubicBezTo>
                  <a:pt x="810579" y="2305232"/>
                  <a:pt x="2027133" y="1118138"/>
                  <a:pt x="3430486" y="295907"/>
                </a:cubicBezTo>
                <a:cubicBezTo>
                  <a:pt x="3545941" y="228312"/>
                  <a:pt x="3692079" y="146862"/>
                  <a:pt x="3863859" y="55612"/>
                </a:cubicBezTo>
                <a:lnTo>
                  <a:pt x="3969651" y="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FB0D438C-0D93-DA26-6F5A-E6A030114877}"/>
              </a:ext>
            </a:extLst>
          </p:cNvPr>
          <p:cNvSpPr>
            <a:spLocks noGrp="1"/>
          </p:cNvSpPr>
          <p:nvPr>
            <p:ph type="title"/>
          </p:nvPr>
        </p:nvSpPr>
        <p:spPr>
          <a:xfrm>
            <a:off x="6858000" y="1524000"/>
            <a:ext cx="4572000" cy="2286000"/>
          </a:xfrm>
        </p:spPr>
        <p:txBody>
          <a:bodyPr vert="horz" lIns="91440" tIns="45720" rIns="91440" bIns="45720" rtlCol="0" anchor="b">
            <a:normAutofit/>
          </a:bodyPr>
          <a:lstStyle/>
          <a:p>
            <a:r>
              <a:rPr lang="en-US" kern="1200">
                <a:solidFill>
                  <a:schemeClr val="tx1"/>
                </a:solidFill>
                <a:latin typeface="+mj-lt"/>
                <a:ea typeface="+mj-ea"/>
                <a:cs typeface="+mj-cs"/>
              </a:rPr>
              <a:t>Thank You</a:t>
            </a:r>
          </a:p>
        </p:txBody>
      </p:sp>
      <p:pic>
        <p:nvPicPr>
          <p:cNvPr id="7" name="Graphic 6" descr="Smiling Face with No Fill">
            <a:extLst>
              <a:ext uri="{FF2B5EF4-FFF2-40B4-BE49-F238E27FC236}">
                <a16:creationId xmlns:a16="http://schemas.microsoft.com/office/drawing/2014/main" id="{C537FE92-2640-8D24-C694-EA09099389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1999" y="762000"/>
            <a:ext cx="5334000" cy="5334000"/>
          </a:xfrm>
          <a:prstGeom prst="rect">
            <a:avLst/>
          </a:prstGeom>
        </p:spPr>
      </p:pic>
    </p:spTree>
    <p:extLst>
      <p:ext uri="{BB962C8B-B14F-4D97-AF65-F5344CB8AC3E}">
        <p14:creationId xmlns:p14="http://schemas.microsoft.com/office/powerpoint/2010/main" val="1554256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luncuran roket">
            <a:extLst>
              <a:ext uri="{FF2B5EF4-FFF2-40B4-BE49-F238E27FC236}">
                <a16:creationId xmlns:a16="http://schemas.microsoft.com/office/drawing/2014/main" id="{B8188209-0392-F1EF-E237-D52A79ED47B5}"/>
              </a:ext>
            </a:extLst>
          </p:cNvPr>
          <p:cNvPicPr>
            <a:picLocks noChangeAspect="1"/>
          </p:cNvPicPr>
          <p:nvPr/>
        </p:nvPicPr>
        <p:blipFill rotWithShape="1">
          <a:blip r:embed="rId2"/>
          <a:srcRect l="32805" r="5422" b="1"/>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1" name="Freeform: Shape 10">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34B80CE5-852B-B3D4-8E18-AF413A76F950}"/>
              </a:ext>
            </a:extLst>
          </p:cNvPr>
          <p:cNvSpPr>
            <a:spLocks noGrp="1"/>
          </p:cNvSpPr>
          <p:nvPr>
            <p:ph idx="1"/>
          </p:nvPr>
        </p:nvSpPr>
        <p:spPr>
          <a:xfrm>
            <a:off x="6096000" y="2286000"/>
            <a:ext cx="5304020" cy="3777521"/>
          </a:xfrm>
        </p:spPr>
        <p:txBody>
          <a:bodyPr>
            <a:normAutofit fontScale="92500" lnSpcReduction="10000"/>
          </a:bodyPr>
          <a:lstStyle/>
          <a:p>
            <a:pPr>
              <a:lnSpc>
                <a:spcPct val="115000"/>
              </a:lnSpc>
              <a:buFont typeface="Arial" panose="020B0604020202020204" pitchFamily="34" charset="0"/>
              <a:buChar char="•"/>
            </a:pPr>
            <a:r>
              <a:rPr lang="en-ID" sz="2000" b="0" i="0">
                <a:effectLst/>
                <a:latin typeface="Söhne"/>
              </a:rPr>
              <a:t>Dengan ledakan data visual seperti gambar dan video di era digital, kebutuhan untuk mengatur dan mengakses informasi visual menjadi lebih penting.</a:t>
            </a:r>
          </a:p>
          <a:p>
            <a:pPr>
              <a:lnSpc>
                <a:spcPct val="115000"/>
              </a:lnSpc>
              <a:buFont typeface="Arial" panose="020B0604020202020204" pitchFamily="34" charset="0"/>
              <a:buChar char="•"/>
            </a:pPr>
            <a:r>
              <a:rPr lang="en-ID" sz="2000" b="0" i="0">
                <a:effectLst/>
                <a:latin typeface="Söhne"/>
              </a:rPr>
              <a:t>Teknik image retrieval membantu dalam pencarian dan pemilihan gambar berdasarkan konten visualnya.</a:t>
            </a:r>
          </a:p>
          <a:p>
            <a:pPr>
              <a:lnSpc>
                <a:spcPct val="115000"/>
              </a:lnSpc>
              <a:buFont typeface="Arial" panose="020B0604020202020204" pitchFamily="34" charset="0"/>
              <a:buChar char="•"/>
            </a:pPr>
            <a:r>
              <a:rPr lang="en-ID" sz="2000" b="0" i="0">
                <a:effectLst/>
                <a:latin typeface="Söhne"/>
              </a:rPr>
              <a:t>Salah satu elemen kunci dalam sistem image retrieval adalah penggunaan metrik jarak (distance metrics) untuk mengukur kedekatan antara gambar.</a:t>
            </a:r>
          </a:p>
          <a:p>
            <a:pPr>
              <a:lnSpc>
                <a:spcPct val="115000"/>
              </a:lnSpc>
            </a:pPr>
            <a:endParaRPr lang="en-ID" sz="2000"/>
          </a:p>
        </p:txBody>
      </p:sp>
      <p:sp>
        <p:nvSpPr>
          <p:cNvPr id="2" name="Title 1">
            <a:extLst>
              <a:ext uri="{FF2B5EF4-FFF2-40B4-BE49-F238E27FC236}">
                <a16:creationId xmlns:a16="http://schemas.microsoft.com/office/drawing/2014/main" id="{12992875-E54C-46BD-9156-41D6AAD26043}"/>
              </a:ext>
            </a:extLst>
          </p:cNvPr>
          <p:cNvSpPr>
            <a:spLocks noGrp="1"/>
          </p:cNvSpPr>
          <p:nvPr>
            <p:ph type="title"/>
          </p:nvPr>
        </p:nvSpPr>
        <p:spPr>
          <a:xfrm>
            <a:off x="6096000" y="762000"/>
            <a:ext cx="5334000" cy="1524000"/>
          </a:xfrm>
        </p:spPr>
        <p:txBody>
          <a:bodyPr>
            <a:normAutofit/>
          </a:bodyPr>
          <a:lstStyle/>
          <a:p>
            <a:r>
              <a:rPr lang="en-US" sz="3200"/>
              <a:t>Latar Belakang</a:t>
            </a:r>
            <a:endParaRPr lang="en-ID" sz="3200"/>
          </a:p>
        </p:txBody>
      </p:sp>
    </p:spTree>
    <p:extLst>
      <p:ext uri="{BB962C8B-B14F-4D97-AF65-F5344CB8AC3E}">
        <p14:creationId xmlns:p14="http://schemas.microsoft.com/office/powerpoint/2010/main" val="3949415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eja dilengkapi dengan stetoskop dan keyboard komputer">
            <a:extLst>
              <a:ext uri="{FF2B5EF4-FFF2-40B4-BE49-F238E27FC236}">
                <a16:creationId xmlns:a16="http://schemas.microsoft.com/office/drawing/2014/main" id="{96FD51AA-B162-A64D-36CB-9F2605775200}"/>
              </a:ext>
            </a:extLst>
          </p:cNvPr>
          <p:cNvPicPr>
            <a:picLocks noChangeAspect="1"/>
          </p:cNvPicPr>
          <p:nvPr/>
        </p:nvPicPr>
        <p:blipFill rotWithShape="1">
          <a:blip r:embed="rId2"/>
          <a:srcRect l="38226" r="1" b="1"/>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1" name="Freeform: Shape 10">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D6A5F742-894E-FE55-E7FB-675813A19F95}"/>
              </a:ext>
            </a:extLst>
          </p:cNvPr>
          <p:cNvSpPr>
            <a:spLocks noGrp="1"/>
          </p:cNvSpPr>
          <p:nvPr>
            <p:ph idx="1"/>
          </p:nvPr>
        </p:nvSpPr>
        <p:spPr>
          <a:xfrm>
            <a:off x="6096000" y="2286000"/>
            <a:ext cx="5334000" cy="3810001"/>
          </a:xfrm>
        </p:spPr>
        <p:txBody>
          <a:bodyPr>
            <a:normAutofit/>
          </a:bodyPr>
          <a:lstStyle/>
          <a:p>
            <a:pPr>
              <a:buFont typeface="Arial" panose="020B0604020202020204" pitchFamily="34" charset="0"/>
              <a:buChar char="•"/>
            </a:pPr>
            <a:r>
              <a:rPr lang="en-ID" sz="2200" b="0" i="0">
                <a:effectLst/>
                <a:latin typeface="Söhne"/>
              </a:rPr>
              <a:t>Distance metrics merujuk pada pendekatan matematis untuk mengukur seberapa dekat atau berbedanya dua objek dalam ruang fitur.</a:t>
            </a:r>
          </a:p>
          <a:p>
            <a:pPr>
              <a:buFont typeface="Arial" panose="020B0604020202020204" pitchFamily="34" charset="0"/>
              <a:buChar char="•"/>
            </a:pPr>
            <a:r>
              <a:rPr lang="en-ID" sz="2200" b="0" i="0">
                <a:effectLst/>
                <a:latin typeface="Söhne"/>
              </a:rPr>
              <a:t>Dalam konteks image retrieval, distance metrics digunakan untuk mengukur kedekatan antara fitur-fitur ekstrak dari gambar.</a:t>
            </a:r>
          </a:p>
        </p:txBody>
      </p:sp>
      <p:sp>
        <p:nvSpPr>
          <p:cNvPr id="2" name="Title 1">
            <a:extLst>
              <a:ext uri="{FF2B5EF4-FFF2-40B4-BE49-F238E27FC236}">
                <a16:creationId xmlns:a16="http://schemas.microsoft.com/office/drawing/2014/main" id="{ED4B8014-5EEC-BAFD-FCDE-8F07B2CA8443}"/>
              </a:ext>
            </a:extLst>
          </p:cNvPr>
          <p:cNvSpPr>
            <a:spLocks noGrp="1"/>
          </p:cNvSpPr>
          <p:nvPr>
            <p:ph type="title"/>
          </p:nvPr>
        </p:nvSpPr>
        <p:spPr>
          <a:xfrm>
            <a:off x="6096000" y="762000"/>
            <a:ext cx="5334000" cy="1524000"/>
          </a:xfrm>
        </p:spPr>
        <p:txBody>
          <a:bodyPr>
            <a:normAutofit/>
          </a:bodyPr>
          <a:lstStyle/>
          <a:p>
            <a:r>
              <a:rPr lang="en-US" sz="3200"/>
              <a:t>Definisi Distance Metrics</a:t>
            </a:r>
            <a:endParaRPr lang="en-ID" sz="3200"/>
          </a:p>
        </p:txBody>
      </p:sp>
    </p:spTree>
    <p:extLst>
      <p:ext uri="{BB962C8B-B14F-4D97-AF65-F5344CB8AC3E}">
        <p14:creationId xmlns:p14="http://schemas.microsoft.com/office/powerpoint/2010/main" val="909983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05804E6-08AA-49E9-AD30-149FDD3DD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802" y="832508"/>
            <a:ext cx="4448352" cy="6025492"/>
          </a:xfrm>
          <a:custGeom>
            <a:avLst/>
            <a:gdLst>
              <a:gd name="connsiteX0" fmla="*/ 3173139 w 4448352"/>
              <a:gd name="connsiteY0" fmla="*/ 74 h 6025492"/>
              <a:gd name="connsiteX1" fmla="*/ 3840337 w 4448352"/>
              <a:gd name="connsiteY1" fmla="*/ 136997 h 6025492"/>
              <a:gd name="connsiteX2" fmla="*/ 4400480 w 4448352"/>
              <a:gd name="connsiteY2" fmla="*/ 1061406 h 6025492"/>
              <a:gd name="connsiteX3" fmla="*/ 3812207 w 4448352"/>
              <a:gd name="connsiteY3" fmla="*/ 2268177 h 6025492"/>
              <a:gd name="connsiteX4" fmla="*/ 2566852 w 4448352"/>
              <a:gd name="connsiteY4" fmla="*/ 4362395 h 6025492"/>
              <a:gd name="connsiteX5" fmla="*/ 1381603 w 4448352"/>
              <a:gd name="connsiteY5" fmla="*/ 6002073 h 6025492"/>
              <a:gd name="connsiteX6" fmla="*/ 1358105 w 4448352"/>
              <a:gd name="connsiteY6" fmla="*/ 6025492 h 6025492"/>
              <a:gd name="connsiteX7" fmla="*/ 147593 w 4448352"/>
              <a:gd name="connsiteY7" fmla="*/ 6025492 h 6025492"/>
              <a:gd name="connsiteX8" fmla="*/ 135095 w 4448352"/>
              <a:gd name="connsiteY8" fmla="*/ 5970139 h 6025492"/>
              <a:gd name="connsiteX9" fmla="*/ 989 w 4448352"/>
              <a:gd name="connsiteY9" fmla="*/ 3558990 h 6025492"/>
              <a:gd name="connsiteX10" fmla="*/ 134613 w 4448352"/>
              <a:gd name="connsiteY10" fmla="*/ 2769335 h 6025492"/>
              <a:gd name="connsiteX11" fmla="*/ 812398 w 4448352"/>
              <a:gd name="connsiteY11" fmla="*/ 1669996 h 6025492"/>
              <a:gd name="connsiteX12" fmla="*/ 1830565 w 4448352"/>
              <a:gd name="connsiteY12" fmla="*/ 638164 h 6025492"/>
              <a:gd name="connsiteX13" fmla="*/ 3173139 w 4448352"/>
              <a:gd name="connsiteY13" fmla="*/ 74 h 6025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8352" h="6025492">
                <a:moveTo>
                  <a:pt x="3173139" y="74"/>
                </a:move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90" y="2966250"/>
                  <a:pt x="2981970" y="3664324"/>
                  <a:pt x="2566852" y="4362395"/>
                </a:cubicBezTo>
                <a:cubicBezTo>
                  <a:pt x="2261941" y="4875091"/>
                  <a:pt x="1813643" y="5542665"/>
                  <a:pt x="1381603" y="6002073"/>
                </a:cubicBezTo>
                <a:lnTo>
                  <a:pt x="1358105" y="6025492"/>
                </a:lnTo>
                <a:lnTo>
                  <a:pt x="147593" y="6025492"/>
                </a:ln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24ECFA8-BE37-446C-B1BD-88D2981B6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197" y="533400"/>
            <a:ext cx="5085498" cy="6329048"/>
          </a:xfrm>
          <a:custGeom>
            <a:avLst/>
            <a:gdLst>
              <a:gd name="connsiteX0" fmla="*/ 3173139 w 4448352"/>
              <a:gd name="connsiteY0" fmla="*/ 74 h 6025492"/>
              <a:gd name="connsiteX1" fmla="*/ 3840337 w 4448352"/>
              <a:gd name="connsiteY1" fmla="*/ 136997 h 6025492"/>
              <a:gd name="connsiteX2" fmla="*/ 4400480 w 4448352"/>
              <a:gd name="connsiteY2" fmla="*/ 1061406 h 6025492"/>
              <a:gd name="connsiteX3" fmla="*/ 3812207 w 4448352"/>
              <a:gd name="connsiteY3" fmla="*/ 2268177 h 6025492"/>
              <a:gd name="connsiteX4" fmla="*/ 2566852 w 4448352"/>
              <a:gd name="connsiteY4" fmla="*/ 4362395 h 6025492"/>
              <a:gd name="connsiteX5" fmla="*/ 1381603 w 4448352"/>
              <a:gd name="connsiteY5" fmla="*/ 6002073 h 6025492"/>
              <a:gd name="connsiteX6" fmla="*/ 1358105 w 4448352"/>
              <a:gd name="connsiteY6" fmla="*/ 6025492 h 6025492"/>
              <a:gd name="connsiteX7" fmla="*/ 147593 w 4448352"/>
              <a:gd name="connsiteY7" fmla="*/ 6025492 h 6025492"/>
              <a:gd name="connsiteX8" fmla="*/ 135095 w 4448352"/>
              <a:gd name="connsiteY8" fmla="*/ 5970139 h 6025492"/>
              <a:gd name="connsiteX9" fmla="*/ 989 w 4448352"/>
              <a:gd name="connsiteY9" fmla="*/ 3558990 h 6025492"/>
              <a:gd name="connsiteX10" fmla="*/ 134613 w 4448352"/>
              <a:gd name="connsiteY10" fmla="*/ 2769335 h 6025492"/>
              <a:gd name="connsiteX11" fmla="*/ 812398 w 4448352"/>
              <a:gd name="connsiteY11" fmla="*/ 1669996 h 6025492"/>
              <a:gd name="connsiteX12" fmla="*/ 1830565 w 4448352"/>
              <a:gd name="connsiteY12" fmla="*/ 638164 h 6025492"/>
              <a:gd name="connsiteX13" fmla="*/ 3173139 w 4448352"/>
              <a:gd name="connsiteY13" fmla="*/ 74 h 6025492"/>
              <a:gd name="connsiteX0" fmla="*/ 147593 w 4448352"/>
              <a:gd name="connsiteY0" fmla="*/ 6025492 h 6112608"/>
              <a:gd name="connsiteX1" fmla="*/ 135095 w 4448352"/>
              <a:gd name="connsiteY1" fmla="*/ 5970139 h 6112608"/>
              <a:gd name="connsiteX2" fmla="*/ 989 w 4448352"/>
              <a:gd name="connsiteY2" fmla="*/ 3558990 h 6112608"/>
              <a:gd name="connsiteX3" fmla="*/ 134613 w 4448352"/>
              <a:gd name="connsiteY3" fmla="*/ 2769335 h 6112608"/>
              <a:gd name="connsiteX4" fmla="*/ 812398 w 4448352"/>
              <a:gd name="connsiteY4" fmla="*/ 1669996 h 6112608"/>
              <a:gd name="connsiteX5" fmla="*/ 1830565 w 4448352"/>
              <a:gd name="connsiteY5" fmla="*/ 638164 h 6112608"/>
              <a:gd name="connsiteX6" fmla="*/ 3173139 w 4448352"/>
              <a:gd name="connsiteY6" fmla="*/ 74 h 6112608"/>
              <a:gd name="connsiteX7" fmla="*/ 3840337 w 4448352"/>
              <a:gd name="connsiteY7" fmla="*/ 136997 h 6112608"/>
              <a:gd name="connsiteX8" fmla="*/ 4400480 w 4448352"/>
              <a:gd name="connsiteY8" fmla="*/ 1061406 h 6112608"/>
              <a:gd name="connsiteX9" fmla="*/ 3812207 w 4448352"/>
              <a:gd name="connsiteY9" fmla="*/ 2268177 h 6112608"/>
              <a:gd name="connsiteX10" fmla="*/ 2566852 w 4448352"/>
              <a:gd name="connsiteY10" fmla="*/ 4362395 h 6112608"/>
              <a:gd name="connsiteX11" fmla="*/ 1381603 w 4448352"/>
              <a:gd name="connsiteY11" fmla="*/ 6002073 h 6112608"/>
              <a:gd name="connsiteX12" fmla="*/ 1457187 w 4448352"/>
              <a:gd name="connsiteY12" fmla="*/ 6112608 h 6112608"/>
              <a:gd name="connsiteX0" fmla="*/ 147593 w 4448352"/>
              <a:gd name="connsiteY0" fmla="*/ 6025492 h 6025492"/>
              <a:gd name="connsiteX1" fmla="*/ 135095 w 4448352"/>
              <a:gd name="connsiteY1" fmla="*/ 5970139 h 6025492"/>
              <a:gd name="connsiteX2" fmla="*/ 989 w 4448352"/>
              <a:gd name="connsiteY2" fmla="*/ 3558990 h 6025492"/>
              <a:gd name="connsiteX3" fmla="*/ 134613 w 4448352"/>
              <a:gd name="connsiteY3" fmla="*/ 2769335 h 6025492"/>
              <a:gd name="connsiteX4" fmla="*/ 812398 w 4448352"/>
              <a:gd name="connsiteY4" fmla="*/ 1669996 h 6025492"/>
              <a:gd name="connsiteX5" fmla="*/ 1830565 w 4448352"/>
              <a:gd name="connsiteY5" fmla="*/ 638164 h 6025492"/>
              <a:gd name="connsiteX6" fmla="*/ 3173139 w 4448352"/>
              <a:gd name="connsiteY6" fmla="*/ 74 h 6025492"/>
              <a:gd name="connsiteX7" fmla="*/ 3840337 w 4448352"/>
              <a:gd name="connsiteY7" fmla="*/ 136997 h 6025492"/>
              <a:gd name="connsiteX8" fmla="*/ 4400480 w 4448352"/>
              <a:gd name="connsiteY8" fmla="*/ 1061406 h 6025492"/>
              <a:gd name="connsiteX9" fmla="*/ 3812207 w 4448352"/>
              <a:gd name="connsiteY9" fmla="*/ 2268177 h 6025492"/>
              <a:gd name="connsiteX10" fmla="*/ 2566852 w 4448352"/>
              <a:gd name="connsiteY10" fmla="*/ 4362395 h 6025492"/>
              <a:gd name="connsiteX11" fmla="*/ 1381603 w 4448352"/>
              <a:gd name="connsiteY11" fmla="*/ 6002073 h 6025492"/>
              <a:gd name="connsiteX0" fmla="*/ 147593 w 4448352"/>
              <a:gd name="connsiteY0" fmla="*/ 6025492 h 6029730"/>
              <a:gd name="connsiteX1" fmla="*/ 135095 w 4448352"/>
              <a:gd name="connsiteY1" fmla="*/ 5970139 h 6029730"/>
              <a:gd name="connsiteX2" fmla="*/ 989 w 4448352"/>
              <a:gd name="connsiteY2" fmla="*/ 3558990 h 6029730"/>
              <a:gd name="connsiteX3" fmla="*/ 134613 w 4448352"/>
              <a:gd name="connsiteY3" fmla="*/ 2769335 h 6029730"/>
              <a:gd name="connsiteX4" fmla="*/ 812398 w 4448352"/>
              <a:gd name="connsiteY4" fmla="*/ 1669996 h 6029730"/>
              <a:gd name="connsiteX5" fmla="*/ 1830565 w 4448352"/>
              <a:gd name="connsiteY5" fmla="*/ 638164 h 6029730"/>
              <a:gd name="connsiteX6" fmla="*/ 3173139 w 4448352"/>
              <a:gd name="connsiteY6" fmla="*/ 74 h 6029730"/>
              <a:gd name="connsiteX7" fmla="*/ 3840337 w 4448352"/>
              <a:gd name="connsiteY7" fmla="*/ 136997 h 6029730"/>
              <a:gd name="connsiteX8" fmla="*/ 4400480 w 4448352"/>
              <a:gd name="connsiteY8" fmla="*/ 1061406 h 6029730"/>
              <a:gd name="connsiteX9" fmla="*/ 3812207 w 4448352"/>
              <a:gd name="connsiteY9" fmla="*/ 2268177 h 6029730"/>
              <a:gd name="connsiteX10" fmla="*/ 2566852 w 4448352"/>
              <a:gd name="connsiteY10" fmla="*/ 4362395 h 6029730"/>
              <a:gd name="connsiteX11" fmla="*/ 1397330 w 4448352"/>
              <a:gd name="connsiteY11" fmla="*/ 6029730 h 602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48352" h="6029730">
                <a:moveTo>
                  <a:pt x="147593" y="6025492"/>
                </a:move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89" y="2966250"/>
                  <a:pt x="2969331" y="3735470"/>
                  <a:pt x="2566852" y="4362395"/>
                </a:cubicBezTo>
                <a:cubicBezTo>
                  <a:pt x="2164373" y="4989320"/>
                  <a:pt x="1829370" y="5570322"/>
                  <a:pt x="1397330" y="602973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761518BA-F186-D967-8388-E336CB7527F1}"/>
              </a:ext>
            </a:extLst>
          </p:cNvPr>
          <p:cNvSpPr>
            <a:spLocks noGrp="1"/>
          </p:cNvSpPr>
          <p:nvPr>
            <p:ph idx="1"/>
          </p:nvPr>
        </p:nvSpPr>
        <p:spPr>
          <a:xfrm>
            <a:off x="6029325" y="3048000"/>
            <a:ext cx="5400676" cy="3048001"/>
          </a:xfrm>
        </p:spPr>
        <p:txBody>
          <a:bodyPr>
            <a:normAutofit/>
          </a:bodyPr>
          <a:lstStyle/>
          <a:p>
            <a:r>
              <a:rPr lang="en-ID" sz="2400" b="0" i="0">
                <a:effectLst/>
                <a:latin typeface="Söhne"/>
              </a:rPr>
              <a:t>Tujuan utama dari penggunaan distance metrics dalam image retrieval adalah untuk mengidentifikasi dan mengurutkan gambar-gambar yang paling relevan dengan gambar referensi atau kueri yang diberikan.</a:t>
            </a:r>
            <a:endParaRPr lang="en-ID" sz="2400"/>
          </a:p>
        </p:txBody>
      </p:sp>
      <p:sp>
        <p:nvSpPr>
          <p:cNvPr id="2" name="Title 1">
            <a:extLst>
              <a:ext uri="{FF2B5EF4-FFF2-40B4-BE49-F238E27FC236}">
                <a16:creationId xmlns:a16="http://schemas.microsoft.com/office/drawing/2014/main" id="{7DD7E3DD-CB74-DE9A-40FF-48B9392C0CEB}"/>
              </a:ext>
            </a:extLst>
          </p:cNvPr>
          <p:cNvSpPr>
            <a:spLocks noGrp="1"/>
          </p:cNvSpPr>
          <p:nvPr>
            <p:ph type="title"/>
          </p:nvPr>
        </p:nvSpPr>
        <p:spPr>
          <a:xfrm>
            <a:off x="6029324" y="1523990"/>
            <a:ext cx="5400676" cy="1524010"/>
          </a:xfrm>
        </p:spPr>
        <p:txBody>
          <a:bodyPr anchor="t">
            <a:normAutofit/>
          </a:bodyPr>
          <a:lstStyle/>
          <a:p>
            <a:r>
              <a:rPr lang="en-US" sz="3200"/>
              <a:t>Tujuan</a:t>
            </a:r>
            <a:endParaRPr lang="en-ID" sz="3200"/>
          </a:p>
        </p:txBody>
      </p:sp>
    </p:spTree>
    <p:extLst>
      <p:ext uri="{BB962C8B-B14F-4D97-AF65-F5344CB8AC3E}">
        <p14:creationId xmlns:p14="http://schemas.microsoft.com/office/powerpoint/2010/main" val="2896761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panel jaringan server dengan lampu dan kabel">
            <a:extLst>
              <a:ext uri="{FF2B5EF4-FFF2-40B4-BE49-F238E27FC236}">
                <a16:creationId xmlns:a16="http://schemas.microsoft.com/office/drawing/2014/main" id="{102B0179-55D2-518B-5B8A-ED0AE495573C}"/>
              </a:ext>
            </a:extLst>
          </p:cNvPr>
          <p:cNvPicPr>
            <a:picLocks noChangeAspect="1"/>
          </p:cNvPicPr>
          <p:nvPr/>
        </p:nvPicPr>
        <p:blipFill rotWithShape="1">
          <a:blip r:embed="rId2"/>
          <a:srcRect l="1872" r="36355" b="1"/>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1" name="Freeform: Shape 10">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745A83DE-4EB8-57FC-7FF1-5ADB0E590305}"/>
              </a:ext>
            </a:extLst>
          </p:cNvPr>
          <p:cNvSpPr>
            <a:spLocks noGrp="1"/>
          </p:cNvSpPr>
          <p:nvPr>
            <p:ph idx="1"/>
          </p:nvPr>
        </p:nvSpPr>
        <p:spPr>
          <a:xfrm>
            <a:off x="6096000" y="2286000"/>
            <a:ext cx="5334000" cy="3810001"/>
          </a:xfrm>
        </p:spPr>
        <p:txBody>
          <a:bodyPr>
            <a:normAutofit/>
          </a:bodyPr>
          <a:lstStyle/>
          <a:p>
            <a:pPr>
              <a:lnSpc>
                <a:spcPct val="115000"/>
              </a:lnSpc>
              <a:buFont typeface="Arial" panose="020B0604020202020204" pitchFamily="34" charset="0"/>
              <a:buChar char="•"/>
            </a:pPr>
            <a:r>
              <a:rPr lang="en-ID" sz="2400" b="0" i="0">
                <a:effectLst/>
                <a:latin typeface="Söhne"/>
              </a:rPr>
              <a:t>Distance metrics membantu dalam membangun representasi numerik dari fitur-fitur visual kompleks dari gambar.</a:t>
            </a:r>
          </a:p>
          <a:p>
            <a:pPr>
              <a:lnSpc>
                <a:spcPct val="115000"/>
              </a:lnSpc>
              <a:buFont typeface="Arial" panose="020B0604020202020204" pitchFamily="34" charset="0"/>
              <a:buChar char="•"/>
            </a:pPr>
            <a:r>
              <a:rPr lang="en-ID" sz="2400" b="0" i="0">
                <a:effectLst/>
                <a:latin typeface="Söhne"/>
              </a:rPr>
              <a:t>Dengan menggunakan metrik jarak, sistem dapat mengukur kesamaan atau perbedaan antara fitur-fitur ini, memungkinkan identifikasi gambar yang paling mirip.</a:t>
            </a:r>
          </a:p>
        </p:txBody>
      </p:sp>
      <p:sp>
        <p:nvSpPr>
          <p:cNvPr id="2" name="Title 1">
            <a:extLst>
              <a:ext uri="{FF2B5EF4-FFF2-40B4-BE49-F238E27FC236}">
                <a16:creationId xmlns:a16="http://schemas.microsoft.com/office/drawing/2014/main" id="{BBBEECA7-D391-74E6-F4F3-3149B67993AD}"/>
              </a:ext>
            </a:extLst>
          </p:cNvPr>
          <p:cNvSpPr>
            <a:spLocks noGrp="1"/>
          </p:cNvSpPr>
          <p:nvPr>
            <p:ph type="title"/>
          </p:nvPr>
        </p:nvSpPr>
        <p:spPr>
          <a:xfrm>
            <a:off x="6096000" y="762000"/>
            <a:ext cx="5334000" cy="1524000"/>
          </a:xfrm>
        </p:spPr>
        <p:txBody>
          <a:bodyPr>
            <a:normAutofit/>
          </a:bodyPr>
          <a:lstStyle/>
          <a:p>
            <a:r>
              <a:rPr lang="en-US" sz="3200"/>
              <a:t>Peran Penting dalam Image Retrieval</a:t>
            </a:r>
            <a:endParaRPr lang="en-ID" sz="3200"/>
          </a:p>
        </p:txBody>
      </p:sp>
    </p:spTree>
    <p:extLst>
      <p:ext uri="{BB962C8B-B14F-4D97-AF65-F5344CB8AC3E}">
        <p14:creationId xmlns:p14="http://schemas.microsoft.com/office/powerpoint/2010/main" val="2588224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luncuran roket">
            <a:extLst>
              <a:ext uri="{FF2B5EF4-FFF2-40B4-BE49-F238E27FC236}">
                <a16:creationId xmlns:a16="http://schemas.microsoft.com/office/drawing/2014/main" id="{420AFDD2-0ED4-7AED-7DA9-C95F1A12F046}"/>
              </a:ext>
            </a:extLst>
          </p:cNvPr>
          <p:cNvPicPr>
            <a:picLocks noChangeAspect="1"/>
          </p:cNvPicPr>
          <p:nvPr/>
        </p:nvPicPr>
        <p:blipFill rotWithShape="1">
          <a:blip r:embed="rId2"/>
          <a:srcRect l="31124" r="3737" b="-2"/>
          <a:stretch/>
        </p:blipFill>
        <p:spPr>
          <a:xfrm>
            <a:off x="-8" y="762006"/>
            <a:ext cx="5948805" cy="6095979"/>
          </a:xfrm>
          <a:custGeom>
            <a:avLst/>
            <a:gdLst/>
            <a:ahLst/>
            <a:cxnLst/>
            <a:rect l="l" t="t" r="r" b="b"/>
            <a:pathLst>
              <a:path w="5948805" h="6095979">
                <a:moveTo>
                  <a:pt x="1573832" y="765"/>
                </a:moveTo>
                <a:cubicBezTo>
                  <a:pt x="1940190" y="-10734"/>
                  <a:pt x="2329345" y="109280"/>
                  <a:pt x="2734663" y="238687"/>
                </a:cubicBezTo>
                <a:cubicBezTo>
                  <a:pt x="4118244" y="680647"/>
                  <a:pt x="5296697" y="1302752"/>
                  <a:pt x="5668316" y="3639516"/>
                </a:cubicBezTo>
                <a:cubicBezTo>
                  <a:pt x="5788298" y="4393559"/>
                  <a:pt x="5890546" y="5142244"/>
                  <a:pt x="5937022" y="5865869"/>
                </a:cubicBezTo>
                <a:lnTo>
                  <a:pt x="5948805" y="6095979"/>
                </a:lnTo>
                <a:lnTo>
                  <a:pt x="0" y="6095979"/>
                </a:lnTo>
                <a:lnTo>
                  <a:pt x="0" y="1621672"/>
                </a:lnTo>
                <a:lnTo>
                  <a:pt x="36310" y="1518814"/>
                </a:lnTo>
                <a:cubicBezTo>
                  <a:pt x="109805" y="1321982"/>
                  <a:pt x="192755" y="1133640"/>
                  <a:pt x="287891" y="956872"/>
                </a:cubicBezTo>
                <a:cubicBezTo>
                  <a:pt x="669453" y="247734"/>
                  <a:pt x="1102800" y="15549"/>
                  <a:pt x="1573832" y="765"/>
                </a:cubicBezTo>
                <a:close/>
              </a:path>
            </a:pathLst>
          </a:custGeom>
        </p:spPr>
      </p:pic>
      <p:sp>
        <p:nvSpPr>
          <p:cNvPr id="11" name="Freeform: Shape 10">
            <a:extLst>
              <a:ext uri="{FF2B5EF4-FFF2-40B4-BE49-F238E27FC236}">
                <a16:creationId xmlns:a16="http://schemas.microsoft.com/office/drawing/2014/main" id="{A3BFB3E6-2D9E-4A5C-826F-44A91F5977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3838" y="538152"/>
            <a:ext cx="6095989" cy="654368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ECEECAFB-A5D3-C0A6-B314-65EB650939F3}"/>
              </a:ext>
            </a:extLst>
          </p:cNvPr>
          <p:cNvSpPr>
            <a:spLocks noGrp="1"/>
          </p:cNvSpPr>
          <p:nvPr>
            <p:ph idx="1"/>
          </p:nvPr>
        </p:nvSpPr>
        <p:spPr>
          <a:xfrm>
            <a:off x="6858001" y="3048000"/>
            <a:ext cx="4572000" cy="3048001"/>
          </a:xfrm>
        </p:spPr>
        <p:txBody>
          <a:bodyPr>
            <a:normAutofit/>
          </a:bodyPr>
          <a:lstStyle/>
          <a:p>
            <a:pPr>
              <a:lnSpc>
                <a:spcPct val="115000"/>
              </a:lnSpc>
              <a:buFont typeface="Arial" panose="020B0604020202020204" pitchFamily="34" charset="0"/>
              <a:buChar char="•"/>
            </a:pPr>
            <a:r>
              <a:rPr lang="en-ID" sz="2000" b="0" i="0">
                <a:effectLst/>
                <a:latin typeface="Söhne"/>
              </a:rPr>
              <a:t>Berbagai metrik jarak digunakan dalam image retrieval, seperti Euclidean distance, Manhattan distance, Cosine similarity, Jaccard similarity, dan masih banyak lagi.</a:t>
            </a:r>
          </a:p>
          <a:p>
            <a:pPr>
              <a:lnSpc>
                <a:spcPct val="115000"/>
              </a:lnSpc>
              <a:buFont typeface="Arial" panose="020B0604020202020204" pitchFamily="34" charset="0"/>
              <a:buChar char="•"/>
            </a:pPr>
            <a:r>
              <a:rPr lang="en-ID" sz="2000" b="0" i="0">
                <a:effectLst/>
                <a:latin typeface="Söhne"/>
              </a:rPr>
              <a:t>Pilihan metrik jarak tergantung pada karakteristik fitur yang diekstraksi dan jenis gambar yang diatasi.</a:t>
            </a:r>
          </a:p>
        </p:txBody>
      </p:sp>
      <p:sp>
        <p:nvSpPr>
          <p:cNvPr id="2" name="Title 1">
            <a:extLst>
              <a:ext uri="{FF2B5EF4-FFF2-40B4-BE49-F238E27FC236}">
                <a16:creationId xmlns:a16="http://schemas.microsoft.com/office/drawing/2014/main" id="{819439FC-5691-4EF0-478F-329EE60DB589}"/>
              </a:ext>
            </a:extLst>
          </p:cNvPr>
          <p:cNvSpPr>
            <a:spLocks noGrp="1"/>
          </p:cNvSpPr>
          <p:nvPr>
            <p:ph type="title"/>
          </p:nvPr>
        </p:nvSpPr>
        <p:spPr>
          <a:xfrm>
            <a:off x="6858000" y="1523990"/>
            <a:ext cx="4572000" cy="1524010"/>
          </a:xfrm>
        </p:spPr>
        <p:txBody>
          <a:bodyPr anchor="t">
            <a:normAutofit/>
          </a:bodyPr>
          <a:lstStyle/>
          <a:p>
            <a:r>
              <a:rPr lang="en-US" sz="3200"/>
              <a:t>Penerapan dalam Praktik</a:t>
            </a:r>
            <a:endParaRPr lang="en-ID" sz="3200"/>
          </a:p>
        </p:txBody>
      </p:sp>
    </p:spTree>
    <p:extLst>
      <p:ext uri="{BB962C8B-B14F-4D97-AF65-F5344CB8AC3E}">
        <p14:creationId xmlns:p14="http://schemas.microsoft.com/office/powerpoint/2010/main" val="3771738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D83F1-4871-E22C-9719-F59E68E00192}"/>
              </a:ext>
            </a:extLst>
          </p:cNvPr>
          <p:cNvSpPr>
            <a:spLocks noGrp="1"/>
          </p:cNvSpPr>
          <p:nvPr>
            <p:ph type="title"/>
          </p:nvPr>
        </p:nvSpPr>
        <p:spPr/>
        <p:txBody>
          <a:bodyPr/>
          <a:lstStyle/>
          <a:p>
            <a:r>
              <a:rPr lang="en-US"/>
              <a:t>Type Distance Metrics</a:t>
            </a:r>
            <a:endParaRPr lang="en-ID"/>
          </a:p>
        </p:txBody>
      </p:sp>
      <p:graphicFrame>
        <p:nvGraphicFramePr>
          <p:cNvPr id="5" name="Content Placeholder 2">
            <a:extLst>
              <a:ext uri="{FF2B5EF4-FFF2-40B4-BE49-F238E27FC236}">
                <a16:creationId xmlns:a16="http://schemas.microsoft.com/office/drawing/2014/main" id="{F744F82F-C82A-8554-6A89-377E63D0121B}"/>
              </a:ext>
            </a:extLst>
          </p:cNvPr>
          <p:cNvGraphicFramePr>
            <a:graphicFrameLocks noGrp="1"/>
          </p:cNvGraphicFramePr>
          <p:nvPr>
            <p:ph idx="1"/>
          </p:nvPr>
        </p:nvGraphicFramePr>
        <p:xfrm>
          <a:off x="762000" y="2286000"/>
          <a:ext cx="10668000" cy="3818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2003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8DF29-3891-12BF-CD47-352081901794}"/>
              </a:ext>
            </a:extLst>
          </p:cNvPr>
          <p:cNvSpPr>
            <a:spLocks noGrp="1"/>
          </p:cNvSpPr>
          <p:nvPr>
            <p:ph type="title"/>
          </p:nvPr>
        </p:nvSpPr>
        <p:spPr/>
        <p:txBody>
          <a:bodyPr/>
          <a:lstStyle/>
          <a:p>
            <a:r>
              <a:rPr lang="en-US"/>
              <a:t>Euclidean Distance</a:t>
            </a:r>
            <a:endParaRPr lang="en-ID"/>
          </a:p>
        </p:txBody>
      </p:sp>
      <p:pic>
        <p:nvPicPr>
          <p:cNvPr id="5" name="Content Placeholder 4">
            <a:extLst>
              <a:ext uri="{FF2B5EF4-FFF2-40B4-BE49-F238E27FC236}">
                <a16:creationId xmlns:a16="http://schemas.microsoft.com/office/drawing/2014/main" id="{CFA556BF-19D7-9FEA-85FF-DAEC1D05E841}"/>
              </a:ext>
            </a:extLst>
          </p:cNvPr>
          <p:cNvPicPr>
            <a:picLocks noGrp="1" noChangeAspect="1"/>
          </p:cNvPicPr>
          <p:nvPr>
            <p:ph idx="1"/>
          </p:nvPr>
        </p:nvPicPr>
        <p:blipFill>
          <a:blip r:embed="rId2"/>
          <a:stretch>
            <a:fillRect/>
          </a:stretch>
        </p:blipFill>
        <p:spPr>
          <a:xfrm>
            <a:off x="884816" y="2286000"/>
            <a:ext cx="6225126" cy="3817938"/>
          </a:xfrm>
        </p:spPr>
      </p:pic>
      <p:pic>
        <p:nvPicPr>
          <p:cNvPr id="7" name="Picture 6">
            <a:extLst>
              <a:ext uri="{FF2B5EF4-FFF2-40B4-BE49-F238E27FC236}">
                <a16:creationId xmlns:a16="http://schemas.microsoft.com/office/drawing/2014/main" id="{AAC5C10E-B379-927F-9077-C172BFB491E3}"/>
              </a:ext>
            </a:extLst>
          </p:cNvPr>
          <p:cNvPicPr>
            <a:picLocks noChangeAspect="1"/>
          </p:cNvPicPr>
          <p:nvPr/>
        </p:nvPicPr>
        <p:blipFill>
          <a:blip r:embed="rId3"/>
          <a:stretch>
            <a:fillRect/>
          </a:stretch>
        </p:blipFill>
        <p:spPr>
          <a:xfrm>
            <a:off x="7600475" y="2286000"/>
            <a:ext cx="3706709" cy="570263"/>
          </a:xfrm>
          <a:prstGeom prst="rect">
            <a:avLst/>
          </a:prstGeom>
        </p:spPr>
      </p:pic>
      <p:pic>
        <p:nvPicPr>
          <p:cNvPr id="9" name="Picture 8">
            <a:extLst>
              <a:ext uri="{FF2B5EF4-FFF2-40B4-BE49-F238E27FC236}">
                <a16:creationId xmlns:a16="http://schemas.microsoft.com/office/drawing/2014/main" id="{E16BB181-7358-DE8D-FDB7-EAACEC64EDD6}"/>
              </a:ext>
            </a:extLst>
          </p:cNvPr>
          <p:cNvPicPr>
            <a:picLocks noChangeAspect="1"/>
          </p:cNvPicPr>
          <p:nvPr/>
        </p:nvPicPr>
        <p:blipFill>
          <a:blip r:embed="rId4"/>
          <a:stretch>
            <a:fillRect/>
          </a:stretch>
        </p:blipFill>
        <p:spPr>
          <a:xfrm>
            <a:off x="7600475" y="3043394"/>
            <a:ext cx="2405459" cy="1167123"/>
          </a:xfrm>
          <a:prstGeom prst="rect">
            <a:avLst/>
          </a:prstGeom>
        </p:spPr>
      </p:pic>
    </p:spTree>
    <p:extLst>
      <p:ext uri="{BB962C8B-B14F-4D97-AF65-F5344CB8AC3E}">
        <p14:creationId xmlns:p14="http://schemas.microsoft.com/office/powerpoint/2010/main" val="3706355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8DF29-3891-12BF-CD47-352081901794}"/>
              </a:ext>
            </a:extLst>
          </p:cNvPr>
          <p:cNvSpPr>
            <a:spLocks noGrp="1"/>
          </p:cNvSpPr>
          <p:nvPr>
            <p:ph type="title"/>
          </p:nvPr>
        </p:nvSpPr>
        <p:spPr/>
        <p:txBody>
          <a:bodyPr/>
          <a:lstStyle/>
          <a:p>
            <a:r>
              <a:rPr lang="en-US"/>
              <a:t>Manhattan Distance</a:t>
            </a:r>
            <a:endParaRPr lang="en-ID"/>
          </a:p>
        </p:txBody>
      </p:sp>
      <p:pic>
        <p:nvPicPr>
          <p:cNvPr id="4" name="Picture 3">
            <a:extLst>
              <a:ext uri="{FF2B5EF4-FFF2-40B4-BE49-F238E27FC236}">
                <a16:creationId xmlns:a16="http://schemas.microsoft.com/office/drawing/2014/main" id="{6706937D-D728-CC9B-B350-50783DA9157B}"/>
              </a:ext>
            </a:extLst>
          </p:cNvPr>
          <p:cNvPicPr>
            <a:picLocks noChangeAspect="1"/>
          </p:cNvPicPr>
          <p:nvPr/>
        </p:nvPicPr>
        <p:blipFill>
          <a:blip r:embed="rId2"/>
          <a:stretch>
            <a:fillRect/>
          </a:stretch>
        </p:blipFill>
        <p:spPr>
          <a:xfrm>
            <a:off x="884816" y="2286000"/>
            <a:ext cx="6264764" cy="3810000"/>
          </a:xfrm>
          <a:prstGeom prst="rect">
            <a:avLst/>
          </a:prstGeom>
        </p:spPr>
      </p:pic>
      <p:pic>
        <p:nvPicPr>
          <p:cNvPr id="11" name="Picture 10">
            <a:extLst>
              <a:ext uri="{FF2B5EF4-FFF2-40B4-BE49-F238E27FC236}">
                <a16:creationId xmlns:a16="http://schemas.microsoft.com/office/drawing/2014/main" id="{83FB7D34-7413-9E8B-26C5-1F82317332F0}"/>
              </a:ext>
            </a:extLst>
          </p:cNvPr>
          <p:cNvPicPr>
            <a:picLocks noChangeAspect="1"/>
          </p:cNvPicPr>
          <p:nvPr/>
        </p:nvPicPr>
        <p:blipFill>
          <a:blip r:embed="rId3"/>
          <a:stretch>
            <a:fillRect/>
          </a:stretch>
        </p:blipFill>
        <p:spPr>
          <a:xfrm>
            <a:off x="7595792" y="2286000"/>
            <a:ext cx="3451960" cy="596913"/>
          </a:xfrm>
          <a:prstGeom prst="rect">
            <a:avLst/>
          </a:prstGeom>
        </p:spPr>
      </p:pic>
      <p:pic>
        <p:nvPicPr>
          <p:cNvPr id="13" name="Picture 12">
            <a:extLst>
              <a:ext uri="{FF2B5EF4-FFF2-40B4-BE49-F238E27FC236}">
                <a16:creationId xmlns:a16="http://schemas.microsoft.com/office/drawing/2014/main" id="{7BD2150B-CB0B-C86A-5C10-603150F9AEB6}"/>
              </a:ext>
            </a:extLst>
          </p:cNvPr>
          <p:cNvPicPr>
            <a:picLocks noChangeAspect="1"/>
          </p:cNvPicPr>
          <p:nvPr/>
        </p:nvPicPr>
        <p:blipFill>
          <a:blip r:embed="rId4"/>
          <a:stretch>
            <a:fillRect/>
          </a:stretch>
        </p:blipFill>
        <p:spPr>
          <a:xfrm>
            <a:off x="7587569" y="3114597"/>
            <a:ext cx="2186018" cy="1163678"/>
          </a:xfrm>
          <a:prstGeom prst="rect">
            <a:avLst/>
          </a:prstGeom>
        </p:spPr>
      </p:pic>
    </p:spTree>
    <p:extLst>
      <p:ext uri="{BB962C8B-B14F-4D97-AF65-F5344CB8AC3E}">
        <p14:creationId xmlns:p14="http://schemas.microsoft.com/office/powerpoint/2010/main" val="314640526"/>
      </p:ext>
    </p:extLst>
  </p:cSld>
  <p:clrMapOvr>
    <a:masterClrMapping/>
  </p:clrMapOvr>
</p:sld>
</file>

<file path=ppt/theme/theme1.xml><?xml version="1.0" encoding="utf-8"?>
<a:theme xmlns:a="http://schemas.openxmlformats.org/drawingml/2006/main" name="PebbleVTI">
  <a:themeElements>
    <a:clrScheme name="AnalogousFromRegularSeedLeftStep">
      <a:dk1>
        <a:srgbClr val="000000"/>
      </a:dk1>
      <a:lt1>
        <a:srgbClr val="FFFFFF"/>
      </a:lt1>
      <a:dk2>
        <a:srgbClr val="1B212F"/>
      </a:dk2>
      <a:lt2>
        <a:srgbClr val="F0F1F3"/>
      </a:lt2>
      <a:accent1>
        <a:srgbClr val="B99E48"/>
      </a:accent1>
      <a:accent2>
        <a:srgbClr val="B1643B"/>
      </a:accent2>
      <a:accent3>
        <a:srgbClr val="C34D55"/>
      </a:accent3>
      <a:accent4>
        <a:srgbClr val="B13B74"/>
      </a:accent4>
      <a:accent5>
        <a:srgbClr val="C34DB8"/>
      </a:accent5>
      <a:accent6>
        <a:srgbClr val="8B3BB1"/>
      </a:accent6>
      <a:hlink>
        <a:srgbClr val="4865C2"/>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otalTime>527</TotalTime>
  <Words>396</Words>
  <Application>Microsoft Office PowerPoint</Application>
  <PresentationFormat>Widescreen</PresentationFormat>
  <Paragraphs>34</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Avenir Next LT Pro</vt:lpstr>
      <vt:lpstr>Avenir Next LT Pro Light</vt:lpstr>
      <vt:lpstr>Lato</vt:lpstr>
      <vt:lpstr>Sitka Subheading</vt:lpstr>
      <vt:lpstr>Söhne</vt:lpstr>
      <vt:lpstr>PebbleVTI</vt:lpstr>
      <vt:lpstr>Distance Metric in Image Retrieval</vt:lpstr>
      <vt:lpstr>Latar Belakang</vt:lpstr>
      <vt:lpstr>Definisi Distance Metrics</vt:lpstr>
      <vt:lpstr>Tujuan</vt:lpstr>
      <vt:lpstr>Peran Penting dalam Image Retrieval</vt:lpstr>
      <vt:lpstr>Penerapan dalam Praktik</vt:lpstr>
      <vt:lpstr>Type Distance Metrics</vt:lpstr>
      <vt:lpstr>Euclidean Distance</vt:lpstr>
      <vt:lpstr>Manhattan Distance</vt:lpstr>
      <vt:lpstr>Minkowski Distance</vt:lpstr>
      <vt:lpstr>Pertimbangan dalam Pemilihan Metric</vt:lpstr>
      <vt:lpstr>Tantangan dan Pengembangan</vt:lpstr>
      <vt:lpstr>Implikasi Luas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Distance Metric in Image Retrieval</dc:title>
  <dc:creator>yufisazhar</dc:creator>
  <cp:lastModifiedBy>yufisazhar</cp:lastModifiedBy>
  <cp:revision>3</cp:revision>
  <dcterms:created xsi:type="dcterms:W3CDTF">2023-08-29T01:37:17Z</dcterms:created>
  <dcterms:modified xsi:type="dcterms:W3CDTF">2023-08-29T10:25:05Z</dcterms:modified>
</cp:coreProperties>
</file>