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 id="265" r:id="rId10"/>
    <p:sldId id="266" r:id="rId11"/>
    <p:sldId id="268" r:id="rId12"/>
    <p:sldId id="267" r:id="rId13"/>
    <p:sldId id="269" r:id="rId14"/>
    <p:sldId id="270" r:id="rId15"/>
    <p:sldId id="274" r:id="rId16"/>
    <p:sldId id="273" r:id="rId17"/>
    <p:sldId id="272" r:id="rId18"/>
    <p:sldId id="288" r:id="rId19"/>
    <p:sldId id="276" r:id="rId20"/>
    <p:sldId id="289"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2"/>
  </p:normalViewPr>
  <p:slideViewPr>
    <p:cSldViewPr snapToGrid="0">
      <p:cViewPr varScale="1">
        <p:scale>
          <a:sx n="99" d="100"/>
          <a:sy n="99" d="100"/>
        </p:scale>
        <p:origin x="10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68D6-9ECD-0B53-64E0-8853D9F3F5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87F1F76B-64E4-0B6F-6464-D45EDA373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5E95F9D2-EA19-4F30-FA5C-F28BDA75FE4F}"/>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5" name="Footer Placeholder 4">
            <a:extLst>
              <a:ext uri="{FF2B5EF4-FFF2-40B4-BE49-F238E27FC236}">
                <a16:creationId xmlns:a16="http://schemas.microsoft.com/office/drawing/2014/main" id="{1CD0BB7A-9477-FD89-ABAC-7959D441687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8F95E95-D07F-93D6-155F-F3D168B3A9BB}"/>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95651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C09F-91C9-B66D-E021-3FB404623DA8}"/>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FCC7DD3-4AFA-E556-AA6D-01D2B75AE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0F16173-276A-C048-60B9-01753E02A14E}"/>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5" name="Footer Placeholder 4">
            <a:extLst>
              <a:ext uri="{FF2B5EF4-FFF2-40B4-BE49-F238E27FC236}">
                <a16:creationId xmlns:a16="http://schemas.microsoft.com/office/drawing/2014/main" id="{91A6D41C-A67F-C207-82C0-C1856675AD4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8342533-835B-8C94-1A00-57C032DA6862}"/>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29426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FC137A-580F-3399-D072-5AD8CD6459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02F7698-1862-1816-BB81-8A7BD12D93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D24F887-A829-0B8D-9485-1237AB429A3D}"/>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5" name="Footer Placeholder 4">
            <a:extLst>
              <a:ext uri="{FF2B5EF4-FFF2-40B4-BE49-F238E27FC236}">
                <a16:creationId xmlns:a16="http://schemas.microsoft.com/office/drawing/2014/main" id="{CDD4750A-0AE9-FE5C-B0BA-768DF715B39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85C41C3-DAC9-3B22-6551-81108938A2B5}"/>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421082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64BF-9DD1-1C84-8359-78CCB7EA735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DC4D697-4972-A85D-C9D6-04B60481B9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7E3D5AE-3E3F-9B5A-782D-CD0A49945458}"/>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5" name="Footer Placeholder 4">
            <a:extLst>
              <a:ext uri="{FF2B5EF4-FFF2-40B4-BE49-F238E27FC236}">
                <a16:creationId xmlns:a16="http://schemas.microsoft.com/office/drawing/2014/main" id="{84A7F78B-DD2D-3C6D-064D-64516AEBB98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226A86A-F01A-73BE-F2CB-9F6C4DF25672}"/>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131670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C22B1-66FF-71B1-40C3-E975B738AF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AB4D56D5-6631-A04C-01EB-BF57B57E21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3FC7CA-BB43-8D59-85DC-0172C5F7207C}"/>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5" name="Footer Placeholder 4">
            <a:extLst>
              <a:ext uri="{FF2B5EF4-FFF2-40B4-BE49-F238E27FC236}">
                <a16:creationId xmlns:a16="http://schemas.microsoft.com/office/drawing/2014/main" id="{2B1803B3-38FC-1EA9-5656-5A9A3CA0569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5FF3E56-41B4-D14F-A2E4-B35B43CBAEF2}"/>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4164652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8E17-7F56-3B23-5A83-7416811C428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DFC02F99-862D-5846-BC17-52B3A3531C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EADEFF31-004B-21D6-F4DA-01549F810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C9643FB0-446A-2A90-DDE7-01E2FBEACE26}"/>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6" name="Footer Placeholder 5">
            <a:extLst>
              <a:ext uri="{FF2B5EF4-FFF2-40B4-BE49-F238E27FC236}">
                <a16:creationId xmlns:a16="http://schemas.microsoft.com/office/drawing/2014/main" id="{1AAF1F4F-660B-C663-AB16-CFD52F4FED9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E72C2F1-5CBF-DE07-14B0-F83374DD6D96}"/>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100098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E0449-F2F2-8CD6-0BF3-733F9B9FCC7A}"/>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524D9B4-7B0E-CD31-6585-CF2ED5F1CF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685D4-17FA-E15F-C4FD-0FA00AC36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2439B0D0-C85D-F0B0-7C99-E2F7E5C30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07426-3546-4E16-023A-F8678C976B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18621FFD-EA6F-959F-22F8-B955DD03C925}"/>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8" name="Footer Placeholder 7">
            <a:extLst>
              <a:ext uri="{FF2B5EF4-FFF2-40B4-BE49-F238E27FC236}">
                <a16:creationId xmlns:a16="http://schemas.microsoft.com/office/drawing/2014/main" id="{14B0AE51-9ABA-AACD-8C88-2E84277CA0C0}"/>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E54F972A-05E3-DB79-25A4-46B261BEA013}"/>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147119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3A87-B042-F6E3-7167-39E1B3A1DFCA}"/>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4DA3E9F-32E9-02FB-38E4-787B0E2276B9}"/>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4" name="Footer Placeholder 3">
            <a:extLst>
              <a:ext uri="{FF2B5EF4-FFF2-40B4-BE49-F238E27FC236}">
                <a16:creationId xmlns:a16="http://schemas.microsoft.com/office/drawing/2014/main" id="{914F7D9F-3CE9-191E-D6C5-D3F440615217}"/>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5369D2A3-81C8-17F8-B284-F29A96ED9E9A}"/>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347870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50EA68-678F-A490-FE8A-492FA74580EE}"/>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3" name="Footer Placeholder 2">
            <a:extLst>
              <a:ext uri="{FF2B5EF4-FFF2-40B4-BE49-F238E27FC236}">
                <a16:creationId xmlns:a16="http://schemas.microsoft.com/office/drawing/2014/main" id="{F57382BB-FDE6-1198-2CCA-20B66C10E0AB}"/>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49EEFCA2-637E-AA04-0391-D216EBC690BE}"/>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101480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30C6E-1C3E-9F36-29BC-D6C99B4CC3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88920951-49FA-A90A-A723-1C47CF456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4BAD1ADC-9CFA-CAFF-396E-7D705AF59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66EED-426F-5604-BCAD-D04D791935EC}"/>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6" name="Footer Placeholder 5">
            <a:extLst>
              <a:ext uri="{FF2B5EF4-FFF2-40B4-BE49-F238E27FC236}">
                <a16:creationId xmlns:a16="http://schemas.microsoft.com/office/drawing/2014/main" id="{18EAF73E-896B-74E4-A90B-28022EC7CBD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CDFAAD8-6AE6-B5B9-013E-DE87583ABE4C}"/>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350570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31B8-8981-12E4-C1A0-B53617C82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43CD94A7-AC83-55AC-5A03-1AFE2C7F5A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B512327E-DBD8-2563-4830-DE5A4E389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923E8-B756-0BDB-0DEF-3185DB532720}"/>
              </a:ext>
            </a:extLst>
          </p:cNvPr>
          <p:cNvSpPr>
            <a:spLocks noGrp="1"/>
          </p:cNvSpPr>
          <p:nvPr>
            <p:ph type="dt" sz="half" idx="10"/>
          </p:nvPr>
        </p:nvSpPr>
        <p:spPr/>
        <p:txBody>
          <a:bodyPr/>
          <a:lstStyle/>
          <a:p>
            <a:fld id="{D429C634-89A8-4DCD-A974-267677C68ACF}" type="datetimeFigureOut">
              <a:rPr lang="en-ID" smtClean="0"/>
              <a:t>10/09/24</a:t>
            </a:fld>
            <a:endParaRPr lang="en-ID"/>
          </a:p>
        </p:txBody>
      </p:sp>
      <p:sp>
        <p:nvSpPr>
          <p:cNvPr id="6" name="Footer Placeholder 5">
            <a:extLst>
              <a:ext uri="{FF2B5EF4-FFF2-40B4-BE49-F238E27FC236}">
                <a16:creationId xmlns:a16="http://schemas.microsoft.com/office/drawing/2014/main" id="{936BD74B-20AB-098E-A458-62E98C9A4BB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A8CAA4A-15AE-E108-F28B-6C8F9BAF4FEA}"/>
              </a:ext>
            </a:extLst>
          </p:cNvPr>
          <p:cNvSpPr>
            <a:spLocks noGrp="1"/>
          </p:cNvSpPr>
          <p:nvPr>
            <p:ph type="sldNum" sz="quarter" idx="12"/>
          </p:nvPr>
        </p:nvSpPr>
        <p:spPr/>
        <p:txBody>
          <a:bodyPr/>
          <a:lstStyle/>
          <a:p>
            <a:fld id="{D06BF63B-E651-4B5B-AA41-02215F332AFA}" type="slidenum">
              <a:rPr lang="en-ID" smtClean="0"/>
              <a:t>‹#›</a:t>
            </a:fld>
            <a:endParaRPr lang="en-ID"/>
          </a:p>
        </p:txBody>
      </p:sp>
    </p:spTree>
    <p:extLst>
      <p:ext uri="{BB962C8B-B14F-4D97-AF65-F5344CB8AC3E}">
        <p14:creationId xmlns:p14="http://schemas.microsoft.com/office/powerpoint/2010/main" val="118093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78423-D5F7-2A70-B1D1-65A62F0AB3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ADD4386-76FE-88FD-A135-012CD07D3D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B4A83D4-60AA-3DE1-9622-7D4BB79E0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9C634-89A8-4DCD-A974-267677C68ACF}" type="datetimeFigureOut">
              <a:rPr lang="en-ID" smtClean="0"/>
              <a:t>10/09/24</a:t>
            </a:fld>
            <a:endParaRPr lang="en-ID"/>
          </a:p>
        </p:txBody>
      </p:sp>
      <p:sp>
        <p:nvSpPr>
          <p:cNvPr id="5" name="Footer Placeholder 4">
            <a:extLst>
              <a:ext uri="{FF2B5EF4-FFF2-40B4-BE49-F238E27FC236}">
                <a16:creationId xmlns:a16="http://schemas.microsoft.com/office/drawing/2014/main" id="{940C7975-6A7A-084B-9BD8-ED37B164B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0295775F-DC63-9BA5-587F-F89398B57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BF63B-E651-4B5B-AA41-02215F332AFA}" type="slidenum">
              <a:rPr lang="en-ID" smtClean="0"/>
              <a:t>‹#›</a:t>
            </a:fld>
            <a:endParaRPr lang="en-ID"/>
          </a:p>
        </p:txBody>
      </p:sp>
    </p:spTree>
    <p:extLst>
      <p:ext uri="{BB962C8B-B14F-4D97-AF65-F5344CB8AC3E}">
        <p14:creationId xmlns:p14="http://schemas.microsoft.com/office/powerpoint/2010/main" val="72134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E31F-66B9-6FB4-E61E-85FFBF3D8406}"/>
              </a:ext>
            </a:extLst>
          </p:cNvPr>
          <p:cNvSpPr>
            <a:spLocks noGrp="1"/>
          </p:cNvSpPr>
          <p:nvPr>
            <p:ph type="title"/>
          </p:nvPr>
        </p:nvSpPr>
        <p:spPr/>
        <p:txBody>
          <a:bodyPr>
            <a:normAutofit/>
          </a:bodyPr>
          <a:lstStyle/>
          <a:p>
            <a:pPr>
              <a:lnSpc>
                <a:spcPct val="107000"/>
              </a:lnSpc>
              <a:spcAft>
                <a:spcPts val="800"/>
              </a:spcAft>
            </a:pP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MATERI KULIAH BIO 1</a:t>
            </a:r>
            <a:br>
              <a:rPr lang="en-ID" sz="3200" dirty="0">
                <a:effectLst/>
                <a:latin typeface="Calibri" panose="020F0502020204030204" pitchFamily="34" charset="0"/>
                <a:ea typeface="Calibri" panose="020F0502020204030204" pitchFamily="34" charset="0"/>
                <a:cs typeface="Times New Roman" panose="02020603050405020304" pitchFamily="18" charset="0"/>
              </a:rPr>
            </a:br>
            <a:r>
              <a:rPr lang="en-ID" sz="2400" b="1" dirty="0">
                <a:effectLst/>
                <a:latin typeface="Times New Roman" panose="02020603050405020304" pitchFamily="18" charset="0"/>
                <a:ea typeface="Calibri" panose="020F0502020204030204" pitchFamily="34" charset="0"/>
                <a:cs typeface="Times New Roman" panose="02020603050405020304" pitchFamily="18" charset="0"/>
              </a:rPr>
              <a:t>Annisa Hanifwati</a:t>
            </a:r>
            <a:endParaRPr lang="en-ID" sz="3200" b="1" dirty="0"/>
          </a:p>
        </p:txBody>
      </p:sp>
      <p:sp>
        <p:nvSpPr>
          <p:cNvPr id="3" name="Content Placeholder 2">
            <a:extLst>
              <a:ext uri="{FF2B5EF4-FFF2-40B4-BE49-F238E27FC236}">
                <a16:creationId xmlns:a16="http://schemas.microsoft.com/office/drawing/2014/main" id="{38C73B09-355C-29A1-8CE2-894CF484ED8D}"/>
              </a:ext>
            </a:extLst>
          </p:cNvPr>
          <p:cNvSpPr>
            <a:spLocks noGrp="1"/>
          </p:cNvSpPr>
          <p:nvPr>
            <p:ph idx="1"/>
          </p:nvPr>
        </p:nvSpPr>
        <p:spPr/>
        <p:txBody>
          <a:bodyPr>
            <a:normAutofit/>
          </a:bodyPr>
          <a:lstStyle/>
          <a:p>
            <a:pPr marL="0" indent="0" algn="ctr">
              <a:buNone/>
            </a:pP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TRANSPORT MEMBRAN SEL</a:t>
            </a:r>
            <a:br>
              <a:rPr lang="en-ID" sz="3600" dirty="0">
                <a:effectLst/>
                <a:latin typeface="Calibri" panose="020F0502020204030204" pitchFamily="34" charset="0"/>
                <a:ea typeface="Calibri" panose="020F0502020204030204" pitchFamily="34" charset="0"/>
                <a:cs typeface="Times New Roman" panose="02020603050405020304" pitchFamily="18" charset="0"/>
              </a:rPr>
            </a:br>
            <a:endParaRPr lang="en-ID"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ID" sz="2400" b="1" dirty="0">
                <a:effectLst/>
                <a:latin typeface="Times New Roman" panose="02020603050405020304" pitchFamily="18" charset="0"/>
                <a:ea typeface="Calibri" panose="020F0502020204030204" pitchFamily="34" charset="0"/>
                <a:cs typeface="Times New Roman" panose="02020603050405020304" pitchFamily="18" charset="0"/>
              </a:rPr>
              <a:t>REFERENSI :</a:t>
            </a:r>
          </a:p>
          <a:p>
            <a:pPr marL="0" indent="0" algn="ctr">
              <a:buNone/>
            </a:pP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CAMPBELL BIOLOGY 10</a:t>
            </a:r>
            <a:r>
              <a:rPr lang="en-GB" sz="36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 EDITION 2014</a:t>
            </a:r>
            <a:br>
              <a:rPr lang="en-ID" sz="3600" dirty="0">
                <a:effectLst/>
                <a:latin typeface="Calibri" panose="020F0502020204030204" pitchFamily="34" charset="0"/>
                <a:ea typeface="Calibri" panose="020F0502020204030204" pitchFamily="34" charset="0"/>
                <a:cs typeface="Times New Roman" panose="02020603050405020304" pitchFamily="18" charset="0"/>
              </a:rPr>
            </a:br>
            <a:endParaRPr lang="en-ID" sz="3600" dirty="0"/>
          </a:p>
        </p:txBody>
      </p:sp>
    </p:spTree>
    <p:extLst>
      <p:ext uri="{BB962C8B-B14F-4D97-AF65-F5344CB8AC3E}">
        <p14:creationId xmlns:p14="http://schemas.microsoft.com/office/powerpoint/2010/main" val="7622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F700FD-66FB-60D4-685C-F093F8E825D9}"/>
              </a:ext>
            </a:extLst>
          </p:cNvPr>
          <p:cNvSpPr>
            <a:spLocks noGrp="1"/>
          </p:cNvSpPr>
          <p:nvPr>
            <p:ph idx="1"/>
          </p:nvPr>
        </p:nvSpPr>
        <p:spPr>
          <a:xfrm>
            <a:off x="0" y="0"/>
            <a:ext cx="12122150" cy="6858000"/>
          </a:xfrm>
        </p:spPr>
        <p:txBody>
          <a:bodyPr/>
          <a:lstStyle/>
          <a:p>
            <a:pPr marL="0" indent="0">
              <a:buNone/>
            </a:pPr>
            <a:r>
              <a:rPr lang="en-ID" sz="2800" dirty="0"/>
              <a:t>c.	</a:t>
            </a:r>
            <a:r>
              <a:rPr lang="en-ID" sz="2800" dirty="0" err="1"/>
              <a:t>Transduksi</a:t>
            </a:r>
            <a:r>
              <a:rPr lang="en-ID" sz="2800" dirty="0"/>
              <a:t> </a:t>
            </a:r>
            <a:r>
              <a:rPr lang="en-ID" sz="2800" dirty="0" err="1"/>
              <a:t>sinyal</a:t>
            </a:r>
            <a:r>
              <a:rPr lang="en-ID" sz="2800" dirty="0"/>
              <a:t>.</a:t>
            </a:r>
          </a:p>
          <a:p>
            <a:pPr marL="0" indent="0">
              <a:buNone/>
            </a:pPr>
            <a:r>
              <a:rPr lang="en-ID" sz="2800" dirty="0"/>
              <a:t>Protein </a:t>
            </a:r>
            <a:r>
              <a:rPr lang="en-ID" sz="2800" dirty="0" err="1"/>
              <a:t>membran</a:t>
            </a:r>
            <a:r>
              <a:rPr lang="en-ID" sz="2800" dirty="0"/>
              <a:t> (</a:t>
            </a:r>
            <a:r>
              <a:rPr lang="en-ID" sz="2800" dirty="0" err="1"/>
              <a:t>reseptor</a:t>
            </a:r>
            <a:r>
              <a:rPr lang="en-ID" sz="2800" dirty="0"/>
              <a:t>) </a:t>
            </a:r>
            <a:r>
              <a:rPr lang="en-ID" sz="2800" dirty="0" err="1"/>
              <a:t>memiliki</a:t>
            </a:r>
            <a:r>
              <a:rPr lang="en-ID" sz="2800" dirty="0"/>
              <a:t> situs </a:t>
            </a:r>
            <a:r>
              <a:rPr lang="en-ID" sz="2800" dirty="0" err="1"/>
              <a:t>pengikatan</a:t>
            </a:r>
            <a:r>
              <a:rPr lang="en-ID" sz="2800" dirty="0"/>
              <a:t> yang </a:t>
            </a:r>
            <a:r>
              <a:rPr lang="en-ID" sz="2800" dirty="0" err="1"/>
              <a:t>sesuai</a:t>
            </a:r>
            <a:r>
              <a:rPr lang="en-ID" sz="2800" dirty="0"/>
              <a:t> </a:t>
            </a:r>
            <a:r>
              <a:rPr lang="en-ID" sz="2800" dirty="0" err="1"/>
              <a:t>dengan</a:t>
            </a:r>
            <a:r>
              <a:rPr lang="en-ID" sz="2800" dirty="0"/>
              <a:t> </a:t>
            </a:r>
            <a:r>
              <a:rPr lang="en-ID" sz="2800" dirty="0" err="1"/>
              <a:t>bentuk</a:t>
            </a:r>
            <a:r>
              <a:rPr lang="en-ID" sz="2800" dirty="0"/>
              <a:t> </a:t>
            </a:r>
            <a:r>
              <a:rPr lang="en-ID" sz="2800" dirty="0" err="1"/>
              <a:t>pembawa</a:t>
            </a:r>
            <a:r>
              <a:rPr lang="en-ID" sz="2800" dirty="0"/>
              <a:t> </a:t>
            </a:r>
            <a:r>
              <a:rPr lang="en-ID" sz="2800" dirty="0" err="1"/>
              <a:t>pesan</a:t>
            </a:r>
            <a:r>
              <a:rPr lang="en-ID" sz="2800" dirty="0"/>
              <a:t> </a:t>
            </a:r>
            <a:r>
              <a:rPr lang="en-ID" sz="2800" dirty="0" err="1"/>
              <a:t>kimiawi</a:t>
            </a:r>
            <a:r>
              <a:rPr lang="en-ID" sz="2800" dirty="0"/>
              <a:t>, </a:t>
            </a:r>
            <a:r>
              <a:rPr lang="en-ID" sz="2800" dirty="0" err="1"/>
              <a:t>seperti</a:t>
            </a:r>
            <a:r>
              <a:rPr lang="en-ID" sz="2800" dirty="0"/>
              <a:t> </a:t>
            </a:r>
            <a:r>
              <a:rPr lang="en-ID" sz="2800" dirty="0" err="1"/>
              <a:t>hormon</a:t>
            </a:r>
            <a:r>
              <a:rPr lang="en-ID" sz="2800" dirty="0"/>
              <a:t>. </a:t>
            </a:r>
          </a:p>
          <a:p>
            <a:pPr marL="0" indent="0">
              <a:buNone/>
            </a:pPr>
            <a:r>
              <a:rPr lang="en-ID" sz="2800" dirty="0" err="1"/>
              <a:t>Pembawa</a:t>
            </a:r>
            <a:r>
              <a:rPr lang="en-ID" sz="2800" dirty="0"/>
              <a:t> </a:t>
            </a:r>
            <a:r>
              <a:rPr lang="en-ID" sz="2800" dirty="0" err="1"/>
              <a:t>pesan</a:t>
            </a:r>
            <a:r>
              <a:rPr lang="en-ID" sz="2800" dirty="0"/>
              <a:t> </a:t>
            </a:r>
            <a:r>
              <a:rPr lang="en-ID" sz="2800" dirty="0" err="1"/>
              <a:t>eksternal</a:t>
            </a:r>
            <a:r>
              <a:rPr lang="en-ID" sz="2800" dirty="0"/>
              <a:t> (</a:t>
            </a:r>
            <a:r>
              <a:rPr lang="en-ID" sz="2800" dirty="0" err="1"/>
              <a:t>molekul</a:t>
            </a:r>
            <a:r>
              <a:rPr lang="en-ID" sz="2800" dirty="0"/>
              <a:t> </a:t>
            </a:r>
            <a:r>
              <a:rPr lang="en-ID" sz="2800" dirty="0" err="1"/>
              <a:t>pemberi</a:t>
            </a:r>
            <a:r>
              <a:rPr lang="en-ID" sz="2800" dirty="0"/>
              <a:t> </a:t>
            </a:r>
            <a:r>
              <a:rPr lang="en-ID" sz="2800" dirty="0" err="1"/>
              <a:t>sinyal</a:t>
            </a:r>
            <a:r>
              <a:rPr lang="en-ID" sz="2800" dirty="0"/>
              <a:t>) </a:t>
            </a:r>
            <a:r>
              <a:rPr lang="en-ID" sz="2800" dirty="0" err="1"/>
              <a:t>menyebabkan</a:t>
            </a:r>
            <a:r>
              <a:rPr lang="en-ID" sz="2800" dirty="0"/>
              <a:t> protein </a:t>
            </a:r>
            <a:r>
              <a:rPr lang="en-ID" sz="2800" dirty="0" err="1"/>
              <a:t>berubah</a:t>
            </a:r>
            <a:r>
              <a:rPr lang="en-ID" sz="2800" dirty="0"/>
              <a:t> </a:t>
            </a:r>
            <a:r>
              <a:rPr lang="en-ID" sz="2800" dirty="0" err="1"/>
              <a:t>bentuk</a:t>
            </a:r>
            <a:r>
              <a:rPr lang="en-ID" sz="2800" dirty="0"/>
              <a:t>, </a:t>
            </a:r>
            <a:r>
              <a:rPr lang="en-ID" sz="2800" dirty="0" err="1"/>
              <a:t>sehingga</a:t>
            </a:r>
            <a:r>
              <a:rPr lang="en-ID" sz="2800" dirty="0"/>
              <a:t> </a:t>
            </a:r>
            <a:r>
              <a:rPr lang="en-ID" sz="2800" dirty="0" err="1"/>
              <a:t>dapat</a:t>
            </a:r>
            <a:r>
              <a:rPr lang="en-ID" sz="2800" dirty="0"/>
              <a:t> </a:t>
            </a:r>
            <a:r>
              <a:rPr lang="en-ID" sz="2800" dirty="0" err="1"/>
              <a:t>menyampaikan</a:t>
            </a:r>
            <a:r>
              <a:rPr lang="en-ID" sz="2800" dirty="0"/>
              <a:t> </a:t>
            </a:r>
            <a:r>
              <a:rPr lang="en-ID" sz="2800" dirty="0" err="1"/>
              <a:t>pesan</a:t>
            </a:r>
            <a:r>
              <a:rPr lang="en-ID" sz="2800" dirty="0"/>
              <a:t> </a:t>
            </a:r>
            <a:r>
              <a:rPr lang="en-ID" sz="2800" dirty="0" err="1"/>
              <a:t>ke</a:t>
            </a:r>
            <a:r>
              <a:rPr lang="en-ID" sz="2800" dirty="0"/>
              <a:t> </a:t>
            </a:r>
            <a:r>
              <a:rPr lang="en-ID" sz="2800" dirty="0" err="1"/>
              <a:t>bagian</a:t>
            </a:r>
            <a:r>
              <a:rPr lang="en-ID" sz="2800" dirty="0"/>
              <a:t> </a:t>
            </a:r>
            <a:r>
              <a:rPr lang="en-ID" sz="2800" dirty="0" err="1"/>
              <a:t>dalam</a:t>
            </a:r>
            <a:r>
              <a:rPr lang="en-ID" sz="2800" dirty="0"/>
              <a:t> </a:t>
            </a:r>
            <a:r>
              <a:rPr lang="en-ID" sz="2800" dirty="0" err="1"/>
              <a:t>sel</a:t>
            </a:r>
            <a:r>
              <a:rPr lang="en-ID" sz="2800" dirty="0"/>
              <a:t>, </a:t>
            </a:r>
            <a:r>
              <a:rPr lang="en-ID" sz="2800" dirty="0" err="1"/>
              <a:t>biasanya</a:t>
            </a:r>
            <a:r>
              <a:rPr lang="en-ID" sz="2800" dirty="0"/>
              <a:t> </a:t>
            </a:r>
            <a:r>
              <a:rPr lang="en-ID" sz="2800" dirty="0" err="1"/>
              <a:t>dengan</a:t>
            </a:r>
            <a:r>
              <a:rPr lang="en-ID" sz="2800" dirty="0"/>
              <a:t> </a:t>
            </a:r>
            <a:r>
              <a:rPr lang="en-ID" sz="2800" dirty="0" err="1"/>
              <a:t>berikatan</a:t>
            </a:r>
            <a:r>
              <a:rPr lang="en-ID" sz="2800" dirty="0"/>
              <a:t> pada protein </a:t>
            </a:r>
            <a:r>
              <a:rPr lang="en-ID" sz="2800" dirty="0" err="1"/>
              <a:t>sitoplasma</a:t>
            </a:r>
            <a:r>
              <a:rPr lang="en-ID" sz="2800" dirty="0"/>
              <a:t> ( Gambar ).</a:t>
            </a:r>
          </a:p>
          <a:p>
            <a:pPr marL="0" indent="0">
              <a:buNone/>
            </a:pPr>
            <a:endParaRPr lang="en-ID" sz="2800" dirty="0"/>
          </a:p>
          <a:p>
            <a:pPr marL="0" indent="0">
              <a:buNone/>
            </a:pPr>
            <a:r>
              <a:rPr lang="en-ID" dirty="0"/>
              <a:t>d.	</a:t>
            </a:r>
            <a:r>
              <a:rPr lang="en-ID" dirty="0" err="1"/>
              <a:t>Pengenalan</a:t>
            </a:r>
            <a:r>
              <a:rPr lang="en-ID" dirty="0"/>
              <a:t> </a:t>
            </a:r>
            <a:r>
              <a:rPr lang="en-ID" dirty="0" err="1"/>
              <a:t>sel</a:t>
            </a:r>
            <a:r>
              <a:rPr lang="en-ID" dirty="0"/>
              <a:t>-sel. </a:t>
            </a:r>
          </a:p>
          <a:p>
            <a:pPr marL="0" indent="0">
              <a:buNone/>
            </a:pPr>
            <a:r>
              <a:rPr lang="en-ID" dirty="0" err="1"/>
              <a:t>Beberapa</a:t>
            </a:r>
            <a:r>
              <a:rPr lang="en-ID" dirty="0"/>
              <a:t> </a:t>
            </a:r>
            <a:r>
              <a:rPr lang="en-ID" dirty="0" err="1"/>
              <a:t>glikoprotein</a:t>
            </a:r>
            <a:r>
              <a:rPr lang="en-ID" dirty="0"/>
              <a:t> </a:t>
            </a:r>
            <a:r>
              <a:rPr lang="en-ID" dirty="0" err="1"/>
              <a:t>berfungsi</a:t>
            </a:r>
            <a:r>
              <a:rPr lang="en-ID" dirty="0"/>
              <a:t> </a:t>
            </a:r>
            <a:r>
              <a:rPr lang="en-ID" dirty="0" err="1"/>
              <a:t>sebagai</a:t>
            </a:r>
            <a:r>
              <a:rPr lang="en-ID" dirty="0"/>
              <a:t> </a:t>
            </a:r>
            <a:r>
              <a:rPr lang="en-ID" dirty="0" err="1"/>
              <a:t>tanda</a:t>
            </a:r>
            <a:r>
              <a:rPr lang="en-ID" dirty="0"/>
              <a:t> </a:t>
            </a:r>
            <a:r>
              <a:rPr lang="en-ID" dirty="0" err="1"/>
              <a:t>pengenal</a:t>
            </a:r>
            <a:r>
              <a:rPr lang="en-ID" dirty="0"/>
              <a:t> yang </a:t>
            </a:r>
            <a:r>
              <a:rPr lang="en-ID" dirty="0" err="1"/>
              <a:t>secara</a:t>
            </a:r>
            <a:r>
              <a:rPr lang="en-ID" dirty="0"/>
              <a:t> </a:t>
            </a:r>
            <a:r>
              <a:rPr lang="en-ID" dirty="0" err="1"/>
              <a:t>khusus</a:t>
            </a:r>
            <a:r>
              <a:rPr lang="en-ID" dirty="0"/>
              <a:t> </a:t>
            </a:r>
            <a:r>
              <a:rPr lang="en-ID" dirty="0" err="1"/>
              <a:t>dikenali</a:t>
            </a:r>
            <a:r>
              <a:rPr lang="en-ID" dirty="0"/>
              <a:t> oleh protein </a:t>
            </a:r>
            <a:r>
              <a:rPr lang="en-ID" dirty="0" err="1"/>
              <a:t>membran</a:t>
            </a:r>
            <a:r>
              <a:rPr lang="en-ID" dirty="0"/>
              <a:t> </a:t>
            </a:r>
            <a:r>
              <a:rPr lang="en-ID" dirty="0" err="1"/>
              <a:t>sel</a:t>
            </a:r>
            <a:r>
              <a:rPr lang="en-ID" dirty="0"/>
              <a:t> lain. </a:t>
            </a:r>
          </a:p>
          <a:p>
            <a:pPr marL="0" indent="0">
              <a:buNone/>
            </a:pPr>
            <a:endParaRPr lang="en-ID" dirty="0"/>
          </a:p>
        </p:txBody>
      </p:sp>
    </p:spTree>
    <p:extLst>
      <p:ext uri="{BB962C8B-B14F-4D97-AF65-F5344CB8AC3E}">
        <p14:creationId xmlns:p14="http://schemas.microsoft.com/office/powerpoint/2010/main" val="216391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CB342-0201-0EA7-71CA-5A93BAB9F751}"/>
              </a:ext>
            </a:extLst>
          </p:cNvPr>
          <p:cNvSpPr>
            <a:spLocks noGrp="1"/>
          </p:cNvSpPr>
          <p:nvPr>
            <p:ph idx="1"/>
          </p:nvPr>
        </p:nvSpPr>
        <p:spPr>
          <a:xfrm>
            <a:off x="0" y="0"/>
            <a:ext cx="12141200" cy="6858000"/>
          </a:xfrm>
        </p:spPr>
        <p:txBody>
          <a:bodyPr/>
          <a:lstStyle/>
          <a:p>
            <a:r>
              <a:rPr lang="en-GB" sz="2800" dirty="0">
                <a:effectLst/>
                <a:latin typeface="Times New Roman" panose="02020603050405020304" pitchFamily="18" charset="0"/>
                <a:ea typeface="Calibri" panose="020F0502020204030204" pitchFamily="34" charset="0"/>
                <a:cs typeface="Times New Roman" panose="02020603050405020304" pitchFamily="18" charset="0"/>
              </a:rPr>
              <a:t>Figure :  Some functions of membrane proteins. In many cases, a single protein performs multiple tasks</a:t>
            </a:r>
          </a:p>
          <a:p>
            <a:pPr marL="0" indent="0">
              <a:buNone/>
            </a:pPr>
            <a:endParaRPr lang="en-ID" dirty="0"/>
          </a:p>
        </p:txBody>
      </p:sp>
      <p:pic>
        <p:nvPicPr>
          <p:cNvPr id="4" name="Picture 3">
            <a:extLst>
              <a:ext uri="{FF2B5EF4-FFF2-40B4-BE49-F238E27FC236}">
                <a16:creationId xmlns:a16="http://schemas.microsoft.com/office/drawing/2014/main" id="{89810A10-2B6D-694E-3244-6DCCA3AF73FE}"/>
              </a:ext>
            </a:extLst>
          </p:cNvPr>
          <p:cNvPicPr>
            <a:picLocks noChangeAspect="1"/>
          </p:cNvPicPr>
          <p:nvPr/>
        </p:nvPicPr>
        <p:blipFill>
          <a:blip r:embed="rId2"/>
          <a:stretch>
            <a:fillRect/>
          </a:stretch>
        </p:blipFill>
        <p:spPr>
          <a:xfrm>
            <a:off x="2089150" y="779471"/>
            <a:ext cx="7683499" cy="6090780"/>
          </a:xfrm>
          <a:prstGeom prst="rect">
            <a:avLst/>
          </a:prstGeom>
        </p:spPr>
      </p:pic>
    </p:spTree>
    <p:extLst>
      <p:ext uri="{BB962C8B-B14F-4D97-AF65-F5344CB8AC3E}">
        <p14:creationId xmlns:p14="http://schemas.microsoft.com/office/powerpoint/2010/main" val="270317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03BF6-3C66-F4AD-2189-06B298BDD192}"/>
              </a:ext>
            </a:extLst>
          </p:cNvPr>
          <p:cNvSpPr>
            <a:spLocks noGrp="1"/>
          </p:cNvSpPr>
          <p:nvPr>
            <p:ph idx="1"/>
          </p:nvPr>
        </p:nvSpPr>
        <p:spPr>
          <a:xfrm>
            <a:off x="-44450" y="0"/>
            <a:ext cx="12236450" cy="6858000"/>
          </a:xfrm>
        </p:spPr>
        <p:txBody>
          <a:bodyPr/>
          <a:lstStyle/>
          <a:p>
            <a:pPr marL="514350" indent="-514350">
              <a:buAutoNum type="alphaLcPeriod" startAt="5"/>
            </a:pPr>
            <a:r>
              <a:rPr lang="en-ID" dirty="0" err="1"/>
              <a:t>Penggabungan</a:t>
            </a:r>
            <a:r>
              <a:rPr lang="en-ID" dirty="0"/>
              <a:t> </a:t>
            </a:r>
            <a:r>
              <a:rPr lang="en-ID" dirty="0" err="1"/>
              <a:t>antar</a:t>
            </a:r>
            <a:r>
              <a:rPr lang="en-ID" dirty="0"/>
              <a:t> sel. </a:t>
            </a:r>
          </a:p>
          <a:p>
            <a:pPr marL="0" indent="0">
              <a:buNone/>
            </a:pPr>
            <a:r>
              <a:rPr lang="en-ID" dirty="0"/>
              <a:t>Protein </a:t>
            </a:r>
            <a:r>
              <a:rPr lang="en-ID" dirty="0" err="1"/>
              <a:t>membran</a:t>
            </a:r>
            <a:r>
              <a:rPr lang="en-ID" dirty="0"/>
              <a:t> </a:t>
            </a:r>
            <a:r>
              <a:rPr lang="en-ID" dirty="0" err="1"/>
              <a:t>dari</a:t>
            </a:r>
            <a:r>
              <a:rPr lang="en-ID" dirty="0"/>
              <a:t> </a:t>
            </a:r>
            <a:r>
              <a:rPr lang="en-ID" dirty="0" err="1"/>
              <a:t>sel</a:t>
            </a:r>
            <a:r>
              <a:rPr lang="en-ID" dirty="0"/>
              <a:t> yang </a:t>
            </a:r>
            <a:r>
              <a:rPr lang="en-ID" dirty="0" err="1"/>
              <a:t>berdekatan</a:t>
            </a:r>
            <a:r>
              <a:rPr lang="en-ID" dirty="0"/>
              <a:t> </a:t>
            </a:r>
            <a:r>
              <a:rPr lang="en-ID" dirty="0" err="1"/>
              <a:t>dapat</a:t>
            </a:r>
            <a:r>
              <a:rPr lang="en-ID" dirty="0"/>
              <a:t> </a:t>
            </a:r>
            <a:r>
              <a:rPr lang="en-ID" dirty="0" err="1"/>
              <a:t>bergabung</a:t>
            </a:r>
            <a:r>
              <a:rPr lang="en-ID" dirty="0"/>
              <a:t> </a:t>
            </a:r>
            <a:r>
              <a:rPr lang="en-ID" dirty="0" err="1"/>
              <a:t>bersama</a:t>
            </a:r>
            <a:r>
              <a:rPr lang="en-ID" dirty="0"/>
              <a:t> </a:t>
            </a:r>
            <a:r>
              <a:rPr lang="en-ID" dirty="0" err="1"/>
              <a:t>dalam</a:t>
            </a:r>
            <a:r>
              <a:rPr lang="en-ID" dirty="0"/>
              <a:t> </a:t>
            </a:r>
            <a:r>
              <a:rPr lang="en-ID" dirty="0" err="1"/>
              <a:t>berbagai</a:t>
            </a:r>
            <a:r>
              <a:rPr lang="en-ID" dirty="0"/>
              <a:t> </a:t>
            </a:r>
            <a:r>
              <a:rPr lang="en-ID" dirty="0" err="1"/>
              <a:t>jenis</a:t>
            </a:r>
            <a:r>
              <a:rPr lang="en-ID" dirty="0"/>
              <a:t> </a:t>
            </a:r>
            <a:r>
              <a:rPr lang="en-ID" dirty="0" err="1"/>
              <a:t>sambungan</a:t>
            </a:r>
            <a:r>
              <a:rPr lang="en-ID" dirty="0"/>
              <a:t>, </a:t>
            </a:r>
            <a:r>
              <a:rPr lang="en-ID" dirty="0" err="1"/>
              <a:t>seperti</a:t>
            </a:r>
            <a:r>
              <a:rPr lang="en-ID" dirty="0"/>
              <a:t> </a:t>
            </a:r>
            <a:r>
              <a:rPr lang="en-ID" dirty="0" err="1"/>
              <a:t>sambungan</a:t>
            </a:r>
            <a:r>
              <a:rPr lang="en-ID" dirty="0"/>
              <a:t> </a:t>
            </a:r>
            <a:r>
              <a:rPr lang="en-ID" dirty="0" err="1"/>
              <a:t>renggang</a:t>
            </a:r>
            <a:r>
              <a:rPr lang="en-ID" dirty="0"/>
              <a:t> </a:t>
            </a:r>
            <a:r>
              <a:rPr lang="en-ID" dirty="0" err="1"/>
              <a:t>atau</a:t>
            </a:r>
            <a:r>
              <a:rPr lang="en-ID" dirty="0"/>
              <a:t> </a:t>
            </a:r>
            <a:r>
              <a:rPr lang="en-ID" dirty="0" err="1"/>
              <a:t>sambungan</a:t>
            </a:r>
            <a:r>
              <a:rPr lang="en-ID" dirty="0"/>
              <a:t> </a:t>
            </a:r>
            <a:r>
              <a:rPr lang="en-ID" dirty="0" err="1"/>
              <a:t>rapat</a:t>
            </a:r>
            <a:r>
              <a:rPr lang="en-ID" dirty="0"/>
              <a:t> (Gambar ). </a:t>
            </a:r>
          </a:p>
          <a:p>
            <a:pPr marL="0" indent="0">
              <a:buNone/>
            </a:pPr>
            <a:endParaRPr lang="en-ID" dirty="0"/>
          </a:p>
          <a:p>
            <a:pPr marL="514350" indent="-514350">
              <a:buAutoNum type="alphaLcPeriod" startAt="6"/>
            </a:pPr>
            <a:r>
              <a:rPr lang="en-ID" dirty="0" err="1"/>
              <a:t>Perlekatan</a:t>
            </a:r>
            <a:r>
              <a:rPr lang="en-ID" dirty="0"/>
              <a:t> pada </a:t>
            </a:r>
            <a:r>
              <a:rPr lang="en-ID" dirty="0" err="1"/>
              <a:t>sitoskeleton</a:t>
            </a:r>
            <a:r>
              <a:rPr lang="en-ID" dirty="0"/>
              <a:t> dan </a:t>
            </a:r>
            <a:r>
              <a:rPr lang="en-ID" dirty="0" err="1"/>
              <a:t>matriks</a:t>
            </a:r>
            <a:r>
              <a:rPr lang="en-ID" dirty="0"/>
              <a:t> </a:t>
            </a:r>
            <a:r>
              <a:rPr lang="en-ID" dirty="0" err="1"/>
              <a:t>ekstraseluler</a:t>
            </a:r>
            <a:r>
              <a:rPr lang="en-ID" dirty="0"/>
              <a:t> (ECM).</a:t>
            </a:r>
          </a:p>
          <a:p>
            <a:pPr marL="0" indent="0">
              <a:buNone/>
            </a:pPr>
            <a:r>
              <a:rPr lang="en-ID" dirty="0" err="1"/>
              <a:t>Mikrofilamen</a:t>
            </a:r>
            <a:r>
              <a:rPr lang="en-ID" dirty="0"/>
              <a:t> </a:t>
            </a:r>
            <a:r>
              <a:rPr lang="en-ID" dirty="0" err="1"/>
              <a:t>atau</a:t>
            </a:r>
            <a:r>
              <a:rPr lang="en-ID" dirty="0"/>
              <a:t> </a:t>
            </a:r>
            <a:r>
              <a:rPr lang="en-ID" dirty="0" err="1"/>
              <a:t>elemen</a:t>
            </a:r>
            <a:r>
              <a:rPr lang="en-ID" dirty="0"/>
              <a:t> lain </a:t>
            </a:r>
            <a:r>
              <a:rPr lang="en-ID" dirty="0" err="1"/>
              <a:t>dari</a:t>
            </a:r>
            <a:r>
              <a:rPr lang="en-ID" dirty="0"/>
              <a:t> </a:t>
            </a:r>
            <a:r>
              <a:rPr lang="en-ID" dirty="0" err="1"/>
              <a:t>sitoskeleton</a:t>
            </a:r>
            <a:r>
              <a:rPr lang="en-ID" dirty="0"/>
              <a:t> </a:t>
            </a:r>
            <a:r>
              <a:rPr lang="en-ID" dirty="0" err="1"/>
              <a:t>dapat</a:t>
            </a:r>
            <a:r>
              <a:rPr lang="en-ID" dirty="0"/>
              <a:t> </a:t>
            </a:r>
            <a:r>
              <a:rPr lang="en-ID" dirty="0" err="1"/>
              <a:t>terikat</a:t>
            </a:r>
            <a:r>
              <a:rPr lang="en-ID" dirty="0"/>
              <a:t> </a:t>
            </a:r>
            <a:r>
              <a:rPr lang="en-ID" dirty="0" err="1"/>
              <a:t>secara</a:t>
            </a:r>
            <a:r>
              <a:rPr lang="en-ID" dirty="0"/>
              <a:t> non-</a:t>
            </a:r>
            <a:r>
              <a:rPr lang="en-ID" dirty="0" err="1"/>
              <a:t>kovalen</a:t>
            </a:r>
            <a:r>
              <a:rPr lang="en-ID" dirty="0"/>
              <a:t> pada protein </a:t>
            </a:r>
            <a:r>
              <a:rPr lang="en-ID" dirty="0" err="1"/>
              <a:t>membran</a:t>
            </a:r>
            <a:r>
              <a:rPr lang="en-ID" dirty="0"/>
              <a:t>, </a:t>
            </a:r>
            <a:r>
              <a:rPr lang="en-ID" dirty="0" err="1"/>
              <a:t>suatu</a:t>
            </a:r>
            <a:r>
              <a:rPr lang="en-ID" dirty="0"/>
              <a:t> </a:t>
            </a:r>
            <a:r>
              <a:rPr lang="en-ID" dirty="0" err="1"/>
              <a:t>fungsi</a:t>
            </a:r>
            <a:r>
              <a:rPr lang="en-ID" dirty="0"/>
              <a:t> yang </a:t>
            </a:r>
            <a:r>
              <a:rPr lang="en-ID" dirty="0" err="1"/>
              <a:t>membantu</a:t>
            </a:r>
            <a:r>
              <a:rPr lang="en-ID" dirty="0"/>
              <a:t> </a:t>
            </a:r>
            <a:r>
              <a:rPr lang="en-ID" dirty="0" err="1"/>
              <a:t>mempertahankan</a:t>
            </a:r>
            <a:r>
              <a:rPr lang="en-ID" dirty="0"/>
              <a:t> </a:t>
            </a:r>
            <a:r>
              <a:rPr lang="en-ID" dirty="0" err="1"/>
              <a:t>bentuk</a:t>
            </a:r>
            <a:r>
              <a:rPr lang="en-ID" dirty="0"/>
              <a:t> </a:t>
            </a:r>
            <a:r>
              <a:rPr lang="en-ID" dirty="0" err="1"/>
              <a:t>sel</a:t>
            </a:r>
            <a:r>
              <a:rPr lang="en-ID" dirty="0"/>
              <a:t> dan </a:t>
            </a:r>
            <a:r>
              <a:rPr lang="en-ID" dirty="0" err="1"/>
              <a:t>menstabilkan</a:t>
            </a:r>
            <a:r>
              <a:rPr lang="en-ID" dirty="0"/>
              <a:t> </a:t>
            </a:r>
            <a:r>
              <a:rPr lang="en-ID" dirty="0" err="1"/>
              <a:t>lokasi</a:t>
            </a:r>
            <a:r>
              <a:rPr lang="en-ID" dirty="0"/>
              <a:t> protein </a:t>
            </a:r>
            <a:r>
              <a:rPr lang="en-ID" dirty="0" err="1"/>
              <a:t>membran</a:t>
            </a:r>
            <a:r>
              <a:rPr lang="en-ID" dirty="0"/>
              <a:t> </a:t>
            </a:r>
            <a:r>
              <a:rPr lang="en-ID" dirty="0" err="1"/>
              <a:t>tertentu</a:t>
            </a:r>
            <a:r>
              <a:rPr lang="en-ID" dirty="0"/>
              <a:t>. </a:t>
            </a:r>
          </a:p>
          <a:p>
            <a:pPr marL="0" indent="0">
              <a:buNone/>
            </a:pPr>
            <a:r>
              <a:rPr lang="en-ID" dirty="0"/>
              <a:t>Protein yang </a:t>
            </a:r>
            <a:r>
              <a:rPr lang="en-ID" dirty="0" err="1"/>
              <a:t>dapat</a:t>
            </a:r>
            <a:r>
              <a:rPr lang="en-ID" dirty="0"/>
              <a:t> </a:t>
            </a:r>
            <a:r>
              <a:rPr lang="en-ID" dirty="0" err="1"/>
              <a:t>berikatan</a:t>
            </a:r>
            <a:r>
              <a:rPr lang="en-ID" dirty="0"/>
              <a:t> </a:t>
            </a:r>
            <a:r>
              <a:rPr lang="en-ID" dirty="0" err="1"/>
              <a:t>dengan</a:t>
            </a:r>
            <a:r>
              <a:rPr lang="en-ID" dirty="0"/>
              <a:t> </a:t>
            </a:r>
            <a:r>
              <a:rPr lang="en-ID" dirty="0" err="1"/>
              <a:t>molekul</a:t>
            </a:r>
            <a:r>
              <a:rPr lang="en-ID" dirty="0"/>
              <a:t> ECM </a:t>
            </a:r>
            <a:r>
              <a:rPr lang="en-ID" dirty="0" err="1"/>
              <a:t>dapat</a:t>
            </a:r>
            <a:r>
              <a:rPr lang="en-ID" dirty="0"/>
              <a:t> </a:t>
            </a:r>
            <a:r>
              <a:rPr lang="en-ID" dirty="0" err="1"/>
              <a:t>mengkoordinasikan</a:t>
            </a:r>
            <a:r>
              <a:rPr lang="en-ID" dirty="0"/>
              <a:t> </a:t>
            </a:r>
            <a:r>
              <a:rPr lang="en-ID" dirty="0" err="1"/>
              <a:t>perubahan</a:t>
            </a:r>
            <a:r>
              <a:rPr lang="en-ID" dirty="0"/>
              <a:t> </a:t>
            </a:r>
            <a:r>
              <a:rPr lang="en-ID" dirty="0" err="1"/>
              <a:t>ekstraseluler</a:t>
            </a:r>
            <a:r>
              <a:rPr lang="en-ID" dirty="0"/>
              <a:t> dan </a:t>
            </a:r>
            <a:r>
              <a:rPr lang="en-ID" dirty="0" err="1"/>
              <a:t>intraseluler</a:t>
            </a:r>
            <a:r>
              <a:rPr lang="en-ID" dirty="0"/>
              <a:t> (Gambar ).</a:t>
            </a:r>
          </a:p>
        </p:txBody>
      </p:sp>
    </p:spTree>
    <p:extLst>
      <p:ext uri="{BB962C8B-B14F-4D97-AF65-F5344CB8AC3E}">
        <p14:creationId xmlns:p14="http://schemas.microsoft.com/office/powerpoint/2010/main" val="2092888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63929-C786-9B7F-9387-8EBD94116253}"/>
              </a:ext>
            </a:extLst>
          </p:cNvPr>
          <p:cNvSpPr>
            <a:spLocks noGrp="1"/>
          </p:cNvSpPr>
          <p:nvPr>
            <p:ph idx="1"/>
          </p:nvPr>
        </p:nvSpPr>
        <p:spPr>
          <a:xfrm>
            <a:off x="31750" y="15874"/>
            <a:ext cx="12007850" cy="6842125"/>
          </a:xfrm>
        </p:spPr>
        <p:txBody>
          <a:bodyPr>
            <a:normAutofit lnSpcReduction="10000"/>
          </a:bodyPr>
          <a:lstStyle/>
          <a:p>
            <a:pPr marL="0" indent="0">
              <a:lnSpc>
                <a:spcPct val="107000"/>
              </a:lnSpc>
              <a:spcAft>
                <a:spcPts val="800"/>
              </a:spcAft>
              <a:buNone/>
            </a:pPr>
            <a:r>
              <a:rPr lang="id-ID" sz="2400" b="1" dirty="0">
                <a:effectLst/>
                <a:latin typeface="Calibri" panose="020F0502020204030204" pitchFamily="34" charset="0"/>
                <a:ea typeface="Calibri" panose="020F0502020204030204" pitchFamily="34" charset="0"/>
                <a:cs typeface="Times New Roman" panose="02020603050405020304" pitchFamily="18" charset="0"/>
              </a:rPr>
              <a:t>Peran Karbohidrat Membran dalam Pengenalan Sel-Sel</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400" b="1" dirty="0">
                <a:effectLst/>
                <a:latin typeface="Calibri" panose="020F0502020204030204" pitchFamily="34" charset="0"/>
                <a:ea typeface="Calibri" panose="020F0502020204030204" pitchFamily="34" charset="0"/>
                <a:cs typeface="Times New Roman" panose="02020603050405020304" pitchFamily="18" charset="0"/>
              </a:rPr>
              <a:t>Pengenalan sel-sel, kemampuan sel untuk membedakan satu jenis sel dari yang lain, sangat penting bagi berfungsinya suatu organisme.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P</a:t>
            </a:r>
            <a:r>
              <a:rPr lang="id-ID" sz="2400" b="1" dirty="0">
                <a:effectLst/>
                <a:latin typeface="Calibri" panose="020F0502020204030204" pitchFamily="34" charset="0"/>
                <a:ea typeface="Calibri" panose="020F0502020204030204" pitchFamily="34" charset="0"/>
                <a:cs typeface="Times New Roman" panose="02020603050405020304" pitchFamily="18" charset="0"/>
              </a:rPr>
              <a:t>enting dalam pe</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milahan</a:t>
            </a:r>
            <a:r>
              <a:rPr lang="id-ID" sz="2400" b="1" dirty="0">
                <a:effectLst/>
                <a:latin typeface="Calibri" panose="020F0502020204030204" pitchFamily="34" charset="0"/>
                <a:ea typeface="Calibri" panose="020F0502020204030204" pitchFamily="34" charset="0"/>
                <a:cs typeface="Times New Roman" panose="02020603050405020304" pitchFamily="18" charset="0"/>
              </a:rPr>
              <a:t> sel menjadi jaringan dan organ dalam embrio hewan.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M</a:t>
            </a:r>
            <a:r>
              <a:rPr lang="id-ID" sz="2400" b="1" dirty="0">
                <a:effectLst/>
                <a:latin typeface="Calibri" panose="020F0502020204030204" pitchFamily="34" charset="0"/>
                <a:ea typeface="Calibri" panose="020F0502020204030204" pitchFamily="34" charset="0"/>
                <a:cs typeface="Times New Roman" panose="02020603050405020304" pitchFamily="18" charset="0"/>
              </a:rPr>
              <a:t>erupakan dasar penolakan sel asing oleh sistem imun, garis pertahanan penting pada hewan vertebrata .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400" b="1" dirty="0">
                <a:effectLst/>
                <a:latin typeface="Calibri" panose="020F0502020204030204" pitchFamily="34" charset="0"/>
                <a:ea typeface="Calibri" panose="020F0502020204030204" pitchFamily="34" charset="0"/>
                <a:cs typeface="Times New Roman" panose="02020603050405020304" pitchFamily="18" charset="0"/>
              </a:rPr>
              <a:t>Sel mengenali sel lain dengan mengikat molekul, yang sering kali mengandung karbohidrat, pada permukaan ekstraseluler membran plasma .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Membran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id-ID" sz="2400" b="1" dirty="0">
                <a:effectLst/>
                <a:latin typeface="Calibri" panose="020F0502020204030204" pitchFamily="34" charset="0"/>
                <a:ea typeface="Calibri" panose="020F0502020204030204" pitchFamily="34" charset="0"/>
                <a:cs typeface="Times New Roman" panose="02020603050405020304" pitchFamily="18" charset="0"/>
              </a:rPr>
              <a:t>Karbohidrat berupa rantai pendek bercabang yang terdiri dari kurang dari 15 unit gula.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400" b="1" dirty="0">
                <a:effectLst/>
                <a:latin typeface="Calibri" panose="020F0502020204030204" pitchFamily="34" charset="0"/>
                <a:ea typeface="Calibri" panose="020F0502020204030204" pitchFamily="34" charset="0"/>
                <a:cs typeface="Times New Roman" panose="02020603050405020304" pitchFamily="18" charset="0"/>
              </a:rPr>
              <a:t>Beberapa terikat secara kovalen pada lipid, membentuk molekul yang disebut glikolipid. ( gliko merujuk pada keberadaan karbohidrat.)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400" b="1" dirty="0">
                <a:effectLst/>
                <a:latin typeface="Calibri" panose="020F0502020204030204" pitchFamily="34" charset="0"/>
                <a:ea typeface="Calibri" panose="020F0502020204030204" pitchFamily="34" charset="0"/>
                <a:cs typeface="Times New Roman" panose="02020603050405020304" pitchFamily="18" charset="0"/>
              </a:rPr>
              <a:t>Namun, sebagian besar terikat secara kovalen pada protein, yang dengan demikian merupakan glikoprotein </a:t>
            </a:r>
            <a:r>
              <a:rPr lang="id-ID" sz="2400" dirty="0">
                <a:effectLst/>
                <a:latin typeface="Calibri" panose="020F0502020204030204" pitchFamily="34" charset="0"/>
                <a:ea typeface="Calibri" panose="020F0502020204030204" pitchFamily="34" charset="0"/>
                <a:cs typeface="Times New Roman" panose="02020603050405020304" pitchFamily="18" charset="0"/>
              </a:rPr>
              <a:t>.</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375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8E996-5E7D-8421-31C9-7AD911106923}"/>
              </a:ext>
            </a:extLst>
          </p:cNvPr>
          <p:cNvSpPr>
            <a:spLocks noGrp="1"/>
          </p:cNvSpPr>
          <p:nvPr>
            <p:ph idx="1"/>
          </p:nvPr>
        </p:nvSpPr>
        <p:spPr>
          <a:xfrm>
            <a:off x="0" y="0"/>
            <a:ext cx="12192000" cy="6858000"/>
          </a:xfrm>
        </p:spPr>
        <p:txBody>
          <a:bodyPr>
            <a:normAutofit fontScale="85000" lnSpcReduction="20000"/>
          </a:bodyPr>
          <a:lstStyle/>
          <a:p>
            <a:pPr>
              <a:lnSpc>
                <a:spcPct val="107000"/>
              </a:lnSpc>
              <a:spcAft>
                <a:spcPts val="800"/>
              </a:spcAft>
            </a:pPr>
            <a:r>
              <a:rPr lang="id-ID" sz="2800" b="1" dirty="0">
                <a:effectLst/>
                <a:latin typeface="Calibri" panose="020F0502020204030204" pitchFamily="34" charset="0"/>
                <a:ea typeface="Calibri" panose="020F0502020204030204" pitchFamily="34" charset="0"/>
                <a:cs typeface="Times New Roman" panose="02020603050405020304" pitchFamily="18" charset="0"/>
              </a:rPr>
              <a:t>Karbohidrat pada sisi ekstraseluler membran plasma bervariasi dari spesies ke spesies, di antara individu dari spesies yang sama, dan bahkan dari satu jenis sel ke jenis sel lainnya pada satu individu.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800" b="1" dirty="0">
                <a:effectLst/>
                <a:latin typeface="Calibri" panose="020F0502020204030204" pitchFamily="34" charset="0"/>
                <a:ea typeface="Calibri" panose="020F0502020204030204" pitchFamily="34" charset="0"/>
                <a:cs typeface="Times New Roman" panose="02020603050405020304" pitchFamily="18" charset="0"/>
              </a:rPr>
              <a:t>Keragaman molekul dan lokasinya pada permukaan sel memungkinkan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membrane </a:t>
            </a:r>
            <a:r>
              <a:rPr lang="id-ID" sz="2800" b="1" dirty="0">
                <a:effectLst/>
                <a:latin typeface="Calibri" panose="020F0502020204030204" pitchFamily="34" charset="0"/>
                <a:ea typeface="Calibri" panose="020F0502020204030204" pitchFamily="34" charset="0"/>
                <a:cs typeface="Times New Roman" panose="02020603050405020304" pitchFamily="18" charset="0"/>
              </a:rPr>
              <a:t>karbohidrat berfungsi sebagai penanda yang membedakan satu sel dari sel lainnya.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800" b="1" dirty="0">
                <a:effectLst/>
                <a:latin typeface="Calibri" panose="020F0502020204030204" pitchFamily="34" charset="0"/>
                <a:ea typeface="Calibri" panose="020F0502020204030204" pitchFamily="34" charset="0"/>
                <a:cs typeface="Times New Roman" panose="02020603050405020304" pitchFamily="18" charset="0"/>
              </a:rPr>
              <a:t>Misalnya, empat golongan darah manusia yang disebut A, B, AB, dan O mencerminkan variasi pada bagian karbohidrat dari glikoprotein pada permukaan sel darah merah. </a:t>
            </a:r>
            <a:endParaRPr lang="en-ID" sz="2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d-ID"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ID" sz="2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id-ID" sz="2800" b="1" dirty="0">
                <a:effectLst/>
                <a:latin typeface="Calibri" panose="020F0502020204030204" pitchFamily="34" charset="0"/>
                <a:ea typeface="Calibri" panose="020F0502020204030204" pitchFamily="34" charset="0"/>
                <a:cs typeface="Times New Roman" panose="02020603050405020304" pitchFamily="18" charset="0"/>
              </a:rPr>
              <a:t>Sintesis dan Sisi Membran </a:t>
            </a:r>
            <a:endParaRPr lang="en-ID"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800" b="1" dirty="0">
                <a:effectLst/>
                <a:latin typeface="Calibri" panose="020F0502020204030204" pitchFamily="34" charset="0"/>
                <a:ea typeface="Calibri" panose="020F0502020204030204" pitchFamily="34" charset="0"/>
                <a:cs typeface="Times New Roman" panose="02020603050405020304" pitchFamily="18" charset="0"/>
              </a:rPr>
              <a:t>Membran memiliki sisi dalam dan luar yang berbeda.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800" b="1" dirty="0">
                <a:effectLst/>
                <a:latin typeface="Calibri" panose="020F0502020204030204" pitchFamily="34" charset="0"/>
                <a:ea typeface="Calibri" panose="020F0502020204030204" pitchFamily="34" charset="0"/>
                <a:cs typeface="Times New Roman" panose="02020603050405020304" pitchFamily="18" charset="0"/>
              </a:rPr>
              <a:t>Dua lapisan lipid mungkin berbeda dalam komposisi lipid</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dan</a:t>
            </a:r>
            <a:r>
              <a:rPr lang="id-ID" sz="2800" b="1" dirty="0">
                <a:effectLst/>
                <a:latin typeface="Calibri" panose="020F0502020204030204" pitchFamily="34" charset="0"/>
                <a:ea typeface="Calibri" panose="020F0502020204030204" pitchFamily="34" charset="0"/>
                <a:cs typeface="Times New Roman" panose="02020603050405020304" pitchFamily="18" charset="0"/>
              </a:rPr>
              <a:t> protein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d-ID" sz="2800" b="1" dirty="0">
                <a:effectLst/>
                <a:latin typeface="Calibri" panose="020F0502020204030204" pitchFamily="34" charset="0"/>
                <a:ea typeface="Calibri" panose="020F0502020204030204" pitchFamily="34" charset="0"/>
                <a:cs typeface="Times New Roman" panose="02020603050405020304" pitchFamily="18" charset="0"/>
              </a:rPr>
              <a:t>Gambar 8.9 menunjukkan bagaimana sisi membran muncul: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2800" b="1" dirty="0">
                <a:effectLst/>
                <a:latin typeface="Calibri" panose="020F0502020204030204" pitchFamily="34" charset="0"/>
                <a:ea typeface="Calibri" panose="020F0502020204030204" pitchFamily="34" charset="0"/>
                <a:cs typeface="Times New Roman" panose="02020603050405020304" pitchFamily="18" charset="0"/>
              </a:rPr>
              <a:t>Susunan asimetris protein, lipid, dan karbohidrat terkaitnya dalam membran plasma ditentukan saat membran dibangun oleh retikulum endoplasma (ER) dan aparatus Golgi, komponen sistem endomembran .</a:t>
            </a:r>
            <a:endParaRPr lang="en-ID"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262103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8E996-5E7D-8421-31C9-7AD911106923}"/>
              </a:ext>
            </a:extLst>
          </p:cNvPr>
          <p:cNvSpPr>
            <a:spLocks noGrp="1"/>
          </p:cNvSpPr>
          <p:nvPr>
            <p:ph idx="1"/>
          </p:nvPr>
        </p:nvSpPr>
        <p:spPr>
          <a:xfrm>
            <a:off x="0" y="0"/>
            <a:ext cx="12192000" cy="6858000"/>
          </a:xfrm>
        </p:spPr>
        <p:txBody>
          <a:bodyPr>
            <a:normAutofit fontScale="25000" lnSpcReduction="20000"/>
          </a:bodyPr>
          <a:lstStyle/>
          <a:p>
            <a:pPr marL="0" indent="0">
              <a:lnSpc>
                <a:spcPct val="107000"/>
              </a:lnSpc>
              <a:spcAft>
                <a:spcPts val="800"/>
              </a:spcAft>
              <a:buNone/>
            </a:pP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Figure  Synthesis of membrane components and their orientation in the membrane.</a:t>
            </a:r>
          </a:p>
          <a:p>
            <a:pPr marL="0" indent="0">
              <a:lnSpc>
                <a:spcPct val="107000"/>
              </a:lnSpc>
              <a:spcAft>
                <a:spcPts val="800"/>
              </a:spcAft>
              <a:buNone/>
            </a:pP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Permukaan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sitoplasma</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oranye</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plasma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berbeda</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permukaan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ekstraseluler</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(aqua). </a:t>
            </a:r>
            <a:r>
              <a:rPr lang="en-ID" sz="9600" b="1" dirty="0" err="1">
                <a:latin typeface="Calibri" panose="020F0502020204030204" pitchFamily="34" charset="0"/>
                <a:ea typeface="Calibri" panose="020F0502020204030204" pitchFamily="34" charset="0"/>
                <a:cs typeface="Times New Roman" panose="02020603050405020304" pitchFamily="18" charset="0"/>
              </a:rPr>
              <a:t>Permukaan</a:t>
            </a:r>
            <a:r>
              <a:rPr lang="en-ID" sz="9600" b="1" dirty="0">
                <a:latin typeface="Calibri" panose="020F0502020204030204" pitchFamily="34" charset="0"/>
                <a:ea typeface="Calibri" panose="020F0502020204030204" pitchFamily="34" charset="0"/>
                <a:cs typeface="Times New Roman" panose="02020603050405020304" pitchFamily="18" charset="0"/>
              </a:rPr>
              <a:t> </a:t>
            </a:r>
            <a:r>
              <a:rPr lang="en-ID" sz="9600" b="1" dirty="0" err="1">
                <a:latin typeface="Calibri" panose="020F0502020204030204" pitchFamily="34" charset="0"/>
                <a:ea typeface="Calibri" panose="020F0502020204030204" pitchFamily="34" charset="0"/>
                <a:cs typeface="Times New Roman" panose="02020603050405020304" pitchFamily="18" charset="0"/>
              </a:rPr>
              <a:t>ekstraseluler</a:t>
            </a:r>
            <a:r>
              <a:rPr lang="en-ID" sz="9600" b="1" dirty="0">
                <a:latin typeface="Calibri" panose="020F0502020204030204" pitchFamily="34"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muncul</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permukaan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bagian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ER, Golgi, dan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vesikula</a:t>
            </a:r>
            <a:endParaRPr lang="en-GB" sz="96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Protein dan lipid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disintesis</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retikulum</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endoplasma</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(ER). </a:t>
            </a:r>
          </a:p>
          <a:p>
            <a:pPr marL="0" indent="0">
              <a:lnSpc>
                <a:spcPct val="107000"/>
              </a:lnSpc>
              <a:spcAft>
                <a:spcPts val="800"/>
              </a:spcAft>
              <a:buNone/>
            </a:pP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Karbohidrat</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hijau</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masuk</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transmembrane protein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dumbel</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ungu</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menjadi</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glikoprotein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9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2 Di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aparatus</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Golgi,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glikoprotein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mengalami</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modifikasi</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karbohidrat</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dan lipid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bergabung</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karbohidrat</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menjadi</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glikolipid</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9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Glikoprotein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glikolipid</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dan protein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sekretori</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bulatan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ungu</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diangkut</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vesikel</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plasma.</a:t>
            </a:r>
            <a:endParaRPr lang="en-ID" sz="9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Saat</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vesikula</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menyatu</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plasma,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permukaan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luar</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vesikula</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berhubungan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bagian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sitoplasma</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plasma. </a:t>
            </a:r>
          </a:p>
          <a:p>
            <a:pPr marL="0" indent="0">
              <a:lnSpc>
                <a:spcPct val="107000"/>
              </a:lnSpc>
              <a:spcAft>
                <a:spcPts val="800"/>
              </a:spcAft>
              <a:buNone/>
            </a:pPr>
            <a:r>
              <a:rPr lang="en-GB" sz="9600" b="1" dirty="0" err="1">
                <a:latin typeface="Times New Roman" panose="02020603050405020304" pitchFamily="18" charset="0"/>
                <a:ea typeface="Calibri" panose="020F0502020204030204" pitchFamily="34" charset="0"/>
                <a:cs typeface="Times New Roman" panose="02020603050405020304" pitchFamily="18" charset="0"/>
              </a:rPr>
              <a:t>Terjadi</a:t>
            </a:r>
            <a:r>
              <a:rPr lang="en-GB" sz="9600" b="1" dirty="0">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latin typeface="Times New Roman" panose="02020603050405020304" pitchFamily="18" charset="0"/>
                <a:ea typeface="Calibri" panose="020F0502020204030204" pitchFamily="34" charset="0"/>
                <a:cs typeface="Times New Roman" panose="02020603050405020304" pitchFamily="18" charset="0"/>
              </a:rPr>
              <a:t>pel</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epasan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protein /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sekretori</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protei</a:t>
            </a:r>
            <a:r>
              <a:rPr lang="en-GB" sz="9600" b="1" dirty="0">
                <a:latin typeface="Times New Roman" panose="02020603050405020304" pitchFamily="18" charset="0"/>
                <a:ea typeface="Calibri" panose="020F0502020204030204" pitchFamily="34" charset="0"/>
                <a:cs typeface="Times New Roman" panose="02020603050405020304" pitchFamily="18" charset="0"/>
              </a:rPr>
              <a:t>n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sel</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sebuah</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proses yang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disebut</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eksositosis</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memposisikan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karbohidrat</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glikoprotein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glikolipid</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di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bagian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luar</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ekstraseluler</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96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9600" b="1" dirty="0">
                <a:effectLst/>
                <a:latin typeface="Times New Roman" panose="02020603050405020304" pitchFamily="18" charset="0"/>
                <a:ea typeface="Calibri" panose="020F0502020204030204" pitchFamily="34" charset="0"/>
                <a:cs typeface="Times New Roman" panose="02020603050405020304" pitchFamily="18" charset="0"/>
              </a:rPr>
              <a:t> plasma.</a:t>
            </a:r>
            <a:endParaRPr lang="en-ID" sz="96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9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9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D" dirty="0"/>
          </a:p>
        </p:txBody>
      </p:sp>
    </p:spTree>
    <p:extLst>
      <p:ext uri="{BB962C8B-B14F-4D97-AF65-F5344CB8AC3E}">
        <p14:creationId xmlns:p14="http://schemas.microsoft.com/office/powerpoint/2010/main" val="1716514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50614DF3-D942-6996-F441-C036783E89B4}"/>
              </a:ext>
            </a:extLst>
          </p:cNvPr>
          <p:cNvPicPr>
            <a:picLocks noGrp="1" noChangeAspect="1"/>
          </p:cNvPicPr>
          <p:nvPr>
            <p:ph idx="1"/>
          </p:nvPr>
        </p:nvPicPr>
        <p:blipFill>
          <a:blip r:embed="rId2"/>
          <a:stretch>
            <a:fillRect/>
          </a:stretch>
        </p:blipFill>
        <p:spPr>
          <a:xfrm>
            <a:off x="0" y="51156"/>
            <a:ext cx="12135343" cy="6724293"/>
          </a:xfrm>
          <a:prstGeom prst="rect">
            <a:avLst/>
          </a:prstGeom>
        </p:spPr>
      </p:pic>
    </p:spTree>
    <p:extLst>
      <p:ext uri="{BB962C8B-B14F-4D97-AF65-F5344CB8AC3E}">
        <p14:creationId xmlns:p14="http://schemas.microsoft.com/office/powerpoint/2010/main" val="87935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8E996-5E7D-8421-31C9-7AD911106923}"/>
              </a:ext>
            </a:extLst>
          </p:cNvPr>
          <p:cNvSpPr>
            <a:spLocks noGrp="1"/>
          </p:cNvSpPr>
          <p:nvPr>
            <p:ph idx="1"/>
          </p:nvPr>
        </p:nvSpPr>
        <p:spPr>
          <a:xfrm>
            <a:off x="0" y="0"/>
            <a:ext cx="12192000" cy="6858000"/>
          </a:xfrm>
        </p:spPr>
        <p:txBody>
          <a:bodyPr>
            <a:normAutofit/>
          </a:bodyPr>
          <a:lstStyle/>
          <a:p>
            <a:pPr>
              <a:lnSpc>
                <a:spcPct val="107000"/>
              </a:lnSpc>
              <a:spcAft>
                <a:spcPts val="800"/>
              </a:spcAft>
            </a:pP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Transpor</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pasif</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difusi</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zat</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melintasi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tanpa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investasi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energi</a:t>
            </a:r>
            <a:endParaRPr lang="en-ID"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Molekul</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memiliki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jenis</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energi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disebut</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energi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panas</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gerakannya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konstan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Salah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satu</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hasil</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gerakan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adalah</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difusi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yaitu</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pergerakan</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partikel</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zat</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apa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pun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menyebar</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ruang</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tersedia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Setiap</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molekul</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bergerak</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acak</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namun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difusi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dari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suatu</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populasi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molekul</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bersifat</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terarah</a:t>
            </a:r>
            <a:endParaRPr lang="en-ID"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Difusi</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suatu</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zat</a:t>
            </a:r>
            <a:r>
              <a:rPr lang="en-GB"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melintasi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biologis</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disebut</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transpor</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pasif</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sel</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perlu</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mengeluarkan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energi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mewujudkannya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Gradien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konsentrasi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itu</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sendiri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merupakan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energi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potensial</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\dan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mendorong</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difusi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bersifat</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selektif</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permeabel</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dan oleh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itu</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memiliki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efek</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berbeda</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laju</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difusi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berbagai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molekul</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kasus</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air, aquaporin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memungkinkan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air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berdifusi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sangat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cepat</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melintasi</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sel</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err="1">
                <a:effectLst/>
                <a:latin typeface="Times New Roman" panose="02020603050405020304" pitchFamily="18" charset="0"/>
                <a:ea typeface="Calibri" panose="020F0502020204030204" pitchFamily="34" charset="0"/>
                <a:cs typeface="Times New Roman" panose="02020603050405020304" pitchFamily="18" charset="0"/>
              </a:rPr>
              <a:t>tertentu</a:t>
            </a:r>
            <a:endParaRPr lang="en-ID"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381739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8E996-5E7D-8421-31C9-7AD911106923}"/>
              </a:ext>
            </a:extLst>
          </p:cNvPr>
          <p:cNvSpPr>
            <a:spLocks noGrp="1"/>
          </p:cNvSpPr>
          <p:nvPr>
            <p:ph idx="1"/>
          </p:nvPr>
        </p:nvSpPr>
        <p:spPr>
          <a:xfrm>
            <a:off x="0" y="0"/>
            <a:ext cx="12192000" cy="6858000"/>
          </a:xfrm>
        </p:spPr>
        <p:txBody>
          <a:bodyPr>
            <a:normAutofit/>
          </a:bodyPr>
          <a:lstStyle/>
          <a:p>
            <a:r>
              <a:rPr lang="id-ID" sz="2400" dirty="0">
                <a:solidFill>
                  <a:srgbClr val="FF0000"/>
                </a:solidFill>
              </a:rPr>
              <a:t>Difusi satu zat </a:t>
            </a:r>
            <a:r>
              <a:rPr lang="id-ID" sz="2400" dirty="0"/>
              <a:t>terlarut. </a:t>
            </a:r>
            <a:endParaRPr lang="en-US" sz="2400" dirty="0"/>
          </a:p>
          <a:p>
            <a:r>
              <a:rPr lang="id-ID" sz="2400" dirty="0"/>
              <a:t>Membran memiliki pori-pori yang cukup besar untuk dilalui molekul zat warna. </a:t>
            </a:r>
            <a:endParaRPr lang="en-US" sz="2400" dirty="0"/>
          </a:p>
          <a:p>
            <a:r>
              <a:rPr lang="id-ID" sz="2400" dirty="0"/>
              <a:t>Pergerakan acak molekul zat warna akan menyebabkan sebagian zat warna melewati pori-pori; hal ini akan lebih sering terjadi pada sisi dengan lebih banyak molekul zat warna.</a:t>
            </a:r>
            <a:endParaRPr lang="en-US" sz="2400" dirty="0"/>
          </a:p>
          <a:p>
            <a:r>
              <a:rPr lang="id-ID" sz="2400" dirty="0"/>
              <a:t> </a:t>
            </a:r>
            <a:r>
              <a:rPr lang="id-ID" sz="2400" dirty="0">
                <a:solidFill>
                  <a:srgbClr val="FF0000"/>
                </a:solidFill>
              </a:rPr>
              <a:t>Zat warna berdifusi </a:t>
            </a:r>
            <a:r>
              <a:rPr lang="id-ID" sz="2400" dirty="0"/>
              <a:t>dari tempat yang lebih pekat ke tempat yang kurang pekat (disebut berdifusi menuruni gradien konsentrasi). </a:t>
            </a:r>
            <a:endParaRPr lang="en-US" sz="2400" dirty="0"/>
          </a:p>
          <a:p>
            <a:r>
              <a:rPr lang="id-ID" sz="2400" dirty="0"/>
              <a:t>Hal ini mengarah pada keseimbangan dinamis: </a:t>
            </a:r>
            <a:r>
              <a:rPr lang="id-ID" sz="2400" dirty="0">
                <a:solidFill>
                  <a:srgbClr val="FF0000"/>
                </a:solidFill>
              </a:rPr>
              <a:t>Molekul zat terlarut </a:t>
            </a:r>
            <a:r>
              <a:rPr lang="id-ID" sz="2400" dirty="0"/>
              <a:t>terus melintasi membran, tetapi pada kecepatan yang hampir sama di kedua arah. </a:t>
            </a:r>
            <a:endParaRPr lang="en-US" sz="2400" dirty="0"/>
          </a:p>
          <a:p>
            <a:pPr marL="0" indent="0">
              <a:buNone/>
            </a:pPr>
            <a:endParaRPr lang="en-US" sz="2400" dirty="0"/>
          </a:p>
        </p:txBody>
      </p:sp>
    </p:spTree>
    <p:extLst>
      <p:ext uri="{BB962C8B-B14F-4D97-AF65-F5344CB8AC3E}">
        <p14:creationId xmlns:p14="http://schemas.microsoft.com/office/powerpoint/2010/main" val="155863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28E996-5E7D-8421-31C9-7AD911106923}"/>
              </a:ext>
            </a:extLst>
          </p:cNvPr>
          <p:cNvSpPr>
            <a:spLocks noGrp="1"/>
          </p:cNvSpPr>
          <p:nvPr>
            <p:ph idx="1"/>
          </p:nvPr>
        </p:nvSpPr>
        <p:spPr>
          <a:xfrm>
            <a:off x="0" y="0"/>
            <a:ext cx="12192000" cy="6858000"/>
          </a:xfrm>
        </p:spPr>
        <p:txBody>
          <a:bodyPr/>
          <a:lstStyle/>
          <a:p>
            <a:r>
              <a:rPr lang="id-ID" sz="2800" dirty="0"/>
              <a:t>Gambar  </a:t>
            </a:r>
            <a:r>
              <a:rPr lang="id-ID" sz="2800" dirty="0">
                <a:solidFill>
                  <a:srgbClr val="FF0000"/>
                </a:solidFill>
              </a:rPr>
              <a:t>Difusi zat terlarut </a:t>
            </a:r>
            <a:r>
              <a:rPr lang="id-ID" sz="2800" dirty="0"/>
              <a:t>melintasi membran sintetis. Setiap anak panah besar di bawah diagram menunjukkan difusi bersih molekul zat warna dengan warna tersebut.</a:t>
            </a:r>
            <a:endParaRPr lang="en-US" sz="2800" dirty="0"/>
          </a:p>
          <a:p>
            <a:endParaRPr lang="en-ID" sz="2800" dirty="0"/>
          </a:p>
          <a:p>
            <a:endParaRPr lang="en-ID" dirty="0"/>
          </a:p>
        </p:txBody>
      </p:sp>
      <p:pic>
        <p:nvPicPr>
          <p:cNvPr id="2" name="Content Placeholder 1">
            <a:extLst>
              <a:ext uri="{FF2B5EF4-FFF2-40B4-BE49-F238E27FC236}">
                <a16:creationId xmlns:a16="http://schemas.microsoft.com/office/drawing/2014/main" id="{55C92365-380F-D8D0-7D95-8C1EFDF66A24}"/>
              </a:ext>
            </a:extLst>
          </p:cNvPr>
          <p:cNvPicPr>
            <a:picLocks noChangeAspect="1"/>
          </p:cNvPicPr>
          <p:nvPr/>
        </p:nvPicPr>
        <p:blipFill>
          <a:blip r:embed="rId2"/>
          <a:stretch>
            <a:fillRect/>
          </a:stretch>
        </p:blipFill>
        <p:spPr>
          <a:xfrm>
            <a:off x="1041281" y="1446028"/>
            <a:ext cx="8919653" cy="3716522"/>
          </a:xfrm>
          <a:prstGeom prst="rect">
            <a:avLst/>
          </a:prstGeom>
        </p:spPr>
      </p:pic>
    </p:spTree>
    <p:extLst>
      <p:ext uri="{BB962C8B-B14F-4D97-AF65-F5344CB8AC3E}">
        <p14:creationId xmlns:p14="http://schemas.microsoft.com/office/powerpoint/2010/main" val="401139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14E791-713F-63E8-C4EB-18551BB2D2EB}"/>
              </a:ext>
            </a:extLst>
          </p:cNvPr>
          <p:cNvSpPr>
            <a:spLocks noGrp="1"/>
          </p:cNvSpPr>
          <p:nvPr>
            <p:ph idx="1"/>
          </p:nvPr>
        </p:nvSpPr>
        <p:spPr>
          <a:xfrm>
            <a:off x="0" y="0"/>
            <a:ext cx="12261850" cy="6908800"/>
          </a:xfrm>
        </p:spPr>
        <p:txBody>
          <a:bodyPr/>
          <a:lstStyle/>
          <a:p>
            <a:pPr marL="0" indent="0">
              <a:lnSpc>
                <a:spcPct val="107000"/>
              </a:lnSpc>
              <a:spcAft>
                <a:spcPts val="800"/>
              </a:spcAft>
              <a:buNone/>
            </a:pPr>
            <a:r>
              <a:rPr lang="en-GB" b="1" dirty="0">
                <a:effectLst/>
                <a:latin typeface="Times New Roman" panose="02020603050405020304" pitchFamily="18" charset="0"/>
                <a:ea typeface="Calibri" panose="020F0502020204030204" pitchFamily="34" charset="0"/>
                <a:cs typeface="Times New Roman" panose="02020603050405020304" pitchFamily="18" charset="0"/>
              </a:rPr>
              <a:t>Concept </a:t>
            </a:r>
            <a:endParaRPr lang="en-ID"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b="1" dirty="0">
                <a:effectLst/>
                <a:latin typeface="Times New Roman" panose="02020603050405020304" pitchFamily="18" charset="0"/>
                <a:ea typeface="Calibri" panose="020F0502020204030204" pitchFamily="34" charset="0"/>
                <a:cs typeface="Times New Roman" panose="02020603050405020304" pitchFamily="18" charset="0"/>
              </a:rPr>
              <a:t>Cellular membranes are fluid mosaics of lipids and proteins</a:t>
            </a:r>
            <a:endParaRPr lang="en-ID"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pic>
        <p:nvPicPr>
          <p:cNvPr id="1026" name="Picture 1">
            <a:extLst>
              <a:ext uri="{FF2B5EF4-FFF2-40B4-BE49-F238E27FC236}">
                <a16:creationId xmlns:a16="http://schemas.microsoft.com/office/drawing/2014/main" id="{CC6E995F-F055-B8A0-9955-C417FF3AB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1272999"/>
            <a:ext cx="6489700" cy="55404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88FC12D-D830-150D-1999-1E4BFAEA7E01}"/>
              </a:ext>
            </a:extLst>
          </p:cNvPr>
          <p:cNvSpPr>
            <a:spLocks noChangeArrowheads="1"/>
          </p:cNvSpPr>
          <p:nvPr/>
        </p:nvSpPr>
        <p:spPr bwMode="auto">
          <a:xfrm>
            <a:off x="0" y="3014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Tree>
    <p:extLst>
      <p:ext uri="{BB962C8B-B14F-4D97-AF65-F5344CB8AC3E}">
        <p14:creationId xmlns:p14="http://schemas.microsoft.com/office/powerpoint/2010/main" val="3045645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73C7-F7EB-7329-73C0-D4696A52E0FC}"/>
              </a:ext>
            </a:extLst>
          </p:cNvPr>
          <p:cNvSpPr>
            <a:spLocks noGrp="1"/>
          </p:cNvSpPr>
          <p:nvPr>
            <p:ph type="title"/>
          </p:nvPr>
        </p:nvSpPr>
        <p:spPr/>
        <p:txBody>
          <a:bodyPr>
            <a:normAutofit/>
          </a:bodyPr>
          <a:lstStyle/>
          <a:p>
            <a:pPr algn="ctr"/>
            <a:r>
              <a:rPr lang="en-US" sz="3200" b="1" dirty="0"/>
              <a:t>PENGARUH FAKTOR SOSIODEMOGRAFIK TERHADAP KOMPONEN TOTAL BODY WATER PADA KARYAWAN UMM</a:t>
            </a:r>
          </a:p>
        </p:txBody>
      </p:sp>
      <p:sp>
        <p:nvSpPr>
          <p:cNvPr id="3" name="Content Placeholder 2">
            <a:extLst>
              <a:ext uri="{FF2B5EF4-FFF2-40B4-BE49-F238E27FC236}">
                <a16:creationId xmlns:a16="http://schemas.microsoft.com/office/drawing/2014/main" id="{0218D5B8-8B69-9428-B106-2FD742633AC1}"/>
              </a:ext>
            </a:extLst>
          </p:cNvPr>
          <p:cNvSpPr>
            <a:spLocks noGrp="1"/>
          </p:cNvSpPr>
          <p:nvPr>
            <p:ph idx="1"/>
          </p:nvPr>
        </p:nvSpPr>
        <p:spPr>
          <a:xfrm>
            <a:off x="438955" y="2176529"/>
            <a:ext cx="7275490" cy="4206495"/>
          </a:xfrm>
        </p:spPr>
        <p:txBody>
          <a:bodyPr>
            <a:normAutofit/>
          </a:bodyPr>
          <a:lstStyle/>
          <a:p>
            <a:pPr algn="just"/>
            <a:r>
              <a:rPr lang="en-US" sz="1600" dirty="0" err="1"/>
              <a:t>Kurangnya</a:t>
            </a:r>
            <a:r>
              <a:rPr lang="en-US" sz="1600" dirty="0"/>
              <a:t> </a:t>
            </a:r>
            <a:r>
              <a:rPr lang="en-US" sz="1600" dirty="0" err="1"/>
              <a:t>konsumsi</a:t>
            </a:r>
            <a:r>
              <a:rPr lang="en-US" sz="1600" dirty="0"/>
              <a:t> </a:t>
            </a:r>
            <a:r>
              <a:rPr lang="en-US" sz="1600" dirty="0" err="1"/>
              <a:t>cairan</a:t>
            </a:r>
            <a:r>
              <a:rPr lang="en-US" sz="1600" dirty="0"/>
              <a:t> yang </a:t>
            </a:r>
            <a:r>
              <a:rPr lang="en-US" sz="1600" dirty="0" err="1"/>
              <a:t>menyebabkan</a:t>
            </a:r>
            <a:r>
              <a:rPr lang="en-US" sz="1600" dirty="0"/>
              <a:t> </a:t>
            </a:r>
            <a:r>
              <a:rPr lang="en-US" sz="1600" dirty="0" err="1"/>
              <a:t>dehidrasi</a:t>
            </a:r>
            <a:r>
              <a:rPr lang="en-US" sz="1600" dirty="0"/>
              <a:t> </a:t>
            </a:r>
            <a:r>
              <a:rPr lang="en-US" sz="1600" dirty="0" err="1"/>
              <a:t>berbahaya</a:t>
            </a:r>
            <a:r>
              <a:rPr lang="en-US" sz="1600" dirty="0"/>
              <a:t> </a:t>
            </a:r>
            <a:r>
              <a:rPr lang="en-US" sz="1600" dirty="0" err="1"/>
              <a:t>bagi</a:t>
            </a:r>
            <a:r>
              <a:rPr lang="en-US" sz="1600" dirty="0"/>
              <a:t> </a:t>
            </a:r>
            <a:r>
              <a:rPr lang="en-US" sz="1600" dirty="0" err="1"/>
              <a:t>kesehatan</a:t>
            </a:r>
            <a:r>
              <a:rPr lang="en-US" sz="1600" dirty="0"/>
              <a:t> </a:t>
            </a:r>
            <a:r>
              <a:rPr lang="en-US" sz="1600" dirty="0" err="1"/>
              <a:t>serta</a:t>
            </a:r>
            <a:r>
              <a:rPr lang="en-US" sz="1600" dirty="0"/>
              <a:t> </a:t>
            </a:r>
            <a:r>
              <a:rPr lang="en-US" sz="1600" dirty="0" err="1"/>
              <a:t>membuat</a:t>
            </a:r>
            <a:r>
              <a:rPr lang="en-US" sz="1600" dirty="0"/>
              <a:t> </a:t>
            </a:r>
            <a:r>
              <a:rPr lang="en-US" sz="1600" dirty="0" err="1"/>
              <a:t>beban</a:t>
            </a:r>
            <a:r>
              <a:rPr lang="en-US" sz="1600" dirty="0"/>
              <a:t> </a:t>
            </a:r>
            <a:r>
              <a:rPr lang="en-US" sz="1600" dirty="0" err="1"/>
              <a:t>kerja</a:t>
            </a:r>
            <a:r>
              <a:rPr lang="en-US" sz="1600" dirty="0"/>
              <a:t> </a:t>
            </a:r>
            <a:r>
              <a:rPr lang="en-US" sz="1600" dirty="0" err="1"/>
              <a:t>tubuh</a:t>
            </a:r>
            <a:r>
              <a:rPr lang="en-US" sz="1600" dirty="0"/>
              <a:t> </a:t>
            </a:r>
            <a:r>
              <a:rPr lang="en-US" sz="1600" dirty="0" err="1"/>
              <a:t>menjadi</a:t>
            </a:r>
            <a:r>
              <a:rPr lang="en-US" sz="1600" dirty="0"/>
              <a:t> </a:t>
            </a:r>
            <a:r>
              <a:rPr lang="en-US" sz="1600" dirty="0" err="1"/>
              <a:t>lebih</a:t>
            </a:r>
            <a:r>
              <a:rPr lang="en-US" sz="1600" dirty="0"/>
              <a:t> </a:t>
            </a:r>
            <a:r>
              <a:rPr lang="en-US" sz="1600" dirty="0" err="1"/>
              <a:t>berat</a:t>
            </a:r>
            <a:r>
              <a:rPr lang="en-US" sz="1600" dirty="0"/>
              <a:t> (</a:t>
            </a:r>
            <a:r>
              <a:rPr lang="en-US" sz="1600" dirty="0" err="1"/>
              <a:t>Penggalih</a:t>
            </a:r>
            <a:r>
              <a:rPr lang="en-US" sz="1600" dirty="0"/>
              <a:t>, </a:t>
            </a:r>
            <a:r>
              <a:rPr lang="en-US" sz="1600" dirty="0" err="1"/>
              <a:t>Hardiyanti</a:t>
            </a:r>
            <a:r>
              <a:rPr lang="en-US" sz="1600" dirty="0"/>
              <a:t> and Sani, 2016). </a:t>
            </a:r>
          </a:p>
          <a:p>
            <a:pPr algn="just"/>
            <a:r>
              <a:rPr lang="en-US" sz="1600" dirty="0" err="1"/>
              <a:t>Keseimbangan</a:t>
            </a:r>
            <a:r>
              <a:rPr lang="en-US" sz="1600" dirty="0"/>
              <a:t> air </a:t>
            </a:r>
            <a:r>
              <a:rPr lang="en-US" sz="1600" dirty="0" err="1"/>
              <a:t>dalam</a:t>
            </a:r>
            <a:r>
              <a:rPr lang="en-US" sz="1600" dirty="0"/>
              <a:t> </a:t>
            </a:r>
            <a:r>
              <a:rPr lang="en-US" sz="1600" dirty="0" err="1"/>
              <a:t>tubuh</a:t>
            </a:r>
            <a:r>
              <a:rPr lang="en-US" sz="1600" dirty="0"/>
              <a:t> </a:t>
            </a:r>
            <a:r>
              <a:rPr lang="en-US" sz="1600" dirty="0" err="1"/>
              <a:t>diatur</a:t>
            </a:r>
            <a:r>
              <a:rPr lang="en-US" sz="1600" dirty="0"/>
              <a:t> </a:t>
            </a:r>
            <a:r>
              <a:rPr lang="en-US" sz="1600" dirty="0" err="1"/>
              <a:t>secara</a:t>
            </a:r>
            <a:r>
              <a:rPr lang="en-US" sz="1600" dirty="0"/>
              <a:t> </a:t>
            </a:r>
            <a:r>
              <a:rPr lang="en-US" sz="1600" dirty="0" err="1"/>
              <a:t>ketat</a:t>
            </a:r>
            <a:r>
              <a:rPr lang="en-US" sz="1600" dirty="0"/>
              <a:t> oleh </a:t>
            </a:r>
            <a:r>
              <a:rPr lang="en-US" sz="1600" dirty="0" err="1"/>
              <a:t>ginjal</a:t>
            </a:r>
            <a:r>
              <a:rPr lang="en-US" sz="1600" dirty="0"/>
              <a:t>, yang </a:t>
            </a:r>
            <a:r>
              <a:rPr lang="en-US" sz="1600" dirty="0" err="1"/>
              <a:t>dapat</a:t>
            </a:r>
            <a:r>
              <a:rPr lang="en-US" sz="1600" dirty="0"/>
              <a:t> </a:t>
            </a:r>
            <a:r>
              <a:rPr lang="en-US" sz="1600" dirty="0" err="1"/>
              <a:t>mengkonsentrasikan</a:t>
            </a:r>
            <a:r>
              <a:rPr lang="en-US" sz="1600" dirty="0"/>
              <a:t> </a:t>
            </a:r>
            <a:r>
              <a:rPr lang="en-US" sz="1600" dirty="0" err="1"/>
              <a:t>atau</a:t>
            </a:r>
            <a:r>
              <a:rPr lang="en-US" sz="1600" dirty="0"/>
              <a:t> </a:t>
            </a:r>
            <a:r>
              <a:rPr lang="en-US" sz="1600" dirty="0" err="1"/>
              <a:t>mengencerkan</a:t>
            </a:r>
            <a:r>
              <a:rPr lang="en-US" sz="1600" dirty="0"/>
              <a:t> </a:t>
            </a:r>
            <a:r>
              <a:rPr lang="en-US" sz="1600" dirty="0" err="1"/>
              <a:t>urin</a:t>
            </a:r>
            <a:r>
              <a:rPr lang="en-US" sz="1600" dirty="0"/>
              <a:t> </a:t>
            </a:r>
            <a:r>
              <a:rPr lang="en-US" sz="1600" dirty="0" err="1"/>
              <a:t>tergantung</a:t>
            </a:r>
            <a:r>
              <a:rPr lang="en-US" sz="1600" dirty="0"/>
              <a:t> pada </a:t>
            </a:r>
            <a:r>
              <a:rPr lang="en-US" sz="1600" dirty="0" err="1"/>
              <a:t>sisa</a:t>
            </a:r>
            <a:r>
              <a:rPr lang="en-US" sz="1600" dirty="0"/>
              <a:t> </a:t>
            </a:r>
            <a:r>
              <a:rPr lang="en-US" sz="1600" dirty="0" err="1"/>
              <a:t>metabolisme</a:t>
            </a:r>
            <a:r>
              <a:rPr lang="en-US" sz="1600" dirty="0"/>
              <a:t> dan </a:t>
            </a:r>
            <a:r>
              <a:rPr lang="en-US" sz="1600" dirty="0" err="1"/>
              <a:t>asupan</a:t>
            </a:r>
            <a:r>
              <a:rPr lang="en-US" sz="1600" dirty="0"/>
              <a:t> air (Serra-Prat et al., 2019). </a:t>
            </a:r>
          </a:p>
          <a:p>
            <a:pPr algn="just"/>
            <a:r>
              <a:rPr lang="en-US" sz="1600" dirty="0" err="1"/>
              <a:t>Keadaan</a:t>
            </a:r>
            <a:r>
              <a:rPr lang="en-US" sz="1600" dirty="0"/>
              <a:t> yang </a:t>
            </a:r>
            <a:r>
              <a:rPr lang="en-US" sz="1600" dirty="0" err="1"/>
              <a:t>menyebabkan</a:t>
            </a:r>
            <a:r>
              <a:rPr lang="en-US" sz="1600" dirty="0"/>
              <a:t> </a:t>
            </a:r>
            <a:r>
              <a:rPr lang="en-US" sz="1600" dirty="0" err="1"/>
              <a:t>ketidakseimbangan</a:t>
            </a:r>
            <a:r>
              <a:rPr lang="en-US" sz="1600" dirty="0"/>
              <a:t> </a:t>
            </a:r>
            <a:r>
              <a:rPr lang="en-US" sz="1600" dirty="0" err="1"/>
              <a:t>cairan</a:t>
            </a:r>
            <a:r>
              <a:rPr lang="en-US" sz="1600" dirty="0"/>
              <a:t> dan </a:t>
            </a:r>
            <a:r>
              <a:rPr lang="en-US" sz="1600" dirty="0" err="1"/>
              <a:t>elektrolit</a:t>
            </a:r>
            <a:r>
              <a:rPr lang="en-US" sz="1600" dirty="0"/>
              <a:t> </a:t>
            </a:r>
            <a:r>
              <a:rPr lang="en-US" sz="1600" dirty="0" err="1"/>
              <a:t>harus</a:t>
            </a:r>
            <a:r>
              <a:rPr lang="en-US" sz="1600" dirty="0"/>
              <a:t> </a:t>
            </a:r>
            <a:r>
              <a:rPr lang="en-US" sz="1600" dirty="0" err="1"/>
              <a:t>diatasi</a:t>
            </a:r>
            <a:r>
              <a:rPr lang="en-US" sz="1600" dirty="0"/>
              <a:t> </a:t>
            </a:r>
            <a:r>
              <a:rPr lang="en-US" sz="1600" dirty="0" err="1"/>
              <a:t>sebelum</a:t>
            </a:r>
            <a:r>
              <a:rPr lang="en-US" sz="1600" dirty="0"/>
              <a:t> </a:t>
            </a:r>
            <a:r>
              <a:rPr lang="en-US" sz="1600" dirty="0" err="1"/>
              <a:t>terganggunya</a:t>
            </a:r>
            <a:r>
              <a:rPr lang="en-US" sz="1600" dirty="0"/>
              <a:t> </a:t>
            </a:r>
            <a:r>
              <a:rPr lang="en-US" sz="1600" dirty="0" err="1"/>
              <a:t>fungsi</a:t>
            </a:r>
            <a:r>
              <a:rPr lang="en-US" sz="1600" dirty="0"/>
              <a:t> </a:t>
            </a:r>
            <a:r>
              <a:rPr lang="en-US" sz="1600" dirty="0" err="1"/>
              <a:t>dari</a:t>
            </a:r>
            <a:r>
              <a:rPr lang="en-US" sz="1600" dirty="0"/>
              <a:t> </a:t>
            </a:r>
            <a:r>
              <a:rPr lang="en-US" sz="1600" dirty="0" err="1"/>
              <a:t>sel</a:t>
            </a:r>
            <a:r>
              <a:rPr lang="en-US" sz="1600" dirty="0"/>
              <a:t>, </a:t>
            </a:r>
            <a:r>
              <a:rPr lang="en-US" sz="1600" dirty="0" err="1"/>
              <a:t>jaringan</a:t>
            </a:r>
            <a:r>
              <a:rPr lang="en-US" sz="1600" dirty="0"/>
              <a:t>, dan organ (</a:t>
            </a:r>
            <a:r>
              <a:rPr lang="en-US" sz="1600" dirty="0" err="1"/>
              <a:t>Suwarsa</a:t>
            </a:r>
            <a:r>
              <a:rPr lang="en-US" sz="1600" dirty="0"/>
              <a:t>, 2018). </a:t>
            </a:r>
          </a:p>
          <a:p>
            <a:pPr algn="just"/>
            <a:r>
              <a:rPr lang="en-US" sz="1600" dirty="0"/>
              <a:t>Pada </a:t>
            </a:r>
            <a:r>
              <a:rPr lang="en-US" sz="1600" dirty="0" err="1"/>
              <a:t>pekerja</a:t>
            </a:r>
            <a:r>
              <a:rPr lang="en-US" sz="1600" dirty="0"/>
              <a:t>, </a:t>
            </a:r>
            <a:r>
              <a:rPr lang="en-US" sz="1600" dirty="0" err="1"/>
              <a:t>cairan</a:t>
            </a:r>
            <a:r>
              <a:rPr lang="en-US" sz="1600" dirty="0"/>
              <a:t> yang </a:t>
            </a:r>
            <a:r>
              <a:rPr lang="en-US" sz="1600" dirty="0" err="1"/>
              <a:t>hilang</a:t>
            </a:r>
            <a:r>
              <a:rPr lang="en-US" sz="1600" dirty="0"/>
              <a:t> </a:t>
            </a:r>
            <a:r>
              <a:rPr lang="en-US" sz="1600" dirty="0" err="1"/>
              <a:t>melalui</a:t>
            </a:r>
            <a:r>
              <a:rPr lang="en-US" sz="1600" dirty="0"/>
              <a:t> </a:t>
            </a:r>
            <a:r>
              <a:rPr lang="en-US" sz="1600" dirty="0" err="1"/>
              <a:t>keringat</a:t>
            </a:r>
            <a:r>
              <a:rPr lang="en-US" sz="1600" dirty="0"/>
              <a:t> dan </a:t>
            </a:r>
            <a:r>
              <a:rPr lang="en-US" sz="1600" dirty="0" err="1"/>
              <a:t>tidak</a:t>
            </a:r>
            <a:r>
              <a:rPr lang="en-US" sz="1600" dirty="0"/>
              <a:t> </a:t>
            </a:r>
            <a:r>
              <a:rPr lang="en-US" sz="1600" dirty="0" err="1"/>
              <a:t>diganti</a:t>
            </a:r>
            <a:r>
              <a:rPr lang="en-US" sz="1600" dirty="0"/>
              <a:t> </a:t>
            </a:r>
            <a:r>
              <a:rPr lang="en-US" sz="1600" dirty="0" err="1"/>
              <a:t>dapat</a:t>
            </a:r>
            <a:r>
              <a:rPr lang="en-US" sz="1600" dirty="0"/>
              <a:t> </a:t>
            </a:r>
            <a:r>
              <a:rPr lang="en-US" sz="1600" dirty="0" err="1"/>
              <a:t>menyebabkan</a:t>
            </a:r>
            <a:r>
              <a:rPr lang="en-US" sz="1600" dirty="0"/>
              <a:t> volume </a:t>
            </a:r>
            <a:r>
              <a:rPr lang="en-US" sz="1600" dirty="0" err="1"/>
              <a:t>cairan</a:t>
            </a:r>
            <a:r>
              <a:rPr lang="en-US" sz="1600" dirty="0"/>
              <a:t> </a:t>
            </a:r>
            <a:r>
              <a:rPr lang="en-US" sz="1600" dirty="0" err="1"/>
              <a:t>tubuh</a:t>
            </a:r>
            <a:r>
              <a:rPr lang="en-US" sz="1600" dirty="0"/>
              <a:t> </a:t>
            </a:r>
            <a:r>
              <a:rPr lang="en-US" sz="1600" dirty="0" err="1"/>
              <a:t>menurun</a:t>
            </a:r>
            <a:r>
              <a:rPr lang="en-US" sz="1600" dirty="0"/>
              <a:t> dan </a:t>
            </a:r>
            <a:r>
              <a:rPr lang="en-US" sz="1600" dirty="0" err="1"/>
              <a:t>terjadi</a:t>
            </a:r>
            <a:r>
              <a:rPr lang="en-US" sz="1600" dirty="0"/>
              <a:t> </a:t>
            </a:r>
            <a:r>
              <a:rPr lang="en-US" sz="1600" dirty="0" err="1"/>
              <a:t>penurunan</a:t>
            </a:r>
            <a:r>
              <a:rPr lang="en-US" sz="1600" dirty="0"/>
              <a:t> </a:t>
            </a:r>
            <a:r>
              <a:rPr lang="en-US" sz="1600" dirty="0" err="1"/>
              <a:t>kemampuan</a:t>
            </a:r>
            <a:r>
              <a:rPr lang="en-US" sz="1600" dirty="0"/>
              <a:t> </a:t>
            </a:r>
            <a:r>
              <a:rPr lang="en-US" sz="1600" dirty="0" err="1"/>
              <a:t>kognitif</a:t>
            </a:r>
            <a:r>
              <a:rPr lang="en-US" sz="1600" dirty="0"/>
              <a:t> dan </a:t>
            </a:r>
            <a:r>
              <a:rPr lang="en-US" sz="1600" dirty="0" err="1"/>
              <a:t>fisik</a:t>
            </a:r>
            <a:r>
              <a:rPr lang="en-US" sz="1600" dirty="0"/>
              <a:t> </a:t>
            </a:r>
            <a:r>
              <a:rPr lang="en-US" sz="1600" dirty="0" err="1"/>
              <a:t>pekerja</a:t>
            </a:r>
            <a:r>
              <a:rPr lang="en-US" sz="1600" dirty="0"/>
              <a:t> (</a:t>
            </a:r>
            <a:r>
              <a:rPr lang="en-US" sz="1600" dirty="0" err="1"/>
              <a:t>Tarwiyanti</a:t>
            </a:r>
            <a:r>
              <a:rPr lang="en-US" sz="1600" dirty="0"/>
              <a:t>, </a:t>
            </a:r>
            <a:r>
              <a:rPr lang="en-US" sz="1600" dirty="0" err="1"/>
              <a:t>Hartanti</a:t>
            </a:r>
            <a:r>
              <a:rPr lang="en-US" sz="1600" dirty="0"/>
              <a:t> and </a:t>
            </a:r>
            <a:r>
              <a:rPr lang="en-US" sz="1600" dirty="0" err="1"/>
              <a:t>Indrayani</a:t>
            </a:r>
            <a:r>
              <a:rPr lang="en-US" sz="1600" dirty="0"/>
              <a:t>, 2020). </a:t>
            </a:r>
          </a:p>
          <a:p>
            <a:pPr algn="just"/>
            <a:r>
              <a:rPr lang="en-US" sz="1600" dirty="0" err="1"/>
              <a:t>Tetap</a:t>
            </a:r>
            <a:r>
              <a:rPr lang="en-US" sz="1600" dirty="0"/>
              <a:t> </a:t>
            </a:r>
            <a:r>
              <a:rPr lang="en-US" sz="1600" dirty="0" err="1"/>
              <a:t>terhidrasi</a:t>
            </a:r>
            <a:r>
              <a:rPr lang="en-US" sz="1600" dirty="0"/>
              <a:t> </a:t>
            </a:r>
            <a:r>
              <a:rPr lang="en-US" sz="1600" dirty="0" err="1"/>
              <a:t>dengan</a:t>
            </a:r>
            <a:r>
              <a:rPr lang="en-US" sz="1600" dirty="0"/>
              <a:t> </a:t>
            </a:r>
            <a:r>
              <a:rPr lang="en-US" sz="1600" dirty="0" err="1"/>
              <a:t>baik</a:t>
            </a:r>
            <a:r>
              <a:rPr lang="en-US" sz="1600" dirty="0"/>
              <a:t> </a:t>
            </a:r>
            <a:r>
              <a:rPr lang="en-US" sz="1600" dirty="0" err="1"/>
              <a:t>berarti</a:t>
            </a:r>
            <a:r>
              <a:rPr lang="en-US" sz="1600" dirty="0"/>
              <a:t> </a:t>
            </a:r>
            <a:r>
              <a:rPr lang="en-US" sz="1600" dirty="0" err="1"/>
              <a:t>minum</a:t>
            </a:r>
            <a:r>
              <a:rPr lang="en-US" sz="1600" dirty="0"/>
              <a:t> </a:t>
            </a:r>
            <a:r>
              <a:rPr lang="en-US" sz="1600" dirty="0" err="1"/>
              <a:t>cukup</a:t>
            </a:r>
            <a:r>
              <a:rPr lang="en-US" sz="1600" dirty="0"/>
              <a:t> air di </a:t>
            </a:r>
            <a:r>
              <a:rPr lang="en-US" sz="1600" dirty="0" err="1"/>
              <a:t>siang</a:t>
            </a:r>
            <a:r>
              <a:rPr lang="en-US" sz="1600" dirty="0"/>
              <a:t> </a:t>
            </a:r>
            <a:r>
              <a:rPr lang="en-US" sz="1600" dirty="0" err="1"/>
              <a:t>hari</a:t>
            </a:r>
            <a:r>
              <a:rPr lang="en-US" sz="1600" dirty="0"/>
              <a:t> dan </a:t>
            </a:r>
            <a:r>
              <a:rPr lang="en-US" sz="1600" dirty="0" err="1"/>
              <a:t>mengeluarkan</a:t>
            </a:r>
            <a:r>
              <a:rPr lang="en-US" sz="1600" dirty="0"/>
              <a:t> </a:t>
            </a:r>
            <a:r>
              <a:rPr lang="en-US" sz="1600" dirty="0" err="1"/>
              <a:t>urin</a:t>
            </a:r>
            <a:r>
              <a:rPr lang="en-US" sz="1600" dirty="0"/>
              <a:t> </a:t>
            </a:r>
            <a:r>
              <a:rPr lang="en-US" sz="1600" dirty="0" err="1"/>
              <a:t>dari</a:t>
            </a:r>
            <a:r>
              <a:rPr lang="en-US" sz="1600" dirty="0"/>
              <a:t> </a:t>
            </a:r>
            <a:r>
              <a:rPr lang="en-US" sz="1600" dirty="0" err="1"/>
              <a:t>kandung</a:t>
            </a:r>
            <a:r>
              <a:rPr lang="en-US" sz="1600" dirty="0"/>
              <a:t> </a:t>
            </a:r>
            <a:r>
              <a:rPr lang="en-US" sz="1600" dirty="0" err="1"/>
              <a:t>kemih</a:t>
            </a:r>
            <a:r>
              <a:rPr lang="en-US" sz="1600" dirty="0"/>
              <a:t> </a:t>
            </a:r>
            <a:r>
              <a:rPr lang="en-US" sz="1600" dirty="0" err="1"/>
              <a:t>kapan</a:t>
            </a:r>
            <a:r>
              <a:rPr lang="en-US" sz="1600" dirty="0"/>
              <a:t> pun </a:t>
            </a:r>
            <a:r>
              <a:rPr lang="en-US" sz="1600" dirty="0" err="1"/>
              <a:t>diperlukan</a:t>
            </a:r>
            <a:r>
              <a:rPr lang="en-US" sz="1600" dirty="0"/>
              <a:t>.</a:t>
            </a:r>
          </a:p>
        </p:txBody>
      </p:sp>
      <p:sp>
        <p:nvSpPr>
          <p:cNvPr id="5" name="TextBox 4">
            <a:extLst>
              <a:ext uri="{FF2B5EF4-FFF2-40B4-BE49-F238E27FC236}">
                <a16:creationId xmlns:a16="http://schemas.microsoft.com/office/drawing/2014/main" id="{F9D7D047-1C03-BBD0-881B-67C478E27167}"/>
              </a:ext>
            </a:extLst>
          </p:cNvPr>
          <p:cNvSpPr txBox="1"/>
          <p:nvPr/>
        </p:nvSpPr>
        <p:spPr>
          <a:xfrm>
            <a:off x="3046927" y="1388825"/>
            <a:ext cx="6098146" cy="369332"/>
          </a:xfrm>
          <a:prstGeom prst="rect">
            <a:avLst/>
          </a:prstGeom>
          <a:noFill/>
        </p:spPr>
        <p:txBody>
          <a:bodyPr wrap="square">
            <a:spAutoFit/>
          </a:bodyPr>
          <a:lstStyle/>
          <a:p>
            <a:pPr algn="ctr"/>
            <a:r>
              <a:rPr lang="en-US" dirty="0"/>
              <a:t>(</a:t>
            </a:r>
            <a:r>
              <a:rPr lang="en-US" dirty="0" err="1"/>
              <a:t>Illahika</a:t>
            </a:r>
            <a:r>
              <a:rPr lang="en-US" dirty="0"/>
              <a:t> AP, </a:t>
            </a:r>
            <a:r>
              <a:rPr lang="en-US" dirty="0" err="1"/>
              <a:t>Rahayu</a:t>
            </a:r>
            <a:r>
              <a:rPr lang="en-US" dirty="0"/>
              <a:t>, </a:t>
            </a:r>
            <a:r>
              <a:rPr lang="en-US" dirty="0" err="1"/>
              <a:t>Primananda</a:t>
            </a:r>
            <a:r>
              <a:rPr lang="en-US" dirty="0"/>
              <a:t> A)</a:t>
            </a:r>
          </a:p>
        </p:txBody>
      </p:sp>
      <p:pic>
        <p:nvPicPr>
          <p:cNvPr id="1026" name="Picture 2" descr="Body Fluid Compartments | Concise Medical Knowledge">
            <a:extLst>
              <a:ext uri="{FF2B5EF4-FFF2-40B4-BE49-F238E27FC236}">
                <a16:creationId xmlns:a16="http://schemas.microsoft.com/office/drawing/2014/main" id="{09C43517-0C17-D3AE-6ED5-7D029790E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195" y="2485621"/>
            <a:ext cx="4209012" cy="2735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4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E7DC5-8196-A56A-B1DE-0E2153C8D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BCE5AE-E7CE-10F9-C621-5857538F635F}"/>
              </a:ext>
            </a:extLst>
          </p:cNvPr>
          <p:cNvSpPr>
            <a:spLocks noGrp="1"/>
          </p:cNvSpPr>
          <p:nvPr>
            <p:ph type="title"/>
          </p:nvPr>
        </p:nvSpPr>
        <p:spPr/>
        <p:txBody>
          <a:bodyPr>
            <a:normAutofit/>
          </a:bodyPr>
          <a:lstStyle/>
          <a:p>
            <a:pPr algn="ctr"/>
            <a:r>
              <a:rPr lang="en-US" sz="3200" b="1" dirty="0"/>
              <a:t>PENGARUH FAKTOR SOSIODEMOGRAFIK TERHADAP KOMPONEN TOTAL BODY WATER PADA KARYAWAN UMM</a:t>
            </a:r>
          </a:p>
        </p:txBody>
      </p:sp>
      <p:sp>
        <p:nvSpPr>
          <p:cNvPr id="3" name="Content Placeholder 2">
            <a:extLst>
              <a:ext uri="{FF2B5EF4-FFF2-40B4-BE49-F238E27FC236}">
                <a16:creationId xmlns:a16="http://schemas.microsoft.com/office/drawing/2014/main" id="{2256C570-249B-E24B-BD79-082EFB5869BF}"/>
              </a:ext>
            </a:extLst>
          </p:cNvPr>
          <p:cNvSpPr>
            <a:spLocks noGrp="1"/>
          </p:cNvSpPr>
          <p:nvPr>
            <p:ph idx="1"/>
          </p:nvPr>
        </p:nvSpPr>
        <p:spPr>
          <a:xfrm>
            <a:off x="838200" y="1970467"/>
            <a:ext cx="10515600" cy="4206495"/>
          </a:xfrm>
        </p:spPr>
        <p:txBody>
          <a:bodyPr>
            <a:normAutofit fontScale="92500" lnSpcReduction="10000"/>
          </a:bodyPr>
          <a:lstStyle/>
          <a:p>
            <a:pPr marL="0" indent="0" algn="just">
              <a:buNone/>
            </a:pPr>
            <a:r>
              <a:rPr lang="en-ID" dirty="0" err="1"/>
              <a:t>Hubungan</a:t>
            </a:r>
            <a:r>
              <a:rPr lang="en-ID" dirty="0"/>
              <a:t> Antara TBW dan </a:t>
            </a:r>
            <a:r>
              <a:rPr lang="en-ID" dirty="0" err="1"/>
              <a:t>Teori</a:t>
            </a:r>
            <a:r>
              <a:rPr lang="en-ID" dirty="0"/>
              <a:t> </a:t>
            </a:r>
            <a:r>
              <a:rPr lang="en-ID" dirty="0" err="1"/>
              <a:t>Transpor</a:t>
            </a:r>
            <a:r>
              <a:rPr lang="en-ID" dirty="0"/>
              <a:t> </a:t>
            </a:r>
            <a:r>
              <a:rPr lang="en-ID" dirty="0" err="1"/>
              <a:t>Membran</a:t>
            </a:r>
            <a:r>
              <a:rPr lang="en-ID" dirty="0"/>
              <a:t>:</a:t>
            </a:r>
          </a:p>
          <a:p>
            <a:pPr algn="just"/>
            <a:r>
              <a:rPr lang="en-ID" dirty="0"/>
              <a:t>TBW </a:t>
            </a:r>
            <a:r>
              <a:rPr lang="en-ID" dirty="0" err="1"/>
              <a:t>mempengaruhi</a:t>
            </a:r>
            <a:r>
              <a:rPr lang="en-ID" dirty="0"/>
              <a:t> dan </a:t>
            </a:r>
            <a:r>
              <a:rPr lang="en-ID" dirty="0" err="1"/>
              <a:t>dipengaruhi</a:t>
            </a:r>
            <a:r>
              <a:rPr lang="en-ID" dirty="0"/>
              <a:t> oleh proses-proses </a:t>
            </a:r>
            <a:r>
              <a:rPr lang="en-ID" dirty="0" err="1"/>
              <a:t>transpor</a:t>
            </a:r>
            <a:r>
              <a:rPr lang="en-ID" dirty="0"/>
              <a:t> </a:t>
            </a:r>
            <a:r>
              <a:rPr lang="en-ID" dirty="0" err="1"/>
              <a:t>membran</a:t>
            </a:r>
            <a:r>
              <a:rPr lang="en-ID" dirty="0"/>
              <a:t>. Jika </a:t>
            </a:r>
            <a:r>
              <a:rPr lang="en-ID" dirty="0" err="1"/>
              <a:t>kita</a:t>
            </a:r>
            <a:r>
              <a:rPr lang="en-ID" dirty="0"/>
              <a:t> </a:t>
            </a:r>
            <a:r>
              <a:rPr lang="en-ID" dirty="0" err="1"/>
              <a:t>pertimbangkan</a:t>
            </a:r>
            <a:r>
              <a:rPr lang="en-ID" dirty="0"/>
              <a:t> </a:t>
            </a:r>
            <a:r>
              <a:rPr lang="en-ID" dirty="0" err="1"/>
              <a:t>faktor-faktor</a:t>
            </a:r>
            <a:r>
              <a:rPr lang="en-ID" dirty="0"/>
              <a:t> </a:t>
            </a:r>
            <a:r>
              <a:rPr lang="en-ID" dirty="0" err="1"/>
              <a:t>sosiodemografik</a:t>
            </a:r>
            <a:r>
              <a:rPr lang="en-ID" dirty="0"/>
              <a:t>:</a:t>
            </a:r>
          </a:p>
          <a:p>
            <a:pPr lvl="1" algn="just"/>
            <a:r>
              <a:rPr lang="en-ID" b="1" dirty="0" err="1"/>
              <a:t>Usia</a:t>
            </a:r>
            <a:r>
              <a:rPr lang="en-ID" b="1" dirty="0"/>
              <a:t> dan TBW</a:t>
            </a:r>
            <a:r>
              <a:rPr lang="en-ID" dirty="0"/>
              <a:t>: </a:t>
            </a:r>
            <a:r>
              <a:rPr lang="en-ID" dirty="0" err="1"/>
              <a:t>Dengan</a:t>
            </a:r>
            <a:r>
              <a:rPr lang="en-ID" dirty="0"/>
              <a:t> </a:t>
            </a:r>
            <a:r>
              <a:rPr lang="en-ID" dirty="0" err="1"/>
              <a:t>berkurangnya</a:t>
            </a:r>
            <a:r>
              <a:rPr lang="en-ID" dirty="0"/>
              <a:t> TBW pada </a:t>
            </a:r>
            <a:r>
              <a:rPr lang="en-ID" dirty="0" err="1"/>
              <a:t>usia</a:t>
            </a:r>
            <a:r>
              <a:rPr lang="en-ID" dirty="0"/>
              <a:t> </a:t>
            </a:r>
            <a:r>
              <a:rPr lang="en-ID" dirty="0" err="1"/>
              <a:t>lanjut</a:t>
            </a:r>
            <a:r>
              <a:rPr lang="en-ID" dirty="0"/>
              <a:t>, </a:t>
            </a:r>
            <a:r>
              <a:rPr lang="en-ID" dirty="0" err="1"/>
              <a:t>ada</a:t>
            </a:r>
            <a:r>
              <a:rPr lang="en-ID" dirty="0"/>
              <a:t> </a:t>
            </a:r>
            <a:r>
              <a:rPr lang="en-ID" dirty="0" err="1"/>
              <a:t>potensi</a:t>
            </a:r>
            <a:r>
              <a:rPr lang="en-ID" dirty="0"/>
              <a:t> </a:t>
            </a:r>
            <a:r>
              <a:rPr lang="en-ID" dirty="0" err="1"/>
              <a:t>perubahan</a:t>
            </a:r>
            <a:r>
              <a:rPr lang="en-ID" dirty="0"/>
              <a:t> </a:t>
            </a:r>
            <a:r>
              <a:rPr lang="en-ID" dirty="0" err="1"/>
              <a:t>dalam</a:t>
            </a:r>
            <a:r>
              <a:rPr lang="en-ID" dirty="0"/>
              <a:t> </a:t>
            </a:r>
            <a:r>
              <a:rPr lang="en-ID" dirty="0" err="1"/>
              <a:t>efisiensi</a:t>
            </a:r>
            <a:r>
              <a:rPr lang="en-ID" dirty="0"/>
              <a:t> </a:t>
            </a:r>
            <a:r>
              <a:rPr lang="en-ID" dirty="0" err="1"/>
              <a:t>transpor</a:t>
            </a:r>
            <a:r>
              <a:rPr lang="en-ID" dirty="0"/>
              <a:t> </a:t>
            </a:r>
            <a:r>
              <a:rPr lang="en-ID" dirty="0" err="1"/>
              <a:t>membran</a:t>
            </a:r>
            <a:r>
              <a:rPr lang="en-ID" dirty="0"/>
              <a:t> </a:t>
            </a:r>
            <a:r>
              <a:rPr lang="en-ID" dirty="0" err="1"/>
              <a:t>karena</a:t>
            </a:r>
            <a:r>
              <a:rPr lang="en-ID" dirty="0"/>
              <a:t> </a:t>
            </a:r>
            <a:r>
              <a:rPr lang="en-ID" dirty="0" err="1"/>
              <a:t>perubahan</a:t>
            </a:r>
            <a:r>
              <a:rPr lang="en-ID" dirty="0"/>
              <a:t> </a:t>
            </a:r>
            <a:r>
              <a:rPr lang="en-ID" dirty="0" err="1"/>
              <a:t>komposisi</a:t>
            </a:r>
            <a:r>
              <a:rPr lang="en-ID" dirty="0"/>
              <a:t> </a:t>
            </a:r>
            <a:r>
              <a:rPr lang="en-ID" dirty="0" err="1"/>
              <a:t>tubuh</a:t>
            </a:r>
            <a:r>
              <a:rPr lang="en-ID" dirty="0"/>
              <a:t> dan </a:t>
            </a:r>
            <a:r>
              <a:rPr lang="en-ID" dirty="0" err="1"/>
              <a:t>penurunan</a:t>
            </a:r>
            <a:r>
              <a:rPr lang="en-ID" dirty="0"/>
              <a:t> </a:t>
            </a:r>
            <a:r>
              <a:rPr lang="en-ID" dirty="0" err="1"/>
              <a:t>fungsi</a:t>
            </a:r>
            <a:r>
              <a:rPr lang="en-ID" dirty="0"/>
              <a:t> </a:t>
            </a:r>
            <a:r>
              <a:rPr lang="en-ID" dirty="0" err="1"/>
              <a:t>ginjal</a:t>
            </a:r>
            <a:r>
              <a:rPr lang="en-ID" dirty="0"/>
              <a:t>.</a:t>
            </a:r>
          </a:p>
          <a:p>
            <a:pPr lvl="1" algn="just"/>
            <a:r>
              <a:rPr lang="en-ID" b="1" dirty="0" err="1"/>
              <a:t>Jenis</a:t>
            </a:r>
            <a:r>
              <a:rPr lang="en-ID" b="1" dirty="0"/>
              <a:t> </a:t>
            </a:r>
            <a:r>
              <a:rPr lang="en-ID" b="1" dirty="0" err="1"/>
              <a:t>Kelamin</a:t>
            </a:r>
            <a:r>
              <a:rPr lang="en-ID" b="1" dirty="0"/>
              <a:t> dan TBW</a:t>
            </a:r>
            <a:r>
              <a:rPr lang="en-ID" dirty="0"/>
              <a:t>: </a:t>
            </a:r>
            <a:r>
              <a:rPr lang="en-ID" dirty="0" err="1"/>
              <a:t>Perbedaan</a:t>
            </a:r>
            <a:r>
              <a:rPr lang="en-ID" dirty="0"/>
              <a:t> </a:t>
            </a:r>
            <a:r>
              <a:rPr lang="en-ID" dirty="0" err="1"/>
              <a:t>dalam</a:t>
            </a:r>
            <a:r>
              <a:rPr lang="en-ID" dirty="0"/>
              <a:t> </a:t>
            </a:r>
            <a:r>
              <a:rPr lang="en-ID" dirty="0" err="1"/>
              <a:t>komposisi</a:t>
            </a:r>
            <a:r>
              <a:rPr lang="en-ID" dirty="0"/>
              <a:t> </a:t>
            </a:r>
            <a:r>
              <a:rPr lang="en-ID" dirty="0" err="1"/>
              <a:t>tubuh</a:t>
            </a:r>
            <a:r>
              <a:rPr lang="en-ID" dirty="0"/>
              <a:t> </a:t>
            </a:r>
            <a:r>
              <a:rPr lang="en-ID" dirty="0" err="1"/>
              <a:t>antara</a:t>
            </a:r>
            <a:r>
              <a:rPr lang="en-ID" dirty="0"/>
              <a:t> </a:t>
            </a:r>
            <a:r>
              <a:rPr lang="en-ID" dirty="0" err="1"/>
              <a:t>pria</a:t>
            </a:r>
            <a:r>
              <a:rPr lang="en-ID" dirty="0"/>
              <a:t> dan </a:t>
            </a:r>
            <a:r>
              <a:rPr lang="en-ID" dirty="0" err="1"/>
              <a:t>wanita</a:t>
            </a:r>
            <a:r>
              <a:rPr lang="en-ID" dirty="0"/>
              <a:t> </a:t>
            </a:r>
            <a:r>
              <a:rPr lang="en-ID" dirty="0" err="1"/>
              <a:t>mempengaruhi</a:t>
            </a:r>
            <a:r>
              <a:rPr lang="en-ID" dirty="0"/>
              <a:t> </a:t>
            </a:r>
            <a:r>
              <a:rPr lang="en-ID" dirty="0" err="1"/>
              <a:t>bagaimana</a:t>
            </a:r>
            <a:r>
              <a:rPr lang="en-ID" dirty="0"/>
              <a:t> air dan </a:t>
            </a:r>
            <a:r>
              <a:rPr lang="en-ID" dirty="0" err="1"/>
              <a:t>zat-zat</a:t>
            </a:r>
            <a:r>
              <a:rPr lang="en-ID" dirty="0"/>
              <a:t> lain </a:t>
            </a:r>
            <a:r>
              <a:rPr lang="en-ID" dirty="0" err="1"/>
              <a:t>dipindahkan</a:t>
            </a:r>
            <a:r>
              <a:rPr lang="en-ID" dirty="0"/>
              <a:t> </a:t>
            </a:r>
            <a:r>
              <a:rPr lang="en-ID" dirty="0" err="1"/>
              <a:t>melalui</a:t>
            </a:r>
            <a:r>
              <a:rPr lang="en-ID" dirty="0"/>
              <a:t> </a:t>
            </a:r>
            <a:r>
              <a:rPr lang="en-ID" dirty="0" err="1"/>
              <a:t>membran</a:t>
            </a:r>
            <a:r>
              <a:rPr lang="en-ID" dirty="0"/>
              <a:t>. </a:t>
            </a:r>
            <a:r>
              <a:rPr lang="en-ID" dirty="0" err="1"/>
              <a:t>Misalnya</a:t>
            </a:r>
            <a:r>
              <a:rPr lang="en-ID" dirty="0"/>
              <a:t>, </a:t>
            </a:r>
            <a:r>
              <a:rPr lang="en-ID" dirty="0" err="1"/>
              <a:t>perbedaan</a:t>
            </a:r>
            <a:r>
              <a:rPr lang="en-ID" dirty="0"/>
              <a:t> </a:t>
            </a:r>
            <a:r>
              <a:rPr lang="en-ID" dirty="0" err="1"/>
              <a:t>dalam</a:t>
            </a:r>
            <a:r>
              <a:rPr lang="en-ID" dirty="0"/>
              <a:t> </a:t>
            </a:r>
            <a:r>
              <a:rPr lang="en-ID" dirty="0" err="1"/>
              <a:t>massa</a:t>
            </a:r>
            <a:r>
              <a:rPr lang="en-ID" dirty="0"/>
              <a:t> </a:t>
            </a:r>
            <a:r>
              <a:rPr lang="en-ID" dirty="0" err="1"/>
              <a:t>otot</a:t>
            </a:r>
            <a:r>
              <a:rPr lang="en-ID" dirty="0"/>
              <a:t> </a:t>
            </a:r>
            <a:r>
              <a:rPr lang="en-ID" dirty="0" err="1"/>
              <a:t>dapat</a:t>
            </a:r>
            <a:r>
              <a:rPr lang="en-ID" dirty="0"/>
              <a:t> </a:t>
            </a:r>
            <a:r>
              <a:rPr lang="en-ID" dirty="0" err="1"/>
              <a:t>mempengaruhi</a:t>
            </a:r>
            <a:r>
              <a:rPr lang="en-ID" dirty="0"/>
              <a:t> </a:t>
            </a:r>
            <a:r>
              <a:rPr lang="en-ID" dirty="0" err="1"/>
              <a:t>distribusi</a:t>
            </a:r>
            <a:r>
              <a:rPr lang="en-ID" dirty="0"/>
              <a:t> </a:t>
            </a:r>
            <a:r>
              <a:rPr lang="en-ID" dirty="0" err="1"/>
              <a:t>cairan</a:t>
            </a:r>
            <a:r>
              <a:rPr lang="en-ID" dirty="0"/>
              <a:t> </a:t>
            </a:r>
            <a:r>
              <a:rPr lang="en-ID" dirty="0" err="1"/>
              <a:t>ekstraseluler</a:t>
            </a:r>
            <a:r>
              <a:rPr lang="en-ID" dirty="0"/>
              <a:t> dan </a:t>
            </a:r>
            <a:r>
              <a:rPr lang="en-ID" dirty="0" err="1"/>
              <a:t>intraseluler</a:t>
            </a:r>
            <a:r>
              <a:rPr lang="en-ID" dirty="0"/>
              <a:t>.</a:t>
            </a:r>
          </a:p>
          <a:p>
            <a:pPr lvl="1" algn="just"/>
            <a:r>
              <a:rPr lang="en-ID" b="1" dirty="0" err="1"/>
              <a:t>Berat</a:t>
            </a:r>
            <a:r>
              <a:rPr lang="en-ID" b="1" dirty="0"/>
              <a:t> dan Tinggi Badan</a:t>
            </a:r>
            <a:r>
              <a:rPr lang="en-ID" dirty="0"/>
              <a:t>: </a:t>
            </a:r>
            <a:r>
              <a:rPr lang="en-ID" dirty="0" err="1"/>
              <a:t>Individu</a:t>
            </a:r>
            <a:r>
              <a:rPr lang="en-ID" dirty="0"/>
              <a:t> </a:t>
            </a:r>
            <a:r>
              <a:rPr lang="en-ID" dirty="0" err="1"/>
              <a:t>dengan</a:t>
            </a:r>
            <a:r>
              <a:rPr lang="en-ID" dirty="0"/>
              <a:t> </a:t>
            </a:r>
            <a:r>
              <a:rPr lang="en-ID" dirty="0" err="1"/>
              <a:t>berat</a:t>
            </a:r>
            <a:r>
              <a:rPr lang="en-ID" dirty="0"/>
              <a:t> badan </a:t>
            </a:r>
            <a:r>
              <a:rPr lang="en-ID" dirty="0" err="1"/>
              <a:t>lebih</a:t>
            </a:r>
            <a:r>
              <a:rPr lang="en-ID" dirty="0"/>
              <a:t> </a:t>
            </a:r>
            <a:r>
              <a:rPr lang="en-ID" dirty="0" err="1"/>
              <a:t>tinggi</a:t>
            </a:r>
            <a:r>
              <a:rPr lang="en-ID" dirty="0"/>
              <a:t> </a:t>
            </a:r>
            <a:r>
              <a:rPr lang="en-ID" dirty="0" err="1"/>
              <a:t>biasanya</a:t>
            </a:r>
            <a:r>
              <a:rPr lang="en-ID" dirty="0"/>
              <a:t> </a:t>
            </a:r>
            <a:r>
              <a:rPr lang="en-ID" dirty="0" err="1"/>
              <a:t>memiliki</a:t>
            </a:r>
            <a:r>
              <a:rPr lang="en-ID" dirty="0"/>
              <a:t> volume </a:t>
            </a:r>
            <a:r>
              <a:rPr lang="en-ID" dirty="0" err="1"/>
              <a:t>cairan</a:t>
            </a:r>
            <a:r>
              <a:rPr lang="en-ID" dirty="0"/>
              <a:t> yang </a:t>
            </a:r>
            <a:r>
              <a:rPr lang="en-ID" dirty="0" err="1"/>
              <a:t>lebih</a:t>
            </a:r>
            <a:r>
              <a:rPr lang="en-ID" dirty="0"/>
              <a:t> </a:t>
            </a:r>
            <a:r>
              <a:rPr lang="en-ID" dirty="0" err="1"/>
              <a:t>besar</a:t>
            </a:r>
            <a:r>
              <a:rPr lang="en-ID" dirty="0"/>
              <a:t>, yang </a:t>
            </a:r>
            <a:r>
              <a:rPr lang="en-ID" dirty="0" err="1"/>
              <a:t>dapat</a:t>
            </a:r>
            <a:r>
              <a:rPr lang="en-ID" dirty="0"/>
              <a:t> </a:t>
            </a:r>
            <a:r>
              <a:rPr lang="en-ID" dirty="0" err="1"/>
              <a:t>mempengaruhi</a:t>
            </a:r>
            <a:r>
              <a:rPr lang="en-ID" dirty="0"/>
              <a:t> </a:t>
            </a:r>
            <a:r>
              <a:rPr lang="en-ID" dirty="0" err="1"/>
              <a:t>keseimbangan</a:t>
            </a:r>
            <a:r>
              <a:rPr lang="en-ID" dirty="0"/>
              <a:t> dan </a:t>
            </a:r>
            <a:r>
              <a:rPr lang="en-ID" dirty="0" err="1"/>
              <a:t>distribusi</a:t>
            </a:r>
            <a:r>
              <a:rPr lang="en-ID" dirty="0"/>
              <a:t> </a:t>
            </a:r>
            <a:r>
              <a:rPr lang="en-ID" dirty="0" err="1"/>
              <a:t>zat</a:t>
            </a:r>
            <a:r>
              <a:rPr lang="en-ID" dirty="0"/>
              <a:t> </a:t>
            </a:r>
            <a:r>
              <a:rPr lang="en-ID" dirty="0" err="1"/>
              <a:t>melalui</a:t>
            </a:r>
            <a:r>
              <a:rPr lang="en-ID" dirty="0"/>
              <a:t> </a:t>
            </a:r>
            <a:r>
              <a:rPr lang="en-ID" dirty="0" err="1"/>
              <a:t>membran</a:t>
            </a:r>
            <a:r>
              <a:rPr lang="en-ID" dirty="0"/>
              <a:t>.</a:t>
            </a:r>
          </a:p>
          <a:p>
            <a:pPr lvl="1" algn="just"/>
            <a:endParaRPr lang="en-US" dirty="0"/>
          </a:p>
        </p:txBody>
      </p:sp>
      <p:sp>
        <p:nvSpPr>
          <p:cNvPr id="5" name="TextBox 4">
            <a:extLst>
              <a:ext uri="{FF2B5EF4-FFF2-40B4-BE49-F238E27FC236}">
                <a16:creationId xmlns:a16="http://schemas.microsoft.com/office/drawing/2014/main" id="{470947C4-C129-F14D-7321-13586D3B06F3}"/>
              </a:ext>
            </a:extLst>
          </p:cNvPr>
          <p:cNvSpPr txBox="1"/>
          <p:nvPr/>
        </p:nvSpPr>
        <p:spPr>
          <a:xfrm>
            <a:off x="3046927" y="1388825"/>
            <a:ext cx="6098146" cy="369332"/>
          </a:xfrm>
          <a:prstGeom prst="rect">
            <a:avLst/>
          </a:prstGeom>
          <a:noFill/>
        </p:spPr>
        <p:txBody>
          <a:bodyPr wrap="square">
            <a:spAutoFit/>
          </a:bodyPr>
          <a:lstStyle/>
          <a:p>
            <a:pPr algn="ctr"/>
            <a:r>
              <a:rPr lang="en-US" dirty="0"/>
              <a:t>(</a:t>
            </a:r>
            <a:r>
              <a:rPr lang="en-US" dirty="0" err="1"/>
              <a:t>Illahika</a:t>
            </a:r>
            <a:r>
              <a:rPr lang="en-US" dirty="0"/>
              <a:t> AP, </a:t>
            </a:r>
            <a:r>
              <a:rPr lang="en-US" dirty="0" err="1"/>
              <a:t>Rahayu</a:t>
            </a:r>
            <a:r>
              <a:rPr lang="en-US" dirty="0"/>
              <a:t>, </a:t>
            </a:r>
            <a:r>
              <a:rPr lang="en-US" dirty="0" err="1"/>
              <a:t>Primananda</a:t>
            </a:r>
            <a:r>
              <a:rPr lang="en-US" dirty="0"/>
              <a:t> A)</a:t>
            </a:r>
          </a:p>
        </p:txBody>
      </p:sp>
    </p:spTree>
    <p:extLst>
      <p:ext uri="{BB962C8B-B14F-4D97-AF65-F5344CB8AC3E}">
        <p14:creationId xmlns:p14="http://schemas.microsoft.com/office/powerpoint/2010/main" val="164277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F67508D-F639-A7FC-376A-63E7F24FD5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650" y="80826"/>
            <a:ext cx="10821013" cy="677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67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A83E5-F05A-D375-DB68-E178C41F0B77}"/>
              </a:ext>
            </a:extLst>
          </p:cNvPr>
          <p:cNvSpPr>
            <a:spLocks noGrp="1"/>
          </p:cNvSpPr>
          <p:nvPr>
            <p:ph idx="1"/>
          </p:nvPr>
        </p:nvSpPr>
        <p:spPr>
          <a:xfrm>
            <a:off x="-19050" y="0"/>
            <a:ext cx="12211050" cy="6858000"/>
          </a:xfrm>
        </p:spPr>
        <p:txBody>
          <a:bodyPr>
            <a:normAutofit/>
          </a:bodyPr>
          <a:lstStyle/>
          <a:p>
            <a:pPr>
              <a:lnSpc>
                <a:spcPct val="107000"/>
              </a:lnSpc>
              <a:spcAft>
                <a:spcPts val="800"/>
              </a:spcAft>
            </a:pP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tetap</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cair</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suhu</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rendah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jika</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kaya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fosfolipid</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ekor</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hidrokarbon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tak</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jenuh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Karena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kekusutan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pada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ekor</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di mana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ikatan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rangkap</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berada</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ekor</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hidrokarbon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tak</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jenuh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berdempetan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sedekat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ekor</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hidrokarbon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jenuh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sehingga</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membuat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lebih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cair</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Pada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suhu</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relatif</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tinggi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yaitu</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37°C,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suhu</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tubuh</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manusia</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kolesterol</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membuat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menjadi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kurang</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cair</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cara</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menahan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pergerakan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fosfolipid</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Namun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karena</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kolesterol</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juga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menghalangi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pengemasan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fosfolipid</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rapat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maka</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kolesterol</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menurunkan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suhu</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diperlukan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agar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memadat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demikian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kolesterol</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dianggap</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sebagai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penyangga</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fluiditas</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menahan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fluiditas</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membran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dapat</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disebabkan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oleh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perubahan</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suhu</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D"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38245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B161061-EC6A-1AB6-A226-284C85AD718C}"/>
              </a:ext>
            </a:extLst>
          </p:cNvPr>
          <p:cNvPicPr>
            <a:picLocks noGrp="1" noChangeAspect="1"/>
          </p:cNvPicPr>
          <p:nvPr>
            <p:ph idx="1"/>
          </p:nvPr>
        </p:nvPicPr>
        <p:blipFill>
          <a:blip r:embed="rId2"/>
          <a:stretch>
            <a:fillRect/>
          </a:stretch>
        </p:blipFill>
        <p:spPr>
          <a:xfrm>
            <a:off x="2146300" y="78645"/>
            <a:ext cx="6477000" cy="6758078"/>
          </a:xfrm>
          <a:prstGeom prst="rect">
            <a:avLst/>
          </a:prstGeom>
        </p:spPr>
      </p:pic>
    </p:spTree>
    <p:extLst>
      <p:ext uri="{BB962C8B-B14F-4D97-AF65-F5344CB8AC3E}">
        <p14:creationId xmlns:p14="http://schemas.microsoft.com/office/powerpoint/2010/main" val="222612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C0D878-869A-9217-A7F8-6E6405D008B8}"/>
              </a:ext>
            </a:extLst>
          </p:cNvPr>
          <p:cNvSpPr>
            <a:spLocks noGrp="1"/>
          </p:cNvSpPr>
          <p:nvPr>
            <p:ph idx="1"/>
          </p:nvPr>
        </p:nvSpPr>
        <p:spPr>
          <a:xfrm>
            <a:off x="6350" y="0"/>
            <a:ext cx="12185650" cy="6858000"/>
          </a:xfrm>
        </p:spPr>
        <p:txBody>
          <a:bodyPr/>
          <a:lstStyle/>
          <a:p>
            <a:pPr marL="514350" indent="-514350">
              <a:buAutoNum type="alphaLcParenBoth"/>
            </a:pPr>
            <a:r>
              <a:rPr lang="en-ID" dirty="0" err="1"/>
              <a:t>Ekor</a:t>
            </a:r>
            <a:r>
              <a:rPr lang="en-ID" dirty="0"/>
              <a:t> </a:t>
            </a:r>
            <a:r>
              <a:rPr lang="en-ID" dirty="0" err="1"/>
              <a:t>hidrokarbon</a:t>
            </a:r>
            <a:r>
              <a:rPr lang="en-ID" dirty="0"/>
              <a:t> </a:t>
            </a:r>
            <a:r>
              <a:rPr lang="en-ID" dirty="0" err="1"/>
              <a:t>tak</a:t>
            </a:r>
            <a:r>
              <a:rPr lang="en-ID" dirty="0"/>
              <a:t> </a:t>
            </a:r>
            <a:r>
              <a:rPr lang="en-ID" dirty="0" err="1"/>
              <a:t>jenuh</a:t>
            </a:r>
            <a:r>
              <a:rPr lang="en-ID" dirty="0"/>
              <a:t> versus </a:t>
            </a:r>
            <a:r>
              <a:rPr lang="en-ID" dirty="0" err="1"/>
              <a:t>jenuh</a:t>
            </a:r>
            <a:r>
              <a:rPr lang="en-ID" dirty="0"/>
              <a:t>.</a:t>
            </a:r>
          </a:p>
          <a:p>
            <a:pPr marL="0" indent="0">
              <a:buNone/>
            </a:pPr>
            <a:endParaRPr lang="en-ID" dirty="0"/>
          </a:p>
          <a:p>
            <a:pPr marL="0" indent="0">
              <a:buNone/>
            </a:pPr>
            <a:r>
              <a:rPr lang="en-ID" dirty="0" err="1"/>
              <a:t>Ekor</a:t>
            </a:r>
            <a:r>
              <a:rPr lang="en-ID" dirty="0"/>
              <a:t> </a:t>
            </a:r>
            <a:r>
              <a:rPr lang="en-ID" dirty="0" err="1"/>
              <a:t>hidrokarbon</a:t>
            </a:r>
            <a:r>
              <a:rPr lang="en-ID" dirty="0"/>
              <a:t> </a:t>
            </a:r>
            <a:r>
              <a:rPr lang="en-ID" dirty="0" err="1"/>
              <a:t>tak</a:t>
            </a:r>
            <a:r>
              <a:rPr lang="en-ID" dirty="0"/>
              <a:t> </a:t>
            </a:r>
            <a:r>
              <a:rPr lang="en-ID" dirty="0" err="1"/>
              <a:t>jenuh</a:t>
            </a:r>
            <a:r>
              <a:rPr lang="en-ID" dirty="0"/>
              <a:t> (</a:t>
            </a:r>
            <a:r>
              <a:rPr lang="en-ID" dirty="0" err="1"/>
              <a:t>bengkok</a:t>
            </a:r>
            <a:r>
              <a:rPr lang="en-ID" dirty="0"/>
              <a:t>) </a:t>
            </a:r>
            <a:r>
              <a:rPr lang="en-ID" dirty="0" err="1"/>
              <a:t>mencegah</a:t>
            </a:r>
            <a:r>
              <a:rPr lang="en-ID" dirty="0"/>
              <a:t> </a:t>
            </a:r>
            <a:r>
              <a:rPr lang="en-ID" dirty="0" err="1"/>
              <a:t>pengepakan</a:t>
            </a:r>
            <a:r>
              <a:rPr lang="en-ID" dirty="0"/>
              <a:t>, </a:t>
            </a:r>
            <a:r>
              <a:rPr lang="en-ID" dirty="0" err="1"/>
              <a:t>meningkatkan</a:t>
            </a:r>
            <a:r>
              <a:rPr lang="en-ID" dirty="0"/>
              <a:t> </a:t>
            </a:r>
            <a:r>
              <a:rPr lang="en-ID" dirty="0" err="1"/>
              <a:t>fluiditas</a:t>
            </a:r>
            <a:r>
              <a:rPr lang="en-ID" dirty="0"/>
              <a:t> membrane</a:t>
            </a:r>
          </a:p>
          <a:p>
            <a:pPr marL="0" indent="0">
              <a:buNone/>
            </a:pPr>
            <a:r>
              <a:rPr lang="en-ID" dirty="0" err="1"/>
              <a:t>Ekor</a:t>
            </a:r>
            <a:r>
              <a:rPr lang="en-ID" dirty="0"/>
              <a:t> </a:t>
            </a:r>
            <a:r>
              <a:rPr lang="en-ID" dirty="0" err="1"/>
              <a:t>hidrokarbon</a:t>
            </a:r>
            <a:r>
              <a:rPr lang="en-ID" dirty="0"/>
              <a:t> </a:t>
            </a:r>
            <a:r>
              <a:rPr lang="en-ID" dirty="0" err="1"/>
              <a:t>jenuh</a:t>
            </a:r>
            <a:r>
              <a:rPr lang="en-ID" dirty="0"/>
              <a:t> </a:t>
            </a:r>
            <a:r>
              <a:rPr lang="en-ID" dirty="0" err="1"/>
              <a:t>menyatu</a:t>
            </a:r>
            <a:r>
              <a:rPr lang="en-ID" dirty="0"/>
              <a:t>, </a:t>
            </a:r>
            <a:r>
              <a:rPr lang="en-ID" dirty="0" err="1"/>
              <a:t>meningkatkan</a:t>
            </a:r>
            <a:r>
              <a:rPr lang="en-ID" dirty="0"/>
              <a:t> </a:t>
            </a:r>
            <a:r>
              <a:rPr lang="en-ID" dirty="0" err="1"/>
              <a:t>viskositas</a:t>
            </a:r>
            <a:r>
              <a:rPr lang="en-ID" dirty="0"/>
              <a:t> membrane</a:t>
            </a:r>
          </a:p>
          <a:p>
            <a:pPr marL="0" indent="0">
              <a:buNone/>
            </a:pPr>
            <a:endParaRPr lang="en-ID" dirty="0"/>
          </a:p>
          <a:p>
            <a:pPr marL="0" indent="0">
              <a:buNone/>
            </a:pPr>
            <a:r>
              <a:rPr lang="en-ID" dirty="0"/>
              <a:t>(b) </a:t>
            </a:r>
            <a:r>
              <a:rPr lang="en-ID" dirty="0" err="1"/>
              <a:t>Kolesterol</a:t>
            </a:r>
            <a:r>
              <a:rPr lang="en-ID" dirty="0"/>
              <a:t> di </a:t>
            </a:r>
            <a:r>
              <a:rPr lang="en-ID" dirty="0" err="1"/>
              <a:t>dalam</a:t>
            </a:r>
            <a:r>
              <a:rPr lang="en-ID" dirty="0"/>
              <a:t> </a:t>
            </a:r>
            <a:r>
              <a:rPr lang="en-ID" dirty="0" err="1"/>
              <a:t>membran</a:t>
            </a:r>
            <a:r>
              <a:rPr lang="en-ID" dirty="0"/>
              <a:t> </a:t>
            </a:r>
            <a:r>
              <a:rPr lang="en-ID" dirty="0" err="1"/>
              <a:t>sel</a:t>
            </a:r>
            <a:r>
              <a:rPr lang="en-ID" dirty="0"/>
              <a:t> </a:t>
            </a:r>
            <a:r>
              <a:rPr lang="en-ID" dirty="0" err="1"/>
              <a:t>hewan</a:t>
            </a:r>
            <a:r>
              <a:rPr lang="en-ID" dirty="0"/>
              <a:t>.</a:t>
            </a:r>
          </a:p>
          <a:p>
            <a:pPr marL="0" indent="0">
              <a:buNone/>
            </a:pPr>
            <a:endParaRPr lang="en-ID" dirty="0"/>
          </a:p>
          <a:p>
            <a:pPr marL="0" indent="0">
              <a:buNone/>
            </a:pPr>
            <a:r>
              <a:rPr lang="en-ID" dirty="0" err="1"/>
              <a:t>Kolesterol</a:t>
            </a:r>
            <a:r>
              <a:rPr lang="en-ID" dirty="0"/>
              <a:t> </a:t>
            </a:r>
            <a:r>
              <a:rPr lang="en-ID" dirty="0" err="1"/>
              <a:t>mengurangi</a:t>
            </a:r>
            <a:r>
              <a:rPr lang="en-ID" dirty="0"/>
              <a:t> </a:t>
            </a:r>
            <a:r>
              <a:rPr lang="en-ID" dirty="0" err="1"/>
              <a:t>fluiditas</a:t>
            </a:r>
            <a:r>
              <a:rPr lang="en-ID" dirty="0"/>
              <a:t> </a:t>
            </a:r>
            <a:r>
              <a:rPr lang="en-ID" dirty="0" err="1"/>
              <a:t>membran</a:t>
            </a:r>
            <a:r>
              <a:rPr lang="en-ID" dirty="0"/>
              <a:t> pada </a:t>
            </a:r>
            <a:r>
              <a:rPr lang="en-ID" dirty="0" err="1"/>
              <a:t>suhu</a:t>
            </a:r>
            <a:r>
              <a:rPr lang="en-ID" dirty="0"/>
              <a:t> </a:t>
            </a:r>
            <a:r>
              <a:rPr lang="en-ID" dirty="0" err="1"/>
              <a:t>sedang</a:t>
            </a:r>
            <a:r>
              <a:rPr lang="en-ID" dirty="0"/>
              <a:t> </a:t>
            </a:r>
            <a:r>
              <a:rPr lang="en-ID" dirty="0" err="1"/>
              <a:t>dengan</a:t>
            </a:r>
            <a:r>
              <a:rPr lang="en-ID" dirty="0"/>
              <a:t> </a:t>
            </a:r>
            <a:r>
              <a:rPr lang="en-ID" dirty="0" err="1"/>
              <a:t>mengurangi</a:t>
            </a:r>
            <a:r>
              <a:rPr lang="en-ID" dirty="0"/>
              <a:t> </a:t>
            </a:r>
            <a:r>
              <a:rPr lang="en-ID" dirty="0" err="1"/>
              <a:t>fosfolipid</a:t>
            </a:r>
            <a:r>
              <a:rPr lang="en-ID" dirty="0"/>
              <a:t> </a:t>
            </a:r>
            <a:r>
              <a:rPr lang="en-ID" dirty="0" err="1"/>
              <a:t>tetapi</a:t>
            </a:r>
            <a:r>
              <a:rPr lang="en-ID" dirty="0"/>
              <a:t> pada </a:t>
            </a:r>
            <a:r>
              <a:rPr lang="en-ID" dirty="0" err="1"/>
              <a:t>suhu</a:t>
            </a:r>
            <a:r>
              <a:rPr lang="en-ID" dirty="0"/>
              <a:t> </a:t>
            </a:r>
            <a:r>
              <a:rPr lang="en-ID" dirty="0" err="1"/>
              <a:t>rendah</a:t>
            </a:r>
            <a:r>
              <a:rPr lang="en-ID" dirty="0"/>
              <a:t> </a:t>
            </a:r>
            <a:r>
              <a:rPr lang="en-ID" dirty="0" err="1"/>
              <a:t>menghambat</a:t>
            </a:r>
            <a:r>
              <a:rPr lang="en-ID" dirty="0"/>
              <a:t> </a:t>
            </a:r>
            <a:r>
              <a:rPr lang="en-ID" dirty="0" err="1"/>
              <a:t>pemadatan</a:t>
            </a:r>
            <a:r>
              <a:rPr lang="en-ID" dirty="0"/>
              <a:t> </a:t>
            </a:r>
            <a:r>
              <a:rPr lang="en-ID" dirty="0" err="1"/>
              <a:t>dengan</a:t>
            </a:r>
            <a:r>
              <a:rPr lang="en-ID" dirty="0"/>
              <a:t> </a:t>
            </a:r>
            <a:r>
              <a:rPr lang="en-ID" dirty="0" err="1"/>
              <a:t>mengganggu</a:t>
            </a:r>
            <a:r>
              <a:rPr lang="en-ID" dirty="0"/>
              <a:t> </a:t>
            </a:r>
            <a:r>
              <a:rPr lang="en-ID" dirty="0" err="1"/>
              <a:t>pengemasan</a:t>
            </a:r>
            <a:r>
              <a:rPr lang="en-ID" dirty="0"/>
              <a:t> </a:t>
            </a:r>
            <a:r>
              <a:rPr lang="en-ID" dirty="0" err="1"/>
              <a:t>fosfolipid</a:t>
            </a:r>
            <a:r>
              <a:rPr lang="en-ID" dirty="0"/>
              <a:t> </a:t>
            </a:r>
            <a:r>
              <a:rPr lang="en-ID" dirty="0" err="1"/>
              <a:t>secara</a:t>
            </a:r>
            <a:r>
              <a:rPr lang="en-ID" dirty="0"/>
              <a:t> </a:t>
            </a:r>
            <a:r>
              <a:rPr lang="en-ID" dirty="0" err="1"/>
              <a:t>teratur</a:t>
            </a:r>
            <a:r>
              <a:rPr lang="en-ID" dirty="0"/>
              <a:t>.</a:t>
            </a:r>
          </a:p>
        </p:txBody>
      </p:sp>
    </p:spTree>
    <p:extLst>
      <p:ext uri="{BB962C8B-B14F-4D97-AF65-F5344CB8AC3E}">
        <p14:creationId xmlns:p14="http://schemas.microsoft.com/office/powerpoint/2010/main" val="333096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3D68DA-42ED-ED73-CA8F-990C91232547}"/>
              </a:ext>
            </a:extLst>
          </p:cNvPr>
          <p:cNvSpPr>
            <a:spLocks noGrp="1"/>
          </p:cNvSpPr>
          <p:nvPr>
            <p:ph idx="1"/>
          </p:nvPr>
        </p:nvSpPr>
        <p:spPr>
          <a:xfrm>
            <a:off x="-50800" y="0"/>
            <a:ext cx="12179300" cy="6858000"/>
          </a:xfrm>
        </p:spPr>
        <p:txBody>
          <a:bodyPr/>
          <a:lstStyle/>
          <a:p>
            <a:r>
              <a:rPr lang="en-ID" dirty="0"/>
              <a:t>Satu </a:t>
            </a:r>
            <a:r>
              <a:rPr lang="en-ID" dirty="0" err="1"/>
              <a:t>sel</a:t>
            </a:r>
            <a:r>
              <a:rPr lang="en-ID" dirty="0"/>
              <a:t> </a:t>
            </a:r>
            <a:r>
              <a:rPr lang="en-ID" dirty="0" err="1"/>
              <a:t>mungkin</a:t>
            </a:r>
            <a:r>
              <a:rPr lang="en-ID" dirty="0"/>
              <a:t> </a:t>
            </a:r>
            <a:r>
              <a:rPr lang="en-ID" dirty="0" err="1"/>
              <a:t>memiliki</a:t>
            </a:r>
            <a:r>
              <a:rPr lang="en-ID" dirty="0"/>
              <a:t> protein </a:t>
            </a:r>
            <a:r>
              <a:rPr lang="en-ID" dirty="0" err="1"/>
              <a:t>membran</a:t>
            </a:r>
            <a:r>
              <a:rPr lang="en-ID" dirty="0"/>
              <a:t> </a:t>
            </a:r>
            <a:r>
              <a:rPr lang="en-ID" dirty="0" err="1"/>
              <a:t>permukaan</a:t>
            </a:r>
            <a:r>
              <a:rPr lang="en-ID" dirty="0"/>
              <a:t> </a:t>
            </a:r>
            <a:r>
              <a:rPr lang="en-ID" dirty="0" err="1"/>
              <a:t>sel</a:t>
            </a:r>
            <a:r>
              <a:rPr lang="en-ID" dirty="0"/>
              <a:t> yang </a:t>
            </a:r>
            <a:r>
              <a:rPr lang="en-ID" dirty="0" err="1"/>
              <a:t>menjalankan</a:t>
            </a:r>
            <a:r>
              <a:rPr lang="en-ID" dirty="0"/>
              <a:t> </a:t>
            </a:r>
            <a:r>
              <a:rPr lang="en-ID" dirty="0" err="1"/>
              <a:t>beberapa</a:t>
            </a:r>
            <a:r>
              <a:rPr lang="en-ID" dirty="0"/>
              <a:t> </a:t>
            </a:r>
            <a:r>
              <a:rPr lang="en-ID" dirty="0" err="1"/>
              <a:t>fungsi</a:t>
            </a:r>
            <a:r>
              <a:rPr lang="en-ID" dirty="0"/>
              <a:t> </a:t>
            </a:r>
            <a:r>
              <a:rPr lang="en-ID" dirty="0" err="1"/>
              <a:t>berbeda</a:t>
            </a:r>
            <a:r>
              <a:rPr lang="en-ID" dirty="0"/>
              <a:t> </a:t>
            </a:r>
            <a:r>
              <a:rPr lang="en-ID" dirty="0" err="1"/>
              <a:t>yaitu</a:t>
            </a:r>
            <a:r>
              <a:rPr lang="en-ID" dirty="0"/>
              <a:t> :</a:t>
            </a:r>
          </a:p>
          <a:p>
            <a:pPr>
              <a:buFontTx/>
              <a:buChar char="-"/>
            </a:pPr>
            <a:r>
              <a:rPr lang="en-ID" dirty="0" err="1"/>
              <a:t>transportasi</a:t>
            </a:r>
            <a:r>
              <a:rPr lang="en-ID" dirty="0"/>
              <a:t> </a:t>
            </a:r>
            <a:r>
              <a:rPr lang="en-ID" dirty="0" err="1"/>
              <a:t>melalui</a:t>
            </a:r>
            <a:r>
              <a:rPr lang="en-ID" dirty="0"/>
              <a:t> </a:t>
            </a:r>
            <a:r>
              <a:rPr lang="en-ID" dirty="0" err="1"/>
              <a:t>membran</a:t>
            </a:r>
            <a:r>
              <a:rPr lang="en-ID" dirty="0"/>
              <a:t> </a:t>
            </a:r>
            <a:r>
              <a:rPr lang="en-ID" dirty="0" err="1"/>
              <a:t>sel</a:t>
            </a:r>
            <a:endParaRPr lang="en-ID" dirty="0"/>
          </a:p>
          <a:p>
            <a:pPr>
              <a:buFontTx/>
              <a:buChar char="-"/>
            </a:pPr>
            <a:r>
              <a:rPr lang="en-ID" dirty="0" err="1"/>
              <a:t>aktivitas</a:t>
            </a:r>
            <a:r>
              <a:rPr lang="en-ID" dirty="0"/>
              <a:t> </a:t>
            </a:r>
            <a:r>
              <a:rPr lang="en-ID" dirty="0" err="1"/>
              <a:t>enzimatik</a:t>
            </a:r>
            <a:endParaRPr lang="en-ID" dirty="0"/>
          </a:p>
          <a:p>
            <a:pPr>
              <a:buFontTx/>
              <a:buChar char="-"/>
            </a:pPr>
            <a:r>
              <a:rPr lang="en-ID" dirty="0" err="1"/>
              <a:t>melampirkan</a:t>
            </a:r>
            <a:r>
              <a:rPr lang="en-ID" dirty="0"/>
              <a:t> </a:t>
            </a:r>
            <a:r>
              <a:rPr lang="en-ID" dirty="0" err="1"/>
              <a:t>sel</a:t>
            </a:r>
            <a:r>
              <a:rPr lang="en-ID" dirty="0"/>
              <a:t> </a:t>
            </a:r>
            <a:r>
              <a:rPr lang="en-ID" dirty="0" err="1"/>
              <a:t>ke</a:t>
            </a:r>
            <a:r>
              <a:rPr lang="en-ID" dirty="0"/>
              <a:t> </a:t>
            </a:r>
            <a:r>
              <a:rPr lang="en-ID" dirty="0" err="1"/>
              <a:t>sel</a:t>
            </a:r>
            <a:r>
              <a:rPr lang="en-ID" dirty="0"/>
              <a:t> </a:t>
            </a:r>
            <a:r>
              <a:rPr lang="en-ID" dirty="0" err="1"/>
              <a:t>tetangga</a:t>
            </a:r>
            <a:r>
              <a:rPr lang="en-ID" dirty="0"/>
              <a:t> </a:t>
            </a:r>
            <a:r>
              <a:rPr lang="en-ID" dirty="0" err="1"/>
              <a:t>atau</a:t>
            </a:r>
            <a:r>
              <a:rPr lang="en-ID" dirty="0"/>
              <a:t> </a:t>
            </a:r>
            <a:r>
              <a:rPr lang="en-ID" dirty="0" err="1"/>
              <a:t>matriks</a:t>
            </a:r>
            <a:r>
              <a:rPr lang="en-ID" dirty="0"/>
              <a:t> </a:t>
            </a:r>
            <a:r>
              <a:rPr lang="en-ID" dirty="0" err="1"/>
              <a:t>ekstraseluler</a:t>
            </a:r>
            <a:r>
              <a:rPr lang="en-ID" dirty="0"/>
              <a:t>. </a:t>
            </a:r>
          </a:p>
          <a:p>
            <a:endParaRPr lang="en-ID" dirty="0"/>
          </a:p>
          <a:p>
            <a:r>
              <a:rPr lang="en-ID" dirty="0" err="1"/>
              <a:t>Dengan</a:t>
            </a:r>
            <a:r>
              <a:rPr lang="en-ID" dirty="0"/>
              <a:t> </a:t>
            </a:r>
            <a:r>
              <a:rPr lang="en-ID" dirty="0" err="1"/>
              <a:t>demikian</a:t>
            </a:r>
            <a:r>
              <a:rPr lang="en-ID" dirty="0"/>
              <a:t>, </a:t>
            </a:r>
            <a:r>
              <a:rPr lang="en-ID" dirty="0" err="1"/>
              <a:t>membran</a:t>
            </a:r>
            <a:r>
              <a:rPr lang="en-ID" dirty="0"/>
              <a:t> </a:t>
            </a:r>
            <a:r>
              <a:rPr lang="en-ID" dirty="0" err="1"/>
              <a:t>tidak</a:t>
            </a:r>
            <a:r>
              <a:rPr lang="en-ID" dirty="0"/>
              <a:t> </a:t>
            </a:r>
            <a:r>
              <a:rPr lang="en-ID" dirty="0" err="1"/>
              <a:t>hanya</a:t>
            </a:r>
            <a:r>
              <a:rPr lang="en-ID" dirty="0"/>
              <a:t> </a:t>
            </a:r>
            <a:r>
              <a:rPr lang="en-ID" dirty="0" err="1"/>
              <a:t>merupakan</a:t>
            </a:r>
            <a:r>
              <a:rPr lang="en-ID" dirty="0"/>
              <a:t> </a:t>
            </a:r>
            <a:r>
              <a:rPr lang="en-ID" dirty="0" err="1"/>
              <a:t>mosaik</a:t>
            </a:r>
            <a:r>
              <a:rPr lang="en-ID" dirty="0"/>
              <a:t> </a:t>
            </a:r>
            <a:r>
              <a:rPr lang="en-ID" dirty="0" err="1"/>
              <a:t>struktural</a:t>
            </a:r>
            <a:r>
              <a:rPr lang="en-ID" dirty="0"/>
              <a:t>, </a:t>
            </a:r>
            <a:r>
              <a:rPr lang="en-ID" dirty="0" err="1"/>
              <a:t>tetapi</a:t>
            </a:r>
            <a:r>
              <a:rPr lang="en-ID" dirty="0"/>
              <a:t> juga </a:t>
            </a:r>
            <a:r>
              <a:rPr lang="en-ID" dirty="0" err="1"/>
              <a:t>mosaik</a:t>
            </a:r>
            <a:r>
              <a:rPr lang="en-ID" dirty="0"/>
              <a:t> </a:t>
            </a:r>
            <a:r>
              <a:rPr lang="en-ID" dirty="0" err="1"/>
              <a:t>fungsional</a:t>
            </a:r>
            <a:r>
              <a:rPr lang="en-ID" dirty="0"/>
              <a:t>. </a:t>
            </a:r>
          </a:p>
          <a:p>
            <a:endParaRPr lang="en-ID" dirty="0"/>
          </a:p>
          <a:p>
            <a:r>
              <a:rPr lang="en-ID" dirty="0"/>
              <a:t>Gambar </a:t>
            </a:r>
            <a:r>
              <a:rPr lang="en-ID" dirty="0" err="1"/>
              <a:t>mengilustrasikan</a:t>
            </a:r>
            <a:r>
              <a:rPr lang="en-ID" dirty="0"/>
              <a:t> </a:t>
            </a:r>
            <a:r>
              <a:rPr lang="en-ID" dirty="0" err="1"/>
              <a:t>enam</a:t>
            </a:r>
            <a:r>
              <a:rPr lang="en-ID" dirty="0"/>
              <a:t> </a:t>
            </a:r>
            <a:r>
              <a:rPr lang="en-ID" dirty="0" err="1"/>
              <a:t>fungsi</a:t>
            </a:r>
            <a:r>
              <a:rPr lang="en-ID" dirty="0"/>
              <a:t> </a:t>
            </a:r>
            <a:r>
              <a:rPr lang="en-ID" dirty="0" err="1"/>
              <a:t>utama</a:t>
            </a:r>
            <a:r>
              <a:rPr lang="en-ID" dirty="0"/>
              <a:t> yang </a:t>
            </a:r>
            <a:r>
              <a:rPr lang="en-ID" dirty="0" err="1"/>
              <a:t>dilakukan</a:t>
            </a:r>
            <a:r>
              <a:rPr lang="en-ID" dirty="0"/>
              <a:t> oleh protein </a:t>
            </a:r>
            <a:r>
              <a:rPr lang="en-ID" dirty="0" err="1"/>
              <a:t>membran</a:t>
            </a:r>
            <a:r>
              <a:rPr lang="en-ID" dirty="0"/>
              <a:t> plasma.</a:t>
            </a:r>
          </a:p>
        </p:txBody>
      </p:sp>
    </p:spTree>
    <p:extLst>
      <p:ext uri="{BB962C8B-B14F-4D97-AF65-F5344CB8AC3E}">
        <p14:creationId xmlns:p14="http://schemas.microsoft.com/office/powerpoint/2010/main" val="366215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387B68-57C2-04B0-31D7-CD235164C2FA}"/>
              </a:ext>
            </a:extLst>
          </p:cNvPr>
          <p:cNvSpPr>
            <a:spLocks noGrp="1"/>
          </p:cNvSpPr>
          <p:nvPr>
            <p:ph idx="1"/>
          </p:nvPr>
        </p:nvSpPr>
        <p:spPr>
          <a:xfrm>
            <a:off x="-63500" y="0"/>
            <a:ext cx="12192000" cy="6858000"/>
          </a:xfrm>
        </p:spPr>
        <p:txBody>
          <a:bodyPr/>
          <a:lstStyle/>
          <a:p>
            <a:pPr>
              <a:lnSpc>
                <a:spcPct val="107000"/>
              </a:lnSpc>
              <a:spcAft>
                <a:spcPts val="800"/>
              </a:spcAf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Figure :  Some functions of membrane proteins. In many cases, a single protein performs multiple tasks</a:t>
            </a:r>
          </a:p>
          <a:p>
            <a:pPr marL="0" indent="0">
              <a:lnSpc>
                <a:spcPct val="107000"/>
              </a:lnSpc>
              <a:spcAft>
                <a:spcPts val="800"/>
              </a:spcAft>
              <a:buNone/>
            </a:pP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pic>
        <p:nvPicPr>
          <p:cNvPr id="4" name="Picture 3">
            <a:extLst>
              <a:ext uri="{FF2B5EF4-FFF2-40B4-BE49-F238E27FC236}">
                <a16:creationId xmlns:a16="http://schemas.microsoft.com/office/drawing/2014/main" id="{C82DF4A2-18EA-5473-9195-DFCD3FB5CA49}"/>
              </a:ext>
            </a:extLst>
          </p:cNvPr>
          <p:cNvPicPr>
            <a:picLocks noChangeAspect="1"/>
          </p:cNvPicPr>
          <p:nvPr/>
        </p:nvPicPr>
        <p:blipFill>
          <a:blip r:embed="rId2"/>
          <a:stretch>
            <a:fillRect/>
          </a:stretch>
        </p:blipFill>
        <p:spPr>
          <a:xfrm>
            <a:off x="2152650" y="361795"/>
            <a:ext cx="7835900" cy="6496205"/>
          </a:xfrm>
          <a:prstGeom prst="rect">
            <a:avLst/>
          </a:prstGeom>
        </p:spPr>
      </p:pic>
    </p:spTree>
    <p:extLst>
      <p:ext uri="{BB962C8B-B14F-4D97-AF65-F5344CB8AC3E}">
        <p14:creationId xmlns:p14="http://schemas.microsoft.com/office/powerpoint/2010/main" val="356779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FB208B-58F4-6978-2322-034B5B49EFD3}"/>
              </a:ext>
            </a:extLst>
          </p:cNvPr>
          <p:cNvSpPr>
            <a:spLocks noGrp="1"/>
          </p:cNvSpPr>
          <p:nvPr>
            <p:ph idx="1"/>
          </p:nvPr>
        </p:nvSpPr>
        <p:spPr>
          <a:xfrm>
            <a:off x="-19050" y="0"/>
            <a:ext cx="12141200" cy="6858000"/>
          </a:xfrm>
        </p:spPr>
        <p:txBody>
          <a:bodyPr>
            <a:normAutofit/>
          </a:bodyPr>
          <a:lstStyle/>
          <a:p>
            <a:pPr marL="0" indent="0">
              <a:buNone/>
            </a:pPr>
            <a:r>
              <a:rPr lang="en-ID" dirty="0"/>
              <a:t>a.	</a:t>
            </a:r>
            <a:r>
              <a:rPr lang="en-ID" dirty="0" err="1"/>
              <a:t>Transportasi</a:t>
            </a:r>
            <a:r>
              <a:rPr lang="en-ID" dirty="0"/>
              <a:t>. </a:t>
            </a:r>
          </a:p>
          <a:p>
            <a:r>
              <a:rPr lang="en-ID" dirty="0"/>
              <a:t>Kiri: Protein yang </a:t>
            </a:r>
            <a:r>
              <a:rPr lang="en-ID" dirty="0" err="1"/>
              <a:t>membentang</a:t>
            </a:r>
            <a:r>
              <a:rPr lang="en-ID" dirty="0"/>
              <a:t> di </a:t>
            </a:r>
            <a:r>
              <a:rPr lang="en-ID" dirty="0" err="1"/>
              <a:t>membran</a:t>
            </a:r>
            <a:r>
              <a:rPr lang="en-ID" dirty="0"/>
              <a:t> </a:t>
            </a:r>
            <a:r>
              <a:rPr lang="en-ID" dirty="0" err="1"/>
              <a:t>dapat</a:t>
            </a:r>
            <a:r>
              <a:rPr lang="en-ID" dirty="0"/>
              <a:t> </a:t>
            </a:r>
            <a:r>
              <a:rPr lang="en-ID" dirty="0" err="1"/>
              <a:t>menyediakan</a:t>
            </a:r>
            <a:r>
              <a:rPr lang="en-ID" dirty="0"/>
              <a:t> </a:t>
            </a:r>
            <a:r>
              <a:rPr lang="en-ID" dirty="0" err="1"/>
              <a:t>saluran</a:t>
            </a:r>
            <a:r>
              <a:rPr lang="en-ID" dirty="0"/>
              <a:t> </a:t>
            </a:r>
            <a:r>
              <a:rPr lang="en-ID" dirty="0" err="1"/>
              <a:t>hidrofilik</a:t>
            </a:r>
            <a:r>
              <a:rPr lang="en-ID" dirty="0"/>
              <a:t> </a:t>
            </a:r>
            <a:r>
              <a:rPr lang="en-ID" dirty="0" err="1"/>
              <a:t>melintasi</a:t>
            </a:r>
            <a:r>
              <a:rPr lang="en-ID" dirty="0"/>
              <a:t> </a:t>
            </a:r>
            <a:r>
              <a:rPr lang="en-ID" dirty="0" err="1"/>
              <a:t>membran</a:t>
            </a:r>
            <a:r>
              <a:rPr lang="en-ID" dirty="0"/>
              <a:t> yang </a:t>
            </a:r>
            <a:r>
              <a:rPr lang="en-ID" dirty="0" err="1"/>
              <a:t>selektif</a:t>
            </a:r>
            <a:r>
              <a:rPr lang="en-ID" dirty="0"/>
              <a:t> </a:t>
            </a:r>
            <a:r>
              <a:rPr lang="en-ID" dirty="0" err="1"/>
              <a:t>untuk</a:t>
            </a:r>
            <a:r>
              <a:rPr lang="en-ID" dirty="0"/>
              <a:t> </a:t>
            </a:r>
            <a:r>
              <a:rPr lang="en-ID" dirty="0" err="1"/>
              <a:t>zat</a:t>
            </a:r>
            <a:r>
              <a:rPr lang="en-ID" dirty="0"/>
              <a:t> </a:t>
            </a:r>
            <a:r>
              <a:rPr lang="en-ID" dirty="0" err="1"/>
              <a:t>terlarut</a:t>
            </a:r>
            <a:r>
              <a:rPr lang="en-ID" dirty="0"/>
              <a:t> </a:t>
            </a:r>
            <a:r>
              <a:rPr lang="en-ID" dirty="0" err="1"/>
              <a:t>tertentu</a:t>
            </a:r>
            <a:r>
              <a:rPr lang="en-ID" dirty="0"/>
              <a:t>. </a:t>
            </a:r>
          </a:p>
          <a:p>
            <a:r>
              <a:rPr lang="en-ID" dirty="0"/>
              <a:t>Kanan: Protein </a:t>
            </a:r>
            <a:r>
              <a:rPr lang="en-ID" dirty="0" err="1"/>
              <a:t>transpor</a:t>
            </a:r>
            <a:r>
              <a:rPr lang="en-ID" dirty="0"/>
              <a:t> </a:t>
            </a:r>
            <a:r>
              <a:rPr lang="en-ID" dirty="0" err="1"/>
              <a:t>lainnya</a:t>
            </a:r>
            <a:r>
              <a:rPr lang="en-ID" dirty="0"/>
              <a:t> </a:t>
            </a:r>
            <a:r>
              <a:rPr lang="en-ID" dirty="0" err="1"/>
              <a:t>memindahkan</a:t>
            </a:r>
            <a:r>
              <a:rPr lang="en-ID" dirty="0"/>
              <a:t> </a:t>
            </a:r>
            <a:r>
              <a:rPr lang="en-ID" dirty="0" err="1"/>
              <a:t>zat</a:t>
            </a:r>
            <a:r>
              <a:rPr lang="en-ID" dirty="0"/>
              <a:t> </a:t>
            </a:r>
            <a:r>
              <a:rPr lang="en-ID" dirty="0" err="1"/>
              <a:t>dari</a:t>
            </a:r>
            <a:r>
              <a:rPr lang="en-ID" dirty="0"/>
              <a:t> </a:t>
            </a:r>
            <a:r>
              <a:rPr lang="en-ID" dirty="0" err="1"/>
              <a:t>satu</a:t>
            </a:r>
            <a:r>
              <a:rPr lang="en-ID" dirty="0"/>
              <a:t> </a:t>
            </a:r>
            <a:r>
              <a:rPr lang="en-ID" dirty="0" err="1"/>
              <a:t>sisi</a:t>
            </a:r>
            <a:r>
              <a:rPr lang="en-ID" dirty="0"/>
              <a:t> </a:t>
            </a:r>
            <a:r>
              <a:rPr lang="en-ID" dirty="0" err="1"/>
              <a:t>ke</a:t>
            </a:r>
            <a:r>
              <a:rPr lang="en-ID" dirty="0"/>
              <a:t> </a:t>
            </a:r>
            <a:r>
              <a:rPr lang="en-ID" dirty="0" err="1"/>
              <a:t>sisi</a:t>
            </a:r>
            <a:r>
              <a:rPr lang="en-ID" dirty="0"/>
              <a:t> </a:t>
            </a:r>
            <a:r>
              <a:rPr lang="en-ID" dirty="0" err="1"/>
              <a:t>lainnya</a:t>
            </a:r>
            <a:r>
              <a:rPr lang="en-ID" dirty="0"/>
              <a:t> </a:t>
            </a:r>
            <a:r>
              <a:rPr lang="en-ID" dirty="0" err="1"/>
              <a:t>dengan</a:t>
            </a:r>
            <a:r>
              <a:rPr lang="en-ID" dirty="0"/>
              <a:t> </a:t>
            </a:r>
            <a:r>
              <a:rPr lang="en-ID" dirty="0" err="1"/>
              <a:t>mengubah</a:t>
            </a:r>
            <a:r>
              <a:rPr lang="en-ID" dirty="0"/>
              <a:t> </a:t>
            </a:r>
            <a:r>
              <a:rPr lang="en-ID" dirty="0" err="1"/>
              <a:t>bentuk</a:t>
            </a:r>
            <a:r>
              <a:rPr lang="en-ID" dirty="0"/>
              <a:t> (</a:t>
            </a:r>
            <a:r>
              <a:rPr lang="en-ID" dirty="0" err="1"/>
              <a:t>lihat</a:t>
            </a:r>
            <a:r>
              <a:rPr lang="en-ID" dirty="0"/>
              <a:t> Gambar 8.14b). </a:t>
            </a:r>
          </a:p>
          <a:p>
            <a:r>
              <a:rPr lang="en-ID" dirty="0" err="1"/>
              <a:t>Beberapa</a:t>
            </a:r>
            <a:r>
              <a:rPr lang="en-ID" dirty="0"/>
              <a:t> di </a:t>
            </a:r>
            <a:r>
              <a:rPr lang="en-ID" dirty="0" err="1"/>
              <a:t>antaranya</a:t>
            </a:r>
            <a:r>
              <a:rPr lang="en-ID" dirty="0"/>
              <a:t> protein </a:t>
            </a:r>
            <a:r>
              <a:rPr lang="en-ID" dirty="0" err="1"/>
              <a:t>ini</a:t>
            </a:r>
            <a:r>
              <a:rPr lang="en-ID" dirty="0"/>
              <a:t> </a:t>
            </a:r>
            <a:r>
              <a:rPr lang="en-ID" dirty="0" err="1"/>
              <a:t>menghidrolisis</a:t>
            </a:r>
            <a:r>
              <a:rPr lang="en-ID" dirty="0"/>
              <a:t> ATP </a:t>
            </a:r>
            <a:r>
              <a:rPr lang="en-ID" dirty="0" err="1"/>
              <a:t>sebagai</a:t>
            </a:r>
            <a:r>
              <a:rPr lang="en-ID" dirty="0"/>
              <a:t> </a:t>
            </a:r>
            <a:r>
              <a:rPr lang="en-ID" dirty="0" err="1"/>
              <a:t>sumber</a:t>
            </a:r>
            <a:r>
              <a:rPr lang="en-ID" dirty="0"/>
              <a:t> </a:t>
            </a:r>
            <a:r>
              <a:rPr lang="en-ID" dirty="0" err="1"/>
              <a:t>energi</a:t>
            </a:r>
            <a:r>
              <a:rPr lang="en-ID" dirty="0"/>
              <a:t> </a:t>
            </a:r>
            <a:r>
              <a:rPr lang="en-ID" dirty="0" err="1"/>
              <a:t>untuk</a:t>
            </a:r>
            <a:r>
              <a:rPr lang="en-ID" dirty="0"/>
              <a:t> </a:t>
            </a:r>
            <a:r>
              <a:rPr lang="en-ID" dirty="0" err="1"/>
              <a:t>secara</a:t>
            </a:r>
            <a:r>
              <a:rPr lang="en-ID" dirty="0"/>
              <a:t> </a:t>
            </a:r>
            <a:r>
              <a:rPr lang="en-ID" dirty="0" err="1"/>
              <a:t>aktif</a:t>
            </a:r>
            <a:r>
              <a:rPr lang="en-ID" dirty="0"/>
              <a:t> </a:t>
            </a:r>
            <a:r>
              <a:rPr lang="en-ID" dirty="0" err="1"/>
              <a:t>memompa</a:t>
            </a:r>
            <a:r>
              <a:rPr lang="en-ID" dirty="0"/>
              <a:t> </a:t>
            </a:r>
            <a:r>
              <a:rPr lang="en-ID" dirty="0" err="1"/>
              <a:t>zat</a:t>
            </a:r>
            <a:r>
              <a:rPr lang="en-ID" dirty="0"/>
              <a:t> </a:t>
            </a:r>
            <a:r>
              <a:rPr lang="en-ID" dirty="0" err="1"/>
              <a:t>melintasi</a:t>
            </a:r>
            <a:r>
              <a:rPr lang="en-ID" dirty="0"/>
              <a:t> </a:t>
            </a:r>
            <a:r>
              <a:rPr lang="en-ID" dirty="0" err="1"/>
              <a:t>membran</a:t>
            </a:r>
            <a:r>
              <a:rPr lang="en-ID" dirty="0"/>
              <a:t>.</a:t>
            </a:r>
          </a:p>
          <a:p>
            <a:endParaRPr lang="en-ID" dirty="0"/>
          </a:p>
          <a:p>
            <a:pPr marL="0" indent="0">
              <a:buNone/>
            </a:pPr>
            <a:r>
              <a:rPr lang="en-ID" dirty="0"/>
              <a:t>b.	</a:t>
            </a:r>
            <a:r>
              <a:rPr lang="en-ID" dirty="0" err="1"/>
              <a:t>Aktivitas</a:t>
            </a:r>
            <a:r>
              <a:rPr lang="en-ID" dirty="0"/>
              <a:t> </a:t>
            </a:r>
            <a:r>
              <a:rPr lang="en-ID" dirty="0" err="1"/>
              <a:t>enzimatik</a:t>
            </a:r>
            <a:r>
              <a:rPr lang="en-ID" dirty="0"/>
              <a:t>. </a:t>
            </a:r>
          </a:p>
          <a:p>
            <a:r>
              <a:rPr lang="en-ID" dirty="0"/>
              <a:t>Protein yang </a:t>
            </a:r>
            <a:r>
              <a:rPr lang="en-ID" dirty="0" err="1"/>
              <a:t>dibangun</a:t>
            </a:r>
            <a:r>
              <a:rPr lang="en-ID" dirty="0"/>
              <a:t> di </a:t>
            </a:r>
            <a:r>
              <a:rPr lang="en-ID" dirty="0" err="1"/>
              <a:t>dalam</a:t>
            </a:r>
            <a:r>
              <a:rPr lang="en-ID" dirty="0"/>
              <a:t> </a:t>
            </a:r>
            <a:r>
              <a:rPr lang="en-ID" dirty="0" err="1"/>
              <a:t>membran</a:t>
            </a:r>
            <a:r>
              <a:rPr lang="en-ID" dirty="0"/>
              <a:t> </a:t>
            </a:r>
            <a:r>
              <a:rPr lang="en-ID" dirty="0" err="1"/>
              <a:t>dapat</a:t>
            </a:r>
            <a:r>
              <a:rPr lang="en-ID" dirty="0"/>
              <a:t> </a:t>
            </a:r>
            <a:r>
              <a:rPr lang="en-ID" dirty="0" err="1"/>
              <a:t>berupa</a:t>
            </a:r>
            <a:r>
              <a:rPr lang="en-ID" dirty="0"/>
              <a:t> </a:t>
            </a:r>
            <a:r>
              <a:rPr lang="en-ID" dirty="0" err="1"/>
              <a:t>enzim</a:t>
            </a:r>
            <a:r>
              <a:rPr lang="en-ID" dirty="0"/>
              <a:t> </a:t>
            </a:r>
            <a:r>
              <a:rPr lang="en-ID" dirty="0" err="1"/>
              <a:t>dengan</a:t>
            </a:r>
            <a:r>
              <a:rPr lang="en-ID" dirty="0"/>
              <a:t> situs </a:t>
            </a:r>
            <a:r>
              <a:rPr lang="en-ID" dirty="0" err="1"/>
              <a:t>aktifnya</a:t>
            </a:r>
            <a:r>
              <a:rPr lang="en-ID" dirty="0"/>
              <a:t> yang </a:t>
            </a:r>
            <a:r>
              <a:rPr lang="en-ID" dirty="0" err="1"/>
              <a:t>terpapar</a:t>
            </a:r>
            <a:r>
              <a:rPr lang="en-ID" dirty="0"/>
              <a:t> pada </a:t>
            </a:r>
            <a:r>
              <a:rPr lang="en-ID" dirty="0" err="1"/>
              <a:t>zat-zat</a:t>
            </a:r>
            <a:r>
              <a:rPr lang="en-ID" dirty="0"/>
              <a:t> di </a:t>
            </a:r>
            <a:r>
              <a:rPr lang="en-ID" dirty="0" err="1"/>
              <a:t>dalam</a:t>
            </a:r>
            <a:r>
              <a:rPr lang="en-ID" dirty="0"/>
              <a:t> </a:t>
            </a:r>
            <a:r>
              <a:rPr lang="en-ID" dirty="0" err="1"/>
              <a:t>larutan</a:t>
            </a:r>
            <a:r>
              <a:rPr lang="en-ID" dirty="0"/>
              <a:t> yang </a:t>
            </a:r>
            <a:r>
              <a:rPr lang="en-ID" dirty="0" err="1"/>
              <a:t>berdekatan</a:t>
            </a:r>
            <a:r>
              <a:rPr lang="en-ID" dirty="0"/>
              <a:t>. </a:t>
            </a:r>
          </a:p>
          <a:p>
            <a:r>
              <a:rPr lang="en-ID" dirty="0" err="1"/>
              <a:t>Dalam</a:t>
            </a:r>
            <a:r>
              <a:rPr lang="en-ID" dirty="0"/>
              <a:t> </a:t>
            </a:r>
            <a:r>
              <a:rPr lang="en-ID" dirty="0" err="1"/>
              <a:t>beberapa</a:t>
            </a:r>
            <a:r>
              <a:rPr lang="en-ID" dirty="0"/>
              <a:t> </a:t>
            </a:r>
            <a:r>
              <a:rPr lang="en-ID" dirty="0" err="1"/>
              <a:t>kasus</a:t>
            </a:r>
            <a:r>
              <a:rPr lang="en-ID" dirty="0"/>
              <a:t>, </a:t>
            </a:r>
            <a:r>
              <a:rPr lang="en-ID" dirty="0" err="1"/>
              <a:t>beberapa</a:t>
            </a:r>
            <a:r>
              <a:rPr lang="en-ID" dirty="0"/>
              <a:t> </a:t>
            </a:r>
            <a:r>
              <a:rPr lang="en-ID" dirty="0" err="1"/>
              <a:t>enzim</a:t>
            </a:r>
            <a:r>
              <a:rPr lang="en-ID" dirty="0"/>
              <a:t> </a:t>
            </a:r>
            <a:r>
              <a:rPr lang="en-ID" dirty="0" err="1"/>
              <a:t>dalam</a:t>
            </a:r>
            <a:r>
              <a:rPr lang="en-ID" dirty="0"/>
              <a:t> </a:t>
            </a:r>
            <a:r>
              <a:rPr lang="en-ID" dirty="0" err="1"/>
              <a:t>membran</a:t>
            </a:r>
            <a:r>
              <a:rPr lang="en-ID" dirty="0"/>
              <a:t> </a:t>
            </a:r>
            <a:r>
              <a:rPr lang="en-ID" dirty="0" err="1"/>
              <a:t>diorganisasikan</a:t>
            </a:r>
            <a:r>
              <a:rPr lang="en-ID" dirty="0"/>
              <a:t> </a:t>
            </a:r>
            <a:r>
              <a:rPr lang="en-ID" dirty="0" err="1"/>
              <a:t>sebagai</a:t>
            </a:r>
            <a:r>
              <a:rPr lang="en-ID" dirty="0"/>
              <a:t> </a:t>
            </a:r>
            <a:r>
              <a:rPr lang="en-ID" dirty="0" err="1"/>
              <a:t>sebuah</a:t>
            </a:r>
            <a:r>
              <a:rPr lang="en-ID" dirty="0"/>
              <a:t> </a:t>
            </a:r>
            <a:r>
              <a:rPr lang="en-ID" dirty="0" err="1"/>
              <a:t>tim</a:t>
            </a:r>
            <a:r>
              <a:rPr lang="en-ID" dirty="0"/>
              <a:t> yang </a:t>
            </a:r>
            <a:r>
              <a:rPr lang="en-ID" dirty="0" err="1"/>
              <a:t>melakukan</a:t>
            </a:r>
            <a:r>
              <a:rPr lang="en-ID" dirty="0"/>
              <a:t> </a:t>
            </a:r>
            <a:r>
              <a:rPr lang="en-ID" dirty="0" err="1"/>
              <a:t>langkah-langkah</a:t>
            </a:r>
            <a:r>
              <a:rPr lang="en-ID" dirty="0"/>
              <a:t> </a:t>
            </a:r>
            <a:r>
              <a:rPr lang="en-ID" dirty="0" err="1"/>
              <a:t>berurutan</a:t>
            </a:r>
            <a:r>
              <a:rPr lang="en-ID" dirty="0"/>
              <a:t> </a:t>
            </a:r>
            <a:r>
              <a:rPr lang="en-ID" dirty="0" err="1"/>
              <a:t>dari</a:t>
            </a:r>
            <a:r>
              <a:rPr lang="en-ID" dirty="0"/>
              <a:t> </a:t>
            </a:r>
            <a:r>
              <a:rPr lang="en-ID" dirty="0" err="1"/>
              <a:t>jalur</a:t>
            </a:r>
            <a:r>
              <a:rPr lang="en-ID" dirty="0"/>
              <a:t> </a:t>
            </a:r>
            <a:r>
              <a:rPr lang="en-ID" dirty="0" err="1"/>
              <a:t>metabolisme</a:t>
            </a:r>
            <a:r>
              <a:rPr lang="en-ID" dirty="0"/>
              <a:t>.</a:t>
            </a:r>
          </a:p>
        </p:txBody>
      </p:sp>
    </p:spTree>
    <p:extLst>
      <p:ext uri="{BB962C8B-B14F-4D97-AF65-F5344CB8AC3E}">
        <p14:creationId xmlns:p14="http://schemas.microsoft.com/office/powerpoint/2010/main" val="3703802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1538</Words>
  <Application>Microsoft Macintosh PowerPoint</Application>
  <PresentationFormat>Widescreen</PresentationFormat>
  <Paragraphs>107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MATERI KULIAH BIO 1 Annisa Hanifwati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PENGARUH FAKTOR SOSIODEMOGRAFIK TERHADAP KOMPONEN TOTAL BODY WATER PADA KARYAWAN UMM</vt:lpstr>
      <vt:lpstr>PENGARUH FAKTOR SOSIODEMOGRAFIK TERHADAP KOMPONEN TOTAL BODY WATER PADA KARYAWAN UMM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Annisa Hanifwati</dc:creator>
  <cp:lastModifiedBy>tara mandiricha</cp:lastModifiedBy>
  <cp:revision>7</cp:revision>
  <dcterms:created xsi:type="dcterms:W3CDTF">2024-09-06T01:45:46Z</dcterms:created>
  <dcterms:modified xsi:type="dcterms:W3CDTF">2024-09-10T04:55:24Z</dcterms:modified>
</cp:coreProperties>
</file>