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64" r:id="rId4"/>
    <p:sldId id="266" r:id="rId5"/>
    <p:sldId id="267" r:id="rId6"/>
    <p:sldId id="268" r:id="rId7"/>
    <p:sldId id="269" r:id="rId8"/>
    <p:sldId id="271" r:id="rId9"/>
    <p:sldId id="273" r:id="rId10"/>
    <p:sldId id="274" r:id="rId11"/>
    <p:sldId id="275" r:id="rId12"/>
    <p:sldId id="278" r:id="rId13"/>
    <p:sldId id="276"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AEEFFF-0080-41A7-B4B0-B1386EB9A694}" type="datetimeFigureOut">
              <a:rPr lang="id-ID" smtClean="0"/>
              <a:t>06/08/2020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1115AC-1C05-435C-9C71-A266E81C6A3A}" type="slidenum">
              <a:rPr lang="id-ID" smtClean="0"/>
              <a:t>‹#›</a:t>
            </a:fld>
            <a:endParaRPr lang="id-ID"/>
          </a:p>
        </p:txBody>
      </p:sp>
    </p:spTree>
    <p:extLst>
      <p:ext uri="{BB962C8B-B14F-4D97-AF65-F5344CB8AC3E}">
        <p14:creationId xmlns:p14="http://schemas.microsoft.com/office/powerpoint/2010/main" val="1428995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81115AC-1C05-435C-9C71-A266E81C6A3A}" type="slidenum">
              <a:rPr lang="id-ID" smtClean="0"/>
              <a:t>9</a:t>
            </a:fld>
            <a:endParaRPr lang="id-ID"/>
          </a:p>
        </p:txBody>
      </p:sp>
    </p:spTree>
    <p:extLst>
      <p:ext uri="{BB962C8B-B14F-4D97-AF65-F5344CB8AC3E}">
        <p14:creationId xmlns:p14="http://schemas.microsoft.com/office/powerpoint/2010/main" val="2486848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4E538B-6233-4950-9C64-27E58305C985}"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92311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E538B-6233-4950-9C64-27E58305C985}"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104573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E538B-6233-4950-9C64-27E58305C985}"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46619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4E538B-6233-4950-9C64-27E58305C985}"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254694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E538B-6233-4950-9C64-27E58305C985}"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4209598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4E538B-6233-4950-9C64-27E58305C985}"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15237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4E538B-6233-4950-9C64-27E58305C985}"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79701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4E538B-6233-4950-9C64-27E58305C985}"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275806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E538B-6233-4950-9C64-27E58305C985}"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253277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E538B-6233-4950-9C64-27E58305C985}"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317333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E538B-6233-4950-9C64-27E58305C985}"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487D-26F8-47B8-AA3B-E73D73B42714}" type="slidenum">
              <a:rPr lang="en-US" smtClean="0"/>
              <a:t>‹#›</a:t>
            </a:fld>
            <a:endParaRPr lang="en-US"/>
          </a:p>
        </p:txBody>
      </p:sp>
    </p:spTree>
    <p:extLst>
      <p:ext uri="{BB962C8B-B14F-4D97-AF65-F5344CB8AC3E}">
        <p14:creationId xmlns:p14="http://schemas.microsoft.com/office/powerpoint/2010/main" val="2076666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4E538B-6233-4950-9C64-27E58305C985}" type="datetimeFigureOut">
              <a:rPr lang="en-US" smtClean="0"/>
              <a:t>8/6/2020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B487D-26F8-47B8-AA3B-E73D73B42714}" type="slidenum">
              <a:rPr lang="en-US" smtClean="0"/>
              <a:t>‹#›</a:t>
            </a:fld>
            <a:endParaRPr lang="en-US"/>
          </a:p>
        </p:txBody>
      </p:sp>
    </p:spTree>
    <p:extLst>
      <p:ext uri="{BB962C8B-B14F-4D97-AF65-F5344CB8AC3E}">
        <p14:creationId xmlns:p14="http://schemas.microsoft.com/office/powerpoint/2010/main" val="3099146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yrepro.files.wordpress.com/2016/05/9-03-18.jpg" TargetMode="External"/><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MODEL GERAKAN POLITIK MUHAMMADIYAH</a:t>
            </a:r>
            <a:endParaRPr lang="en-US" dirty="0">
              <a:latin typeface="Times New Roman" pitchFamily="18" charset="0"/>
              <a:cs typeface="Times New Roman" pitchFamily="18" charset="0"/>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46867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533400" y="228600"/>
            <a:ext cx="8001000" cy="1200329"/>
          </a:xfrm>
          <a:prstGeom prst="rect">
            <a:avLst/>
          </a:prstGeom>
          <a:ln>
            <a:solidFill>
              <a:srgbClr val="FF99CC"/>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a:t>Tahun 1945 – 1960, pada tahun 1945 MIAI berubah menjadi majelis syuro muslimin indonesia (masyumi) dan muhammadiyah sebagai anggota istimewa dan dinyatakan sebagai bagian struktural dari partai itu. Pada tahun 1950, muhammadiyah tidak lagi menjadi anggota istimewa masyumi.</a:t>
            </a:r>
          </a:p>
        </p:txBody>
      </p:sp>
      <p:sp>
        <p:nvSpPr>
          <p:cNvPr id="5" name="Rectangle 4"/>
          <p:cNvSpPr/>
          <p:nvPr/>
        </p:nvSpPr>
        <p:spPr>
          <a:xfrm>
            <a:off x="557408" y="1600200"/>
            <a:ext cx="7966554" cy="923330"/>
          </a:xfrm>
          <a:prstGeom prst="rect">
            <a:avLst/>
          </a:prstGeom>
          <a:ln>
            <a:solidFill>
              <a:srgbClr val="FF99CC"/>
            </a:solidFill>
          </a:ln>
        </p:spPr>
        <p:style>
          <a:lnRef idx="2">
            <a:schemeClr val="accent6"/>
          </a:lnRef>
          <a:fillRef idx="1">
            <a:schemeClr val="lt1"/>
          </a:fillRef>
          <a:effectRef idx="0">
            <a:schemeClr val="accent6"/>
          </a:effectRef>
          <a:fontRef idx="minor">
            <a:schemeClr val="dk1"/>
          </a:fontRef>
        </p:style>
        <p:txBody>
          <a:bodyPr wrap="square">
            <a:spAutoFit/>
          </a:bodyPr>
          <a:lstStyle/>
          <a:p>
            <a:pPr lvl="0"/>
            <a:r>
              <a:rPr lang="id-ID" dirty="0"/>
              <a:t>Tahun 1960 – 1965, muhammadiyah dalam posisi yang sulit sebab situasi politik kenegaraan yang semakin panas, dan dominasi kekuatan komunis sangat menentukan.</a:t>
            </a:r>
          </a:p>
        </p:txBody>
      </p:sp>
      <p:sp>
        <p:nvSpPr>
          <p:cNvPr id="6" name="Rectangle 5"/>
          <p:cNvSpPr/>
          <p:nvPr/>
        </p:nvSpPr>
        <p:spPr>
          <a:xfrm>
            <a:off x="575154" y="2667000"/>
            <a:ext cx="7966554" cy="646331"/>
          </a:xfrm>
          <a:prstGeom prst="rect">
            <a:avLst/>
          </a:prstGeom>
          <a:ln>
            <a:solidFill>
              <a:srgbClr val="FF99CC"/>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a:t>Tahun 1965 – 1971, muhammadiyah dinyatakan oleh pemerintah sebagai organisasi masyarakat atau ormas yang berfungsi sebagai politik real. </a:t>
            </a:r>
          </a:p>
        </p:txBody>
      </p:sp>
      <p:sp>
        <p:nvSpPr>
          <p:cNvPr id="7" name="Rectangle 6"/>
          <p:cNvSpPr/>
          <p:nvPr/>
        </p:nvSpPr>
        <p:spPr>
          <a:xfrm>
            <a:off x="563671" y="3581400"/>
            <a:ext cx="7966554" cy="1754326"/>
          </a:xfrm>
          <a:prstGeom prst="rect">
            <a:avLst/>
          </a:prstGeom>
          <a:ln>
            <a:solidFill>
              <a:srgbClr val="FF99CC"/>
            </a:solidFill>
          </a:ln>
        </p:spPr>
        <p:style>
          <a:lnRef idx="2">
            <a:schemeClr val="accent6"/>
          </a:lnRef>
          <a:fillRef idx="1">
            <a:schemeClr val="lt1"/>
          </a:fillRef>
          <a:effectRef idx="0">
            <a:schemeClr val="accent6"/>
          </a:effectRef>
          <a:fontRef idx="minor">
            <a:schemeClr val="dk1"/>
          </a:fontRef>
        </p:style>
        <p:txBody>
          <a:bodyPr wrap="square">
            <a:spAutoFit/>
          </a:bodyPr>
          <a:lstStyle/>
          <a:p>
            <a:pPr lvl="0"/>
            <a:r>
              <a:rPr lang="id-ID" dirty="0"/>
              <a:t>Tahun 1971 – sekarang, dalam bidang politik muhammadiyah berusaha sesuai dengan hittah (garis) perjuangannya dengan dakwah amar makruf nahi munkar dalam arti dan proporsi yang sebenar – benarnya, muhammadiyah harus dapat membuktikan baik secara teoritis konseptual, secara operasional, secara real bahwa ajaran islam mampu mengatur masyarakat dalam negara republik indonesia yang berpancasila dan UUD 1945 menjadi masyarakat yang adil makmur serta sejahtera.</a:t>
            </a:r>
          </a:p>
        </p:txBody>
      </p:sp>
    </p:spTree>
    <p:extLst>
      <p:ext uri="{BB962C8B-B14F-4D97-AF65-F5344CB8AC3E}">
        <p14:creationId xmlns:p14="http://schemas.microsoft.com/office/powerpoint/2010/main" val="765711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21000" b="-2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23162" y="609600"/>
            <a:ext cx="4572000" cy="685800"/>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id-ID" dirty="0" smtClean="0"/>
              <a:t>Jihad Konstitusi</a:t>
            </a:r>
            <a:endParaRPr lang="id-ID" dirty="0"/>
          </a:p>
        </p:txBody>
      </p:sp>
      <p:sp>
        <p:nvSpPr>
          <p:cNvPr id="4" name="Rectangle 3"/>
          <p:cNvSpPr/>
          <p:nvPr/>
        </p:nvSpPr>
        <p:spPr>
          <a:xfrm>
            <a:off x="1008345" y="2438400"/>
            <a:ext cx="7620000"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id-ID" sz="2000" dirty="0"/>
              <a:t>Awal mula kemunculan Jihad Konstitusi, dipelopori oleh ormas Persyarikatan Muhammadiyah di bawah kepemimpinan </a:t>
            </a:r>
            <a:r>
              <a:rPr lang="id-ID" sz="2000" b="1" dirty="0"/>
              <a:t>Din Syamsuddin</a:t>
            </a:r>
          </a:p>
        </p:txBody>
      </p:sp>
      <p:sp>
        <p:nvSpPr>
          <p:cNvPr id="7" name="Rounded Rectangle 6"/>
          <p:cNvSpPr/>
          <p:nvPr/>
        </p:nvSpPr>
        <p:spPr>
          <a:xfrm>
            <a:off x="761998" y="3810000"/>
            <a:ext cx="7866345" cy="2826306"/>
          </a:xfrm>
          <a:prstGeom prst="round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id-ID" sz="2000" i="1" dirty="0"/>
              <a:t>“jihad” dapat diartikan sebagai suatu bentuk usaha sungguh-sungguh untuk melaksanakan sesuatu. Misalkan disebut dalam Quran Surat al-Ankabut ayat [29]: 69. Secara kebahasaan, jihad berakar pada kata yang sama dengan ijtihad, yaitu jahd atau juhd. Baik kata jihad maupun ijtihad bermuara pada artian mengerahkan seluruh tenaga, daya, pikiran, waktu, dan harta benda secara totalitas (total endeavor), sehingga terwujud nilai-nilai luhur universal yang dicintai dan diridhai oleh Allah serta membawa kemanfaatan dalam kehidupan bersama</a:t>
            </a:r>
            <a:r>
              <a:rPr lang="id-ID" sz="2000" dirty="0"/>
              <a:t>.</a:t>
            </a:r>
          </a:p>
        </p:txBody>
      </p:sp>
      <p:sp>
        <p:nvSpPr>
          <p:cNvPr id="8" name="Rectangle 7"/>
          <p:cNvSpPr/>
          <p:nvPr/>
        </p:nvSpPr>
        <p:spPr>
          <a:xfrm>
            <a:off x="2123162" y="1447800"/>
            <a:ext cx="4572000" cy="707886"/>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r>
              <a:rPr lang="id-ID" sz="2000" dirty="0"/>
              <a:t>Jihad konstitusi </a:t>
            </a:r>
            <a:r>
              <a:rPr lang="id-ID" sz="2000" dirty="0" smtClean="0"/>
              <a:t>mengemuka </a:t>
            </a:r>
            <a:r>
              <a:rPr lang="id-ID" sz="2000" dirty="0"/>
              <a:t>sejak tahun </a:t>
            </a:r>
            <a:r>
              <a:rPr lang="id-ID" sz="2000" dirty="0" smtClean="0"/>
              <a:t>2010.</a:t>
            </a:r>
            <a:endParaRPr lang="id-ID" sz="2000" dirty="0"/>
          </a:p>
        </p:txBody>
      </p:sp>
    </p:spTree>
    <p:extLst>
      <p:ext uri="{BB962C8B-B14F-4D97-AF65-F5344CB8AC3E}">
        <p14:creationId xmlns:p14="http://schemas.microsoft.com/office/powerpoint/2010/main" val="668747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6699" y="152400"/>
            <a:ext cx="8229600" cy="685800"/>
          </a:xfrm>
        </p:spPr>
        <p:txBody>
          <a:bodyPr>
            <a:normAutofit fontScale="90000"/>
          </a:bodyPr>
          <a:lstStyle/>
          <a:p>
            <a:r>
              <a:rPr lang="id-ID" b="1" dirty="0" smtClean="0"/>
              <a:t/>
            </a:r>
            <a:br>
              <a:rPr lang="id-ID" b="1" dirty="0" smtClean="0"/>
            </a:br>
            <a:r>
              <a:rPr lang="id-ID" b="1" dirty="0" smtClean="0"/>
              <a:t>Jihad </a:t>
            </a:r>
            <a:r>
              <a:rPr lang="id-ID" b="1" dirty="0"/>
              <a:t>Konstitusi Muhammadiyah 2016</a:t>
            </a:r>
            <a:r>
              <a:rPr lang="id-ID" dirty="0"/>
              <a:t/>
            </a:r>
            <a:br>
              <a:rPr lang="id-ID" dirty="0"/>
            </a:br>
            <a:endParaRPr lang="id-ID" dirty="0"/>
          </a:p>
        </p:txBody>
      </p:sp>
      <p:sp>
        <p:nvSpPr>
          <p:cNvPr id="4" name="Rounded Rectangle 3"/>
          <p:cNvSpPr/>
          <p:nvPr/>
        </p:nvSpPr>
        <p:spPr>
          <a:xfrm>
            <a:off x="4400811" y="914400"/>
            <a:ext cx="4343400" cy="2485787"/>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000" dirty="0"/>
              <a:t>Pimpinan Pusat Muhammadiyah mengungkapkan </a:t>
            </a:r>
            <a:r>
              <a:rPr lang="id-ID" sz="2000" b="1" dirty="0"/>
              <a:t>dua langkah </a:t>
            </a:r>
            <a:r>
              <a:rPr lang="id-ID" sz="2000" dirty="0"/>
              <a:t>yang disebutnya sebagai </a:t>
            </a:r>
            <a:r>
              <a:rPr lang="id-ID" sz="2000" b="1" dirty="0"/>
              <a:t>“jihad konstitusi” </a:t>
            </a:r>
            <a:r>
              <a:rPr lang="id-ID" sz="2000" dirty="0"/>
              <a:t>pada tahun 2016. Hal itu disampaikan dalam konferensi pers Catatan Akhir 2015 PP Muhammadiyah pada Rabu (30/12/2015) di Jakarta. </a:t>
            </a:r>
          </a:p>
        </p:txBody>
      </p:sp>
      <p:pic>
        <p:nvPicPr>
          <p:cNvPr id="5" name="Picture 4" descr="9.03.18">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294362" y="914400"/>
            <a:ext cx="3962400" cy="2312056"/>
          </a:xfrm>
          <a:prstGeom prst="rect">
            <a:avLst/>
          </a:prstGeom>
          <a:noFill/>
          <a:ln>
            <a:noFill/>
          </a:ln>
        </p:spPr>
      </p:pic>
      <p:sp>
        <p:nvSpPr>
          <p:cNvPr id="6" name="Rectangle 5"/>
          <p:cNvSpPr/>
          <p:nvPr/>
        </p:nvSpPr>
        <p:spPr>
          <a:xfrm>
            <a:off x="531312" y="3837801"/>
            <a:ext cx="3886200" cy="2308324"/>
          </a:xfrm>
          <a:prstGeom prst="rect">
            <a:avLst/>
          </a:prstGeom>
          <a:ln>
            <a:solidFill>
              <a:srgbClr val="FFFF00"/>
            </a:solidFill>
          </a:ln>
        </p:spPr>
        <p:style>
          <a:lnRef idx="2">
            <a:schemeClr val="accent5"/>
          </a:lnRef>
          <a:fillRef idx="1">
            <a:schemeClr val="lt1"/>
          </a:fillRef>
          <a:effectRef idx="0">
            <a:schemeClr val="accent5"/>
          </a:effectRef>
          <a:fontRef idx="minor">
            <a:schemeClr val="dk1"/>
          </a:fontRef>
        </p:style>
        <p:txBody>
          <a:bodyPr wrap="square">
            <a:spAutoFit/>
          </a:bodyPr>
          <a:lstStyle/>
          <a:p>
            <a:r>
              <a:rPr lang="id-ID" b="1" dirty="0"/>
              <a:t>Pertama</a:t>
            </a:r>
            <a:r>
              <a:rPr lang="id-ID" dirty="0"/>
              <a:t>, PP Muhammadiyah akan lebih banyak terlibat dalam proses praktik dari Rancangan Undang-undang (RUU) yang sudah ada di Prolegnas DPR. “Kami akan memprioritaskan RUU yang secara dakwah banyak berkaitan atau bersentuhan langsung dengan Muhammadiyah</a:t>
            </a:r>
            <a:r>
              <a:rPr lang="id-ID" dirty="0" smtClean="0"/>
              <a:t>,” </a:t>
            </a:r>
            <a:r>
              <a:rPr lang="id-ID" dirty="0"/>
              <a:t>kata Abdul Muti</a:t>
            </a:r>
          </a:p>
        </p:txBody>
      </p:sp>
      <p:sp>
        <p:nvSpPr>
          <p:cNvPr id="7" name="Rectangle 6"/>
          <p:cNvSpPr/>
          <p:nvPr/>
        </p:nvSpPr>
        <p:spPr>
          <a:xfrm>
            <a:off x="5215525" y="4114800"/>
            <a:ext cx="3562089" cy="1754326"/>
          </a:xfrm>
          <a:prstGeom prst="rect">
            <a:avLst/>
          </a:prstGeom>
          <a:ln>
            <a:solidFill>
              <a:srgbClr val="FFFF00"/>
            </a:solidFill>
          </a:ln>
        </p:spPr>
        <p:style>
          <a:lnRef idx="2">
            <a:schemeClr val="accent5"/>
          </a:lnRef>
          <a:fillRef idx="1">
            <a:schemeClr val="lt1"/>
          </a:fillRef>
          <a:effectRef idx="0">
            <a:schemeClr val="accent5"/>
          </a:effectRef>
          <a:fontRef idx="minor">
            <a:schemeClr val="dk1"/>
          </a:fontRef>
        </p:style>
        <p:txBody>
          <a:bodyPr wrap="square">
            <a:spAutoFit/>
          </a:bodyPr>
          <a:lstStyle/>
          <a:p>
            <a:r>
              <a:rPr lang="id-ID" b="1" dirty="0"/>
              <a:t>Kedua, </a:t>
            </a:r>
            <a:r>
              <a:rPr lang="id-ID" dirty="0"/>
              <a:t>menunggu keputusan Mahkamah Konstitusi (MK) dan menindaklanjuti empat revisi undang-undang yang bertolak belakang dengan Undang-undang Dasar.</a:t>
            </a:r>
          </a:p>
        </p:txBody>
      </p:sp>
    </p:spTree>
    <p:extLst>
      <p:ext uri="{BB962C8B-B14F-4D97-AF65-F5344CB8AC3E}">
        <p14:creationId xmlns:p14="http://schemas.microsoft.com/office/powerpoint/2010/main" val="378800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blip>
          <a:srcRect/>
          <a:tile tx="0" ty="0" sx="100000" sy="100000" flip="none" algn="tl"/>
        </a:blipFill>
        <a:effectLst/>
      </p:bgPr>
    </p:bg>
    <p:spTree>
      <p:nvGrpSpPr>
        <p:cNvPr id="1" name=""/>
        <p:cNvGrpSpPr/>
        <p:nvPr/>
      </p:nvGrpSpPr>
      <p:grpSpPr>
        <a:xfrm>
          <a:off x="0" y="0"/>
          <a:ext cx="0" cy="0"/>
          <a:chOff x="0" y="0"/>
          <a:chExt cx="0" cy="0"/>
        </a:xfrm>
      </p:grpSpPr>
      <p:sp>
        <p:nvSpPr>
          <p:cNvPr id="4" name="Flowchart: Alternate Process 3"/>
          <p:cNvSpPr/>
          <p:nvPr/>
        </p:nvSpPr>
        <p:spPr>
          <a:xfrm>
            <a:off x="1242164" y="609600"/>
            <a:ext cx="7239000" cy="715089"/>
          </a:xfrm>
          <a:prstGeom prst="flowChartAlternateProcess">
            <a:avLst/>
          </a:prstGeom>
          <a:ln>
            <a:solidFill>
              <a:srgbClr val="FFFF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smtClean="0"/>
              <a:t>Terkait dengan Jihad Konstitusi Muhammadiyah </a:t>
            </a:r>
            <a:r>
              <a:rPr lang="id-ID" dirty="0"/>
              <a:t>telah berhasil menggolkan empat kali </a:t>
            </a:r>
            <a:r>
              <a:rPr lang="id-ID" i="1" dirty="0"/>
              <a:t>judicial riview</a:t>
            </a:r>
            <a:r>
              <a:rPr lang="id-ID" dirty="0"/>
              <a:t> di Mahkamah Konstitusi (</a:t>
            </a:r>
            <a:r>
              <a:rPr lang="id-ID" dirty="0" smtClean="0"/>
              <a:t>MK) yaitu:</a:t>
            </a:r>
            <a:endParaRPr lang="id-ID" dirty="0"/>
          </a:p>
        </p:txBody>
      </p:sp>
      <p:sp>
        <p:nvSpPr>
          <p:cNvPr id="6" name="Oval 5"/>
          <p:cNvSpPr/>
          <p:nvPr/>
        </p:nvSpPr>
        <p:spPr>
          <a:xfrm>
            <a:off x="1268260" y="1600200"/>
            <a:ext cx="2540696" cy="2077403"/>
          </a:xfrm>
          <a:prstGeom prst="ellipse">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id-ID" dirty="0"/>
              <a:t>UU Nomor 22 Tahun 2001 tentang Minyak dan Gas Bumi (Migas</a:t>
            </a:r>
            <a:r>
              <a:rPr lang="id-ID" dirty="0" smtClean="0"/>
              <a:t>).</a:t>
            </a:r>
            <a:endParaRPr lang="id-ID" dirty="0"/>
          </a:p>
        </p:txBody>
      </p:sp>
      <p:sp>
        <p:nvSpPr>
          <p:cNvPr id="7" name="Oval 6"/>
          <p:cNvSpPr/>
          <p:nvPr/>
        </p:nvSpPr>
        <p:spPr>
          <a:xfrm>
            <a:off x="5410200" y="1489614"/>
            <a:ext cx="1981200" cy="2077403"/>
          </a:xfrm>
          <a:prstGeom prst="ellipse">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id-ID" dirty="0"/>
              <a:t>UU Nomor 44 Tahun 2009 tentang rumah </a:t>
            </a:r>
            <a:r>
              <a:rPr lang="id-ID" dirty="0" smtClean="0"/>
              <a:t>sakit.</a:t>
            </a:r>
            <a:endParaRPr lang="id-ID" dirty="0"/>
          </a:p>
        </p:txBody>
      </p:sp>
      <p:sp>
        <p:nvSpPr>
          <p:cNvPr id="8" name="Oval 7"/>
          <p:cNvSpPr/>
          <p:nvPr/>
        </p:nvSpPr>
        <p:spPr>
          <a:xfrm>
            <a:off x="5410200" y="4572000"/>
            <a:ext cx="2133600" cy="2077403"/>
          </a:xfrm>
          <a:prstGeom prst="ellipse">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id-ID" dirty="0"/>
              <a:t>UU nomor 17 tahun 2013 tentang </a:t>
            </a:r>
            <a:r>
              <a:rPr lang="id-ID" dirty="0" smtClean="0"/>
              <a:t>ormas.</a:t>
            </a:r>
          </a:p>
          <a:p>
            <a:pPr algn="ctr"/>
            <a:endParaRPr lang="id-ID" dirty="0"/>
          </a:p>
        </p:txBody>
      </p:sp>
      <p:sp>
        <p:nvSpPr>
          <p:cNvPr id="9" name="Oval 8"/>
          <p:cNvSpPr/>
          <p:nvPr/>
        </p:nvSpPr>
        <p:spPr>
          <a:xfrm>
            <a:off x="1395608" y="4425864"/>
            <a:ext cx="2286000" cy="2077403"/>
          </a:xfrm>
          <a:prstGeom prst="ellipse">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id-ID" dirty="0"/>
              <a:t>UU nomor 7 Tahun 2004 tentang Sumber Daya Air</a:t>
            </a:r>
          </a:p>
        </p:txBody>
      </p:sp>
      <p:sp>
        <p:nvSpPr>
          <p:cNvPr id="10" name="Right Arrow 9"/>
          <p:cNvSpPr/>
          <p:nvPr/>
        </p:nvSpPr>
        <p:spPr>
          <a:xfrm>
            <a:off x="4114800" y="2286000"/>
            <a:ext cx="978408"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ight Arrow 10"/>
          <p:cNvSpPr/>
          <p:nvPr/>
        </p:nvSpPr>
        <p:spPr>
          <a:xfrm rot="10800000">
            <a:off x="4038600" y="5215985"/>
            <a:ext cx="978408"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ight Arrow 11"/>
          <p:cNvSpPr/>
          <p:nvPr/>
        </p:nvSpPr>
        <p:spPr>
          <a:xfrm rot="5400000">
            <a:off x="6163746" y="3860472"/>
            <a:ext cx="741996" cy="37626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031403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55000" b="-55000"/>
          </a:stretch>
        </a:blipFill>
        <a:effectLst/>
      </p:bgPr>
    </p:bg>
    <p:spTree>
      <p:nvGrpSpPr>
        <p:cNvPr id="1" name=""/>
        <p:cNvGrpSpPr/>
        <p:nvPr/>
      </p:nvGrpSpPr>
      <p:grpSpPr>
        <a:xfrm>
          <a:off x="0" y="0"/>
          <a:ext cx="0" cy="0"/>
          <a:chOff x="0" y="0"/>
          <a:chExt cx="0" cy="0"/>
        </a:xfrm>
      </p:grpSpPr>
      <p:sp>
        <p:nvSpPr>
          <p:cNvPr id="4" name="Rectangle 3"/>
          <p:cNvSpPr/>
          <p:nvPr/>
        </p:nvSpPr>
        <p:spPr>
          <a:xfrm>
            <a:off x="398745" y="685800"/>
            <a:ext cx="4572000" cy="10156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r>
              <a:rPr lang="id-ID" sz="2000" i="1" dirty="0">
                <a:latin typeface="Aharoni" pitchFamily="2" charset="-79"/>
                <a:cs typeface="Aharoni" pitchFamily="2" charset="-79"/>
              </a:rPr>
              <a:t>Selain itu, Muhammadiyah beserta ormas lain juga </a:t>
            </a:r>
            <a:r>
              <a:rPr lang="id-ID" sz="2000" i="1" dirty="0" smtClean="0">
                <a:latin typeface="Aharoni" pitchFamily="2" charset="-79"/>
                <a:cs typeface="Aharoni" pitchFamily="2" charset="-79"/>
              </a:rPr>
              <a:t>sedang berjuang menggugat:</a:t>
            </a:r>
            <a:endParaRPr lang="id-ID" sz="2000" i="1" dirty="0">
              <a:latin typeface="Aharoni" pitchFamily="2" charset="-79"/>
              <a:cs typeface="Aharoni" pitchFamily="2" charset="-79"/>
            </a:endParaRPr>
          </a:p>
        </p:txBody>
      </p:sp>
      <p:sp>
        <p:nvSpPr>
          <p:cNvPr id="5" name="Flowchart: Terminator 4"/>
          <p:cNvSpPr/>
          <p:nvPr/>
        </p:nvSpPr>
        <p:spPr>
          <a:xfrm>
            <a:off x="3962400" y="2371552"/>
            <a:ext cx="4572000" cy="908864"/>
          </a:xfrm>
          <a:prstGeom prst="flowChartTerminator">
            <a:avLst/>
          </a:prstGeom>
        </p:spPr>
        <p:style>
          <a:lnRef idx="0">
            <a:schemeClr val="accent2"/>
          </a:lnRef>
          <a:fillRef idx="3">
            <a:schemeClr val="accent2"/>
          </a:fillRef>
          <a:effectRef idx="3">
            <a:schemeClr val="accent2"/>
          </a:effectRef>
          <a:fontRef idx="minor">
            <a:schemeClr val="lt1"/>
          </a:fontRef>
        </p:style>
        <p:txBody>
          <a:bodyPr>
            <a:spAutoFit/>
          </a:bodyPr>
          <a:lstStyle/>
          <a:p>
            <a:r>
              <a:rPr lang="id-ID" b="1" dirty="0">
                <a:solidFill>
                  <a:schemeClr val="tx1">
                    <a:lumMod val="85000"/>
                    <a:lumOff val="15000"/>
                  </a:schemeClr>
                </a:solidFill>
              </a:rPr>
              <a:t>UU Nomor 24 Tahun 1999 tentang Lalu Lintas Devisa dan Sistem Nilai </a:t>
            </a:r>
            <a:r>
              <a:rPr lang="id-ID" b="1" dirty="0" smtClean="0">
                <a:solidFill>
                  <a:schemeClr val="tx1">
                    <a:lumMod val="85000"/>
                    <a:lumOff val="15000"/>
                  </a:schemeClr>
                </a:solidFill>
              </a:rPr>
              <a:t>Tukar</a:t>
            </a:r>
            <a:endParaRPr lang="id-ID" b="1" dirty="0">
              <a:solidFill>
                <a:schemeClr val="tx1">
                  <a:lumMod val="85000"/>
                  <a:lumOff val="15000"/>
                </a:schemeClr>
              </a:solidFill>
            </a:endParaRPr>
          </a:p>
        </p:txBody>
      </p:sp>
      <p:sp>
        <p:nvSpPr>
          <p:cNvPr id="6" name="Flowchart: Terminator 5"/>
          <p:cNvSpPr/>
          <p:nvPr/>
        </p:nvSpPr>
        <p:spPr>
          <a:xfrm>
            <a:off x="4037035" y="3687606"/>
            <a:ext cx="4572000" cy="908864"/>
          </a:xfrm>
          <a:prstGeom prst="flowChartTerminator">
            <a:avLst/>
          </a:prstGeom>
        </p:spPr>
        <p:style>
          <a:lnRef idx="0">
            <a:schemeClr val="accent2"/>
          </a:lnRef>
          <a:fillRef idx="3">
            <a:schemeClr val="accent2"/>
          </a:fillRef>
          <a:effectRef idx="3">
            <a:schemeClr val="accent2"/>
          </a:effectRef>
          <a:fontRef idx="minor">
            <a:schemeClr val="lt1"/>
          </a:fontRef>
        </p:style>
        <p:txBody>
          <a:bodyPr>
            <a:spAutoFit/>
          </a:bodyPr>
          <a:lstStyle/>
          <a:p>
            <a:r>
              <a:rPr lang="id-ID" b="1" dirty="0">
                <a:solidFill>
                  <a:schemeClr val="tx1">
                    <a:lumMod val="85000"/>
                    <a:lumOff val="15000"/>
                  </a:schemeClr>
                </a:solidFill>
              </a:rPr>
              <a:t>UU Nomor 25 Tahun 2007 tentang Penanaman Modal Asing (PMA</a:t>
            </a:r>
            <a:r>
              <a:rPr lang="id-ID" b="1" dirty="0" smtClean="0">
                <a:solidFill>
                  <a:schemeClr val="tx1">
                    <a:lumMod val="85000"/>
                    <a:lumOff val="15000"/>
                  </a:schemeClr>
                </a:solidFill>
              </a:rPr>
              <a:t>)</a:t>
            </a:r>
            <a:endParaRPr lang="id-ID" b="1" dirty="0">
              <a:solidFill>
                <a:schemeClr val="tx1">
                  <a:lumMod val="85000"/>
                  <a:lumOff val="15000"/>
                </a:schemeClr>
              </a:solidFill>
            </a:endParaRPr>
          </a:p>
        </p:txBody>
      </p:sp>
      <p:sp>
        <p:nvSpPr>
          <p:cNvPr id="7" name="Flowchart: Terminator 6"/>
          <p:cNvSpPr/>
          <p:nvPr/>
        </p:nvSpPr>
        <p:spPr>
          <a:xfrm>
            <a:off x="4045386" y="5105400"/>
            <a:ext cx="4572000" cy="908864"/>
          </a:xfrm>
          <a:prstGeom prst="flowChartTerminator">
            <a:avLst/>
          </a:prstGeom>
        </p:spPr>
        <p:style>
          <a:lnRef idx="0">
            <a:schemeClr val="accent2"/>
          </a:lnRef>
          <a:fillRef idx="3">
            <a:schemeClr val="accent2"/>
          </a:fillRef>
          <a:effectRef idx="3">
            <a:schemeClr val="accent2"/>
          </a:effectRef>
          <a:fontRef idx="minor">
            <a:schemeClr val="lt1"/>
          </a:fontRef>
        </p:style>
        <p:txBody>
          <a:bodyPr>
            <a:spAutoFit/>
          </a:bodyPr>
          <a:lstStyle/>
          <a:p>
            <a:r>
              <a:rPr lang="id-ID" b="1" dirty="0">
                <a:solidFill>
                  <a:schemeClr val="tx1">
                    <a:lumMod val="85000"/>
                    <a:lumOff val="15000"/>
                  </a:schemeClr>
                </a:solidFill>
              </a:rPr>
              <a:t>UU Nomor 30 Tahun 2009 tentang Ketenagalistrikan.</a:t>
            </a:r>
          </a:p>
        </p:txBody>
      </p:sp>
      <p:cxnSp>
        <p:nvCxnSpPr>
          <p:cNvPr id="9" name="Straight Connector 8"/>
          <p:cNvCxnSpPr/>
          <p:nvPr/>
        </p:nvCxnSpPr>
        <p:spPr>
          <a:xfrm>
            <a:off x="2708492" y="1708772"/>
            <a:ext cx="1295400" cy="958228"/>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a:stCxn id="4" idx="2"/>
            <a:endCxn id="7" idx="1"/>
          </p:cNvCxnSpPr>
          <p:nvPr/>
        </p:nvCxnSpPr>
        <p:spPr>
          <a:xfrm>
            <a:off x="2684745" y="1701463"/>
            <a:ext cx="1360641" cy="3858369"/>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a:stCxn id="4" idx="2"/>
            <a:endCxn id="6" idx="1"/>
          </p:cNvCxnSpPr>
          <p:nvPr/>
        </p:nvCxnSpPr>
        <p:spPr>
          <a:xfrm>
            <a:off x="2684745" y="1701463"/>
            <a:ext cx="1352290" cy="2440575"/>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70875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3505200" cy="1230996"/>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id-ID" dirty="0" smtClean="0"/>
              <a:t>Apa itu Politik??</a:t>
            </a:r>
            <a:endParaRPr lang="id-ID" dirty="0"/>
          </a:p>
        </p:txBody>
      </p:sp>
      <p:sp>
        <p:nvSpPr>
          <p:cNvPr id="4" name="Rectangle 3"/>
          <p:cNvSpPr/>
          <p:nvPr/>
        </p:nvSpPr>
        <p:spPr>
          <a:xfrm>
            <a:off x="457200" y="1600200"/>
            <a:ext cx="4572000" cy="646331"/>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r>
              <a:rPr lang="id-ID" b="1" i="1" dirty="0"/>
              <a:t>Politik (“siasah”-bahasa arab; “politics”-bahas inggris)</a:t>
            </a:r>
          </a:p>
        </p:txBody>
      </p:sp>
      <p:sp>
        <p:nvSpPr>
          <p:cNvPr id="5" name="Rectangle 4"/>
          <p:cNvSpPr/>
          <p:nvPr/>
        </p:nvSpPr>
        <p:spPr>
          <a:xfrm>
            <a:off x="1600200" y="2438400"/>
            <a:ext cx="6858000"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d-ID" dirty="0" smtClean="0"/>
              <a:t>Ilmuan </a:t>
            </a:r>
            <a:r>
              <a:rPr lang="id-ID" dirty="0"/>
              <a:t>politik yang sanagat terkenal, </a:t>
            </a:r>
            <a:r>
              <a:rPr lang="id-ID" b="1" dirty="0"/>
              <a:t>David Easton</a:t>
            </a:r>
            <a:r>
              <a:rPr lang="id-ID" dirty="0"/>
              <a:t>, menyatakn “politik” tidak lain daripada </a:t>
            </a:r>
            <a:r>
              <a:rPr lang="id-ID" dirty="0" smtClean="0"/>
              <a:t>bagaimana </a:t>
            </a:r>
            <a:r>
              <a:rPr lang="id-ID" dirty="0"/>
              <a:t>mengalokasikan sejumlah nilai secara otoritatif  bagi sebuah  masyarakat “</a:t>
            </a:r>
            <a:r>
              <a:rPr lang="id-ID" i="1" dirty="0"/>
              <a:t>authoratitative allocation of values for a society</a:t>
            </a:r>
            <a:r>
              <a:rPr lang="id-ID" dirty="0"/>
              <a:t>”. Artinya dalam kehidupan sehari-hari ada sejumlah nilai yang selalu dicari, dikejar-kejar, dan tentu saja dipertaruhkan orang dalam hidup bermasyarakat serta </a:t>
            </a:r>
            <a:r>
              <a:rPr lang="id-ID" dirty="0" smtClean="0"/>
              <a:t>bernegara.</a:t>
            </a:r>
            <a:endParaRPr lang="id-ID" dirty="0"/>
          </a:p>
        </p:txBody>
      </p:sp>
      <p:sp>
        <p:nvSpPr>
          <p:cNvPr id="6" name="Rectangle 5"/>
          <p:cNvSpPr/>
          <p:nvPr/>
        </p:nvSpPr>
        <p:spPr>
          <a:xfrm>
            <a:off x="457200" y="4800600"/>
            <a:ext cx="8305800"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id-ID" sz="2000" i="1" dirty="0"/>
              <a:t>Di dalam konsep islam, politik memiliki banyak arti antara lain; kegiatan mendidik, memimpin, mengurus, menjaga kepentingan, menyuruh melakukan kebaikan, menjalankan tugas dan sebaginya. Semua itu bertujuan untuk mendatangkan kebaikan dan manfaat kepada masyarakat</a:t>
            </a:r>
            <a:r>
              <a:rPr lang="id-ID" dirty="0"/>
              <a:t>.</a:t>
            </a:r>
          </a:p>
        </p:txBody>
      </p:sp>
    </p:spTree>
    <p:extLst>
      <p:ext uri="{BB962C8B-B14F-4D97-AF65-F5344CB8AC3E}">
        <p14:creationId xmlns:p14="http://schemas.microsoft.com/office/powerpoint/2010/main" val="741732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44000" b="-4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91883" y="457200"/>
            <a:ext cx="3868455" cy="1828800"/>
          </a:xfrm>
        </p:spPr>
        <p:style>
          <a:lnRef idx="2">
            <a:schemeClr val="accent5"/>
          </a:lnRef>
          <a:fillRef idx="1">
            <a:schemeClr val="lt1"/>
          </a:fillRef>
          <a:effectRef idx="0">
            <a:schemeClr val="accent5"/>
          </a:effectRef>
          <a:fontRef idx="minor">
            <a:schemeClr val="dk1"/>
          </a:fontRef>
        </p:style>
        <p:txBody>
          <a:bodyPr>
            <a:noAutofit/>
          </a:bodyPr>
          <a:lstStyle/>
          <a:p>
            <a:r>
              <a:rPr lang="id-ID" sz="1800" dirty="0" smtClean="0"/>
              <a:t>pergumulan dan keterlibatan muhammadiyah dikancah perpolitikan bangsa Indonesia sejak zaman penjajahan hingga zaman sekarang ini.</a:t>
            </a:r>
            <a:endParaRPr lang="id-ID" sz="1800" dirty="0"/>
          </a:p>
        </p:txBody>
      </p:sp>
      <p:sp>
        <p:nvSpPr>
          <p:cNvPr id="3" name="Content Placeholder 2"/>
          <p:cNvSpPr>
            <a:spLocks noGrp="1"/>
          </p:cNvSpPr>
          <p:nvPr>
            <p:ph idx="1"/>
          </p:nvPr>
        </p:nvSpPr>
        <p:spPr>
          <a:xfrm>
            <a:off x="209614" y="1066800"/>
            <a:ext cx="3581400" cy="1143000"/>
          </a:xfrm>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id-ID" sz="2400" dirty="0"/>
              <a:t>M</a:t>
            </a:r>
            <a:r>
              <a:rPr lang="id-ID" sz="2400" dirty="0" smtClean="0"/>
              <a:t>uhammadiyah </a:t>
            </a:r>
            <a:r>
              <a:rPr lang="id-ID" sz="2400" dirty="0"/>
              <a:t>sebagai gerakan politik (</a:t>
            </a:r>
            <a:r>
              <a:rPr lang="id-ID" sz="2400" i="1" dirty="0"/>
              <a:t>political </a:t>
            </a:r>
            <a:r>
              <a:rPr lang="id-ID" sz="2400" i="1" dirty="0" smtClean="0"/>
              <a:t>movement</a:t>
            </a:r>
            <a:r>
              <a:rPr lang="id-ID" sz="2400" dirty="0"/>
              <a:t>) </a:t>
            </a:r>
            <a:endParaRPr lang="id-ID" sz="2400" dirty="0" smtClean="0"/>
          </a:p>
          <a:p>
            <a:pPr marL="0" indent="0">
              <a:buNone/>
            </a:pPr>
            <a:endParaRPr lang="id-ID" sz="2400" dirty="0"/>
          </a:p>
          <a:p>
            <a:pPr marL="0" indent="0">
              <a:buNone/>
            </a:pPr>
            <a:endParaRPr lang="id-ID" sz="2400" dirty="0" smtClean="0"/>
          </a:p>
          <a:p>
            <a:pPr marL="0" indent="0">
              <a:buNone/>
            </a:pPr>
            <a:endParaRPr lang="id-ID" sz="2400" dirty="0" smtClean="0"/>
          </a:p>
        </p:txBody>
      </p:sp>
      <p:cxnSp>
        <p:nvCxnSpPr>
          <p:cNvPr id="5" name="Straight Arrow Connector 4"/>
          <p:cNvCxnSpPr/>
          <p:nvPr/>
        </p:nvCxnSpPr>
        <p:spPr>
          <a:xfrm>
            <a:off x="3791732" y="1524000"/>
            <a:ext cx="121841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Rectangle 5"/>
          <p:cNvSpPr/>
          <p:nvPr/>
        </p:nvSpPr>
        <p:spPr>
          <a:xfrm>
            <a:off x="4991883" y="2438400"/>
            <a:ext cx="3926910" cy="184785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id-ID" dirty="0"/>
              <a:t>lebih mengedepankan moral daripada sekedar memperoleh kekuasaan sebagaimana pada umumnya perjuangan yang dilakukan oleh pelaku-pelaku </a:t>
            </a:r>
            <a:r>
              <a:rPr lang="id-ID" b="1" i="1" dirty="0"/>
              <a:t>low politics</a:t>
            </a:r>
            <a:r>
              <a:rPr lang="id-ID" b="1" dirty="0"/>
              <a:t> </a:t>
            </a:r>
            <a:r>
              <a:rPr lang="id-ID" dirty="0"/>
              <a:t>(politik praktis kepartaian)</a:t>
            </a:r>
          </a:p>
        </p:txBody>
      </p:sp>
      <p:sp>
        <p:nvSpPr>
          <p:cNvPr id="7" name="Content Placeholder 2"/>
          <p:cNvSpPr txBox="1">
            <a:spLocks/>
          </p:cNvSpPr>
          <p:nvPr/>
        </p:nvSpPr>
        <p:spPr>
          <a:xfrm>
            <a:off x="1143000" y="5029200"/>
            <a:ext cx="2667000" cy="15135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id-ID" dirty="0" smtClean="0"/>
          </a:p>
          <a:p>
            <a:pPr marL="0" indent="0">
              <a:buFont typeface="Arial" pitchFamily="34" charset="0"/>
              <a:buNone/>
            </a:pPr>
            <a:endParaRPr lang="id-ID" dirty="0" smtClean="0"/>
          </a:p>
          <a:p>
            <a:pPr marL="0" indent="0">
              <a:buFont typeface="Arial" pitchFamily="34" charset="0"/>
              <a:buNone/>
            </a:pPr>
            <a:endParaRPr lang="id-ID" dirty="0" smtClean="0"/>
          </a:p>
          <a:p>
            <a:pPr marL="0" indent="0">
              <a:buFont typeface="Arial" pitchFamily="34" charset="0"/>
              <a:buNone/>
            </a:pPr>
            <a:endParaRPr lang="id-ID" dirty="0">
              <a:solidFill>
                <a:srgbClr val="FF0000"/>
              </a:solidFill>
            </a:endParaRPr>
          </a:p>
        </p:txBody>
      </p:sp>
      <p:sp>
        <p:nvSpPr>
          <p:cNvPr id="12" name="Rectangle 11"/>
          <p:cNvSpPr/>
          <p:nvPr/>
        </p:nvSpPr>
        <p:spPr>
          <a:xfrm>
            <a:off x="195849" y="2895600"/>
            <a:ext cx="3608931"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id-ID" sz="2400" dirty="0"/>
              <a:t>Bentuk keterlibatan politik muhammadiyah sekarang ini adalah </a:t>
            </a:r>
            <a:r>
              <a:rPr lang="id-ID" sz="2400" i="1" dirty="0">
                <a:solidFill>
                  <a:srgbClr val="FF0000"/>
                </a:solidFill>
              </a:rPr>
              <a:t>high politics</a:t>
            </a:r>
            <a:endParaRPr lang="id-ID" sz="2400" dirty="0">
              <a:solidFill>
                <a:srgbClr val="FF0000"/>
              </a:solidFill>
            </a:endParaRPr>
          </a:p>
        </p:txBody>
      </p:sp>
      <p:cxnSp>
        <p:nvCxnSpPr>
          <p:cNvPr id="13" name="Straight Arrow Connector 12"/>
          <p:cNvCxnSpPr/>
          <p:nvPr/>
        </p:nvCxnSpPr>
        <p:spPr>
          <a:xfrm>
            <a:off x="3810000" y="3240985"/>
            <a:ext cx="1181883"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Rectangle 24"/>
          <p:cNvSpPr/>
          <p:nvPr/>
        </p:nvSpPr>
        <p:spPr>
          <a:xfrm>
            <a:off x="494908" y="4572000"/>
            <a:ext cx="7848599"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id-ID" dirty="0"/>
              <a:t>Muhammadiyah akan berusaha dalam batas kemampuan yang ada untuk “mengingatkan” mereka yang memiliki kedudukan dalam jabatan untuk tidak menyalahgunakan kedudukan dan jabatannya. Itulah yang secara popular di kalangan islam kita mengenalnya dengan </a:t>
            </a:r>
            <a:r>
              <a:rPr lang="id-ID" b="1" dirty="0"/>
              <a:t>“</a:t>
            </a:r>
            <a:r>
              <a:rPr lang="id-ID" b="1" i="1" dirty="0"/>
              <a:t>amar ma’ruf nahi munkar</a:t>
            </a:r>
            <a:r>
              <a:rPr lang="id-ID" b="1" dirty="0"/>
              <a:t>”</a:t>
            </a:r>
            <a:r>
              <a:rPr lang="id-ID" dirty="0"/>
              <a:t>. Dan inilah yang sebenarnya disebut dengan Amin Rais sebagai </a:t>
            </a:r>
            <a:r>
              <a:rPr lang="id-ID" i="1" dirty="0"/>
              <a:t>high politics</a:t>
            </a:r>
            <a:endParaRPr lang="id-ID" dirty="0"/>
          </a:p>
        </p:txBody>
      </p:sp>
    </p:spTree>
    <p:extLst>
      <p:ext uri="{BB962C8B-B14F-4D97-AF65-F5344CB8AC3E}">
        <p14:creationId xmlns:p14="http://schemas.microsoft.com/office/powerpoint/2010/main" val="3155350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8000" b="-3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315200" cy="1020762"/>
          </a:xfrm>
        </p:spPr>
        <p:style>
          <a:lnRef idx="1">
            <a:schemeClr val="accent5"/>
          </a:lnRef>
          <a:fillRef idx="2">
            <a:schemeClr val="accent5"/>
          </a:fillRef>
          <a:effectRef idx="1">
            <a:schemeClr val="accent5"/>
          </a:effectRef>
          <a:fontRef idx="minor">
            <a:schemeClr val="dk1"/>
          </a:fontRef>
        </p:style>
        <p:txBody>
          <a:bodyPr>
            <a:noAutofit/>
          </a:bodyPr>
          <a:lstStyle/>
          <a:p>
            <a:r>
              <a:rPr lang="id-ID" sz="2400" dirty="0" smtClean="0">
                <a:latin typeface="Aharoni" pitchFamily="2" charset="-79"/>
                <a:cs typeface="Aharoni" pitchFamily="2" charset="-79"/>
              </a:rPr>
              <a:t>Data Sejarah Peran dan Kontribusi Aktif Muhammadiyah dalam Perjuangan Politik.</a:t>
            </a:r>
            <a:endParaRPr lang="id-ID" sz="2400" dirty="0">
              <a:latin typeface="Aharoni" pitchFamily="2" charset="-79"/>
              <a:cs typeface="Aharoni" pitchFamily="2" charset="-79"/>
            </a:endParaRPr>
          </a:p>
        </p:txBody>
      </p:sp>
      <p:sp>
        <p:nvSpPr>
          <p:cNvPr id="4" name="Rectangle 3"/>
          <p:cNvSpPr/>
          <p:nvPr/>
        </p:nvSpPr>
        <p:spPr>
          <a:xfrm>
            <a:off x="304800" y="2438400"/>
            <a:ext cx="8653396" cy="397031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lgn="just">
              <a:buFont typeface="Arial" pitchFamily="34" charset="0"/>
              <a:buChar char="•"/>
            </a:pPr>
            <a:r>
              <a:rPr lang="id-ID" dirty="0"/>
              <a:t>T</a:t>
            </a:r>
            <a:r>
              <a:rPr lang="id-ID" dirty="0" smtClean="0"/>
              <a:t>okoh-tokoh </a:t>
            </a:r>
            <a:r>
              <a:rPr lang="id-ID" dirty="0"/>
              <a:t>politik indoesia seperti </a:t>
            </a:r>
            <a:r>
              <a:rPr lang="id-ID" b="1" dirty="0"/>
              <a:t>dr. Wahidin Sudirohusodo</a:t>
            </a:r>
            <a:r>
              <a:rPr lang="id-ID" dirty="0"/>
              <a:t>, pendiri </a:t>
            </a:r>
            <a:r>
              <a:rPr lang="id-ID" dirty="0" smtClean="0"/>
              <a:t>Budi Utomo (</a:t>
            </a:r>
            <a:r>
              <a:rPr lang="id-ID" u="sng" dirty="0"/>
              <a:t>Ahmad Dahlan pernah menjadi anggota dan penasehat </a:t>
            </a:r>
            <a:r>
              <a:rPr lang="id-ID" u="sng" dirty="0" smtClean="0"/>
              <a:t>Budi Utomo</a:t>
            </a:r>
            <a:r>
              <a:rPr lang="id-ID" dirty="0" smtClean="0"/>
              <a:t>).</a:t>
            </a:r>
          </a:p>
          <a:p>
            <a:pPr marL="285750" indent="-285750" algn="just">
              <a:buFont typeface="Arial" pitchFamily="34" charset="0"/>
              <a:buChar char="•"/>
            </a:pPr>
            <a:r>
              <a:rPr lang="id-ID" b="1" dirty="0" smtClean="0"/>
              <a:t>H</a:t>
            </a:r>
            <a:r>
              <a:rPr lang="id-ID" b="1" dirty="0"/>
              <a:t>. Samanhudi, H.O.S. Cokroaminoto</a:t>
            </a:r>
            <a:r>
              <a:rPr lang="id-ID" dirty="0"/>
              <a:t> dan </a:t>
            </a:r>
            <a:r>
              <a:rPr lang="id-ID" b="1" dirty="0"/>
              <a:t>H. Agus </a:t>
            </a:r>
            <a:r>
              <a:rPr lang="id-ID" b="1" dirty="0" smtClean="0"/>
              <a:t>Salim </a:t>
            </a:r>
            <a:r>
              <a:rPr lang="id-ID" dirty="0" smtClean="0"/>
              <a:t>ketiganya </a:t>
            </a:r>
            <a:r>
              <a:rPr lang="id-ID" dirty="0"/>
              <a:t>pendiri dan pemuka syarikat islam (SI) (</a:t>
            </a:r>
            <a:r>
              <a:rPr lang="id-ID" u="sng" dirty="0"/>
              <a:t>Ahmad Dahlan pernah menjadi anggota dan penasehat SI</a:t>
            </a:r>
            <a:r>
              <a:rPr lang="id-ID" dirty="0" smtClean="0"/>
              <a:t>).</a:t>
            </a:r>
          </a:p>
          <a:p>
            <a:pPr marL="285750" indent="-285750" algn="just">
              <a:buFont typeface="Arial" pitchFamily="34" charset="0"/>
              <a:buChar char="•"/>
            </a:pPr>
            <a:r>
              <a:rPr lang="id-ID" dirty="0"/>
              <a:t>Ketika H.O.S. Cokroaminoto mengadakan kongres islam di Cirebon pada tahun 1921, </a:t>
            </a:r>
            <a:r>
              <a:rPr lang="id-ID" u="sng" dirty="0"/>
              <a:t>muhammadiyah ikut membantu penyelenggaraannya</a:t>
            </a:r>
            <a:r>
              <a:rPr lang="id-ID" dirty="0"/>
              <a:t>. Dalam kongres tersebut, </a:t>
            </a:r>
            <a:r>
              <a:rPr lang="id-ID" u="sng" dirty="0"/>
              <a:t>Ahmad Dahlan menyampaikan prasaran tentang pembaharuan pemikiran islam dan konsep pendidikan islam. </a:t>
            </a:r>
            <a:endParaRPr lang="id-ID" u="sng" dirty="0" smtClean="0"/>
          </a:p>
          <a:p>
            <a:pPr marL="285750" indent="-285750" algn="just">
              <a:buFont typeface="Arial" pitchFamily="34" charset="0"/>
              <a:buChar char="•"/>
            </a:pPr>
            <a:r>
              <a:rPr lang="id-ID" b="1" dirty="0"/>
              <a:t>Mas Mansur</a:t>
            </a:r>
            <a:r>
              <a:rPr lang="id-ID" dirty="0"/>
              <a:t>, tokoh puncak muhammadiyah (1937-43), juga </a:t>
            </a:r>
            <a:r>
              <a:rPr lang="id-ID" u="sng" dirty="0"/>
              <a:t>pernah menjadi anggota dan penasehat SI pada tahun 1915, </a:t>
            </a:r>
            <a:r>
              <a:rPr lang="id-ID" dirty="0"/>
              <a:t>selesai studinya dari timur </a:t>
            </a:r>
            <a:r>
              <a:rPr lang="id-ID" dirty="0" smtClean="0"/>
              <a:t>tengah.</a:t>
            </a:r>
          </a:p>
          <a:p>
            <a:pPr marL="285750" indent="-285750" algn="just">
              <a:buFont typeface="Arial" pitchFamily="34" charset="0"/>
              <a:buChar char="•"/>
            </a:pPr>
            <a:r>
              <a:rPr lang="id-ID" dirty="0" smtClean="0"/>
              <a:t>Tahun </a:t>
            </a:r>
            <a:r>
              <a:rPr lang="id-ID" dirty="0"/>
              <a:t>1925, Mas Mansur sebagai tokoh muhammadiyah sekaligus sebagai tokoh SI, H.O.S. Cokroaminoto, sebagai tokoh puncak SI, </a:t>
            </a:r>
            <a:r>
              <a:rPr lang="id-ID" u="sng" dirty="0"/>
              <a:t>menjadi delegasi resmi Indonesia yang menghadiri kongres dunia islam tentang khilafah islam di mekkah</a:t>
            </a:r>
            <a:r>
              <a:rPr lang="id-ID" dirty="0"/>
              <a:t>. </a:t>
            </a:r>
          </a:p>
          <a:p>
            <a:pPr marL="285750" indent="-285750" algn="just">
              <a:buFont typeface="Arial" pitchFamily="34" charset="0"/>
              <a:buChar char="•"/>
            </a:pPr>
            <a:endParaRPr lang="id-ID" dirty="0"/>
          </a:p>
        </p:txBody>
      </p:sp>
      <p:sp>
        <p:nvSpPr>
          <p:cNvPr id="6" name="Flowchart: Connector 5"/>
          <p:cNvSpPr/>
          <p:nvPr/>
        </p:nvSpPr>
        <p:spPr>
          <a:xfrm>
            <a:off x="685800" y="1447800"/>
            <a:ext cx="7391400" cy="908864"/>
          </a:xfrm>
          <a:prstGeom prst="flowChartConnector">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id-ID" b="1" i="1" dirty="0" smtClean="0"/>
              <a:t>Tahun </a:t>
            </a:r>
            <a:r>
              <a:rPr lang="id-ID" b="1" i="1" dirty="0"/>
              <a:t>1912, </a:t>
            </a:r>
            <a:r>
              <a:rPr lang="id-ID" i="1" dirty="0"/>
              <a:t>muhammadiyah </a:t>
            </a:r>
            <a:r>
              <a:rPr lang="id-ID" b="1" i="1" dirty="0" smtClean="0"/>
              <a:t>BUKAN</a:t>
            </a:r>
            <a:r>
              <a:rPr lang="id-ID" i="1" dirty="0" smtClean="0"/>
              <a:t> </a:t>
            </a:r>
            <a:r>
              <a:rPr lang="id-ID" i="1" dirty="0"/>
              <a:t>partai politik, meskipun pendirinya, Ahmad Dahlan (1868-1923</a:t>
            </a:r>
            <a:r>
              <a:rPr lang="id-ID" i="1" dirty="0" smtClean="0"/>
              <a:t>).</a:t>
            </a:r>
            <a:endParaRPr lang="id-ID" i="1" dirty="0"/>
          </a:p>
        </p:txBody>
      </p:sp>
    </p:spTree>
    <p:extLst>
      <p:ext uri="{BB962C8B-B14F-4D97-AF65-F5344CB8AC3E}">
        <p14:creationId xmlns:p14="http://schemas.microsoft.com/office/powerpoint/2010/main" val="2619192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59000" b="-5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0" y="2514600"/>
            <a:ext cx="4800600" cy="2514600"/>
          </a:xfrm>
        </p:spPr>
        <p:style>
          <a:lnRef idx="2">
            <a:schemeClr val="accent2"/>
          </a:lnRef>
          <a:fillRef idx="1">
            <a:schemeClr val="lt1"/>
          </a:fillRef>
          <a:effectRef idx="0">
            <a:schemeClr val="accent2"/>
          </a:effectRef>
          <a:fontRef idx="minor">
            <a:schemeClr val="dk1"/>
          </a:fontRef>
        </p:style>
        <p:txBody>
          <a:bodyPr>
            <a:noAutofit/>
          </a:bodyPr>
          <a:lstStyle/>
          <a:p>
            <a:r>
              <a:rPr lang="id-ID" sz="2000" dirty="0"/>
              <a:t>mewujudkan cita-citanya muhammadiyah menyalurkan perjuangan politik pada partai politik islam</a:t>
            </a:r>
            <a:r>
              <a:rPr lang="id-ID" sz="2000" b="1" dirty="0"/>
              <a:t>, tanpa harus </a:t>
            </a:r>
            <a:r>
              <a:rPr lang="id-ID" sz="2000" dirty="0"/>
              <a:t>menjadikan muhammadiyah sebagai partai politik. Perjuangan politik ini dilakukan dengan melibatkan seluruh kekuatan umat islam dengan </a:t>
            </a:r>
            <a:r>
              <a:rPr lang="id-ID" sz="2000" b="1" dirty="0"/>
              <a:t>satu tujuan, yaitu kemenangan islam.</a:t>
            </a:r>
          </a:p>
        </p:txBody>
      </p:sp>
      <p:sp>
        <p:nvSpPr>
          <p:cNvPr id="4" name="Flowchart: Connector 3"/>
          <p:cNvSpPr/>
          <p:nvPr/>
        </p:nvSpPr>
        <p:spPr>
          <a:xfrm>
            <a:off x="762000" y="63202"/>
            <a:ext cx="5105400" cy="2207240"/>
          </a:xfrm>
          <a:prstGeom prst="flowChartConnector">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id-ID" sz="2400" b="1" i="1" dirty="0" smtClean="0"/>
              <a:t>Untuk apa Muhammadiyah aktif dalam perjuangan politik???</a:t>
            </a:r>
            <a:endParaRPr lang="id-ID" sz="2400" i="1" dirty="0"/>
          </a:p>
        </p:txBody>
      </p:sp>
    </p:spTree>
    <p:extLst>
      <p:ext uri="{BB962C8B-B14F-4D97-AF65-F5344CB8AC3E}">
        <p14:creationId xmlns:p14="http://schemas.microsoft.com/office/powerpoint/2010/main" val="2536896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62622" y="685800"/>
            <a:ext cx="6133578" cy="795403"/>
          </a:xfrm>
        </p:spPr>
        <p:style>
          <a:lnRef idx="2">
            <a:schemeClr val="accent3"/>
          </a:lnRef>
          <a:fillRef idx="1">
            <a:schemeClr val="lt1"/>
          </a:fillRef>
          <a:effectRef idx="0">
            <a:schemeClr val="accent3"/>
          </a:effectRef>
          <a:fontRef idx="minor">
            <a:schemeClr val="dk1"/>
          </a:fontRef>
        </p:style>
        <p:txBody>
          <a:bodyPr>
            <a:noAutofit/>
          </a:bodyPr>
          <a:lstStyle/>
          <a:p>
            <a:r>
              <a:rPr lang="id-ID" sz="2900" dirty="0" smtClean="0"/>
              <a:t>Perjuangan Politik bagi Muhammadiyah Didasarkan pada Dua Prinsip.</a:t>
            </a:r>
            <a:endParaRPr lang="id-ID" sz="2900" dirty="0"/>
          </a:p>
        </p:txBody>
      </p:sp>
      <p:sp>
        <p:nvSpPr>
          <p:cNvPr id="4" name="Rounded Rectangle 3"/>
          <p:cNvSpPr/>
          <p:nvPr/>
        </p:nvSpPr>
        <p:spPr>
          <a:xfrm>
            <a:off x="1295400" y="3015856"/>
            <a:ext cx="2285999" cy="2145268"/>
          </a:xfrm>
          <a:prstGeom prst="round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id-ID" sz="2000" dirty="0" smtClean="0"/>
              <a:t>muhammadiyah </a:t>
            </a:r>
            <a:r>
              <a:rPr lang="id-ID" sz="2000" dirty="0"/>
              <a:t>memerlukan aspirasi politik dan ini dilakukan di luar organiasi muhammadiyah</a:t>
            </a:r>
          </a:p>
        </p:txBody>
      </p:sp>
      <p:sp>
        <p:nvSpPr>
          <p:cNvPr id="5" name="Rounded Rectangle 4"/>
          <p:cNvSpPr/>
          <p:nvPr/>
        </p:nvSpPr>
        <p:spPr>
          <a:xfrm>
            <a:off x="5213958" y="3063044"/>
            <a:ext cx="2329841" cy="2145268"/>
          </a:xfrm>
          <a:prstGeom prst="round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id-ID" sz="2000" dirty="0"/>
              <a:t>penyaluran kemenangan islam dan umatnya secara keseluruhan. </a:t>
            </a:r>
            <a:endParaRPr lang="id-ID" sz="2000" dirty="0" smtClean="0"/>
          </a:p>
          <a:p>
            <a:endParaRPr lang="id-ID" sz="2000" dirty="0"/>
          </a:p>
        </p:txBody>
      </p:sp>
      <p:sp>
        <p:nvSpPr>
          <p:cNvPr id="7" name="Down Arrow 6"/>
          <p:cNvSpPr/>
          <p:nvPr/>
        </p:nvSpPr>
        <p:spPr>
          <a:xfrm>
            <a:off x="5903412" y="2058774"/>
            <a:ext cx="953022" cy="753393"/>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d-ID" sz="3200" b="1" dirty="0" smtClean="0">
                <a:solidFill>
                  <a:schemeClr val="tx1"/>
                </a:solidFill>
                <a:latin typeface="Arial Black" pitchFamily="34" charset="0"/>
              </a:rPr>
              <a:t>2</a:t>
            </a:r>
            <a:endParaRPr lang="id-ID" sz="3200" b="1" dirty="0">
              <a:solidFill>
                <a:schemeClr val="tx1"/>
              </a:solidFill>
              <a:latin typeface="Arial Black" pitchFamily="34" charset="0"/>
            </a:endParaRPr>
          </a:p>
        </p:txBody>
      </p:sp>
      <p:sp>
        <p:nvSpPr>
          <p:cNvPr id="8" name="Down Arrow 7"/>
          <p:cNvSpPr/>
          <p:nvPr/>
        </p:nvSpPr>
        <p:spPr>
          <a:xfrm>
            <a:off x="1562622" y="2058774"/>
            <a:ext cx="953022" cy="730038"/>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d-ID" sz="3200" b="1" dirty="0" smtClean="0">
                <a:solidFill>
                  <a:schemeClr val="tx1"/>
                </a:solidFill>
                <a:latin typeface="Arial Black" pitchFamily="34" charset="0"/>
              </a:rPr>
              <a:t>1</a:t>
            </a:r>
            <a:endParaRPr lang="id-ID" sz="3200" b="1" dirty="0">
              <a:solidFill>
                <a:schemeClr val="tx1"/>
              </a:solidFill>
              <a:latin typeface="Arial Black" pitchFamily="34" charset="0"/>
            </a:endParaRPr>
          </a:p>
        </p:txBody>
      </p:sp>
    </p:spTree>
    <p:extLst>
      <p:ext uri="{BB962C8B-B14F-4D97-AF65-F5344CB8AC3E}">
        <p14:creationId xmlns:p14="http://schemas.microsoft.com/office/powerpoint/2010/main" val="1029673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6858000" cy="990600"/>
          </a:xfrm>
          <a:prstGeom prst="flowChartAlternateProcess">
            <a:avLst/>
          </a:prstGeom>
        </p:spPr>
        <p:style>
          <a:lnRef idx="2">
            <a:schemeClr val="accent5"/>
          </a:lnRef>
          <a:fillRef idx="1">
            <a:schemeClr val="lt1"/>
          </a:fillRef>
          <a:effectRef idx="0">
            <a:schemeClr val="accent5"/>
          </a:effectRef>
          <a:fontRef idx="minor">
            <a:schemeClr val="dk1"/>
          </a:fontRef>
        </p:style>
        <p:txBody>
          <a:bodyPr>
            <a:normAutofit fontScale="90000"/>
          </a:bodyPr>
          <a:lstStyle/>
          <a:p>
            <a:pPr lvl="0"/>
            <a:r>
              <a:rPr lang="id-ID" b="1" dirty="0" smtClean="0"/>
              <a:t/>
            </a:r>
            <a:br>
              <a:rPr lang="id-ID" b="1" dirty="0" smtClean="0"/>
            </a:br>
            <a:r>
              <a:rPr lang="id-ID" b="1" dirty="0" smtClean="0"/>
              <a:t>Landasan </a:t>
            </a:r>
            <a:r>
              <a:rPr lang="id-ID" b="1" dirty="0"/>
              <a:t>Operasional Politik</a:t>
            </a:r>
            <a:r>
              <a:rPr lang="id-ID" dirty="0"/>
              <a:t/>
            </a:r>
            <a:br>
              <a:rPr lang="id-ID" dirty="0"/>
            </a:br>
            <a:endParaRPr lang="id-ID" dirty="0"/>
          </a:p>
        </p:txBody>
      </p:sp>
      <p:sp>
        <p:nvSpPr>
          <p:cNvPr id="3" name="Content Placeholder 2"/>
          <p:cNvSpPr>
            <a:spLocks noGrp="1"/>
          </p:cNvSpPr>
          <p:nvPr>
            <p:ph idx="1"/>
          </p:nvPr>
        </p:nvSpPr>
        <p:spPr>
          <a:xfrm>
            <a:off x="838200" y="1295400"/>
            <a:ext cx="7696200" cy="3886200"/>
          </a:xfrm>
          <a:prstGeom prst="cloud">
            <a:avLst/>
          </a:prstGeom>
        </p:spPr>
        <p:style>
          <a:lnRef idx="1">
            <a:schemeClr val="accent5"/>
          </a:lnRef>
          <a:fillRef idx="2">
            <a:schemeClr val="accent5"/>
          </a:fillRef>
          <a:effectRef idx="1">
            <a:schemeClr val="accent5"/>
          </a:effectRef>
          <a:fontRef idx="minor">
            <a:schemeClr val="dk1"/>
          </a:fontRef>
        </p:style>
        <p:txBody>
          <a:bodyPr>
            <a:noAutofit/>
          </a:bodyPr>
          <a:lstStyle/>
          <a:p>
            <a:pPr marL="0" indent="0" algn="ctr">
              <a:buNone/>
            </a:pPr>
            <a:r>
              <a:rPr lang="id-ID" sz="2400" dirty="0" smtClean="0">
                <a:latin typeface="Comic Sans MS" pitchFamily="66" charset="0"/>
                <a:cs typeface="Aharoni" pitchFamily="2" charset="-79"/>
              </a:rPr>
              <a:t>Secara operasional muhammadiyah memilih lahan dakwah dibidang kemasyarakatan ditegaskan dalam khittah (garis) perjuangan diantarannya: Khittah Ponorogo 1969, khittah Surabaya 1978, khittah  Denpasar 2002.</a:t>
            </a:r>
            <a:endParaRPr lang="id-ID" sz="2400" dirty="0">
              <a:latin typeface="Comic Sans MS" pitchFamily="66" charset="0"/>
              <a:cs typeface="Aharoni" pitchFamily="2" charset="-79"/>
            </a:endParaRPr>
          </a:p>
        </p:txBody>
      </p:sp>
    </p:spTree>
    <p:extLst>
      <p:ext uri="{BB962C8B-B14F-4D97-AF65-F5344CB8AC3E}">
        <p14:creationId xmlns:p14="http://schemas.microsoft.com/office/powerpoint/2010/main" val="44238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13000" b="-13000"/>
          </a:stretch>
        </a:blipFill>
        <a:effectLst/>
      </p:bgPr>
    </p:bg>
    <p:spTree>
      <p:nvGrpSpPr>
        <p:cNvPr id="1" name=""/>
        <p:cNvGrpSpPr/>
        <p:nvPr/>
      </p:nvGrpSpPr>
      <p:grpSpPr>
        <a:xfrm>
          <a:off x="0" y="0"/>
          <a:ext cx="0" cy="0"/>
          <a:chOff x="0" y="0"/>
          <a:chExt cx="0" cy="0"/>
        </a:xfrm>
      </p:grpSpPr>
      <p:sp>
        <p:nvSpPr>
          <p:cNvPr id="5" name="Horizontal Scroll 4"/>
          <p:cNvSpPr/>
          <p:nvPr/>
        </p:nvSpPr>
        <p:spPr>
          <a:xfrm>
            <a:off x="1353333" y="1688465"/>
            <a:ext cx="6683679" cy="1226939"/>
          </a:xfrm>
          <a:prstGeom prst="horizontalScroll">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a:t>Muhammadiyah meyakini bahwa politik dalam kehidupan bangsa dan negara merupakan salah satu aspek dari ajaran islam dalam urusan keduniawian (</a:t>
            </a:r>
            <a:r>
              <a:rPr lang="id-ID" i="1" dirty="0"/>
              <a:t>al-umur ad-dunyawiya</a:t>
            </a:r>
            <a:r>
              <a:rPr lang="id-ID" dirty="0"/>
              <a:t>t</a:t>
            </a:r>
            <a:r>
              <a:rPr lang="id-ID" dirty="0" smtClean="0"/>
              <a:t>)         </a:t>
            </a:r>
            <a:endParaRPr lang="id-ID" dirty="0"/>
          </a:p>
        </p:txBody>
      </p:sp>
      <p:sp>
        <p:nvSpPr>
          <p:cNvPr id="6" name="Horizontal Scroll 5"/>
          <p:cNvSpPr/>
          <p:nvPr/>
        </p:nvSpPr>
        <p:spPr>
          <a:xfrm>
            <a:off x="1075673" y="2915404"/>
            <a:ext cx="7239000" cy="1963103"/>
          </a:xfrm>
          <a:prstGeom prst="horizontalScroll">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a:t>Muhammadiyah memilih perjuangan dalam </a:t>
            </a:r>
            <a:r>
              <a:rPr lang="id-ID" dirty="0" smtClean="0"/>
              <a:t>kehidupan </a:t>
            </a:r>
            <a:r>
              <a:rPr lang="id-ID" dirty="0"/>
              <a:t>berbangsa dan bernegara melalui usaha-usaha pembinaan atau perbedayaaan masyarakat guna terwujudnya masyarakat yang madani (</a:t>
            </a:r>
            <a:r>
              <a:rPr lang="id-ID" i="1" dirty="0"/>
              <a:t>civil society</a:t>
            </a:r>
            <a:r>
              <a:rPr lang="id-ID" dirty="0"/>
              <a:t>) yang kuat sebagaimana muhammadiyah untuk mewujudkan masyarakat islam yang sebenar-benarnya. </a:t>
            </a:r>
            <a:r>
              <a:rPr lang="id-ID" dirty="0" smtClean="0"/>
              <a:t>                  </a:t>
            </a:r>
            <a:endParaRPr lang="id-ID" dirty="0"/>
          </a:p>
        </p:txBody>
      </p:sp>
      <p:sp>
        <p:nvSpPr>
          <p:cNvPr id="7" name="Horizontal Scroll 6"/>
          <p:cNvSpPr/>
          <p:nvPr/>
        </p:nvSpPr>
        <p:spPr>
          <a:xfrm>
            <a:off x="762000" y="4800599"/>
            <a:ext cx="7924800" cy="1595021"/>
          </a:xfrm>
          <a:prstGeom prst="horizontalScroll">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id-ID" dirty="0"/>
              <a:t>Muhammadiyah senantiasa memainkan peranan politiknya sebagai wujud dari dakwah </a:t>
            </a:r>
            <a:r>
              <a:rPr lang="id-ID" i="1" dirty="0"/>
              <a:t>amar ma’ruf nahi mungkar</a:t>
            </a:r>
            <a:r>
              <a:rPr lang="id-ID" dirty="0"/>
              <a:t> dengan jalan mempengaruhi proses dan kebajiakan negara agar tetap berjalan dengan sesuai dengan konstitusi dan cita-cita luhur bangsa. </a:t>
            </a:r>
          </a:p>
        </p:txBody>
      </p:sp>
      <p:sp>
        <p:nvSpPr>
          <p:cNvPr id="8" name="Oval 7"/>
          <p:cNvSpPr/>
          <p:nvPr/>
        </p:nvSpPr>
        <p:spPr>
          <a:xfrm>
            <a:off x="914400" y="304800"/>
            <a:ext cx="7620000" cy="11430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000" b="1" dirty="0" smtClean="0"/>
              <a:t>Beberapa kutipan panjang tentang Khittah Perjuangan dalam Kehidupan Berbangsa dan Bernegara.</a:t>
            </a:r>
            <a:endParaRPr lang="id-ID" sz="2000" b="1" dirty="0"/>
          </a:p>
        </p:txBody>
      </p:sp>
    </p:spTree>
    <p:extLst>
      <p:ext uri="{BB962C8B-B14F-4D97-AF65-F5344CB8AC3E}">
        <p14:creationId xmlns:p14="http://schemas.microsoft.com/office/powerpoint/2010/main" val="1858854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9000"/>
            <a:lum/>
          </a:blip>
          <a:srcRect/>
          <a:stretch>
            <a:fillRect t="-32000" b="-3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5791200" cy="1143000"/>
          </a:xfrm>
          <a:solidFill>
            <a:srgbClr val="FF99CC"/>
          </a:solidFill>
        </p:spPr>
        <p:txBody>
          <a:bodyPr>
            <a:noAutofit/>
          </a:bodyPr>
          <a:lstStyle/>
          <a:p>
            <a:r>
              <a:rPr lang="id-ID" sz="3600" dirty="0" smtClean="0"/>
              <a:t>Metamorfose Sikap Politik Muhammadiyah</a:t>
            </a:r>
            <a:endParaRPr lang="id-ID" sz="3600" dirty="0"/>
          </a:p>
        </p:txBody>
      </p:sp>
      <p:sp>
        <p:nvSpPr>
          <p:cNvPr id="4" name="Rectangle 3"/>
          <p:cNvSpPr/>
          <p:nvPr/>
        </p:nvSpPr>
        <p:spPr>
          <a:xfrm>
            <a:off x="304800" y="1371600"/>
            <a:ext cx="8534400" cy="923330"/>
          </a:xfrm>
          <a:prstGeom prst="rect">
            <a:avLst/>
          </a:prstGeom>
          <a:ln>
            <a:solidFill>
              <a:srgbClr val="FF99CC"/>
            </a:solidFill>
          </a:ln>
        </p:spPr>
        <p:style>
          <a:lnRef idx="2">
            <a:schemeClr val="accent5"/>
          </a:lnRef>
          <a:fillRef idx="1">
            <a:schemeClr val="lt1"/>
          </a:fillRef>
          <a:effectRef idx="0">
            <a:schemeClr val="accent5"/>
          </a:effectRef>
          <a:fontRef idx="minor">
            <a:schemeClr val="dk1"/>
          </a:fontRef>
        </p:style>
        <p:txBody>
          <a:bodyPr wrap="square">
            <a:spAutoFit/>
          </a:bodyPr>
          <a:lstStyle/>
          <a:p>
            <a:pPr lvl="0"/>
            <a:r>
              <a:rPr lang="id-ID" dirty="0"/>
              <a:t>Tahun 1912 – 1926, muhammmadiyah dinyatakan buakn sebagai organisasi politik, meskipun bvanyak anggota muhammadiyah yang menjadi anggota aktif dalam organisasi budi utomo, sarikat islam, partai sarikat islam indonesia. </a:t>
            </a:r>
          </a:p>
        </p:txBody>
      </p:sp>
      <p:sp>
        <p:nvSpPr>
          <p:cNvPr id="5" name="Rectangle 4"/>
          <p:cNvSpPr/>
          <p:nvPr/>
        </p:nvSpPr>
        <p:spPr>
          <a:xfrm>
            <a:off x="310018" y="2435258"/>
            <a:ext cx="8529181" cy="923330"/>
          </a:xfrm>
          <a:prstGeom prst="rect">
            <a:avLst/>
          </a:prstGeom>
          <a:ln>
            <a:solidFill>
              <a:srgbClr val="FF99CC"/>
            </a:solidFill>
          </a:ln>
        </p:spPr>
        <p:style>
          <a:lnRef idx="2">
            <a:schemeClr val="accent5"/>
          </a:lnRef>
          <a:fillRef idx="1">
            <a:schemeClr val="lt1"/>
          </a:fillRef>
          <a:effectRef idx="0">
            <a:schemeClr val="accent5"/>
          </a:effectRef>
          <a:fontRef idx="minor">
            <a:schemeClr val="dk1"/>
          </a:fontRef>
        </p:style>
        <p:txBody>
          <a:bodyPr wrap="square">
            <a:spAutoFit/>
          </a:bodyPr>
          <a:lstStyle/>
          <a:p>
            <a:pPr lvl="0"/>
            <a:r>
              <a:rPr lang="id-ID" dirty="0"/>
              <a:t>Tahun 1927-1938, muhammadiyah memantapkan diri sebagai organisasi islam dan amal. Anggota muhammadiyah yang memasuki partai sarikat islam indonesia (PSII) terkena disiplin organisasi tidak boleh merangkap keanggotaan dengan muhammadiyah.</a:t>
            </a:r>
          </a:p>
        </p:txBody>
      </p:sp>
      <p:sp>
        <p:nvSpPr>
          <p:cNvPr id="6" name="Rectangle 5"/>
          <p:cNvSpPr/>
          <p:nvPr/>
        </p:nvSpPr>
        <p:spPr>
          <a:xfrm>
            <a:off x="304800" y="3429000"/>
            <a:ext cx="8534400" cy="1200329"/>
          </a:xfrm>
          <a:prstGeom prst="rect">
            <a:avLst/>
          </a:prstGeom>
          <a:ln>
            <a:solidFill>
              <a:srgbClr val="FF99CC"/>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id-ID" dirty="0"/>
              <a:t>Tahun 1938-1942, pada tahun 1923 para pemuka Joung islamitten Bond (JIB) dan para anggota muhammadiyah berhasil mendirikan partai islam indonesia (PII), tetapi muhammadiyah sebagai organisasi tetap tidak menetapkan secara resmi terhadap eksistensi partai itu </a:t>
            </a:r>
          </a:p>
        </p:txBody>
      </p:sp>
      <p:sp>
        <p:nvSpPr>
          <p:cNvPr id="7" name="Rectangle 6"/>
          <p:cNvSpPr/>
          <p:nvPr/>
        </p:nvSpPr>
        <p:spPr>
          <a:xfrm>
            <a:off x="310018" y="4800600"/>
            <a:ext cx="8529182" cy="923330"/>
          </a:xfrm>
          <a:prstGeom prst="rect">
            <a:avLst/>
          </a:prstGeom>
          <a:ln>
            <a:solidFill>
              <a:srgbClr val="FF99CC"/>
            </a:solidFill>
          </a:ln>
        </p:spPr>
        <p:style>
          <a:lnRef idx="2">
            <a:schemeClr val="accent5"/>
          </a:lnRef>
          <a:fillRef idx="1">
            <a:schemeClr val="lt1"/>
          </a:fillRef>
          <a:effectRef idx="0">
            <a:schemeClr val="accent5"/>
          </a:effectRef>
          <a:fontRef idx="minor">
            <a:schemeClr val="dk1"/>
          </a:fontRef>
        </p:style>
        <p:txBody>
          <a:bodyPr wrap="square">
            <a:spAutoFit/>
          </a:bodyPr>
          <a:lstStyle/>
          <a:p>
            <a:pPr lvl="0"/>
            <a:r>
              <a:rPr lang="id-ID" dirty="0"/>
              <a:t>Tahun 1942 – 1945, muhammadiyah bersama dengan organisasi- organisasi islam mendirikan majelis islam akla indonesia (MIAI) dan muhammadiyah sebagai organisasi, tetap tidak merupakan bagian dari majelis ini.</a:t>
            </a:r>
          </a:p>
        </p:txBody>
      </p:sp>
    </p:spTree>
    <p:extLst>
      <p:ext uri="{BB962C8B-B14F-4D97-AF65-F5344CB8AC3E}">
        <p14:creationId xmlns:p14="http://schemas.microsoft.com/office/powerpoint/2010/main" val="173153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1229</Words>
  <Application>Microsoft Office PowerPoint</Application>
  <PresentationFormat>On-screen Show (4:3)</PresentationFormat>
  <Paragraphs>60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Aharoni</vt:lpstr>
      <vt:lpstr>Arial</vt:lpstr>
      <vt:lpstr>Arial Black</vt:lpstr>
      <vt:lpstr>Calibri</vt:lpstr>
      <vt:lpstr>Comic Sans MS</vt:lpstr>
      <vt:lpstr>Times New Roman</vt:lpstr>
      <vt:lpstr>Office Theme</vt:lpstr>
      <vt:lpstr>MODEL GERAKAN POLITIK MUHAMMADIYAH</vt:lpstr>
      <vt:lpstr>Apa itu Politik??</vt:lpstr>
      <vt:lpstr>pergumulan dan keterlibatan muhammadiyah dikancah perpolitikan bangsa Indonesia sejak zaman penjajahan hingga zaman sekarang ini.</vt:lpstr>
      <vt:lpstr>Data Sejarah Peran dan Kontribusi Aktif Muhammadiyah dalam Perjuangan Politik.</vt:lpstr>
      <vt:lpstr>mewujudkan cita-citanya muhammadiyah menyalurkan perjuangan politik pada partai politik islam, tanpa harus menjadikan muhammadiyah sebagai partai politik. Perjuangan politik ini dilakukan dengan melibatkan seluruh kekuatan umat islam dengan satu tujuan, yaitu kemenangan islam.</vt:lpstr>
      <vt:lpstr>Perjuangan Politik bagi Muhammadiyah Didasarkan pada Dua Prinsip.</vt:lpstr>
      <vt:lpstr> Landasan Operasional Politik </vt:lpstr>
      <vt:lpstr>PowerPoint Presentation</vt:lpstr>
      <vt:lpstr>Metamorfose Sikap Politik Muhammadiyah</vt:lpstr>
      <vt:lpstr>PowerPoint Presentation</vt:lpstr>
      <vt:lpstr>Jihad Konstitusi</vt:lpstr>
      <vt:lpstr> Jihad Konstitusi Muhammadiyah 2016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GERAKAN POLITIK MUHAMMADIYAH</dc:title>
  <dc:creator>Asus</dc:creator>
  <cp:lastModifiedBy>ERIK BUDIANTO</cp:lastModifiedBy>
  <cp:revision>26</cp:revision>
  <dcterms:created xsi:type="dcterms:W3CDTF">2016-12-04T11:51:35Z</dcterms:created>
  <dcterms:modified xsi:type="dcterms:W3CDTF">2020-08-06T04:28:04Z</dcterms:modified>
</cp:coreProperties>
</file>