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57766E9-5D10-4775-9B21-B27B1479B419}">
          <p14:sldIdLst>
            <p14:sldId id="256"/>
            <p14:sldId id="257"/>
            <p14:sldId id="258"/>
            <p14:sldId id="259"/>
            <p14:sldId id="260"/>
            <p14:sldId id="261"/>
            <p14:sldId id="262"/>
            <p14:sldId id="263"/>
            <p14:sldId id="264"/>
          </p14:sldIdLst>
        </p14:section>
        <p14:section name="Untitled Section" id="{86D0A67A-E162-4697-94A1-AE0393AB7ACB}">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10/21/2021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10/21/2021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10/21/2021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Bab II ikhwal berdirinya Muhammadiyah</a:t>
            </a:r>
            <a:endParaRPr lang="id-ID" dirty="0"/>
          </a:p>
        </p:txBody>
      </p:sp>
      <p:sp>
        <p:nvSpPr>
          <p:cNvPr id="3" name="Subtitle 2"/>
          <p:cNvSpPr>
            <a:spLocks noGrp="1"/>
          </p:cNvSpPr>
          <p:nvPr>
            <p:ph type="subTitle" idx="1"/>
          </p:nvPr>
        </p:nvSpPr>
        <p:spPr>
          <a:xfrm>
            <a:off x="810001" y="5280846"/>
            <a:ext cx="10572000" cy="1317661"/>
          </a:xfrm>
        </p:spPr>
        <p:txBody>
          <a:bodyPr>
            <a:normAutofit/>
          </a:bodyPr>
          <a:lstStyle/>
          <a:p>
            <a:r>
              <a:rPr lang="id-ID" dirty="0" smtClean="0"/>
              <a:t>Adam Rezaldy (2019-105)</a:t>
            </a:r>
          </a:p>
          <a:p>
            <a:r>
              <a:rPr lang="id-ID" dirty="0" smtClean="0"/>
              <a:t>Rikza Musyaffa (2019-106)</a:t>
            </a:r>
          </a:p>
          <a:p>
            <a:r>
              <a:rPr lang="id-ID" dirty="0" smtClean="0"/>
              <a:t>M. Fajar Aditya (2019-102)</a:t>
            </a:r>
            <a:endParaRPr lang="id-ID" dirty="0"/>
          </a:p>
        </p:txBody>
      </p:sp>
    </p:spTree>
    <p:extLst>
      <p:ext uri="{BB962C8B-B14F-4D97-AF65-F5344CB8AC3E}">
        <p14:creationId xmlns:p14="http://schemas.microsoft.com/office/powerpoint/2010/main" val="3909309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smtClean="0"/>
              <a:t>Latar belakang</a:t>
            </a:r>
            <a:endParaRPr lang="id-ID" sz="3600" dirty="0"/>
          </a:p>
        </p:txBody>
      </p:sp>
      <p:sp>
        <p:nvSpPr>
          <p:cNvPr id="3" name="Content Placeholder 2"/>
          <p:cNvSpPr>
            <a:spLocks noGrp="1"/>
          </p:cNvSpPr>
          <p:nvPr>
            <p:ph idx="1"/>
          </p:nvPr>
        </p:nvSpPr>
        <p:spPr/>
        <p:txBody>
          <a:bodyPr/>
          <a:lstStyle/>
          <a:p>
            <a:r>
              <a:rPr lang="id-ID" dirty="0"/>
              <a:t>Dalam konteks kesejarahan, berdirinya Muhammadiyah merupakan tuntutan dan keharusan sejarah agar bangsa Indonesia memiliki jati diri dan daya tawar yang tinggi di mata penjajah. Berdirinya Muhammadiyah sebenarnya didorong oleh kegelisahan dan keprihatinan terhadap model dakwah dan pola pemikiran keagamaan konvensional-tradisional saat itu.</a:t>
            </a:r>
            <a:br>
              <a:rPr lang="id-ID" dirty="0"/>
            </a:br>
            <a:r>
              <a:rPr lang="id-ID" dirty="0"/>
              <a:t>KH. Ahmad Dahlan (nama kecil beliau Muhammad Darwis) merasa perlu mendirikan Muhammadiyah pada tanggal 8 Dzulhijjah 1330 H. Bertepatan dengan 18 November 1912 M.</a:t>
            </a:r>
            <a:endParaRPr lang="id-ID" dirty="0"/>
          </a:p>
        </p:txBody>
      </p:sp>
    </p:spTree>
    <p:extLst>
      <p:ext uri="{BB962C8B-B14F-4D97-AF65-F5344CB8AC3E}">
        <p14:creationId xmlns:p14="http://schemas.microsoft.com/office/powerpoint/2010/main" val="1362819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smtClean="0"/>
              <a:t>Latar belakang secara garis besar terbagi menjadi 2</a:t>
            </a:r>
            <a:endParaRPr lang="id-ID" sz="3600" dirty="0"/>
          </a:p>
        </p:txBody>
      </p:sp>
      <p:sp>
        <p:nvSpPr>
          <p:cNvPr id="3" name="Content Placeholder 2"/>
          <p:cNvSpPr>
            <a:spLocks noGrp="1"/>
          </p:cNvSpPr>
          <p:nvPr>
            <p:ph idx="1"/>
          </p:nvPr>
        </p:nvSpPr>
        <p:spPr/>
        <p:txBody>
          <a:bodyPr/>
          <a:lstStyle/>
          <a:p>
            <a:r>
              <a:rPr lang="id-ID" dirty="0"/>
              <a:t>Kondisi Internal Umat </a:t>
            </a:r>
            <a:r>
              <a:rPr lang="id-ID" dirty="0" smtClean="0"/>
              <a:t>Islam</a:t>
            </a:r>
          </a:p>
          <a:p>
            <a:pPr>
              <a:buAutoNum type="alphaLcPeriod"/>
            </a:pPr>
            <a:r>
              <a:rPr lang="id-ID" dirty="0" smtClean="0"/>
              <a:t>Keberagamaan </a:t>
            </a:r>
            <a:r>
              <a:rPr lang="id-ID" dirty="0"/>
              <a:t>umat Islam di Indonesia tidak bisa lepas dengan proses penyebaran Islam di </a:t>
            </a:r>
            <a:r>
              <a:rPr lang="id-ID" dirty="0" smtClean="0"/>
              <a:t>Jawa.</a:t>
            </a:r>
          </a:p>
          <a:p>
            <a:pPr>
              <a:buAutoNum type="alphaLcPeriod"/>
            </a:pPr>
            <a:r>
              <a:rPr lang="id-ID" dirty="0"/>
              <a:t>Faktor lain yang turut menyuburkan tradisi dan kepercayaan masyarakat pra Islam adalah proses penyebaran Islam yang tidak merata terutama di Jawa. Proses Islamisasi dilakukan </a:t>
            </a:r>
            <a:r>
              <a:rPr lang="id-ID" dirty="0" smtClean="0"/>
              <a:t>oleh.</a:t>
            </a:r>
          </a:p>
          <a:p>
            <a:pPr>
              <a:buAutoNum type="alphaLcPeriod"/>
            </a:pPr>
            <a:r>
              <a:rPr lang="id-ID" dirty="0"/>
              <a:t>Faktor internal lainnya yang turut andil mengilhami Ahmad Dahlan mendirikan Muhammadiyah adalah kondisi perekonomian umat Islam, solidaritas social yang memudar antar umat Islam dan pendidikan umat Islam yang memprihatinkan.</a:t>
            </a:r>
            <a:endParaRPr lang="id-ID" dirty="0" smtClean="0"/>
          </a:p>
        </p:txBody>
      </p:sp>
    </p:spTree>
    <p:extLst>
      <p:ext uri="{BB962C8B-B14F-4D97-AF65-F5344CB8AC3E}">
        <p14:creationId xmlns:p14="http://schemas.microsoft.com/office/powerpoint/2010/main" val="261824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8712" y="1890584"/>
            <a:ext cx="10554574" cy="2335428"/>
          </a:xfrm>
        </p:spPr>
        <p:txBody>
          <a:bodyPr/>
          <a:lstStyle/>
          <a:p>
            <a:r>
              <a:rPr lang="id-ID" dirty="0"/>
              <a:t>Kondisi Eksternal Umat </a:t>
            </a:r>
            <a:r>
              <a:rPr lang="id-ID" dirty="0" smtClean="0"/>
              <a:t>Islam</a:t>
            </a:r>
          </a:p>
          <a:p>
            <a:pPr marL="0" indent="0">
              <a:buNone/>
            </a:pPr>
            <a:endParaRPr lang="id-ID" dirty="0" smtClean="0"/>
          </a:p>
          <a:p>
            <a:pPr>
              <a:buFont typeface="+mj-lt"/>
              <a:buAutoNum type="alphaLcParenR"/>
            </a:pPr>
            <a:r>
              <a:rPr lang="id-ID" dirty="0" smtClean="0"/>
              <a:t>Kebijakan </a:t>
            </a:r>
            <a:r>
              <a:rPr lang="id-ID" dirty="0"/>
              <a:t>politik kolonial Belanda terhadap umat Islam</a:t>
            </a:r>
            <a:r>
              <a:rPr lang="id-ID" dirty="0" smtClean="0"/>
              <a:t>.</a:t>
            </a:r>
          </a:p>
          <a:p>
            <a:pPr>
              <a:buFont typeface="+mj-lt"/>
              <a:buAutoNum type="alphaLcParenR"/>
            </a:pPr>
            <a:r>
              <a:rPr lang="id-ID" dirty="0"/>
              <a:t>Pengaruh perkembangan Islam di Timur Tengah</a:t>
            </a:r>
            <a:endParaRPr lang="id-ID" dirty="0"/>
          </a:p>
        </p:txBody>
      </p:sp>
    </p:spTree>
    <p:extLst>
      <p:ext uri="{BB962C8B-B14F-4D97-AF65-F5344CB8AC3E}">
        <p14:creationId xmlns:p14="http://schemas.microsoft.com/office/powerpoint/2010/main" val="2646119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8712" y="630195"/>
            <a:ext cx="10554574" cy="5228603"/>
          </a:xfrm>
        </p:spPr>
        <p:txBody>
          <a:bodyPr/>
          <a:lstStyle/>
          <a:p>
            <a:r>
              <a:rPr lang="id-ID" dirty="0"/>
              <a:t>Sebagai bukti adanya pengaruh perkembangan pemikiran Islam di Timur Tengah terhadap berdirinya Muhammadiyah, sejumlah cendikiawan membuat persamaan pemikiran pendidikan Ahmad Dahlan dengan beberapa pemikir Islam Timur Tengah</a:t>
            </a:r>
            <a:r>
              <a:rPr lang="id-ID" dirty="0" smtClean="0"/>
              <a:t>.</a:t>
            </a:r>
          </a:p>
          <a:p>
            <a:pPr>
              <a:buFont typeface="+mj-lt"/>
              <a:buAutoNum type="alphaLcParenR"/>
            </a:pPr>
            <a:endParaRPr lang="id-ID" b="1" dirty="0"/>
          </a:p>
          <a:p>
            <a:pPr>
              <a:buFont typeface="+mj-lt"/>
              <a:buAutoNum type="alphaLcParenR"/>
            </a:pPr>
            <a:r>
              <a:rPr lang="id-ID" b="1" dirty="0" smtClean="0"/>
              <a:t>H.A.R</a:t>
            </a:r>
            <a:r>
              <a:rPr lang="id-ID" b="1" dirty="0"/>
              <a:t>. </a:t>
            </a:r>
            <a:r>
              <a:rPr lang="id-ID" b="1" dirty="0" smtClean="0"/>
              <a:t>Gibb</a:t>
            </a:r>
          </a:p>
          <a:p>
            <a:pPr>
              <a:buFont typeface="+mj-lt"/>
              <a:buAutoNum type="alphaLcParenR"/>
            </a:pPr>
            <a:r>
              <a:rPr lang="id-ID" b="1" dirty="0"/>
              <a:t>H.A. Mukti Ali </a:t>
            </a:r>
            <a:endParaRPr lang="id-ID" dirty="0"/>
          </a:p>
        </p:txBody>
      </p:sp>
    </p:spTree>
    <p:extLst>
      <p:ext uri="{BB962C8B-B14F-4D97-AF65-F5344CB8AC3E}">
        <p14:creationId xmlns:p14="http://schemas.microsoft.com/office/powerpoint/2010/main" val="3210009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smtClean="0"/>
              <a:t>Visi &amp; misi Muhammadiyah</a:t>
            </a:r>
            <a:endParaRPr lang="id-ID" sz="3600" dirty="0"/>
          </a:p>
        </p:txBody>
      </p:sp>
      <p:sp>
        <p:nvSpPr>
          <p:cNvPr id="3" name="Content Placeholder 2"/>
          <p:cNvSpPr>
            <a:spLocks noGrp="1"/>
          </p:cNvSpPr>
          <p:nvPr>
            <p:ph idx="1"/>
          </p:nvPr>
        </p:nvSpPr>
        <p:spPr/>
        <p:txBody>
          <a:bodyPr/>
          <a:lstStyle/>
          <a:p>
            <a:r>
              <a:rPr lang="id-ID" dirty="0" smtClean="0"/>
              <a:t>Visi </a:t>
            </a:r>
          </a:p>
          <a:p>
            <a:pPr>
              <a:buFont typeface="Wingdings" panose="05000000000000000000" pitchFamily="2" charset="2"/>
              <a:buChar char="q"/>
            </a:pPr>
            <a:r>
              <a:rPr lang="id-ID" dirty="0"/>
              <a:t>Muhammadiyah sebagai gerakan Islam yang berlandaskan Al-Qur’an dan As-Sunnah dengan watak Tajdid yang dimilikinya senantiasa istiqomah dan aktif dalam melaksanakan dakwah Islam amar ma’ruf nahi munkar di semua bidang dalam upaya mewujudkan Islam sebagai rahmatan lil ‘alamin menujuterwujudnya masyarakat Islam yang sebenar-benarnya.</a:t>
            </a:r>
            <a:endParaRPr lang="id-ID" dirty="0"/>
          </a:p>
        </p:txBody>
      </p:sp>
    </p:spTree>
    <p:extLst>
      <p:ext uri="{BB962C8B-B14F-4D97-AF65-F5344CB8AC3E}">
        <p14:creationId xmlns:p14="http://schemas.microsoft.com/office/powerpoint/2010/main" val="39374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smtClean="0"/>
              <a:t>Misi </a:t>
            </a:r>
          </a:p>
          <a:p>
            <a:pPr>
              <a:buFont typeface="Wingdings" panose="05000000000000000000" pitchFamily="2" charset="2"/>
              <a:buChar char="q"/>
            </a:pPr>
            <a:r>
              <a:rPr lang="id-ID" dirty="0" smtClean="0"/>
              <a:t>Menegakkan </a:t>
            </a:r>
            <a:r>
              <a:rPr lang="id-ID" dirty="0"/>
              <a:t>tauhid yang murni berdasarkan Al-Qur’an dan </a:t>
            </a:r>
            <a:r>
              <a:rPr lang="id-ID" dirty="0" smtClean="0"/>
              <a:t>As-Sunnah</a:t>
            </a:r>
            <a:r>
              <a:rPr lang="id-ID" dirty="0"/>
              <a:t> </a:t>
            </a:r>
          </a:p>
          <a:p>
            <a:pPr>
              <a:buFont typeface="Wingdings" panose="05000000000000000000" pitchFamily="2" charset="2"/>
              <a:buChar char="q"/>
            </a:pPr>
            <a:r>
              <a:rPr lang="id-ID" dirty="0" smtClean="0"/>
              <a:t>Menyebarkan </a:t>
            </a:r>
            <a:r>
              <a:rPr lang="id-ID" dirty="0"/>
              <a:t>ajaran Islam yang bersumber pada Al-Qur’an dan </a:t>
            </a:r>
            <a:r>
              <a:rPr lang="id-ID" dirty="0" smtClean="0"/>
              <a:t>As-Sunnah</a:t>
            </a:r>
            <a:r>
              <a:rPr lang="id-ID" dirty="0"/>
              <a:t> </a:t>
            </a:r>
          </a:p>
          <a:p>
            <a:pPr>
              <a:buFont typeface="Wingdings" panose="05000000000000000000" pitchFamily="2" charset="2"/>
              <a:buChar char="q"/>
            </a:pPr>
            <a:r>
              <a:rPr lang="id-ID" dirty="0" smtClean="0"/>
              <a:t>Mewujudkan </a:t>
            </a:r>
            <a:r>
              <a:rPr lang="id-ID" dirty="0"/>
              <a:t>Islam dalam kehidupan pribadi, keluarga, dan </a:t>
            </a:r>
            <a:r>
              <a:rPr lang="id-ID" dirty="0" smtClean="0"/>
              <a:t>masyarakat</a:t>
            </a:r>
            <a:r>
              <a:rPr lang="id-ID" dirty="0"/>
              <a:t> </a:t>
            </a:r>
          </a:p>
          <a:p>
            <a:pPr>
              <a:buFont typeface="Wingdings" panose="05000000000000000000" pitchFamily="2" charset="2"/>
              <a:buChar char="q"/>
            </a:pPr>
            <a:r>
              <a:rPr lang="id-ID" dirty="0" smtClean="0"/>
              <a:t>Reformasi </a:t>
            </a:r>
            <a:r>
              <a:rPr lang="id-ID" dirty="0"/>
              <a:t>Doktrin islam dengan pandangan alam pikiran modern</a:t>
            </a:r>
            <a:endParaRPr lang="id-ID" dirty="0"/>
          </a:p>
        </p:txBody>
      </p:sp>
    </p:spTree>
    <p:extLst>
      <p:ext uri="{BB962C8B-B14F-4D97-AF65-F5344CB8AC3E}">
        <p14:creationId xmlns:p14="http://schemas.microsoft.com/office/powerpoint/2010/main" val="2951836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32486"/>
            <a:ext cx="10571998" cy="985152"/>
          </a:xfrm>
        </p:spPr>
        <p:txBody>
          <a:bodyPr/>
          <a:lstStyle/>
          <a:p>
            <a:r>
              <a:rPr lang="id-ID" dirty="0"/>
              <a:t>. </a:t>
            </a:r>
            <a:r>
              <a:rPr lang="id-ID" sz="3600" dirty="0"/>
              <a:t>Kepercayaan tauhid mempunyai tiga aspek</a:t>
            </a:r>
            <a:endParaRPr lang="id-ID" sz="3600"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id-ID" dirty="0" smtClean="0"/>
              <a:t>Kepercayaan </a:t>
            </a:r>
            <a:r>
              <a:rPr lang="id-ID" dirty="0"/>
              <a:t>dan keyakinan bahwa hanya allah yang kuasa mencipta, memelihara, mengatur dan menguasai alam semesta.</a:t>
            </a:r>
          </a:p>
          <a:p>
            <a:pPr>
              <a:buFont typeface="Wingdings" panose="05000000000000000000" pitchFamily="2" charset="2"/>
              <a:buChar char="q"/>
            </a:pPr>
            <a:r>
              <a:rPr lang="id-ID" dirty="0" smtClean="0"/>
              <a:t>Kepercayaan </a:t>
            </a:r>
            <a:r>
              <a:rPr lang="id-ID" dirty="0"/>
              <a:t>dan keyakinan bahwa hanya Allah tuhan yang hak.</a:t>
            </a:r>
          </a:p>
          <a:p>
            <a:pPr>
              <a:buFont typeface="Wingdings" panose="05000000000000000000" pitchFamily="2" charset="2"/>
              <a:buChar char="q"/>
            </a:pPr>
            <a:r>
              <a:rPr lang="id-ID" dirty="0" smtClean="0"/>
              <a:t>Kepercayaan </a:t>
            </a:r>
            <a:r>
              <a:rPr lang="id-ID" dirty="0"/>
              <a:t>dan keyakinan bahwa hanya Allah yang berhak dan wajib </a:t>
            </a:r>
            <a:r>
              <a:rPr lang="id-ID" dirty="0" smtClean="0"/>
              <a:t>dihambai/disembah.</a:t>
            </a:r>
            <a:endParaRPr lang="id-ID" dirty="0"/>
          </a:p>
        </p:txBody>
      </p:sp>
    </p:spTree>
    <p:extLst>
      <p:ext uri="{BB962C8B-B14F-4D97-AF65-F5344CB8AC3E}">
        <p14:creationId xmlns:p14="http://schemas.microsoft.com/office/powerpoint/2010/main" val="298451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Profil Pendiri Muhammadiyah</a:t>
            </a:r>
            <a:endParaRPr lang="id-ID" dirty="0"/>
          </a:p>
        </p:txBody>
      </p:sp>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25007" r="25007"/>
          <a:stretch>
            <a:fillRect/>
          </a:stretch>
        </p:blipFill>
        <p:spPr>
          <a:xfrm>
            <a:off x="6734432" y="518984"/>
            <a:ext cx="4769710" cy="5572897"/>
          </a:xfrm>
        </p:spPr>
      </p:pic>
      <p:sp>
        <p:nvSpPr>
          <p:cNvPr id="4" name="Text Placeholder 3"/>
          <p:cNvSpPr>
            <a:spLocks noGrp="1"/>
          </p:cNvSpPr>
          <p:nvPr>
            <p:ph type="body" sz="half" idx="2"/>
          </p:nvPr>
        </p:nvSpPr>
        <p:spPr/>
        <p:txBody>
          <a:bodyPr/>
          <a:lstStyle/>
          <a:p>
            <a:r>
              <a:rPr lang="id-ID" sz="1800" dirty="0"/>
              <a:t>K.H. Ahmad Dahlan yang mempunyai nama kecil Muhammad Darwisy adalah seorang pahlawan nasional yang juga pendiri Persyarikatan Muhammadiyah. Ia bergabung sebagai anggota Boedi Oetomo yang merupakan organisasi kepemudaan pertama di Indonesia. Ia adalah sosok pemuda pembaharu yang sangat mengedapankan idealisme dalam hidupnya terutama dalam bidang </a:t>
            </a:r>
            <a:r>
              <a:rPr lang="id-ID" sz="1800" dirty="0" smtClean="0"/>
              <a:t>pendidikan</a:t>
            </a:r>
            <a:r>
              <a:rPr lang="id-ID" dirty="0" smtClean="0"/>
              <a:t>. </a:t>
            </a:r>
          </a:p>
          <a:p>
            <a:endParaRPr lang="id-ID" dirty="0"/>
          </a:p>
        </p:txBody>
      </p:sp>
    </p:spTree>
    <p:extLst>
      <p:ext uri="{BB962C8B-B14F-4D97-AF65-F5344CB8AC3E}">
        <p14:creationId xmlns:p14="http://schemas.microsoft.com/office/powerpoint/2010/main" val="1971107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61</TotalTime>
  <Words>425</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Wingdings</vt:lpstr>
      <vt:lpstr>Wingdings 2</vt:lpstr>
      <vt:lpstr>Quotable</vt:lpstr>
      <vt:lpstr>Bab II ikhwal berdirinya Muhammadiyah</vt:lpstr>
      <vt:lpstr>Latar belakang</vt:lpstr>
      <vt:lpstr>Latar belakang secara garis besar terbagi menjadi 2</vt:lpstr>
      <vt:lpstr>PowerPoint Presentation</vt:lpstr>
      <vt:lpstr>PowerPoint Presentation</vt:lpstr>
      <vt:lpstr>Visi &amp; misi Muhammadiyah</vt:lpstr>
      <vt:lpstr>PowerPoint Presentation</vt:lpstr>
      <vt:lpstr>. Kepercayaan tauhid mempunyai tiga aspek</vt:lpstr>
      <vt:lpstr>Profil Pendiri Muhammadiyah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II ikhwal berdirinya Muhammadiyah</dc:title>
  <dc:creator>ASUS</dc:creator>
  <cp:lastModifiedBy>ASUS</cp:lastModifiedBy>
  <cp:revision>7</cp:revision>
  <dcterms:created xsi:type="dcterms:W3CDTF">2021-10-21T15:00:55Z</dcterms:created>
  <dcterms:modified xsi:type="dcterms:W3CDTF">2021-10-21T16:02:25Z</dcterms:modified>
</cp:coreProperties>
</file>