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78" r:id="rId5"/>
    <p:sldId id="279" r:id="rId6"/>
    <p:sldId id="281" r:id="rId7"/>
    <p:sldId id="280" r:id="rId8"/>
    <p:sldId id="282" r:id="rId9"/>
    <p:sldId id="283" r:id="rId10"/>
    <p:sldId id="285"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11/29/2021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080632" y="781984"/>
            <a:ext cx="4100418" cy="2647016"/>
          </a:xfrm>
        </p:spPr>
        <p:txBody>
          <a:bodyPr>
            <a:normAutofit/>
          </a:bodyPr>
          <a:lstStyle/>
          <a:p>
            <a:pPr algn="l"/>
            <a:r>
              <a:rPr lang="en-US" sz="4000" dirty="0"/>
              <a:t>Muhammadiyah </a:t>
            </a:r>
            <a:r>
              <a:rPr lang="en-US" sz="4000" dirty="0" err="1"/>
              <a:t>sebagai</a:t>
            </a:r>
            <a:r>
              <a:rPr lang="en-US" sz="4000" dirty="0"/>
              <a:t> Gerakan </a:t>
            </a:r>
            <a:r>
              <a:rPr lang="en-US" sz="4000" dirty="0" err="1"/>
              <a:t>Keagamaan</a:t>
            </a: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8305" y="3554228"/>
            <a:ext cx="3485072" cy="1026544"/>
          </a:xfrm>
        </p:spPr>
        <p:txBody>
          <a:bodyPr>
            <a:normAutofit/>
          </a:bodyPr>
          <a:lstStyle/>
          <a:p>
            <a:pPr algn="l"/>
            <a:r>
              <a:rPr lang="en-US" sz="2300" dirty="0"/>
              <a:t>Ilham </a:t>
            </a:r>
            <a:r>
              <a:rPr lang="en-US" sz="2300" dirty="0" err="1"/>
              <a:t>Qhalip</a:t>
            </a:r>
            <a:r>
              <a:rPr lang="en-US" sz="2300" dirty="0"/>
              <a:t> P	     2019-364	</a:t>
            </a: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0" y="6465588"/>
            <a:ext cx="12192000" cy="1049867"/>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p:txBody>
          <a:bodyPr anchor="b">
            <a:normAutofit/>
          </a:bodyPr>
          <a:lstStyle/>
          <a:p>
            <a:pPr algn="l"/>
            <a:r>
              <a:rPr lang="id-ID" sz="4000" b="1" dirty="0">
                <a:effectLst/>
                <a:latin typeface="Times New Roman" panose="02020603050405020304" pitchFamily="18" charset="0"/>
                <a:ea typeface="Calibri" panose="020F0502020204030204" pitchFamily="34" charset="0"/>
                <a:cs typeface="Times New Roman" panose="02020603050405020304" pitchFamily="18" charset="0"/>
              </a:rPr>
              <a:t>Muhammadiyah Sebagai Gerakan Keagamaan</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p:txBody>
          <a:bodyPr anchor="t">
            <a:noAutofit/>
          </a:bodyPr>
          <a:lstStyle/>
          <a:p>
            <a:pPr marL="36900" lvl="0" indent="0">
              <a:buNone/>
            </a:pPr>
            <a:r>
              <a:rPr lang="en-US" sz="2400" dirty="0" err="1"/>
              <a:t>Secara</a:t>
            </a:r>
            <a:r>
              <a:rPr lang="en-US" sz="2400" dirty="0"/>
              <a:t> </a:t>
            </a:r>
            <a:r>
              <a:rPr lang="en-US" sz="2400" dirty="0" err="1"/>
              <a:t>harfiah</a:t>
            </a:r>
            <a:r>
              <a:rPr lang="en-US" sz="2400" dirty="0"/>
              <a:t> </a:t>
            </a:r>
            <a:r>
              <a:rPr lang="en-US" sz="2400" dirty="0" err="1"/>
              <a:t>perbedaan</a:t>
            </a:r>
            <a:r>
              <a:rPr lang="en-US" sz="2400" dirty="0"/>
              <a:t> </a:t>
            </a:r>
            <a:r>
              <a:rPr lang="en-US" sz="2400" dirty="0" err="1"/>
              <a:t>antara</a:t>
            </a:r>
            <a:r>
              <a:rPr lang="en-US" sz="2400" dirty="0"/>
              <a:t> kata </a:t>
            </a:r>
            <a:r>
              <a:rPr lang="en-US" sz="2400" b="1" dirty="0"/>
              <a:t>“</a:t>
            </a:r>
            <a:r>
              <a:rPr lang="en-US" sz="2400" b="1" dirty="0" err="1"/>
              <a:t>Gerak</a:t>
            </a:r>
            <a:r>
              <a:rPr lang="en-US" sz="2400" b="1" dirty="0"/>
              <a:t>, “Gerakan”</a:t>
            </a:r>
            <a:r>
              <a:rPr lang="en-US" sz="2400" dirty="0"/>
              <a:t>, </a:t>
            </a:r>
            <a:r>
              <a:rPr lang="en-US" sz="2400" dirty="0" err="1"/>
              <a:t>maupun</a:t>
            </a:r>
            <a:r>
              <a:rPr lang="en-US" sz="2400" dirty="0"/>
              <a:t> </a:t>
            </a:r>
            <a:r>
              <a:rPr lang="en-US" sz="2400" b="1" dirty="0"/>
              <a:t>“</a:t>
            </a:r>
            <a:r>
              <a:rPr lang="en-US" sz="2400" b="1" dirty="0" err="1"/>
              <a:t>Pergerakan</a:t>
            </a:r>
            <a:r>
              <a:rPr lang="en-US" sz="2400" b="1" dirty="0"/>
              <a:t>”. </a:t>
            </a:r>
            <a:r>
              <a:rPr lang="en-US" sz="2400" dirty="0" err="1"/>
              <a:t>Gerak</a:t>
            </a:r>
            <a:r>
              <a:rPr lang="en-US" sz="2400" dirty="0"/>
              <a:t> </a:t>
            </a:r>
            <a:r>
              <a:rPr lang="en-US" sz="2400" dirty="0" err="1"/>
              <a:t>adalah</a:t>
            </a:r>
            <a:r>
              <a:rPr lang="en-US" sz="2400" dirty="0"/>
              <a:t> </a:t>
            </a:r>
            <a:r>
              <a:rPr lang="en-US" sz="2400" dirty="0" err="1"/>
              <a:t>perubahan</a:t>
            </a:r>
            <a:r>
              <a:rPr lang="en-US" sz="2400" dirty="0"/>
              <a:t> </a:t>
            </a:r>
            <a:r>
              <a:rPr lang="en-US" sz="2400" dirty="0" err="1"/>
              <a:t>sesuatu</a:t>
            </a:r>
            <a:r>
              <a:rPr lang="en-US" sz="2400" dirty="0"/>
              <a:t> </a:t>
            </a:r>
            <a:r>
              <a:rPr lang="en-US" sz="2400" dirty="0" err="1"/>
              <a:t>materi</a:t>
            </a:r>
            <a:r>
              <a:rPr lang="en-US" sz="2400" dirty="0"/>
              <a:t> </a:t>
            </a:r>
            <a:r>
              <a:rPr lang="en-US" sz="2400" dirty="0" err="1"/>
              <a:t>dari</a:t>
            </a:r>
            <a:r>
              <a:rPr lang="en-US" sz="2400" dirty="0"/>
              <a:t> </a:t>
            </a:r>
            <a:r>
              <a:rPr lang="en-US" sz="2400" dirty="0" err="1"/>
              <a:t>tempat</a:t>
            </a:r>
            <a:r>
              <a:rPr lang="en-US" sz="2400" dirty="0"/>
              <a:t> yang </a:t>
            </a:r>
            <a:r>
              <a:rPr lang="en-US" sz="2400" dirty="0" err="1"/>
              <a:t>satu</a:t>
            </a:r>
            <a:r>
              <a:rPr lang="en-US" sz="2400" dirty="0"/>
              <a:t> </a:t>
            </a:r>
            <a:r>
              <a:rPr lang="en-US" sz="2400" dirty="0" err="1"/>
              <a:t>ke</a:t>
            </a:r>
            <a:r>
              <a:rPr lang="en-US" sz="2400" dirty="0"/>
              <a:t> </a:t>
            </a:r>
            <a:r>
              <a:rPr lang="en-US" sz="2400" dirty="0" err="1"/>
              <a:t>tempat</a:t>
            </a:r>
            <a:r>
              <a:rPr lang="en-US" sz="2400" dirty="0"/>
              <a:t> </a:t>
            </a:r>
            <a:r>
              <a:rPr lang="en-US" sz="2400" dirty="0" err="1"/>
              <a:t>lainnya</a:t>
            </a:r>
            <a:r>
              <a:rPr lang="en-US" sz="2400" dirty="0"/>
              <a:t>, </a:t>
            </a:r>
            <a:r>
              <a:rPr lang="en-US" sz="2400" dirty="0" err="1"/>
              <a:t>gerakan</a:t>
            </a:r>
            <a:r>
              <a:rPr lang="en-US" sz="2400" dirty="0"/>
              <a:t> </a:t>
            </a:r>
            <a:r>
              <a:rPr lang="en-US" sz="2400" dirty="0" err="1"/>
              <a:t>adalah</a:t>
            </a:r>
            <a:r>
              <a:rPr lang="en-US" sz="2400" dirty="0"/>
              <a:t> </a:t>
            </a:r>
            <a:r>
              <a:rPr lang="en-US" sz="2400" dirty="0" err="1"/>
              <a:t>perbuatan</a:t>
            </a:r>
            <a:r>
              <a:rPr lang="en-US" sz="2400" dirty="0"/>
              <a:t> </a:t>
            </a:r>
            <a:r>
              <a:rPr lang="en-US" sz="2400" dirty="0" err="1"/>
              <a:t>atau</a:t>
            </a:r>
            <a:r>
              <a:rPr lang="en-US" sz="2400" dirty="0"/>
              <a:t> </a:t>
            </a:r>
            <a:r>
              <a:rPr lang="en-US" sz="2400" dirty="0" err="1"/>
              <a:t>keadaan</a:t>
            </a:r>
            <a:r>
              <a:rPr lang="en-US" sz="2400" dirty="0"/>
              <a:t> </a:t>
            </a:r>
            <a:r>
              <a:rPr lang="en-US" sz="2400" dirty="0" err="1"/>
              <a:t>bergerak</a:t>
            </a:r>
            <a:r>
              <a:rPr lang="en-US" sz="2400" dirty="0"/>
              <a:t>, </a:t>
            </a:r>
            <a:r>
              <a:rPr lang="en-US" sz="2400" dirty="0" err="1"/>
              <a:t>sedangkan</a:t>
            </a:r>
            <a:r>
              <a:rPr lang="en-US" sz="2400" dirty="0"/>
              <a:t> </a:t>
            </a:r>
            <a:r>
              <a:rPr lang="en-US" sz="2400" dirty="0" err="1"/>
              <a:t>pergerakan</a:t>
            </a:r>
            <a:r>
              <a:rPr lang="en-US" sz="2400" dirty="0"/>
              <a:t> </a:t>
            </a:r>
            <a:r>
              <a:rPr lang="en-US" sz="2400" dirty="0" err="1"/>
              <a:t>adalah</a:t>
            </a:r>
            <a:r>
              <a:rPr lang="en-US" sz="2400" dirty="0"/>
              <a:t> </a:t>
            </a:r>
            <a:r>
              <a:rPr lang="en-US" sz="2400" dirty="0" err="1"/>
              <a:t>usaha</a:t>
            </a:r>
            <a:r>
              <a:rPr lang="en-US" sz="2400" dirty="0"/>
              <a:t> </a:t>
            </a:r>
            <a:r>
              <a:rPr lang="en-US" sz="2400" dirty="0" err="1"/>
              <a:t>atau</a:t>
            </a:r>
            <a:r>
              <a:rPr lang="en-US" sz="2400" dirty="0"/>
              <a:t> </a:t>
            </a:r>
            <a:r>
              <a:rPr lang="en-US" sz="2400" dirty="0" err="1"/>
              <a:t>kegiatan</a:t>
            </a:r>
            <a:r>
              <a:rPr lang="en-US" sz="2400" dirty="0"/>
              <a:t>. </a:t>
            </a:r>
            <a:r>
              <a:rPr lang="en-US" sz="2400" dirty="0" err="1"/>
              <a:t>Pergerakan</a:t>
            </a:r>
            <a:r>
              <a:rPr lang="en-US" sz="2400" dirty="0"/>
              <a:t> </a:t>
            </a:r>
            <a:r>
              <a:rPr lang="en-US" sz="2400" dirty="0" err="1"/>
              <a:t>identik</a:t>
            </a:r>
            <a:r>
              <a:rPr lang="en-US" sz="2400" dirty="0"/>
              <a:t> </a:t>
            </a:r>
            <a:r>
              <a:rPr lang="en-US" sz="2400" dirty="0" err="1"/>
              <a:t>dengan</a:t>
            </a:r>
            <a:r>
              <a:rPr lang="en-US" sz="2400" dirty="0"/>
              <a:t> </a:t>
            </a:r>
            <a:r>
              <a:rPr lang="en-US" sz="2400" dirty="0" err="1"/>
              <a:t>kegiatan</a:t>
            </a:r>
            <a:r>
              <a:rPr lang="en-US" sz="2400" dirty="0"/>
              <a:t> </a:t>
            </a:r>
            <a:r>
              <a:rPr lang="en-US" sz="2400" dirty="0" err="1"/>
              <a:t>dalam</a:t>
            </a:r>
            <a:r>
              <a:rPr lang="en-US" sz="2400" dirty="0"/>
              <a:t> </a:t>
            </a:r>
            <a:r>
              <a:rPr lang="en-US" sz="2400" dirty="0" err="1"/>
              <a:t>ranah</a:t>
            </a:r>
            <a:r>
              <a:rPr lang="en-US" sz="2400" dirty="0"/>
              <a:t> </a:t>
            </a:r>
            <a:r>
              <a:rPr lang="en-US" sz="2400" dirty="0" err="1"/>
              <a:t>sosial</a:t>
            </a:r>
            <a:r>
              <a:rPr lang="en-US" sz="2400" dirty="0"/>
              <a:t>. </a:t>
            </a:r>
            <a:r>
              <a:rPr lang="en-US" sz="2400" dirty="0" err="1"/>
              <a:t>Dengan</a:t>
            </a:r>
            <a:r>
              <a:rPr lang="en-US" sz="2400" dirty="0"/>
              <a:t> </a:t>
            </a:r>
            <a:r>
              <a:rPr lang="en-US" sz="2400" dirty="0" err="1"/>
              <a:t>demikian</a:t>
            </a:r>
            <a:r>
              <a:rPr lang="en-US" sz="2400" dirty="0"/>
              <a:t>, kata </a:t>
            </a:r>
            <a:r>
              <a:rPr lang="en-US" sz="2400" dirty="0" err="1"/>
              <a:t>gerakan</a:t>
            </a:r>
            <a:r>
              <a:rPr lang="en-US" sz="2400" dirty="0"/>
              <a:t> </a:t>
            </a:r>
            <a:r>
              <a:rPr lang="en-US" sz="2400" dirty="0" err="1"/>
              <a:t>atau</a:t>
            </a:r>
            <a:r>
              <a:rPr lang="en-US" sz="2400" dirty="0"/>
              <a:t> </a:t>
            </a:r>
            <a:r>
              <a:rPr lang="en-US" sz="2400" dirty="0" err="1"/>
              <a:t>pergerakan</a:t>
            </a:r>
            <a:r>
              <a:rPr lang="en-US" sz="2400" dirty="0"/>
              <a:t> </a:t>
            </a:r>
            <a:r>
              <a:rPr lang="en-US" sz="2400" dirty="0" err="1"/>
              <a:t>mengandung</a:t>
            </a:r>
            <a:r>
              <a:rPr lang="en-US" sz="2400" dirty="0"/>
              <a:t> arti, </a:t>
            </a:r>
            <a:r>
              <a:rPr lang="en-US" sz="2400" dirty="0" err="1"/>
              <a:t>unsur</a:t>
            </a:r>
            <a:r>
              <a:rPr lang="en-US" sz="2400" dirty="0"/>
              <a:t>, dan </a:t>
            </a:r>
            <a:r>
              <a:rPr lang="en-US" sz="2400" dirty="0" err="1"/>
              <a:t>esensi</a:t>
            </a:r>
            <a:r>
              <a:rPr lang="en-US" sz="2400" dirty="0"/>
              <a:t> yang </a:t>
            </a:r>
            <a:r>
              <a:rPr lang="en-US" sz="2400" dirty="0" err="1"/>
              <a:t>dinamis</a:t>
            </a:r>
            <a:r>
              <a:rPr lang="en-US" sz="2400" dirty="0"/>
              <a:t> </a:t>
            </a:r>
            <a:r>
              <a:rPr lang="en-US" sz="2400" dirty="0" err="1"/>
              <a:t>tidak</a:t>
            </a:r>
            <a:r>
              <a:rPr lang="en-US" sz="2400" dirty="0"/>
              <a:t> statis.</a:t>
            </a:r>
          </a:p>
          <a:p>
            <a:pPr marL="36900" lvl="0" indent="0">
              <a:buNone/>
            </a:pPr>
            <a:endParaRPr lang="en-US" sz="2400" dirty="0"/>
          </a:p>
          <a:p>
            <a:pPr marL="36900" lvl="0" indent="0">
              <a:buNone/>
            </a:pPr>
            <a:r>
              <a:rPr lang="en-US" sz="2400" dirty="0"/>
              <a:t> 	Muhammadiyah </a:t>
            </a:r>
            <a:r>
              <a:rPr lang="en-US" sz="2400" dirty="0" err="1"/>
              <a:t>merupakan</a:t>
            </a:r>
            <a:r>
              <a:rPr lang="en-US" sz="2400" dirty="0"/>
              <a:t> </a:t>
            </a:r>
            <a:r>
              <a:rPr lang="en-US" sz="2400" dirty="0" err="1"/>
              <a:t>organisasi</a:t>
            </a:r>
            <a:r>
              <a:rPr lang="en-US" sz="2400" dirty="0"/>
              <a:t> </a:t>
            </a:r>
            <a:r>
              <a:rPr lang="en-US" sz="2400" dirty="0" err="1"/>
              <a:t>pergerakan</a:t>
            </a:r>
            <a:r>
              <a:rPr lang="en-US" sz="2400" dirty="0"/>
              <a:t>. Kader </a:t>
            </a:r>
            <a:r>
              <a:rPr lang="en-US" sz="2400" dirty="0" err="1"/>
              <a:t>muhammadiyah</a:t>
            </a:r>
            <a:r>
              <a:rPr lang="en-US" sz="2400" dirty="0"/>
              <a:t> di </a:t>
            </a:r>
            <a:r>
              <a:rPr lang="en-US" sz="2400" dirty="0" err="1"/>
              <a:t>tuntut</a:t>
            </a:r>
            <a:r>
              <a:rPr lang="en-US" sz="2400" dirty="0"/>
              <a:t> </a:t>
            </a:r>
            <a:r>
              <a:rPr lang="en-US" sz="2400" dirty="0" err="1"/>
              <a:t>untuk</a:t>
            </a:r>
            <a:r>
              <a:rPr lang="en-US" sz="2400" dirty="0"/>
              <a:t> </a:t>
            </a:r>
            <a:r>
              <a:rPr lang="en-US" sz="2400" dirty="0" err="1"/>
              <a:t>selalu</a:t>
            </a:r>
            <a:r>
              <a:rPr lang="en-US" sz="2400" dirty="0"/>
              <a:t> </a:t>
            </a:r>
            <a:r>
              <a:rPr lang="en-US" sz="2400" dirty="0" err="1"/>
              <a:t>bergerak</a:t>
            </a:r>
            <a:r>
              <a:rPr lang="en-US" sz="2400" dirty="0"/>
              <a:t> </a:t>
            </a:r>
            <a:r>
              <a:rPr lang="en-US" sz="2400" dirty="0" err="1"/>
              <a:t>dalam</a:t>
            </a:r>
            <a:r>
              <a:rPr lang="en-US" sz="2400" dirty="0"/>
              <a:t> </a:t>
            </a:r>
            <a:r>
              <a:rPr lang="en-US" sz="2400" dirty="0" err="1"/>
              <a:t>menyebar</a:t>
            </a:r>
            <a:r>
              <a:rPr lang="en-US" sz="2400" dirty="0"/>
              <a:t> </a:t>
            </a:r>
            <a:r>
              <a:rPr lang="en-US" sz="2400" dirty="0" err="1"/>
              <a:t>syariat</a:t>
            </a:r>
            <a:r>
              <a:rPr lang="en-US" sz="2400" dirty="0"/>
              <a:t> </a:t>
            </a:r>
            <a:r>
              <a:rPr lang="en-US" sz="2400" dirty="0" err="1"/>
              <a:t>islam</a:t>
            </a:r>
            <a:r>
              <a:rPr lang="en-US" sz="2400" dirty="0"/>
              <a:t> yang </a:t>
            </a:r>
            <a:r>
              <a:rPr lang="en-US" sz="2400" dirty="0" err="1"/>
              <a:t>terinspirasi</a:t>
            </a:r>
            <a:r>
              <a:rPr lang="en-US" sz="2400" dirty="0"/>
              <a:t> </a:t>
            </a:r>
            <a:r>
              <a:rPr lang="en-US" sz="2400" dirty="0" err="1"/>
              <a:t>dari</a:t>
            </a:r>
            <a:r>
              <a:rPr lang="en-US" sz="2400" dirty="0"/>
              <a:t> </a:t>
            </a:r>
            <a:r>
              <a:rPr lang="en-US" sz="2400" dirty="0" err="1"/>
              <a:t>surat</a:t>
            </a:r>
            <a:r>
              <a:rPr lang="en-US" sz="2400" dirty="0"/>
              <a:t> Al-Imran </a:t>
            </a:r>
            <a:r>
              <a:rPr lang="en-US" sz="2400" dirty="0" err="1"/>
              <a:t>ayat</a:t>
            </a:r>
            <a:r>
              <a:rPr lang="en-US" sz="2400" dirty="0"/>
              <a:t> 104</a:t>
            </a: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78B7-F530-43A9-890D-F1001EC992E0}"/>
              </a:ext>
            </a:extLst>
          </p:cNvPr>
          <p:cNvSpPr>
            <a:spLocks noGrp="1"/>
          </p:cNvSpPr>
          <p:nvPr>
            <p:ph type="title"/>
          </p:nvPr>
        </p:nvSpPr>
        <p:spPr/>
        <p:txBody>
          <a:bodyPr>
            <a:normAutofit/>
          </a:bodyPr>
          <a:lstStyle/>
          <a:p>
            <a:r>
              <a:rPr lang="id-ID" sz="2800" b="1" dirty="0">
                <a:effectLst/>
                <a:latin typeface="Times New Roman" panose="02020603050405020304" pitchFamily="18" charset="0"/>
                <a:ea typeface="Times New Roman" panose="02020603050405020304" pitchFamily="18" charset="0"/>
                <a:cs typeface="Times New Roman" panose="02020603050405020304" pitchFamily="18" charset="0"/>
              </a:rPr>
              <a:t>Makna Kehadiran Muhammadiyah Sebagai Gerakan Keagamaan</a:t>
            </a:r>
            <a:endParaRPr lang="en-ID" sz="6000" dirty="0"/>
          </a:p>
        </p:txBody>
      </p:sp>
      <p:sp>
        <p:nvSpPr>
          <p:cNvPr id="3" name="Content Placeholder 2">
            <a:extLst>
              <a:ext uri="{FF2B5EF4-FFF2-40B4-BE49-F238E27FC236}">
                <a16:creationId xmlns:a16="http://schemas.microsoft.com/office/drawing/2014/main" id="{44E2D743-424E-4DC4-A380-CE776881AB38}"/>
              </a:ext>
            </a:extLst>
          </p:cNvPr>
          <p:cNvSpPr>
            <a:spLocks noGrp="1"/>
          </p:cNvSpPr>
          <p:nvPr>
            <p:ph idx="1"/>
          </p:nvPr>
        </p:nvSpPr>
        <p:spPr/>
        <p:txBody>
          <a:bodyPr/>
          <a:lstStyle/>
          <a:p>
            <a:r>
              <a:rPr lang="en-ID" dirty="0"/>
              <a:t> </a:t>
            </a:r>
            <a:r>
              <a:rPr lang="en-ID" dirty="0" err="1"/>
              <a:t>gerakan</a:t>
            </a:r>
            <a:r>
              <a:rPr lang="en-ID" dirty="0"/>
              <a:t> </a:t>
            </a:r>
            <a:r>
              <a:rPr lang="en-ID" dirty="0" err="1"/>
              <a:t>dakwah</a:t>
            </a:r>
            <a:r>
              <a:rPr lang="en-ID" dirty="0"/>
              <a:t> </a:t>
            </a:r>
            <a:r>
              <a:rPr lang="en-ID" dirty="0" err="1"/>
              <a:t>wajib</a:t>
            </a:r>
            <a:r>
              <a:rPr lang="en-ID" dirty="0"/>
              <a:t> </a:t>
            </a:r>
            <a:r>
              <a:rPr lang="en-ID" dirty="0" err="1"/>
              <a:t>untuk</a:t>
            </a:r>
            <a:r>
              <a:rPr lang="en-ID" dirty="0"/>
              <a:t> </a:t>
            </a:r>
            <a:r>
              <a:rPr lang="en-ID" dirty="0" err="1"/>
              <a:t>berorganisasi</a:t>
            </a:r>
            <a:r>
              <a:rPr lang="en-ID" dirty="0"/>
              <a:t> dan </a:t>
            </a:r>
            <a:r>
              <a:rPr lang="en-ID" dirty="0" err="1"/>
              <a:t>terorganisir</a:t>
            </a:r>
            <a:r>
              <a:rPr lang="en-ID" dirty="0"/>
              <a:t> agar </a:t>
            </a:r>
            <a:r>
              <a:rPr lang="en-ID" dirty="0" err="1"/>
              <a:t>memiliki</a:t>
            </a:r>
            <a:r>
              <a:rPr lang="en-ID" dirty="0"/>
              <a:t> power yang </a:t>
            </a:r>
            <a:r>
              <a:rPr lang="en-ID" dirty="0" err="1"/>
              <a:t>lebih</a:t>
            </a:r>
            <a:r>
              <a:rPr lang="en-ID" dirty="0"/>
              <a:t> </a:t>
            </a:r>
            <a:r>
              <a:rPr lang="en-ID" dirty="0" err="1"/>
              <a:t>dalam</a:t>
            </a:r>
            <a:r>
              <a:rPr lang="en-ID" dirty="0"/>
              <a:t> </a:t>
            </a:r>
            <a:r>
              <a:rPr lang="en-ID" dirty="0" err="1"/>
              <a:t>menyebar</a:t>
            </a:r>
            <a:r>
              <a:rPr lang="en-ID" dirty="0"/>
              <a:t> </a:t>
            </a:r>
            <a:r>
              <a:rPr lang="en-ID" dirty="0" err="1"/>
              <a:t>nilai-nilai</a:t>
            </a:r>
            <a:r>
              <a:rPr lang="en-ID" dirty="0"/>
              <a:t> </a:t>
            </a:r>
            <a:r>
              <a:rPr lang="en-ID" dirty="0" err="1"/>
              <a:t>ke</a:t>
            </a:r>
            <a:r>
              <a:rPr lang="en-ID" dirty="0"/>
              <a:t> </a:t>
            </a:r>
            <a:r>
              <a:rPr lang="en-ID" dirty="0" err="1"/>
              <a:t>islaman</a:t>
            </a:r>
            <a:r>
              <a:rPr lang="en-ID" dirty="0"/>
              <a:t> yang </a:t>
            </a:r>
            <a:r>
              <a:rPr lang="en-ID" dirty="0" err="1"/>
              <a:t>bersumber</a:t>
            </a:r>
            <a:r>
              <a:rPr lang="en-ID" dirty="0"/>
              <a:t> </a:t>
            </a:r>
            <a:r>
              <a:rPr lang="en-ID" dirty="0" err="1"/>
              <a:t>dari</a:t>
            </a:r>
            <a:r>
              <a:rPr lang="en-ID" dirty="0"/>
              <a:t> Al-Qur’an dan Al-</a:t>
            </a:r>
            <a:r>
              <a:rPr lang="en-ID" dirty="0" err="1"/>
              <a:t>Hadist</a:t>
            </a:r>
            <a:r>
              <a:rPr lang="en-ID" dirty="0"/>
              <a:t>. Para </a:t>
            </a:r>
            <a:r>
              <a:rPr lang="en-ID" dirty="0" err="1"/>
              <a:t>pendahulu</a:t>
            </a:r>
            <a:r>
              <a:rPr lang="en-ID" dirty="0"/>
              <a:t> Muhammadiyah </a:t>
            </a:r>
            <a:r>
              <a:rPr lang="en-ID" dirty="0" err="1"/>
              <a:t>memaknainya</a:t>
            </a:r>
            <a:r>
              <a:rPr lang="en-ID" dirty="0"/>
              <a:t> </a:t>
            </a:r>
            <a:r>
              <a:rPr lang="en-ID" dirty="0" err="1"/>
              <a:t>dengan</a:t>
            </a:r>
            <a:r>
              <a:rPr lang="en-ID" dirty="0"/>
              <a:t> </a:t>
            </a:r>
            <a:r>
              <a:rPr lang="en-ID" dirty="0" err="1"/>
              <a:t>kaidah</a:t>
            </a:r>
            <a:r>
              <a:rPr lang="en-ID" dirty="0"/>
              <a:t> </a:t>
            </a:r>
            <a:r>
              <a:rPr lang="en-ID" dirty="0" err="1"/>
              <a:t>fiqhiyah</a:t>
            </a:r>
            <a:r>
              <a:rPr lang="en-ID" dirty="0"/>
              <a:t> “ma </a:t>
            </a:r>
            <a:r>
              <a:rPr lang="en-ID" dirty="0" err="1"/>
              <a:t>layatim</a:t>
            </a:r>
            <a:r>
              <a:rPr lang="en-ID" dirty="0"/>
              <a:t> al-</a:t>
            </a:r>
            <a:r>
              <a:rPr lang="en-ID" dirty="0" err="1"/>
              <a:t>wajib</a:t>
            </a:r>
            <a:r>
              <a:rPr lang="en-ID" dirty="0"/>
              <a:t> Illa </a:t>
            </a:r>
            <a:r>
              <a:rPr lang="en-ID" dirty="0" err="1"/>
              <a:t>bihi</a:t>
            </a:r>
            <a:r>
              <a:rPr lang="en-ID" dirty="0"/>
              <a:t> da huma </a:t>
            </a:r>
            <a:r>
              <a:rPr lang="en-ID" dirty="0" err="1"/>
              <a:t>wajib</a:t>
            </a:r>
            <a:r>
              <a:rPr lang="en-ID" dirty="0"/>
              <a:t>”. </a:t>
            </a:r>
            <a:r>
              <a:rPr lang="en-ID" dirty="0" err="1"/>
              <a:t>Artinya</a:t>
            </a:r>
            <a:r>
              <a:rPr lang="en-ID" dirty="0"/>
              <a:t> </a:t>
            </a:r>
            <a:r>
              <a:rPr lang="en-ID" dirty="0" err="1"/>
              <a:t>organisasi</a:t>
            </a:r>
            <a:r>
              <a:rPr lang="en-ID" dirty="0"/>
              <a:t> </a:t>
            </a:r>
            <a:r>
              <a:rPr lang="en-ID" dirty="0" err="1"/>
              <a:t>itu</a:t>
            </a:r>
            <a:r>
              <a:rPr lang="en-ID" dirty="0"/>
              <a:t> </a:t>
            </a:r>
            <a:r>
              <a:rPr lang="en-ID" dirty="0" err="1"/>
              <a:t>menjadi</a:t>
            </a:r>
            <a:r>
              <a:rPr lang="en-ID" dirty="0"/>
              <a:t> </a:t>
            </a:r>
            <a:r>
              <a:rPr lang="en-ID" dirty="0" err="1"/>
              <a:t>wajib</a:t>
            </a:r>
            <a:r>
              <a:rPr lang="en-ID" dirty="0"/>
              <a:t> </a:t>
            </a:r>
            <a:r>
              <a:rPr lang="en-ID" dirty="0" err="1"/>
              <a:t>adanya</a:t>
            </a:r>
            <a:r>
              <a:rPr lang="en-ID" dirty="0"/>
              <a:t> </a:t>
            </a:r>
            <a:r>
              <a:rPr lang="en-ID" dirty="0" err="1"/>
              <a:t>karena</a:t>
            </a:r>
            <a:r>
              <a:rPr lang="en-ID" dirty="0"/>
              <a:t> </a:t>
            </a:r>
            <a:r>
              <a:rPr lang="en-ID" dirty="0" err="1"/>
              <a:t>keniscayaan</a:t>
            </a:r>
            <a:r>
              <a:rPr lang="en-ID" dirty="0"/>
              <a:t> </a:t>
            </a:r>
            <a:r>
              <a:rPr lang="en-ID" dirty="0" err="1"/>
              <a:t>dakwah</a:t>
            </a:r>
            <a:r>
              <a:rPr lang="en-ID" dirty="0"/>
              <a:t> </a:t>
            </a:r>
            <a:r>
              <a:rPr lang="en-ID" dirty="0" err="1"/>
              <a:t>memerlukan</a:t>
            </a:r>
            <a:r>
              <a:rPr lang="en-ID" dirty="0"/>
              <a:t> </a:t>
            </a:r>
            <a:r>
              <a:rPr lang="en-ID" dirty="0" err="1"/>
              <a:t>alat</a:t>
            </a:r>
            <a:r>
              <a:rPr lang="en-ID" dirty="0"/>
              <a:t> </a:t>
            </a:r>
            <a:r>
              <a:rPr lang="en-ID" dirty="0" err="1"/>
              <a:t>organisasi</a:t>
            </a:r>
            <a:r>
              <a:rPr lang="en-ID" dirty="0"/>
              <a:t> </a:t>
            </a:r>
            <a:r>
              <a:rPr lang="en-ID" dirty="0" err="1"/>
              <a:t>tersebut</a:t>
            </a:r>
            <a:r>
              <a:rPr lang="en-ID" dirty="0"/>
              <a:t>. </a:t>
            </a:r>
          </a:p>
        </p:txBody>
      </p:sp>
    </p:spTree>
    <p:extLst>
      <p:ext uri="{BB962C8B-B14F-4D97-AF65-F5344CB8AC3E}">
        <p14:creationId xmlns:p14="http://schemas.microsoft.com/office/powerpoint/2010/main" val="230265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78B7-F530-43A9-890D-F1001EC992E0}"/>
              </a:ext>
            </a:extLst>
          </p:cNvPr>
          <p:cNvSpPr>
            <a:spLocks noGrp="1"/>
          </p:cNvSpPr>
          <p:nvPr>
            <p:ph type="title"/>
          </p:nvPr>
        </p:nvSpPr>
        <p:spPr/>
        <p:txBody>
          <a:bodyPr>
            <a:normAutofit/>
          </a:bodyPr>
          <a:lstStyle/>
          <a:p>
            <a:r>
              <a:rPr lang="id-ID" sz="2800" b="1" dirty="0">
                <a:effectLst/>
                <a:latin typeface="Times New Roman" panose="02020603050405020304" pitchFamily="18" charset="0"/>
                <a:ea typeface="Times New Roman" panose="02020603050405020304" pitchFamily="18" charset="0"/>
                <a:cs typeface="Times New Roman" panose="02020603050405020304" pitchFamily="18" charset="0"/>
              </a:rPr>
              <a:t>Makna Kehadiran Muhammadiyah Sebagai Gerakan Keagamaan</a:t>
            </a:r>
            <a:endParaRPr lang="en-ID" sz="6000" dirty="0"/>
          </a:p>
        </p:txBody>
      </p:sp>
      <p:sp>
        <p:nvSpPr>
          <p:cNvPr id="3" name="Content Placeholder 2">
            <a:extLst>
              <a:ext uri="{FF2B5EF4-FFF2-40B4-BE49-F238E27FC236}">
                <a16:creationId xmlns:a16="http://schemas.microsoft.com/office/drawing/2014/main" id="{44E2D743-424E-4DC4-A380-CE776881AB38}"/>
              </a:ext>
            </a:extLst>
          </p:cNvPr>
          <p:cNvSpPr>
            <a:spLocks noGrp="1"/>
          </p:cNvSpPr>
          <p:nvPr>
            <p:ph idx="1"/>
          </p:nvPr>
        </p:nvSpPr>
        <p:spPr>
          <a:xfrm>
            <a:off x="913795" y="2076451"/>
            <a:ext cx="10353762" cy="1352550"/>
          </a:xfrm>
        </p:spPr>
        <p:txBody>
          <a:bodyPr/>
          <a:lstStyle/>
          <a:p>
            <a:r>
              <a:rPr lang="en-US" dirty="0" err="1"/>
              <a:t>Tuhuan</a:t>
            </a:r>
            <a:r>
              <a:rPr lang="en-US" dirty="0"/>
              <a:t> Muhammadiyah </a:t>
            </a:r>
            <a:r>
              <a:rPr lang="en-US" dirty="0" err="1"/>
              <a:t>adalah</a:t>
            </a:r>
            <a:r>
              <a:rPr lang="en-US" dirty="0"/>
              <a:t> ,</a:t>
            </a:r>
            <a:r>
              <a:rPr lang="en-US" dirty="0" err="1"/>
              <a:t>emcetak</a:t>
            </a:r>
            <a:r>
              <a:rPr lang="en-US" dirty="0"/>
              <a:t> </a:t>
            </a:r>
            <a:r>
              <a:rPr lang="en-US" dirty="0" err="1"/>
              <a:t>ummat</a:t>
            </a:r>
            <a:r>
              <a:rPr lang="en-US" dirty="0"/>
              <a:t> yang </a:t>
            </a:r>
            <a:r>
              <a:rPr lang="en-US" dirty="0" err="1"/>
              <a:t>terbaik</a:t>
            </a:r>
            <a:r>
              <a:rPr lang="en-US" dirty="0"/>
              <a:t> dan </a:t>
            </a:r>
            <a:r>
              <a:rPr lang="en-US" dirty="0" err="1"/>
              <a:t>unggul</a:t>
            </a:r>
            <a:r>
              <a:rPr lang="en-US" dirty="0"/>
              <a:t>. </a:t>
            </a:r>
            <a:r>
              <a:rPr lang="en-US" dirty="0" err="1"/>
              <a:t>Seperti</a:t>
            </a:r>
            <a:r>
              <a:rPr lang="en-US" dirty="0"/>
              <a:t> </a:t>
            </a:r>
            <a:r>
              <a:rPr lang="en-US" dirty="0" err="1"/>
              <a:t>pokok</a:t>
            </a:r>
            <a:r>
              <a:rPr lang="en-US" dirty="0"/>
              <a:t> </a:t>
            </a:r>
            <a:r>
              <a:rPr lang="en-US" dirty="0" err="1"/>
              <a:t>pikiran</a:t>
            </a:r>
            <a:r>
              <a:rPr lang="en-US" dirty="0"/>
              <a:t> </a:t>
            </a:r>
            <a:r>
              <a:rPr lang="en-US" dirty="0" err="1"/>
              <a:t>Anggaran</a:t>
            </a:r>
            <a:r>
              <a:rPr lang="en-US" dirty="0"/>
              <a:t> Dasar Muhammadiyah “</a:t>
            </a:r>
            <a:r>
              <a:rPr lang="en-US" dirty="0" err="1"/>
              <a:t>organisasi</a:t>
            </a:r>
            <a:r>
              <a:rPr lang="en-US" dirty="0"/>
              <a:t> </a:t>
            </a:r>
            <a:r>
              <a:rPr lang="en-US" dirty="0" err="1"/>
              <a:t>adalah</a:t>
            </a:r>
            <a:r>
              <a:rPr lang="en-US" dirty="0"/>
              <a:t> </a:t>
            </a:r>
            <a:r>
              <a:rPr lang="en-US" dirty="0" err="1"/>
              <a:t>satu-satunya</a:t>
            </a:r>
            <a:r>
              <a:rPr lang="en-US" dirty="0"/>
              <a:t> </a:t>
            </a:r>
            <a:r>
              <a:rPr lang="en-US" dirty="0" err="1"/>
              <a:t>alat</a:t>
            </a:r>
            <a:r>
              <a:rPr lang="en-US" dirty="0"/>
              <a:t> </a:t>
            </a:r>
            <a:r>
              <a:rPr lang="en-US" dirty="0" err="1"/>
              <a:t>atau</a:t>
            </a:r>
            <a:r>
              <a:rPr lang="en-US" dirty="0"/>
              <a:t> </a:t>
            </a:r>
            <a:r>
              <a:rPr lang="en-US" dirty="0" err="1"/>
              <a:t>cara</a:t>
            </a:r>
            <a:r>
              <a:rPr lang="en-US" dirty="0"/>
              <a:t> </a:t>
            </a:r>
            <a:r>
              <a:rPr lang="en-US" dirty="0" err="1"/>
              <a:t>perjuangan</a:t>
            </a:r>
            <a:r>
              <a:rPr lang="en-US" dirty="0"/>
              <a:t> yang </a:t>
            </a:r>
            <a:r>
              <a:rPr lang="en-US" dirty="0" err="1"/>
              <a:t>sebaik-baiknya</a:t>
            </a:r>
            <a:r>
              <a:rPr lang="en-US" dirty="0"/>
              <a:t>” </a:t>
            </a:r>
            <a:r>
              <a:rPr lang="en-US" dirty="0" err="1"/>
              <a:t>dengan</a:t>
            </a:r>
            <a:r>
              <a:rPr lang="en-US" dirty="0"/>
              <a:t> </a:t>
            </a:r>
            <a:r>
              <a:rPr lang="en-US" dirty="0" err="1"/>
              <a:t>ciri</a:t>
            </a:r>
            <a:r>
              <a:rPr lang="en-US" dirty="0"/>
              <a:t> </a:t>
            </a:r>
            <a:r>
              <a:rPr lang="en-US" dirty="0" err="1"/>
              <a:t>ciri</a:t>
            </a:r>
            <a:r>
              <a:rPr lang="en-US" dirty="0"/>
              <a:t> </a:t>
            </a:r>
            <a:r>
              <a:rPr lang="en-US" dirty="0" err="1"/>
              <a:t>organisasi</a:t>
            </a:r>
            <a:r>
              <a:rPr lang="en-US" dirty="0"/>
              <a:t> :</a:t>
            </a:r>
            <a:endParaRPr lang="en-ID" dirty="0"/>
          </a:p>
        </p:txBody>
      </p:sp>
      <p:sp>
        <p:nvSpPr>
          <p:cNvPr id="6" name="TextBox 5">
            <a:extLst>
              <a:ext uri="{FF2B5EF4-FFF2-40B4-BE49-F238E27FC236}">
                <a16:creationId xmlns:a16="http://schemas.microsoft.com/office/drawing/2014/main" id="{A571D77C-871D-4836-841E-E6FE991EA0E6}"/>
              </a:ext>
            </a:extLst>
          </p:cNvPr>
          <p:cNvSpPr txBox="1"/>
          <p:nvPr/>
        </p:nvSpPr>
        <p:spPr>
          <a:xfrm>
            <a:off x="622852" y="3429000"/>
            <a:ext cx="397565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Muhammadiyah </a:t>
            </a:r>
            <a:r>
              <a:rPr lang="en-US" sz="2400" dirty="0" err="1"/>
              <a:t>adalah</a:t>
            </a:r>
            <a:r>
              <a:rPr lang="en-US" sz="2400" dirty="0"/>
              <a:t> </a:t>
            </a:r>
            <a:r>
              <a:rPr lang="en-US" sz="2400" dirty="0" err="1"/>
              <a:t>subjek</a:t>
            </a:r>
            <a:r>
              <a:rPr lang="en-US" sz="2400" dirty="0"/>
              <a:t> </a:t>
            </a:r>
            <a:r>
              <a:rPr lang="en-US" sz="2400" dirty="0" err="1"/>
              <a:t>atau</a:t>
            </a:r>
            <a:r>
              <a:rPr lang="en-US" sz="2400" dirty="0"/>
              <a:t> </a:t>
            </a:r>
            <a:r>
              <a:rPr lang="en-US" sz="2400" dirty="0" err="1"/>
              <a:t>pemimpin</a:t>
            </a:r>
            <a:r>
              <a:rPr lang="en-US" sz="2400" dirty="0"/>
              <a:t>, dan </a:t>
            </a:r>
            <a:r>
              <a:rPr lang="en-US" sz="2400" dirty="0" err="1"/>
              <a:t>masrakat</a:t>
            </a:r>
            <a:r>
              <a:rPr lang="en-US" sz="2400" dirty="0"/>
              <a:t> </a:t>
            </a:r>
            <a:r>
              <a:rPr lang="en-US" sz="2400" dirty="0" err="1"/>
              <a:t>adalah</a:t>
            </a:r>
            <a:r>
              <a:rPr lang="en-US" sz="2400" dirty="0"/>
              <a:t> </a:t>
            </a:r>
            <a:r>
              <a:rPr lang="en-US" sz="2400" dirty="0" err="1"/>
              <a:t>objek</a:t>
            </a:r>
            <a:r>
              <a:rPr lang="en-US" sz="2400" dirty="0"/>
              <a:t> </a:t>
            </a:r>
            <a:r>
              <a:rPr lang="en-US" sz="2400" dirty="0" err="1"/>
              <a:t>atau</a:t>
            </a:r>
            <a:r>
              <a:rPr lang="en-US" sz="2400" dirty="0"/>
              <a:t> yang </a:t>
            </a:r>
            <a:r>
              <a:rPr lang="en-US" sz="2400" dirty="0" err="1"/>
              <a:t>dipimpin</a:t>
            </a:r>
            <a:endParaRPr lang="en-US" sz="2400" dirty="0"/>
          </a:p>
          <a:p>
            <a:pPr marL="285750" indent="-285750">
              <a:buFont typeface="Arial" panose="020B0604020202020204" pitchFamily="34" charset="0"/>
              <a:buChar char="•"/>
            </a:pPr>
            <a:r>
              <a:rPr lang="en-ID" sz="2400" dirty="0" err="1"/>
              <a:t>Lincah</a:t>
            </a:r>
            <a:r>
              <a:rPr lang="en-ID" sz="2400" dirty="0"/>
              <a:t> (</a:t>
            </a:r>
            <a:r>
              <a:rPr lang="en-ID" sz="2400" dirty="0" err="1"/>
              <a:t>dinamis</a:t>
            </a:r>
            <a:r>
              <a:rPr lang="en-ID" sz="2400" dirty="0"/>
              <a:t>), </a:t>
            </a:r>
            <a:r>
              <a:rPr lang="en-ID" sz="2400" dirty="0" err="1"/>
              <a:t>maju</a:t>
            </a:r>
            <a:r>
              <a:rPr lang="en-ID" sz="2400" dirty="0"/>
              <a:t> (</a:t>
            </a:r>
            <a:r>
              <a:rPr lang="en-ID" sz="2400" dirty="0" err="1"/>
              <a:t>progresif</a:t>
            </a:r>
            <a:r>
              <a:rPr lang="en-ID" sz="2400" dirty="0"/>
              <a:t>), </a:t>
            </a:r>
            <a:r>
              <a:rPr lang="en-ID" sz="2400" dirty="0" err="1"/>
              <a:t>selalu</a:t>
            </a:r>
            <a:r>
              <a:rPr lang="en-ID" sz="2400" dirty="0"/>
              <a:t> </a:t>
            </a:r>
            <a:r>
              <a:rPr lang="en-ID" sz="2400" dirty="0" err="1"/>
              <a:t>dimuka</a:t>
            </a:r>
            <a:r>
              <a:rPr lang="en-ID" sz="2400" dirty="0"/>
              <a:t> dan militant</a:t>
            </a:r>
          </a:p>
          <a:p>
            <a:pPr marL="285750" indent="-285750">
              <a:buFont typeface="Arial" panose="020B0604020202020204" pitchFamily="34" charset="0"/>
              <a:buChar char="•"/>
            </a:pPr>
            <a:r>
              <a:rPr lang="en-ID" sz="2400" dirty="0" err="1"/>
              <a:t>Revolusioner</a:t>
            </a:r>
            <a:r>
              <a:rPr lang="en-ID" sz="2400" dirty="0"/>
              <a:t> </a:t>
            </a:r>
          </a:p>
        </p:txBody>
      </p:sp>
      <p:sp>
        <p:nvSpPr>
          <p:cNvPr id="7" name="TextBox 6">
            <a:extLst>
              <a:ext uri="{FF2B5EF4-FFF2-40B4-BE49-F238E27FC236}">
                <a16:creationId xmlns:a16="http://schemas.microsoft.com/office/drawing/2014/main" id="{EF4BFFF5-4E9B-402F-9FAD-58FBA8FC1ADE}"/>
              </a:ext>
            </a:extLst>
          </p:cNvPr>
          <p:cNvSpPr txBox="1"/>
          <p:nvPr/>
        </p:nvSpPr>
        <p:spPr>
          <a:xfrm>
            <a:off x="6650271" y="3429000"/>
            <a:ext cx="4627933"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Mempunyai</a:t>
            </a:r>
            <a:r>
              <a:rPr lang="en-US" sz="2400" dirty="0"/>
              <a:t> </a:t>
            </a:r>
            <a:r>
              <a:rPr lang="en-US" sz="2400" dirty="0" err="1"/>
              <a:t>pemimpin</a:t>
            </a:r>
            <a:r>
              <a:rPr lang="en-US" sz="2400" dirty="0"/>
              <a:t> yang </a:t>
            </a:r>
            <a:r>
              <a:rPr lang="en-US" sz="2400" dirty="0" err="1"/>
              <a:t>kuat</a:t>
            </a:r>
            <a:r>
              <a:rPr lang="en-US" sz="2400" dirty="0"/>
              <a:t>, </a:t>
            </a:r>
            <a:r>
              <a:rPr lang="en-US" sz="2400" dirty="0" err="1"/>
              <a:t>cakap</a:t>
            </a:r>
            <a:r>
              <a:rPr lang="en-US" sz="2400" dirty="0"/>
              <a:t>, </a:t>
            </a:r>
            <a:r>
              <a:rPr lang="en-US" sz="2400" dirty="0" err="1"/>
              <a:t>tegas</a:t>
            </a:r>
            <a:r>
              <a:rPr lang="en-US" sz="2400" dirty="0"/>
              <a:t> dan </a:t>
            </a:r>
            <a:r>
              <a:rPr lang="en-US" sz="2400" dirty="0" err="1"/>
              <a:t>berwibawa</a:t>
            </a:r>
            <a:endParaRPr lang="en-US" sz="2400" dirty="0"/>
          </a:p>
          <a:p>
            <a:pPr marL="285750" indent="-285750">
              <a:buFont typeface="Arial" panose="020B0604020202020204" pitchFamily="34" charset="0"/>
              <a:buChar char="•"/>
            </a:pPr>
            <a:r>
              <a:rPr lang="en-ID" sz="2400" dirty="0" err="1"/>
              <a:t>Mempunyai</a:t>
            </a:r>
            <a:r>
              <a:rPr lang="en-ID" sz="2400" dirty="0"/>
              <a:t> </a:t>
            </a:r>
            <a:r>
              <a:rPr lang="en-ID" sz="2400" dirty="0" err="1"/>
              <a:t>organisasi</a:t>
            </a:r>
            <a:r>
              <a:rPr lang="en-ID" sz="2400" dirty="0"/>
              <a:t> yang </a:t>
            </a:r>
            <a:r>
              <a:rPr lang="en-ID" sz="2400" dirty="0" err="1"/>
              <a:t>susunannya</a:t>
            </a:r>
            <a:r>
              <a:rPr lang="en-ID" sz="2400" dirty="0"/>
              <a:t> </a:t>
            </a:r>
            <a:r>
              <a:rPr lang="en-ID" sz="2400" dirty="0" err="1"/>
              <a:t>lengkap</a:t>
            </a:r>
            <a:r>
              <a:rPr lang="en-ID" sz="2400" dirty="0"/>
              <a:t> dan </a:t>
            </a:r>
            <a:r>
              <a:rPr lang="en-ID" sz="2400" dirty="0" err="1"/>
              <a:t>selalu</a:t>
            </a:r>
            <a:r>
              <a:rPr lang="en-ID" sz="2400" dirty="0"/>
              <a:t> </a:t>
            </a:r>
            <a:r>
              <a:rPr lang="en-ID" sz="2400" dirty="0" err="1"/>
              <a:t>tepat</a:t>
            </a:r>
            <a:r>
              <a:rPr lang="en-ID" sz="2400" dirty="0"/>
              <a:t> </a:t>
            </a:r>
            <a:r>
              <a:rPr lang="en-ID" sz="2400" dirty="0" err="1"/>
              <a:t>atau</a:t>
            </a:r>
            <a:r>
              <a:rPr lang="en-ID" sz="2400" dirty="0"/>
              <a:t> up to date</a:t>
            </a:r>
          </a:p>
        </p:txBody>
      </p:sp>
    </p:spTree>
    <p:extLst>
      <p:ext uri="{BB962C8B-B14F-4D97-AF65-F5344CB8AC3E}">
        <p14:creationId xmlns:p14="http://schemas.microsoft.com/office/powerpoint/2010/main" val="404896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908-2061-4266-BA36-CD45BB56992D}"/>
              </a:ext>
            </a:extLst>
          </p:cNvPr>
          <p:cNvSpPr>
            <a:spLocks noGrp="1"/>
          </p:cNvSpPr>
          <p:nvPr>
            <p:ph type="title"/>
          </p:nvPr>
        </p:nvSpPr>
        <p:spPr/>
        <p:txBody>
          <a:bodyPr/>
          <a:lstStyle/>
          <a:p>
            <a:r>
              <a:rPr lang="id-ID" sz="3200" b="1" dirty="0">
                <a:effectLst/>
                <a:latin typeface="Times New Roman" panose="02020603050405020304" pitchFamily="18" charset="0"/>
                <a:ea typeface="Times New Roman" panose="02020603050405020304" pitchFamily="18" charset="0"/>
              </a:rPr>
              <a:t>Modal Gerakan Keagamaan Muhammadiyah</a:t>
            </a:r>
            <a:endParaRPr lang="en-ID" dirty="0"/>
          </a:p>
        </p:txBody>
      </p:sp>
      <p:sp>
        <p:nvSpPr>
          <p:cNvPr id="3" name="Content Placeholder 2">
            <a:extLst>
              <a:ext uri="{FF2B5EF4-FFF2-40B4-BE49-F238E27FC236}">
                <a16:creationId xmlns:a16="http://schemas.microsoft.com/office/drawing/2014/main" id="{B511BBF2-60D1-4C3C-89AD-07F23B8DD2D4}"/>
              </a:ext>
            </a:extLst>
          </p:cNvPr>
          <p:cNvSpPr>
            <a:spLocks noGrp="1"/>
          </p:cNvSpPr>
          <p:nvPr>
            <p:ph idx="1"/>
          </p:nvPr>
        </p:nvSpPr>
        <p:spPr/>
        <p:txBody>
          <a:bodyPr/>
          <a:lstStyle/>
          <a:p>
            <a:pPr marL="36900" indent="0">
              <a:buNone/>
            </a:pPr>
            <a:r>
              <a:rPr lang="id-ID" sz="1800" dirty="0">
                <a:effectLst/>
                <a:latin typeface="Times New Roman" panose="02020603050405020304" pitchFamily="18" charset="0"/>
                <a:ea typeface="Times New Roman" panose="02020603050405020304" pitchFamily="18" charset="0"/>
              </a:rPr>
              <a:t>Dalam konstitusi Muhammadiyah terdapat tiga model gerakan Muhammadiyah ;</a:t>
            </a:r>
            <a:endParaRPr lang="en-US" sz="1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Muhammadiyah sebagai gerakan Islam</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S</a:t>
            </a:r>
            <a:r>
              <a:rPr lang="id-ID" sz="1800" dirty="0">
                <a:effectLst/>
                <a:latin typeface="Times New Roman" panose="02020603050405020304" pitchFamily="18" charset="0"/>
                <a:ea typeface="Times New Roman" panose="02020603050405020304" pitchFamily="18" charset="0"/>
              </a:rPr>
              <a:t>ebagai gerakan dakwah amar ma’ruf nahi munkar, </a:t>
            </a:r>
            <a:endParaRPr lang="en-US" sz="1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Muhammadiyah sebagai gerakan tajdid. </a:t>
            </a:r>
            <a:endParaRPr lang="en-ID" dirty="0"/>
          </a:p>
        </p:txBody>
      </p:sp>
    </p:spTree>
    <p:extLst>
      <p:ext uri="{BB962C8B-B14F-4D97-AF65-F5344CB8AC3E}">
        <p14:creationId xmlns:p14="http://schemas.microsoft.com/office/powerpoint/2010/main" val="183461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908-2061-4266-BA36-CD45BB56992D}"/>
              </a:ext>
            </a:extLst>
          </p:cNvPr>
          <p:cNvSpPr>
            <a:spLocks noGrp="1"/>
          </p:cNvSpPr>
          <p:nvPr>
            <p:ph type="title"/>
          </p:nvPr>
        </p:nvSpPr>
        <p:spPr/>
        <p:txBody>
          <a:bodyPr/>
          <a:lstStyle/>
          <a:p>
            <a:r>
              <a:rPr lang="id-ID" sz="3200" b="1" dirty="0">
                <a:effectLst/>
                <a:latin typeface="Times New Roman" panose="02020603050405020304" pitchFamily="18" charset="0"/>
                <a:ea typeface="Times New Roman" panose="02020603050405020304" pitchFamily="18" charset="0"/>
              </a:rPr>
              <a:t>Modal Gerakan Keagamaan Muhammadiyah</a:t>
            </a:r>
            <a:endParaRPr lang="en-ID" dirty="0"/>
          </a:p>
        </p:txBody>
      </p:sp>
      <p:sp>
        <p:nvSpPr>
          <p:cNvPr id="3" name="Content Placeholder 2">
            <a:extLst>
              <a:ext uri="{FF2B5EF4-FFF2-40B4-BE49-F238E27FC236}">
                <a16:creationId xmlns:a16="http://schemas.microsoft.com/office/drawing/2014/main" id="{B511BBF2-60D1-4C3C-89AD-07F23B8DD2D4}"/>
              </a:ext>
            </a:extLst>
          </p:cNvPr>
          <p:cNvSpPr>
            <a:spLocks noGrp="1"/>
          </p:cNvSpPr>
          <p:nvPr>
            <p:ph idx="1"/>
          </p:nvPr>
        </p:nvSpPr>
        <p:spPr/>
        <p:txBody>
          <a:bodyPr/>
          <a:lstStyle/>
          <a:p>
            <a:pPr marL="36900" indent="0">
              <a:buNone/>
            </a:pPr>
            <a:r>
              <a:rPr lang="id-ID" sz="1800" dirty="0">
                <a:effectLst/>
                <a:latin typeface="Times New Roman" panose="02020603050405020304" pitchFamily="18" charset="0"/>
                <a:ea typeface="Times New Roman" panose="02020603050405020304" pitchFamily="18" charset="0"/>
              </a:rPr>
              <a:t>Dalam konstitusi Muhammadiyah terdapat tiga model gerakan Muhammadiyah ;</a:t>
            </a:r>
            <a:endParaRPr lang="en-US" sz="1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Muhammadiyah sebagai gerakan Islam</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S</a:t>
            </a:r>
            <a:r>
              <a:rPr lang="id-ID" sz="1800" dirty="0">
                <a:effectLst/>
                <a:latin typeface="Times New Roman" panose="02020603050405020304" pitchFamily="18" charset="0"/>
                <a:ea typeface="Times New Roman" panose="02020603050405020304" pitchFamily="18" charset="0"/>
              </a:rPr>
              <a:t>ebagai gerakan dakwah amar ma’ruf nahi munkar, </a:t>
            </a:r>
            <a:endParaRPr lang="en-US" sz="1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Muhammadiyah sebagai gerakan tajdid. </a:t>
            </a:r>
            <a:endParaRPr lang="en-ID" dirty="0"/>
          </a:p>
        </p:txBody>
      </p:sp>
    </p:spTree>
    <p:extLst>
      <p:ext uri="{BB962C8B-B14F-4D97-AF65-F5344CB8AC3E}">
        <p14:creationId xmlns:p14="http://schemas.microsoft.com/office/powerpoint/2010/main" val="233506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908-2061-4266-BA36-CD45BB56992D}"/>
              </a:ext>
            </a:extLst>
          </p:cNvPr>
          <p:cNvSpPr>
            <a:spLocks noGrp="1"/>
          </p:cNvSpPr>
          <p:nvPr>
            <p:ph type="title"/>
          </p:nvPr>
        </p:nvSpPr>
        <p:spPr/>
        <p:txBody>
          <a:bodyPr>
            <a:normAutofit/>
          </a:bodyPr>
          <a:lstStyle/>
          <a:p>
            <a:r>
              <a:rPr lang="id-ID" sz="3200" b="1" dirty="0">
                <a:effectLst/>
                <a:latin typeface="Times New Roman" panose="02020603050405020304" pitchFamily="18" charset="0"/>
                <a:ea typeface="Times New Roman" panose="02020603050405020304" pitchFamily="18" charset="0"/>
              </a:rPr>
              <a:t>Gerakan Jamaah dan Dakwah Jamaah (GDJD)</a:t>
            </a:r>
            <a:endParaRPr lang="en-ID" sz="6600" dirty="0"/>
          </a:p>
        </p:txBody>
      </p:sp>
      <p:sp>
        <p:nvSpPr>
          <p:cNvPr id="3" name="Content Placeholder 2">
            <a:extLst>
              <a:ext uri="{FF2B5EF4-FFF2-40B4-BE49-F238E27FC236}">
                <a16:creationId xmlns:a16="http://schemas.microsoft.com/office/drawing/2014/main" id="{B511BBF2-60D1-4C3C-89AD-07F23B8DD2D4}"/>
              </a:ext>
            </a:extLst>
          </p:cNvPr>
          <p:cNvSpPr>
            <a:spLocks noGrp="1"/>
          </p:cNvSpPr>
          <p:nvPr>
            <p:ph idx="1"/>
          </p:nvPr>
        </p:nvSpPr>
        <p:spPr/>
        <p:txBody>
          <a:bodyPr>
            <a:normAutofit/>
          </a:bodyPr>
          <a:lstStyle/>
          <a:p>
            <a:pPr marL="36900" indent="0">
              <a:buNone/>
            </a:pPr>
            <a:r>
              <a:rPr lang="id-ID" sz="2400" dirty="0">
                <a:effectLst/>
                <a:latin typeface="Times New Roman" panose="02020603050405020304" pitchFamily="18" charset="0"/>
                <a:ea typeface="Times New Roman" panose="02020603050405020304" pitchFamily="18" charset="0"/>
              </a:rPr>
              <a:t>Esensi GDJD adalah penguatan kesadaran jamaah dan kepedulian mereka terhadap lingkungan sosialnya. Definisi sederhana tentang jamaah adalah kumpulan keluarga muslim yang berada dalam suatu lingkungan tempat tinggal. Ajakan warga aktif merupakan landasan gerakan Muhammadiyah yang menuntut adanya komunitas yang solid dan terorganisir untuk memperjuangkan tegaknya kebaikan menentang segala macam keburukan. Orientasi dari gerakan ini adalah membangun basis kehidupan dakwah bil halal di bidang pendidikan, sosial, ekonomi dan kesehatan</a:t>
            </a:r>
            <a:endParaRPr lang="en-ID" sz="2800" dirty="0"/>
          </a:p>
        </p:txBody>
      </p:sp>
    </p:spTree>
    <p:extLst>
      <p:ext uri="{BB962C8B-B14F-4D97-AF65-F5344CB8AC3E}">
        <p14:creationId xmlns:p14="http://schemas.microsoft.com/office/powerpoint/2010/main" val="32795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EE94-F798-4733-9D95-2A95738EBF9D}"/>
              </a:ext>
            </a:extLst>
          </p:cNvPr>
          <p:cNvSpPr>
            <a:spLocks noGrp="1"/>
          </p:cNvSpPr>
          <p:nvPr>
            <p:ph type="title"/>
          </p:nvPr>
        </p:nvSpPr>
        <p:spPr>
          <a:xfrm>
            <a:off x="913795" y="0"/>
            <a:ext cx="10353762" cy="1257300"/>
          </a:xfrm>
        </p:spPr>
        <p:txBody>
          <a:bodyPr>
            <a:normAutofit/>
          </a:bodyPr>
          <a:lstStyle/>
          <a:p>
            <a:r>
              <a:rPr lang="id-ID" sz="3200" b="1" dirty="0">
                <a:effectLst/>
                <a:latin typeface="Times New Roman" panose="02020603050405020304" pitchFamily="18" charset="0"/>
                <a:ea typeface="Times New Roman" panose="02020603050405020304" pitchFamily="18" charset="0"/>
                <a:cs typeface="Times New Roman" panose="02020603050405020304" pitchFamily="18" charset="0"/>
              </a:rPr>
              <a:t>Langkah Penguatan Jama’ah</a:t>
            </a:r>
            <a:endParaRPr lang="en-ID" sz="6600" dirty="0"/>
          </a:p>
        </p:txBody>
      </p:sp>
      <p:sp>
        <p:nvSpPr>
          <p:cNvPr id="3" name="Content Placeholder 2">
            <a:extLst>
              <a:ext uri="{FF2B5EF4-FFF2-40B4-BE49-F238E27FC236}">
                <a16:creationId xmlns:a16="http://schemas.microsoft.com/office/drawing/2014/main" id="{213E13EC-AA85-4CE2-A00C-C9243E86B61E}"/>
              </a:ext>
            </a:extLst>
          </p:cNvPr>
          <p:cNvSpPr>
            <a:spLocks noGrp="1"/>
          </p:cNvSpPr>
          <p:nvPr>
            <p:ph idx="1"/>
          </p:nvPr>
        </p:nvSpPr>
        <p:spPr>
          <a:xfrm>
            <a:off x="913795" y="1571625"/>
            <a:ext cx="10353762" cy="3714749"/>
          </a:xfrm>
        </p:spPr>
        <p:txBody>
          <a:bodyPr>
            <a:normAutofit fontScale="25000" lnSpcReduction="20000"/>
          </a:bodyPr>
          <a:lstStyle/>
          <a:p>
            <a:pPr marL="36900" indent="0">
              <a:buNone/>
            </a:pPr>
            <a:r>
              <a:rPr lang="id-ID" sz="8800" dirty="0">
                <a:effectLst/>
                <a:latin typeface="Times New Roman" panose="02020603050405020304" pitchFamily="18" charset="0"/>
                <a:ea typeface="Times New Roman" panose="02020603050405020304" pitchFamily="18" charset="0"/>
              </a:rPr>
              <a:t>Langkah pemberdayaan melalui penguatan institusi cabang dan ranting akan memberi kontribusi bagi penguatan kohesi sosial/solidaritas antar warga di tengah meluasnya faham-faham radikal yang cenderung anarkis belakangan ini</a:t>
            </a:r>
            <a:r>
              <a:rPr lang="en-US" sz="8800" dirty="0">
                <a:effectLst/>
                <a:latin typeface="Times New Roman" panose="02020603050405020304" pitchFamily="18" charset="0"/>
                <a:ea typeface="Times New Roman" panose="02020603050405020304" pitchFamily="18" charset="0"/>
              </a:rPr>
              <a:t> </a:t>
            </a:r>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Langkah yang dapat dilakukan untuk menggiatkan cabang dan ranting Muhammadiyah melalui gerakan jamaah dan dakwah jamaah;</a:t>
            </a:r>
            <a:endParaRPr lang="en-US" sz="8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Melakukan assesment awal mengenai kehidupan keagamaan di desa atau komunitas atau ranting.</a:t>
            </a:r>
            <a:endParaRPr lang="en-US" sz="8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 Memantapkan konsep dakwah jamaah yang akan dipergunakan agar sesuai dengan kondisi sosial, ekonomi dan budaya masyarakat basis. </a:t>
            </a:r>
            <a:endParaRPr lang="en-US" sz="8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Melakukan sosialisasi dan pelatihan bagi para fasilitator yang akan menggerakkan cabang dan ranting.</a:t>
            </a:r>
            <a:endParaRPr lang="en-US" sz="8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 Melakukan pendampingan dakwah jamaah.</a:t>
            </a:r>
            <a:endParaRPr lang="en-US" sz="8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d-ID" sz="8800" dirty="0">
                <a:effectLst/>
                <a:latin typeface="Times New Roman" panose="02020603050405020304" pitchFamily="18" charset="0"/>
                <a:ea typeface="Times New Roman" panose="02020603050405020304" pitchFamily="18" charset="0"/>
                <a:cs typeface="Times New Roman" panose="02020603050405020304" pitchFamily="18" charset="0"/>
              </a:rPr>
              <a:t> Memantapkan organisasi gerakan di akar rumput (pimpinan ranting) sebagai ujung tombak gerakan dakwah jamaah.</a:t>
            </a:r>
            <a:endParaRPr lang="en-ID" sz="8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ID" dirty="0"/>
          </a:p>
        </p:txBody>
      </p:sp>
    </p:spTree>
    <p:extLst>
      <p:ext uri="{BB962C8B-B14F-4D97-AF65-F5344CB8AC3E}">
        <p14:creationId xmlns:p14="http://schemas.microsoft.com/office/powerpoint/2010/main" val="675669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{4E05E3D1-FE06-4E38-84A8-C9412D55F0F2}tf55705232_win32</Template>
  <TotalTime>52</TotalTime>
  <Words>525</Words>
  <Application>Microsoft Office PowerPoint</Application>
  <PresentationFormat>Widescreen</PresentationFormat>
  <Paragraphs>35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Goudy Old Style</vt:lpstr>
      <vt:lpstr>Times New Roman</vt:lpstr>
      <vt:lpstr>Wingdings 2</vt:lpstr>
      <vt:lpstr>SlateVTI</vt:lpstr>
      <vt:lpstr>Muhammadiyah sebagai Gerakan Keagamaan</vt:lpstr>
      <vt:lpstr>Muhammadiyah Sebagai Gerakan Keagamaan </vt:lpstr>
      <vt:lpstr>Makna Kehadiran Muhammadiyah Sebagai Gerakan Keagamaan</vt:lpstr>
      <vt:lpstr>Makna Kehadiran Muhammadiyah Sebagai Gerakan Keagamaan</vt:lpstr>
      <vt:lpstr>Modal Gerakan Keagamaan Muhammadiyah</vt:lpstr>
      <vt:lpstr>Modal Gerakan Keagamaan Muhammadiyah</vt:lpstr>
      <vt:lpstr>Gerakan Jamaah dan Dakwah Jamaah (GDJD)</vt:lpstr>
      <vt:lpstr>Langkah Penguatan Jama’ah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Muhammadiyah sebagai Gerakan Keagamaan</dc:title>
  <dc:creator>ilham.galih123@outlook.co.id</dc:creator>
  <cp:lastModifiedBy>ilham.galih123@outlook.co.id</cp:lastModifiedBy>
  <cp:revision>1</cp:revision>
  <dcterms:created xsi:type="dcterms:W3CDTF">2021-11-28T19:52:54Z</dcterms:created>
  <dcterms:modified xsi:type="dcterms:W3CDTF">2021-11-28T20:45:00Z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