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7" r:id="rId1"/>
  </p:sldMasterIdLst>
  <p:sldIdLst>
    <p:sldId id="28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7" r:id="rId28"/>
    <p:sldId id="283" r:id="rId29"/>
    <p:sldId id="284" r:id="rId30"/>
    <p:sldId id="285" r:id="rId31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6662E-FAF4-44BC-88B5-85A7CBFB6D30}" type="datetime1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1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4386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2556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813788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64389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84818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22981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83186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7304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20" y="365761"/>
            <a:ext cx="817133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0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74258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3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4450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38500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7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0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47291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9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2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75.png"/><Relationship Id="rId7" Type="http://schemas.openxmlformats.org/officeDocument/2006/relationships/image" Target="../media/image86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1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6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B4D6C1-2622-4EBC-4829-409934497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5726" r="-1" b="-1"/>
          <a:stretch/>
        </p:blipFill>
        <p:spPr>
          <a:xfrm>
            <a:off x="2286" y="857257"/>
            <a:ext cx="9141714" cy="51424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89A94B-C652-441E-ADAD-B0DB2FDFD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723" y="1203726"/>
            <a:ext cx="7642553" cy="2359391"/>
          </a:xfrm>
        </p:spPr>
        <p:txBody>
          <a:bodyPr anchor="b">
            <a:normAutofit/>
          </a:bodyPr>
          <a:lstStyle/>
          <a:p>
            <a:r>
              <a:rPr lang="en-ID" sz="4000" spc="175" dirty="0">
                <a:latin typeface="Times New Roman"/>
                <a:cs typeface="Times New Roman"/>
              </a:rPr>
              <a:t>TANGGUNG </a:t>
            </a:r>
            <a:r>
              <a:rPr lang="en-ID" sz="4000" spc="145" dirty="0">
                <a:latin typeface="Times New Roman"/>
                <a:cs typeface="Times New Roman"/>
              </a:rPr>
              <a:t>JAWAB </a:t>
            </a:r>
            <a:r>
              <a:rPr lang="en-ID" sz="4000" spc="204" dirty="0">
                <a:latin typeface="Times New Roman"/>
                <a:cs typeface="Times New Roman"/>
              </a:rPr>
              <a:t>PENDIDIKAN</a:t>
            </a:r>
            <a:r>
              <a:rPr lang="en-ID" sz="4000" spc="-220" dirty="0">
                <a:latin typeface="Times New Roman"/>
                <a:cs typeface="Times New Roman"/>
              </a:rPr>
              <a:t> </a:t>
            </a:r>
            <a:r>
              <a:rPr lang="en-ID" sz="4000" spc="100" dirty="0">
                <a:latin typeface="Times New Roman"/>
                <a:cs typeface="Times New Roman"/>
              </a:rPr>
              <a:t>ANAK </a:t>
            </a:r>
            <a:r>
              <a:rPr lang="en-ID" sz="4000" spc="95" dirty="0">
                <a:latin typeface="Times New Roman"/>
                <a:cs typeface="Times New Roman"/>
              </a:rPr>
              <a:t>DALAM</a:t>
            </a:r>
            <a:r>
              <a:rPr lang="en-ID" sz="4000" spc="45" dirty="0">
                <a:latin typeface="Times New Roman"/>
                <a:cs typeface="Times New Roman"/>
              </a:rPr>
              <a:t> </a:t>
            </a:r>
            <a:r>
              <a:rPr lang="en-ID" sz="4000" spc="145" dirty="0">
                <a:latin typeface="Times New Roman"/>
                <a:cs typeface="Times New Roman"/>
              </a:rPr>
              <a:t>ISLAM</a:t>
            </a:r>
            <a:endParaRPr lang="en-ID" sz="39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33B6A7-63EC-41D3-9E73-EE5983A6C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4001" y="4267200"/>
            <a:ext cx="7335995" cy="1542463"/>
          </a:xfrm>
        </p:spPr>
        <p:txBody>
          <a:bodyPr anchor="t">
            <a:normAutofit/>
          </a:bodyPr>
          <a:lstStyle/>
          <a:p>
            <a:r>
              <a:rPr lang="en-US" sz="2000" cap="none" dirty="0" err="1">
                <a:solidFill>
                  <a:schemeClr val="tx1"/>
                </a:solidFill>
                <a:latin typeface="Sitka Small" pitchFamily="2" charset="0"/>
                <a:cs typeface="Arial" panose="020B0604020202020204" pitchFamily="34" charset="0"/>
              </a:rPr>
              <a:t>dr</a:t>
            </a:r>
            <a:r>
              <a:rPr lang="en-US" sz="2000" cap="none" err="1">
                <a:solidFill>
                  <a:schemeClr val="tx1"/>
                </a:solidFill>
                <a:latin typeface="Sitka Small" pitchFamily="2" charset="0"/>
                <a:cs typeface="Arial" panose="020B0604020202020204" pitchFamily="34" charset="0"/>
              </a:rPr>
              <a:t>.</a:t>
            </a:r>
            <a:r>
              <a:rPr lang="en-US" sz="2000" cap="none">
                <a:solidFill>
                  <a:schemeClr val="tx1"/>
                </a:solidFill>
                <a:latin typeface="Sitka Small" pitchFamily="2" charset="0"/>
                <a:cs typeface="Arial" panose="020B0604020202020204" pitchFamily="34" charset="0"/>
              </a:rPr>
              <a:t>Annisa’Hasanah</a:t>
            </a:r>
            <a:r>
              <a:rPr lang="en-US" sz="2000" cap="none" dirty="0">
                <a:solidFill>
                  <a:schemeClr val="tx1"/>
                </a:solidFill>
                <a:latin typeface="Sitka Small" pitchFamily="2" charset="0"/>
                <a:cs typeface="Arial" panose="020B0604020202020204" pitchFamily="34" charset="0"/>
              </a:rPr>
              <a:t>, </a:t>
            </a:r>
            <a:r>
              <a:rPr lang="en-US" sz="2000" cap="none" dirty="0" err="1">
                <a:solidFill>
                  <a:schemeClr val="tx1"/>
                </a:solidFill>
                <a:latin typeface="Sitka Small" pitchFamily="2" charset="0"/>
                <a:cs typeface="Arial" panose="020B0604020202020204" pitchFamily="34" charset="0"/>
              </a:rPr>
              <a:t>Sp.A</a:t>
            </a:r>
            <a:r>
              <a:rPr lang="en-US" sz="2000" cap="none" dirty="0">
                <a:solidFill>
                  <a:schemeClr val="tx1"/>
                </a:solidFill>
                <a:latin typeface="Sitka Small" pitchFamily="2" charset="0"/>
                <a:cs typeface="Arial" panose="020B0604020202020204" pitchFamily="34" charset="0"/>
              </a:rPr>
              <a:t>, </a:t>
            </a:r>
            <a:r>
              <a:rPr lang="en-US" sz="2000" cap="none" dirty="0" err="1">
                <a:solidFill>
                  <a:schemeClr val="tx1"/>
                </a:solidFill>
                <a:latin typeface="Sitka Small" pitchFamily="2" charset="0"/>
                <a:cs typeface="Arial" panose="020B0604020202020204" pitchFamily="34" charset="0"/>
              </a:rPr>
              <a:t>M.Si</a:t>
            </a:r>
            <a:endParaRPr lang="en-US" sz="2000" cap="none" dirty="0">
              <a:solidFill>
                <a:schemeClr val="tx1"/>
              </a:solidFill>
              <a:latin typeface="Sitka Small" pitchFamily="2" charset="0"/>
              <a:cs typeface="Arial" panose="020B0604020202020204" pitchFamily="34" charset="0"/>
            </a:endParaRPr>
          </a:p>
          <a:p>
            <a:r>
              <a:rPr lang="en-US" sz="2000" cap="none" dirty="0">
                <a:solidFill>
                  <a:schemeClr val="tx1"/>
                </a:solidFill>
                <a:latin typeface="Sitka Small" pitchFamily="2" charset="0"/>
                <a:cs typeface="Arial" panose="020B0604020202020204" pitchFamily="34" charset="0"/>
              </a:rPr>
              <a:t>FK UMM</a:t>
            </a:r>
            <a:endParaRPr lang="en-ID" sz="2000" cap="none" dirty="0">
              <a:solidFill>
                <a:schemeClr val="tx1"/>
              </a:solidFill>
              <a:latin typeface="Sitka Small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31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38327" y="615759"/>
            <a:ext cx="7374890" cy="690245"/>
            <a:chOff x="338327" y="615759"/>
            <a:chExt cx="7374890" cy="690245"/>
          </a:xfrm>
        </p:grpSpPr>
        <p:sp>
          <p:nvSpPr>
            <p:cNvPr id="4" name="object 4"/>
            <p:cNvSpPr/>
            <p:nvPr/>
          </p:nvSpPr>
          <p:spPr>
            <a:xfrm>
              <a:off x="338327" y="615759"/>
              <a:ext cx="763358" cy="6901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5800" y="615759"/>
              <a:ext cx="1162634" cy="6901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14855" y="615759"/>
              <a:ext cx="3101086" cy="6901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91583" y="615759"/>
              <a:ext cx="1430909" cy="6901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94960" y="615759"/>
              <a:ext cx="1464310" cy="69018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43472" y="615759"/>
              <a:ext cx="1269314" cy="69018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6244" y="697814"/>
            <a:ext cx="7625080" cy="4711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Schoolbook Uralic"/>
                <a:cs typeface="Schoolbook Uralic"/>
              </a:rPr>
              <a:t>2. </a:t>
            </a:r>
            <a:r>
              <a:rPr sz="2400" b="1" spc="-5" dirty="0">
                <a:latin typeface="Schoolbook Uralic"/>
                <a:cs typeface="Schoolbook Uralic"/>
              </a:rPr>
              <a:t>HAK MENDAPATKAN NAMA YANG</a:t>
            </a:r>
            <a:r>
              <a:rPr sz="2400" b="1" spc="60" dirty="0">
                <a:latin typeface="Schoolbook Uralic"/>
                <a:cs typeface="Schoolbook Uralic"/>
              </a:rPr>
              <a:t> </a:t>
            </a:r>
            <a:r>
              <a:rPr sz="2400" b="1" dirty="0">
                <a:latin typeface="Schoolbook Uralic"/>
                <a:cs typeface="Schoolbook Uralic"/>
              </a:rPr>
              <a:t>BAIK</a:t>
            </a:r>
            <a:endParaRPr sz="2400" dirty="0">
              <a:latin typeface="Schoolbook Uralic"/>
              <a:cs typeface="Schoolbook Ural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750" dirty="0">
              <a:latin typeface="Schoolbook Uralic"/>
              <a:cs typeface="Schoolbook Uralic"/>
            </a:endParaRPr>
          </a:p>
          <a:p>
            <a:pPr marL="356870" marR="304165" indent="-344805">
              <a:lnSpc>
                <a:spcPct val="79900"/>
              </a:lnSpc>
              <a:spcBef>
                <a:spcPts val="5"/>
              </a:spcBef>
              <a:buChar char="•"/>
              <a:tabLst>
                <a:tab pos="356870" algn="l"/>
                <a:tab pos="357505" algn="l"/>
              </a:tabLst>
            </a:pPr>
            <a:r>
              <a:rPr sz="2600" spc="120" dirty="0">
                <a:latin typeface="Times New Roman"/>
                <a:cs typeface="Times New Roman"/>
              </a:rPr>
              <a:t>Abul </a:t>
            </a:r>
            <a:r>
              <a:rPr sz="2600" spc="265" dirty="0">
                <a:latin typeface="Times New Roman"/>
                <a:cs typeface="Times New Roman"/>
              </a:rPr>
              <a:t>Hasan </a:t>
            </a:r>
            <a:r>
              <a:rPr sz="2600" spc="220" dirty="0">
                <a:latin typeface="Times New Roman"/>
                <a:cs typeface="Times New Roman"/>
              </a:rPr>
              <a:t>meriwayatkan bahwa </a:t>
            </a:r>
            <a:r>
              <a:rPr sz="2600" spc="265" dirty="0">
                <a:latin typeface="Times New Roman"/>
                <a:cs typeface="Times New Roman"/>
              </a:rPr>
              <a:t>suatu</a:t>
            </a:r>
            <a:r>
              <a:rPr sz="2600" spc="-305" dirty="0">
                <a:latin typeface="Times New Roman"/>
                <a:cs typeface="Times New Roman"/>
              </a:rPr>
              <a:t> </a:t>
            </a:r>
            <a:r>
              <a:rPr sz="2600" spc="235" dirty="0">
                <a:latin typeface="Times New Roman"/>
                <a:cs typeface="Times New Roman"/>
              </a:rPr>
              <a:t>hari  </a:t>
            </a:r>
            <a:r>
              <a:rPr sz="2600" spc="175" dirty="0">
                <a:latin typeface="Times New Roman"/>
                <a:cs typeface="Times New Roman"/>
              </a:rPr>
              <a:t>seseorang </a:t>
            </a:r>
            <a:r>
              <a:rPr sz="2600" spc="220" dirty="0">
                <a:latin typeface="Times New Roman"/>
                <a:cs typeface="Times New Roman"/>
              </a:rPr>
              <a:t>bertanya kepada </a:t>
            </a:r>
            <a:r>
              <a:rPr sz="2600" spc="185" dirty="0">
                <a:latin typeface="Times New Roman"/>
                <a:cs typeface="Times New Roman"/>
              </a:rPr>
              <a:t>Nabi</a:t>
            </a:r>
            <a:r>
              <a:rPr sz="2600" spc="-204" dirty="0">
                <a:latin typeface="Times New Roman"/>
                <a:cs typeface="Times New Roman"/>
              </a:rPr>
              <a:t> </a:t>
            </a:r>
            <a:r>
              <a:rPr sz="2600" spc="250" dirty="0">
                <a:latin typeface="Times New Roman"/>
                <a:cs typeface="Times New Roman"/>
              </a:rPr>
              <a:t>Muhammad  </a:t>
            </a:r>
            <a:r>
              <a:rPr sz="2600" spc="150" dirty="0">
                <a:latin typeface="Times New Roman"/>
                <a:cs typeface="Times New Roman"/>
              </a:rPr>
              <a:t>saw: </a:t>
            </a:r>
            <a:r>
              <a:rPr sz="2600" i="1" spc="-10" dirty="0">
                <a:latin typeface="Schoolbook Uralic"/>
                <a:cs typeface="Schoolbook Uralic"/>
              </a:rPr>
              <a:t>"Ya Rasulullah, apakah </a:t>
            </a:r>
            <a:r>
              <a:rPr sz="2600" i="1" spc="-5" dirty="0">
                <a:latin typeface="Schoolbook Uralic"/>
                <a:cs typeface="Schoolbook Uralic"/>
              </a:rPr>
              <a:t>hak </a:t>
            </a:r>
            <a:r>
              <a:rPr sz="2600" i="1" spc="-10" dirty="0">
                <a:latin typeface="Schoolbook Uralic"/>
                <a:cs typeface="Schoolbook Uralic"/>
              </a:rPr>
              <a:t>anakkku  </a:t>
            </a:r>
            <a:r>
              <a:rPr sz="2600" i="1" spc="-5" dirty="0">
                <a:latin typeface="Schoolbook Uralic"/>
                <a:cs typeface="Schoolbook Uralic"/>
              </a:rPr>
              <a:t>dariku?" </a:t>
            </a:r>
            <a:r>
              <a:rPr sz="2600" spc="185" dirty="0">
                <a:latin typeface="Times New Roman"/>
                <a:cs typeface="Times New Roman"/>
              </a:rPr>
              <a:t>Nabi </a:t>
            </a:r>
            <a:r>
              <a:rPr sz="2600" spc="90" dirty="0">
                <a:latin typeface="Times New Roman"/>
                <a:cs typeface="Times New Roman"/>
              </a:rPr>
              <a:t>menjawab:</a:t>
            </a:r>
            <a:r>
              <a:rPr sz="2600" i="1" spc="90" dirty="0">
                <a:latin typeface="Schoolbook Uralic"/>
                <a:cs typeface="Schoolbook Uralic"/>
              </a:rPr>
              <a:t>"</a:t>
            </a:r>
            <a:r>
              <a:rPr sz="2600" i="1" spc="90" dirty="0" err="1">
                <a:latin typeface="Schoolbook Uralic"/>
                <a:cs typeface="Schoolbook Uralic"/>
              </a:rPr>
              <a:t>Engkau</a:t>
            </a:r>
            <a:r>
              <a:rPr sz="2600" i="1" spc="90" dirty="0">
                <a:latin typeface="Schoolbook Uralic"/>
                <a:cs typeface="Schoolbook Uralic"/>
              </a:rPr>
              <a:t> </a:t>
            </a:r>
            <a:r>
              <a:rPr sz="2600" i="1" spc="-10" dirty="0" err="1">
                <a:latin typeface="Schoolbook Uralic"/>
                <a:cs typeface="Schoolbook Uralic"/>
              </a:rPr>
              <a:t>ba</a:t>
            </a:r>
            <a:r>
              <a:rPr lang="en-US" sz="2600" i="1" spc="-10" dirty="0" err="1">
                <a:latin typeface="Schoolbook Uralic"/>
                <a:cs typeface="Schoolbook Uralic"/>
              </a:rPr>
              <a:t>a</a:t>
            </a:r>
            <a:r>
              <a:rPr sz="2600" i="1" spc="-10" dirty="0" err="1">
                <a:latin typeface="Schoolbook Uralic"/>
                <a:cs typeface="Schoolbook Uralic"/>
              </a:rPr>
              <a:t>guskan</a:t>
            </a:r>
            <a:r>
              <a:rPr sz="2600" i="1" spc="-10" dirty="0">
                <a:latin typeface="Schoolbook Uralic"/>
                <a:cs typeface="Schoolbook Uralic"/>
              </a:rPr>
              <a:t>  </a:t>
            </a:r>
            <a:r>
              <a:rPr sz="2600" i="1" spc="-5" dirty="0">
                <a:latin typeface="Schoolbook Uralic"/>
                <a:cs typeface="Schoolbook Uralic"/>
              </a:rPr>
              <a:t>nama dan </a:t>
            </a:r>
            <a:r>
              <a:rPr sz="2600" i="1" spc="-10" dirty="0">
                <a:latin typeface="Schoolbook Uralic"/>
                <a:cs typeface="Schoolbook Uralic"/>
              </a:rPr>
              <a:t>pendidikannya, kemudian </a:t>
            </a:r>
            <a:r>
              <a:rPr sz="2600" i="1" spc="-5" dirty="0">
                <a:latin typeface="Schoolbook Uralic"/>
                <a:cs typeface="Schoolbook Uralic"/>
              </a:rPr>
              <a:t>engkau  </a:t>
            </a:r>
            <a:r>
              <a:rPr sz="2600" i="1" spc="-10" dirty="0">
                <a:latin typeface="Schoolbook Uralic"/>
                <a:cs typeface="Schoolbook Uralic"/>
              </a:rPr>
              <a:t>tempatkan </a:t>
            </a:r>
            <a:r>
              <a:rPr sz="2600" i="1" spc="-5" dirty="0">
                <a:latin typeface="Schoolbook Uralic"/>
                <a:cs typeface="Schoolbook Uralic"/>
              </a:rPr>
              <a:t>ia di </a:t>
            </a:r>
            <a:r>
              <a:rPr sz="2600" i="1" spc="-10" dirty="0">
                <a:latin typeface="Schoolbook Uralic"/>
                <a:cs typeface="Schoolbook Uralic"/>
              </a:rPr>
              <a:t>tampat yang</a:t>
            </a:r>
            <a:r>
              <a:rPr sz="2600" i="1" spc="60" dirty="0">
                <a:latin typeface="Schoolbook Uralic"/>
                <a:cs typeface="Schoolbook Uralic"/>
              </a:rPr>
              <a:t> </a:t>
            </a:r>
            <a:r>
              <a:rPr sz="2600" i="1" spc="-10" dirty="0">
                <a:latin typeface="Schoolbook Uralic"/>
                <a:cs typeface="Schoolbook Uralic"/>
              </a:rPr>
              <a:t>baik."</a:t>
            </a:r>
            <a:endParaRPr sz="2600" dirty="0">
              <a:latin typeface="Schoolbook Uralic"/>
              <a:cs typeface="Schoolbook Uralic"/>
            </a:endParaRPr>
          </a:p>
          <a:p>
            <a:pPr marL="356870" indent="-344805">
              <a:lnSpc>
                <a:spcPct val="80300"/>
              </a:lnSpc>
              <a:spcBef>
                <a:spcPts val="615"/>
              </a:spcBef>
              <a:buChar char="•"/>
              <a:tabLst>
                <a:tab pos="356870" algn="l"/>
                <a:tab pos="357505" algn="l"/>
              </a:tabLst>
            </a:pPr>
            <a:r>
              <a:rPr sz="2600" spc="215" dirty="0">
                <a:latin typeface="Times New Roman"/>
                <a:cs typeface="Times New Roman"/>
              </a:rPr>
              <a:t>Sabda </a:t>
            </a:r>
            <a:r>
              <a:rPr sz="2600" spc="195" dirty="0">
                <a:latin typeface="Times New Roman"/>
                <a:cs typeface="Times New Roman"/>
              </a:rPr>
              <a:t>Rasulullah </a:t>
            </a:r>
            <a:r>
              <a:rPr sz="2600" spc="200" dirty="0">
                <a:latin typeface="Times New Roman"/>
                <a:cs typeface="Times New Roman"/>
              </a:rPr>
              <a:t>saw </a:t>
            </a:r>
            <a:r>
              <a:rPr sz="2600" spc="185" dirty="0">
                <a:latin typeface="Times New Roman"/>
                <a:cs typeface="Times New Roman"/>
              </a:rPr>
              <a:t>yang </a:t>
            </a:r>
            <a:r>
              <a:rPr sz="2600" spc="150" dirty="0">
                <a:latin typeface="Times New Roman"/>
                <a:cs typeface="Times New Roman"/>
              </a:rPr>
              <a:t>lain:</a:t>
            </a:r>
            <a:r>
              <a:rPr sz="2600" spc="-254" dirty="0">
                <a:latin typeface="Times New Roman"/>
                <a:cs typeface="Times New Roman"/>
              </a:rPr>
              <a:t> </a:t>
            </a:r>
            <a:r>
              <a:rPr sz="2600" i="1" spc="-10" dirty="0">
                <a:latin typeface="Schoolbook Uralic"/>
                <a:cs typeface="Schoolbook Uralic"/>
              </a:rPr>
              <a:t>"Baguskanlah  namamu, karena </a:t>
            </a:r>
            <a:r>
              <a:rPr sz="2600" i="1" spc="-5" dirty="0">
                <a:latin typeface="Schoolbook Uralic"/>
                <a:cs typeface="Schoolbook Uralic"/>
              </a:rPr>
              <a:t>dengan nama itu </a:t>
            </a:r>
            <a:r>
              <a:rPr sz="2600" i="1" spc="-10" dirty="0">
                <a:latin typeface="Schoolbook Uralic"/>
                <a:cs typeface="Schoolbook Uralic"/>
              </a:rPr>
              <a:t>kamu akan  </a:t>
            </a:r>
            <a:r>
              <a:rPr sz="2600" i="1" spc="-5" dirty="0">
                <a:latin typeface="Schoolbook Uralic"/>
                <a:cs typeface="Schoolbook Uralic"/>
              </a:rPr>
              <a:t>dipanggil </a:t>
            </a:r>
            <a:r>
              <a:rPr sz="2600" i="1" spc="-10" dirty="0">
                <a:latin typeface="Schoolbook Uralic"/>
                <a:cs typeface="Schoolbook Uralic"/>
              </a:rPr>
              <a:t>pada </a:t>
            </a:r>
            <a:r>
              <a:rPr sz="2600" i="1" spc="-5" dirty="0">
                <a:latin typeface="Schoolbook Uralic"/>
                <a:cs typeface="Schoolbook Uralic"/>
              </a:rPr>
              <a:t>hari </a:t>
            </a:r>
            <a:r>
              <a:rPr sz="2600" i="1" spc="-10" dirty="0">
                <a:latin typeface="Schoolbook Uralic"/>
                <a:cs typeface="Schoolbook Uralic"/>
              </a:rPr>
              <a:t>kiamat </a:t>
            </a:r>
            <a:r>
              <a:rPr sz="2600" i="1" spc="-5" dirty="0">
                <a:latin typeface="Schoolbook Uralic"/>
                <a:cs typeface="Schoolbook Uralic"/>
              </a:rPr>
              <a:t>nanti." </a:t>
            </a:r>
            <a:endParaRPr lang="en-US" sz="2600" i="1" spc="-5" dirty="0">
              <a:latin typeface="Schoolbook Uralic"/>
              <a:cs typeface="Schoolbook Uralic"/>
            </a:endParaRPr>
          </a:p>
          <a:p>
            <a:pPr marL="12065">
              <a:lnSpc>
                <a:spcPct val="80300"/>
              </a:lnSpc>
              <a:spcBef>
                <a:spcPts val="615"/>
              </a:spcBef>
              <a:tabLst>
                <a:tab pos="356870" algn="l"/>
                <a:tab pos="357505" algn="l"/>
              </a:tabLst>
            </a:pPr>
            <a:r>
              <a:rPr lang="en-ID" sz="2600" i="1" spc="-5" dirty="0">
                <a:latin typeface="Schoolbook Uralic"/>
                <a:cs typeface="Times New Roman"/>
              </a:rPr>
              <a:t>    </a:t>
            </a:r>
            <a:r>
              <a:rPr sz="2600" spc="135" dirty="0">
                <a:latin typeface="Times New Roman"/>
                <a:cs typeface="Times New Roman"/>
              </a:rPr>
              <a:t>(HR </a:t>
            </a:r>
            <a:r>
              <a:rPr sz="2600" spc="130" dirty="0">
                <a:latin typeface="Times New Roman"/>
                <a:cs typeface="Times New Roman"/>
              </a:rPr>
              <a:t>Abu  </a:t>
            </a:r>
            <a:r>
              <a:rPr sz="2600" spc="204" dirty="0">
                <a:latin typeface="Times New Roman"/>
                <a:cs typeface="Times New Roman"/>
              </a:rPr>
              <a:t>Dawud </a:t>
            </a:r>
            <a:r>
              <a:rPr sz="2600" spc="250" dirty="0">
                <a:latin typeface="Times New Roman"/>
                <a:cs typeface="Times New Roman"/>
              </a:rPr>
              <a:t>dan </a:t>
            </a:r>
            <a:r>
              <a:rPr sz="2600" spc="220" dirty="0">
                <a:latin typeface="Times New Roman"/>
                <a:cs typeface="Times New Roman"/>
              </a:rPr>
              <a:t>Ibnu</a:t>
            </a:r>
            <a:r>
              <a:rPr sz="2600" spc="-190" dirty="0">
                <a:latin typeface="Times New Roman"/>
                <a:cs typeface="Times New Roman"/>
              </a:rPr>
              <a:t> </a:t>
            </a:r>
            <a:r>
              <a:rPr sz="2600" spc="170" dirty="0">
                <a:latin typeface="Times New Roman"/>
                <a:cs typeface="Times New Roman"/>
              </a:rPr>
              <a:t>Hibban)</a:t>
            </a:r>
            <a:endParaRPr sz="2600" dirty="0">
              <a:latin typeface="Times New Roman"/>
              <a:cs typeface="Times New Roman"/>
            </a:endParaRPr>
          </a:p>
          <a:p>
            <a:pPr marL="12700">
              <a:lnSpc>
                <a:spcPts val="3100"/>
              </a:lnSpc>
            </a:pP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38327" y="615759"/>
            <a:ext cx="7374890" cy="690245"/>
            <a:chOff x="338327" y="615759"/>
            <a:chExt cx="7374890" cy="690245"/>
          </a:xfrm>
        </p:grpSpPr>
        <p:sp>
          <p:nvSpPr>
            <p:cNvPr id="4" name="object 4"/>
            <p:cNvSpPr/>
            <p:nvPr/>
          </p:nvSpPr>
          <p:spPr>
            <a:xfrm>
              <a:off x="338327" y="615759"/>
              <a:ext cx="763358" cy="6901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85800" y="615759"/>
              <a:ext cx="1162634" cy="6901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14855" y="615759"/>
              <a:ext cx="3101086" cy="6901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91583" y="615759"/>
              <a:ext cx="1430909" cy="6901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94960" y="615759"/>
              <a:ext cx="1464310" cy="69018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43472" y="615759"/>
              <a:ext cx="1269314" cy="69018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6244" y="697814"/>
            <a:ext cx="7977505" cy="439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Schoolbook Uralic"/>
                <a:cs typeface="Schoolbook Uralic"/>
              </a:rPr>
              <a:t>2. </a:t>
            </a:r>
            <a:r>
              <a:rPr sz="2400" b="1" spc="-5" dirty="0">
                <a:latin typeface="Schoolbook Uralic"/>
                <a:cs typeface="Schoolbook Uralic"/>
              </a:rPr>
              <a:t>HAK MENDAPATKAN NAMA YANG</a:t>
            </a:r>
            <a:r>
              <a:rPr sz="2400" b="1" spc="60" dirty="0">
                <a:latin typeface="Schoolbook Uralic"/>
                <a:cs typeface="Schoolbook Uralic"/>
              </a:rPr>
              <a:t> </a:t>
            </a:r>
            <a:r>
              <a:rPr sz="2400" b="1" dirty="0">
                <a:latin typeface="Schoolbook Uralic"/>
                <a:cs typeface="Schoolbook Uralic"/>
              </a:rPr>
              <a:t>BAIK</a:t>
            </a:r>
            <a:endParaRPr sz="2400" dirty="0">
              <a:latin typeface="Schoolbook Uralic"/>
              <a:cs typeface="Schoolbook Uralic"/>
            </a:endParaRPr>
          </a:p>
          <a:p>
            <a:pPr algn="just">
              <a:lnSpc>
                <a:spcPct val="100000"/>
              </a:lnSpc>
              <a:spcBef>
                <a:spcPts val="15"/>
              </a:spcBef>
            </a:pPr>
            <a:endParaRPr sz="3750" dirty="0">
              <a:latin typeface="Schoolbook Uralic"/>
              <a:cs typeface="Schoolbook Uralic"/>
            </a:endParaRPr>
          </a:p>
          <a:p>
            <a:pPr marL="356870" marR="560705" indent="-344805" algn="just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sz="2400" spc="254" dirty="0">
                <a:latin typeface="Times New Roman"/>
                <a:cs typeface="Times New Roman"/>
              </a:rPr>
              <a:t>Nama anak </a:t>
            </a:r>
            <a:r>
              <a:rPr sz="2400" spc="220" dirty="0">
                <a:latin typeface="Times New Roman"/>
                <a:cs typeface="Times New Roman"/>
              </a:rPr>
              <a:t>adalah </a:t>
            </a:r>
            <a:r>
              <a:rPr sz="2400" spc="165" dirty="0">
                <a:latin typeface="Times New Roman"/>
                <a:cs typeface="Times New Roman"/>
              </a:rPr>
              <a:t>penting, </a:t>
            </a:r>
            <a:r>
              <a:rPr sz="2400" spc="235" dirty="0">
                <a:latin typeface="Times New Roman"/>
                <a:cs typeface="Times New Roman"/>
              </a:rPr>
              <a:t>karena </a:t>
            </a:r>
            <a:r>
              <a:rPr sz="2400" spc="265" dirty="0">
                <a:latin typeface="Times New Roman"/>
                <a:cs typeface="Times New Roman"/>
              </a:rPr>
              <a:t>nama </a:t>
            </a:r>
            <a:r>
              <a:rPr sz="2400" spc="225" dirty="0">
                <a:latin typeface="Times New Roman"/>
                <a:cs typeface="Times New Roman"/>
              </a:rPr>
              <a:t>dapat  </a:t>
            </a:r>
            <a:r>
              <a:rPr sz="2400" spc="220" dirty="0">
                <a:latin typeface="Times New Roman"/>
                <a:cs typeface="Times New Roman"/>
              </a:rPr>
              <a:t>menunjukkan </a:t>
            </a:r>
            <a:r>
              <a:rPr sz="2400" spc="190" dirty="0">
                <a:latin typeface="Times New Roman"/>
                <a:cs typeface="Times New Roman"/>
              </a:rPr>
              <a:t>identitas </a:t>
            </a:r>
            <a:r>
              <a:rPr sz="2400" spc="185" dirty="0">
                <a:latin typeface="Times New Roman"/>
                <a:cs typeface="Times New Roman"/>
              </a:rPr>
              <a:t>keluarga,</a:t>
            </a:r>
            <a:r>
              <a:rPr sz="2400" spc="-405" dirty="0">
                <a:latin typeface="Times New Roman"/>
                <a:cs typeface="Times New Roman"/>
              </a:rPr>
              <a:t> </a:t>
            </a:r>
            <a:r>
              <a:rPr sz="2400" spc="180" dirty="0">
                <a:latin typeface="Times New Roman"/>
                <a:cs typeface="Times New Roman"/>
              </a:rPr>
              <a:t>bangsa, </a:t>
            </a:r>
            <a:r>
              <a:rPr sz="2400" spc="235" dirty="0">
                <a:latin typeface="Times New Roman"/>
                <a:cs typeface="Times New Roman"/>
              </a:rPr>
              <a:t>bahkan  </a:t>
            </a:r>
            <a:r>
              <a:rPr sz="2400" spc="180" dirty="0">
                <a:latin typeface="Times New Roman"/>
                <a:cs typeface="Times New Roman"/>
              </a:rPr>
              <a:t>aqidah.</a:t>
            </a:r>
            <a:endParaRPr sz="2400" dirty="0">
              <a:latin typeface="Times New Roman"/>
              <a:cs typeface="Times New Roman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58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195" dirty="0">
                <a:latin typeface="Times New Roman"/>
                <a:cs typeface="Times New Roman"/>
              </a:rPr>
              <a:t>Islam </a:t>
            </a:r>
            <a:r>
              <a:rPr sz="2400" spc="215" dirty="0">
                <a:latin typeface="Times New Roman"/>
                <a:cs typeface="Times New Roman"/>
              </a:rPr>
              <a:t>menganjurkan </a:t>
            </a:r>
            <a:r>
              <a:rPr sz="2400" spc="225" dirty="0">
                <a:latin typeface="Times New Roman"/>
                <a:cs typeface="Times New Roman"/>
              </a:rPr>
              <a:t>agar </a:t>
            </a:r>
            <a:r>
              <a:rPr sz="2400" spc="210" dirty="0">
                <a:latin typeface="Times New Roman"/>
                <a:cs typeface="Times New Roman"/>
              </a:rPr>
              <a:t>orangtua </a:t>
            </a:r>
            <a:r>
              <a:rPr sz="2400" spc="200" dirty="0">
                <a:latin typeface="Times New Roman"/>
                <a:cs typeface="Times New Roman"/>
              </a:rPr>
              <a:t>memberikan  </a:t>
            </a:r>
            <a:r>
              <a:rPr sz="2400" spc="265" dirty="0">
                <a:latin typeface="Times New Roman"/>
                <a:cs typeface="Times New Roman"/>
              </a:rPr>
              <a:t>nama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254" dirty="0">
                <a:latin typeface="Times New Roman"/>
                <a:cs typeface="Times New Roman"/>
              </a:rPr>
              <a:t>anak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180" dirty="0">
                <a:latin typeface="Times New Roman"/>
                <a:cs typeface="Times New Roman"/>
              </a:rPr>
              <a:t>yang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220" dirty="0">
                <a:latin typeface="Times New Roman"/>
                <a:cs typeface="Times New Roman"/>
              </a:rPr>
              <a:t>menunjukkan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190" dirty="0">
                <a:latin typeface="Times New Roman"/>
                <a:cs typeface="Times New Roman"/>
              </a:rPr>
              <a:t>identitas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170" dirty="0">
                <a:latin typeface="Times New Roman"/>
                <a:cs typeface="Times New Roman"/>
              </a:rPr>
              <a:t>Islam,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245" dirty="0">
                <a:latin typeface="Times New Roman"/>
                <a:cs typeface="Times New Roman"/>
              </a:rPr>
              <a:t>suatu  </a:t>
            </a:r>
            <a:r>
              <a:rPr sz="2400" spc="190" dirty="0">
                <a:latin typeface="Times New Roman"/>
                <a:cs typeface="Times New Roman"/>
              </a:rPr>
              <a:t>identitas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175" dirty="0">
                <a:latin typeface="Times New Roman"/>
                <a:cs typeface="Times New Roman"/>
              </a:rPr>
              <a:t>yang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185" dirty="0">
                <a:latin typeface="Times New Roman"/>
                <a:cs typeface="Times New Roman"/>
              </a:rPr>
              <a:t>melintasi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200" dirty="0">
                <a:latin typeface="Times New Roman"/>
                <a:cs typeface="Times New Roman"/>
              </a:rPr>
              <a:t>batas-batas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175" dirty="0">
                <a:latin typeface="Times New Roman"/>
                <a:cs typeface="Times New Roman"/>
              </a:rPr>
              <a:t>rasial,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114" dirty="0">
                <a:latin typeface="Times New Roman"/>
                <a:cs typeface="Times New Roman"/>
              </a:rPr>
              <a:t>geografis,  </a:t>
            </a:r>
            <a:r>
              <a:rPr sz="2400" spc="165" dirty="0">
                <a:latin typeface="Times New Roman"/>
                <a:cs typeface="Times New Roman"/>
              </a:rPr>
              <a:t>etnis, </a:t>
            </a:r>
            <a:r>
              <a:rPr sz="2400" spc="229" dirty="0">
                <a:latin typeface="Times New Roman"/>
                <a:cs typeface="Times New Roman"/>
              </a:rPr>
              <a:t>dan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204" dirty="0">
                <a:latin typeface="Times New Roman"/>
                <a:cs typeface="Times New Roman"/>
              </a:rPr>
              <a:t>kekerabatan.</a:t>
            </a:r>
            <a:endParaRPr sz="2400" dirty="0">
              <a:latin typeface="Times New Roman"/>
              <a:cs typeface="Times New Roman"/>
            </a:endParaRPr>
          </a:p>
          <a:p>
            <a:pPr marL="356870" marR="130810" indent="-344805" algn="just">
              <a:lnSpc>
                <a:spcPct val="100000"/>
              </a:lnSpc>
              <a:spcBef>
                <a:spcPts val="58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170" dirty="0">
                <a:latin typeface="Times New Roman"/>
                <a:cs typeface="Times New Roman"/>
              </a:rPr>
              <a:t>Selain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204" dirty="0">
                <a:latin typeface="Times New Roman"/>
                <a:cs typeface="Times New Roman"/>
              </a:rPr>
              <a:t>itu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265" dirty="0">
                <a:latin typeface="Times New Roman"/>
                <a:cs typeface="Times New Roman"/>
              </a:rPr>
              <a:t>nama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165" dirty="0">
                <a:latin typeface="Times New Roman"/>
                <a:cs typeface="Times New Roman"/>
              </a:rPr>
              <a:t>juga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254" dirty="0">
                <a:latin typeface="Times New Roman"/>
                <a:cs typeface="Times New Roman"/>
              </a:rPr>
              <a:t>akan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200" dirty="0">
                <a:latin typeface="Times New Roman"/>
                <a:cs typeface="Times New Roman"/>
              </a:rPr>
              <a:t>berpengaruh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215" dirty="0">
                <a:latin typeface="Times New Roman"/>
                <a:cs typeface="Times New Roman"/>
              </a:rPr>
              <a:t>pada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160" dirty="0">
                <a:latin typeface="Times New Roman"/>
                <a:cs typeface="Times New Roman"/>
              </a:rPr>
              <a:t>konsep  </a:t>
            </a:r>
            <a:r>
              <a:rPr sz="2400" spc="150" dirty="0">
                <a:latin typeface="Times New Roman"/>
                <a:cs typeface="Times New Roman"/>
              </a:rPr>
              <a:t>diri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155" dirty="0">
                <a:latin typeface="Times New Roman"/>
                <a:cs typeface="Times New Roman"/>
              </a:rPr>
              <a:t>seseorang.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451104" y="24434"/>
            <a:ext cx="8234045" cy="1229995"/>
            <a:chOff x="451104" y="24434"/>
            <a:chExt cx="8234045" cy="1229995"/>
          </a:xfrm>
        </p:grpSpPr>
        <p:sp>
          <p:nvSpPr>
            <p:cNvPr id="4" name="object 4"/>
            <p:cNvSpPr/>
            <p:nvPr/>
          </p:nvSpPr>
          <p:spPr>
            <a:xfrm>
              <a:off x="451104" y="24434"/>
              <a:ext cx="888314" cy="8029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6488" y="24434"/>
              <a:ext cx="1354709" cy="8029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28800" y="24434"/>
              <a:ext cx="2973197" cy="8029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19600" y="24434"/>
              <a:ext cx="1345564" cy="8029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85815" y="24434"/>
              <a:ext cx="3299333" cy="8029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32759" y="451154"/>
              <a:ext cx="623125" cy="80297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72968" y="451154"/>
              <a:ext cx="2790189" cy="80297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80304" y="451154"/>
              <a:ext cx="623125" cy="80297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741295" marR="5080" indent="-2582545">
              <a:lnSpc>
                <a:spcPct val="100000"/>
              </a:lnSpc>
              <a:spcBef>
                <a:spcPts val="110"/>
              </a:spcBef>
            </a:pPr>
            <a:r>
              <a:rPr sz="2800" dirty="0"/>
              <a:t>3. </a:t>
            </a:r>
            <a:r>
              <a:rPr sz="2800" spc="10" dirty="0"/>
              <a:t>HAK </a:t>
            </a:r>
            <a:r>
              <a:rPr sz="2800" dirty="0"/>
              <a:t>PENYUSUAN DAN</a:t>
            </a:r>
            <a:r>
              <a:rPr sz="2800" spc="-130" dirty="0"/>
              <a:t> </a:t>
            </a:r>
            <a:r>
              <a:rPr sz="2800" spc="5" dirty="0"/>
              <a:t>PENGASUHAN  </a:t>
            </a:r>
            <a:r>
              <a:rPr sz="2800" dirty="0"/>
              <a:t>(HADLONAH)</a:t>
            </a:r>
            <a:endParaRPr sz="2800"/>
          </a:p>
        </p:txBody>
      </p:sp>
      <p:sp>
        <p:nvSpPr>
          <p:cNvPr id="13" name="object 13"/>
          <p:cNvSpPr txBox="1"/>
          <p:nvPr/>
        </p:nvSpPr>
        <p:spPr>
          <a:xfrm>
            <a:off x="536244" y="1631061"/>
            <a:ext cx="7849234" cy="421782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marR="10160" indent="-344805" algn="just">
              <a:lnSpc>
                <a:spcPct val="100000"/>
              </a:lnSpc>
              <a:spcBef>
                <a:spcPts val="90"/>
              </a:spcBef>
            </a:pPr>
            <a:r>
              <a:rPr sz="2000" i="1" spc="-10" dirty="0">
                <a:latin typeface="Schoolbook Uralic"/>
                <a:cs typeface="Schoolbook Uralic"/>
              </a:rPr>
              <a:t>"Para </a:t>
            </a:r>
            <a:r>
              <a:rPr sz="2000" i="1" spc="-5" dirty="0">
                <a:latin typeface="Schoolbook Uralic"/>
                <a:cs typeface="Schoolbook Uralic"/>
              </a:rPr>
              <a:t>ibu hendaknya menyusui anak-anaknya selama dua </a:t>
            </a:r>
            <a:r>
              <a:rPr sz="2000" i="1" spc="-10" dirty="0">
                <a:latin typeface="Schoolbook Uralic"/>
                <a:cs typeface="Schoolbook Uralic"/>
              </a:rPr>
              <a:t>tahun  </a:t>
            </a:r>
            <a:r>
              <a:rPr sz="2000" i="1" dirty="0">
                <a:latin typeface="Schoolbook Uralic"/>
                <a:cs typeface="Schoolbook Uralic"/>
              </a:rPr>
              <a:t>penuh, </a:t>
            </a:r>
            <a:r>
              <a:rPr sz="2000" i="1" spc="-5" dirty="0">
                <a:latin typeface="Schoolbook Uralic"/>
                <a:cs typeface="Schoolbook Uralic"/>
              </a:rPr>
              <a:t>yaitu bagi </a:t>
            </a:r>
            <a:r>
              <a:rPr sz="2000" i="1" dirty="0">
                <a:latin typeface="Schoolbook Uralic"/>
                <a:cs typeface="Schoolbook Uralic"/>
              </a:rPr>
              <a:t>yang ingin </a:t>
            </a:r>
            <a:r>
              <a:rPr sz="2000" i="1" spc="-5" dirty="0" err="1">
                <a:latin typeface="Schoolbook Uralic"/>
                <a:cs typeface="Schoolbook Uralic"/>
              </a:rPr>
              <a:t>menyempurnakan</a:t>
            </a:r>
            <a:r>
              <a:rPr sz="2000" i="1" spc="-5" dirty="0">
                <a:latin typeface="Schoolbook Uralic"/>
                <a:cs typeface="Schoolbook Uralic"/>
              </a:rPr>
              <a:t> </a:t>
            </a:r>
            <a:r>
              <a:rPr sz="2000" i="1" dirty="0" err="1">
                <a:latin typeface="Schoolbook Uralic"/>
                <a:cs typeface="Schoolbook Uralic"/>
              </a:rPr>
              <a:t>penyusuan</a:t>
            </a:r>
            <a:r>
              <a:rPr lang="en-US" sz="2000" i="1" dirty="0">
                <a:latin typeface="Schoolbook Uralic"/>
                <a:cs typeface="Schoolbook Uralic"/>
              </a:rPr>
              <a:t>"</a:t>
            </a:r>
          </a:p>
          <a:p>
            <a:pPr marL="356870" marR="10160" indent="-344805" algn="just">
              <a:lnSpc>
                <a:spcPct val="100000"/>
              </a:lnSpc>
              <a:spcBef>
                <a:spcPts val="90"/>
              </a:spcBef>
            </a:pPr>
            <a:r>
              <a:rPr lang="en-ID" sz="2000" i="1" spc="85" dirty="0">
                <a:latin typeface="Schoolbook Uralic"/>
                <a:cs typeface="Times New Roman"/>
              </a:rPr>
              <a:t>     </a:t>
            </a:r>
            <a:r>
              <a:rPr sz="2000" spc="85" dirty="0">
                <a:latin typeface="Times New Roman"/>
                <a:cs typeface="Times New Roman"/>
              </a:rPr>
              <a:t>(QS  </a:t>
            </a:r>
            <a:r>
              <a:rPr sz="2000" spc="30" dirty="0">
                <a:latin typeface="Times New Roman"/>
                <a:cs typeface="Times New Roman"/>
              </a:rPr>
              <a:t>Al </a:t>
            </a:r>
            <a:r>
              <a:rPr sz="2000" spc="120" dirty="0">
                <a:latin typeface="Times New Roman"/>
                <a:cs typeface="Times New Roman"/>
              </a:rPr>
              <a:t>Baqoroh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75" dirty="0">
                <a:latin typeface="Times New Roman"/>
                <a:cs typeface="Times New Roman"/>
              </a:rPr>
              <a:t>233)</a:t>
            </a:r>
            <a:endParaRPr sz="2000" dirty="0">
              <a:latin typeface="Times New Roman"/>
              <a:cs typeface="Times New Roman"/>
            </a:endParaRPr>
          </a:p>
          <a:p>
            <a:pPr marL="356870" indent="-344805" algn="just">
              <a:lnSpc>
                <a:spcPct val="100000"/>
              </a:lnSpc>
              <a:spcBef>
                <a:spcPts val="484"/>
              </a:spcBef>
              <a:buChar char="•"/>
              <a:tabLst>
                <a:tab pos="356870" algn="l"/>
                <a:tab pos="357505" algn="l"/>
              </a:tabLst>
            </a:pPr>
            <a:r>
              <a:rPr sz="2000" spc="160" dirty="0">
                <a:latin typeface="Times New Roman"/>
                <a:cs typeface="Times New Roman"/>
              </a:rPr>
              <a:t>Selama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195" dirty="0">
                <a:latin typeface="Times New Roman"/>
                <a:cs typeface="Times New Roman"/>
              </a:rPr>
              <a:t>masa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175" dirty="0">
                <a:latin typeface="Times New Roman"/>
                <a:cs typeface="Times New Roman"/>
              </a:rPr>
              <a:t>penyusuan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204" dirty="0">
                <a:latin typeface="Times New Roman"/>
                <a:cs typeface="Times New Roman"/>
              </a:rPr>
              <a:t>anak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190" dirty="0">
                <a:latin typeface="Times New Roman"/>
                <a:cs typeface="Times New Roman"/>
              </a:rPr>
              <a:t>mendapatkan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195" dirty="0">
                <a:latin typeface="Times New Roman"/>
                <a:cs typeface="Times New Roman"/>
              </a:rPr>
              <a:t>dua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170" dirty="0">
                <a:latin typeface="Times New Roman"/>
                <a:cs typeface="Times New Roman"/>
              </a:rPr>
              <a:t>hal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140" dirty="0">
                <a:latin typeface="Times New Roman"/>
                <a:cs typeface="Times New Roman"/>
              </a:rPr>
              <a:t>yang</a:t>
            </a:r>
            <a:endParaRPr sz="2000" dirty="0">
              <a:latin typeface="Times New Roman"/>
              <a:cs typeface="Times New Roman"/>
            </a:endParaRPr>
          </a:p>
          <a:p>
            <a:pPr marL="356870" algn="just">
              <a:lnSpc>
                <a:spcPct val="100000"/>
              </a:lnSpc>
            </a:pPr>
            <a:r>
              <a:rPr sz="2000" spc="175" dirty="0">
                <a:latin typeface="Times New Roman"/>
                <a:cs typeface="Times New Roman"/>
              </a:rPr>
              <a:t>sangat </a:t>
            </a:r>
            <a:r>
              <a:rPr sz="2000" spc="165" dirty="0">
                <a:latin typeface="Times New Roman"/>
                <a:cs typeface="Times New Roman"/>
              </a:rPr>
              <a:t>berarti </a:t>
            </a:r>
            <a:r>
              <a:rPr sz="2000" spc="110" dirty="0">
                <a:latin typeface="Times New Roman"/>
                <a:cs typeface="Times New Roman"/>
              </a:rPr>
              <a:t>bagi </a:t>
            </a:r>
            <a:r>
              <a:rPr sz="2000" spc="190" dirty="0">
                <a:latin typeface="Times New Roman"/>
                <a:cs typeface="Times New Roman"/>
              </a:rPr>
              <a:t>pertumbuhan </a:t>
            </a:r>
            <a:r>
              <a:rPr sz="2000" spc="90" dirty="0">
                <a:latin typeface="Times New Roman"/>
                <a:cs typeface="Times New Roman"/>
              </a:rPr>
              <a:t>fisik </a:t>
            </a:r>
            <a:r>
              <a:rPr sz="2000" spc="190" dirty="0">
                <a:latin typeface="Times New Roman"/>
                <a:cs typeface="Times New Roman"/>
              </a:rPr>
              <a:t>dan</a:t>
            </a:r>
            <a:r>
              <a:rPr sz="2000" spc="-325" dirty="0">
                <a:latin typeface="Times New Roman"/>
                <a:cs typeface="Times New Roman"/>
              </a:rPr>
              <a:t> </a:t>
            </a:r>
            <a:r>
              <a:rPr sz="2000" spc="155" dirty="0">
                <a:latin typeface="Times New Roman"/>
                <a:cs typeface="Times New Roman"/>
              </a:rPr>
              <a:t>nalurinya.</a:t>
            </a:r>
            <a:endParaRPr sz="2000" dirty="0">
              <a:latin typeface="Times New Roman"/>
              <a:cs typeface="Times New Roman"/>
            </a:endParaRPr>
          </a:p>
          <a:p>
            <a:pPr marL="756285" lvl="1" indent="-287020" algn="just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50" dirty="0">
                <a:latin typeface="Times New Roman"/>
                <a:cs typeface="Times New Roman"/>
              </a:rPr>
              <a:t>Anak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190" dirty="0">
                <a:latin typeface="Times New Roman"/>
                <a:cs typeface="Times New Roman"/>
              </a:rPr>
              <a:t>mendapatkan</a:t>
            </a:r>
            <a:r>
              <a:rPr sz="2000" spc="110" dirty="0">
                <a:latin typeface="Times New Roman"/>
                <a:cs typeface="Times New Roman"/>
              </a:rPr>
              <a:t> </a:t>
            </a:r>
            <a:r>
              <a:rPr sz="2000" spc="204" dirty="0">
                <a:latin typeface="Times New Roman"/>
                <a:cs typeface="Times New Roman"/>
              </a:rPr>
              <a:t>makanan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155" dirty="0">
                <a:latin typeface="Times New Roman"/>
                <a:cs typeface="Times New Roman"/>
              </a:rPr>
              <a:t>berkualitas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175" dirty="0">
                <a:latin typeface="Times New Roman"/>
                <a:cs typeface="Times New Roman"/>
              </a:rPr>
              <a:t>prima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140" dirty="0">
                <a:latin typeface="Times New Roman"/>
                <a:cs typeface="Times New Roman"/>
              </a:rPr>
              <a:t>yang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170" dirty="0">
                <a:latin typeface="Times New Roman"/>
                <a:cs typeface="Times New Roman"/>
              </a:rPr>
              <a:t>tiada</a:t>
            </a:r>
            <a:endParaRPr sz="2000" dirty="0">
              <a:latin typeface="Times New Roman"/>
              <a:cs typeface="Times New Roman"/>
            </a:endParaRPr>
          </a:p>
          <a:p>
            <a:pPr marL="756285" algn="just">
              <a:lnSpc>
                <a:spcPct val="100000"/>
              </a:lnSpc>
            </a:pPr>
            <a:r>
              <a:rPr sz="2000" spc="155" dirty="0">
                <a:latin typeface="Times New Roman"/>
                <a:cs typeface="Times New Roman"/>
              </a:rPr>
              <a:t>bandingannya.</a:t>
            </a:r>
            <a:endParaRPr sz="2000" dirty="0">
              <a:latin typeface="Times New Roman"/>
              <a:cs typeface="Times New Roman"/>
            </a:endParaRPr>
          </a:p>
          <a:p>
            <a:pPr marL="756285" marR="5080" lvl="1" indent="-287020" algn="just">
              <a:lnSpc>
                <a:spcPct val="100000"/>
              </a:lnSpc>
              <a:spcBef>
                <a:spcPts val="484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50" dirty="0">
                <a:latin typeface="Times New Roman"/>
                <a:cs typeface="Times New Roman"/>
              </a:rPr>
              <a:t>Anak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190" dirty="0">
                <a:latin typeface="Times New Roman"/>
                <a:cs typeface="Times New Roman"/>
              </a:rPr>
              <a:t>mendapatkan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175" dirty="0">
                <a:latin typeface="Times New Roman"/>
                <a:cs typeface="Times New Roman"/>
              </a:rPr>
              <a:t>dekapan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175" dirty="0">
                <a:latin typeface="Times New Roman"/>
                <a:cs typeface="Times New Roman"/>
              </a:rPr>
              <a:t>kehangatan,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160" dirty="0">
                <a:latin typeface="Times New Roman"/>
                <a:cs typeface="Times New Roman"/>
              </a:rPr>
              <a:t>kasih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150" dirty="0">
                <a:latin typeface="Times New Roman"/>
                <a:cs typeface="Times New Roman"/>
              </a:rPr>
              <a:t>sayang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190" dirty="0">
                <a:latin typeface="Times New Roman"/>
                <a:cs typeface="Times New Roman"/>
              </a:rPr>
              <a:t>dan  ketentraman </a:t>
            </a:r>
            <a:r>
              <a:rPr sz="2000" spc="140" dirty="0">
                <a:latin typeface="Times New Roman"/>
                <a:cs typeface="Times New Roman"/>
              </a:rPr>
              <a:t>yang </a:t>
            </a:r>
            <a:r>
              <a:rPr sz="2000" spc="150" dirty="0">
                <a:latin typeface="Times New Roman"/>
                <a:cs typeface="Times New Roman"/>
              </a:rPr>
              <a:t>kelak </a:t>
            </a:r>
            <a:r>
              <a:rPr sz="2000" spc="200" dirty="0">
                <a:latin typeface="Times New Roman"/>
                <a:cs typeface="Times New Roman"/>
              </a:rPr>
              <a:t>akan </a:t>
            </a:r>
            <a:r>
              <a:rPr sz="2000" spc="170" dirty="0">
                <a:latin typeface="Times New Roman"/>
                <a:cs typeface="Times New Roman"/>
              </a:rPr>
              <a:t>mempengaruhi </a:t>
            </a:r>
            <a:r>
              <a:rPr sz="2000" spc="190" dirty="0">
                <a:latin typeface="Times New Roman"/>
                <a:cs typeface="Times New Roman"/>
              </a:rPr>
              <a:t>suasana  </a:t>
            </a:r>
            <a:r>
              <a:rPr sz="2000" spc="150" dirty="0">
                <a:latin typeface="Times New Roman"/>
                <a:cs typeface="Times New Roman"/>
              </a:rPr>
              <a:t>kejiwaannya </a:t>
            </a:r>
            <a:r>
              <a:rPr sz="2000" spc="110" dirty="0">
                <a:latin typeface="Times New Roman"/>
                <a:cs typeface="Times New Roman"/>
              </a:rPr>
              <a:t>di </a:t>
            </a:r>
            <a:r>
              <a:rPr sz="2000" spc="195" dirty="0">
                <a:latin typeface="Times New Roman"/>
                <a:cs typeface="Times New Roman"/>
              </a:rPr>
              <a:t>masa </a:t>
            </a:r>
            <a:r>
              <a:rPr sz="2000" spc="165" dirty="0">
                <a:latin typeface="Times New Roman"/>
                <a:cs typeface="Times New Roman"/>
              </a:rPr>
              <a:t>mendatang. </a:t>
            </a:r>
            <a:r>
              <a:rPr sz="2000" spc="190" dirty="0">
                <a:latin typeface="Times New Roman"/>
                <a:cs typeface="Times New Roman"/>
              </a:rPr>
              <a:t>Perasaan </a:t>
            </a:r>
            <a:r>
              <a:rPr sz="2000" spc="160" dirty="0">
                <a:latin typeface="Times New Roman"/>
                <a:cs typeface="Times New Roman"/>
              </a:rPr>
              <a:t>mesra, </a:t>
            </a:r>
            <a:r>
              <a:rPr sz="2000" spc="170" dirty="0">
                <a:latin typeface="Times New Roman"/>
                <a:cs typeface="Times New Roman"/>
              </a:rPr>
              <a:t>hangat,  </a:t>
            </a:r>
            <a:r>
              <a:rPr sz="2000" spc="190" dirty="0">
                <a:latin typeface="Times New Roman"/>
                <a:cs typeface="Times New Roman"/>
              </a:rPr>
              <a:t>dan </a:t>
            </a:r>
            <a:r>
              <a:rPr sz="2000" spc="180" dirty="0">
                <a:latin typeface="Times New Roman"/>
                <a:cs typeface="Times New Roman"/>
              </a:rPr>
              <a:t>penuh </a:t>
            </a:r>
            <a:r>
              <a:rPr sz="2000" spc="140" dirty="0">
                <a:latin typeface="Times New Roman"/>
                <a:cs typeface="Times New Roman"/>
              </a:rPr>
              <a:t>cinta </a:t>
            </a:r>
            <a:r>
              <a:rPr sz="2000" spc="160" dirty="0">
                <a:latin typeface="Times New Roman"/>
                <a:cs typeface="Times New Roman"/>
              </a:rPr>
              <a:t>kasih </a:t>
            </a:r>
            <a:r>
              <a:rPr sz="2000" spc="140" dirty="0">
                <a:latin typeface="Times New Roman"/>
                <a:cs typeface="Times New Roman"/>
              </a:rPr>
              <a:t>yang dialami </a:t>
            </a:r>
            <a:r>
              <a:rPr sz="2000" spc="204" dirty="0">
                <a:latin typeface="Times New Roman"/>
                <a:cs typeface="Times New Roman"/>
              </a:rPr>
              <a:t>anak </a:t>
            </a:r>
            <a:r>
              <a:rPr sz="2000" spc="160" dirty="0">
                <a:latin typeface="Times New Roman"/>
                <a:cs typeface="Times New Roman"/>
              </a:rPr>
              <a:t>ketika </a:t>
            </a:r>
            <a:r>
              <a:rPr sz="2000" spc="170" dirty="0">
                <a:latin typeface="Times New Roman"/>
                <a:cs typeface="Times New Roman"/>
              </a:rPr>
              <a:t>menyusu  </a:t>
            </a:r>
            <a:r>
              <a:rPr sz="2000" spc="180" dirty="0">
                <a:latin typeface="Times New Roman"/>
                <a:cs typeface="Times New Roman"/>
              </a:rPr>
              <a:t>pada </a:t>
            </a:r>
            <a:r>
              <a:rPr sz="2000" spc="150" dirty="0">
                <a:latin typeface="Times New Roman"/>
                <a:cs typeface="Times New Roman"/>
              </a:rPr>
              <a:t>ibunya </a:t>
            </a:r>
            <a:r>
              <a:rPr sz="2000" spc="200" dirty="0">
                <a:latin typeface="Times New Roman"/>
                <a:cs typeface="Times New Roman"/>
              </a:rPr>
              <a:t>akan </a:t>
            </a:r>
            <a:r>
              <a:rPr sz="2000" spc="190" dirty="0">
                <a:latin typeface="Times New Roman"/>
                <a:cs typeface="Times New Roman"/>
              </a:rPr>
              <a:t>menumbuhkan </a:t>
            </a:r>
            <a:r>
              <a:rPr sz="2000" spc="195" dirty="0">
                <a:latin typeface="Times New Roman"/>
                <a:cs typeface="Times New Roman"/>
              </a:rPr>
              <a:t>rasa </a:t>
            </a:r>
            <a:r>
              <a:rPr sz="2000" spc="160" dirty="0">
                <a:latin typeface="Times New Roman"/>
                <a:cs typeface="Times New Roman"/>
              </a:rPr>
              <a:t>kasih </a:t>
            </a:r>
            <a:r>
              <a:rPr sz="2000" spc="150" dirty="0">
                <a:latin typeface="Times New Roman"/>
                <a:cs typeface="Times New Roman"/>
              </a:rPr>
              <a:t>sayang </a:t>
            </a:r>
            <a:r>
              <a:rPr sz="2000" spc="140" dirty="0">
                <a:latin typeface="Times New Roman"/>
                <a:cs typeface="Times New Roman"/>
              </a:rPr>
              <a:t>yang  </a:t>
            </a:r>
            <a:r>
              <a:rPr sz="2000" spc="114" dirty="0">
                <a:latin typeface="Times New Roman"/>
                <a:cs typeface="Times New Roman"/>
              </a:rPr>
              <a:t>tinggi </a:t>
            </a:r>
            <a:r>
              <a:rPr sz="2000" spc="170" dirty="0">
                <a:latin typeface="Times New Roman"/>
                <a:cs typeface="Times New Roman"/>
              </a:rPr>
              <a:t>kepada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200" dirty="0" err="1">
                <a:latin typeface="Times New Roman"/>
                <a:cs typeface="Times New Roman"/>
              </a:rPr>
              <a:t>ibunya</a:t>
            </a:r>
            <a:r>
              <a:rPr sz="2000" spc="200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451104" y="228650"/>
            <a:ext cx="8234045" cy="1233170"/>
            <a:chOff x="451104" y="228650"/>
            <a:chExt cx="8234045" cy="1233170"/>
          </a:xfrm>
        </p:grpSpPr>
        <p:sp>
          <p:nvSpPr>
            <p:cNvPr id="4" name="object 4"/>
            <p:cNvSpPr/>
            <p:nvPr/>
          </p:nvSpPr>
          <p:spPr>
            <a:xfrm>
              <a:off x="451104" y="228650"/>
              <a:ext cx="888314" cy="8029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6488" y="228650"/>
              <a:ext cx="1354709" cy="8029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28800" y="228650"/>
              <a:ext cx="2973197" cy="8029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19600" y="228650"/>
              <a:ext cx="1345564" cy="8029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85815" y="228650"/>
              <a:ext cx="3299333" cy="8029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32759" y="658418"/>
              <a:ext cx="623125" cy="80297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72968" y="658418"/>
              <a:ext cx="2790189" cy="80297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80304" y="658418"/>
              <a:ext cx="623125" cy="80297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83158" y="338243"/>
            <a:ext cx="7781290" cy="86466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594610" marR="5080" indent="-2582545">
              <a:lnSpc>
                <a:spcPct val="100699"/>
              </a:lnSpc>
              <a:spcBef>
                <a:spcPts val="85"/>
              </a:spcBef>
            </a:pPr>
            <a:r>
              <a:rPr sz="2800" dirty="0"/>
              <a:t>3. </a:t>
            </a:r>
            <a:r>
              <a:rPr sz="2800" spc="5" dirty="0"/>
              <a:t>HAK </a:t>
            </a:r>
            <a:r>
              <a:rPr sz="2800" dirty="0"/>
              <a:t>PENYUSUAN DAN</a:t>
            </a:r>
            <a:r>
              <a:rPr sz="2800" spc="-105" dirty="0"/>
              <a:t> </a:t>
            </a:r>
            <a:r>
              <a:rPr sz="2800" spc="5" dirty="0"/>
              <a:t>PENGASUHAN  </a:t>
            </a:r>
            <a:r>
              <a:rPr sz="2800" dirty="0"/>
              <a:t>(HADLONAH)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36244" y="1628013"/>
            <a:ext cx="7943215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204" dirty="0">
                <a:latin typeface="Times New Roman"/>
                <a:cs typeface="Times New Roman"/>
              </a:rPr>
              <a:t>Hadist </a:t>
            </a:r>
            <a:r>
              <a:rPr sz="2400" spc="175" dirty="0">
                <a:latin typeface="Times New Roman"/>
                <a:cs typeface="Times New Roman"/>
              </a:rPr>
              <a:t>yang </a:t>
            </a:r>
            <a:r>
              <a:rPr sz="2400" spc="195" dirty="0">
                <a:latin typeface="Times New Roman"/>
                <a:cs typeface="Times New Roman"/>
              </a:rPr>
              <a:t>diriwayatkan dari </a:t>
            </a:r>
            <a:r>
              <a:rPr sz="2400" spc="170" dirty="0">
                <a:latin typeface="Times New Roman"/>
                <a:cs typeface="Times New Roman"/>
              </a:rPr>
              <a:t>Amr </a:t>
            </a:r>
            <a:r>
              <a:rPr sz="2400" spc="165" dirty="0">
                <a:latin typeface="Times New Roman"/>
                <a:cs typeface="Times New Roman"/>
              </a:rPr>
              <a:t>bin </a:t>
            </a:r>
            <a:r>
              <a:rPr sz="2400" spc="105" dirty="0">
                <a:latin typeface="Times New Roman"/>
                <a:cs typeface="Times New Roman"/>
              </a:rPr>
              <a:t>Syu’aib </a:t>
            </a:r>
            <a:r>
              <a:rPr sz="2400" spc="195" dirty="0">
                <a:latin typeface="Times New Roman"/>
                <a:cs typeface="Times New Roman"/>
              </a:rPr>
              <a:t>dari  </a:t>
            </a:r>
            <a:r>
              <a:rPr sz="2400" spc="210" dirty="0">
                <a:latin typeface="Times New Roman"/>
                <a:cs typeface="Times New Roman"/>
              </a:rPr>
              <a:t>kakeknya </a:t>
            </a:r>
            <a:r>
              <a:rPr sz="2400" spc="215" dirty="0">
                <a:latin typeface="Times New Roman"/>
                <a:cs typeface="Times New Roman"/>
              </a:rPr>
              <a:t>bahwa </a:t>
            </a:r>
            <a:r>
              <a:rPr sz="2400" spc="190" dirty="0">
                <a:latin typeface="Times New Roman"/>
                <a:cs typeface="Times New Roman"/>
              </a:rPr>
              <a:t>Rasulullah saw </a:t>
            </a:r>
            <a:r>
              <a:rPr sz="2400" spc="225" dirty="0">
                <a:latin typeface="Times New Roman"/>
                <a:cs typeface="Times New Roman"/>
              </a:rPr>
              <a:t>pernah </a:t>
            </a:r>
            <a:r>
              <a:rPr sz="2400" spc="175" dirty="0">
                <a:latin typeface="Times New Roman"/>
                <a:cs typeface="Times New Roman"/>
              </a:rPr>
              <a:t>ditemui  </a:t>
            </a:r>
            <a:r>
              <a:rPr sz="2400" spc="165" dirty="0">
                <a:latin typeface="Times New Roman"/>
                <a:cs typeface="Times New Roman"/>
              </a:rPr>
              <a:t>seorang </a:t>
            </a:r>
            <a:r>
              <a:rPr sz="2400" spc="195" dirty="0">
                <a:latin typeface="Times New Roman"/>
                <a:cs typeface="Times New Roman"/>
              </a:rPr>
              <a:t>wanita, </a:t>
            </a:r>
            <a:r>
              <a:rPr sz="2400" spc="180" dirty="0">
                <a:latin typeface="Times New Roman"/>
                <a:cs typeface="Times New Roman"/>
              </a:rPr>
              <a:t>ia </a:t>
            </a:r>
            <a:r>
              <a:rPr sz="2400" spc="110" dirty="0" err="1">
                <a:latin typeface="Times New Roman"/>
                <a:cs typeface="Times New Roman"/>
              </a:rPr>
              <a:t>berkata</a:t>
            </a:r>
            <a:r>
              <a:rPr sz="2400" spc="110" dirty="0">
                <a:latin typeface="Times New Roman"/>
                <a:cs typeface="Times New Roman"/>
              </a:rPr>
              <a:t>:</a:t>
            </a:r>
            <a:r>
              <a:rPr lang="en-US" sz="2400" spc="110" dirty="0">
                <a:latin typeface="Times New Roman"/>
                <a:cs typeface="Times New Roman"/>
              </a:rPr>
              <a:t> </a:t>
            </a:r>
            <a:r>
              <a:rPr sz="2400" i="1" spc="110" dirty="0">
                <a:latin typeface="Schoolbook Uralic"/>
                <a:cs typeface="Schoolbook Uralic"/>
              </a:rPr>
              <a:t>"Wahai </a:t>
            </a:r>
            <a:r>
              <a:rPr sz="2400" i="1" spc="-10" dirty="0">
                <a:latin typeface="Schoolbook Uralic"/>
                <a:cs typeface="Schoolbook Uralic"/>
              </a:rPr>
              <a:t>Rasulullah,  </a:t>
            </a:r>
            <a:r>
              <a:rPr sz="2400" i="1" spc="-5" dirty="0">
                <a:latin typeface="Schoolbook Uralic"/>
                <a:cs typeface="Schoolbook Uralic"/>
              </a:rPr>
              <a:t>sesungguhnya anakku dulu dikandung dalam  perutku, susuku </a:t>
            </a:r>
            <a:r>
              <a:rPr sz="2400" i="1" spc="-10" dirty="0">
                <a:latin typeface="Schoolbook Uralic"/>
                <a:cs typeface="Schoolbook Uralic"/>
              </a:rPr>
              <a:t>sebagai </a:t>
            </a:r>
            <a:r>
              <a:rPr sz="2400" i="1" spc="-5" dirty="0">
                <a:latin typeface="Schoolbook Uralic"/>
                <a:cs typeface="Schoolbook Uralic"/>
              </a:rPr>
              <a:t>pemberinya minum dan  pangkuanku menjadi buaiannya. </a:t>
            </a:r>
            <a:r>
              <a:rPr sz="2400" i="1" spc="-10" dirty="0">
                <a:latin typeface="Schoolbook Uralic"/>
                <a:cs typeface="Schoolbook Uralic"/>
              </a:rPr>
              <a:t>Sementara </a:t>
            </a:r>
            <a:r>
              <a:rPr sz="2400" i="1" spc="-5" dirty="0">
                <a:latin typeface="Schoolbook Uralic"/>
                <a:cs typeface="Schoolbook Uralic"/>
              </a:rPr>
              <a:t>ayahnya  </a:t>
            </a:r>
            <a:r>
              <a:rPr sz="2400" i="1" spc="-10" dirty="0">
                <a:latin typeface="Schoolbook Uralic"/>
                <a:cs typeface="Schoolbook Uralic"/>
              </a:rPr>
              <a:t>telah </a:t>
            </a:r>
            <a:r>
              <a:rPr sz="2400" i="1" spc="-5" dirty="0">
                <a:latin typeface="Schoolbook Uralic"/>
                <a:cs typeface="Schoolbook Uralic"/>
              </a:rPr>
              <a:t>menceraikanku, </a:t>
            </a:r>
            <a:r>
              <a:rPr sz="2400" i="1" spc="-10" dirty="0">
                <a:latin typeface="Schoolbook Uralic"/>
                <a:cs typeface="Schoolbook Uralic"/>
              </a:rPr>
              <a:t>tetapi </a:t>
            </a:r>
            <a:r>
              <a:rPr sz="2400" i="1" spc="-5" dirty="0">
                <a:latin typeface="Schoolbook Uralic"/>
                <a:cs typeface="Schoolbook Uralic"/>
              </a:rPr>
              <a:t>ia </a:t>
            </a:r>
            <a:r>
              <a:rPr sz="2400" i="1" spc="-10" dirty="0">
                <a:latin typeface="Schoolbook Uralic"/>
                <a:cs typeface="Schoolbook Uralic"/>
              </a:rPr>
              <a:t>hendak </a:t>
            </a:r>
            <a:r>
              <a:rPr sz="2400" i="1" spc="-5" dirty="0">
                <a:latin typeface="Schoolbook Uralic"/>
                <a:cs typeface="Schoolbook Uralic"/>
              </a:rPr>
              <a:t>mengambilnya  </a:t>
            </a:r>
            <a:r>
              <a:rPr sz="2400" i="1" spc="95" dirty="0">
                <a:latin typeface="Schoolbook Uralic"/>
                <a:cs typeface="Schoolbook Uralic"/>
              </a:rPr>
              <a:t>dariku."</a:t>
            </a:r>
            <a:r>
              <a:rPr sz="2400" spc="95" dirty="0">
                <a:latin typeface="Times New Roman"/>
                <a:cs typeface="Times New Roman"/>
              </a:rPr>
              <a:t>Kemudian </a:t>
            </a:r>
            <a:r>
              <a:rPr sz="2400" spc="190" dirty="0">
                <a:latin typeface="Times New Roman"/>
                <a:cs typeface="Times New Roman"/>
              </a:rPr>
              <a:t>Rasulullah </a:t>
            </a:r>
            <a:r>
              <a:rPr sz="2400" spc="95" dirty="0">
                <a:latin typeface="Times New Roman"/>
                <a:cs typeface="Times New Roman"/>
              </a:rPr>
              <a:t>bersabda:</a:t>
            </a:r>
            <a:r>
              <a:rPr sz="2400" i="1" spc="95" dirty="0">
                <a:latin typeface="Schoolbook Uralic"/>
                <a:cs typeface="Schoolbook Uralic"/>
              </a:rPr>
              <a:t>"Engkau  </a:t>
            </a:r>
            <a:r>
              <a:rPr sz="2400" i="1" spc="-5" dirty="0">
                <a:latin typeface="Schoolbook Uralic"/>
                <a:cs typeface="Schoolbook Uralic"/>
              </a:rPr>
              <a:t>lebih berhak kepadanya </a:t>
            </a:r>
            <a:r>
              <a:rPr sz="2400" i="1" spc="-10" dirty="0">
                <a:latin typeface="Schoolbook Uralic"/>
                <a:cs typeface="Schoolbook Uralic"/>
              </a:rPr>
              <a:t>selama </a:t>
            </a:r>
            <a:r>
              <a:rPr sz="2400" i="1" spc="-5" dirty="0">
                <a:latin typeface="Schoolbook Uralic"/>
                <a:cs typeface="Schoolbook Uralic"/>
              </a:rPr>
              <a:t>engkau </a:t>
            </a:r>
            <a:r>
              <a:rPr sz="2400" i="1" dirty="0">
                <a:latin typeface="Schoolbook Uralic"/>
                <a:cs typeface="Schoolbook Uralic"/>
              </a:rPr>
              <a:t>belum  </a:t>
            </a:r>
            <a:r>
              <a:rPr sz="2400" i="1" spc="-5" dirty="0">
                <a:latin typeface="Schoolbook Uralic"/>
                <a:cs typeface="Schoolbook Uralic"/>
              </a:rPr>
              <a:t>menikah"</a:t>
            </a:r>
            <a:endParaRPr sz="2400" dirty="0">
              <a:latin typeface="Schoolbook Uralic"/>
              <a:cs typeface="Schoolbook Ural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98704" y="70154"/>
            <a:ext cx="8377555" cy="830580"/>
            <a:chOff x="298704" y="70154"/>
            <a:chExt cx="8377555" cy="830580"/>
          </a:xfrm>
        </p:grpSpPr>
        <p:sp>
          <p:nvSpPr>
            <p:cNvPr id="4" name="object 4"/>
            <p:cNvSpPr/>
            <p:nvPr/>
          </p:nvSpPr>
          <p:spPr>
            <a:xfrm>
              <a:off x="298704" y="70154"/>
              <a:ext cx="915746" cy="8304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9327" y="70154"/>
              <a:ext cx="1397254" cy="8304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25168" y="70154"/>
              <a:ext cx="3747388" cy="8304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74919" y="70154"/>
              <a:ext cx="1808733" cy="83040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92239" y="70154"/>
              <a:ext cx="2183765" cy="83040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6244" y="171653"/>
            <a:ext cx="790892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5" dirty="0"/>
              <a:t>4. </a:t>
            </a:r>
            <a:r>
              <a:rPr sz="2900" dirty="0"/>
              <a:t>HAK </a:t>
            </a:r>
            <a:r>
              <a:rPr sz="2900" spc="5" dirty="0"/>
              <a:t>MENDAPATKAN KASIH</a:t>
            </a:r>
            <a:r>
              <a:rPr sz="2900" spc="-150" dirty="0"/>
              <a:t> </a:t>
            </a:r>
            <a:r>
              <a:rPr sz="2900" dirty="0"/>
              <a:t>SAYANG</a:t>
            </a:r>
            <a:endParaRPr sz="2900"/>
          </a:p>
        </p:txBody>
      </p:sp>
      <p:sp>
        <p:nvSpPr>
          <p:cNvPr id="10" name="object 10"/>
          <p:cNvSpPr txBox="1"/>
          <p:nvPr/>
        </p:nvSpPr>
        <p:spPr>
          <a:xfrm>
            <a:off x="536244" y="1018159"/>
            <a:ext cx="8060055" cy="48910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415290" indent="-274320">
              <a:lnSpc>
                <a:spcPct val="100000"/>
              </a:lnSpc>
              <a:spcBef>
                <a:spcPts val="100"/>
              </a:spcBef>
              <a:buClr>
                <a:srgbClr val="B32C16"/>
              </a:buClr>
              <a:buFont typeface="Arial"/>
              <a:buChar char=""/>
              <a:tabLst>
                <a:tab pos="287020" algn="l"/>
              </a:tabLst>
            </a:pPr>
            <a:r>
              <a:rPr sz="2400" spc="200" dirty="0">
                <a:latin typeface="Times New Roman"/>
                <a:cs typeface="Times New Roman"/>
              </a:rPr>
              <a:t>Sabda </a:t>
            </a:r>
            <a:r>
              <a:rPr sz="2400" spc="190" dirty="0">
                <a:latin typeface="Times New Roman"/>
                <a:cs typeface="Times New Roman"/>
              </a:rPr>
              <a:t>Rasulullah </a:t>
            </a:r>
            <a:r>
              <a:rPr sz="2400" spc="55" dirty="0">
                <a:latin typeface="Times New Roman"/>
                <a:cs typeface="Times New Roman"/>
              </a:rPr>
              <a:t>saw:</a:t>
            </a:r>
            <a:r>
              <a:rPr sz="2400" i="1" spc="55" dirty="0">
                <a:latin typeface="Schoolbook Uralic"/>
                <a:cs typeface="Schoolbook Uralic"/>
              </a:rPr>
              <a:t>"Orang </a:t>
            </a:r>
            <a:r>
              <a:rPr sz="2400" i="1" spc="-5" dirty="0">
                <a:latin typeface="Schoolbook Uralic"/>
                <a:cs typeface="Schoolbook Uralic"/>
              </a:rPr>
              <a:t>yang </a:t>
            </a:r>
            <a:r>
              <a:rPr sz="2400" i="1" spc="-10" dirty="0">
                <a:latin typeface="Schoolbook Uralic"/>
                <a:cs typeface="Schoolbook Uralic"/>
              </a:rPr>
              <a:t>paling </a:t>
            </a:r>
            <a:r>
              <a:rPr sz="2400" i="1" spc="-5" dirty="0">
                <a:latin typeface="Schoolbook Uralic"/>
                <a:cs typeface="Schoolbook Uralic"/>
              </a:rPr>
              <a:t>baik </a:t>
            </a:r>
            <a:r>
              <a:rPr sz="2400" i="1" spc="-10" dirty="0">
                <a:latin typeface="Schoolbook Uralic"/>
                <a:cs typeface="Schoolbook Uralic"/>
              </a:rPr>
              <a:t>di  antara </a:t>
            </a:r>
            <a:r>
              <a:rPr sz="2400" i="1" spc="-5" dirty="0">
                <a:latin typeface="Schoolbook Uralic"/>
                <a:cs typeface="Schoolbook Uralic"/>
              </a:rPr>
              <a:t>kamu </a:t>
            </a:r>
            <a:r>
              <a:rPr sz="2400" i="1" spc="-10" dirty="0">
                <a:latin typeface="Schoolbook Uralic"/>
                <a:cs typeface="Schoolbook Uralic"/>
              </a:rPr>
              <a:t>adalah </a:t>
            </a:r>
            <a:r>
              <a:rPr sz="2400" i="1" dirty="0">
                <a:latin typeface="Schoolbook Uralic"/>
                <a:cs typeface="Schoolbook Uralic"/>
              </a:rPr>
              <a:t>yang </a:t>
            </a:r>
            <a:r>
              <a:rPr sz="2400" i="1" spc="-10" dirty="0">
                <a:latin typeface="Schoolbook Uralic"/>
                <a:cs typeface="Schoolbook Uralic"/>
              </a:rPr>
              <a:t>paling </a:t>
            </a:r>
            <a:r>
              <a:rPr sz="2400" i="1" spc="-5" dirty="0">
                <a:latin typeface="Schoolbook Uralic"/>
                <a:cs typeface="Schoolbook Uralic"/>
              </a:rPr>
              <a:t>penyayang </a:t>
            </a:r>
            <a:r>
              <a:rPr sz="2400" i="1" spc="-10" dirty="0">
                <a:latin typeface="Schoolbook Uralic"/>
                <a:cs typeface="Schoolbook Uralic"/>
              </a:rPr>
              <a:t>kepada  </a:t>
            </a:r>
            <a:r>
              <a:rPr sz="2400" i="1" spc="-5" dirty="0">
                <a:latin typeface="Schoolbook Uralic"/>
                <a:cs typeface="Schoolbook Uralic"/>
              </a:rPr>
              <a:t>keluarganya."</a:t>
            </a:r>
            <a:endParaRPr sz="2400" dirty="0">
              <a:latin typeface="Schoolbook Uralic"/>
              <a:cs typeface="Schoolbook Uralic"/>
            </a:endParaRPr>
          </a:p>
          <a:p>
            <a:pPr marL="287020" marR="5080" indent="-274320">
              <a:lnSpc>
                <a:spcPct val="100000"/>
              </a:lnSpc>
              <a:spcBef>
                <a:spcPts val="580"/>
              </a:spcBef>
              <a:buClr>
                <a:srgbClr val="B32C16"/>
              </a:buClr>
              <a:buFont typeface="Arial"/>
              <a:buChar char=""/>
              <a:tabLst>
                <a:tab pos="287020" algn="l"/>
              </a:tabLst>
            </a:pPr>
            <a:r>
              <a:rPr sz="2400" spc="190" dirty="0">
                <a:latin typeface="Times New Roman"/>
                <a:cs typeface="Times New Roman"/>
              </a:rPr>
              <a:t>Rasulullah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210" dirty="0">
                <a:latin typeface="Times New Roman"/>
                <a:cs typeface="Times New Roman"/>
              </a:rPr>
              <a:t>mengajarkan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254" dirty="0">
                <a:latin typeface="Times New Roman"/>
                <a:cs typeface="Times New Roman"/>
              </a:rPr>
              <a:t>untuk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210" dirty="0">
                <a:latin typeface="Times New Roman"/>
                <a:cs typeface="Times New Roman"/>
              </a:rPr>
              <a:t>mengungkapkan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130" dirty="0">
                <a:latin typeface="Times New Roman"/>
                <a:cs typeface="Times New Roman"/>
              </a:rPr>
              <a:t>kasih  </a:t>
            </a:r>
            <a:r>
              <a:rPr sz="2400" spc="190" dirty="0">
                <a:latin typeface="Times New Roman"/>
                <a:cs typeface="Times New Roman"/>
              </a:rPr>
              <a:t>sayang </a:t>
            </a:r>
            <a:r>
              <a:rPr sz="2400" spc="200" dirty="0">
                <a:latin typeface="Times New Roman"/>
                <a:cs typeface="Times New Roman"/>
              </a:rPr>
              <a:t>tidak </a:t>
            </a:r>
            <a:r>
              <a:rPr sz="2400" spc="229" dirty="0">
                <a:latin typeface="Times New Roman"/>
                <a:cs typeface="Times New Roman"/>
              </a:rPr>
              <a:t>hanya </a:t>
            </a:r>
            <a:r>
              <a:rPr sz="2400" spc="180" dirty="0">
                <a:latin typeface="Times New Roman"/>
                <a:cs typeface="Times New Roman"/>
              </a:rPr>
              <a:t>secara </a:t>
            </a:r>
            <a:r>
              <a:rPr sz="2400" spc="150" dirty="0">
                <a:latin typeface="Times New Roman"/>
                <a:cs typeface="Times New Roman"/>
              </a:rPr>
              <a:t>verbal, </a:t>
            </a:r>
            <a:r>
              <a:rPr sz="2400" spc="195" dirty="0">
                <a:latin typeface="Times New Roman"/>
                <a:cs typeface="Times New Roman"/>
              </a:rPr>
              <a:t>tetapi </a:t>
            </a:r>
            <a:r>
              <a:rPr sz="2400" spc="165" dirty="0">
                <a:latin typeface="Times New Roman"/>
                <a:cs typeface="Times New Roman"/>
              </a:rPr>
              <a:t>juga </a:t>
            </a:r>
            <a:r>
              <a:rPr sz="2400" spc="200" dirty="0">
                <a:latin typeface="Times New Roman"/>
                <a:cs typeface="Times New Roman"/>
              </a:rPr>
              <a:t>dengan  </a:t>
            </a:r>
            <a:r>
              <a:rPr sz="2400" spc="210" dirty="0">
                <a:latin typeface="Times New Roman"/>
                <a:cs typeface="Times New Roman"/>
              </a:rPr>
              <a:t>perbuatan. </a:t>
            </a:r>
            <a:r>
              <a:rPr sz="2400" spc="240" dirty="0">
                <a:latin typeface="Times New Roman"/>
                <a:cs typeface="Times New Roman"/>
              </a:rPr>
              <a:t>Pada </a:t>
            </a:r>
            <a:r>
              <a:rPr sz="2400" spc="245" dirty="0">
                <a:latin typeface="Times New Roman"/>
                <a:cs typeface="Times New Roman"/>
              </a:rPr>
              <a:t>suatu </a:t>
            </a:r>
            <a:r>
              <a:rPr sz="2400" spc="220" dirty="0">
                <a:latin typeface="Times New Roman"/>
                <a:cs typeface="Times New Roman"/>
              </a:rPr>
              <a:t>hari </a:t>
            </a:r>
            <a:r>
              <a:rPr sz="2400" spc="260" dirty="0">
                <a:latin typeface="Times New Roman"/>
                <a:cs typeface="Times New Roman"/>
              </a:rPr>
              <a:t>Umar </a:t>
            </a:r>
            <a:r>
              <a:rPr sz="2400" spc="225" dirty="0">
                <a:latin typeface="Times New Roman"/>
                <a:cs typeface="Times New Roman"/>
              </a:rPr>
              <a:t>menemukan </a:t>
            </a:r>
            <a:r>
              <a:rPr sz="2400" spc="180" dirty="0">
                <a:latin typeface="Times New Roman"/>
                <a:cs typeface="Times New Roman"/>
              </a:rPr>
              <a:t>Rasul  </a:t>
            </a:r>
            <a:r>
              <a:rPr sz="2400" spc="190" dirty="0">
                <a:latin typeface="Times New Roman"/>
                <a:cs typeface="Times New Roman"/>
              </a:rPr>
              <a:t>Saw </a:t>
            </a:r>
            <a:r>
              <a:rPr sz="2400" spc="220" dirty="0">
                <a:latin typeface="Times New Roman"/>
                <a:cs typeface="Times New Roman"/>
              </a:rPr>
              <a:t>merangkak </a:t>
            </a:r>
            <a:r>
              <a:rPr sz="2400" spc="125" dirty="0">
                <a:latin typeface="Times New Roman"/>
                <a:cs typeface="Times New Roman"/>
              </a:rPr>
              <a:t>di </a:t>
            </a:r>
            <a:r>
              <a:rPr sz="2400" spc="245" dirty="0">
                <a:latin typeface="Times New Roman"/>
                <a:cs typeface="Times New Roman"/>
              </a:rPr>
              <a:t>atas </a:t>
            </a:r>
            <a:r>
              <a:rPr sz="2400" spc="235" dirty="0">
                <a:latin typeface="Times New Roman"/>
                <a:cs typeface="Times New Roman"/>
              </a:rPr>
              <a:t>tanah, </a:t>
            </a:r>
            <a:r>
              <a:rPr sz="2400" spc="225" dirty="0">
                <a:latin typeface="Times New Roman"/>
                <a:cs typeface="Times New Roman"/>
              </a:rPr>
              <a:t>sementara </a:t>
            </a:r>
            <a:r>
              <a:rPr sz="2400" spc="229" dirty="0">
                <a:latin typeface="Times New Roman"/>
                <a:cs typeface="Times New Roman"/>
              </a:rPr>
              <a:t>dua </a:t>
            </a:r>
            <a:r>
              <a:rPr sz="2400" spc="175" dirty="0">
                <a:latin typeface="Times New Roman"/>
                <a:cs typeface="Times New Roman"/>
              </a:rPr>
              <a:t>orang  </a:t>
            </a:r>
            <a:r>
              <a:rPr sz="2400" spc="254" dirty="0">
                <a:latin typeface="Times New Roman"/>
                <a:cs typeface="Times New Roman"/>
              </a:rPr>
              <a:t>anak </a:t>
            </a:r>
            <a:r>
              <a:rPr sz="2400" spc="100" dirty="0">
                <a:latin typeface="Times New Roman"/>
                <a:cs typeface="Times New Roman"/>
              </a:rPr>
              <a:t>kecil </a:t>
            </a:r>
            <a:r>
              <a:rPr sz="2400" spc="204" dirty="0">
                <a:latin typeface="Times New Roman"/>
                <a:cs typeface="Times New Roman"/>
              </a:rPr>
              <a:t>berada </a:t>
            </a:r>
            <a:r>
              <a:rPr sz="2400" spc="125" dirty="0">
                <a:latin typeface="Times New Roman"/>
                <a:cs typeface="Times New Roman"/>
              </a:rPr>
              <a:t>di </a:t>
            </a:r>
            <a:r>
              <a:rPr sz="2400" spc="245" dirty="0">
                <a:latin typeface="Times New Roman"/>
                <a:cs typeface="Times New Roman"/>
              </a:rPr>
              <a:t>atas </a:t>
            </a:r>
            <a:r>
              <a:rPr sz="2400" spc="180" dirty="0">
                <a:latin typeface="Times New Roman"/>
                <a:cs typeface="Times New Roman"/>
              </a:rPr>
              <a:t>punggungnya. </a:t>
            </a:r>
            <a:r>
              <a:rPr sz="2400" spc="260" dirty="0">
                <a:latin typeface="Times New Roman"/>
                <a:cs typeface="Times New Roman"/>
              </a:rPr>
              <a:t>Umar  </a:t>
            </a:r>
            <a:r>
              <a:rPr sz="2400" spc="130" dirty="0">
                <a:latin typeface="Times New Roman"/>
                <a:cs typeface="Times New Roman"/>
              </a:rPr>
              <a:t>berkata:</a:t>
            </a:r>
            <a:r>
              <a:rPr sz="2400" i="1" spc="130" dirty="0">
                <a:latin typeface="Schoolbook Uralic"/>
                <a:cs typeface="Schoolbook Uralic"/>
              </a:rPr>
              <a:t>"Hai </a:t>
            </a:r>
            <a:r>
              <a:rPr sz="2400" i="1" spc="-5" dirty="0">
                <a:latin typeface="Schoolbook Uralic"/>
                <a:cs typeface="Schoolbook Uralic"/>
              </a:rPr>
              <a:t>anak, alangkah baiknya </a:t>
            </a:r>
            <a:r>
              <a:rPr sz="2400" i="1" spc="-10" dirty="0">
                <a:latin typeface="Schoolbook Uralic"/>
                <a:cs typeface="Schoolbook Uralic"/>
              </a:rPr>
              <a:t>rupa  </a:t>
            </a:r>
            <a:r>
              <a:rPr sz="2400" i="1" spc="-5" dirty="0">
                <a:latin typeface="Schoolbook Uralic"/>
                <a:cs typeface="Schoolbook Uralic"/>
              </a:rPr>
              <a:t>tungganganmu itu." </a:t>
            </a:r>
            <a:r>
              <a:rPr sz="2400" spc="140" dirty="0">
                <a:latin typeface="Times New Roman"/>
                <a:cs typeface="Times New Roman"/>
              </a:rPr>
              <a:t>Yang </a:t>
            </a:r>
            <a:r>
              <a:rPr sz="2400" spc="175" dirty="0">
                <a:latin typeface="Times New Roman"/>
                <a:cs typeface="Times New Roman"/>
              </a:rPr>
              <a:t>ditunggangi  </a:t>
            </a:r>
            <a:r>
              <a:rPr sz="2400" spc="80" dirty="0">
                <a:latin typeface="Times New Roman"/>
                <a:cs typeface="Times New Roman"/>
              </a:rPr>
              <a:t>menjawab:</a:t>
            </a:r>
            <a:r>
              <a:rPr sz="2400" i="1" spc="80" dirty="0">
                <a:latin typeface="Schoolbook Uralic"/>
                <a:cs typeface="Schoolbook Uralic"/>
              </a:rPr>
              <a:t>"Alangkah </a:t>
            </a:r>
            <a:r>
              <a:rPr sz="2400" i="1" spc="-5" dirty="0">
                <a:latin typeface="Schoolbook Uralic"/>
                <a:cs typeface="Schoolbook Uralic"/>
              </a:rPr>
              <a:t>baiknya </a:t>
            </a:r>
            <a:r>
              <a:rPr sz="2400" i="1" spc="-10" dirty="0">
                <a:latin typeface="Schoolbook Uralic"/>
                <a:cs typeface="Schoolbook Uralic"/>
              </a:rPr>
              <a:t>rupa </a:t>
            </a:r>
            <a:r>
              <a:rPr sz="2400" i="1" spc="-15" dirty="0">
                <a:latin typeface="Schoolbook Uralic"/>
                <a:cs typeface="Schoolbook Uralic"/>
              </a:rPr>
              <a:t>para  </a:t>
            </a:r>
            <a:r>
              <a:rPr sz="2400" i="1" spc="-5" dirty="0">
                <a:latin typeface="Schoolbook Uralic"/>
                <a:cs typeface="Schoolbook Uralic"/>
              </a:rPr>
              <a:t>penunggangnya". </a:t>
            </a:r>
            <a:r>
              <a:rPr sz="2400" spc="200" dirty="0">
                <a:latin typeface="Times New Roman"/>
                <a:cs typeface="Times New Roman"/>
              </a:rPr>
              <a:t>Betapa </a:t>
            </a:r>
            <a:r>
              <a:rPr sz="2400" spc="210" dirty="0">
                <a:latin typeface="Times New Roman"/>
                <a:cs typeface="Times New Roman"/>
              </a:rPr>
              <a:t>indah </a:t>
            </a:r>
            <a:r>
              <a:rPr sz="2400" spc="229" dirty="0">
                <a:latin typeface="Times New Roman"/>
                <a:cs typeface="Times New Roman"/>
              </a:rPr>
              <a:t>susasana </a:t>
            </a:r>
            <a:r>
              <a:rPr sz="2400" spc="215" dirty="0">
                <a:latin typeface="Times New Roman"/>
                <a:cs typeface="Times New Roman"/>
              </a:rPr>
              <a:t>penuh </a:t>
            </a:r>
            <a:r>
              <a:rPr sz="2400" spc="200" dirty="0">
                <a:latin typeface="Times New Roman"/>
                <a:cs typeface="Times New Roman"/>
              </a:rPr>
              <a:t>kasih  </a:t>
            </a:r>
            <a:r>
              <a:rPr sz="2400" spc="195" dirty="0">
                <a:latin typeface="Times New Roman"/>
                <a:cs typeface="Times New Roman"/>
              </a:rPr>
              <a:t>sayang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265" dirty="0">
                <a:latin typeface="Times New Roman"/>
                <a:cs typeface="Times New Roman"/>
              </a:rPr>
              <a:t>antara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185" dirty="0">
                <a:latin typeface="Times New Roman"/>
                <a:cs typeface="Times New Roman"/>
              </a:rPr>
              <a:t>Rasul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lang="en-US" sz="2400" spc="195" dirty="0">
                <a:latin typeface="Times New Roman"/>
                <a:cs typeface="Times New Roman"/>
              </a:rPr>
              <a:t>SAW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195" dirty="0">
                <a:latin typeface="Times New Roman"/>
                <a:cs typeface="Times New Roman"/>
              </a:rPr>
              <a:t>dengan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cucu-cucu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150" dirty="0">
                <a:latin typeface="Times New Roman"/>
                <a:cs typeface="Times New Roman"/>
              </a:rPr>
              <a:t>beliau.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600" y="781222"/>
            <a:ext cx="8586596" cy="12118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2600" b="0" spc="-375" dirty="0" err="1">
                <a:latin typeface="Sitka Small" pitchFamily="2" charset="0"/>
                <a:cs typeface="Trebuchet MS"/>
              </a:rPr>
              <a:t>Jika</a:t>
            </a:r>
            <a:r>
              <a:rPr sz="2600" b="0" spc="-375" dirty="0">
                <a:latin typeface="Sitka Small" pitchFamily="2" charset="0"/>
                <a:cs typeface="Trebuchet MS"/>
              </a:rPr>
              <a:t> </a:t>
            </a:r>
            <a:r>
              <a:rPr lang="en-US" sz="2600" b="0" spc="-375" dirty="0">
                <a:latin typeface="Sitka Small" pitchFamily="2" charset="0"/>
                <a:cs typeface="Trebuchet MS"/>
              </a:rPr>
              <a:t> </a:t>
            </a:r>
            <a:r>
              <a:rPr sz="2600" b="0" spc="-390" dirty="0" err="1">
                <a:latin typeface="Sitka Small" pitchFamily="2" charset="0"/>
                <a:cs typeface="Trebuchet MS"/>
              </a:rPr>
              <a:t>anak</a:t>
            </a:r>
            <a:r>
              <a:rPr lang="en-US" sz="2600" b="0" spc="-390" dirty="0">
                <a:latin typeface="Sitka Small" pitchFamily="2" charset="0"/>
                <a:cs typeface="Trebuchet MS"/>
              </a:rPr>
              <a:t> </a:t>
            </a:r>
            <a:r>
              <a:rPr sz="2600" b="0" spc="-390" dirty="0">
                <a:latin typeface="Sitka Small" pitchFamily="2" charset="0"/>
                <a:cs typeface="Trebuchet MS"/>
              </a:rPr>
              <a:t> </a:t>
            </a:r>
            <a:r>
              <a:rPr sz="2600" b="0" spc="-375" dirty="0">
                <a:latin typeface="Sitka Small" pitchFamily="2" charset="0"/>
                <a:cs typeface="Trebuchet MS"/>
              </a:rPr>
              <a:t>dibesarkan </a:t>
            </a:r>
            <a:r>
              <a:rPr sz="2600" b="0" spc="-425" dirty="0">
                <a:latin typeface="Sitka Small" pitchFamily="2" charset="0"/>
                <a:cs typeface="Trebuchet MS"/>
              </a:rPr>
              <a:t>dengan </a:t>
            </a:r>
            <a:r>
              <a:rPr sz="2600" b="0" spc="-415" dirty="0">
                <a:latin typeface="Sitka Small" pitchFamily="2" charset="0"/>
                <a:cs typeface="Trebuchet MS"/>
              </a:rPr>
              <a:t>celaan, </a:t>
            </a:r>
            <a:r>
              <a:rPr sz="2600" b="0" spc="-280" dirty="0">
                <a:latin typeface="Sitka Small" pitchFamily="2" charset="0"/>
                <a:cs typeface="Trebuchet MS"/>
              </a:rPr>
              <a:t>ia </a:t>
            </a:r>
            <a:r>
              <a:rPr sz="2600" b="0" spc="-395" dirty="0">
                <a:latin typeface="Sitka Small" pitchFamily="2" charset="0"/>
                <a:cs typeface="Trebuchet MS"/>
              </a:rPr>
              <a:t>belajar</a:t>
            </a:r>
            <a:r>
              <a:rPr sz="2600" b="0" spc="-365" dirty="0">
                <a:latin typeface="Sitka Small" pitchFamily="2" charset="0"/>
                <a:cs typeface="Trebuchet MS"/>
              </a:rPr>
              <a:t> </a:t>
            </a:r>
            <a:r>
              <a:rPr sz="2600" b="0" spc="-495" dirty="0">
                <a:latin typeface="Sitka Small" pitchFamily="2" charset="0"/>
                <a:cs typeface="Trebuchet MS"/>
              </a:rPr>
              <a:t>memaki.</a:t>
            </a:r>
            <a:endParaRPr sz="2600" dirty="0">
              <a:latin typeface="Sitka Small" pitchFamily="2" charset="0"/>
              <a:cs typeface="Trebuchet MS"/>
            </a:endParaRPr>
          </a:p>
          <a:p>
            <a:pPr marL="1033780" marR="1037590" algn="ctr">
              <a:lnSpc>
                <a:spcPct val="100000"/>
              </a:lnSpc>
            </a:pPr>
            <a:r>
              <a:rPr sz="2600" b="0" spc="-375" dirty="0">
                <a:latin typeface="Sitka Small" pitchFamily="2" charset="0"/>
                <a:cs typeface="Trebuchet MS"/>
              </a:rPr>
              <a:t>Jika </a:t>
            </a:r>
            <a:r>
              <a:rPr sz="2600" b="0" spc="-285" dirty="0">
                <a:latin typeface="Sitka Small" pitchFamily="2" charset="0"/>
                <a:cs typeface="Trebuchet MS"/>
              </a:rPr>
              <a:t>ia </a:t>
            </a:r>
            <a:r>
              <a:rPr sz="2600" b="0" spc="-375" dirty="0">
                <a:latin typeface="Sitka Small" pitchFamily="2" charset="0"/>
                <a:cs typeface="Trebuchet MS"/>
              </a:rPr>
              <a:t>dibesarkan </a:t>
            </a:r>
            <a:r>
              <a:rPr sz="2600" b="0" spc="-430" dirty="0">
                <a:latin typeface="Sitka Small" pitchFamily="2" charset="0"/>
                <a:cs typeface="Trebuchet MS"/>
              </a:rPr>
              <a:t>dengan </a:t>
            </a:r>
            <a:r>
              <a:rPr sz="2600" b="0" spc="-495" dirty="0">
                <a:latin typeface="Sitka Small" pitchFamily="2" charset="0"/>
                <a:cs typeface="Trebuchet MS"/>
              </a:rPr>
              <a:t>cemoohan,  </a:t>
            </a:r>
            <a:br>
              <a:rPr lang="en-US" sz="2600" spc="-495" dirty="0">
                <a:latin typeface="Sitka Small" pitchFamily="2" charset="0"/>
                <a:cs typeface="Trebuchet MS"/>
              </a:rPr>
            </a:br>
            <a:r>
              <a:rPr sz="2600" b="0" spc="-285" dirty="0" err="1">
                <a:latin typeface="Sitka Small" pitchFamily="2" charset="0"/>
                <a:cs typeface="Trebuchet MS"/>
              </a:rPr>
              <a:t>ia</a:t>
            </a:r>
            <a:r>
              <a:rPr sz="2600" b="0" spc="-285" dirty="0">
                <a:latin typeface="Sitka Small" pitchFamily="2" charset="0"/>
                <a:cs typeface="Trebuchet MS"/>
              </a:rPr>
              <a:t> </a:t>
            </a:r>
            <a:r>
              <a:rPr sz="2600" b="0" spc="-395" dirty="0">
                <a:latin typeface="Sitka Small" pitchFamily="2" charset="0"/>
                <a:cs typeface="Trebuchet MS"/>
              </a:rPr>
              <a:t>belajar </a:t>
            </a:r>
            <a:r>
              <a:rPr sz="2600" b="0" spc="-425" dirty="0">
                <a:latin typeface="Sitka Small" pitchFamily="2" charset="0"/>
                <a:cs typeface="Trebuchet MS"/>
              </a:rPr>
              <a:t>rendah</a:t>
            </a:r>
            <a:r>
              <a:rPr sz="2600" b="0" spc="-355" dirty="0">
                <a:latin typeface="Sitka Small" pitchFamily="2" charset="0"/>
                <a:cs typeface="Trebuchet MS"/>
              </a:rPr>
              <a:t> </a:t>
            </a:r>
            <a:r>
              <a:rPr sz="2600" b="0" spc="-330" dirty="0" err="1">
                <a:latin typeface="Sitka Small" pitchFamily="2" charset="0"/>
                <a:cs typeface="Trebuchet MS"/>
              </a:rPr>
              <a:t>diri</a:t>
            </a:r>
            <a:r>
              <a:rPr sz="2600" b="0" spc="-330" dirty="0">
                <a:latin typeface="Sitka Small" pitchFamily="2" charset="0"/>
                <a:cs typeface="Trebuchet MS"/>
              </a:rPr>
              <a:t>.</a:t>
            </a:r>
            <a:r>
              <a:rPr lang="en-US" sz="2600" b="0" spc="-330" dirty="0">
                <a:latin typeface="Sitka Small" pitchFamily="2" charset="0"/>
                <a:cs typeface="Trebuchet MS"/>
              </a:rPr>
              <a:t> </a:t>
            </a:r>
            <a:endParaRPr sz="2600" dirty="0">
              <a:latin typeface="Sitka Small" pitchFamily="2" charset="0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304800" y="2367094"/>
            <a:ext cx="8510395" cy="41152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29360" marR="1207135" algn="ctr">
              <a:lnSpc>
                <a:spcPct val="100000"/>
              </a:lnSpc>
              <a:spcBef>
                <a:spcPts val="90"/>
              </a:spcBef>
            </a:pPr>
            <a:r>
              <a:rPr sz="2400" spc="-375" dirty="0">
                <a:latin typeface="Sitka Small" pitchFamily="2" charset="0"/>
              </a:rPr>
              <a:t>Jika </a:t>
            </a:r>
            <a:r>
              <a:rPr sz="2400" spc="-285" dirty="0">
                <a:latin typeface="Sitka Small" pitchFamily="2" charset="0"/>
              </a:rPr>
              <a:t>ia </a:t>
            </a:r>
            <a:r>
              <a:rPr sz="2400" spc="-375" dirty="0">
                <a:latin typeface="Sitka Small" pitchFamily="2" charset="0"/>
              </a:rPr>
              <a:t>dibesarkan </a:t>
            </a:r>
            <a:r>
              <a:rPr sz="2400" spc="-430" dirty="0">
                <a:latin typeface="Sitka Small" pitchFamily="2" charset="0"/>
              </a:rPr>
              <a:t>dengan dorongan,  </a:t>
            </a:r>
            <a:endParaRPr lang="en-US" sz="2400" spc="-430" dirty="0">
              <a:latin typeface="Sitka Small" pitchFamily="2" charset="0"/>
            </a:endParaRPr>
          </a:p>
          <a:p>
            <a:pPr marL="1000760" marR="1207135" indent="0" algn="ctr">
              <a:lnSpc>
                <a:spcPct val="100000"/>
              </a:lnSpc>
              <a:spcBef>
                <a:spcPts val="90"/>
              </a:spcBef>
              <a:buNone/>
            </a:pPr>
            <a:r>
              <a:rPr sz="2400" spc="-285" dirty="0" err="1">
                <a:latin typeface="Sitka Small" pitchFamily="2" charset="0"/>
              </a:rPr>
              <a:t>ia</a:t>
            </a:r>
            <a:r>
              <a:rPr sz="2400" spc="-285" dirty="0">
                <a:latin typeface="Sitka Small" pitchFamily="2" charset="0"/>
              </a:rPr>
              <a:t> </a:t>
            </a:r>
            <a:r>
              <a:rPr sz="2400" spc="-395" dirty="0">
                <a:latin typeface="Sitka Small" pitchFamily="2" charset="0"/>
              </a:rPr>
              <a:t>belajar </a:t>
            </a:r>
            <a:r>
              <a:rPr sz="2400" spc="-390" dirty="0">
                <a:latin typeface="Sitka Small" pitchFamily="2" charset="0"/>
              </a:rPr>
              <a:t>percaya</a:t>
            </a:r>
            <a:r>
              <a:rPr sz="2400" spc="-350" dirty="0">
                <a:latin typeface="Sitka Small" pitchFamily="2" charset="0"/>
              </a:rPr>
              <a:t> </a:t>
            </a:r>
            <a:r>
              <a:rPr sz="2400" spc="-325" dirty="0" err="1">
                <a:latin typeface="Sitka Small" pitchFamily="2" charset="0"/>
              </a:rPr>
              <a:t>diri</a:t>
            </a:r>
            <a:r>
              <a:rPr sz="2400" spc="-325" dirty="0">
                <a:latin typeface="Sitka Small" pitchFamily="2" charset="0"/>
              </a:rPr>
              <a:t>.</a:t>
            </a:r>
            <a:endParaRPr lang="en-US" sz="2400" spc="-325" dirty="0">
              <a:latin typeface="Sitka Small" pitchFamily="2" charset="0"/>
            </a:endParaRPr>
          </a:p>
          <a:p>
            <a:pPr marL="1000760" marR="1207135" indent="0" algn="ctr">
              <a:lnSpc>
                <a:spcPct val="100000"/>
              </a:lnSpc>
              <a:spcBef>
                <a:spcPts val="90"/>
              </a:spcBef>
              <a:buNone/>
            </a:pPr>
            <a:endParaRPr sz="2400" spc="-325" dirty="0">
              <a:latin typeface="Sitka Small" pitchFamily="2" charset="0"/>
            </a:endParaRPr>
          </a:p>
          <a:p>
            <a:pPr marL="1381760" marR="1359535" algn="ctr">
              <a:lnSpc>
                <a:spcPct val="100000"/>
              </a:lnSpc>
              <a:spcBef>
                <a:spcPts val="5"/>
              </a:spcBef>
            </a:pPr>
            <a:r>
              <a:rPr sz="2400" spc="-375" dirty="0">
                <a:latin typeface="Sitka Small" pitchFamily="2" charset="0"/>
              </a:rPr>
              <a:t>Jika </a:t>
            </a:r>
            <a:r>
              <a:rPr sz="2400" spc="-285" dirty="0">
                <a:latin typeface="Sitka Small" pitchFamily="2" charset="0"/>
              </a:rPr>
              <a:t>ia </a:t>
            </a:r>
            <a:r>
              <a:rPr sz="2400" spc="-375" dirty="0">
                <a:latin typeface="Sitka Small" pitchFamily="2" charset="0"/>
              </a:rPr>
              <a:t>dibesarkan </a:t>
            </a:r>
            <a:r>
              <a:rPr sz="2400" spc="-430" dirty="0">
                <a:latin typeface="Sitka Small" pitchFamily="2" charset="0"/>
              </a:rPr>
              <a:t>dengan </a:t>
            </a:r>
            <a:r>
              <a:rPr sz="2400" spc="-405" dirty="0">
                <a:latin typeface="Sitka Small" pitchFamily="2" charset="0"/>
              </a:rPr>
              <a:t>pujian,  </a:t>
            </a:r>
            <a:endParaRPr lang="en-US" sz="2400" spc="-405" dirty="0">
              <a:latin typeface="Sitka Small" pitchFamily="2" charset="0"/>
            </a:endParaRPr>
          </a:p>
          <a:p>
            <a:pPr marL="1153160" marR="1359535" indent="0" algn="ctr">
              <a:lnSpc>
                <a:spcPct val="100000"/>
              </a:lnSpc>
              <a:spcBef>
                <a:spcPts val="5"/>
              </a:spcBef>
              <a:buNone/>
            </a:pPr>
            <a:r>
              <a:rPr sz="2400" spc="-285" dirty="0" err="1">
                <a:latin typeface="Sitka Small" pitchFamily="2" charset="0"/>
              </a:rPr>
              <a:t>ia</a:t>
            </a:r>
            <a:r>
              <a:rPr sz="2400" spc="-285" dirty="0">
                <a:latin typeface="Sitka Small" pitchFamily="2" charset="0"/>
              </a:rPr>
              <a:t> </a:t>
            </a:r>
            <a:r>
              <a:rPr sz="2400" spc="-395" dirty="0">
                <a:latin typeface="Sitka Small" pitchFamily="2" charset="0"/>
              </a:rPr>
              <a:t>belajar</a:t>
            </a:r>
            <a:r>
              <a:rPr sz="2400" spc="-65" dirty="0">
                <a:latin typeface="Sitka Small" pitchFamily="2" charset="0"/>
              </a:rPr>
              <a:t> </a:t>
            </a:r>
            <a:r>
              <a:rPr sz="2400" spc="-409" dirty="0">
                <a:latin typeface="Sitka Small" pitchFamily="2" charset="0"/>
              </a:rPr>
              <a:t>menghargai.</a:t>
            </a:r>
          </a:p>
          <a:p>
            <a:pPr marL="1146810" marR="1131570" algn="ctr">
              <a:lnSpc>
                <a:spcPct val="100000"/>
              </a:lnSpc>
            </a:pPr>
            <a:r>
              <a:rPr sz="2400" spc="-375" dirty="0">
                <a:latin typeface="Sitka Small" pitchFamily="2" charset="0"/>
              </a:rPr>
              <a:t>Jika </a:t>
            </a:r>
            <a:r>
              <a:rPr sz="2400" spc="-285" dirty="0">
                <a:latin typeface="Sitka Small" pitchFamily="2" charset="0"/>
              </a:rPr>
              <a:t>ia </a:t>
            </a:r>
            <a:r>
              <a:rPr sz="2400" spc="-375" dirty="0">
                <a:latin typeface="Sitka Small" pitchFamily="2" charset="0"/>
              </a:rPr>
              <a:t>dibesarkan </a:t>
            </a:r>
            <a:r>
              <a:rPr sz="2400" spc="-430" dirty="0">
                <a:latin typeface="Sitka Small" pitchFamily="2" charset="0"/>
              </a:rPr>
              <a:t>dengan </a:t>
            </a:r>
            <a:r>
              <a:rPr sz="2400" spc="-330" dirty="0">
                <a:latin typeface="Sitka Small" pitchFamily="2" charset="0"/>
              </a:rPr>
              <a:t>rasa </a:t>
            </a:r>
            <a:r>
              <a:rPr sz="2400" spc="-490" dirty="0">
                <a:latin typeface="Sitka Small" pitchFamily="2" charset="0"/>
              </a:rPr>
              <a:t>aman, </a:t>
            </a:r>
            <a:endParaRPr lang="en-US" sz="2400" spc="-490" dirty="0">
              <a:latin typeface="Sitka Small" pitchFamily="2" charset="0"/>
            </a:endParaRPr>
          </a:p>
          <a:p>
            <a:pPr marL="918210" marR="1131570" indent="0" algn="ctr">
              <a:lnSpc>
                <a:spcPct val="100000"/>
              </a:lnSpc>
              <a:buNone/>
            </a:pPr>
            <a:r>
              <a:rPr sz="2400" spc="-490" dirty="0">
                <a:latin typeface="Sitka Small" pitchFamily="2" charset="0"/>
              </a:rPr>
              <a:t> </a:t>
            </a:r>
            <a:r>
              <a:rPr sz="2400" spc="-285" dirty="0">
                <a:latin typeface="Sitka Small" pitchFamily="2" charset="0"/>
              </a:rPr>
              <a:t>ia </a:t>
            </a:r>
            <a:r>
              <a:rPr sz="2400" spc="-395" dirty="0">
                <a:latin typeface="Sitka Small" pitchFamily="2" charset="0"/>
              </a:rPr>
              <a:t>belajar </a:t>
            </a:r>
            <a:r>
              <a:rPr sz="2400" spc="-459" dirty="0" err="1">
                <a:latin typeface="Sitka Small" pitchFamily="2" charset="0"/>
              </a:rPr>
              <a:t>menaruh</a:t>
            </a:r>
            <a:r>
              <a:rPr sz="2400" spc="-459" dirty="0">
                <a:latin typeface="Sitka Small" pitchFamily="2" charset="0"/>
              </a:rPr>
              <a:t> </a:t>
            </a:r>
            <a:r>
              <a:rPr lang="en-US" sz="2400" spc="-459" dirty="0">
                <a:latin typeface="Sitka Small" pitchFamily="2" charset="0"/>
              </a:rPr>
              <a:t> </a:t>
            </a:r>
            <a:r>
              <a:rPr sz="2400" spc="-330" dirty="0">
                <a:latin typeface="Sitka Small" pitchFamily="2" charset="0"/>
              </a:rPr>
              <a:t>rasa</a:t>
            </a:r>
            <a:r>
              <a:rPr sz="2400" spc="-140" dirty="0">
                <a:latin typeface="Sitka Small" pitchFamily="2" charset="0"/>
              </a:rPr>
              <a:t> </a:t>
            </a:r>
            <a:r>
              <a:rPr sz="2400" spc="-490" dirty="0" err="1">
                <a:latin typeface="Sitka Small" pitchFamily="2" charset="0"/>
              </a:rPr>
              <a:t>aman</a:t>
            </a:r>
            <a:r>
              <a:rPr sz="2400" spc="-490" dirty="0">
                <a:latin typeface="Sitka Small" pitchFamily="2" charset="0"/>
              </a:rPr>
              <a:t>.</a:t>
            </a:r>
            <a:endParaRPr lang="en-US" sz="2400" spc="-490" dirty="0">
              <a:latin typeface="Sitka Small" pitchFamily="2" charset="0"/>
            </a:endParaRPr>
          </a:p>
          <a:p>
            <a:pPr marL="918210" marR="1131570" indent="0" algn="ctr">
              <a:lnSpc>
                <a:spcPct val="100000"/>
              </a:lnSpc>
              <a:buNone/>
            </a:pPr>
            <a:endParaRPr sz="2400" spc="-490" dirty="0">
              <a:latin typeface="Sitka Small" pitchFamily="2" charset="0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400" spc="-375" dirty="0">
                <a:latin typeface="Sitka Small" pitchFamily="2" charset="0"/>
              </a:rPr>
              <a:t>Jika </a:t>
            </a:r>
            <a:r>
              <a:rPr sz="2400" spc="-285" dirty="0">
                <a:latin typeface="Sitka Small" pitchFamily="2" charset="0"/>
              </a:rPr>
              <a:t>ia </a:t>
            </a:r>
            <a:r>
              <a:rPr sz="2400" spc="-375" dirty="0">
                <a:latin typeface="Sitka Small" pitchFamily="2" charset="0"/>
              </a:rPr>
              <a:t>dibesarkan </a:t>
            </a:r>
            <a:r>
              <a:rPr sz="2400" spc="-430" dirty="0">
                <a:latin typeface="Sitka Small" pitchFamily="2" charset="0"/>
              </a:rPr>
              <a:t>dengan </a:t>
            </a:r>
            <a:r>
              <a:rPr sz="2400" spc="-325" dirty="0">
                <a:latin typeface="Sitka Small" pitchFamily="2" charset="0"/>
              </a:rPr>
              <a:t>kasih </a:t>
            </a:r>
            <a:r>
              <a:rPr sz="2400" spc="-335" dirty="0">
                <a:latin typeface="Sitka Small" pitchFamily="2" charset="0"/>
              </a:rPr>
              <a:t>sayang </a:t>
            </a:r>
            <a:r>
              <a:rPr sz="2400" spc="-430" dirty="0">
                <a:latin typeface="Sitka Small" pitchFamily="2" charset="0"/>
              </a:rPr>
              <a:t>dan </a:t>
            </a:r>
            <a:r>
              <a:rPr sz="2400" spc="-409" dirty="0">
                <a:latin typeface="Sitka Small" pitchFamily="2" charset="0"/>
              </a:rPr>
              <a:t>persahabatan,  </a:t>
            </a:r>
            <a:r>
              <a:rPr sz="2400" spc="-285" dirty="0">
                <a:latin typeface="Sitka Small" pitchFamily="2" charset="0"/>
              </a:rPr>
              <a:t>ia </a:t>
            </a:r>
            <a:r>
              <a:rPr sz="2400" spc="-395" dirty="0">
                <a:latin typeface="Sitka Small" pitchFamily="2" charset="0"/>
              </a:rPr>
              <a:t>belajar </a:t>
            </a:r>
            <a:r>
              <a:rPr sz="2400" spc="-505" dirty="0" err="1">
                <a:latin typeface="Sitka Small" pitchFamily="2" charset="0"/>
              </a:rPr>
              <a:t>menemukan</a:t>
            </a:r>
            <a:r>
              <a:rPr sz="2400" spc="-505" dirty="0">
                <a:latin typeface="Sitka Small" pitchFamily="2" charset="0"/>
              </a:rPr>
              <a:t> </a:t>
            </a:r>
            <a:r>
              <a:rPr lang="en-US" sz="2400" spc="-505" dirty="0">
                <a:latin typeface="Sitka Small" pitchFamily="2" charset="0"/>
              </a:rPr>
              <a:t> </a:t>
            </a:r>
            <a:r>
              <a:rPr sz="2400" spc="-355" dirty="0" err="1">
                <a:latin typeface="Sitka Small" pitchFamily="2" charset="0"/>
              </a:rPr>
              <a:t>cinta</a:t>
            </a:r>
            <a:r>
              <a:rPr sz="2400" spc="-355" dirty="0">
                <a:latin typeface="Sitka Small" pitchFamily="2" charset="0"/>
              </a:rPr>
              <a:t> </a:t>
            </a:r>
            <a:r>
              <a:rPr sz="2400" spc="-450" dirty="0">
                <a:latin typeface="Sitka Small" pitchFamily="2" charset="0"/>
              </a:rPr>
              <a:t>dalam</a:t>
            </a:r>
            <a:r>
              <a:rPr sz="2400" spc="-275" dirty="0">
                <a:latin typeface="Sitka Small" pitchFamily="2" charset="0"/>
              </a:rPr>
              <a:t> </a:t>
            </a:r>
            <a:r>
              <a:rPr sz="2400" spc="-415" dirty="0">
                <a:latin typeface="Sitka Small" pitchFamily="2" charset="0"/>
              </a:rPr>
              <a:t>kehidupan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15196" y="6592011"/>
            <a:ext cx="196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5" dirty="0">
                <a:solidFill>
                  <a:srgbClr val="FFF39D"/>
                </a:solidFill>
                <a:latin typeface="Times New Roman"/>
                <a:cs typeface="Times New Roman"/>
              </a:rPr>
              <a:t>16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51810" y="179578"/>
            <a:ext cx="321246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Schoolbook Uralic"/>
                <a:cs typeface="Schoolbook Uralic"/>
              </a:rPr>
              <a:t>Dorothy Law Nolte</a:t>
            </a:r>
            <a:r>
              <a:rPr sz="2800" b="1" spc="-30" dirty="0">
                <a:latin typeface="Schoolbook Uralic"/>
                <a:cs typeface="Schoolbook Uralic"/>
              </a:rPr>
              <a:t> </a:t>
            </a:r>
            <a:r>
              <a:rPr sz="2800" b="1" spc="-5" dirty="0">
                <a:latin typeface="Schoolbook Uralic"/>
                <a:cs typeface="Schoolbook Uralic"/>
              </a:rPr>
              <a:t>:</a:t>
            </a:r>
            <a:endParaRPr sz="2800" dirty="0">
              <a:latin typeface="Schoolbook Uralic"/>
              <a:cs typeface="Schoolbook Ural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560831" y="0"/>
            <a:ext cx="8018145" cy="1047115"/>
            <a:chOff x="560831" y="0"/>
            <a:chExt cx="8018145" cy="1047115"/>
          </a:xfrm>
        </p:grpSpPr>
        <p:sp>
          <p:nvSpPr>
            <p:cNvPr id="4" name="object 4"/>
            <p:cNvSpPr/>
            <p:nvPr/>
          </p:nvSpPr>
          <p:spPr>
            <a:xfrm>
              <a:off x="560831" y="0"/>
              <a:ext cx="763358" cy="6811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08304" y="0"/>
              <a:ext cx="1162634" cy="68110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37359" y="0"/>
              <a:ext cx="3101086" cy="68110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14087" y="0"/>
              <a:ext cx="3232277" cy="68110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24927" y="0"/>
              <a:ext cx="1153490" cy="68110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69007" y="356679"/>
              <a:ext cx="1866645" cy="69018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08248" y="356679"/>
              <a:ext cx="1650364" cy="69018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31079" y="356679"/>
              <a:ext cx="2336164" cy="69018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59358" y="14376"/>
            <a:ext cx="763079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1130" marR="5080" indent="-1409065">
              <a:lnSpc>
                <a:spcPct val="100000"/>
              </a:lnSpc>
              <a:spcBef>
                <a:spcPts val="100"/>
              </a:spcBef>
            </a:pPr>
            <a:r>
              <a:rPr sz="2800" spc="-10" dirty="0"/>
              <a:t>5. </a:t>
            </a:r>
            <a:r>
              <a:rPr sz="2800" spc="-5" dirty="0"/>
              <a:t>HAK </a:t>
            </a:r>
            <a:r>
              <a:rPr sz="2800" dirty="0"/>
              <a:t>MENDAPATKAN </a:t>
            </a:r>
            <a:r>
              <a:rPr sz="2800" spc="-10" dirty="0"/>
              <a:t>PERLINDUNGAN </a:t>
            </a:r>
            <a:r>
              <a:rPr sz="2800" spc="-5" dirty="0"/>
              <a:t>DAN  </a:t>
            </a:r>
            <a:r>
              <a:rPr sz="2800" dirty="0"/>
              <a:t>NAFKAH </a:t>
            </a:r>
            <a:r>
              <a:rPr sz="2800" spc="-5" dirty="0"/>
              <a:t>DALAM</a:t>
            </a:r>
            <a:r>
              <a:rPr sz="2800" spc="5" dirty="0"/>
              <a:t> </a:t>
            </a:r>
            <a:r>
              <a:rPr sz="2800" spc="-5" dirty="0"/>
              <a:t>KELUARGA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07340" y="1034973"/>
            <a:ext cx="8455660" cy="557588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580"/>
              </a:spcBef>
              <a:buFont typeface="Times New Roman"/>
              <a:buChar char="•"/>
              <a:tabLst>
                <a:tab pos="356870" algn="l"/>
                <a:tab pos="357505" algn="l"/>
              </a:tabLst>
            </a:pPr>
            <a:r>
              <a:rPr sz="2000" i="1" spc="-5" dirty="0">
                <a:latin typeface="Schoolbook Uralic"/>
                <a:cs typeface="Schoolbook Uralic"/>
              </a:rPr>
              <a:t>Firman Allah dalam surah Al-Baqarah </a:t>
            </a:r>
            <a:r>
              <a:rPr sz="2000" i="1" dirty="0">
                <a:latin typeface="Schoolbook Uralic"/>
                <a:cs typeface="Schoolbook Uralic"/>
              </a:rPr>
              <a:t>ayat</a:t>
            </a:r>
            <a:r>
              <a:rPr sz="2000" i="1" spc="40" dirty="0">
                <a:latin typeface="Schoolbook Uralic"/>
                <a:cs typeface="Schoolbook Uralic"/>
              </a:rPr>
              <a:t> </a:t>
            </a:r>
            <a:r>
              <a:rPr sz="2000" i="1" spc="-10" dirty="0">
                <a:latin typeface="Schoolbook Uralic"/>
                <a:cs typeface="Schoolbook Uralic"/>
              </a:rPr>
              <a:t>233:</a:t>
            </a:r>
            <a:endParaRPr sz="2000" dirty="0">
              <a:latin typeface="Schoolbook Uralic"/>
              <a:cs typeface="Schoolbook Uralic"/>
            </a:endParaRPr>
          </a:p>
          <a:p>
            <a:pPr marL="356870" marR="753745" indent="-344805">
              <a:lnSpc>
                <a:spcPct val="100000"/>
              </a:lnSpc>
              <a:spcBef>
                <a:spcPts val="484"/>
              </a:spcBef>
              <a:buFont typeface="Times New Roman"/>
              <a:buChar char="•"/>
              <a:tabLst>
                <a:tab pos="356870" algn="l"/>
                <a:tab pos="357505" algn="l"/>
              </a:tabLst>
            </a:pPr>
            <a:r>
              <a:rPr sz="2000" i="1" spc="-5" dirty="0">
                <a:latin typeface="Schoolbook Uralic"/>
                <a:cs typeface="Schoolbook Uralic"/>
              </a:rPr>
              <a:t>Artinya;"… Dan kewajiban </a:t>
            </a:r>
            <a:r>
              <a:rPr sz="2000" i="1" dirty="0">
                <a:latin typeface="Schoolbook Uralic"/>
                <a:cs typeface="Schoolbook Uralic"/>
              </a:rPr>
              <a:t>ayah </a:t>
            </a:r>
            <a:r>
              <a:rPr sz="2000" i="1" spc="-10" dirty="0">
                <a:latin typeface="Schoolbook Uralic"/>
                <a:cs typeface="Schoolbook Uralic"/>
              </a:rPr>
              <a:t>memberi </a:t>
            </a:r>
            <a:r>
              <a:rPr sz="2000" i="1" spc="-5" dirty="0">
                <a:latin typeface="Schoolbook Uralic"/>
                <a:cs typeface="Schoolbook Uralic"/>
              </a:rPr>
              <a:t>makan dan pakaian  kepada para ibu dangan cara yang</a:t>
            </a:r>
            <a:r>
              <a:rPr sz="2000" i="1" spc="40" dirty="0">
                <a:latin typeface="Schoolbook Uralic"/>
                <a:cs typeface="Schoolbook Uralic"/>
              </a:rPr>
              <a:t> </a:t>
            </a:r>
            <a:r>
              <a:rPr sz="2000" i="1" spc="-5" dirty="0">
                <a:latin typeface="Schoolbook Uralic"/>
                <a:cs typeface="Schoolbook Uralic"/>
              </a:rPr>
              <a:t>ma’ruf…“</a:t>
            </a:r>
            <a:endParaRPr sz="2000" dirty="0">
              <a:latin typeface="Schoolbook Uralic"/>
              <a:cs typeface="Schoolbook Uralic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Font typeface="Times New Roman"/>
              <a:buChar char="•"/>
              <a:tabLst>
                <a:tab pos="356870" algn="l"/>
                <a:tab pos="357505" algn="l"/>
              </a:tabLst>
            </a:pPr>
            <a:r>
              <a:rPr sz="2000" i="1" spc="-5" dirty="0">
                <a:latin typeface="Schoolbook Uralic"/>
                <a:cs typeface="Schoolbook Uralic"/>
              </a:rPr>
              <a:t>Surah </a:t>
            </a:r>
            <a:r>
              <a:rPr sz="2000" i="1" spc="-15" dirty="0">
                <a:latin typeface="Schoolbook Uralic"/>
                <a:cs typeface="Schoolbook Uralic"/>
              </a:rPr>
              <a:t>Ath </a:t>
            </a:r>
            <a:r>
              <a:rPr sz="2000" i="1" spc="-5" dirty="0">
                <a:latin typeface="Schoolbook Uralic"/>
                <a:cs typeface="Schoolbook Uralic"/>
              </a:rPr>
              <a:t>- Thalaq </a:t>
            </a:r>
            <a:r>
              <a:rPr sz="2000" i="1" dirty="0">
                <a:latin typeface="Schoolbook Uralic"/>
                <a:cs typeface="Schoolbook Uralic"/>
              </a:rPr>
              <a:t>ayat</a:t>
            </a:r>
            <a:r>
              <a:rPr sz="2000" i="1" spc="30" dirty="0">
                <a:latin typeface="Schoolbook Uralic"/>
                <a:cs typeface="Schoolbook Uralic"/>
              </a:rPr>
              <a:t> </a:t>
            </a:r>
            <a:r>
              <a:rPr sz="2000" i="1" spc="-10" dirty="0">
                <a:latin typeface="Schoolbook Uralic"/>
                <a:cs typeface="Schoolbook Uralic"/>
              </a:rPr>
              <a:t>6:</a:t>
            </a:r>
            <a:endParaRPr sz="2000" dirty="0">
              <a:latin typeface="Schoolbook Uralic"/>
              <a:cs typeface="Schoolbook Uralic"/>
            </a:endParaRPr>
          </a:p>
          <a:p>
            <a:pPr marL="356870" marR="5080">
              <a:lnSpc>
                <a:spcPct val="100000"/>
              </a:lnSpc>
            </a:pPr>
            <a:r>
              <a:rPr sz="2000" i="1" spc="-5" dirty="0">
                <a:latin typeface="Schoolbook Uralic"/>
                <a:cs typeface="Schoolbook Uralic"/>
              </a:rPr>
              <a:t>Artinya:"Tempatkanlah mereka (para istri) di mana </a:t>
            </a:r>
            <a:r>
              <a:rPr sz="2000" i="1" spc="-10" dirty="0">
                <a:latin typeface="Schoolbook Uralic"/>
                <a:cs typeface="Schoolbook Uralic"/>
              </a:rPr>
              <a:t>kamu bertempat  </a:t>
            </a:r>
            <a:r>
              <a:rPr sz="2000" i="1" spc="-5" dirty="0">
                <a:latin typeface="Schoolbook Uralic"/>
                <a:cs typeface="Schoolbook Uralic"/>
              </a:rPr>
              <a:t>tinggal menurut</a:t>
            </a:r>
            <a:r>
              <a:rPr sz="2000" i="1" spc="-10" dirty="0">
                <a:latin typeface="Schoolbook Uralic"/>
                <a:cs typeface="Schoolbook Uralic"/>
              </a:rPr>
              <a:t> </a:t>
            </a:r>
            <a:r>
              <a:rPr sz="2000" i="1" spc="-5" dirty="0">
                <a:latin typeface="Schoolbook Uralic"/>
                <a:cs typeface="Schoolbook Uralic"/>
              </a:rPr>
              <a:t>kemampuanmu…“</a:t>
            </a:r>
            <a:endParaRPr sz="2000" dirty="0">
              <a:latin typeface="Schoolbook Uralic"/>
              <a:cs typeface="Schoolbook Uralic"/>
            </a:endParaRPr>
          </a:p>
          <a:p>
            <a:pPr marL="356870" indent="-344805">
              <a:lnSpc>
                <a:spcPct val="100000"/>
              </a:lnSpc>
              <a:spcBef>
                <a:spcPts val="484"/>
              </a:spcBef>
              <a:buChar char="•"/>
              <a:tabLst>
                <a:tab pos="356870" algn="l"/>
                <a:tab pos="357505" algn="l"/>
                <a:tab pos="1113155" algn="l"/>
              </a:tabLst>
            </a:pPr>
            <a:r>
              <a:rPr sz="2000" spc="120" dirty="0">
                <a:latin typeface="Times New Roman"/>
                <a:cs typeface="Times New Roman"/>
              </a:rPr>
              <a:t>Ayah	</a:t>
            </a:r>
            <a:r>
              <a:rPr sz="2000" spc="150" dirty="0">
                <a:latin typeface="Times New Roman"/>
                <a:cs typeface="Times New Roman"/>
              </a:rPr>
              <a:t>bertanggungjawab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190" dirty="0">
                <a:latin typeface="Times New Roman"/>
                <a:cs typeface="Times New Roman"/>
              </a:rPr>
              <a:t>atas</a:t>
            </a:r>
            <a:endParaRPr sz="20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65" dirty="0">
                <a:latin typeface="Times New Roman"/>
                <a:cs typeface="Times New Roman"/>
              </a:rPr>
              <a:t>Keselamatan </a:t>
            </a:r>
            <a:r>
              <a:rPr sz="2000" spc="145" dirty="0">
                <a:latin typeface="Times New Roman"/>
                <a:cs typeface="Times New Roman"/>
              </a:rPr>
              <a:t>anggota </a:t>
            </a:r>
            <a:r>
              <a:rPr sz="2000" spc="155" dirty="0">
                <a:latin typeface="Times New Roman"/>
                <a:cs typeface="Times New Roman"/>
              </a:rPr>
              <a:t>keluarganya, </a:t>
            </a:r>
            <a:r>
              <a:rPr sz="2000" spc="185" dirty="0">
                <a:latin typeface="Times New Roman"/>
                <a:cs typeface="Times New Roman"/>
              </a:rPr>
              <a:t>termasuk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spc="190" dirty="0">
                <a:latin typeface="Times New Roman"/>
                <a:cs typeface="Times New Roman"/>
              </a:rPr>
              <a:t>anaknya</a:t>
            </a:r>
            <a:endParaRPr sz="20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40" dirty="0">
                <a:latin typeface="Times New Roman"/>
                <a:cs typeface="Times New Roman"/>
              </a:rPr>
              <a:t>Hal-hal yang </a:t>
            </a:r>
            <a:r>
              <a:rPr sz="2000" spc="180" dirty="0">
                <a:latin typeface="Times New Roman"/>
                <a:cs typeface="Times New Roman"/>
              </a:rPr>
              <a:t>membahayakan </a:t>
            </a:r>
            <a:r>
              <a:rPr sz="2000" spc="190" dirty="0">
                <a:latin typeface="Times New Roman"/>
                <a:cs typeface="Times New Roman"/>
              </a:rPr>
              <a:t>anaknya</a:t>
            </a:r>
            <a:r>
              <a:rPr sz="2000" spc="-295" dirty="0">
                <a:latin typeface="Times New Roman"/>
                <a:cs typeface="Times New Roman"/>
              </a:rPr>
              <a:t> </a:t>
            </a:r>
            <a:r>
              <a:rPr sz="2000" spc="140" dirty="0">
                <a:latin typeface="Times New Roman"/>
                <a:cs typeface="Times New Roman"/>
              </a:rPr>
              <a:t>baik </a:t>
            </a:r>
            <a:r>
              <a:rPr sz="2000" spc="120" dirty="0">
                <a:latin typeface="Times New Roman"/>
                <a:cs typeface="Times New Roman"/>
              </a:rPr>
              <a:t>fisiknya </a:t>
            </a:r>
            <a:r>
              <a:rPr sz="2000" spc="204" dirty="0">
                <a:latin typeface="Times New Roman"/>
                <a:cs typeface="Times New Roman"/>
              </a:rPr>
              <a:t>maupun</a:t>
            </a:r>
            <a:endParaRPr sz="2000" dirty="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2000" spc="125" dirty="0">
                <a:latin typeface="Times New Roman"/>
                <a:cs typeface="Times New Roman"/>
              </a:rPr>
              <a:t>psikisnya.</a:t>
            </a:r>
            <a:endParaRPr sz="20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60" dirty="0">
                <a:latin typeface="Times New Roman"/>
                <a:cs typeface="Times New Roman"/>
              </a:rPr>
              <a:t>Pemberian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175" dirty="0">
                <a:latin typeface="Times New Roman"/>
                <a:cs typeface="Times New Roman"/>
              </a:rPr>
              <a:t>nafkah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170" dirty="0">
                <a:latin typeface="Times New Roman"/>
                <a:cs typeface="Times New Roman"/>
              </a:rPr>
              <a:t>berupa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160" dirty="0">
                <a:latin typeface="Times New Roman"/>
                <a:cs typeface="Times New Roman"/>
              </a:rPr>
              <a:t>pangan,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160" dirty="0">
                <a:latin typeface="Times New Roman"/>
                <a:cs typeface="Times New Roman"/>
              </a:rPr>
              <a:t>sandang,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195" dirty="0">
                <a:latin typeface="Times New Roman"/>
                <a:cs typeface="Times New Roman"/>
              </a:rPr>
              <a:t>dan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185" dirty="0">
                <a:latin typeface="Times New Roman"/>
                <a:cs typeface="Times New Roman"/>
              </a:rPr>
              <a:t>tempat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130" dirty="0">
                <a:latin typeface="Times New Roman"/>
                <a:cs typeface="Times New Roman"/>
              </a:rPr>
              <a:t>tinggal</a:t>
            </a:r>
            <a:endParaRPr sz="2000" dirty="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000" spc="165" dirty="0">
                <a:latin typeface="Times New Roman"/>
                <a:cs typeface="Times New Roman"/>
              </a:rPr>
              <a:t>kepada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170" dirty="0">
                <a:latin typeface="Times New Roman"/>
                <a:cs typeface="Times New Roman"/>
              </a:rPr>
              <a:t>anaknya.</a:t>
            </a:r>
            <a:endParaRPr sz="2000" dirty="0">
              <a:latin typeface="Times New Roman"/>
              <a:cs typeface="Times New Roman"/>
            </a:endParaRPr>
          </a:p>
          <a:p>
            <a:pPr marL="356870" indent="-344805">
              <a:lnSpc>
                <a:spcPct val="100000"/>
              </a:lnSpc>
              <a:spcBef>
                <a:spcPts val="480"/>
              </a:spcBef>
              <a:buChar char="•"/>
              <a:tabLst>
                <a:tab pos="356870" algn="l"/>
                <a:tab pos="357505" algn="l"/>
              </a:tabLst>
            </a:pPr>
            <a:r>
              <a:rPr sz="2000" spc="110" dirty="0">
                <a:latin typeface="Times New Roman"/>
                <a:cs typeface="Times New Roman"/>
              </a:rPr>
              <a:t>Bila </a:t>
            </a:r>
            <a:r>
              <a:rPr sz="2000" spc="180" dirty="0">
                <a:latin typeface="Times New Roman"/>
                <a:cs typeface="Times New Roman"/>
              </a:rPr>
              <a:t>ayah </a:t>
            </a:r>
            <a:r>
              <a:rPr sz="2000" spc="165" dirty="0">
                <a:latin typeface="Times New Roman"/>
                <a:cs typeface="Times New Roman"/>
              </a:rPr>
              <a:t>tidak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spc="190" dirty="0">
                <a:latin typeface="Times New Roman"/>
                <a:cs typeface="Times New Roman"/>
              </a:rPr>
              <a:t>ada</a:t>
            </a:r>
            <a:endParaRPr sz="20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484"/>
              </a:spcBef>
              <a:buChar char="–"/>
              <a:tabLst>
                <a:tab pos="756285" algn="l"/>
                <a:tab pos="756920" algn="l"/>
              </a:tabLst>
            </a:pPr>
            <a:r>
              <a:rPr sz="2000" spc="110" dirty="0">
                <a:latin typeface="Times New Roman"/>
                <a:cs typeface="Times New Roman"/>
              </a:rPr>
              <a:t>wali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160" dirty="0">
                <a:latin typeface="Times New Roman"/>
                <a:cs typeface="Times New Roman"/>
              </a:rPr>
              <a:t>dari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204" dirty="0">
                <a:latin typeface="Times New Roman"/>
                <a:cs typeface="Times New Roman"/>
              </a:rPr>
              <a:t>anak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170" dirty="0">
                <a:latin typeface="Times New Roman"/>
                <a:cs typeface="Times New Roman"/>
              </a:rPr>
              <a:t>(diantaranya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200" dirty="0">
                <a:latin typeface="Times New Roman"/>
                <a:cs typeface="Times New Roman"/>
              </a:rPr>
              <a:t>paman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160" dirty="0">
                <a:latin typeface="Times New Roman"/>
                <a:cs typeface="Times New Roman"/>
              </a:rPr>
              <a:t>dari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150" dirty="0">
                <a:latin typeface="Times New Roman"/>
                <a:cs typeface="Times New Roman"/>
              </a:rPr>
              <a:t>ayah,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195" dirty="0">
                <a:latin typeface="Times New Roman"/>
                <a:cs typeface="Times New Roman"/>
              </a:rPr>
              <a:t>saudara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110" dirty="0">
                <a:latin typeface="Times New Roman"/>
                <a:cs typeface="Times New Roman"/>
              </a:rPr>
              <a:t>laki-laki,</a:t>
            </a:r>
            <a:endParaRPr sz="2000" dirty="0">
              <a:latin typeface="Times New Roman"/>
              <a:cs typeface="Times New Roman"/>
            </a:endParaRPr>
          </a:p>
          <a:p>
            <a:pPr marL="756285">
              <a:lnSpc>
                <a:spcPct val="100000"/>
              </a:lnSpc>
            </a:pPr>
            <a:r>
              <a:rPr sz="2000" spc="195" dirty="0">
                <a:latin typeface="Times New Roman"/>
                <a:cs typeface="Times New Roman"/>
              </a:rPr>
              <a:t>dan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140" dirty="0">
                <a:latin typeface="Times New Roman"/>
                <a:cs typeface="Times New Roman"/>
              </a:rPr>
              <a:t>kakek)</a:t>
            </a:r>
            <a:endParaRPr sz="2000" dirty="0">
              <a:latin typeface="Times New Roman"/>
              <a:cs typeface="Times New Roman"/>
            </a:endParaRPr>
          </a:p>
          <a:p>
            <a:pPr marL="756285" lvl="1" indent="-287020">
              <a:lnSpc>
                <a:spcPct val="100000"/>
              </a:lnSpc>
              <a:spcBef>
                <a:spcPts val="455"/>
              </a:spcBef>
              <a:buChar char="–"/>
              <a:tabLst>
                <a:tab pos="756285" algn="l"/>
                <a:tab pos="756920" algn="l"/>
                <a:tab pos="1762760" algn="l"/>
              </a:tabLst>
            </a:pPr>
            <a:r>
              <a:rPr sz="2000" spc="170" dirty="0">
                <a:latin typeface="Times New Roman"/>
                <a:cs typeface="Times New Roman"/>
              </a:rPr>
              <a:t>Negara	</a:t>
            </a:r>
            <a:r>
              <a:rPr sz="2000" spc="-10" dirty="0">
                <a:latin typeface="Wingdings"/>
                <a:cs typeface="Wingdings"/>
              </a:rPr>
              <a:t>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170" dirty="0">
                <a:latin typeface="Times New Roman"/>
                <a:cs typeface="Times New Roman"/>
              </a:rPr>
              <a:t>penyaluran</a:t>
            </a:r>
            <a:r>
              <a:rPr sz="2000" spc="140" dirty="0">
                <a:latin typeface="Times New Roman"/>
                <a:cs typeface="Times New Roman"/>
              </a:rPr>
              <a:t> </a:t>
            </a:r>
            <a:r>
              <a:rPr sz="2000" spc="180" dirty="0">
                <a:latin typeface="Times New Roman"/>
                <a:cs typeface="Times New Roman"/>
              </a:rPr>
              <a:t>zakat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04800" y="88442"/>
            <a:ext cx="8228330" cy="803275"/>
            <a:chOff x="304800" y="88442"/>
            <a:chExt cx="8228330" cy="803275"/>
          </a:xfrm>
        </p:grpSpPr>
        <p:sp>
          <p:nvSpPr>
            <p:cNvPr id="4" name="object 4"/>
            <p:cNvSpPr/>
            <p:nvPr/>
          </p:nvSpPr>
          <p:spPr>
            <a:xfrm>
              <a:off x="304800" y="88442"/>
              <a:ext cx="891349" cy="8029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3231" y="88442"/>
              <a:ext cx="1336420" cy="8029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64208" y="88442"/>
              <a:ext cx="3073654" cy="8029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46447" y="88442"/>
              <a:ext cx="1894077" cy="8029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58255" y="88442"/>
              <a:ext cx="2674366" cy="8029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6244" y="186893"/>
            <a:ext cx="777176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i="1" dirty="0">
                <a:latin typeface="TeXGyreSchola"/>
                <a:cs typeface="TeXGyreSchola"/>
              </a:rPr>
              <a:t>6. </a:t>
            </a:r>
            <a:r>
              <a:rPr sz="2800" i="1" spc="5" dirty="0">
                <a:latin typeface="TeXGyreSchola"/>
                <a:cs typeface="TeXGyreSchola"/>
              </a:rPr>
              <a:t>HAK PENDIDIKAN </a:t>
            </a:r>
            <a:r>
              <a:rPr sz="2800" i="1" dirty="0">
                <a:latin typeface="TeXGyreSchola"/>
                <a:cs typeface="TeXGyreSchola"/>
              </a:rPr>
              <a:t>DALAM</a:t>
            </a:r>
            <a:r>
              <a:rPr sz="2800" i="1" spc="-215" dirty="0">
                <a:latin typeface="TeXGyreSchola"/>
                <a:cs typeface="TeXGyreSchola"/>
              </a:rPr>
              <a:t> </a:t>
            </a:r>
            <a:r>
              <a:rPr sz="2800" i="1" dirty="0">
                <a:latin typeface="TeXGyreSchola"/>
                <a:cs typeface="TeXGyreSchola"/>
              </a:rPr>
              <a:t>KELUARGA</a:t>
            </a:r>
            <a:endParaRPr sz="2800">
              <a:latin typeface="TeXGyreSchola"/>
              <a:cs typeface="TeXGyreSchol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6244" y="1263254"/>
            <a:ext cx="8067040" cy="30373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85"/>
              </a:spcBef>
            </a:pPr>
            <a:r>
              <a:rPr sz="2000" i="1" spc="-5" dirty="0">
                <a:latin typeface="Schoolbook Uralic"/>
                <a:cs typeface="Schoolbook Uralic"/>
              </a:rPr>
              <a:t>QS At-Tahrim </a:t>
            </a:r>
            <a:r>
              <a:rPr sz="2000" i="1" dirty="0">
                <a:latin typeface="Schoolbook Uralic"/>
                <a:cs typeface="Schoolbook Uralic"/>
              </a:rPr>
              <a:t>ayat</a:t>
            </a:r>
            <a:r>
              <a:rPr sz="2000" i="1" spc="-15" dirty="0">
                <a:latin typeface="Schoolbook Uralic"/>
                <a:cs typeface="Schoolbook Uralic"/>
              </a:rPr>
              <a:t> 6:</a:t>
            </a:r>
            <a:endParaRPr sz="2000" dirty="0">
              <a:latin typeface="Schoolbook Uralic"/>
              <a:cs typeface="Schoolbook Uralic"/>
            </a:endParaRPr>
          </a:p>
          <a:p>
            <a:pPr marL="356870" indent="-344805" algn="just">
              <a:lnSpc>
                <a:spcPct val="100000"/>
              </a:lnSpc>
              <a:spcBef>
                <a:spcPts val="480"/>
              </a:spcBef>
              <a:buFont typeface="Times New Roman"/>
              <a:buChar char="•"/>
              <a:tabLst>
                <a:tab pos="356870" algn="l"/>
                <a:tab pos="357505" algn="l"/>
              </a:tabLst>
            </a:pPr>
            <a:r>
              <a:rPr sz="2000" i="1" spc="-5" dirty="0">
                <a:latin typeface="Schoolbook Uralic"/>
                <a:cs typeface="Schoolbook Uralic"/>
              </a:rPr>
              <a:t>Artinya:"Wahai </a:t>
            </a:r>
            <a:r>
              <a:rPr sz="2000" i="1" dirty="0">
                <a:latin typeface="Schoolbook Uralic"/>
                <a:cs typeface="Schoolbook Uralic"/>
              </a:rPr>
              <a:t>orang-orang </a:t>
            </a:r>
            <a:r>
              <a:rPr sz="2000" i="1" spc="-5" dirty="0">
                <a:latin typeface="Schoolbook Uralic"/>
                <a:cs typeface="Schoolbook Uralic"/>
              </a:rPr>
              <a:t>beriman, </a:t>
            </a:r>
            <a:r>
              <a:rPr sz="2000" i="1" dirty="0">
                <a:latin typeface="Schoolbook Uralic"/>
                <a:cs typeface="Schoolbook Uralic"/>
              </a:rPr>
              <a:t>peliharalah </a:t>
            </a:r>
            <a:r>
              <a:rPr sz="2000" i="1" spc="-5" dirty="0">
                <a:latin typeface="Schoolbook Uralic"/>
                <a:cs typeface="Schoolbook Uralic"/>
              </a:rPr>
              <a:t>dirimu</a:t>
            </a:r>
            <a:r>
              <a:rPr sz="2000" i="1" spc="-45" dirty="0">
                <a:latin typeface="Schoolbook Uralic"/>
                <a:cs typeface="Schoolbook Uralic"/>
              </a:rPr>
              <a:t> </a:t>
            </a:r>
            <a:r>
              <a:rPr sz="2000" i="1" spc="-5" dirty="0">
                <a:latin typeface="Schoolbook Uralic"/>
                <a:cs typeface="Schoolbook Uralic"/>
              </a:rPr>
              <a:t>dan</a:t>
            </a:r>
            <a:endParaRPr sz="2000" dirty="0">
              <a:latin typeface="Schoolbook Uralic"/>
              <a:cs typeface="Schoolbook Uralic"/>
            </a:endParaRPr>
          </a:p>
          <a:p>
            <a:pPr marL="356870" algn="just">
              <a:lnSpc>
                <a:spcPct val="100000"/>
              </a:lnSpc>
            </a:pPr>
            <a:r>
              <a:rPr sz="2000" i="1" spc="-5" dirty="0">
                <a:latin typeface="Schoolbook Uralic"/>
                <a:cs typeface="Schoolbook Uralic"/>
              </a:rPr>
              <a:t>keluargamu dari </a:t>
            </a:r>
            <a:r>
              <a:rPr sz="2000" i="1" dirty="0">
                <a:latin typeface="Schoolbook Uralic"/>
                <a:cs typeface="Schoolbook Uralic"/>
              </a:rPr>
              <a:t>api</a:t>
            </a:r>
            <a:r>
              <a:rPr sz="2000" i="1" spc="-25" dirty="0">
                <a:latin typeface="Schoolbook Uralic"/>
                <a:cs typeface="Schoolbook Uralic"/>
              </a:rPr>
              <a:t> </a:t>
            </a:r>
            <a:r>
              <a:rPr sz="2000" i="1" spc="-5" dirty="0">
                <a:latin typeface="Schoolbook Uralic"/>
                <a:cs typeface="Schoolbook Uralic"/>
              </a:rPr>
              <a:t>neraka…"</a:t>
            </a:r>
            <a:endParaRPr sz="2000" dirty="0">
              <a:latin typeface="Schoolbook Uralic"/>
              <a:cs typeface="Schoolbook Uralic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484"/>
              </a:spcBef>
              <a:buFont typeface="Times New Roman"/>
              <a:buChar char="•"/>
              <a:tabLst>
                <a:tab pos="356870" algn="l"/>
                <a:tab pos="357505" algn="l"/>
              </a:tabLst>
            </a:pPr>
            <a:r>
              <a:rPr sz="2000" i="1" spc="-5" dirty="0">
                <a:latin typeface="Schoolbook Uralic"/>
                <a:cs typeface="Schoolbook Uralic"/>
              </a:rPr>
              <a:t>Rasulullah juga mengajarkan </a:t>
            </a:r>
            <a:r>
              <a:rPr sz="2000" i="1" spc="-10" dirty="0">
                <a:latin typeface="Schoolbook Uralic"/>
                <a:cs typeface="Schoolbook Uralic"/>
              </a:rPr>
              <a:t>betapa </a:t>
            </a:r>
            <a:r>
              <a:rPr sz="2000" i="1" spc="-5" dirty="0">
                <a:latin typeface="Schoolbook Uralic"/>
                <a:cs typeface="Schoolbook Uralic"/>
              </a:rPr>
              <a:t>besarnya tanggung jawab  orang </a:t>
            </a:r>
            <a:r>
              <a:rPr sz="2000" i="1" spc="-10" dirty="0">
                <a:latin typeface="Schoolbook Uralic"/>
                <a:cs typeface="Schoolbook Uralic"/>
              </a:rPr>
              <a:t>tua </a:t>
            </a:r>
            <a:r>
              <a:rPr sz="2000" i="1" dirty="0">
                <a:latin typeface="Schoolbook Uralic"/>
                <a:cs typeface="Schoolbook Uralic"/>
              </a:rPr>
              <a:t>dalam pendidikan </a:t>
            </a:r>
            <a:r>
              <a:rPr sz="2000" i="1" spc="-5" dirty="0">
                <a:latin typeface="Schoolbook Uralic"/>
                <a:cs typeface="Schoolbook Uralic"/>
              </a:rPr>
              <a:t>anak. Sabdanya saw:"Tidaklah  seorang anak yang lahir itu kecuali dalam keadaan fitrah. Kedua  orangtuanya yang menjadikan </a:t>
            </a:r>
            <a:r>
              <a:rPr sz="2000" i="1" dirty="0">
                <a:latin typeface="Schoolbook Uralic"/>
                <a:cs typeface="Schoolbook Uralic"/>
              </a:rPr>
              <a:t>ia </a:t>
            </a:r>
            <a:r>
              <a:rPr sz="2000" i="1" spc="-5" dirty="0">
                <a:latin typeface="Schoolbook Uralic"/>
                <a:cs typeface="Schoolbook Uralic"/>
              </a:rPr>
              <a:t>Yahudi, Nasrani atau  Majusi."(HR Muslim).</a:t>
            </a:r>
            <a:endParaRPr sz="2000" dirty="0">
              <a:latin typeface="Schoolbook Uralic"/>
              <a:cs typeface="Schoolbook Uralic"/>
            </a:endParaRPr>
          </a:p>
          <a:p>
            <a:pPr marL="356870" indent="-344805" algn="just">
              <a:lnSpc>
                <a:spcPct val="100000"/>
              </a:lnSpc>
              <a:spcBef>
                <a:spcPts val="484"/>
              </a:spcBef>
              <a:buChar char="•"/>
              <a:tabLst>
                <a:tab pos="356870" algn="l"/>
                <a:tab pos="357505" algn="l"/>
              </a:tabLst>
            </a:pPr>
            <a:r>
              <a:rPr sz="2000" spc="150" dirty="0">
                <a:latin typeface="Times New Roman"/>
                <a:cs typeface="Times New Roman"/>
              </a:rPr>
              <a:t>Anak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190" dirty="0">
                <a:latin typeface="Times New Roman"/>
                <a:cs typeface="Times New Roman"/>
              </a:rPr>
              <a:t>pertama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125" dirty="0">
                <a:latin typeface="Times New Roman"/>
                <a:cs typeface="Times New Roman"/>
              </a:rPr>
              <a:t>kali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190" dirty="0">
                <a:latin typeface="Times New Roman"/>
                <a:cs typeface="Times New Roman"/>
              </a:rPr>
              <a:t>mendapatkan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204" dirty="0">
                <a:latin typeface="Times New Roman"/>
                <a:cs typeface="Times New Roman"/>
              </a:rPr>
              <a:t>hak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155" dirty="0">
                <a:latin typeface="Times New Roman"/>
                <a:cs typeface="Times New Roman"/>
              </a:rPr>
              <a:t>pendidikannya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110" dirty="0">
                <a:latin typeface="Times New Roman"/>
                <a:cs typeface="Times New Roman"/>
              </a:rPr>
              <a:t>di</a:t>
            </a:r>
            <a:endParaRPr sz="2000" dirty="0">
              <a:latin typeface="Times New Roman"/>
              <a:cs typeface="Times New Roman"/>
            </a:endParaRPr>
          </a:p>
          <a:p>
            <a:pPr marL="356870" algn="just">
              <a:lnSpc>
                <a:spcPct val="100000"/>
              </a:lnSpc>
            </a:pPr>
            <a:r>
              <a:rPr sz="2000" spc="150" dirty="0">
                <a:latin typeface="Times New Roman"/>
                <a:cs typeface="Times New Roman"/>
              </a:rPr>
              <a:t>keluarga, </a:t>
            </a:r>
            <a:r>
              <a:rPr sz="2000" spc="135" dirty="0">
                <a:latin typeface="Times New Roman"/>
                <a:cs typeface="Times New Roman"/>
              </a:rPr>
              <a:t>sebelum </a:t>
            </a:r>
            <a:r>
              <a:rPr sz="2000" spc="140" dirty="0">
                <a:latin typeface="Times New Roman"/>
                <a:cs typeface="Times New Roman"/>
              </a:rPr>
              <a:t>ia </a:t>
            </a:r>
            <a:r>
              <a:rPr sz="2000" spc="185" dirty="0">
                <a:latin typeface="Times New Roman"/>
                <a:cs typeface="Times New Roman"/>
              </a:rPr>
              <a:t>mendapatkan </a:t>
            </a:r>
            <a:r>
              <a:rPr sz="2000" spc="150" dirty="0">
                <a:latin typeface="Times New Roman"/>
                <a:cs typeface="Times New Roman"/>
              </a:rPr>
              <a:t>pendidikan</a:t>
            </a:r>
            <a:r>
              <a:rPr sz="2000" spc="-300" dirty="0">
                <a:latin typeface="Times New Roman"/>
                <a:cs typeface="Times New Roman"/>
              </a:rPr>
              <a:t> </a:t>
            </a:r>
            <a:r>
              <a:rPr sz="2000" spc="110" dirty="0">
                <a:latin typeface="Times New Roman"/>
                <a:cs typeface="Times New Roman"/>
              </a:rPr>
              <a:t>di </a:t>
            </a:r>
            <a:r>
              <a:rPr sz="2000" spc="120" dirty="0">
                <a:latin typeface="Times New Roman"/>
                <a:cs typeface="Times New Roman"/>
              </a:rPr>
              <a:t>sekolah.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71272" y="33578"/>
            <a:ext cx="6789420" cy="1403985"/>
            <a:chOff x="271272" y="33578"/>
            <a:chExt cx="6789420" cy="1403985"/>
          </a:xfrm>
        </p:grpSpPr>
        <p:sp>
          <p:nvSpPr>
            <p:cNvPr id="4" name="object 4"/>
            <p:cNvSpPr/>
            <p:nvPr/>
          </p:nvSpPr>
          <p:spPr>
            <a:xfrm>
              <a:off x="271272" y="33578"/>
              <a:ext cx="1019390" cy="9157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0663" y="33578"/>
              <a:ext cx="1519174" cy="9157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28800" y="33578"/>
              <a:ext cx="3506597" cy="9157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98136" y="33578"/>
              <a:ext cx="2162429" cy="9157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1272" y="521258"/>
              <a:ext cx="3046222" cy="91574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i="1" spc="-10" dirty="0">
                <a:latin typeface="TeXGyreSchola"/>
                <a:cs typeface="TeXGyreSchola"/>
              </a:rPr>
              <a:t>6. </a:t>
            </a:r>
            <a:r>
              <a:rPr sz="3200" i="1" spc="-5" dirty="0">
                <a:latin typeface="TeXGyreSchola"/>
                <a:cs typeface="TeXGyreSchola"/>
              </a:rPr>
              <a:t>HAK </a:t>
            </a:r>
            <a:r>
              <a:rPr sz="3200" i="1" dirty="0">
                <a:latin typeface="TeXGyreSchola"/>
                <a:cs typeface="TeXGyreSchola"/>
              </a:rPr>
              <a:t>PENDIDIKAN </a:t>
            </a:r>
            <a:r>
              <a:rPr sz="3200" i="1" spc="-5" dirty="0">
                <a:latin typeface="TeXGyreSchola"/>
                <a:cs typeface="TeXGyreSchola"/>
              </a:rPr>
              <a:t>DALAM  </a:t>
            </a:r>
            <a:r>
              <a:rPr sz="3200" i="1" spc="-10" dirty="0">
                <a:latin typeface="TeXGyreSchola"/>
                <a:cs typeface="TeXGyreSchola"/>
              </a:rPr>
              <a:t>KELUARGA</a:t>
            </a:r>
            <a:endParaRPr sz="3200">
              <a:latin typeface="TeXGyreSchola"/>
              <a:cs typeface="TeXGyreSchol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6244" y="1624965"/>
            <a:ext cx="7933055" cy="30289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6870" marR="349250" indent="-344805" algn="just">
              <a:lnSpc>
                <a:spcPct val="100499"/>
              </a:lnSpc>
              <a:spcBef>
                <a:spcPts val="8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155" dirty="0">
                <a:latin typeface="Times New Roman"/>
                <a:cs typeface="Times New Roman"/>
              </a:rPr>
              <a:t>Mendidik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254" dirty="0">
                <a:latin typeface="Times New Roman"/>
                <a:cs typeface="Times New Roman"/>
              </a:rPr>
              <a:t>anak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Wingdings"/>
                <a:cs typeface="Wingdings"/>
              </a:rPr>
              <a:t>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200" dirty="0">
                <a:latin typeface="Times New Roman"/>
                <a:cs typeface="Times New Roman"/>
              </a:rPr>
              <a:t>tanggung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170" dirty="0">
                <a:latin typeface="Times New Roman"/>
                <a:cs typeface="Times New Roman"/>
              </a:rPr>
              <a:t>jawab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215" dirty="0">
                <a:latin typeface="Times New Roman"/>
                <a:cs typeface="Times New Roman"/>
              </a:rPr>
              <a:t>bersama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265" dirty="0">
                <a:latin typeface="Times New Roman"/>
                <a:cs typeface="Times New Roman"/>
              </a:rPr>
              <a:t>antara  </a:t>
            </a:r>
            <a:r>
              <a:rPr sz="2400" spc="165" dirty="0">
                <a:latin typeface="Times New Roman"/>
                <a:cs typeface="Times New Roman"/>
              </a:rPr>
              <a:t>ibu </a:t>
            </a:r>
            <a:r>
              <a:rPr sz="2400" spc="229" dirty="0">
                <a:latin typeface="Times New Roman"/>
                <a:cs typeface="Times New Roman"/>
              </a:rPr>
              <a:t>dan </a:t>
            </a:r>
            <a:r>
              <a:rPr sz="2400" spc="195" dirty="0">
                <a:latin typeface="Times New Roman"/>
                <a:cs typeface="Times New Roman"/>
              </a:rPr>
              <a:t>ayah, </a:t>
            </a:r>
            <a:r>
              <a:rPr sz="2400" dirty="0">
                <a:latin typeface="Wingdings"/>
                <a:cs typeface="Wingdings"/>
              </a:rPr>
              <a:t>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20" dirty="0">
                <a:latin typeface="Times New Roman"/>
                <a:cs typeface="Times New Roman"/>
              </a:rPr>
              <a:t>pasangan </a:t>
            </a:r>
            <a:r>
              <a:rPr sz="2400" spc="180" dirty="0">
                <a:latin typeface="Times New Roman"/>
                <a:cs typeface="Times New Roman"/>
              </a:rPr>
              <a:t>yang </a:t>
            </a:r>
            <a:r>
              <a:rPr sz="2400" spc="175" dirty="0">
                <a:latin typeface="Times New Roman"/>
                <a:cs typeface="Times New Roman"/>
              </a:rPr>
              <a:t>seaqidah, </a:t>
            </a:r>
            <a:r>
              <a:rPr sz="2400" spc="229" dirty="0">
                <a:latin typeface="Times New Roman"/>
                <a:cs typeface="Times New Roman"/>
              </a:rPr>
              <a:t>dan  </a:t>
            </a:r>
            <a:r>
              <a:rPr sz="2400" spc="225" dirty="0">
                <a:latin typeface="Times New Roman"/>
                <a:cs typeface="Times New Roman"/>
              </a:rPr>
              <a:t>sepemahaman </a:t>
            </a:r>
            <a:r>
              <a:rPr sz="2400" spc="215" dirty="0">
                <a:latin typeface="Times New Roman"/>
                <a:cs typeface="Times New Roman"/>
              </a:rPr>
              <a:t>dalam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180" dirty="0">
                <a:latin typeface="Times New Roman"/>
                <a:cs typeface="Times New Roman"/>
              </a:rPr>
              <a:t>pendidikan</a:t>
            </a:r>
            <a:endParaRPr sz="2400" dirty="0">
              <a:latin typeface="Times New Roman"/>
              <a:cs typeface="Times New Roman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57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160" dirty="0">
                <a:latin typeface="Times New Roman"/>
                <a:cs typeface="Times New Roman"/>
              </a:rPr>
              <a:t>Anak. </a:t>
            </a:r>
            <a:r>
              <a:rPr sz="2400" spc="229" dirty="0">
                <a:latin typeface="Times New Roman"/>
                <a:cs typeface="Times New Roman"/>
              </a:rPr>
              <a:t>pertama </a:t>
            </a:r>
            <a:r>
              <a:rPr sz="2400" spc="170" dirty="0">
                <a:latin typeface="Times New Roman"/>
                <a:cs typeface="Times New Roman"/>
              </a:rPr>
              <a:t>kali </a:t>
            </a:r>
            <a:r>
              <a:rPr sz="2400" spc="229" dirty="0">
                <a:latin typeface="Times New Roman"/>
                <a:cs typeface="Times New Roman"/>
              </a:rPr>
              <a:t>mendapatkan </a:t>
            </a:r>
            <a:r>
              <a:rPr sz="2400" spc="204" dirty="0">
                <a:latin typeface="Times New Roman"/>
                <a:cs typeface="Times New Roman"/>
              </a:rPr>
              <a:t>pengajaran </a:t>
            </a:r>
            <a:r>
              <a:rPr sz="2400" spc="135" dirty="0">
                <a:latin typeface="Times New Roman"/>
                <a:cs typeface="Times New Roman"/>
              </a:rPr>
              <a:t>nilai-  </a:t>
            </a:r>
            <a:r>
              <a:rPr sz="2400" spc="160" dirty="0">
                <a:latin typeface="Times New Roman"/>
                <a:cs typeface="Times New Roman"/>
              </a:rPr>
              <a:t>nilai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220" dirty="0">
                <a:latin typeface="Times New Roman"/>
                <a:cs typeface="Times New Roman"/>
              </a:rPr>
              <a:t>tauhid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195" dirty="0">
                <a:latin typeface="Times New Roman"/>
                <a:cs typeface="Times New Roman"/>
              </a:rPr>
              <a:t>dari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210" dirty="0">
                <a:latin typeface="Times New Roman"/>
                <a:cs typeface="Times New Roman"/>
              </a:rPr>
              <a:t>kedua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175" dirty="0">
                <a:latin typeface="Times New Roman"/>
                <a:cs typeface="Times New Roman"/>
              </a:rPr>
              <a:t>orang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10" dirty="0">
                <a:latin typeface="Times New Roman"/>
                <a:cs typeface="Times New Roman"/>
              </a:rPr>
              <a:t>tuanya,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120" dirty="0">
                <a:latin typeface="Wingdings"/>
                <a:cs typeface="Wingdings"/>
              </a:rPr>
              <a:t></a:t>
            </a:r>
            <a:r>
              <a:rPr sz="2400" spc="120" dirty="0">
                <a:latin typeface="Times New Roman"/>
                <a:cs typeface="Times New Roman"/>
              </a:rPr>
              <a:t>lebih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210" dirty="0">
                <a:latin typeface="Times New Roman"/>
                <a:cs typeface="Times New Roman"/>
              </a:rPr>
              <a:t>banyak  </a:t>
            </a:r>
            <a:r>
              <a:rPr sz="2400" spc="200" dirty="0">
                <a:latin typeface="Times New Roman"/>
                <a:cs typeface="Times New Roman"/>
              </a:rPr>
              <a:t>berupa </a:t>
            </a:r>
            <a:r>
              <a:rPr sz="2400" spc="130" dirty="0">
                <a:latin typeface="Times New Roman"/>
                <a:cs typeface="Times New Roman"/>
              </a:rPr>
              <a:t>contoh </a:t>
            </a:r>
            <a:r>
              <a:rPr sz="2400" spc="160" dirty="0">
                <a:latin typeface="Times New Roman"/>
                <a:cs typeface="Times New Roman"/>
              </a:rPr>
              <a:t>(teladan) </a:t>
            </a:r>
            <a:r>
              <a:rPr sz="2400" spc="195" dirty="0">
                <a:latin typeface="Times New Roman"/>
                <a:cs typeface="Times New Roman"/>
              </a:rPr>
              <a:t>dari </a:t>
            </a:r>
            <a:r>
              <a:rPr sz="2400" spc="210" dirty="0">
                <a:latin typeface="Times New Roman"/>
                <a:cs typeface="Times New Roman"/>
              </a:rPr>
              <a:t>kedua </a:t>
            </a:r>
            <a:r>
              <a:rPr sz="2400" spc="175" dirty="0">
                <a:latin typeface="Times New Roman"/>
                <a:cs typeface="Times New Roman"/>
              </a:rPr>
              <a:t>orang </a:t>
            </a:r>
            <a:r>
              <a:rPr sz="2400" spc="210" dirty="0">
                <a:latin typeface="Times New Roman"/>
                <a:cs typeface="Times New Roman"/>
              </a:rPr>
              <a:t>tuanya, </a:t>
            </a:r>
            <a:r>
              <a:rPr sz="2400" spc="114" dirty="0">
                <a:latin typeface="Times New Roman"/>
                <a:cs typeface="Times New Roman"/>
              </a:rPr>
              <a:t>di  </a:t>
            </a:r>
            <a:r>
              <a:rPr sz="2400" spc="185" dirty="0">
                <a:latin typeface="Times New Roman"/>
                <a:cs typeface="Times New Roman"/>
              </a:rPr>
              <a:t>samping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185" dirty="0">
                <a:latin typeface="Times New Roman"/>
                <a:cs typeface="Times New Roman"/>
              </a:rPr>
              <a:t>pendidikan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215" dirty="0">
                <a:latin typeface="Times New Roman"/>
                <a:cs typeface="Times New Roman"/>
              </a:rPr>
              <a:t>dalam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215" dirty="0">
                <a:latin typeface="Times New Roman"/>
                <a:cs typeface="Times New Roman"/>
              </a:rPr>
              <a:t>bentuk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160" dirty="0">
                <a:latin typeface="Times New Roman"/>
                <a:cs typeface="Times New Roman"/>
              </a:rPr>
              <a:t>lisan,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200" dirty="0">
                <a:latin typeface="Times New Roman"/>
                <a:cs typeface="Times New Roman"/>
              </a:rPr>
              <a:t>pembiasaan  </a:t>
            </a:r>
            <a:r>
              <a:rPr sz="2400" spc="229" dirty="0">
                <a:latin typeface="Times New Roman"/>
                <a:cs typeface="Times New Roman"/>
              </a:rPr>
              <a:t>dan </a:t>
            </a:r>
            <a:r>
              <a:rPr sz="2400" spc="190" dirty="0">
                <a:latin typeface="Times New Roman"/>
                <a:cs typeface="Times New Roman"/>
              </a:rPr>
              <a:t>pemberian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180" dirty="0">
                <a:latin typeface="Times New Roman"/>
                <a:cs typeface="Times New Roman"/>
              </a:rPr>
              <a:t>sanksi.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624840" y="249999"/>
            <a:ext cx="7889875" cy="1056005"/>
            <a:chOff x="624840" y="249999"/>
            <a:chExt cx="7889875" cy="1056005"/>
          </a:xfrm>
        </p:grpSpPr>
        <p:sp>
          <p:nvSpPr>
            <p:cNvPr id="4" name="object 4"/>
            <p:cNvSpPr/>
            <p:nvPr/>
          </p:nvSpPr>
          <p:spPr>
            <a:xfrm>
              <a:off x="624840" y="249999"/>
              <a:ext cx="589572" cy="6901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98576" y="249999"/>
              <a:ext cx="589572" cy="6901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72312" y="249999"/>
              <a:ext cx="1162634" cy="6901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01368" y="249999"/>
              <a:ext cx="3101085" cy="6901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8095" y="249999"/>
              <a:ext cx="2610484" cy="69018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61048" y="249999"/>
              <a:ext cx="1653286" cy="69018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54936" y="615759"/>
              <a:ext cx="1939798" cy="69018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67328" y="615759"/>
              <a:ext cx="1680845" cy="69018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17592" y="615759"/>
              <a:ext cx="1866645" cy="69018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44020" y="437009"/>
            <a:ext cx="8171330" cy="1183067"/>
          </a:xfrm>
          <a:prstGeom prst="rect">
            <a:avLst/>
          </a:prstGeom>
        </p:spPr>
        <p:txBody>
          <a:bodyPr vert="horz" wrap="square" lIns="0" tIns="196265" rIns="0" bIns="0" rtlCol="0">
            <a:spAutoFit/>
          </a:bodyPr>
          <a:lstStyle/>
          <a:p>
            <a:pPr marL="1830070" marR="5080" indent="-1530985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7. </a:t>
            </a:r>
            <a:r>
              <a:rPr sz="3200" spc="-5" dirty="0"/>
              <a:t>HAK </a:t>
            </a:r>
            <a:r>
              <a:rPr sz="3200" dirty="0"/>
              <a:t>MENDAPATKAN </a:t>
            </a:r>
            <a:r>
              <a:rPr sz="3200" spc="-5" dirty="0"/>
              <a:t>KEBUTUHAN POKOK  </a:t>
            </a:r>
            <a:r>
              <a:rPr sz="3200" dirty="0"/>
              <a:t>SEBAGAI WARGA</a:t>
            </a:r>
            <a:r>
              <a:rPr sz="3200" spc="-25" dirty="0"/>
              <a:t> </a:t>
            </a:r>
            <a:r>
              <a:rPr sz="3200" spc="-5" dirty="0"/>
              <a:t>NEGARA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36244" y="1649705"/>
            <a:ext cx="8070215" cy="4598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  <a:buClr>
                <a:srgbClr val="B32C16"/>
              </a:buClr>
              <a:buFont typeface="Arial"/>
              <a:buChar char=""/>
              <a:tabLst>
                <a:tab pos="287020" algn="l"/>
              </a:tabLst>
            </a:pPr>
            <a:r>
              <a:rPr sz="2400" spc="165" dirty="0">
                <a:latin typeface="Times New Roman"/>
                <a:cs typeface="Times New Roman"/>
              </a:rPr>
              <a:t>Sebagai </a:t>
            </a:r>
            <a:r>
              <a:rPr sz="2400" spc="204" dirty="0">
                <a:latin typeface="Times New Roman"/>
                <a:cs typeface="Times New Roman"/>
              </a:rPr>
              <a:t>warga </a:t>
            </a:r>
            <a:r>
              <a:rPr sz="2400" spc="195" dirty="0">
                <a:latin typeface="Times New Roman"/>
                <a:cs typeface="Times New Roman"/>
              </a:rPr>
              <a:t>negara, </a:t>
            </a:r>
            <a:r>
              <a:rPr sz="2400" spc="254" dirty="0">
                <a:latin typeface="Times New Roman"/>
                <a:cs typeface="Times New Roman"/>
              </a:rPr>
              <a:t>anak </a:t>
            </a:r>
            <a:r>
              <a:rPr sz="2400" spc="165" dirty="0">
                <a:latin typeface="Times New Roman"/>
                <a:cs typeface="Times New Roman"/>
              </a:rPr>
              <a:t>juga </a:t>
            </a:r>
            <a:r>
              <a:rPr sz="2400" spc="229" dirty="0">
                <a:latin typeface="Times New Roman"/>
                <a:cs typeface="Times New Roman"/>
              </a:rPr>
              <a:t>mendapatkan  </a:t>
            </a:r>
            <a:r>
              <a:rPr sz="2400" spc="225" dirty="0">
                <a:latin typeface="Times New Roman"/>
                <a:cs typeface="Times New Roman"/>
              </a:rPr>
              <a:t>haknya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4" dirty="0">
                <a:latin typeface="Times New Roman"/>
                <a:cs typeface="Times New Roman"/>
              </a:rPr>
              <a:t>akan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229" dirty="0">
                <a:latin typeface="Times New Roman"/>
                <a:cs typeface="Times New Roman"/>
              </a:rPr>
              <a:t>kebutuhan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120" dirty="0">
                <a:latin typeface="Times New Roman"/>
                <a:cs typeface="Times New Roman"/>
              </a:rPr>
              <a:t>pokok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175" dirty="0">
                <a:latin typeface="Times New Roman"/>
                <a:cs typeface="Times New Roman"/>
              </a:rPr>
              <a:t>yang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185" dirty="0">
                <a:latin typeface="Times New Roman"/>
                <a:cs typeface="Times New Roman"/>
              </a:rPr>
              <a:t>disediakan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180" dirty="0">
                <a:latin typeface="Times New Roman"/>
                <a:cs typeface="Times New Roman"/>
              </a:rPr>
              <a:t>secara  </a:t>
            </a:r>
            <a:r>
              <a:rPr sz="2400" spc="204" dirty="0">
                <a:latin typeface="Times New Roman"/>
                <a:cs typeface="Times New Roman"/>
              </a:rPr>
              <a:t>massal </a:t>
            </a:r>
            <a:r>
              <a:rPr sz="2400" spc="120" dirty="0">
                <a:latin typeface="Times New Roman"/>
                <a:cs typeface="Times New Roman"/>
              </a:rPr>
              <a:t>oleh </a:t>
            </a:r>
            <a:r>
              <a:rPr sz="2400" spc="215" dirty="0">
                <a:latin typeface="Times New Roman"/>
                <a:cs typeface="Times New Roman"/>
              </a:rPr>
              <a:t>negara </a:t>
            </a:r>
            <a:r>
              <a:rPr sz="2400" spc="200" dirty="0">
                <a:latin typeface="Times New Roman"/>
                <a:cs typeface="Times New Roman"/>
              </a:rPr>
              <a:t>kepada </a:t>
            </a:r>
            <a:r>
              <a:rPr sz="2400" spc="220" dirty="0">
                <a:latin typeface="Times New Roman"/>
                <a:cs typeface="Times New Roman"/>
              </a:rPr>
              <a:t>semua </a:t>
            </a:r>
            <a:r>
              <a:rPr sz="2400" spc="204" dirty="0">
                <a:latin typeface="Times New Roman"/>
                <a:cs typeface="Times New Roman"/>
              </a:rPr>
              <a:t>warga </a:t>
            </a:r>
            <a:r>
              <a:rPr sz="2400" spc="195" dirty="0">
                <a:latin typeface="Times New Roman"/>
                <a:cs typeface="Times New Roman"/>
              </a:rPr>
              <a:t>negara. </a:t>
            </a:r>
            <a:r>
              <a:rPr sz="2400" dirty="0">
                <a:latin typeface="Wingdings"/>
                <a:cs typeface="Wingdings"/>
              </a:rPr>
              <a:t>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80" dirty="0">
                <a:latin typeface="Times New Roman"/>
                <a:cs typeface="Times New Roman"/>
              </a:rPr>
              <a:t>pendidikan </a:t>
            </a:r>
            <a:r>
              <a:rPr sz="2400" spc="125" dirty="0">
                <a:latin typeface="Times New Roman"/>
                <a:cs typeface="Times New Roman"/>
              </a:rPr>
              <a:t>di </a:t>
            </a:r>
            <a:r>
              <a:rPr sz="2400" spc="150" dirty="0">
                <a:latin typeface="Times New Roman"/>
                <a:cs typeface="Times New Roman"/>
              </a:rPr>
              <a:t>sekolah, </a:t>
            </a:r>
            <a:r>
              <a:rPr sz="2400" spc="200" dirty="0">
                <a:latin typeface="Times New Roman"/>
                <a:cs typeface="Times New Roman"/>
              </a:rPr>
              <a:t>pelayanan </a:t>
            </a:r>
            <a:r>
              <a:rPr sz="2400" spc="204" dirty="0">
                <a:latin typeface="Times New Roman"/>
                <a:cs typeface="Times New Roman"/>
              </a:rPr>
              <a:t>kesehatan, </a:t>
            </a:r>
            <a:r>
              <a:rPr sz="2400" spc="229" dirty="0">
                <a:latin typeface="Times New Roman"/>
                <a:cs typeface="Times New Roman"/>
              </a:rPr>
              <a:t>dan  </a:t>
            </a:r>
            <a:r>
              <a:rPr sz="2400" spc="225" dirty="0">
                <a:latin typeface="Times New Roman"/>
                <a:cs typeface="Times New Roman"/>
              </a:rPr>
              <a:t>keamanan.</a:t>
            </a:r>
            <a:endParaRPr sz="2400" dirty="0">
              <a:latin typeface="Times New Roman"/>
              <a:cs typeface="Times New Roman"/>
            </a:endParaRPr>
          </a:p>
          <a:p>
            <a:pPr marL="287020" marR="1151890" indent="-274320">
              <a:lnSpc>
                <a:spcPct val="100000"/>
              </a:lnSpc>
              <a:spcBef>
                <a:spcPts val="575"/>
              </a:spcBef>
              <a:buClr>
                <a:srgbClr val="B32C16"/>
              </a:buClr>
              <a:buFont typeface="Arial"/>
              <a:buChar char=""/>
              <a:tabLst>
                <a:tab pos="287020" algn="l"/>
              </a:tabLst>
            </a:pPr>
            <a:r>
              <a:rPr sz="2400" spc="215" dirty="0">
                <a:latin typeface="Times New Roman"/>
                <a:cs typeface="Times New Roman"/>
              </a:rPr>
              <a:t>Pelayanan </a:t>
            </a:r>
            <a:r>
              <a:rPr sz="2400" spc="204" dirty="0">
                <a:latin typeface="Times New Roman"/>
                <a:cs typeface="Times New Roman"/>
              </a:rPr>
              <a:t>massal </a:t>
            </a:r>
            <a:r>
              <a:rPr sz="2400" spc="145" dirty="0">
                <a:latin typeface="Times New Roman"/>
                <a:cs typeface="Times New Roman"/>
              </a:rPr>
              <a:t>ini </a:t>
            </a:r>
            <a:r>
              <a:rPr sz="2400" spc="235" dirty="0">
                <a:latin typeface="Times New Roman"/>
                <a:cs typeface="Times New Roman"/>
              </a:rPr>
              <a:t>merupakan</a:t>
            </a:r>
            <a:r>
              <a:rPr sz="2400" spc="-405" dirty="0">
                <a:latin typeface="Times New Roman"/>
                <a:cs typeface="Times New Roman"/>
              </a:rPr>
              <a:t> </a:t>
            </a:r>
            <a:r>
              <a:rPr sz="2400" spc="180" dirty="0">
                <a:latin typeface="Times New Roman"/>
                <a:cs typeface="Times New Roman"/>
              </a:rPr>
              <a:t>pelaksanaan  </a:t>
            </a:r>
            <a:r>
              <a:rPr sz="2400" spc="175" dirty="0">
                <a:latin typeface="Times New Roman"/>
                <a:cs typeface="Times New Roman"/>
              </a:rPr>
              <a:t>kewajiban </a:t>
            </a:r>
            <a:r>
              <a:rPr sz="2400" spc="215" dirty="0">
                <a:latin typeface="Times New Roman"/>
                <a:cs typeface="Times New Roman"/>
              </a:rPr>
              <a:t>negara </a:t>
            </a:r>
            <a:r>
              <a:rPr sz="2400" spc="225" dirty="0">
                <a:latin typeface="Times New Roman"/>
                <a:cs typeface="Times New Roman"/>
              </a:rPr>
              <a:t>terhadap </a:t>
            </a:r>
            <a:r>
              <a:rPr sz="2400" spc="204" dirty="0">
                <a:latin typeface="Times New Roman"/>
                <a:cs typeface="Times New Roman"/>
              </a:rPr>
              <a:t>penguasa </a:t>
            </a:r>
            <a:r>
              <a:rPr sz="2400" spc="200" dirty="0">
                <a:latin typeface="Times New Roman"/>
                <a:cs typeface="Times New Roman"/>
              </a:rPr>
              <a:t>kepada  </a:t>
            </a:r>
            <a:r>
              <a:rPr sz="2400" spc="204" dirty="0">
                <a:latin typeface="Times New Roman"/>
                <a:cs typeface="Times New Roman"/>
              </a:rPr>
              <a:t>rakyatnya, </a:t>
            </a:r>
            <a:r>
              <a:rPr sz="2400" spc="170" dirty="0">
                <a:latin typeface="Times New Roman"/>
                <a:cs typeface="Times New Roman"/>
              </a:rPr>
              <a:t>seperti </a:t>
            </a:r>
            <a:r>
              <a:rPr sz="2400" spc="200" dirty="0">
                <a:latin typeface="Times New Roman"/>
                <a:cs typeface="Times New Roman"/>
              </a:rPr>
              <a:t>sabda </a:t>
            </a:r>
            <a:r>
              <a:rPr sz="2400" spc="190" dirty="0">
                <a:latin typeface="Times New Roman"/>
                <a:cs typeface="Times New Roman"/>
              </a:rPr>
              <a:t>Rasulullah</a:t>
            </a:r>
            <a:r>
              <a:rPr sz="2400" spc="-385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saw:</a:t>
            </a:r>
            <a:endParaRPr sz="2400" dirty="0">
              <a:latin typeface="Times New Roman"/>
              <a:cs typeface="Times New Roman"/>
            </a:endParaRPr>
          </a:p>
          <a:p>
            <a:pPr marL="287020" marR="450850" indent="-274320">
              <a:lnSpc>
                <a:spcPct val="100000"/>
              </a:lnSpc>
              <a:spcBef>
                <a:spcPts val="580"/>
              </a:spcBef>
              <a:buClr>
                <a:srgbClr val="B32C16"/>
              </a:buClr>
              <a:buFont typeface="Arial"/>
              <a:buChar char=""/>
              <a:tabLst>
                <a:tab pos="287020" algn="l"/>
              </a:tabLst>
            </a:pPr>
            <a:r>
              <a:rPr sz="2400" i="1" spc="-5" dirty="0">
                <a:latin typeface="Schoolbook Uralic"/>
                <a:cs typeface="Schoolbook Uralic"/>
              </a:rPr>
              <a:t>"Seorang imam </a:t>
            </a:r>
            <a:r>
              <a:rPr sz="2400" i="1" spc="-10" dirty="0">
                <a:latin typeface="Schoolbook Uralic"/>
                <a:cs typeface="Schoolbook Uralic"/>
              </a:rPr>
              <a:t>(pemimpin) adalah </a:t>
            </a:r>
            <a:r>
              <a:rPr sz="2400" i="1" spc="-5" dirty="0">
                <a:latin typeface="Schoolbook Uralic"/>
                <a:cs typeface="Schoolbook Uralic"/>
              </a:rPr>
              <a:t>bagaikan  penggembala, dan ia akan </a:t>
            </a:r>
            <a:r>
              <a:rPr sz="2400" i="1" spc="-10" dirty="0">
                <a:latin typeface="Schoolbook Uralic"/>
                <a:cs typeface="Schoolbook Uralic"/>
              </a:rPr>
              <a:t>dimintai  </a:t>
            </a:r>
            <a:r>
              <a:rPr sz="2400" i="1" spc="-5" dirty="0">
                <a:latin typeface="Schoolbook Uralic"/>
                <a:cs typeface="Schoolbook Uralic"/>
              </a:rPr>
              <a:t>pertanggungjawaban </a:t>
            </a:r>
            <a:r>
              <a:rPr sz="2400" i="1" spc="-10" dirty="0">
                <a:latin typeface="Schoolbook Uralic"/>
                <a:cs typeface="Schoolbook Uralic"/>
              </a:rPr>
              <a:t>atas </a:t>
            </a:r>
            <a:r>
              <a:rPr sz="2400" i="1" spc="-5" dirty="0">
                <a:latin typeface="Schoolbook Uralic"/>
                <a:cs typeface="Schoolbook Uralic"/>
              </a:rPr>
              <a:t>gembalaannya."(HR  Ahmad, Syaikhan, Tirmidzi, Abu Dawud, </a:t>
            </a:r>
            <a:r>
              <a:rPr sz="2400" i="1" spc="-10" dirty="0">
                <a:latin typeface="Schoolbook Uralic"/>
                <a:cs typeface="Schoolbook Uralic"/>
              </a:rPr>
              <a:t>dari </a:t>
            </a:r>
            <a:r>
              <a:rPr sz="2400" i="1" dirty="0">
                <a:latin typeface="Schoolbook Uralic"/>
                <a:cs typeface="Schoolbook Uralic"/>
              </a:rPr>
              <a:t>Ibnu  </a:t>
            </a:r>
            <a:r>
              <a:rPr sz="2400" i="1" spc="-5" dirty="0">
                <a:latin typeface="Schoolbook Uralic"/>
                <a:cs typeface="Schoolbook Uralic"/>
              </a:rPr>
              <a:t>Umar)</a:t>
            </a:r>
            <a:endParaRPr sz="2400" dirty="0">
              <a:latin typeface="Schoolbook Uralic"/>
              <a:cs typeface="Schoolbook Ural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71272" y="344474"/>
            <a:ext cx="7694422" cy="915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45649" y="356616"/>
            <a:ext cx="716724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0" spc="254" dirty="0">
                <a:latin typeface="Times New Roman"/>
                <a:cs typeface="Times New Roman"/>
              </a:rPr>
              <a:t>DEFINISI </a:t>
            </a:r>
            <a:r>
              <a:rPr sz="3200" b="0" spc="105" dirty="0">
                <a:latin typeface="Times New Roman"/>
                <a:cs typeface="Times New Roman"/>
              </a:rPr>
              <a:t>ANAK </a:t>
            </a:r>
            <a:r>
              <a:rPr sz="3200" b="0" spc="240" dirty="0">
                <a:latin typeface="Times New Roman"/>
                <a:cs typeface="Times New Roman"/>
              </a:rPr>
              <a:t>MENURUT</a:t>
            </a:r>
            <a:r>
              <a:rPr sz="3200" b="0" spc="25" dirty="0">
                <a:latin typeface="Times New Roman"/>
                <a:cs typeface="Times New Roman"/>
              </a:rPr>
              <a:t> </a:t>
            </a:r>
            <a:r>
              <a:rPr sz="3200" b="0" spc="155" dirty="0">
                <a:latin typeface="Times New Roman"/>
                <a:cs typeface="Times New Roman"/>
              </a:rPr>
              <a:t>ISLAM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400" y="1401378"/>
            <a:ext cx="7907020" cy="8605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100"/>
              </a:spcBef>
            </a:pPr>
            <a:r>
              <a:rPr sz="2400" spc="155" dirty="0" err="1">
                <a:latin typeface="Times New Roman"/>
                <a:cs typeface="Times New Roman"/>
              </a:rPr>
              <a:t>Kategori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lang="en-US" sz="2400" spc="185" dirty="0" err="1">
                <a:latin typeface="Times New Roman"/>
                <a:cs typeface="Times New Roman"/>
              </a:rPr>
              <a:t>a</a:t>
            </a:r>
            <a:r>
              <a:rPr sz="2400" spc="185" dirty="0" err="1">
                <a:latin typeface="Times New Roman"/>
                <a:cs typeface="Times New Roman"/>
              </a:rPr>
              <a:t>nak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lang="en-US" sz="2400" spc="220" dirty="0" err="1">
                <a:latin typeface="Times New Roman"/>
                <a:cs typeface="Times New Roman"/>
              </a:rPr>
              <a:t>m</a:t>
            </a:r>
            <a:r>
              <a:rPr sz="2400" spc="220" dirty="0" err="1">
                <a:latin typeface="Times New Roman"/>
                <a:cs typeface="Times New Roman"/>
              </a:rPr>
              <a:t>enurut</a:t>
            </a:r>
            <a:r>
              <a:rPr sz="2400" spc="-390" dirty="0">
                <a:latin typeface="Times New Roman"/>
                <a:cs typeface="Times New Roman"/>
              </a:rPr>
              <a:t> </a:t>
            </a:r>
            <a:r>
              <a:rPr sz="2400" spc="195" dirty="0">
                <a:latin typeface="Times New Roman"/>
                <a:cs typeface="Times New Roman"/>
              </a:rPr>
              <a:t>Islam </a:t>
            </a:r>
            <a:r>
              <a:rPr lang="en-US" sz="2400" spc="215" dirty="0" err="1">
                <a:latin typeface="Times New Roman"/>
                <a:cs typeface="Times New Roman"/>
              </a:rPr>
              <a:t>b</a:t>
            </a:r>
            <a:r>
              <a:rPr sz="2400" spc="215" dirty="0" err="1">
                <a:latin typeface="Times New Roman"/>
                <a:cs typeface="Times New Roman"/>
              </a:rPr>
              <a:t>erdasarkan</a:t>
            </a:r>
            <a:r>
              <a:rPr sz="2400" spc="215" dirty="0">
                <a:latin typeface="Times New Roman"/>
                <a:cs typeface="Times New Roman"/>
              </a:rPr>
              <a:t> kedudukan  </a:t>
            </a:r>
            <a:r>
              <a:rPr sz="2400" spc="235" dirty="0">
                <a:latin typeface="Times New Roman"/>
                <a:cs typeface="Times New Roman"/>
              </a:rPr>
              <a:t>hukumnya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8317" y="3600957"/>
            <a:ext cx="1943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latin typeface="Times New Roman"/>
                <a:cs typeface="Times New Roman"/>
              </a:rPr>
              <a:t>BALIGH/DEWASA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636644" y="4164079"/>
            <a:ext cx="5334000" cy="2585085"/>
            <a:chOff x="3733800" y="4191000"/>
            <a:chExt cx="5334000" cy="2585085"/>
          </a:xfrm>
        </p:grpSpPr>
        <p:sp>
          <p:nvSpPr>
            <p:cNvPr id="8" name="object 8"/>
            <p:cNvSpPr/>
            <p:nvPr/>
          </p:nvSpPr>
          <p:spPr>
            <a:xfrm>
              <a:off x="3733800" y="4724400"/>
              <a:ext cx="1447800" cy="762000"/>
            </a:xfrm>
            <a:custGeom>
              <a:avLst/>
              <a:gdLst/>
              <a:ahLst/>
              <a:cxnLst/>
              <a:rect l="l" t="t" r="r" b="b"/>
              <a:pathLst>
                <a:path w="1447800" h="762000">
                  <a:moveTo>
                    <a:pt x="1066800" y="0"/>
                  </a:moveTo>
                  <a:lnTo>
                    <a:pt x="1066800" y="190500"/>
                  </a:lnTo>
                  <a:lnTo>
                    <a:pt x="381000" y="190500"/>
                  </a:lnTo>
                  <a:lnTo>
                    <a:pt x="381000" y="0"/>
                  </a:lnTo>
                  <a:lnTo>
                    <a:pt x="0" y="381000"/>
                  </a:lnTo>
                  <a:lnTo>
                    <a:pt x="381000" y="762000"/>
                  </a:lnTo>
                  <a:lnTo>
                    <a:pt x="381000" y="571500"/>
                  </a:lnTo>
                  <a:lnTo>
                    <a:pt x="1066800" y="571500"/>
                  </a:lnTo>
                  <a:lnTo>
                    <a:pt x="1066800" y="762000"/>
                  </a:lnTo>
                  <a:lnTo>
                    <a:pt x="1447800" y="381000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33800" y="4724400"/>
              <a:ext cx="1447800" cy="762000"/>
            </a:xfrm>
            <a:custGeom>
              <a:avLst/>
              <a:gdLst/>
              <a:ahLst/>
              <a:cxnLst/>
              <a:rect l="l" t="t" r="r" b="b"/>
              <a:pathLst>
                <a:path w="1447800" h="762000">
                  <a:moveTo>
                    <a:pt x="381000" y="762000"/>
                  </a:moveTo>
                  <a:lnTo>
                    <a:pt x="0" y="381000"/>
                  </a:lnTo>
                  <a:lnTo>
                    <a:pt x="381000" y="0"/>
                  </a:lnTo>
                  <a:lnTo>
                    <a:pt x="381000" y="190500"/>
                  </a:lnTo>
                  <a:lnTo>
                    <a:pt x="1066800" y="190500"/>
                  </a:lnTo>
                  <a:lnTo>
                    <a:pt x="1066800" y="0"/>
                  </a:lnTo>
                  <a:lnTo>
                    <a:pt x="1447800" y="381000"/>
                  </a:lnTo>
                  <a:lnTo>
                    <a:pt x="1066800" y="762000"/>
                  </a:lnTo>
                  <a:lnTo>
                    <a:pt x="1066800" y="571500"/>
                  </a:lnTo>
                  <a:lnTo>
                    <a:pt x="381000" y="571500"/>
                  </a:lnTo>
                  <a:lnTo>
                    <a:pt x="381000" y="762000"/>
                  </a:lnTo>
                  <a:close/>
                </a:path>
              </a:pathLst>
            </a:custGeom>
            <a:ln w="24384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57800" y="4191000"/>
              <a:ext cx="3810000" cy="2585085"/>
            </a:xfrm>
            <a:custGeom>
              <a:avLst/>
              <a:gdLst/>
              <a:ahLst/>
              <a:cxnLst/>
              <a:rect l="l" t="t" r="r" b="b"/>
              <a:pathLst>
                <a:path w="3810000" h="2585084">
                  <a:moveTo>
                    <a:pt x="3810000" y="0"/>
                  </a:moveTo>
                  <a:lnTo>
                    <a:pt x="0" y="0"/>
                  </a:lnTo>
                  <a:lnTo>
                    <a:pt x="0" y="2584704"/>
                  </a:lnTo>
                  <a:lnTo>
                    <a:pt x="3810000" y="2584704"/>
                  </a:lnTo>
                  <a:lnTo>
                    <a:pt x="3810000" y="0"/>
                  </a:lnTo>
                  <a:close/>
                </a:path>
              </a:pathLst>
            </a:custGeom>
            <a:solidFill>
              <a:srgbClr val="FDB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12444" y="3753358"/>
            <a:ext cx="319214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50" dirty="0">
                <a:latin typeface="Times New Roman"/>
                <a:cs typeface="Times New Roman"/>
              </a:rPr>
              <a:t>PRA</a:t>
            </a:r>
            <a:r>
              <a:rPr sz="2000" b="1" spc="-110" dirty="0">
                <a:latin typeface="Times New Roman"/>
                <a:cs typeface="Times New Roman"/>
              </a:rPr>
              <a:t> </a:t>
            </a:r>
            <a:r>
              <a:rPr sz="2000" b="1" spc="-35" dirty="0">
                <a:latin typeface="Times New Roman"/>
                <a:cs typeface="Times New Roman"/>
              </a:rPr>
              <a:t>BALIGH/ANAK-ANAK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2444" y="4546549"/>
            <a:ext cx="2500630" cy="8489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Schoolbook Uralic"/>
                <a:cs typeface="Schoolbook Uralic"/>
              </a:rPr>
              <a:t>Tanpa pembebanan </a:t>
            </a:r>
            <a:r>
              <a:rPr sz="1800" b="1" dirty="0">
                <a:latin typeface="Schoolbook Uralic"/>
                <a:cs typeface="Schoolbook Uralic"/>
              </a:rPr>
              <a:t>,  </a:t>
            </a:r>
            <a:r>
              <a:rPr sz="1800" b="1" spc="-5" dirty="0">
                <a:latin typeface="Schoolbook Uralic"/>
                <a:cs typeface="Schoolbook Uralic"/>
              </a:rPr>
              <a:t>hanya perlu contoh,  ajakan</a:t>
            </a:r>
            <a:endParaRPr sz="1800" dirty="0">
              <a:latin typeface="Schoolbook Uralic"/>
              <a:cs typeface="Schoolbook Ural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38317" y="4280154"/>
            <a:ext cx="363283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8955">
              <a:lnSpc>
                <a:spcPct val="100000"/>
              </a:lnSpc>
              <a:spcBef>
                <a:spcPts val="100"/>
              </a:spcBef>
            </a:pPr>
            <a:r>
              <a:rPr sz="1800" spc="170" dirty="0">
                <a:latin typeface="Times New Roman"/>
                <a:cs typeface="Times New Roman"/>
              </a:rPr>
              <a:t>Sudah </a:t>
            </a:r>
            <a:r>
              <a:rPr sz="1800" spc="175" dirty="0">
                <a:latin typeface="Times New Roman"/>
                <a:cs typeface="Times New Roman"/>
              </a:rPr>
              <a:t>mendapatkan </a:t>
            </a:r>
            <a:r>
              <a:rPr sz="1800" spc="114" dirty="0">
                <a:latin typeface="Times New Roman"/>
                <a:cs typeface="Times New Roman"/>
              </a:rPr>
              <a:t>taklif  </a:t>
            </a:r>
            <a:r>
              <a:rPr sz="1800" spc="130" dirty="0">
                <a:latin typeface="Times New Roman"/>
                <a:cs typeface="Times New Roman"/>
              </a:rPr>
              <a:t>(pembebanan) </a:t>
            </a:r>
            <a:r>
              <a:rPr sz="1800" spc="190" dirty="0">
                <a:latin typeface="Times New Roman"/>
                <a:cs typeface="Times New Roman"/>
              </a:rPr>
              <a:t>hukum</a:t>
            </a:r>
            <a:r>
              <a:rPr sz="1800" spc="-170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syara’,  </a:t>
            </a:r>
            <a:r>
              <a:rPr sz="1800" b="1" spc="-10" dirty="0">
                <a:latin typeface="Schoolbook Uralic"/>
                <a:cs typeface="Schoolbook Uralic"/>
              </a:rPr>
              <a:t>HARUS</a:t>
            </a:r>
            <a:endParaRPr sz="1800" dirty="0">
              <a:latin typeface="Schoolbook Uralic"/>
              <a:cs typeface="Schoolbook Uralic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spc="150" dirty="0">
                <a:latin typeface="Times New Roman"/>
                <a:cs typeface="Times New Roman"/>
              </a:rPr>
              <a:t>mempertanggungjawabkan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140" dirty="0">
                <a:latin typeface="Times New Roman"/>
                <a:cs typeface="Times New Roman"/>
              </a:rPr>
              <a:t>setiap  ucapan,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120" dirty="0">
                <a:latin typeface="Times New Roman"/>
                <a:cs typeface="Times New Roman"/>
              </a:rPr>
              <a:t>sikap,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175" dirty="0">
                <a:latin typeface="Times New Roman"/>
                <a:cs typeface="Times New Roman"/>
              </a:rPr>
              <a:t>dan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170" dirty="0">
                <a:latin typeface="Times New Roman"/>
                <a:cs typeface="Times New Roman"/>
              </a:rPr>
              <a:t>tindakan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130" dirty="0">
                <a:latin typeface="Times New Roman"/>
                <a:cs typeface="Times New Roman"/>
              </a:rPr>
              <a:t>yang  </a:t>
            </a:r>
            <a:r>
              <a:rPr sz="1800" spc="160" dirty="0">
                <a:latin typeface="Times New Roman"/>
                <a:cs typeface="Times New Roman"/>
              </a:rPr>
              <a:t>mereka </a:t>
            </a:r>
            <a:r>
              <a:rPr sz="1800" spc="155" dirty="0">
                <a:latin typeface="Times New Roman"/>
                <a:cs typeface="Times New Roman"/>
              </a:rPr>
              <a:t>lakukan,</a:t>
            </a:r>
            <a:r>
              <a:rPr sz="1800" spc="-305" dirty="0">
                <a:latin typeface="Times New Roman"/>
                <a:cs typeface="Times New Roman"/>
              </a:rPr>
              <a:t> </a:t>
            </a:r>
            <a:r>
              <a:rPr sz="1800" spc="135" dirty="0">
                <a:latin typeface="Times New Roman"/>
                <a:cs typeface="Times New Roman"/>
              </a:rPr>
              <a:t>baik </a:t>
            </a:r>
            <a:r>
              <a:rPr sz="1800" spc="95" dirty="0">
                <a:latin typeface="Times New Roman"/>
                <a:cs typeface="Times New Roman"/>
              </a:rPr>
              <a:t>di </a:t>
            </a:r>
            <a:r>
              <a:rPr sz="1800" spc="180" dirty="0">
                <a:latin typeface="Times New Roman"/>
                <a:cs typeface="Times New Roman"/>
              </a:rPr>
              <a:t>hadapan  </a:t>
            </a:r>
            <a:r>
              <a:rPr sz="1800" spc="105" dirty="0">
                <a:latin typeface="Times New Roman"/>
                <a:cs typeface="Times New Roman"/>
              </a:rPr>
              <a:t>Allah </a:t>
            </a:r>
            <a:r>
              <a:rPr sz="1800" spc="190" dirty="0">
                <a:latin typeface="Times New Roman"/>
                <a:cs typeface="Times New Roman"/>
              </a:rPr>
              <a:t>maupun </a:t>
            </a:r>
            <a:r>
              <a:rPr sz="1800" spc="95" dirty="0">
                <a:latin typeface="Times New Roman"/>
                <a:cs typeface="Times New Roman"/>
              </a:rPr>
              <a:t>di </a:t>
            </a:r>
            <a:r>
              <a:rPr sz="1800" spc="180" dirty="0">
                <a:latin typeface="Times New Roman"/>
                <a:cs typeface="Times New Roman"/>
              </a:rPr>
              <a:t>hadapan </a:t>
            </a:r>
            <a:r>
              <a:rPr sz="1800" spc="185" dirty="0">
                <a:latin typeface="Times New Roman"/>
                <a:cs typeface="Times New Roman"/>
              </a:rPr>
              <a:t>aparat  </a:t>
            </a:r>
            <a:r>
              <a:rPr sz="1800" spc="190" dirty="0">
                <a:latin typeface="Times New Roman"/>
                <a:cs typeface="Times New Roman"/>
              </a:rPr>
              <a:t>hukum </a:t>
            </a:r>
            <a:r>
              <a:rPr sz="1800" spc="95" dirty="0">
                <a:latin typeface="Times New Roman"/>
                <a:cs typeface="Times New Roman"/>
              </a:rPr>
              <a:t>di</a:t>
            </a:r>
            <a:r>
              <a:rPr sz="1800" spc="-90" dirty="0">
                <a:latin typeface="Times New Roman"/>
                <a:cs typeface="Times New Roman"/>
              </a:rPr>
              <a:t> </a:t>
            </a:r>
            <a:r>
              <a:rPr sz="1800" spc="140" dirty="0">
                <a:latin typeface="Times New Roman"/>
                <a:cs typeface="Times New Roman"/>
              </a:rPr>
              <a:t>dunia.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86000" y="2511551"/>
            <a:ext cx="4724400" cy="1069975"/>
          </a:xfrm>
          <a:custGeom>
            <a:avLst/>
            <a:gdLst/>
            <a:ahLst/>
            <a:cxnLst/>
            <a:rect l="l" t="t" r="r" b="b"/>
            <a:pathLst>
              <a:path w="4724400" h="1069975">
                <a:moveTo>
                  <a:pt x="4724400" y="650748"/>
                </a:moveTo>
                <a:lnTo>
                  <a:pt x="4514850" y="650748"/>
                </a:lnTo>
                <a:lnTo>
                  <a:pt x="4514850" y="3048"/>
                </a:lnTo>
                <a:lnTo>
                  <a:pt x="4133088" y="3048"/>
                </a:lnTo>
                <a:lnTo>
                  <a:pt x="4133088" y="0"/>
                </a:lnTo>
                <a:lnTo>
                  <a:pt x="627888" y="0"/>
                </a:lnTo>
                <a:lnTo>
                  <a:pt x="627888" y="3048"/>
                </a:lnTo>
                <a:lnTo>
                  <a:pt x="209550" y="3048"/>
                </a:lnTo>
                <a:lnTo>
                  <a:pt x="209550" y="650748"/>
                </a:lnTo>
                <a:lnTo>
                  <a:pt x="0" y="650748"/>
                </a:lnTo>
                <a:lnTo>
                  <a:pt x="419100" y="1069848"/>
                </a:lnTo>
                <a:lnTo>
                  <a:pt x="838200" y="650748"/>
                </a:lnTo>
                <a:lnTo>
                  <a:pt x="628650" y="650748"/>
                </a:lnTo>
                <a:lnTo>
                  <a:pt x="628650" y="384048"/>
                </a:lnTo>
                <a:lnTo>
                  <a:pt x="4095750" y="384048"/>
                </a:lnTo>
                <a:lnTo>
                  <a:pt x="4095750" y="650748"/>
                </a:lnTo>
                <a:lnTo>
                  <a:pt x="3886200" y="650748"/>
                </a:lnTo>
                <a:lnTo>
                  <a:pt x="4305300" y="1069848"/>
                </a:lnTo>
                <a:lnTo>
                  <a:pt x="4724400" y="650748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76855" y="103682"/>
            <a:ext cx="4582541" cy="915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43048" y="218058"/>
            <a:ext cx="405701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0" spc="215" dirty="0">
                <a:solidFill>
                  <a:srgbClr val="FFF39D"/>
                </a:solidFill>
                <a:latin typeface="Times New Roman"/>
                <a:cs typeface="Times New Roman"/>
              </a:rPr>
              <a:t>PENDIDIKAN</a:t>
            </a:r>
            <a:r>
              <a:rPr sz="3200" b="0" spc="140" dirty="0">
                <a:solidFill>
                  <a:srgbClr val="FFF39D"/>
                </a:solidFill>
                <a:latin typeface="Times New Roman"/>
                <a:cs typeface="Times New Roman"/>
              </a:rPr>
              <a:t> </a:t>
            </a:r>
            <a:r>
              <a:rPr sz="3200" b="0" spc="245" dirty="0">
                <a:solidFill>
                  <a:srgbClr val="FFF39D"/>
                </a:solidFill>
                <a:latin typeface="Times New Roman"/>
                <a:cs typeface="Times New Roman"/>
              </a:rPr>
              <a:t>SEKS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244" y="944753"/>
            <a:ext cx="7897495" cy="48417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140" dirty="0" err="1">
                <a:latin typeface="Times New Roman"/>
                <a:cs typeface="Times New Roman"/>
              </a:rPr>
              <a:t>Adab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spc="220" dirty="0" err="1">
                <a:latin typeface="Times New Roman"/>
                <a:cs typeface="Times New Roman"/>
              </a:rPr>
              <a:t>me</a:t>
            </a:r>
            <a:r>
              <a:rPr lang="en-US" sz="2400" spc="220" dirty="0" err="1">
                <a:latin typeface="Times New Roman"/>
                <a:cs typeface="Times New Roman"/>
              </a:rPr>
              <a:t>m</a:t>
            </a:r>
            <a:r>
              <a:rPr sz="2400" spc="220" dirty="0" err="1">
                <a:latin typeface="Times New Roman"/>
                <a:cs typeface="Times New Roman"/>
              </a:rPr>
              <a:t>inta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spc="135" dirty="0">
                <a:latin typeface="Times New Roman"/>
                <a:cs typeface="Times New Roman"/>
              </a:rPr>
              <a:t>izin </a:t>
            </a:r>
            <a:r>
              <a:rPr sz="2400" spc="100" dirty="0">
                <a:latin typeface="Times New Roman"/>
                <a:cs typeface="Times New Roman"/>
              </a:rPr>
              <a:t>(QS </a:t>
            </a:r>
            <a:r>
              <a:rPr sz="2400" spc="135" dirty="0">
                <a:latin typeface="Times New Roman"/>
                <a:cs typeface="Times New Roman"/>
              </a:rPr>
              <a:t>24</a:t>
            </a:r>
            <a:r>
              <a:rPr sz="2400" spc="-2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 </a:t>
            </a:r>
            <a:r>
              <a:rPr sz="2400" spc="90" dirty="0">
                <a:latin typeface="Times New Roman"/>
                <a:cs typeface="Times New Roman"/>
              </a:rPr>
              <a:t>58-59)</a:t>
            </a:r>
            <a:endParaRPr sz="24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spc="140" dirty="0">
                <a:latin typeface="Times New Roman"/>
                <a:cs typeface="Times New Roman"/>
              </a:rPr>
              <a:t>Adab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220" dirty="0">
                <a:latin typeface="Times New Roman"/>
                <a:cs typeface="Times New Roman"/>
              </a:rPr>
              <a:t>memandang</a:t>
            </a:r>
            <a:endParaRPr sz="2400" dirty="0">
              <a:latin typeface="Times New Roman"/>
              <a:cs typeface="Times New Roman"/>
            </a:endParaRPr>
          </a:p>
          <a:p>
            <a:pPr marL="869315" lvl="1" indent="-458470">
              <a:lnSpc>
                <a:spcPct val="100000"/>
              </a:lnSpc>
              <a:spcBef>
                <a:spcPts val="575"/>
              </a:spcBef>
              <a:buChar char="–"/>
              <a:tabLst>
                <a:tab pos="869315" algn="l"/>
                <a:tab pos="869950" algn="l"/>
              </a:tabLst>
            </a:pPr>
            <a:r>
              <a:rPr sz="2400" spc="210" dirty="0">
                <a:latin typeface="Times New Roman"/>
                <a:cs typeface="Times New Roman"/>
              </a:rPr>
              <a:t>Muhrim</a:t>
            </a:r>
            <a:endParaRPr sz="2400" dirty="0">
              <a:latin typeface="Times New Roman"/>
              <a:cs typeface="Times New Roman"/>
            </a:endParaRPr>
          </a:p>
          <a:p>
            <a:pPr marL="869315" lvl="1" indent="-458470">
              <a:lnSpc>
                <a:spcPct val="100000"/>
              </a:lnSpc>
              <a:spcBef>
                <a:spcPts val="580"/>
              </a:spcBef>
              <a:buChar char="–"/>
              <a:tabLst>
                <a:tab pos="869315" algn="l"/>
                <a:tab pos="869950" algn="l"/>
              </a:tabLst>
            </a:pPr>
            <a:r>
              <a:rPr sz="2400" spc="204" dirty="0">
                <a:latin typeface="Times New Roman"/>
                <a:cs typeface="Times New Roman"/>
              </a:rPr>
              <a:t>Wanita </a:t>
            </a:r>
            <a:r>
              <a:rPr sz="2400" spc="90" dirty="0">
                <a:latin typeface="Times New Roman"/>
                <a:cs typeface="Times New Roman"/>
              </a:rPr>
              <a:t>yg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204" dirty="0">
                <a:latin typeface="Times New Roman"/>
                <a:cs typeface="Times New Roman"/>
              </a:rPr>
              <a:t>dilamar</a:t>
            </a:r>
            <a:endParaRPr sz="2400" dirty="0">
              <a:latin typeface="Times New Roman"/>
              <a:cs typeface="Times New Roman"/>
            </a:endParaRPr>
          </a:p>
          <a:p>
            <a:pPr marL="869315" lvl="1" indent="-458470">
              <a:lnSpc>
                <a:spcPct val="100000"/>
              </a:lnSpc>
              <a:spcBef>
                <a:spcPts val="575"/>
              </a:spcBef>
              <a:buChar char="–"/>
              <a:tabLst>
                <a:tab pos="869315" algn="l"/>
                <a:tab pos="869950" algn="l"/>
              </a:tabLst>
            </a:pPr>
            <a:r>
              <a:rPr sz="2400" spc="190" dirty="0">
                <a:latin typeface="Times New Roman"/>
                <a:cs typeface="Times New Roman"/>
              </a:rPr>
              <a:t>Istri</a:t>
            </a:r>
            <a:endParaRPr sz="2400" dirty="0">
              <a:latin typeface="Times New Roman"/>
              <a:cs typeface="Times New Roman"/>
            </a:endParaRPr>
          </a:p>
          <a:p>
            <a:pPr marL="869315" lvl="1" indent="-458470">
              <a:lnSpc>
                <a:spcPct val="100000"/>
              </a:lnSpc>
              <a:spcBef>
                <a:spcPts val="580"/>
              </a:spcBef>
              <a:buChar char="–"/>
              <a:tabLst>
                <a:tab pos="869315" algn="l"/>
                <a:tab pos="869950" algn="l"/>
              </a:tabLst>
            </a:pPr>
            <a:r>
              <a:rPr sz="2400" spc="225" dirty="0">
                <a:latin typeface="Times New Roman"/>
                <a:cs typeface="Times New Roman"/>
              </a:rPr>
              <a:t>Bukan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220" dirty="0">
                <a:latin typeface="Times New Roman"/>
                <a:cs typeface="Times New Roman"/>
              </a:rPr>
              <a:t>mahrom</a:t>
            </a:r>
            <a:endParaRPr sz="2400" dirty="0">
              <a:latin typeface="Times New Roman"/>
              <a:cs typeface="Times New Roman"/>
            </a:endParaRPr>
          </a:p>
          <a:p>
            <a:pPr marL="869315" lvl="1" indent="-458470">
              <a:lnSpc>
                <a:spcPct val="100000"/>
              </a:lnSpc>
              <a:spcBef>
                <a:spcPts val="550"/>
              </a:spcBef>
              <a:buChar char="–"/>
              <a:tabLst>
                <a:tab pos="869315" algn="l"/>
                <a:tab pos="869950" algn="l"/>
              </a:tabLst>
            </a:pPr>
            <a:r>
              <a:rPr sz="2400" spc="155" dirty="0">
                <a:latin typeface="Times New Roman"/>
                <a:cs typeface="Times New Roman"/>
              </a:rPr>
              <a:t>Lelaki </a:t>
            </a:r>
            <a:r>
              <a:rPr sz="2400" dirty="0">
                <a:latin typeface="Wingdings"/>
                <a:cs typeface="Wingdings"/>
              </a:rPr>
              <a:t>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0" dirty="0">
                <a:latin typeface="Times New Roman"/>
                <a:cs typeface="Times New Roman"/>
              </a:rPr>
              <a:t>lelaki </a:t>
            </a:r>
            <a:r>
              <a:rPr sz="2400" dirty="0">
                <a:latin typeface="Times New Roman"/>
                <a:cs typeface="Times New Roman"/>
              </a:rPr>
              <a:t>: </a:t>
            </a:r>
            <a:r>
              <a:rPr sz="2400" spc="204" dirty="0">
                <a:latin typeface="Times New Roman"/>
                <a:cs typeface="Times New Roman"/>
              </a:rPr>
              <a:t>sebatas </a:t>
            </a:r>
            <a:r>
              <a:rPr sz="2400" spc="229" dirty="0">
                <a:latin typeface="Times New Roman"/>
                <a:cs typeface="Times New Roman"/>
              </a:rPr>
              <a:t>bukan</a:t>
            </a:r>
            <a:r>
              <a:rPr sz="2400" spc="-240" dirty="0">
                <a:latin typeface="Times New Roman"/>
                <a:cs typeface="Times New Roman"/>
              </a:rPr>
              <a:t> </a:t>
            </a:r>
            <a:r>
              <a:rPr sz="2400" spc="210" dirty="0">
                <a:latin typeface="Times New Roman"/>
                <a:cs typeface="Times New Roman"/>
              </a:rPr>
              <a:t>aurot</a:t>
            </a:r>
            <a:endParaRPr sz="2400" dirty="0">
              <a:latin typeface="Times New Roman"/>
              <a:cs typeface="Times New Roman"/>
            </a:endParaRPr>
          </a:p>
          <a:p>
            <a:pPr marL="869315" lvl="1" indent="-458470">
              <a:lnSpc>
                <a:spcPct val="100000"/>
              </a:lnSpc>
              <a:spcBef>
                <a:spcPts val="580"/>
              </a:spcBef>
              <a:buChar char="–"/>
              <a:tabLst>
                <a:tab pos="869315" algn="l"/>
                <a:tab pos="869950" algn="l"/>
              </a:tabLst>
            </a:pPr>
            <a:r>
              <a:rPr sz="2400" spc="204" dirty="0">
                <a:latin typeface="Times New Roman"/>
                <a:cs typeface="Times New Roman"/>
              </a:rPr>
              <a:t>Wanita </a:t>
            </a:r>
            <a:r>
              <a:rPr sz="2400" dirty="0">
                <a:latin typeface="Wingdings"/>
                <a:cs typeface="Wingdings"/>
              </a:rPr>
              <a:t>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215" dirty="0">
                <a:latin typeface="Times New Roman"/>
                <a:cs typeface="Times New Roman"/>
              </a:rPr>
              <a:t>wanita</a:t>
            </a:r>
            <a:endParaRPr sz="2400" dirty="0">
              <a:latin typeface="Times New Roman"/>
              <a:cs typeface="Times New Roman"/>
            </a:endParaRPr>
          </a:p>
          <a:p>
            <a:pPr marL="869315" lvl="1" indent="-458470">
              <a:lnSpc>
                <a:spcPct val="100000"/>
              </a:lnSpc>
              <a:spcBef>
                <a:spcPts val="575"/>
              </a:spcBef>
              <a:buChar char="–"/>
              <a:tabLst>
                <a:tab pos="869315" algn="l"/>
                <a:tab pos="869950" algn="l"/>
              </a:tabLst>
            </a:pPr>
            <a:r>
              <a:rPr sz="2400" spc="170" dirty="0">
                <a:latin typeface="Times New Roman"/>
                <a:cs typeface="Times New Roman"/>
              </a:rPr>
              <a:t>Dokter </a:t>
            </a:r>
            <a:r>
              <a:rPr sz="2400" dirty="0">
                <a:latin typeface="Wingdings"/>
                <a:cs typeface="Wingdings"/>
              </a:rPr>
              <a:t>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200" dirty="0">
                <a:latin typeface="Times New Roman"/>
                <a:cs typeface="Times New Roman"/>
              </a:rPr>
              <a:t>Pasien</a:t>
            </a:r>
            <a:endParaRPr sz="2400" dirty="0">
              <a:latin typeface="Times New Roman"/>
              <a:cs typeface="Times New Roman"/>
            </a:endParaRPr>
          </a:p>
          <a:p>
            <a:pPr marL="350520" indent="-338455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351155" algn="l"/>
              </a:tabLst>
            </a:pPr>
            <a:r>
              <a:rPr sz="2400" spc="180" dirty="0">
                <a:latin typeface="Times New Roman"/>
                <a:cs typeface="Times New Roman"/>
              </a:rPr>
              <a:t>Menghindari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254" dirty="0">
                <a:latin typeface="Times New Roman"/>
                <a:cs typeface="Times New Roman"/>
              </a:rPr>
              <a:t>anak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195" dirty="0">
                <a:latin typeface="Times New Roman"/>
                <a:cs typeface="Times New Roman"/>
              </a:rPr>
              <a:t>dari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185" dirty="0">
                <a:latin typeface="Times New Roman"/>
                <a:cs typeface="Times New Roman"/>
              </a:rPr>
              <a:t>setiap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220" dirty="0">
                <a:latin typeface="Times New Roman"/>
                <a:cs typeface="Times New Roman"/>
              </a:rPr>
              <a:t>rangsangan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185" dirty="0">
                <a:latin typeface="Times New Roman"/>
                <a:cs typeface="Times New Roman"/>
              </a:rPr>
              <a:t>seksual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Wingdings"/>
                <a:cs typeface="Wingdings"/>
              </a:rPr>
              <a:t></a:t>
            </a:r>
          </a:p>
          <a:p>
            <a:pPr marL="469900">
              <a:lnSpc>
                <a:spcPct val="100000"/>
              </a:lnSpc>
              <a:spcBef>
                <a:spcPts val="25"/>
              </a:spcBef>
            </a:pPr>
            <a:r>
              <a:rPr sz="2400" spc="220" dirty="0">
                <a:latin typeface="Times New Roman"/>
                <a:cs typeface="Times New Roman"/>
              </a:rPr>
              <a:t>memisahkan </a:t>
            </a:r>
            <a:r>
              <a:rPr sz="2400" spc="135" dirty="0">
                <a:latin typeface="Times New Roman"/>
                <a:cs typeface="Times New Roman"/>
              </a:rPr>
              <a:t>TT </a:t>
            </a:r>
            <a:r>
              <a:rPr sz="2400" dirty="0">
                <a:latin typeface="Times New Roman"/>
                <a:cs typeface="Times New Roman"/>
              </a:rPr>
              <a:t>♂♀ </a:t>
            </a:r>
            <a:r>
              <a:rPr sz="2400" spc="125" dirty="0">
                <a:latin typeface="Times New Roman"/>
                <a:cs typeface="Times New Roman"/>
              </a:rPr>
              <a:t>di </a:t>
            </a:r>
            <a:r>
              <a:rPr sz="2400" spc="195" dirty="0">
                <a:latin typeface="Times New Roman"/>
                <a:cs typeface="Times New Roman"/>
              </a:rPr>
              <a:t>usia </a:t>
            </a:r>
            <a:r>
              <a:rPr sz="2400" spc="135" dirty="0">
                <a:latin typeface="Times New Roman"/>
                <a:cs typeface="Times New Roman"/>
              </a:rPr>
              <a:t>10</a:t>
            </a:r>
            <a:r>
              <a:rPr sz="2400" spc="-330" dirty="0">
                <a:latin typeface="Times New Roman"/>
                <a:cs typeface="Times New Roman"/>
              </a:rPr>
              <a:t> </a:t>
            </a:r>
            <a:r>
              <a:rPr sz="2400" spc="265" dirty="0">
                <a:latin typeface="Times New Roman"/>
                <a:cs typeface="Times New Roman"/>
              </a:rPr>
              <a:t>th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261872" y="301802"/>
            <a:ext cx="6612890" cy="803275"/>
            <a:chOff x="1261872" y="301802"/>
            <a:chExt cx="6612890" cy="803275"/>
          </a:xfrm>
        </p:grpSpPr>
        <p:sp>
          <p:nvSpPr>
            <p:cNvPr id="4" name="object 4"/>
            <p:cNvSpPr/>
            <p:nvPr/>
          </p:nvSpPr>
          <p:spPr>
            <a:xfrm>
              <a:off x="1261872" y="301802"/>
              <a:ext cx="3046222" cy="8029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25823" y="301802"/>
              <a:ext cx="2720085" cy="8029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63639" y="301802"/>
              <a:ext cx="1610740" cy="8029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94282" y="400938"/>
            <a:ext cx="615823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PANDANGAN TERHADAP</a:t>
            </a:r>
            <a:r>
              <a:rPr sz="2800" spc="-65" dirty="0"/>
              <a:t> </a:t>
            </a:r>
            <a:r>
              <a:rPr sz="2800" spc="5" dirty="0"/>
              <a:t>ANAK</a:t>
            </a:r>
            <a:endParaRPr sz="2800"/>
          </a:p>
        </p:txBody>
      </p:sp>
      <p:sp>
        <p:nvSpPr>
          <p:cNvPr id="8" name="object 8"/>
          <p:cNvSpPr txBox="1"/>
          <p:nvPr/>
        </p:nvSpPr>
        <p:spPr>
          <a:xfrm>
            <a:off x="536244" y="1644700"/>
            <a:ext cx="7828280" cy="362394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585"/>
              </a:spcBef>
            </a:pPr>
            <a:r>
              <a:rPr sz="2000" b="1" i="1" spc="-10" dirty="0">
                <a:latin typeface="TeXGyreSchola"/>
                <a:cs typeface="TeXGyreSchola"/>
              </a:rPr>
              <a:t>Anak sebagai perhiasan</a:t>
            </a:r>
            <a:r>
              <a:rPr sz="2000" b="1" i="1" spc="165" dirty="0">
                <a:latin typeface="TeXGyreSchola"/>
                <a:cs typeface="TeXGyreSchola"/>
              </a:rPr>
              <a:t> </a:t>
            </a:r>
            <a:r>
              <a:rPr sz="2000" b="1" i="1" spc="-10" dirty="0">
                <a:latin typeface="TeXGyreSchola"/>
                <a:cs typeface="TeXGyreSchola"/>
              </a:rPr>
              <a:t>dunia</a:t>
            </a:r>
            <a:endParaRPr sz="2000" dirty="0">
              <a:latin typeface="TeXGyreSchola"/>
              <a:cs typeface="TeXGyreSchola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480"/>
              </a:spcBef>
              <a:buFont typeface="Times New Roman"/>
              <a:buChar char="•"/>
              <a:tabLst>
                <a:tab pos="356870" algn="l"/>
                <a:tab pos="357505" algn="l"/>
                <a:tab pos="1706245" algn="l"/>
              </a:tabLst>
            </a:pPr>
            <a:r>
              <a:rPr sz="2000" i="1" spc="-5" dirty="0">
                <a:latin typeface="Schoolbook Uralic"/>
                <a:cs typeface="Schoolbook Uralic"/>
              </a:rPr>
              <a:t>QS </a:t>
            </a:r>
            <a:r>
              <a:rPr sz="2000" i="1" spc="-10" dirty="0">
                <a:latin typeface="Schoolbook Uralic"/>
                <a:cs typeface="Schoolbook Uralic"/>
              </a:rPr>
              <a:t>18</a:t>
            </a:r>
            <a:r>
              <a:rPr sz="2000" i="1" dirty="0">
                <a:latin typeface="Schoolbook Uralic"/>
                <a:cs typeface="Schoolbook Uralic"/>
              </a:rPr>
              <a:t> </a:t>
            </a:r>
            <a:r>
              <a:rPr sz="2000" i="1" spc="-5" dirty="0">
                <a:latin typeface="Schoolbook Uralic"/>
                <a:cs typeface="Schoolbook Uralic"/>
              </a:rPr>
              <a:t>: </a:t>
            </a:r>
            <a:r>
              <a:rPr sz="2000" i="1" spc="-10" dirty="0">
                <a:latin typeface="Schoolbook Uralic"/>
                <a:cs typeface="Schoolbook Uralic"/>
              </a:rPr>
              <a:t>46	</a:t>
            </a:r>
            <a:r>
              <a:rPr sz="2000" i="1" spc="-5" dirty="0">
                <a:latin typeface="Schoolbook Uralic"/>
                <a:cs typeface="Schoolbook Uralic"/>
              </a:rPr>
              <a:t>:"Harta </a:t>
            </a:r>
            <a:r>
              <a:rPr sz="2000" i="1" spc="-10" dirty="0">
                <a:latin typeface="Schoolbook Uralic"/>
                <a:cs typeface="Schoolbook Uralic"/>
              </a:rPr>
              <a:t>benda </a:t>
            </a:r>
            <a:r>
              <a:rPr sz="2000" i="1" spc="-5" dirty="0">
                <a:latin typeface="Schoolbook Uralic"/>
                <a:cs typeface="Schoolbook Uralic"/>
              </a:rPr>
              <a:t>dan anak-anak itu sebagai perhiasan  hidup di </a:t>
            </a:r>
            <a:r>
              <a:rPr sz="2000" i="1" dirty="0">
                <a:latin typeface="Schoolbook Uralic"/>
                <a:cs typeface="Schoolbook Uralic"/>
              </a:rPr>
              <a:t>dunia”</a:t>
            </a:r>
            <a:endParaRPr sz="2000" dirty="0">
              <a:latin typeface="Schoolbook Uralic"/>
              <a:cs typeface="Schoolbook Uralic"/>
            </a:endParaRPr>
          </a:p>
          <a:p>
            <a:pPr marL="356870" marR="99695" indent="-344805" algn="just">
              <a:lnSpc>
                <a:spcPct val="100000"/>
              </a:lnSpc>
              <a:spcBef>
                <a:spcPts val="484"/>
              </a:spcBef>
              <a:buFont typeface="Times New Roman"/>
              <a:buChar char="•"/>
              <a:tabLst>
                <a:tab pos="356870" algn="l"/>
                <a:tab pos="357505" algn="l"/>
              </a:tabLst>
            </a:pPr>
            <a:r>
              <a:rPr sz="2000" i="1" spc="-5" dirty="0">
                <a:latin typeface="Schoolbook Uralic"/>
                <a:cs typeface="Schoolbook Uralic"/>
              </a:rPr>
              <a:t>QS </a:t>
            </a:r>
            <a:r>
              <a:rPr sz="2000" i="1" spc="-10" dirty="0">
                <a:latin typeface="Schoolbook Uralic"/>
                <a:cs typeface="Schoolbook Uralic"/>
              </a:rPr>
              <a:t>25 </a:t>
            </a:r>
            <a:r>
              <a:rPr sz="2000" i="1" spc="-5" dirty="0">
                <a:latin typeface="Schoolbook Uralic"/>
                <a:cs typeface="Schoolbook Uralic"/>
              </a:rPr>
              <a:t>: </a:t>
            </a:r>
            <a:r>
              <a:rPr sz="2000" i="1" spc="-10" dirty="0">
                <a:latin typeface="Schoolbook Uralic"/>
                <a:cs typeface="Schoolbook Uralic"/>
              </a:rPr>
              <a:t>74 </a:t>
            </a:r>
            <a:r>
              <a:rPr sz="2000" i="1" spc="-5" dirty="0">
                <a:latin typeface="Schoolbook Uralic"/>
                <a:cs typeface="Schoolbook Uralic"/>
              </a:rPr>
              <a:t>Artinya:"Wahai Rabb kami, anugrahkanlah kepada  </a:t>
            </a:r>
            <a:r>
              <a:rPr sz="2000" i="1" spc="-10" dirty="0">
                <a:latin typeface="Schoolbook Uralic"/>
                <a:cs typeface="Schoolbook Uralic"/>
              </a:rPr>
              <a:t>kami </a:t>
            </a:r>
            <a:r>
              <a:rPr sz="2000" i="1" spc="-5" dirty="0">
                <a:latin typeface="Schoolbook Uralic"/>
                <a:cs typeface="Schoolbook Uralic"/>
              </a:rPr>
              <a:t>(agar) istri </a:t>
            </a:r>
            <a:r>
              <a:rPr sz="2000" i="1" spc="-10" dirty="0">
                <a:latin typeface="Schoolbook Uralic"/>
                <a:cs typeface="Schoolbook Uralic"/>
              </a:rPr>
              <a:t>kami </a:t>
            </a:r>
            <a:r>
              <a:rPr sz="2000" i="1" spc="-5" dirty="0">
                <a:latin typeface="Schoolbook Uralic"/>
                <a:cs typeface="Schoolbook Uralic"/>
              </a:rPr>
              <a:t>dan anak cucu </a:t>
            </a:r>
            <a:r>
              <a:rPr sz="2000" i="1" spc="-10" dirty="0">
                <a:latin typeface="Schoolbook Uralic"/>
                <a:cs typeface="Schoolbook Uralic"/>
              </a:rPr>
              <a:t>kami </a:t>
            </a:r>
            <a:r>
              <a:rPr sz="2000" i="1" spc="-5" dirty="0">
                <a:latin typeface="Schoolbook Uralic"/>
                <a:cs typeface="Schoolbook Uralic"/>
              </a:rPr>
              <a:t>sebagai penyejuk  </a:t>
            </a:r>
            <a:r>
              <a:rPr sz="2000" i="1" dirty="0">
                <a:latin typeface="Schoolbook Uralic"/>
                <a:cs typeface="Schoolbook Uralic"/>
              </a:rPr>
              <a:t>pandangan </a:t>
            </a:r>
            <a:r>
              <a:rPr sz="2000" i="1" spc="-5" dirty="0">
                <a:latin typeface="Schoolbook Uralic"/>
                <a:cs typeface="Schoolbook Uralic"/>
              </a:rPr>
              <a:t>mata"(QS Al-Furqon </a:t>
            </a:r>
            <a:r>
              <a:rPr sz="2000" i="1" dirty="0">
                <a:latin typeface="Schoolbook Uralic"/>
                <a:cs typeface="Schoolbook Uralic"/>
              </a:rPr>
              <a:t>ayat</a:t>
            </a:r>
            <a:r>
              <a:rPr sz="2000" i="1" spc="-15" dirty="0">
                <a:latin typeface="Schoolbook Uralic"/>
                <a:cs typeface="Schoolbook Uralic"/>
              </a:rPr>
              <a:t> 74)</a:t>
            </a:r>
            <a:endParaRPr sz="2000" dirty="0">
              <a:latin typeface="Schoolbook Uralic"/>
              <a:cs typeface="Schoolbook Uralic"/>
            </a:endParaRPr>
          </a:p>
          <a:p>
            <a:pPr marL="356870" indent="-344805" algn="just">
              <a:lnSpc>
                <a:spcPct val="100000"/>
              </a:lnSpc>
              <a:spcBef>
                <a:spcPts val="480"/>
              </a:spcBef>
              <a:buChar char="•"/>
              <a:tabLst>
                <a:tab pos="356870" algn="l"/>
                <a:tab pos="357505" algn="l"/>
              </a:tabLst>
            </a:pPr>
            <a:r>
              <a:rPr sz="2000" spc="185" dirty="0">
                <a:latin typeface="Times New Roman"/>
                <a:cs typeface="Times New Roman"/>
              </a:rPr>
              <a:t>Orangtua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185" dirty="0">
                <a:latin typeface="Times New Roman"/>
                <a:cs typeface="Times New Roman"/>
              </a:rPr>
              <a:t>dapat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190" dirty="0">
                <a:latin typeface="Times New Roman"/>
                <a:cs typeface="Times New Roman"/>
              </a:rPr>
              <a:t>merasakan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175" dirty="0">
                <a:latin typeface="Times New Roman"/>
                <a:cs typeface="Times New Roman"/>
              </a:rPr>
              <a:t>kepuasan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190" dirty="0">
                <a:latin typeface="Times New Roman"/>
                <a:cs typeface="Times New Roman"/>
              </a:rPr>
              <a:t>dan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165" dirty="0">
                <a:latin typeface="Times New Roman"/>
                <a:cs typeface="Times New Roman"/>
              </a:rPr>
              <a:t>kesenangan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195" dirty="0">
                <a:latin typeface="Times New Roman"/>
                <a:cs typeface="Times New Roman"/>
              </a:rPr>
              <a:t>atas</a:t>
            </a:r>
            <a:endParaRPr sz="2000" dirty="0">
              <a:latin typeface="Times New Roman"/>
              <a:cs typeface="Times New Roman"/>
            </a:endParaRPr>
          </a:p>
          <a:p>
            <a:pPr marL="356870" algn="just">
              <a:lnSpc>
                <a:spcPts val="2390"/>
              </a:lnSpc>
            </a:pPr>
            <a:r>
              <a:rPr sz="2000" spc="175" dirty="0">
                <a:latin typeface="Times New Roman"/>
                <a:cs typeface="Times New Roman"/>
              </a:rPr>
              <a:t>kehadiran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170" dirty="0">
                <a:latin typeface="Times New Roman"/>
                <a:cs typeface="Times New Roman"/>
              </a:rPr>
              <a:t>anak,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114" dirty="0">
                <a:latin typeface="Times New Roman"/>
                <a:cs typeface="Times New Roman"/>
              </a:rPr>
              <a:t>bila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180" dirty="0">
                <a:latin typeface="Times New Roman"/>
                <a:cs typeface="Times New Roman"/>
              </a:rPr>
              <a:t>pada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145" dirty="0">
                <a:latin typeface="Times New Roman"/>
                <a:cs typeface="Times New Roman"/>
              </a:rPr>
              <a:t>dirinya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165" dirty="0">
                <a:latin typeface="Times New Roman"/>
                <a:cs typeface="Times New Roman"/>
              </a:rPr>
              <a:t>masih</a:t>
            </a:r>
            <a:r>
              <a:rPr sz="2000" spc="85" dirty="0">
                <a:latin typeface="Times New Roman"/>
                <a:cs typeface="Times New Roman"/>
              </a:rPr>
              <a:t> </a:t>
            </a:r>
            <a:r>
              <a:rPr sz="2000" spc="125" dirty="0">
                <a:latin typeface="Times New Roman"/>
                <a:cs typeface="Times New Roman"/>
              </a:rPr>
              <a:t>eksis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155" dirty="0">
                <a:latin typeface="Times New Roman"/>
                <a:cs typeface="Times New Roman"/>
              </a:rPr>
              <a:t>fitrah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155" dirty="0">
                <a:latin typeface="Times New Roman"/>
                <a:cs typeface="Times New Roman"/>
              </a:rPr>
              <a:t>insaninya</a:t>
            </a:r>
            <a:endParaRPr sz="2000" dirty="0">
              <a:latin typeface="Times New Roman"/>
              <a:cs typeface="Times New Roman"/>
            </a:endParaRPr>
          </a:p>
          <a:p>
            <a:pPr marL="356870" algn="just">
              <a:lnSpc>
                <a:spcPts val="2390"/>
              </a:lnSpc>
            </a:pPr>
            <a:r>
              <a:rPr sz="2000" spc="-10" dirty="0">
                <a:latin typeface="Wingdings"/>
                <a:cs typeface="Wingdings"/>
              </a:rPr>
              <a:t>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195" dirty="0">
                <a:latin typeface="Times New Roman"/>
                <a:cs typeface="Times New Roman"/>
              </a:rPr>
              <a:t>merupakan </a:t>
            </a:r>
            <a:r>
              <a:rPr sz="2000" spc="65" dirty="0">
                <a:latin typeface="Times New Roman"/>
                <a:cs typeface="Times New Roman"/>
              </a:rPr>
              <a:t>‘modal </a:t>
            </a:r>
            <a:r>
              <a:rPr sz="2000" spc="185" dirty="0">
                <a:latin typeface="Times New Roman"/>
                <a:cs typeface="Times New Roman"/>
              </a:rPr>
              <a:t>dasar </a:t>
            </a:r>
            <a:r>
              <a:rPr sz="2000" spc="-10" dirty="0">
                <a:latin typeface="Wingdings"/>
                <a:cs typeface="Wingdings"/>
              </a:rPr>
              <a:t>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160" dirty="0">
                <a:latin typeface="Times New Roman"/>
                <a:cs typeface="Times New Roman"/>
              </a:rPr>
              <a:t>terjaminnya perlindungan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spc="200" dirty="0">
                <a:latin typeface="Times New Roman"/>
                <a:cs typeface="Times New Roman"/>
              </a:rPr>
              <a:t>hak</a:t>
            </a:r>
            <a:endParaRPr sz="2000" dirty="0">
              <a:latin typeface="Times New Roman"/>
              <a:cs typeface="Times New Roman"/>
            </a:endParaRPr>
          </a:p>
          <a:p>
            <a:pPr marL="356870" algn="just">
              <a:lnSpc>
                <a:spcPct val="100000"/>
              </a:lnSpc>
              <a:tabLst>
                <a:tab pos="5391150" algn="l"/>
              </a:tabLst>
            </a:pPr>
            <a:r>
              <a:rPr sz="2000" spc="204" dirty="0">
                <a:latin typeface="Times New Roman"/>
                <a:cs typeface="Times New Roman"/>
              </a:rPr>
              <a:t>anak </a:t>
            </a:r>
            <a:r>
              <a:rPr sz="2000" spc="100" dirty="0">
                <a:latin typeface="Times New Roman"/>
                <a:cs typeface="Times New Roman"/>
              </a:rPr>
              <a:t>oleh </a:t>
            </a:r>
            <a:r>
              <a:rPr sz="2000" spc="165" dirty="0">
                <a:latin typeface="Times New Roman"/>
                <a:cs typeface="Times New Roman"/>
              </a:rPr>
              <a:t>keluarga </a:t>
            </a:r>
            <a:r>
              <a:rPr sz="2000" spc="-10" dirty="0">
                <a:latin typeface="Wingdings"/>
                <a:cs typeface="Wingdings"/>
              </a:rPr>
              <a:t>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155" dirty="0">
                <a:latin typeface="Times New Roman"/>
                <a:cs typeface="Times New Roman"/>
              </a:rPr>
              <a:t>rela</a:t>
            </a:r>
            <a:r>
              <a:rPr sz="2000" spc="-165" dirty="0">
                <a:latin typeface="Times New Roman"/>
                <a:cs typeface="Times New Roman"/>
              </a:rPr>
              <a:t> </a:t>
            </a:r>
            <a:r>
              <a:rPr sz="2000" spc="150" dirty="0" err="1">
                <a:latin typeface="Times New Roman"/>
                <a:cs typeface="Times New Roman"/>
              </a:rPr>
              <a:t>berkorban</a:t>
            </a:r>
            <a:r>
              <a:rPr sz="2000" spc="95" dirty="0">
                <a:latin typeface="Times New Roman"/>
                <a:cs typeface="Times New Roman"/>
              </a:rPr>
              <a:t> </a:t>
            </a:r>
            <a:r>
              <a:rPr sz="2000" spc="220" dirty="0" err="1">
                <a:latin typeface="Times New Roman"/>
                <a:cs typeface="Times New Roman"/>
              </a:rPr>
              <a:t>unt</a:t>
            </a:r>
            <a:r>
              <a:rPr lang="en-US" sz="2000" spc="220" dirty="0" err="1">
                <a:latin typeface="Times New Roman"/>
                <a:cs typeface="Times New Roman"/>
              </a:rPr>
              <a:t>uk</a:t>
            </a:r>
            <a:r>
              <a:rPr lang="en-US" sz="2000" spc="220" dirty="0">
                <a:latin typeface="Times New Roman"/>
                <a:cs typeface="Times New Roman"/>
              </a:rPr>
              <a:t> </a:t>
            </a:r>
            <a:r>
              <a:rPr sz="2000" spc="170" dirty="0" err="1">
                <a:latin typeface="Times New Roman"/>
                <a:cs typeface="Times New Roman"/>
              </a:rPr>
              <a:t>memenuhi</a:t>
            </a:r>
            <a:endParaRPr sz="2000" dirty="0">
              <a:latin typeface="Times New Roman"/>
              <a:cs typeface="Times New Roman"/>
            </a:endParaRPr>
          </a:p>
          <a:p>
            <a:pPr marL="356870" algn="just">
              <a:lnSpc>
                <a:spcPct val="100000"/>
              </a:lnSpc>
              <a:spcBef>
                <a:spcPts val="25"/>
              </a:spcBef>
            </a:pPr>
            <a:r>
              <a:rPr sz="2000" spc="170" dirty="0">
                <a:latin typeface="Times New Roman"/>
                <a:cs typeface="Times New Roman"/>
              </a:rPr>
              <a:t>kebutuhan.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499872" y="432879"/>
            <a:ext cx="8136890" cy="1056005"/>
            <a:chOff x="499872" y="432879"/>
            <a:chExt cx="8136890" cy="1056005"/>
          </a:xfrm>
        </p:grpSpPr>
        <p:sp>
          <p:nvSpPr>
            <p:cNvPr id="4" name="object 4"/>
            <p:cNvSpPr/>
            <p:nvPr/>
          </p:nvSpPr>
          <p:spPr>
            <a:xfrm>
              <a:off x="499872" y="432879"/>
              <a:ext cx="1382141" cy="6901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51432" y="432879"/>
              <a:ext cx="1939797" cy="6901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63823" y="432879"/>
              <a:ext cx="2015998" cy="6901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52416" y="432879"/>
              <a:ext cx="1272286" cy="6901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97295" y="432879"/>
              <a:ext cx="2360422" cy="69018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833360" y="432879"/>
              <a:ext cx="802970" cy="69018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94304" y="798639"/>
              <a:ext cx="1296796" cy="69018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60519" y="798639"/>
              <a:ext cx="1781428" cy="69018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36244" y="515239"/>
            <a:ext cx="7976870" cy="49064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9565" marR="69850" indent="-269557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Schoolbook Uralic"/>
                <a:cs typeface="Schoolbook Uralic"/>
              </a:rPr>
              <a:t>ANAK </a:t>
            </a:r>
            <a:r>
              <a:rPr sz="2400" b="1" dirty="0">
                <a:latin typeface="Schoolbook Uralic"/>
                <a:cs typeface="Schoolbook Uralic"/>
              </a:rPr>
              <a:t>SEBAGAI </a:t>
            </a:r>
            <a:r>
              <a:rPr sz="2400" b="1" spc="-5" dirty="0">
                <a:latin typeface="Schoolbook Uralic"/>
                <a:cs typeface="Schoolbook Uralic"/>
              </a:rPr>
              <a:t>JAMINAN BAGI ORANGTUA </a:t>
            </a:r>
            <a:r>
              <a:rPr sz="2400" b="1" spc="-10" dirty="0">
                <a:latin typeface="Schoolbook Uralic"/>
                <a:cs typeface="Schoolbook Uralic"/>
              </a:rPr>
              <a:t>DI  </a:t>
            </a:r>
            <a:r>
              <a:rPr sz="2400" b="1" dirty="0">
                <a:latin typeface="Schoolbook Uralic"/>
                <a:cs typeface="Schoolbook Uralic"/>
              </a:rPr>
              <a:t>HARI</a:t>
            </a:r>
            <a:r>
              <a:rPr sz="2400" b="1" spc="-30" dirty="0">
                <a:latin typeface="Schoolbook Uralic"/>
                <a:cs typeface="Schoolbook Uralic"/>
              </a:rPr>
              <a:t> </a:t>
            </a:r>
            <a:r>
              <a:rPr sz="2400" b="1" dirty="0">
                <a:latin typeface="Schoolbook Uralic"/>
                <a:cs typeface="Schoolbook Uralic"/>
              </a:rPr>
              <a:t>KIAMAT</a:t>
            </a:r>
            <a:endParaRPr sz="2400" dirty="0">
              <a:latin typeface="Schoolbook Uralic"/>
              <a:cs typeface="Schoolbook Uralic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 dirty="0">
              <a:latin typeface="Schoolbook Uralic"/>
              <a:cs typeface="Schoolbook Uralic"/>
            </a:endParaRPr>
          </a:p>
          <a:p>
            <a:pPr marL="356870" marR="5080" indent="-344805">
              <a:lnSpc>
                <a:spcPct val="100000"/>
              </a:lnSpc>
              <a:spcBef>
                <a:spcPts val="5"/>
              </a:spcBef>
              <a:buFont typeface="Times New Roman"/>
              <a:buChar char="•"/>
              <a:tabLst>
                <a:tab pos="356870" algn="l"/>
                <a:tab pos="357505" algn="l"/>
              </a:tabLst>
            </a:pPr>
            <a:r>
              <a:rPr sz="2400" i="1" spc="-5" dirty="0">
                <a:latin typeface="Schoolbook Uralic"/>
                <a:cs typeface="Schoolbook Uralic"/>
              </a:rPr>
              <a:t>Riwayat dari Auf </a:t>
            </a:r>
            <a:r>
              <a:rPr sz="2400" i="1" dirty="0">
                <a:latin typeface="Schoolbook Uralic"/>
                <a:cs typeface="Schoolbook Uralic"/>
              </a:rPr>
              <a:t>bin </a:t>
            </a:r>
            <a:r>
              <a:rPr sz="2400" i="1" spc="-10" dirty="0">
                <a:latin typeface="Schoolbook Uralic"/>
                <a:cs typeface="Schoolbook Uralic"/>
              </a:rPr>
              <a:t>Malik </a:t>
            </a:r>
            <a:r>
              <a:rPr sz="2400" i="1" spc="-5" dirty="0">
                <a:latin typeface="Schoolbook Uralic"/>
                <a:cs typeface="Schoolbook Uralic"/>
              </a:rPr>
              <a:t>ra bahwa </a:t>
            </a:r>
            <a:r>
              <a:rPr sz="2400" i="1" spc="-10" dirty="0">
                <a:latin typeface="Schoolbook Uralic"/>
                <a:cs typeface="Schoolbook Uralic"/>
              </a:rPr>
              <a:t>Rasulullah saw  </a:t>
            </a:r>
            <a:r>
              <a:rPr sz="2400" i="1" spc="-5" dirty="0">
                <a:latin typeface="Schoolbook Uralic"/>
                <a:cs typeface="Schoolbook Uralic"/>
              </a:rPr>
              <a:t>bersabda: </a:t>
            </a:r>
            <a:r>
              <a:rPr sz="2400" i="1" spc="-10" dirty="0">
                <a:latin typeface="Schoolbook Uralic"/>
                <a:cs typeface="Schoolbook Uralic"/>
              </a:rPr>
              <a:t>"Barangsiapa </a:t>
            </a:r>
            <a:r>
              <a:rPr sz="2400" i="1" spc="-5" dirty="0">
                <a:latin typeface="Schoolbook Uralic"/>
                <a:cs typeface="Schoolbook Uralic"/>
              </a:rPr>
              <a:t>memiliki tiga orang </a:t>
            </a:r>
            <a:r>
              <a:rPr sz="2400" i="1" spc="-10" dirty="0">
                <a:latin typeface="Schoolbook Uralic"/>
                <a:cs typeface="Schoolbook Uralic"/>
              </a:rPr>
              <a:t>anak  perempuan </a:t>
            </a:r>
            <a:r>
              <a:rPr sz="2400" i="1" spc="-5" dirty="0">
                <a:latin typeface="Schoolbook Uralic"/>
                <a:cs typeface="Schoolbook Uralic"/>
              </a:rPr>
              <a:t>yang dinafkahinya dengan baik </a:t>
            </a:r>
            <a:r>
              <a:rPr sz="2400" i="1" spc="-10" dirty="0">
                <a:latin typeface="Schoolbook Uralic"/>
                <a:cs typeface="Schoolbook Uralic"/>
              </a:rPr>
              <a:t>sampai  </a:t>
            </a:r>
            <a:r>
              <a:rPr sz="2400" i="1" spc="-5" dirty="0">
                <a:latin typeface="Schoolbook Uralic"/>
                <a:cs typeface="Schoolbook Uralic"/>
              </a:rPr>
              <a:t>mereka menikah </a:t>
            </a:r>
            <a:r>
              <a:rPr sz="2400" i="1" spc="-10" dirty="0">
                <a:latin typeface="Schoolbook Uralic"/>
                <a:cs typeface="Schoolbook Uralic"/>
              </a:rPr>
              <a:t>atau </a:t>
            </a:r>
            <a:r>
              <a:rPr sz="2400" i="1" spc="-5" dirty="0">
                <a:latin typeface="Schoolbook Uralic"/>
                <a:cs typeface="Schoolbook Uralic"/>
              </a:rPr>
              <a:t>meninggal dunia, maka anak-  </a:t>
            </a:r>
            <a:r>
              <a:rPr sz="2400" i="1" spc="-10" dirty="0">
                <a:latin typeface="Schoolbook Uralic"/>
                <a:cs typeface="Schoolbook Uralic"/>
              </a:rPr>
              <a:t>anak </a:t>
            </a:r>
            <a:r>
              <a:rPr sz="2400" i="1" spc="-5" dirty="0">
                <a:latin typeface="Schoolbook Uralic"/>
                <a:cs typeface="Schoolbook Uralic"/>
              </a:rPr>
              <a:t>itu menjadi </a:t>
            </a:r>
            <a:r>
              <a:rPr sz="2400" i="1" spc="-10" dirty="0">
                <a:latin typeface="Schoolbook Uralic"/>
                <a:cs typeface="Schoolbook Uralic"/>
              </a:rPr>
              <a:t>tabir </a:t>
            </a:r>
            <a:r>
              <a:rPr sz="2400" i="1" spc="-5" dirty="0">
                <a:latin typeface="Schoolbook Uralic"/>
                <a:cs typeface="Schoolbook Uralic"/>
              </a:rPr>
              <a:t>baginya </a:t>
            </a:r>
            <a:r>
              <a:rPr sz="2400" i="1" spc="-10" dirty="0">
                <a:latin typeface="Schoolbook Uralic"/>
                <a:cs typeface="Schoolbook Uralic"/>
              </a:rPr>
              <a:t>dari neraka." </a:t>
            </a:r>
            <a:r>
              <a:rPr sz="2400" i="1" spc="-5" dirty="0">
                <a:latin typeface="Schoolbook Uralic"/>
                <a:cs typeface="Schoolbook Uralic"/>
              </a:rPr>
              <a:t>(HR </a:t>
            </a:r>
            <a:r>
              <a:rPr sz="2400" i="1" spc="-10" dirty="0">
                <a:latin typeface="Schoolbook Uralic"/>
                <a:cs typeface="Schoolbook Uralic"/>
              </a:rPr>
              <a:t>Al-  Baihaqi)</a:t>
            </a:r>
            <a:endParaRPr sz="2400" dirty="0">
              <a:latin typeface="Schoolbook Uralic"/>
              <a:cs typeface="Schoolbook Uralic"/>
            </a:endParaRPr>
          </a:p>
          <a:p>
            <a:pPr marL="356870" marR="157480" indent="-344805">
              <a:lnSpc>
                <a:spcPct val="100000"/>
              </a:lnSpc>
              <a:spcBef>
                <a:spcPts val="58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254" dirty="0">
                <a:latin typeface="Times New Roman"/>
                <a:cs typeface="Times New Roman"/>
              </a:rPr>
              <a:t>Juga </a:t>
            </a:r>
            <a:r>
              <a:rPr sz="2400" spc="200" dirty="0">
                <a:latin typeface="Times New Roman"/>
                <a:cs typeface="Times New Roman"/>
              </a:rPr>
              <a:t>riwayat </a:t>
            </a:r>
            <a:r>
              <a:rPr sz="2400" spc="195" dirty="0">
                <a:latin typeface="Times New Roman"/>
                <a:cs typeface="Times New Roman"/>
              </a:rPr>
              <a:t>dari </a:t>
            </a:r>
            <a:r>
              <a:rPr sz="2400" spc="130" dirty="0">
                <a:latin typeface="Times New Roman"/>
                <a:cs typeface="Times New Roman"/>
              </a:rPr>
              <a:t>Abu </a:t>
            </a:r>
            <a:r>
              <a:rPr sz="2400" spc="240" dirty="0">
                <a:latin typeface="Times New Roman"/>
                <a:cs typeface="Times New Roman"/>
              </a:rPr>
              <a:t>Hurairah </a:t>
            </a:r>
            <a:r>
              <a:rPr sz="2400" spc="200" dirty="0">
                <a:latin typeface="Times New Roman"/>
                <a:cs typeface="Times New Roman"/>
              </a:rPr>
              <a:t>ra, </a:t>
            </a:r>
            <a:r>
              <a:rPr sz="2400" spc="185" dirty="0">
                <a:latin typeface="Times New Roman"/>
                <a:cs typeface="Times New Roman"/>
              </a:rPr>
              <a:t>ia </a:t>
            </a:r>
            <a:r>
              <a:rPr sz="2400" spc="200" dirty="0">
                <a:latin typeface="Times New Roman"/>
                <a:cs typeface="Times New Roman"/>
              </a:rPr>
              <a:t>berkata,  </a:t>
            </a:r>
            <a:r>
              <a:rPr sz="2400" spc="190" dirty="0">
                <a:latin typeface="Times New Roman"/>
                <a:cs typeface="Times New Roman"/>
              </a:rPr>
              <a:t>Rasulullah saw </a:t>
            </a:r>
            <a:r>
              <a:rPr sz="2400" spc="114" dirty="0">
                <a:latin typeface="Times New Roman"/>
                <a:cs typeface="Times New Roman"/>
              </a:rPr>
              <a:t>bersabda:</a:t>
            </a:r>
            <a:r>
              <a:rPr sz="2400" i="1" spc="114" dirty="0">
                <a:latin typeface="Schoolbook Uralic"/>
                <a:cs typeface="Schoolbook Uralic"/>
              </a:rPr>
              <a:t>"Ada </a:t>
            </a:r>
            <a:r>
              <a:rPr sz="2400" i="1" spc="-10" dirty="0">
                <a:latin typeface="Schoolbook Uralic"/>
                <a:cs typeface="Schoolbook Uralic"/>
              </a:rPr>
              <a:t>seorang </a:t>
            </a:r>
            <a:r>
              <a:rPr sz="2400" i="1" dirty="0">
                <a:latin typeface="Schoolbook Uralic"/>
                <a:cs typeface="Schoolbook Uralic"/>
              </a:rPr>
              <a:t>hamba </a:t>
            </a:r>
            <a:r>
              <a:rPr sz="2400" i="1" spc="-5" dirty="0">
                <a:latin typeface="Schoolbook Uralic"/>
                <a:cs typeface="Schoolbook Uralic"/>
              </a:rPr>
              <a:t>yang  ditinggikan </a:t>
            </a:r>
            <a:r>
              <a:rPr sz="2400" i="1" spc="-10" dirty="0">
                <a:latin typeface="Schoolbook Uralic"/>
                <a:cs typeface="Schoolbook Uralic"/>
              </a:rPr>
              <a:t>derajatnya. </a:t>
            </a:r>
            <a:r>
              <a:rPr sz="2400" i="1" spc="-5" dirty="0">
                <a:latin typeface="Schoolbook Uralic"/>
                <a:cs typeface="Schoolbook Uralic"/>
              </a:rPr>
              <a:t>Lalu ia </a:t>
            </a:r>
            <a:r>
              <a:rPr sz="2400" i="1" spc="-10" dirty="0">
                <a:latin typeface="Schoolbook Uralic"/>
                <a:cs typeface="Schoolbook Uralic"/>
              </a:rPr>
              <a:t>bertanya: </a:t>
            </a:r>
            <a:r>
              <a:rPr sz="2400" i="1" spc="-5" dirty="0">
                <a:latin typeface="Schoolbook Uralic"/>
                <a:cs typeface="Schoolbook Uralic"/>
              </a:rPr>
              <a:t>Wahai  </a:t>
            </a:r>
            <a:r>
              <a:rPr sz="2400" i="1" dirty="0">
                <a:latin typeface="Schoolbook Uralic"/>
                <a:cs typeface="Schoolbook Uralic"/>
              </a:rPr>
              <a:t>Rabbku, </a:t>
            </a:r>
            <a:r>
              <a:rPr sz="2400" i="1" spc="-5" dirty="0">
                <a:latin typeface="Schoolbook Uralic"/>
                <a:cs typeface="Schoolbook Uralic"/>
              </a:rPr>
              <a:t>mengapa </a:t>
            </a:r>
            <a:r>
              <a:rPr sz="2400" i="1" spc="-10" dirty="0">
                <a:latin typeface="Schoolbook Uralic"/>
                <a:cs typeface="Schoolbook Uralic"/>
              </a:rPr>
              <a:t>derajat </a:t>
            </a:r>
            <a:r>
              <a:rPr sz="2400" i="1" spc="-5" dirty="0">
                <a:latin typeface="Schoolbook Uralic"/>
                <a:cs typeface="Schoolbook Uralic"/>
              </a:rPr>
              <a:t>ini diberikan kepadaku?  </a:t>
            </a:r>
            <a:r>
              <a:rPr sz="2400" i="1" spc="-10" dirty="0">
                <a:latin typeface="Schoolbook Uralic"/>
                <a:cs typeface="Schoolbook Uralic"/>
              </a:rPr>
              <a:t>Allah berfirman: </a:t>
            </a:r>
            <a:r>
              <a:rPr sz="2400" i="1" spc="-5" dirty="0">
                <a:latin typeface="Schoolbook Uralic"/>
                <a:cs typeface="Schoolbook Uralic"/>
              </a:rPr>
              <a:t>Sebab </a:t>
            </a:r>
            <a:r>
              <a:rPr sz="2400" i="1" spc="-10" dirty="0">
                <a:latin typeface="Schoolbook Uralic"/>
                <a:cs typeface="Schoolbook Uralic"/>
              </a:rPr>
              <a:t>permohonan ampun anakmu  </a:t>
            </a:r>
            <a:r>
              <a:rPr sz="2400" i="1" spc="-5" dirty="0">
                <a:latin typeface="Schoolbook Uralic"/>
                <a:cs typeface="Schoolbook Uralic"/>
              </a:rPr>
              <a:t>untukmu </a:t>
            </a:r>
            <a:r>
              <a:rPr sz="2400" i="1" spc="-10" dirty="0">
                <a:latin typeface="Schoolbook Uralic"/>
                <a:cs typeface="Schoolbook Uralic"/>
              </a:rPr>
              <a:t>sesudah </a:t>
            </a:r>
            <a:r>
              <a:rPr sz="2400" i="1" spc="-5" dirty="0">
                <a:latin typeface="Schoolbook Uralic"/>
                <a:cs typeface="Schoolbook Uralic"/>
              </a:rPr>
              <a:t>meninggalmu"(HR Ahmad, </a:t>
            </a:r>
            <a:r>
              <a:rPr sz="2400" i="1" dirty="0">
                <a:latin typeface="Schoolbook Uralic"/>
                <a:cs typeface="Schoolbook Uralic"/>
              </a:rPr>
              <a:t>Ibnu  </a:t>
            </a:r>
            <a:r>
              <a:rPr sz="2400" i="1" spc="-5" dirty="0">
                <a:latin typeface="Schoolbook Uralic"/>
                <a:cs typeface="Schoolbook Uralic"/>
              </a:rPr>
              <a:t>majah, </a:t>
            </a:r>
            <a:r>
              <a:rPr sz="2400" i="1" spc="-10" dirty="0">
                <a:latin typeface="Schoolbook Uralic"/>
                <a:cs typeface="Schoolbook Uralic"/>
              </a:rPr>
              <a:t>dan</a:t>
            </a:r>
            <a:r>
              <a:rPr sz="2400" i="1" spc="-15" dirty="0">
                <a:latin typeface="Schoolbook Uralic"/>
                <a:cs typeface="Schoolbook Uralic"/>
              </a:rPr>
              <a:t> </a:t>
            </a:r>
            <a:r>
              <a:rPr sz="2400" i="1" spc="-10" dirty="0">
                <a:latin typeface="Schoolbook Uralic"/>
                <a:cs typeface="Schoolbook Uralic"/>
              </a:rPr>
              <a:t>Al-Baihaqi)</a:t>
            </a:r>
            <a:endParaRPr sz="2400" dirty="0">
              <a:latin typeface="Schoolbook Uralic"/>
              <a:cs typeface="Schoolbook Ural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38327" y="189039"/>
            <a:ext cx="7402195" cy="690245"/>
            <a:chOff x="338327" y="189039"/>
            <a:chExt cx="7402195" cy="690245"/>
          </a:xfrm>
        </p:grpSpPr>
        <p:sp>
          <p:nvSpPr>
            <p:cNvPr id="4" name="object 4"/>
            <p:cNvSpPr/>
            <p:nvPr/>
          </p:nvSpPr>
          <p:spPr>
            <a:xfrm>
              <a:off x="338327" y="189039"/>
              <a:ext cx="1382141" cy="6901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89888" y="189039"/>
              <a:ext cx="1939798" cy="6901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02279" y="189039"/>
              <a:ext cx="1302766" cy="6901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77639" y="189039"/>
              <a:ext cx="1382140" cy="6901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29199" y="189039"/>
              <a:ext cx="1616709" cy="69018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21551" y="189039"/>
              <a:ext cx="1418590" cy="69018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07340" y="270459"/>
            <a:ext cx="8657590" cy="4629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algn="just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Schoolbook Uralic"/>
                <a:cs typeface="Schoolbook Uralic"/>
              </a:rPr>
              <a:t>ANAK </a:t>
            </a:r>
            <a:r>
              <a:rPr sz="2000" b="1" dirty="0">
                <a:latin typeface="Schoolbook Uralic"/>
                <a:cs typeface="Schoolbook Uralic"/>
              </a:rPr>
              <a:t>SEBAGAI ASET MASA </a:t>
            </a:r>
            <a:r>
              <a:rPr sz="2000" b="1" spc="-5" dirty="0">
                <a:latin typeface="Schoolbook Uralic"/>
                <a:cs typeface="Schoolbook Uralic"/>
              </a:rPr>
              <a:t>DEPAN</a:t>
            </a:r>
            <a:r>
              <a:rPr sz="2000" b="1" spc="10" dirty="0">
                <a:latin typeface="Schoolbook Uralic"/>
                <a:cs typeface="Schoolbook Uralic"/>
              </a:rPr>
              <a:t> </a:t>
            </a:r>
            <a:r>
              <a:rPr sz="2000" b="1" spc="-5" dirty="0">
                <a:latin typeface="Schoolbook Uralic"/>
                <a:cs typeface="Schoolbook Uralic"/>
              </a:rPr>
              <a:t>UMAT</a:t>
            </a:r>
            <a:endParaRPr sz="2000" dirty="0">
              <a:latin typeface="Schoolbook Uralic"/>
              <a:cs typeface="Schoolbook Uralic"/>
            </a:endParaRPr>
          </a:p>
          <a:p>
            <a:pPr marL="356870" marR="5080" indent="-344805" algn="just">
              <a:lnSpc>
                <a:spcPct val="100299"/>
              </a:lnSpc>
              <a:spcBef>
                <a:spcPts val="2375"/>
              </a:spcBef>
              <a:buChar char="•"/>
              <a:tabLst>
                <a:tab pos="356870" algn="l"/>
                <a:tab pos="357505" algn="l"/>
              </a:tabLst>
            </a:pPr>
            <a:r>
              <a:rPr sz="2000" spc="204" dirty="0" err="1">
                <a:latin typeface="Times New Roman"/>
                <a:cs typeface="Times New Roman"/>
              </a:rPr>
              <a:t>Tujuan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220" dirty="0" err="1">
                <a:latin typeface="Times New Roman"/>
                <a:cs typeface="Times New Roman"/>
              </a:rPr>
              <a:t>pernikahan</a:t>
            </a:r>
            <a:r>
              <a:rPr lang="en-US" sz="2000" spc="55" dirty="0">
                <a:latin typeface="Times New Roman"/>
                <a:cs typeface="Times New Roman"/>
              </a:rPr>
              <a:t> </a:t>
            </a:r>
            <a:r>
              <a:rPr sz="2000" spc="180" dirty="0">
                <a:latin typeface="Wingdings"/>
                <a:cs typeface="Wingdings"/>
              </a:rPr>
              <a:t></a:t>
            </a:r>
            <a:r>
              <a:rPr lang="en-US" sz="2000" spc="180" dirty="0">
                <a:latin typeface="Wingdings"/>
                <a:cs typeface="Wingdings"/>
              </a:rPr>
              <a:t> </a:t>
            </a:r>
            <a:r>
              <a:rPr sz="2000" spc="180" dirty="0" err="1">
                <a:latin typeface="Times New Roman"/>
                <a:cs typeface="Times New Roman"/>
              </a:rPr>
              <a:t>lahirnya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225" dirty="0">
                <a:latin typeface="Times New Roman"/>
                <a:cs typeface="Times New Roman"/>
              </a:rPr>
              <a:t>anak-anak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165" dirty="0">
                <a:latin typeface="Times New Roman"/>
                <a:cs typeface="Times New Roman"/>
              </a:rPr>
              <a:t>sebagai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175" dirty="0">
                <a:latin typeface="Times New Roman"/>
                <a:cs typeface="Times New Roman"/>
              </a:rPr>
              <a:t>pewaris  </a:t>
            </a:r>
            <a:r>
              <a:rPr sz="2000" spc="200" dirty="0">
                <a:latin typeface="Times New Roman"/>
                <a:cs typeface="Times New Roman"/>
              </a:rPr>
              <a:t>orangtuanya, </a:t>
            </a:r>
            <a:r>
              <a:rPr sz="2000" spc="220" dirty="0">
                <a:latin typeface="Times New Roman"/>
                <a:cs typeface="Times New Roman"/>
              </a:rPr>
              <a:t>(harta </a:t>
            </a:r>
            <a:r>
              <a:rPr sz="2000" spc="65" dirty="0">
                <a:latin typeface="Times New Roman"/>
                <a:cs typeface="Times New Roman"/>
              </a:rPr>
              <a:t>, </a:t>
            </a:r>
            <a:r>
              <a:rPr sz="2000" spc="200" dirty="0">
                <a:latin typeface="Times New Roman"/>
                <a:cs typeface="Times New Roman"/>
              </a:rPr>
              <a:t>tanggung </a:t>
            </a:r>
            <a:r>
              <a:rPr sz="2000" spc="170" dirty="0">
                <a:latin typeface="Times New Roman"/>
                <a:cs typeface="Times New Roman"/>
              </a:rPr>
              <a:t>jawab </a:t>
            </a:r>
            <a:r>
              <a:rPr sz="2000" spc="210" dirty="0">
                <a:latin typeface="Times New Roman"/>
                <a:cs typeface="Times New Roman"/>
              </a:rPr>
              <a:t>dalam </a:t>
            </a:r>
            <a:r>
              <a:rPr sz="2000" spc="200" dirty="0">
                <a:latin typeface="Times New Roman"/>
                <a:cs typeface="Times New Roman"/>
              </a:rPr>
              <a:t>mengemban  </a:t>
            </a:r>
            <a:r>
              <a:rPr sz="2000" spc="204" dirty="0">
                <a:latin typeface="Times New Roman"/>
                <a:cs typeface="Times New Roman"/>
              </a:rPr>
              <a:t>risalah </a:t>
            </a:r>
            <a:r>
              <a:rPr sz="2000" spc="145" dirty="0">
                <a:latin typeface="Times New Roman"/>
                <a:cs typeface="Times New Roman"/>
              </a:rPr>
              <a:t>Islam). </a:t>
            </a:r>
            <a:r>
              <a:rPr sz="2000" spc="204" dirty="0">
                <a:latin typeface="Times New Roman"/>
                <a:cs typeface="Times New Roman"/>
              </a:rPr>
              <a:t>Sebagaimana </a:t>
            </a:r>
            <a:r>
              <a:rPr sz="2000" spc="200" dirty="0">
                <a:latin typeface="Times New Roman"/>
                <a:cs typeface="Times New Roman"/>
              </a:rPr>
              <a:t>riwayat </a:t>
            </a:r>
            <a:r>
              <a:rPr sz="2000" spc="195" dirty="0">
                <a:latin typeface="Times New Roman"/>
                <a:cs typeface="Times New Roman"/>
              </a:rPr>
              <a:t>dari </a:t>
            </a:r>
            <a:r>
              <a:rPr sz="2000" spc="175" dirty="0">
                <a:latin typeface="Times New Roman"/>
                <a:cs typeface="Times New Roman"/>
              </a:rPr>
              <a:t>Anas </a:t>
            </a:r>
            <a:r>
              <a:rPr sz="2000" spc="195" dirty="0">
                <a:latin typeface="Times New Roman"/>
                <a:cs typeface="Times New Roman"/>
              </a:rPr>
              <a:t>ra, </a:t>
            </a:r>
            <a:r>
              <a:rPr sz="2000" spc="185" dirty="0">
                <a:latin typeface="Times New Roman"/>
                <a:cs typeface="Times New Roman"/>
              </a:rPr>
              <a:t>ia  </a:t>
            </a:r>
            <a:r>
              <a:rPr sz="2000" spc="195" dirty="0">
                <a:latin typeface="Times New Roman"/>
                <a:cs typeface="Times New Roman"/>
              </a:rPr>
              <a:t>berkata:</a:t>
            </a:r>
            <a:endParaRPr sz="2000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Times New Roman"/>
              <a:buChar char="•"/>
            </a:pPr>
            <a:endParaRPr sz="2000" dirty="0">
              <a:latin typeface="Times New Roman"/>
              <a:cs typeface="Times New Roman"/>
            </a:endParaRPr>
          </a:p>
          <a:p>
            <a:pPr marL="356870" marR="213995" indent="-344805" algn="just">
              <a:lnSpc>
                <a:spcPct val="100000"/>
              </a:lnSpc>
              <a:buClr>
                <a:srgbClr val="FFFFFF"/>
              </a:buClr>
              <a:buFont typeface="Times New Roman"/>
              <a:buChar char="•"/>
              <a:tabLst>
                <a:tab pos="442595" algn="l"/>
                <a:tab pos="443230" algn="l"/>
              </a:tabLst>
            </a:pPr>
            <a:r>
              <a:rPr sz="2000" dirty="0"/>
              <a:t>	</a:t>
            </a:r>
            <a:r>
              <a:rPr sz="2000" i="1" spc="-10" dirty="0">
                <a:latin typeface="Schoolbook Uralic"/>
                <a:cs typeface="Schoolbook Uralic"/>
              </a:rPr>
              <a:t>"Rasulullah saw </a:t>
            </a:r>
            <a:r>
              <a:rPr sz="2000" i="1" spc="-5" dirty="0">
                <a:latin typeface="Schoolbook Uralic"/>
                <a:cs typeface="Schoolbook Uralic"/>
              </a:rPr>
              <a:t>menganjurkan </a:t>
            </a:r>
            <a:r>
              <a:rPr sz="2000" i="1" spc="-15" dirty="0">
                <a:latin typeface="Schoolbook Uralic"/>
                <a:cs typeface="Schoolbook Uralic"/>
              </a:rPr>
              <a:t>para </a:t>
            </a:r>
            <a:r>
              <a:rPr sz="2000" i="1" spc="-10" dirty="0">
                <a:latin typeface="Schoolbook Uralic"/>
                <a:cs typeface="Schoolbook Uralic"/>
              </a:rPr>
              <a:t>pemuda </a:t>
            </a:r>
            <a:r>
              <a:rPr sz="2000" i="1" spc="-5" dirty="0">
                <a:latin typeface="Schoolbook Uralic"/>
                <a:cs typeface="Schoolbook Uralic"/>
              </a:rPr>
              <a:t>untuk  kawin dan </a:t>
            </a:r>
            <a:r>
              <a:rPr sz="2000" i="1" spc="-10" dirty="0">
                <a:latin typeface="Schoolbook Uralic"/>
                <a:cs typeface="Schoolbook Uralic"/>
              </a:rPr>
              <a:t>melarang keras </a:t>
            </a:r>
            <a:r>
              <a:rPr sz="2000" i="1" spc="-5" dirty="0">
                <a:latin typeface="Schoolbook Uralic"/>
                <a:cs typeface="Schoolbook Uralic"/>
              </a:rPr>
              <a:t>untuk </a:t>
            </a:r>
            <a:r>
              <a:rPr sz="2000" i="1" spc="-10" dirty="0">
                <a:latin typeface="Schoolbook Uralic"/>
                <a:cs typeface="Schoolbook Uralic"/>
              </a:rPr>
              <a:t>tabattul. </a:t>
            </a:r>
            <a:r>
              <a:rPr sz="2000" i="1" dirty="0">
                <a:latin typeface="Schoolbook Uralic"/>
                <a:cs typeface="Schoolbook Uralic"/>
              </a:rPr>
              <a:t>Dan </a:t>
            </a:r>
            <a:r>
              <a:rPr sz="2000" i="1" spc="-5" dirty="0">
                <a:latin typeface="Schoolbook Uralic"/>
                <a:cs typeface="Schoolbook Uralic"/>
              </a:rPr>
              <a:t>beliau  </a:t>
            </a:r>
            <a:r>
              <a:rPr sz="2000" i="1" spc="-10" dirty="0">
                <a:latin typeface="Schoolbook Uralic"/>
                <a:cs typeface="Schoolbook Uralic"/>
              </a:rPr>
              <a:t>bersabda:’Kawinlah kalian </a:t>
            </a:r>
            <a:r>
              <a:rPr sz="2000" i="1" spc="-5" dirty="0">
                <a:latin typeface="Schoolbook Uralic"/>
                <a:cs typeface="Schoolbook Uralic"/>
              </a:rPr>
              <a:t>dengan wanita-wanita yang  </a:t>
            </a:r>
            <a:r>
              <a:rPr sz="2000" i="1" spc="-10" dirty="0">
                <a:latin typeface="Schoolbook Uralic"/>
                <a:cs typeface="Schoolbook Uralic"/>
              </a:rPr>
              <a:t>penyayang </a:t>
            </a:r>
            <a:r>
              <a:rPr sz="2000" i="1" spc="-5" dirty="0">
                <a:latin typeface="Schoolbook Uralic"/>
                <a:cs typeface="Schoolbook Uralic"/>
              </a:rPr>
              <a:t>dan subur. </a:t>
            </a:r>
            <a:r>
              <a:rPr sz="2000" i="1" dirty="0">
                <a:latin typeface="Schoolbook Uralic"/>
                <a:cs typeface="Schoolbook Uralic"/>
              </a:rPr>
              <a:t>Sesungguhnya </a:t>
            </a:r>
            <a:r>
              <a:rPr sz="2000" i="1" spc="-5" dirty="0">
                <a:latin typeface="Schoolbook Uralic"/>
                <a:cs typeface="Schoolbook Uralic"/>
              </a:rPr>
              <a:t>dengan </a:t>
            </a:r>
            <a:r>
              <a:rPr sz="2000" i="1" spc="-10" dirty="0">
                <a:latin typeface="Schoolbook Uralic"/>
                <a:cs typeface="Schoolbook Uralic"/>
              </a:rPr>
              <a:t>kalian </a:t>
            </a:r>
            <a:r>
              <a:rPr sz="2000" i="1" spc="-5" dirty="0">
                <a:latin typeface="Schoolbook Uralic"/>
                <a:cs typeface="Schoolbook Uralic"/>
              </a:rPr>
              <a:t>saya  ingin </a:t>
            </a:r>
            <a:r>
              <a:rPr sz="2000" i="1" spc="-10" dirty="0">
                <a:latin typeface="Schoolbook Uralic"/>
                <a:cs typeface="Schoolbook Uralic"/>
              </a:rPr>
              <a:t>memperbanyak </a:t>
            </a:r>
            <a:r>
              <a:rPr sz="2000" i="1" spc="-5" dirty="0">
                <a:latin typeface="Schoolbook Uralic"/>
                <a:cs typeface="Schoolbook Uralic"/>
              </a:rPr>
              <a:t>ummat di </a:t>
            </a:r>
            <a:r>
              <a:rPr sz="2000" i="1" spc="-10" dirty="0">
                <a:latin typeface="Schoolbook Uralic"/>
                <a:cs typeface="Schoolbook Uralic"/>
              </a:rPr>
              <a:t>antara </a:t>
            </a:r>
            <a:r>
              <a:rPr sz="2000" i="1" spc="-15" dirty="0">
                <a:latin typeface="Schoolbook Uralic"/>
                <a:cs typeface="Schoolbook Uralic"/>
              </a:rPr>
              <a:t>para </a:t>
            </a:r>
            <a:r>
              <a:rPr sz="2000" i="1" spc="-5" dirty="0">
                <a:latin typeface="Schoolbook Uralic"/>
                <a:cs typeface="Schoolbook Uralic"/>
              </a:rPr>
              <a:t>nabi </a:t>
            </a:r>
            <a:r>
              <a:rPr sz="2000" i="1" spc="-10" dirty="0">
                <a:latin typeface="Schoolbook Uralic"/>
                <a:cs typeface="Schoolbook Uralic"/>
              </a:rPr>
              <a:t>pada  hari </a:t>
            </a:r>
            <a:r>
              <a:rPr sz="2000" i="1" spc="-5" dirty="0">
                <a:latin typeface="Schoolbook Uralic"/>
                <a:cs typeface="Schoolbook Uralic"/>
              </a:rPr>
              <a:t>kiamat nanti." (HR Imam Ahmad </a:t>
            </a:r>
            <a:r>
              <a:rPr sz="2000" i="1" spc="-10" dirty="0">
                <a:latin typeface="Schoolbook Uralic"/>
                <a:cs typeface="Schoolbook Uralic"/>
              </a:rPr>
              <a:t>dan </a:t>
            </a:r>
            <a:r>
              <a:rPr sz="2000" i="1" spc="-5" dirty="0">
                <a:latin typeface="Schoolbook Uralic"/>
                <a:cs typeface="Schoolbook Uralic"/>
              </a:rPr>
              <a:t>Abu</a:t>
            </a:r>
            <a:r>
              <a:rPr sz="2000" i="1" spc="65" dirty="0">
                <a:latin typeface="Schoolbook Uralic"/>
                <a:cs typeface="Schoolbook Uralic"/>
              </a:rPr>
              <a:t> </a:t>
            </a:r>
            <a:r>
              <a:rPr sz="2000" i="1" spc="-5" dirty="0">
                <a:latin typeface="Schoolbook Uralic"/>
                <a:cs typeface="Schoolbook Uralic"/>
              </a:rPr>
              <a:t>Hakim)</a:t>
            </a:r>
            <a:endParaRPr sz="2000" dirty="0">
              <a:latin typeface="Schoolbook Uralic"/>
              <a:cs typeface="Schoolbook Uralic"/>
            </a:endParaRPr>
          </a:p>
          <a:p>
            <a:pPr algn="just"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Times New Roman"/>
              <a:buChar char="•"/>
            </a:pPr>
            <a:endParaRPr sz="2000" dirty="0">
              <a:latin typeface="Schoolbook Uralic"/>
              <a:cs typeface="Schoolbook Uralic"/>
            </a:endParaRPr>
          </a:p>
          <a:p>
            <a:pPr marL="356870" marR="261620" indent="-344805" algn="just">
              <a:lnSpc>
                <a:spcPct val="100000"/>
              </a:lnSpc>
              <a:buFont typeface="Times New Roman"/>
              <a:buChar char="•"/>
              <a:tabLst>
                <a:tab pos="356870" algn="l"/>
                <a:tab pos="357505" algn="l"/>
              </a:tabLst>
            </a:pPr>
            <a:r>
              <a:rPr sz="2000" i="1" spc="-10" dirty="0">
                <a:latin typeface="Schoolbook Uralic"/>
                <a:cs typeface="Schoolbook Uralic"/>
              </a:rPr>
              <a:t>"Perempuan itu </a:t>
            </a:r>
            <a:r>
              <a:rPr sz="2000" i="1" spc="-5" dirty="0">
                <a:latin typeface="Schoolbook Uralic"/>
                <a:cs typeface="Schoolbook Uralic"/>
              </a:rPr>
              <a:t>dinikahi karena </a:t>
            </a:r>
            <a:r>
              <a:rPr sz="2000" i="1" spc="-10" dirty="0">
                <a:latin typeface="Schoolbook Uralic"/>
                <a:cs typeface="Schoolbook Uralic"/>
              </a:rPr>
              <a:t>empat perkara: </a:t>
            </a:r>
            <a:r>
              <a:rPr sz="2000" i="1" spc="-5" dirty="0" err="1">
                <a:latin typeface="Schoolbook Uralic"/>
                <a:cs typeface="Schoolbook Uralic"/>
              </a:rPr>
              <a:t>karena</a:t>
            </a:r>
            <a:r>
              <a:rPr lang="en-US" sz="2000" i="1" spc="-5" dirty="0">
                <a:latin typeface="Schoolbook Uralic"/>
                <a:cs typeface="Schoolbook Uralic"/>
              </a:rPr>
              <a:t> </a:t>
            </a:r>
            <a:r>
              <a:rPr sz="2000" i="1" spc="-10" dirty="0" err="1">
                <a:latin typeface="Schoolbook Uralic"/>
                <a:cs typeface="Schoolbook Uralic"/>
              </a:rPr>
              <a:t>hartanya</a:t>
            </a:r>
            <a:r>
              <a:rPr sz="2000" i="1" spc="-10" dirty="0">
                <a:latin typeface="Schoolbook Uralic"/>
                <a:cs typeface="Schoolbook Uralic"/>
              </a:rPr>
              <a:t>, </a:t>
            </a:r>
            <a:r>
              <a:rPr sz="2000" i="1" spc="-5" dirty="0">
                <a:latin typeface="Schoolbook Uralic"/>
                <a:cs typeface="Schoolbook Uralic"/>
              </a:rPr>
              <a:t>keturunannya, kecantikannya, dan </a:t>
            </a:r>
            <a:r>
              <a:rPr sz="2000" i="1" spc="-10" dirty="0">
                <a:latin typeface="Schoolbook Uralic"/>
                <a:cs typeface="Schoolbook Uralic"/>
              </a:rPr>
              <a:t>agamanya.  </a:t>
            </a:r>
            <a:r>
              <a:rPr sz="2000" i="1" spc="-5" dirty="0">
                <a:latin typeface="Schoolbook Uralic"/>
                <a:cs typeface="Schoolbook Uralic"/>
              </a:rPr>
              <a:t>Maka </a:t>
            </a:r>
            <a:r>
              <a:rPr sz="2000" i="1" spc="-10" dirty="0">
                <a:latin typeface="Schoolbook Uralic"/>
                <a:cs typeface="Schoolbook Uralic"/>
              </a:rPr>
              <a:t>pilihlah perempuan </a:t>
            </a:r>
            <a:r>
              <a:rPr sz="2000" i="1" spc="-5" dirty="0">
                <a:latin typeface="Schoolbook Uralic"/>
                <a:cs typeface="Schoolbook Uralic"/>
              </a:rPr>
              <a:t>yang </a:t>
            </a:r>
            <a:r>
              <a:rPr sz="2000" i="1" spc="-10" dirty="0">
                <a:latin typeface="Schoolbook Uralic"/>
                <a:cs typeface="Schoolbook Uralic"/>
              </a:rPr>
              <a:t>beragama, niscaya </a:t>
            </a:r>
            <a:r>
              <a:rPr sz="2000" i="1" spc="-5" dirty="0">
                <a:latin typeface="Schoolbook Uralic"/>
                <a:cs typeface="Schoolbook Uralic"/>
              </a:rPr>
              <a:t>kamu  </a:t>
            </a:r>
            <a:r>
              <a:rPr sz="2000" i="1" spc="-10" dirty="0">
                <a:latin typeface="Schoolbook Uralic"/>
                <a:cs typeface="Schoolbook Uralic"/>
              </a:rPr>
              <a:t>akan </a:t>
            </a:r>
            <a:r>
              <a:rPr sz="2000" i="1" spc="-5" dirty="0">
                <a:latin typeface="Schoolbook Uralic"/>
                <a:cs typeface="Schoolbook Uralic"/>
              </a:rPr>
              <a:t>beruntung"(HR</a:t>
            </a:r>
            <a:r>
              <a:rPr sz="2000" i="1" spc="5" dirty="0">
                <a:latin typeface="Schoolbook Uralic"/>
                <a:cs typeface="Schoolbook Uralic"/>
              </a:rPr>
              <a:t> </a:t>
            </a:r>
            <a:r>
              <a:rPr sz="2000" i="1" spc="-5" dirty="0">
                <a:latin typeface="Schoolbook Uralic"/>
                <a:cs typeface="Schoolbook Uralic"/>
              </a:rPr>
              <a:t>Bukhari)</a:t>
            </a:r>
            <a:endParaRPr sz="2000" dirty="0">
              <a:latin typeface="Schoolbook Uralic"/>
              <a:cs typeface="Schoolbook Ural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76784" y="566978"/>
            <a:ext cx="8630285" cy="803275"/>
            <a:chOff x="176784" y="566978"/>
            <a:chExt cx="8630285" cy="803275"/>
          </a:xfrm>
        </p:grpSpPr>
        <p:sp>
          <p:nvSpPr>
            <p:cNvPr id="4" name="object 4"/>
            <p:cNvSpPr/>
            <p:nvPr/>
          </p:nvSpPr>
          <p:spPr>
            <a:xfrm>
              <a:off x="176784" y="566978"/>
              <a:ext cx="1610741" cy="8029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05128" y="566978"/>
              <a:ext cx="2265934" cy="8029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82695" y="566978"/>
              <a:ext cx="1519174" cy="8029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19599" y="566978"/>
              <a:ext cx="1613789" cy="8029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44895" y="566978"/>
              <a:ext cx="1888108" cy="8029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50607" y="566978"/>
              <a:ext cx="1656333" cy="80297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08838" y="667334"/>
            <a:ext cx="817753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dirty="0"/>
              <a:t>ANAK SEBAGAI </a:t>
            </a:r>
            <a:r>
              <a:rPr sz="2800" spc="5" dirty="0"/>
              <a:t>ASET MASA DEPAN</a:t>
            </a:r>
            <a:r>
              <a:rPr sz="2800" spc="-200" dirty="0"/>
              <a:t> </a:t>
            </a:r>
            <a:r>
              <a:rPr sz="2800" spc="5" dirty="0"/>
              <a:t>UMAT</a:t>
            </a:r>
            <a:endParaRPr sz="2800"/>
          </a:p>
        </p:txBody>
      </p:sp>
      <p:sp>
        <p:nvSpPr>
          <p:cNvPr id="11" name="object 11"/>
          <p:cNvSpPr txBox="1"/>
          <p:nvPr/>
        </p:nvSpPr>
        <p:spPr>
          <a:xfrm>
            <a:off x="533400" y="1628013"/>
            <a:ext cx="8273540" cy="2675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195" dirty="0">
                <a:latin typeface="Times New Roman"/>
                <a:cs typeface="Times New Roman"/>
              </a:rPr>
              <a:t>Islam </a:t>
            </a:r>
            <a:r>
              <a:rPr sz="2400" spc="165" dirty="0">
                <a:latin typeface="Times New Roman"/>
                <a:cs typeface="Times New Roman"/>
              </a:rPr>
              <a:t>juga </a:t>
            </a:r>
            <a:r>
              <a:rPr sz="2400" spc="215" dirty="0">
                <a:latin typeface="Times New Roman"/>
                <a:cs typeface="Times New Roman"/>
              </a:rPr>
              <a:t>mensyariatkan </a:t>
            </a:r>
            <a:r>
              <a:rPr sz="2400" spc="254" dirty="0">
                <a:latin typeface="Times New Roman"/>
                <a:cs typeface="Times New Roman"/>
              </a:rPr>
              <a:t>untuk </a:t>
            </a:r>
            <a:r>
              <a:rPr sz="2400" spc="220" dirty="0">
                <a:latin typeface="Times New Roman"/>
                <a:cs typeface="Times New Roman"/>
              </a:rPr>
              <a:t>memperhatikan  </a:t>
            </a:r>
            <a:r>
              <a:rPr sz="2400" spc="204" dirty="0">
                <a:latin typeface="Times New Roman"/>
                <a:cs typeface="Times New Roman"/>
              </a:rPr>
              <a:t>kualitas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175" dirty="0">
                <a:latin typeface="Times New Roman"/>
                <a:cs typeface="Times New Roman"/>
              </a:rPr>
              <a:t>generasi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185" dirty="0">
                <a:latin typeface="Times New Roman"/>
                <a:cs typeface="Times New Roman"/>
              </a:rPr>
              <a:t>penerusnya.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endParaRPr lang="en-US" sz="2400" spc="50" dirty="0">
              <a:latin typeface="Times New Roman"/>
              <a:cs typeface="Times New Roman"/>
            </a:endParaRPr>
          </a:p>
          <a:p>
            <a:pPr marL="12065" marR="5080" algn="just">
              <a:lnSpc>
                <a:spcPct val="100000"/>
              </a:lnSpc>
              <a:spcBef>
                <a:spcPts val="100"/>
              </a:spcBef>
              <a:tabLst>
                <a:tab pos="356870" algn="l"/>
                <a:tab pos="357505" algn="l"/>
              </a:tabLst>
            </a:pPr>
            <a:r>
              <a:rPr lang="en-ID" sz="2400" spc="50" dirty="0">
                <a:latin typeface="Times New Roman"/>
                <a:cs typeface="Times New Roman"/>
              </a:rPr>
              <a:t>    </a:t>
            </a:r>
            <a:r>
              <a:rPr sz="2400" spc="204" dirty="0" err="1">
                <a:latin typeface="Times New Roman"/>
                <a:cs typeface="Times New Roman"/>
              </a:rPr>
              <a:t>Sebagaimana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155" dirty="0">
                <a:latin typeface="Times New Roman"/>
                <a:cs typeface="Times New Roman"/>
              </a:rPr>
              <a:t>QS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An-  </a:t>
            </a:r>
            <a:r>
              <a:rPr sz="2400" spc="105" dirty="0">
                <a:latin typeface="Times New Roman"/>
                <a:cs typeface="Times New Roman"/>
              </a:rPr>
              <a:t>Nissa’ </a:t>
            </a:r>
            <a:r>
              <a:rPr sz="2400" spc="225" dirty="0">
                <a:latin typeface="Times New Roman"/>
                <a:cs typeface="Times New Roman"/>
              </a:rPr>
              <a:t>ayat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70" dirty="0">
                <a:latin typeface="Times New Roman"/>
                <a:cs typeface="Times New Roman"/>
              </a:rPr>
              <a:t>9:</a:t>
            </a:r>
            <a:endParaRPr sz="2400" dirty="0">
              <a:latin typeface="Times New Roman"/>
              <a:cs typeface="Times New Roman"/>
            </a:endParaRPr>
          </a:p>
          <a:p>
            <a:pPr marL="356870" marR="106680" indent="-344805" algn="just">
              <a:lnSpc>
                <a:spcPct val="100000"/>
              </a:lnSpc>
              <a:spcBef>
                <a:spcPts val="580"/>
              </a:spcBef>
              <a:buFont typeface="Times New Roman"/>
              <a:buChar char="•"/>
              <a:tabLst>
                <a:tab pos="356870" algn="l"/>
                <a:tab pos="357505" algn="l"/>
              </a:tabLst>
            </a:pPr>
            <a:r>
              <a:rPr sz="2400" i="1" spc="-5" dirty="0">
                <a:latin typeface="Schoolbook Uralic"/>
                <a:cs typeface="Schoolbook Uralic"/>
              </a:rPr>
              <a:t>Artinya:"Dan </a:t>
            </a:r>
            <a:r>
              <a:rPr sz="2400" i="1" spc="-10" dirty="0">
                <a:latin typeface="Schoolbook Uralic"/>
                <a:cs typeface="Schoolbook Uralic"/>
              </a:rPr>
              <a:t>hendaklah </a:t>
            </a:r>
            <a:r>
              <a:rPr sz="2400" i="1" spc="-5" dirty="0">
                <a:latin typeface="Schoolbook Uralic"/>
                <a:cs typeface="Schoolbook Uralic"/>
              </a:rPr>
              <a:t>takut </a:t>
            </a:r>
            <a:r>
              <a:rPr sz="2400" i="1" spc="-10" dirty="0">
                <a:latin typeface="Schoolbook Uralic"/>
                <a:cs typeface="Schoolbook Uralic"/>
              </a:rPr>
              <a:t>kepada Allah </a:t>
            </a:r>
            <a:r>
              <a:rPr sz="2400" i="1" spc="-5" dirty="0">
                <a:latin typeface="Schoolbook Uralic"/>
                <a:cs typeface="Schoolbook Uralic"/>
              </a:rPr>
              <a:t>orang-  orang yang </a:t>
            </a:r>
            <a:r>
              <a:rPr sz="2400" i="1" spc="-10" dirty="0">
                <a:latin typeface="Schoolbook Uralic"/>
                <a:cs typeface="Schoolbook Uralic"/>
              </a:rPr>
              <a:t>seandainya </a:t>
            </a:r>
            <a:r>
              <a:rPr sz="2400" i="1" spc="-5" dirty="0">
                <a:latin typeface="Schoolbook Uralic"/>
                <a:cs typeface="Schoolbook Uralic"/>
              </a:rPr>
              <a:t>meninggalkan di belakang  mereka di belakang mereka </a:t>
            </a:r>
            <a:r>
              <a:rPr sz="2400" i="1" spc="-10" dirty="0">
                <a:latin typeface="Schoolbook Uralic"/>
                <a:cs typeface="Schoolbook Uralic"/>
              </a:rPr>
              <a:t>anak-anak </a:t>
            </a:r>
            <a:r>
              <a:rPr sz="2400" i="1" spc="-5" dirty="0">
                <a:latin typeface="Schoolbook Uralic"/>
                <a:cs typeface="Schoolbook Uralic"/>
              </a:rPr>
              <a:t>yang </a:t>
            </a:r>
            <a:r>
              <a:rPr sz="2400" i="1" spc="-10" dirty="0">
                <a:latin typeface="Schoolbook Uralic"/>
                <a:cs typeface="Schoolbook Uralic"/>
              </a:rPr>
              <a:t>lemah,  </a:t>
            </a:r>
            <a:r>
              <a:rPr sz="2400" i="1" spc="-5" dirty="0">
                <a:latin typeface="Schoolbook Uralic"/>
                <a:cs typeface="Schoolbook Uralic"/>
              </a:rPr>
              <a:t>yang mereka khawatir </a:t>
            </a:r>
            <a:r>
              <a:rPr sz="2400" i="1" spc="-10" dirty="0">
                <a:latin typeface="Schoolbook Uralic"/>
                <a:cs typeface="Schoolbook Uralic"/>
              </a:rPr>
              <a:t>terhadap (kesejahteraan)  </a:t>
            </a:r>
            <a:r>
              <a:rPr sz="2400" i="1" spc="-5" dirty="0">
                <a:latin typeface="Schoolbook Uralic"/>
                <a:cs typeface="Schoolbook Uralic"/>
              </a:rPr>
              <a:t>mereka…“</a:t>
            </a:r>
            <a:endParaRPr sz="2400" dirty="0">
              <a:latin typeface="Schoolbook Uralic"/>
              <a:cs typeface="Schoolbook Ural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304800" y="27482"/>
            <a:ext cx="7849870" cy="1229995"/>
            <a:chOff x="304800" y="27482"/>
            <a:chExt cx="7849870" cy="1229995"/>
          </a:xfrm>
        </p:grpSpPr>
        <p:sp>
          <p:nvSpPr>
            <p:cNvPr id="4" name="object 4"/>
            <p:cNvSpPr/>
            <p:nvPr/>
          </p:nvSpPr>
          <p:spPr>
            <a:xfrm>
              <a:off x="518159" y="521207"/>
              <a:ext cx="7142733" cy="742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0" y="27482"/>
              <a:ext cx="1763141" cy="8029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84960" y="27482"/>
              <a:ext cx="601814" cy="80297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03832" y="27482"/>
              <a:ext cx="1750821" cy="80297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66288" y="27482"/>
              <a:ext cx="1692910" cy="80297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276344" y="27482"/>
              <a:ext cx="3597909" cy="80297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800" y="454202"/>
              <a:ext cx="1857629" cy="80297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8159" y="947927"/>
              <a:ext cx="7423150" cy="7429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73936" y="454202"/>
              <a:ext cx="1513077" cy="80297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04744" y="454202"/>
              <a:ext cx="3091942" cy="80297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08320" y="454202"/>
              <a:ext cx="1336421" cy="80297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59296" y="454202"/>
              <a:ext cx="1595374" cy="80297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6244" y="125933"/>
            <a:ext cx="7970520" cy="5114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79755">
              <a:lnSpc>
                <a:spcPct val="100000"/>
              </a:lnSpc>
              <a:spcBef>
                <a:spcPts val="110"/>
              </a:spcBef>
            </a:pPr>
            <a:r>
              <a:rPr sz="2800" b="1" i="1" u="heavy" spc="5" dirty="0">
                <a:uFill>
                  <a:solidFill>
                    <a:srgbClr val="FFFFFF"/>
                  </a:solidFill>
                </a:uFill>
                <a:latin typeface="TeXGyreSchola"/>
                <a:cs typeface="TeXGyreSchola"/>
              </a:rPr>
              <a:t>PIHAK-PIHAK </a:t>
            </a:r>
            <a:r>
              <a:rPr sz="2800" b="1" i="1" u="heavy" dirty="0">
                <a:uFill>
                  <a:solidFill>
                    <a:srgbClr val="FFFFFF"/>
                  </a:solidFill>
                </a:uFill>
                <a:latin typeface="TeXGyreSchola"/>
                <a:cs typeface="TeXGyreSchola"/>
              </a:rPr>
              <a:t>YANG BERTANGGUNG </a:t>
            </a:r>
            <a:r>
              <a:rPr sz="2800" b="1" i="1" dirty="0">
                <a:latin typeface="TeXGyreSchola"/>
                <a:cs typeface="TeXGyreSchola"/>
              </a:rPr>
              <a:t> </a:t>
            </a:r>
            <a:r>
              <a:rPr sz="2800" b="1" i="1" u="heavy" dirty="0">
                <a:uFill>
                  <a:solidFill>
                    <a:srgbClr val="FFFFFF"/>
                  </a:solidFill>
                </a:uFill>
                <a:latin typeface="TeXGyreSchola"/>
                <a:cs typeface="TeXGyreSchola"/>
              </a:rPr>
              <a:t>JAWAB ATAS </a:t>
            </a:r>
            <a:r>
              <a:rPr sz="2800" b="1" i="1" u="heavy" spc="5" dirty="0">
                <a:uFill>
                  <a:solidFill>
                    <a:srgbClr val="FFFFFF"/>
                  </a:solidFill>
                </a:uFill>
                <a:latin typeface="TeXGyreSchola"/>
                <a:cs typeface="TeXGyreSchola"/>
              </a:rPr>
              <a:t>PEMENUHAN HAK</a:t>
            </a:r>
            <a:r>
              <a:rPr sz="2800" b="1" i="1" u="heavy" spc="-210" dirty="0">
                <a:uFill>
                  <a:solidFill>
                    <a:srgbClr val="FFFFFF"/>
                  </a:solidFill>
                </a:uFill>
                <a:latin typeface="TeXGyreSchola"/>
                <a:cs typeface="TeXGyreSchola"/>
              </a:rPr>
              <a:t> </a:t>
            </a:r>
            <a:r>
              <a:rPr sz="2800" b="1" i="1" u="heavy" spc="5" dirty="0">
                <a:uFill>
                  <a:solidFill>
                    <a:srgbClr val="FFFFFF"/>
                  </a:solidFill>
                </a:uFill>
                <a:latin typeface="TeXGyreSchola"/>
                <a:cs typeface="TeXGyreSchola"/>
              </a:rPr>
              <a:t>ANAK</a:t>
            </a:r>
            <a:endParaRPr sz="2800" dirty="0">
              <a:latin typeface="TeXGyreSchola"/>
              <a:cs typeface="TeXGyreSchol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 dirty="0">
              <a:latin typeface="TeXGyreSchola"/>
              <a:cs typeface="TeXGyreSchola"/>
            </a:endParaRPr>
          </a:p>
          <a:p>
            <a:pPr marL="356870" indent="-344805">
              <a:lnSpc>
                <a:spcPct val="100000"/>
              </a:lnSpc>
              <a:buChar char="•"/>
              <a:tabLst>
                <a:tab pos="357505" algn="l"/>
              </a:tabLst>
            </a:pPr>
            <a:r>
              <a:rPr sz="2800" spc="265" dirty="0">
                <a:latin typeface="Times New Roman"/>
                <a:cs typeface="Times New Roman"/>
              </a:rPr>
              <a:t>Orangtua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280" dirty="0">
                <a:latin typeface="Times New Roman"/>
                <a:cs typeface="Times New Roman"/>
              </a:rPr>
              <a:t>dan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210" dirty="0">
                <a:latin typeface="Times New Roman"/>
                <a:cs typeface="Times New Roman"/>
              </a:rPr>
              <a:t>anggota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235" dirty="0">
                <a:latin typeface="Times New Roman"/>
                <a:cs typeface="Times New Roman"/>
              </a:rPr>
              <a:t>keluarga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204" dirty="0">
                <a:latin typeface="Times New Roman"/>
                <a:cs typeface="Times New Roman"/>
              </a:rPr>
              <a:t>yang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210" dirty="0">
                <a:latin typeface="Times New Roman"/>
                <a:cs typeface="Times New Roman"/>
              </a:rPr>
              <a:t>lain</a:t>
            </a:r>
            <a:endParaRPr sz="2800" dirty="0">
              <a:latin typeface="Times New Roman"/>
              <a:cs typeface="Times New Roman"/>
            </a:endParaRPr>
          </a:p>
          <a:p>
            <a:pPr marL="356870" marR="757555" indent="-344805">
              <a:lnSpc>
                <a:spcPct val="100400"/>
              </a:lnSpc>
              <a:spcBef>
                <a:spcPts val="640"/>
              </a:spcBef>
              <a:buChar char="•"/>
              <a:tabLst>
                <a:tab pos="357505" algn="l"/>
                <a:tab pos="1768475" algn="l"/>
              </a:tabLst>
            </a:pPr>
            <a:r>
              <a:rPr sz="2800" spc="240" dirty="0">
                <a:latin typeface="Times New Roman"/>
                <a:cs typeface="Times New Roman"/>
              </a:rPr>
              <a:t>Negara	</a:t>
            </a:r>
            <a:r>
              <a:rPr sz="2800" spc="5" dirty="0">
                <a:latin typeface="Wingdings"/>
                <a:cs typeface="Wingdings"/>
              </a:rPr>
              <a:t>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200" dirty="0">
                <a:latin typeface="Times New Roman"/>
                <a:cs typeface="Times New Roman"/>
              </a:rPr>
              <a:t>kebijakan-kebijakan </a:t>
            </a:r>
            <a:r>
              <a:rPr sz="2800" spc="275" dirty="0">
                <a:latin typeface="Times New Roman"/>
                <a:cs typeface="Times New Roman"/>
              </a:rPr>
              <a:t>dan  </a:t>
            </a:r>
            <a:r>
              <a:rPr sz="2800" spc="270" dirty="0">
                <a:latin typeface="Times New Roman"/>
                <a:cs typeface="Times New Roman"/>
              </a:rPr>
              <a:t>peraturan-peraturan </a:t>
            </a:r>
            <a:r>
              <a:rPr sz="2800" spc="10" dirty="0">
                <a:latin typeface="Wingdings"/>
                <a:cs typeface="Wingdings"/>
              </a:rPr>
              <a:t>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229" dirty="0">
                <a:latin typeface="Times New Roman"/>
                <a:cs typeface="Times New Roman"/>
              </a:rPr>
              <a:t>keluarga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290" dirty="0">
                <a:latin typeface="Times New Roman"/>
                <a:cs typeface="Times New Roman"/>
              </a:rPr>
              <a:t>mampu  </a:t>
            </a:r>
            <a:r>
              <a:rPr sz="2800" spc="245" dirty="0">
                <a:latin typeface="Times New Roman"/>
                <a:cs typeface="Times New Roman"/>
              </a:rPr>
              <a:t>memenuhi </a:t>
            </a:r>
            <a:r>
              <a:rPr sz="2800" spc="250" dirty="0">
                <a:latin typeface="Times New Roman"/>
                <a:cs typeface="Times New Roman"/>
              </a:rPr>
              <a:t>hak-hak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250" dirty="0">
                <a:latin typeface="Times New Roman"/>
                <a:cs typeface="Times New Roman"/>
              </a:rPr>
              <a:t>anak.</a:t>
            </a:r>
            <a:endParaRPr sz="2800" dirty="0">
              <a:latin typeface="Times New Roman"/>
              <a:cs typeface="Times New Roman"/>
            </a:endParaRPr>
          </a:p>
          <a:p>
            <a:pPr marL="356870" marR="5080" indent="-344805">
              <a:lnSpc>
                <a:spcPct val="100299"/>
              </a:lnSpc>
              <a:spcBef>
                <a:spcPts val="635"/>
              </a:spcBef>
              <a:buChar char="•"/>
              <a:tabLst>
                <a:tab pos="357505" algn="l"/>
              </a:tabLst>
            </a:pPr>
            <a:r>
              <a:rPr sz="2800" spc="254" dirty="0">
                <a:latin typeface="Times New Roman"/>
                <a:cs typeface="Times New Roman"/>
              </a:rPr>
              <a:t>Masyarakat </a:t>
            </a:r>
            <a:r>
              <a:rPr sz="2800" spc="5" dirty="0">
                <a:latin typeface="Wingdings"/>
                <a:cs typeface="Wingdings"/>
              </a:rPr>
              <a:t>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235" dirty="0">
                <a:latin typeface="Times New Roman"/>
                <a:cs typeface="Times New Roman"/>
              </a:rPr>
              <a:t>menciptakan </a:t>
            </a:r>
            <a:r>
              <a:rPr sz="2800" spc="220" dirty="0">
                <a:latin typeface="Times New Roman"/>
                <a:cs typeface="Times New Roman"/>
              </a:rPr>
              <a:t>lingkungan</a:t>
            </a:r>
            <a:r>
              <a:rPr sz="2800" spc="-220" dirty="0">
                <a:latin typeface="Times New Roman"/>
                <a:cs typeface="Times New Roman"/>
              </a:rPr>
              <a:t> </a:t>
            </a:r>
            <a:r>
              <a:rPr sz="2800" spc="204" dirty="0">
                <a:latin typeface="Times New Roman"/>
                <a:cs typeface="Times New Roman"/>
              </a:rPr>
              <a:t>yang  </a:t>
            </a:r>
            <a:r>
              <a:rPr sz="2800" spc="170" dirty="0">
                <a:latin typeface="Times New Roman"/>
                <a:cs typeface="Times New Roman"/>
              </a:rPr>
              <a:t>kondusif bagi </a:t>
            </a:r>
            <a:r>
              <a:rPr sz="2800" spc="260" dirty="0">
                <a:latin typeface="Times New Roman"/>
                <a:cs typeface="Times New Roman"/>
              </a:rPr>
              <a:t>pemenuhan </a:t>
            </a:r>
            <a:r>
              <a:rPr sz="2800" spc="250" dirty="0">
                <a:latin typeface="Times New Roman"/>
                <a:cs typeface="Times New Roman"/>
              </a:rPr>
              <a:t>hak-hak anak,  </a:t>
            </a:r>
            <a:r>
              <a:rPr sz="2800" spc="265" dirty="0">
                <a:latin typeface="Times New Roman"/>
                <a:cs typeface="Times New Roman"/>
              </a:rPr>
              <a:t>bukan </a:t>
            </a:r>
            <a:r>
              <a:rPr sz="2800" spc="270" dirty="0">
                <a:latin typeface="Times New Roman"/>
                <a:cs typeface="Times New Roman"/>
              </a:rPr>
              <a:t>malah </a:t>
            </a:r>
            <a:r>
              <a:rPr sz="2800" spc="204" dirty="0">
                <a:latin typeface="Times New Roman"/>
                <a:cs typeface="Times New Roman"/>
              </a:rPr>
              <a:t>menjadi </a:t>
            </a:r>
            <a:r>
              <a:rPr sz="2800" spc="235" dirty="0">
                <a:latin typeface="Times New Roman"/>
                <a:cs typeface="Times New Roman"/>
              </a:rPr>
              <a:t>pihak </a:t>
            </a:r>
            <a:r>
              <a:rPr sz="2800" spc="210" dirty="0">
                <a:latin typeface="Times New Roman"/>
                <a:cs typeface="Times New Roman"/>
              </a:rPr>
              <a:t>yang </a:t>
            </a:r>
            <a:r>
              <a:rPr sz="2800" spc="270" dirty="0">
                <a:latin typeface="Times New Roman"/>
                <a:cs typeface="Times New Roman"/>
              </a:rPr>
              <a:t>merampas  </a:t>
            </a:r>
            <a:r>
              <a:rPr sz="2800" spc="250" dirty="0">
                <a:latin typeface="Times New Roman"/>
                <a:cs typeface="Times New Roman"/>
              </a:rPr>
              <a:t>hak-hak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250" dirty="0">
                <a:latin typeface="Times New Roman"/>
                <a:cs typeface="Times New Roman"/>
              </a:rPr>
              <a:t>anak.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92608" y="487629"/>
            <a:ext cx="7058025" cy="903605"/>
            <a:chOff x="292608" y="487629"/>
            <a:chExt cx="7058025" cy="903605"/>
          </a:xfrm>
        </p:grpSpPr>
        <p:sp>
          <p:nvSpPr>
            <p:cNvPr id="4" name="object 4"/>
            <p:cNvSpPr/>
            <p:nvPr/>
          </p:nvSpPr>
          <p:spPr>
            <a:xfrm>
              <a:off x="292608" y="487629"/>
              <a:ext cx="2217166" cy="90352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" name="object 5"/>
            <p:cNvSpPr/>
            <p:nvPr/>
          </p:nvSpPr>
          <p:spPr>
            <a:xfrm>
              <a:off x="2090928" y="487629"/>
              <a:ext cx="3089021" cy="9035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6" name="object 6"/>
            <p:cNvSpPr/>
            <p:nvPr/>
          </p:nvSpPr>
          <p:spPr>
            <a:xfrm>
              <a:off x="4882896" y="487629"/>
              <a:ext cx="2467229" cy="9035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6244" y="603288"/>
            <a:ext cx="6546215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4604385" algn="l"/>
              </a:tabLst>
            </a:pPr>
            <a:r>
              <a:rPr sz="3200" spc="-5" dirty="0"/>
              <a:t>“</a:t>
            </a:r>
            <a:r>
              <a:rPr sz="3200" spc="10" dirty="0"/>
              <a:t> </a:t>
            </a:r>
            <a:r>
              <a:rPr sz="3200" spc="-15" dirty="0"/>
              <a:t>TIP</a:t>
            </a:r>
            <a:r>
              <a:rPr sz="3200" spc="-10" dirty="0"/>
              <a:t>S</a:t>
            </a:r>
            <a:r>
              <a:rPr sz="3200" spc="15" dirty="0"/>
              <a:t> </a:t>
            </a:r>
            <a:r>
              <a:rPr sz="3200" spc="-5" dirty="0"/>
              <a:t>“</a:t>
            </a:r>
            <a:r>
              <a:rPr sz="3200" spc="35" dirty="0"/>
              <a:t> </a:t>
            </a:r>
            <a:r>
              <a:rPr sz="3200" spc="-10" dirty="0"/>
              <a:t>KELUA</a:t>
            </a:r>
            <a:r>
              <a:rPr sz="3200" spc="-25" dirty="0"/>
              <a:t>R</a:t>
            </a:r>
            <a:r>
              <a:rPr sz="3200" spc="-10" dirty="0"/>
              <a:t>GA</a:t>
            </a:r>
            <a:r>
              <a:rPr lang="en-US" sz="3200" spc="-10" dirty="0"/>
              <a:t> </a:t>
            </a:r>
            <a:r>
              <a:rPr sz="3200" spc="-10" dirty="0"/>
              <a:t>Q</a:t>
            </a:r>
            <a:r>
              <a:rPr sz="3200" spc="-5" dirty="0"/>
              <a:t>U</a:t>
            </a:r>
            <a:r>
              <a:rPr sz="3200" spc="-10" dirty="0"/>
              <a:t>R</a:t>
            </a:r>
            <a:r>
              <a:rPr sz="3200" spc="-15" dirty="0"/>
              <a:t>’</a:t>
            </a:r>
            <a:r>
              <a:rPr sz="3200" spc="-10" dirty="0"/>
              <a:t>ANI</a:t>
            </a:r>
            <a:endParaRPr sz="3200" dirty="0"/>
          </a:p>
        </p:txBody>
      </p:sp>
      <p:sp>
        <p:nvSpPr>
          <p:cNvPr id="8" name="object 8"/>
          <p:cNvSpPr txBox="1"/>
          <p:nvPr/>
        </p:nvSpPr>
        <p:spPr>
          <a:xfrm>
            <a:off x="231140" y="1428115"/>
            <a:ext cx="8441690" cy="44785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46100" marR="151765" indent="-534035" algn="just">
              <a:lnSpc>
                <a:spcPct val="100800"/>
              </a:lnSpc>
              <a:spcBef>
                <a:spcPts val="75"/>
              </a:spcBef>
              <a:buAutoNum type="arabicPeriod"/>
              <a:tabLst>
                <a:tab pos="546100" algn="l"/>
                <a:tab pos="546735" algn="l"/>
              </a:tabLst>
            </a:pPr>
            <a:r>
              <a:rPr sz="2000" spc="204" dirty="0">
                <a:latin typeface="Times New Roman"/>
                <a:cs typeface="Times New Roman"/>
              </a:rPr>
              <a:t>Banyak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160" dirty="0">
                <a:latin typeface="Times New Roman"/>
                <a:cs typeface="Times New Roman"/>
              </a:rPr>
              <a:t>berdoa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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229" dirty="0">
                <a:latin typeface="Times New Roman"/>
                <a:cs typeface="Times New Roman"/>
              </a:rPr>
              <a:t>anak2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125" dirty="0">
                <a:latin typeface="Times New Roman"/>
                <a:cs typeface="Times New Roman"/>
              </a:rPr>
              <a:t>di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235" dirty="0">
                <a:latin typeface="Times New Roman"/>
                <a:cs typeface="Times New Roman"/>
              </a:rPr>
              <a:t>bukakan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220" dirty="0">
                <a:latin typeface="Times New Roman"/>
                <a:cs typeface="Times New Roman"/>
              </a:rPr>
              <a:t>hati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85" dirty="0">
                <a:latin typeface="Times New Roman"/>
                <a:cs typeface="Times New Roman"/>
              </a:rPr>
              <a:t>&amp;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180" dirty="0">
                <a:latin typeface="Times New Roman"/>
                <a:cs typeface="Times New Roman"/>
              </a:rPr>
              <a:t>fikirannya  </a:t>
            </a:r>
            <a:r>
              <a:rPr sz="2000" spc="204" dirty="0">
                <a:latin typeface="Times New Roman"/>
                <a:cs typeface="Times New Roman"/>
              </a:rPr>
              <a:t>menerima </a:t>
            </a:r>
            <a:r>
              <a:rPr sz="2000" spc="40" dirty="0">
                <a:latin typeface="Times New Roman"/>
                <a:cs typeface="Times New Roman"/>
              </a:rPr>
              <a:t>Al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235" dirty="0">
                <a:latin typeface="Times New Roman"/>
                <a:cs typeface="Times New Roman"/>
              </a:rPr>
              <a:t>Quran</a:t>
            </a:r>
            <a:endParaRPr sz="2000" dirty="0">
              <a:latin typeface="Times New Roman"/>
              <a:cs typeface="Times New Roman"/>
            </a:endParaRPr>
          </a:p>
          <a:p>
            <a:pPr marL="546100" marR="5080" indent="-534035" algn="just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546100" algn="l"/>
                <a:tab pos="546735" algn="l"/>
              </a:tabLst>
            </a:pPr>
            <a:r>
              <a:rPr sz="2000" spc="235" dirty="0">
                <a:latin typeface="Times New Roman"/>
                <a:cs typeface="Times New Roman"/>
              </a:rPr>
              <a:t>Buatkan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190" dirty="0">
                <a:latin typeface="Times New Roman"/>
                <a:cs typeface="Times New Roman"/>
              </a:rPr>
              <a:t>lingkungan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175" dirty="0">
                <a:latin typeface="Times New Roman"/>
                <a:cs typeface="Times New Roman"/>
              </a:rPr>
              <a:t>yang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210" dirty="0">
                <a:latin typeface="Times New Roman"/>
                <a:cs typeface="Times New Roman"/>
              </a:rPr>
              <a:t>mendukung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225" dirty="0">
                <a:latin typeface="Times New Roman"/>
                <a:cs typeface="Times New Roman"/>
              </a:rPr>
              <a:t>agar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254" dirty="0">
                <a:latin typeface="Times New Roman"/>
                <a:cs typeface="Times New Roman"/>
              </a:rPr>
              <a:t>anak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225" dirty="0" err="1">
                <a:latin typeface="Times New Roman"/>
                <a:cs typeface="Times New Roman"/>
              </a:rPr>
              <a:t>akrab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195" dirty="0" err="1">
                <a:latin typeface="Times New Roman"/>
                <a:cs typeface="Times New Roman"/>
              </a:rPr>
              <a:t>dengan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spc="40" dirty="0">
                <a:latin typeface="Times New Roman"/>
                <a:cs typeface="Times New Roman"/>
              </a:rPr>
              <a:t>Al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spc="145" dirty="0">
                <a:latin typeface="Times New Roman"/>
                <a:cs typeface="Times New Roman"/>
              </a:rPr>
              <a:t>Qur’an</a:t>
            </a:r>
            <a:endParaRPr sz="2000" dirty="0">
              <a:latin typeface="Times New Roman"/>
              <a:cs typeface="Times New Roman"/>
            </a:endParaRPr>
          </a:p>
          <a:p>
            <a:pPr marL="981710" lvl="1" indent="-280670" algn="just">
              <a:lnSpc>
                <a:spcPct val="100000"/>
              </a:lnSpc>
              <a:spcBef>
                <a:spcPts val="575"/>
              </a:spcBef>
              <a:buClr>
                <a:srgbClr val="B32C16"/>
              </a:buClr>
              <a:buChar char="•"/>
              <a:tabLst>
                <a:tab pos="982344" algn="l"/>
                <a:tab pos="7562850" algn="l"/>
              </a:tabLst>
            </a:pPr>
            <a:r>
              <a:rPr sz="2000" spc="150" dirty="0">
                <a:latin typeface="Times New Roman"/>
                <a:cs typeface="Times New Roman"/>
              </a:rPr>
              <a:t>Contoh </a:t>
            </a:r>
            <a:r>
              <a:rPr sz="2000" spc="195" dirty="0">
                <a:latin typeface="Times New Roman"/>
                <a:cs typeface="Times New Roman"/>
              </a:rPr>
              <a:t>ortu </a:t>
            </a:r>
            <a:r>
              <a:rPr sz="2000" spc="90" dirty="0">
                <a:latin typeface="Times New Roman"/>
                <a:cs typeface="Times New Roman"/>
              </a:rPr>
              <a:t>yg </a:t>
            </a:r>
            <a:r>
              <a:rPr sz="2000" spc="204" dirty="0">
                <a:latin typeface="Times New Roman"/>
                <a:cs typeface="Times New Roman"/>
              </a:rPr>
              <a:t>gemar </a:t>
            </a:r>
            <a:r>
              <a:rPr sz="2000" spc="185" dirty="0">
                <a:latin typeface="Times New Roman"/>
                <a:cs typeface="Times New Roman"/>
              </a:rPr>
              <a:t>membaca</a:t>
            </a:r>
            <a:r>
              <a:rPr sz="2000" spc="-290" dirty="0">
                <a:latin typeface="Times New Roman"/>
                <a:cs typeface="Times New Roman"/>
              </a:rPr>
              <a:t> </a:t>
            </a:r>
            <a:r>
              <a:rPr sz="2000" spc="90" dirty="0">
                <a:latin typeface="Times New Roman"/>
                <a:cs typeface="Times New Roman"/>
              </a:rPr>
              <a:t>&amp;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180" dirty="0" err="1">
                <a:latin typeface="Times New Roman"/>
                <a:cs typeface="Times New Roman"/>
              </a:rPr>
              <a:t>menghafal</a:t>
            </a:r>
            <a:r>
              <a:rPr lang="en-US" sz="2000" spc="180" dirty="0">
                <a:latin typeface="Times New Roman"/>
                <a:cs typeface="Times New Roman"/>
              </a:rPr>
              <a:t> </a:t>
            </a:r>
            <a:r>
              <a:rPr sz="2000" spc="40" dirty="0">
                <a:latin typeface="Times New Roman"/>
                <a:cs typeface="Times New Roman"/>
              </a:rPr>
              <a:t>Al</a:t>
            </a:r>
            <a:r>
              <a:rPr lang="en-US" sz="2000" spc="40" dirty="0">
                <a:latin typeface="Times New Roman"/>
                <a:cs typeface="Times New Roman"/>
              </a:rPr>
              <a:t> Qur’an</a:t>
            </a:r>
            <a:endParaRPr sz="2000" dirty="0">
              <a:latin typeface="Times New Roman"/>
              <a:cs typeface="Times New Roman"/>
            </a:endParaRPr>
          </a:p>
          <a:p>
            <a:pPr marL="981710" lvl="1" indent="-280670" algn="just">
              <a:lnSpc>
                <a:spcPct val="100000"/>
              </a:lnSpc>
              <a:spcBef>
                <a:spcPts val="575"/>
              </a:spcBef>
              <a:buClr>
                <a:srgbClr val="B32C16"/>
              </a:buClr>
              <a:buChar char="•"/>
              <a:tabLst>
                <a:tab pos="982344" algn="l"/>
              </a:tabLst>
            </a:pPr>
            <a:r>
              <a:rPr sz="2000" spc="200" dirty="0">
                <a:latin typeface="Times New Roman"/>
                <a:cs typeface="Times New Roman"/>
              </a:rPr>
              <a:t>Waktu-waktu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spc="225" dirty="0">
                <a:latin typeface="Times New Roman"/>
                <a:cs typeface="Times New Roman"/>
              </a:rPr>
              <a:t>tertentu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125" dirty="0">
                <a:latin typeface="Times New Roman"/>
                <a:cs typeface="Times New Roman"/>
              </a:rPr>
              <a:t>di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265" dirty="0">
                <a:latin typeface="Times New Roman"/>
                <a:cs typeface="Times New Roman"/>
              </a:rPr>
              <a:t>rumah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185" dirty="0">
                <a:latin typeface="Times New Roman"/>
                <a:cs typeface="Times New Roman"/>
              </a:rPr>
              <a:t>setiap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220" dirty="0">
                <a:latin typeface="Times New Roman"/>
                <a:cs typeface="Times New Roman"/>
              </a:rPr>
              <a:t>hari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250" dirty="0">
                <a:latin typeface="Times New Roman"/>
                <a:cs typeface="Times New Roman"/>
              </a:rPr>
              <a:t>untuk</a:t>
            </a:r>
            <a:endParaRPr sz="2000" dirty="0">
              <a:latin typeface="Times New Roman"/>
              <a:cs typeface="Times New Roman"/>
            </a:endParaRPr>
          </a:p>
          <a:p>
            <a:pPr marL="981710" algn="just">
              <a:lnSpc>
                <a:spcPct val="100000"/>
              </a:lnSpc>
            </a:pPr>
            <a:r>
              <a:rPr sz="2000" spc="190" dirty="0">
                <a:latin typeface="Times New Roman"/>
                <a:cs typeface="Times New Roman"/>
              </a:rPr>
              <a:t>berinteraksi </a:t>
            </a:r>
            <a:r>
              <a:rPr sz="2000" spc="195" dirty="0">
                <a:latin typeface="Times New Roman"/>
                <a:cs typeface="Times New Roman"/>
              </a:rPr>
              <a:t>dengan </a:t>
            </a:r>
            <a:r>
              <a:rPr sz="2000" spc="40" dirty="0">
                <a:latin typeface="Times New Roman"/>
                <a:cs typeface="Times New Roman"/>
              </a:rPr>
              <a:t>Al</a:t>
            </a:r>
            <a:r>
              <a:rPr sz="2000" spc="-229" dirty="0">
                <a:latin typeface="Times New Roman"/>
                <a:cs typeface="Times New Roman"/>
              </a:rPr>
              <a:t> </a:t>
            </a:r>
            <a:r>
              <a:rPr sz="2000" spc="145" dirty="0">
                <a:latin typeface="Times New Roman"/>
                <a:cs typeface="Times New Roman"/>
              </a:rPr>
              <a:t>Qur’an</a:t>
            </a:r>
            <a:endParaRPr sz="2000" dirty="0">
              <a:latin typeface="Times New Roman"/>
              <a:cs typeface="Times New Roman"/>
            </a:endParaRPr>
          </a:p>
          <a:p>
            <a:pPr marL="981710" marR="135255" lvl="1" indent="-280670" algn="just">
              <a:lnSpc>
                <a:spcPct val="100000"/>
              </a:lnSpc>
              <a:spcBef>
                <a:spcPts val="580"/>
              </a:spcBef>
              <a:buClr>
                <a:srgbClr val="B32C16"/>
              </a:buClr>
              <a:buChar char="•"/>
              <a:tabLst>
                <a:tab pos="982344" algn="l"/>
              </a:tabLst>
            </a:pPr>
            <a:r>
              <a:rPr sz="2000" spc="245" dirty="0">
                <a:latin typeface="Times New Roman"/>
                <a:cs typeface="Times New Roman"/>
              </a:rPr>
              <a:t>Tanamkan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270" dirty="0">
                <a:latin typeface="Times New Roman"/>
                <a:cs typeface="Times New Roman"/>
              </a:rPr>
              <a:t>atau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210" dirty="0">
                <a:latin typeface="Times New Roman"/>
                <a:cs typeface="Times New Roman"/>
              </a:rPr>
              <a:t>perkenalkan</a:t>
            </a:r>
            <a:r>
              <a:rPr sz="2000" spc="40" dirty="0">
                <a:latin typeface="Times New Roman"/>
                <a:cs typeface="Times New Roman"/>
              </a:rPr>
              <a:t> Al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145" dirty="0">
                <a:latin typeface="Times New Roman"/>
                <a:cs typeface="Times New Roman"/>
              </a:rPr>
              <a:t>Qur’an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170" dirty="0">
                <a:latin typeface="Times New Roman"/>
                <a:cs typeface="Times New Roman"/>
              </a:rPr>
              <a:t>sejak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155" dirty="0">
                <a:latin typeface="Times New Roman"/>
                <a:cs typeface="Times New Roman"/>
              </a:rPr>
              <a:t>dini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155" dirty="0">
                <a:latin typeface="Times New Roman"/>
                <a:cs typeface="Times New Roman"/>
              </a:rPr>
              <a:t>~  </a:t>
            </a:r>
            <a:r>
              <a:rPr sz="2000" spc="245" dirty="0">
                <a:latin typeface="Times New Roman"/>
                <a:cs typeface="Times New Roman"/>
              </a:rPr>
              <a:t>tumbuh </a:t>
            </a:r>
            <a:r>
              <a:rPr sz="2000" spc="200" dirty="0">
                <a:latin typeface="Times New Roman"/>
                <a:cs typeface="Times New Roman"/>
              </a:rPr>
              <a:t>kembang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spc="260" dirty="0">
                <a:latin typeface="Times New Roman"/>
                <a:cs typeface="Times New Roman"/>
              </a:rPr>
              <a:t>anak</a:t>
            </a:r>
            <a:endParaRPr sz="2000" dirty="0">
              <a:latin typeface="Times New Roman"/>
              <a:cs typeface="Times New Roman"/>
            </a:endParaRPr>
          </a:p>
          <a:p>
            <a:pPr marL="981710" marR="230504" lvl="1" indent="-280670" algn="just">
              <a:lnSpc>
                <a:spcPct val="100000"/>
              </a:lnSpc>
              <a:spcBef>
                <a:spcPts val="580"/>
              </a:spcBef>
              <a:buClr>
                <a:srgbClr val="B32C16"/>
              </a:buClr>
              <a:buChar char="•"/>
              <a:tabLst>
                <a:tab pos="982344" algn="l"/>
              </a:tabLst>
            </a:pPr>
            <a:r>
              <a:rPr sz="2000" spc="175" dirty="0">
                <a:latin typeface="Times New Roman"/>
                <a:cs typeface="Times New Roman"/>
              </a:rPr>
              <a:t>Tidak </a:t>
            </a:r>
            <a:r>
              <a:rPr sz="2000" spc="200" dirty="0">
                <a:latin typeface="Times New Roman"/>
                <a:cs typeface="Times New Roman"/>
              </a:rPr>
              <a:t>menjadikan </a:t>
            </a:r>
            <a:r>
              <a:rPr sz="2000" spc="240" dirty="0">
                <a:latin typeface="Times New Roman"/>
                <a:cs typeface="Times New Roman"/>
              </a:rPr>
              <a:t>suasana </a:t>
            </a:r>
            <a:r>
              <a:rPr sz="2000" spc="215" dirty="0">
                <a:latin typeface="Times New Roman"/>
                <a:cs typeface="Times New Roman"/>
              </a:rPr>
              <a:t>dalam </a:t>
            </a:r>
            <a:r>
              <a:rPr sz="2000" spc="265" dirty="0">
                <a:latin typeface="Times New Roman"/>
                <a:cs typeface="Times New Roman"/>
              </a:rPr>
              <a:t>rumah </a:t>
            </a:r>
            <a:r>
              <a:rPr sz="2000" spc="200" dirty="0">
                <a:latin typeface="Times New Roman"/>
                <a:cs typeface="Times New Roman"/>
              </a:rPr>
              <a:t>ygakan  </a:t>
            </a:r>
            <a:r>
              <a:rPr sz="2000" spc="235" dirty="0">
                <a:latin typeface="Times New Roman"/>
                <a:cs typeface="Times New Roman"/>
              </a:rPr>
              <a:t>memutuskan </a:t>
            </a:r>
            <a:r>
              <a:rPr sz="2000" spc="229" dirty="0">
                <a:latin typeface="Times New Roman"/>
                <a:cs typeface="Times New Roman"/>
              </a:rPr>
              <a:t>hubungan </a:t>
            </a:r>
            <a:r>
              <a:rPr sz="2000" spc="200" dirty="0">
                <a:latin typeface="Times New Roman"/>
                <a:cs typeface="Times New Roman"/>
              </a:rPr>
              <a:t>dengan </a:t>
            </a:r>
            <a:r>
              <a:rPr sz="2000" spc="40" dirty="0">
                <a:latin typeface="Times New Roman"/>
                <a:cs typeface="Times New Roman"/>
              </a:rPr>
              <a:t>Al </a:t>
            </a:r>
            <a:r>
              <a:rPr sz="2000" spc="145" dirty="0">
                <a:latin typeface="Times New Roman"/>
                <a:cs typeface="Times New Roman"/>
              </a:rPr>
              <a:t>Qur’an</a:t>
            </a:r>
            <a:r>
              <a:rPr sz="2000" spc="-4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Wingdings"/>
                <a:cs typeface="Wingdings"/>
              </a:rPr>
              <a:t>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220" dirty="0">
                <a:latin typeface="Times New Roman"/>
                <a:cs typeface="Times New Roman"/>
              </a:rPr>
              <a:t>setan  </a:t>
            </a:r>
            <a:r>
              <a:rPr sz="2000" spc="240" dirty="0">
                <a:latin typeface="Times New Roman"/>
                <a:cs typeface="Times New Roman"/>
              </a:rPr>
              <a:t>masuk </a:t>
            </a:r>
            <a:r>
              <a:rPr sz="2000" spc="170" dirty="0">
                <a:latin typeface="Times New Roman"/>
                <a:cs typeface="Times New Roman"/>
              </a:rPr>
              <a:t>(patung, </a:t>
            </a:r>
            <a:r>
              <a:rPr sz="2000" spc="200" dirty="0">
                <a:latin typeface="Times New Roman"/>
                <a:cs typeface="Times New Roman"/>
              </a:rPr>
              <a:t>musik</a:t>
            </a:r>
            <a:r>
              <a:rPr sz="2000" spc="-240" dirty="0">
                <a:latin typeface="Times New Roman"/>
                <a:cs typeface="Times New Roman"/>
              </a:rPr>
              <a:t> </a:t>
            </a:r>
            <a:r>
              <a:rPr sz="2000" spc="90" dirty="0">
                <a:latin typeface="Times New Roman"/>
                <a:cs typeface="Times New Roman"/>
              </a:rPr>
              <a:t>dll)</a:t>
            </a:r>
            <a:endParaRPr sz="2000" dirty="0">
              <a:latin typeface="Times New Roman"/>
              <a:cs typeface="Times New Roman"/>
            </a:endParaRPr>
          </a:p>
          <a:p>
            <a:pPr marL="12065" algn="just">
              <a:lnSpc>
                <a:spcPct val="100000"/>
              </a:lnSpc>
              <a:spcBef>
                <a:spcPts val="580"/>
              </a:spcBef>
              <a:tabLst>
                <a:tab pos="518795" algn="l"/>
                <a:tab pos="519430" algn="l"/>
              </a:tabLst>
            </a:pPr>
            <a:r>
              <a:rPr lang="en-US" sz="2000" spc="200" dirty="0">
                <a:latin typeface="Times New Roman"/>
                <a:cs typeface="Times New Roman"/>
              </a:rPr>
              <a:t>3.  </a:t>
            </a:r>
            <a:r>
              <a:rPr sz="2000" spc="200" dirty="0" err="1">
                <a:latin typeface="Times New Roman"/>
                <a:cs typeface="Times New Roman"/>
              </a:rPr>
              <a:t>Bersabar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245" dirty="0">
                <a:latin typeface="Times New Roman"/>
                <a:cs typeface="Times New Roman"/>
              </a:rPr>
              <a:t>atas</a:t>
            </a:r>
            <a:r>
              <a:rPr sz="2000" spc="70" dirty="0">
                <a:latin typeface="Times New Roman"/>
                <a:cs typeface="Times New Roman"/>
              </a:rPr>
              <a:t> </a:t>
            </a:r>
            <a:r>
              <a:rPr sz="2000" spc="170" dirty="0">
                <a:latin typeface="Times New Roman"/>
                <a:cs typeface="Times New Roman"/>
              </a:rPr>
              <a:t>segala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245" dirty="0">
                <a:latin typeface="Times New Roman"/>
                <a:cs typeface="Times New Roman"/>
              </a:rPr>
              <a:t>usaha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85" dirty="0">
                <a:latin typeface="Times New Roman"/>
                <a:cs typeface="Times New Roman"/>
              </a:rPr>
              <a:t>&amp;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210" dirty="0">
                <a:latin typeface="Times New Roman"/>
                <a:cs typeface="Times New Roman"/>
              </a:rPr>
              <a:t>ikhtiar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175" dirty="0">
                <a:latin typeface="Times New Roman"/>
                <a:cs typeface="Times New Roman"/>
              </a:rPr>
              <a:t>yang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125" dirty="0">
                <a:latin typeface="Times New Roman"/>
                <a:cs typeface="Times New Roman"/>
              </a:rPr>
              <a:t>di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225" dirty="0">
                <a:latin typeface="Times New Roman"/>
                <a:cs typeface="Times New Roman"/>
              </a:rPr>
              <a:t>lakukan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83C632-66B7-4B6E-B14A-1B3F169A740C}"/>
              </a:ext>
            </a:extLst>
          </p:cNvPr>
          <p:cNvSpPr/>
          <p:nvPr/>
        </p:nvSpPr>
        <p:spPr>
          <a:xfrm>
            <a:off x="152400" y="609600"/>
            <a:ext cx="8534400" cy="6193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  <a:tabLst>
                <a:tab pos="228600" algn="l"/>
                <a:tab pos="400050" algn="l"/>
              </a:tabLst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Rasululloh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memberikan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enam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model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pendidikan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anak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Sukatin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al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2020)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yaitu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  <a:tabLst>
                <a:tab pos="228600" algn="l"/>
                <a:tab pos="400050" algn="l"/>
              </a:tabLst>
            </a:pPr>
            <a:endParaRPr lang="en-ID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  <a:tabLst>
                <a:tab pos="228600" algn="l"/>
                <a:tab pos="400050" algn="l"/>
              </a:tabLst>
            </a:pPr>
            <a:r>
              <a:rPr lang="da-DK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da-DK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Metode dialog Qurani dan nabawi </a:t>
            </a:r>
            <a:r>
              <a:rPr lang="da-DK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dilakukan pembicaraan dan dialog melalui tanya jawab</a:t>
            </a:r>
            <a:endParaRPr lang="en-ID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  <a:tabLst>
                <a:tab pos="228600" algn="l"/>
                <a:tab pos="400050" algn="l"/>
              </a:tabLst>
            </a:pPr>
            <a:r>
              <a:rPr lang="da-DK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da-DK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Metode kisah </a:t>
            </a:r>
            <a:r>
              <a:rPr lang="da-DK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dilakukan dengan cara bercerita kiosah-kisah teladan yang terdapat di Al quran dan kisah sahabat.</a:t>
            </a:r>
            <a:endParaRPr lang="en-ID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  <a:tabLst>
                <a:tab pos="228600" algn="l"/>
                <a:tab pos="400050" algn="l"/>
              </a:tabLst>
            </a:pPr>
            <a:r>
              <a:rPr lang="da-DK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da-DK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Metode keteladanan </a:t>
            </a:r>
            <a:r>
              <a:rPr lang="da-DK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orangtua menjadi teladan akidah, ibadah dan akhkak bagi anak-anaknya. Seperti halnya Rasululloh dalam keseharian menjadi teladan dalam aplikasi Al Quran</a:t>
            </a:r>
            <a:endParaRPr lang="en-ID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  <a:tabLst>
                <a:tab pos="228600" algn="l"/>
                <a:tab pos="400050" algn="l"/>
              </a:tabLst>
            </a:pPr>
            <a:r>
              <a:rPr lang="da-DK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da-DK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Metode praktek dan perbuatan </a:t>
            </a:r>
            <a:r>
              <a:rPr lang="da-DK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dengan langsung mengajari anak seperti akhlak keseharian makan, minum dan lain-lain</a:t>
            </a:r>
            <a:endParaRPr lang="en-ID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  <a:tabLst>
                <a:tab pos="228600" algn="l"/>
                <a:tab pos="400050" algn="l"/>
              </a:tabLst>
            </a:pPr>
            <a:r>
              <a:rPr lang="da-DK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e. </a:t>
            </a:r>
            <a:r>
              <a:rPr lang="da-DK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Metode ibrah </a:t>
            </a:r>
            <a:r>
              <a:rPr lang="da-DK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anak diajak mengambil pelajaran dan hikmah dari setiap peristiwa kehidupan dengan cara sederhana yang bisa dipahami anak</a:t>
            </a:r>
            <a:endParaRPr lang="en-ID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  <a:tabLst>
                <a:tab pos="228600" algn="l"/>
                <a:tab pos="400050" algn="l"/>
              </a:tabLst>
            </a:pPr>
            <a:r>
              <a:rPr lang="da-DK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f. </a:t>
            </a:r>
            <a:r>
              <a:rPr lang="da-DK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Metode punish dan reward </a:t>
            </a:r>
            <a:r>
              <a:rPr lang="da-DK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agar anak mengetahui konsekuensi dari setiap perbuatan yang dilakukan</a:t>
            </a:r>
            <a:endParaRPr lang="en-ID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228600" algn="l"/>
                <a:tab pos="400050" algn="l"/>
              </a:tabLst>
            </a:pPr>
            <a:r>
              <a:rPr lang="da-DK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ID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06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28600" y="161594"/>
            <a:ext cx="8642350" cy="802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6565" y="443980"/>
            <a:ext cx="8186420" cy="5681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5" dirty="0"/>
              <a:t>KESALAHAN </a:t>
            </a:r>
            <a:r>
              <a:rPr dirty="0"/>
              <a:t>DALAM PENGASUHAN</a:t>
            </a:r>
            <a:r>
              <a:rPr spc="-140" dirty="0"/>
              <a:t> </a:t>
            </a:r>
            <a:r>
              <a:rPr dirty="0"/>
              <a:t>ANAK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7340" y="1627708"/>
            <a:ext cx="8393430" cy="35176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27685" marR="5080" indent="-515620" algn="just">
              <a:lnSpc>
                <a:spcPct val="100000"/>
              </a:lnSpc>
              <a:spcBef>
                <a:spcPts val="110"/>
              </a:spcBef>
              <a:buAutoNum type="arabicPeriod"/>
              <a:tabLst>
                <a:tab pos="527685" algn="l"/>
                <a:tab pos="528320" algn="l"/>
                <a:tab pos="2531110" algn="l"/>
              </a:tabLst>
            </a:pPr>
            <a:r>
              <a:rPr sz="2400" spc="235" dirty="0">
                <a:latin typeface="Times New Roman"/>
                <a:cs typeface="Times New Roman"/>
              </a:rPr>
              <a:t>Ucapan </a:t>
            </a:r>
            <a:r>
              <a:rPr sz="2400" spc="195" dirty="0">
                <a:latin typeface="Times New Roman"/>
                <a:cs typeface="Times New Roman"/>
              </a:rPr>
              <a:t>pendidik </a:t>
            </a:r>
            <a:r>
              <a:rPr sz="2400" spc="245" dirty="0">
                <a:latin typeface="Times New Roman"/>
                <a:cs typeface="Times New Roman"/>
              </a:rPr>
              <a:t>tidak </a:t>
            </a:r>
            <a:r>
              <a:rPr sz="2400" spc="215" dirty="0">
                <a:latin typeface="Times New Roman"/>
                <a:cs typeface="Times New Roman"/>
              </a:rPr>
              <a:t>sesuai </a:t>
            </a:r>
            <a:r>
              <a:rPr sz="2400" spc="229" dirty="0">
                <a:latin typeface="Times New Roman"/>
                <a:cs typeface="Times New Roman"/>
              </a:rPr>
              <a:t>dengan  </a:t>
            </a:r>
            <a:r>
              <a:rPr sz="2400" spc="265" dirty="0">
                <a:latin typeface="Times New Roman"/>
                <a:cs typeface="Times New Roman"/>
              </a:rPr>
              <a:t>perbuatan	</a:t>
            </a:r>
            <a:r>
              <a:rPr sz="2400" spc="135" dirty="0">
                <a:latin typeface="Times New Roman"/>
                <a:cs typeface="Times New Roman"/>
              </a:rPr>
              <a:t>("Hai </a:t>
            </a:r>
            <a:r>
              <a:rPr sz="2400" spc="190" dirty="0">
                <a:latin typeface="Times New Roman"/>
                <a:cs typeface="Times New Roman"/>
              </a:rPr>
              <a:t>orang-orang </a:t>
            </a:r>
            <a:r>
              <a:rPr sz="2400" spc="204" dirty="0">
                <a:latin typeface="Times New Roman"/>
                <a:cs typeface="Times New Roman"/>
              </a:rPr>
              <a:t>yang </a:t>
            </a:r>
            <a:r>
              <a:rPr sz="2400" spc="240" dirty="0">
                <a:latin typeface="Times New Roman"/>
                <a:cs typeface="Times New Roman"/>
              </a:rPr>
              <a:t>beriman  </a:t>
            </a:r>
            <a:r>
              <a:rPr sz="2400" spc="245" dirty="0">
                <a:latin typeface="Times New Roman"/>
                <a:cs typeface="Times New Roman"/>
              </a:rPr>
              <a:t>mengapa </a:t>
            </a:r>
            <a:r>
              <a:rPr sz="2400" spc="295" dirty="0">
                <a:latin typeface="Times New Roman"/>
                <a:cs typeface="Times New Roman"/>
              </a:rPr>
              <a:t>kamu </a:t>
            </a:r>
            <a:r>
              <a:rPr sz="2400" spc="270" dirty="0">
                <a:latin typeface="Times New Roman"/>
                <a:cs typeface="Times New Roman"/>
              </a:rPr>
              <a:t>mengatakan </a:t>
            </a:r>
            <a:r>
              <a:rPr sz="2400" spc="280" dirty="0">
                <a:latin typeface="Times New Roman"/>
                <a:cs typeface="Times New Roman"/>
              </a:rPr>
              <a:t>apa </a:t>
            </a:r>
            <a:r>
              <a:rPr sz="2400" spc="204" dirty="0">
                <a:latin typeface="Times New Roman"/>
                <a:cs typeface="Times New Roman"/>
              </a:rPr>
              <a:t>yang </a:t>
            </a:r>
            <a:r>
              <a:rPr sz="2400" spc="245" dirty="0">
                <a:latin typeface="Times New Roman"/>
                <a:cs typeface="Times New Roman"/>
              </a:rPr>
              <a:t>tidak  </a:t>
            </a:r>
            <a:r>
              <a:rPr sz="2400" spc="295" dirty="0">
                <a:latin typeface="Times New Roman"/>
                <a:cs typeface="Times New Roman"/>
              </a:rPr>
              <a:t>kamu </a:t>
            </a:r>
            <a:r>
              <a:rPr sz="2400" spc="220" dirty="0">
                <a:latin typeface="Times New Roman"/>
                <a:cs typeface="Times New Roman"/>
              </a:rPr>
              <a:t>perbuat? </a:t>
            </a:r>
            <a:r>
              <a:rPr sz="2400" spc="229" dirty="0">
                <a:latin typeface="Times New Roman"/>
                <a:cs typeface="Times New Roman"/>
              </a:rPr>
              <a:t>Amat besar </a:t>
            </a:r>
            <a:r>
              <a:rPr sz="2400" spc="195" dirty="0">
                <a:latin typeface="Times New Roman"/>
                <a:cs typeface="Times New Roman"/>
              </a:rPr>
              <a:t>kebencian </a:t>
            </a:r>
            <a:r>
              <a:rPr sz="2400" spc="155" dirty="0">
                <a:latin typeface="Times New Roman"/>
                <a:cs typeface="Times New Roman"/>
              </a:rPr>
              <a:t>di sisi  </a:t>
            </a:r>
            <a:r>
              <a:rPr sz="2400" spc="165" dirty="0">
                <a:latin typeface="Times New Roman"/>
                <a:cs typeface="Times New Roman"/>
              </a:rPr>
              <a:t>Allah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250" dirty="0">
                <a:latin typeface="Times New Roman"/>
                <a:cs typeface="Times New Roman"/>
              </a:rPr>
              <a:t>bahwa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300" dirty="0">
                <a:latin typeface="Times New Roman"/>
                <a:cs typeface="Times New Roman"/>
              </a:rPr>
              <a:t>kamu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270" dirty="0">
                <a:latin typeface="Times New Roman"/>
                <a:cs typeface="Times New Roman"/>
              </a:rPr>
              <a:t>mengatakan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80" dirty="0">
                <a:latin typeface="Times New Roman"/>
                <a:cs typeface="Times New Roman"/>
              </a:rPr>
              <a:t>apa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204" dirty="0">
                <a:latin typeface="Times New Roman"/>
                <a:cs typeface="Times New Roman"/>
              </a:rPr>
              <a:t>yang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240" dirty="0">
                <a:latin typeface="Times New Roman"/>
                <a:cs typeface="Times New Roman"/>
              </a:rPr>
              <a:t>tidak  </a:t>
            </a:r>
            <a:r>
              <a:rPr sz="2400" spc="295" dirty="0">
                <a:latin typeface="Times New Roman"/>
                <a:cs typeface="Times New Roman"/>
              </a:rPr>
              <a:t>kamu </a:t>
            </a:r>
            <a:r>
              <a:rPr sz="2400" spc="200" dirty="0">
                <a:latin typeface="Times New Roman"/>
                <a:cs typeface="Times New Roman"/>
              </a:rPr>
              <a:t>kerjakan." </a:t>
            </a:r>
            <a:r>
              <a:rPr sz="2400" spc="130" dirty="0">
                <a:latin typeface="Times New Roman"/>
                <a:cs typeface="Times New Roman"/>
              </a:rPr>
              <a:t>(Ash </a:t>
            </a:r>
            <a:r>
              <a:rPr sz="2400" spc="165" dirty="0">
                <a:latin typeface="Times New Roman"/>
                <a:cs typeface="Times New Roman"/>
              </a:rPr>
              <a:t>Shaff </a:t>
            </a:r>
            <a:r>
              <a:rPr sz="2400" dirty="0">
                <a:latin typeface="Times New Roman"/>
                <a:cs typeface="Times New Roman"/>
              </a:rPr>
              <a:t>:</a:t>
            </a:r>
            <a:r>
              <a:rPr sz="2400" spc="-475" dirty="0">
                <a:latin typeface="Times New Roman"/>
                <a:cs typeface="Times New Roman"/>
              </a:rPr>
              <a:t> </a:t>
            </a:r>
            <a:r>
              <a:rPr sz="2400" spc="65" dirty="0">
                <a:latin typeface="Times New Roman"/>
                <a:cs typeface="Times New Roman"/>
              </a:rPr>
              <a:t>2-3)</a:t>
            </a:r>
            <a:r>
              <a:rPr lang="en-US" sz="2400" spc="65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527685" marR="1218565" indent="-515620" algn="just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229" dirty="0">
                <a:latin typeface="Times New Roman"/>
                <a:cs typeface="Times New Roman"/>
              </a:rPr>
              <a:t>Kedua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245" dirty="0">
                <a:latin typeface="Times New Roman"/>
                <a:cs typeface="Times New Roman"/>
              </a:rPr>
              <a:t>orangtua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245" dirty="0">
                <a:latin typeface="Times New Roman"/>
                <a:cs typeface="Times New Roman"/>
              </a:rPr>
              <a:t>tidak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254" dirty="0">
                <a:latin typeface="Times New Roman"/>
                <a:cs typeface="Times New Roman"/>
              </a:rPr>
              <a:t>sepakat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285" dirty="0">
                <a:latin typeface="Times New Roman"/>
                <a:cs typeface="Times New Roman"/>
              </a:rPr>
              <a:t>atas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240" dirty="0">
                <a:latin typeface="Times New Roman"/>
                <a:cs typeface="Times New Roman"/>
              </a:rPr>
              <a:t>cara  </a:t>
            </a:r>
            <a:r>
              <a:rPr sz="2400" spc="275" dirty="0">
                <a:latin typeface="Times New Roman"/>
                <a:cs typeface="Times New Roman"/>
              </a:rPr>
              <a:t>tertentu </a:t>
            </a:r>
            <a:r>
              <a:rPr sz="2400" spc="250" dirty="0" err="1">
                <a:latin typeface="Times New Roman"/>
                <a:cs typeface="Times New Roman"/>
              </a:rPr>
              <a:t>dalam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lang="en-ID" sz="2400" spc="215" dirty="0">
                <a:latin typeface="Times New Roman"/>
                <a:cs typeface="Times New Roman"/>
              </a:rPr>
              <a:t>P</a:t>
            </a:r>
            <a:r>
              <a:rPr sz="2400" spc="215" dirty="0" err="1">
                <a:latin typeface="Times New Roman"/>
                <a:cs typeface="Times New Roman"/>
              </a:rPr>
              <a:t>endidikan</a:t>
            </a:r>
            <a:r>
              <a:rPr lang="en-US" sz="2400" spc="215" dirty="0">
                <a:latin typeface="Times New Roman"/>
                <a:cs typeface="Times New Roman"/>
              </a:rPr>
              <a:t> </a:t>
            </a:r>
            <a:r>
              <a:rPr sz="2400" spc="-360" dirty="0">
                <a:latin typeface="Times New Roman"/>
                <a:cs typeface="Times New Roman"/>
              </a:rPr>
              <a:t> </a:t>
            </a:r>
            <a:r>
              <a:rPr sz="2400" spc="250" dirty="0">
                <a:latin typeface="Times New Roman"/>
                <a:cs typeface="Times New Roman"/>
              </a:rPr>
              <a:t>anak.</a:t>
            </a:r>
            <a:endParaRPr sz="2400" dirty="0">
              <a:latin typeface="Times New Roman"/>
              <a:cs typeface="Times New Roman"/>
            </a:endParaRPr>
          </a:p>
          <a:p>
            <a:pPr marL="527685" indent="-515620" algn="just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240" dirty="0">
                <a:latin typeface="Times New Roman"/>
                <a:cs typeface="Times New Roman"/>
              </a:rPr>
              <a:t>Membiarkan </a:t>
            </a:r>
            <a:r>
              <a:rPr sz="2400" spc="295" dirty="0">
                <a:latin typeface="Times New Roman"/>
                <a:cs typeface="Times New Roman"/>
              </a:rPr>
              <a:t>anak </a:t>
            </a:r>
            <a:r>
              <a:rPr sz="2400" spc="170" dirty="0" err="1">
                <a:latin typeface="Times New Roman"/>
                <a:cs typeface="Times New Roman"/>
              </a:rPr>
              <a:t>jadi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229" dirty="0">
                <a:latin typeface="Times New Roman"/>
                <a:cs typeface="Times New Roman"/>
              </a:rPr>
              <a:t>korban</a:t>
            </a:r>
            <a:r>
              <a:rPr lang="en-US" sz="2400" spc="229" dirty="0">
                <a:latin typeface="Times New Roman"/>
                <a:cs typeface="Times New Roman"/>
              </a:rPr>
              <a:t> </a:t>
            </a:r>
            <a:r>
              <a:rPr sz="2400" spc="-465" dirty="0">
                <a:latin typeface="Times New Roman"/>
                <a:cs typeface="Times New Roman"/>
              </a:rPr>
              <a:t> </a:t>
            </a:r>
            <a:r>
              <a:rPr sz="2400" spc="160" dirty="0" err="1">
                <a:latin typeface="Times New Roman"/>
                <a:cs typeface="Times New Roman"/>
              </a:rPr>
              <a:t>televisi</a:t>
            </a:r>
            <a:r>
              <a:rPr lang="en-US" sz="2400" spc="160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98120" y="390194"/>
            <a:ext cx="8742934" cy="802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0174" y="488645"/>
            <a:ext cx="828611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687955" algn="l"/>
              </a:tabLst>
            </a:pPr>
            <a:r>
              <a:rPr sz="2800" spc="5" dirty="0"/>
              <a:t>KESALAHA</a:t>
            </a:r>
            <a:r>
              <a:rPr lang="en-US" sz="2800" spc="5" dirty="0"/>
              <a:t>N </a:t>
            </a:r>
            <a:r>
              <a:rPr sz="2800" dirty="0"/>
              <a:t>DALAM PENGASUHAN</a:t>
            </a:r>
            <a:r>
              <a:rPr sz="2800" spc="-110" dirty="0"/>
              <a:t> </a:t>
            </a:r>
            <a:r>
              <a:rPr sz="2800" dirty="0"/>
              <a:t>ANAK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07340" y="1673809"/>
            <a:ext cx="8249284" cy="362022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46088" marR="641350" indent="-434975" algn="just">
              <a:lnSpc>
                <a:spcPct val="100000"/>
              </a:lnSpc>
              <a:spcBef>
                <a:spcPts val="110"/>
              </a:spcBef>
              <a:buClr>
                <a:srgbClr val="FFFFFF"/>
              </a:buClr>
              <a:tabLst>
                <a:tab pos="603885" algn="l"/>
                <a:tab pos="604520" algn="l"/>
              </a:tabLst>
            </a:pPr>
            <a:r>
              <a:rPr lang="en-US" sz="2400" spc="245" dirty="0">
                <a:latin typeface="Times New Roman"/>
                <a:cs typeface="Times New Roman"/>
              </a:rPr>
              <a:t>4. </a:t>
            </a:r>
            <a:r>
              <a:rPr lang="en-US" sz="2400" spc="245" dirty="0" err="1">
                <a:latin typeface="Times New Roman"/>
                <a:cs typeface="Times New Roman"/>
              </a:rPr>
              <a:t>M</a:t>
            </a:r>
            <a:r>
              <a:rPr sz="2400" spc="245" dirty="0" err="1">
                <a:latin typeface="Times New Roman"/>
                <a:cs typeface="Times New Roman"/>
              </a:rPr>
              <a:t>enyerahkan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229" dirty="0">
                <a:latin typeface="Times New Roman"/>
                <a:cs typeface="Times New Roman"/>
              </a:rPr>
              <a:t>tanggung </a:t>
            </a:r>
            <a:r>
              <a:rPr sz="2400" spc="200" dirty="0">
                <a:latin typeface="Times New Roman"/>
                <a:cs typeface="Times New Roman"/>
              </a:rPr>
              <a:t>jawab</a:t>
            </a:r>
            <a:r>
              <a:rPr sz="2400" spc="-305" dirty="0">
                <a:latin typeface="Times New Roman"/>
                <a:cs typeface="Times New Roman"/>
              </a:rPr>
              <a:t> </a:t>
            </a:r>
            <a:r>
              <a:rPr sz="2400" spc="215" dirty="0">
                <a:latin typeface="Times New Roman"/>
                <a:cs typeface="Times New Roman"/>
              </a:rPr>
              <a:t>pendidikan  </a:t>
            </a:r>
            <a:r>
              <a:rPr sz="2400" spc="295" dirty="0">
                <a:latin typeface="Times New Roman"/>
                <a:cs typeface="Times New Roman"/>
              </a:rPr>
              <a:t>anak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240" dirty="0">
                <a:latin typeface="Times New Roman"/>
                <a:cs typeface="Times New Roman"/>
              </a:rPr>
              <a:t>kepada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260" dirty="0">
                <a:latin typeface="Times New Roman"/>
                <a:cs typeface="Times New Roman"/>
              </a:rPr>
              <a:t>pembantu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315" dirty="0" err="1">
                <a:latin typeface="Times New Roman"/>
                <a:cs typeface="Times New Roman"/>
              </a:rPr>
              <a:t>atau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240" dirty="0" err="1">
                <a:latin typeface="Times New Roman"/>
                <a:cs typeface="Times New Roman"/>
              </a:rPr>
              <a:t>pengasuh</a:t>
            </a:r>
            <a:r>
              <a:rPr lang="en-US" sz="2400" spc="240" dirty="0">
                <a:latin typeface="Times New Roman"/>
                <a:cs typeface="Times New Roman"/>
              </a:rPr>
              <a:t>.</a:t>
            </a:r>
            <a:endParaRPr lang="en-US" sz="2400" dirty="0">
              <a:latin typeface="Times New Roman"/>
              <a:cs typeface="Times New Roman"/>
            </a:endParaRPr>
          </a:p>
          <a:p>
            <a:pPr marL="446088" marR="641350" indent="-434975" algn="just">
              <a:lnSpc>
                <a:spcPct val="100000"/>
              </a:lnSpc>
              <a:spcBef>
                <a:spcPts val="110"/>
              </a:spcBef>
              <a:buClr>
                <a:srgbClr val="FFFFFF"/>
              </a:buClr>
              <a:tabLst>
                <a:tab pos="603885" algn="l"/>
                <a:tab pos="604520" algn="l"/>
              </a:tabLst>
            </a:pPr>
            <a:r>
              <a:rPr lang="en-US" sz="2400" spc="204" dirty="0">
                <a:latin typeface="Times New Roman"/>
                <a:cs typeface="Times New Roman"/>
              </a:rPr>
              <a:t>5. </a:t>
            </a:r>
            <a:r>
              <a:rPr sz="2400" spc="204" dirty="0" err="1">
                <a:latin typeface="Times New Roman"/>
                <a:cs typeface="Times New Roman"/>
              </a:rPr>
              <a:t>Pendidik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spc="275" dirty="0">
                <a:latin typeface="Times New Roman"/>
                <a:cs typeface="Times New Roman"/>
              </a:rPr>
              <a:t>menampakkan </a:t>
            </a:r>
            <a:r>
              <a:rPr sz="2400" spc="245" dirty="0">
                <a:latin typeface="Times New Roman"/>
                <a:cs typeface="Times New Roman"/>
              </a:rPr>
              <a:t>kelemahannya</a:t>
            </a:r>
            <a:r>
              <a:rPr sz="2400" spc="-260" dirty="0">
                <a:latin typeface="Times New Roman"/>
                <a:cs typeface="Times New Roman"/>
              </a:rPr>
              <a:t> </a:t>
            </a:r>
            <a:r>
              <a:rPr sz="2400" spc="250" dirty="0">
                <a:latin typeface="Times New Roman"/>
                <a:cs typeface="Times New Roman"/>
              </a:rPr>
              <a:t>dalam  </a:t>
            </a:r>
            <a:r>
              <a:rPr sz="2400" spc="204" dirty="0">
                <a:latin typeface="Times New Roman"/>
                <a:cs typeface="Times New Roman"/>
              </a:rPr>
              <a:t>mendidik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250" dirty="0">
                <a:latin typeface="Times New Roman"/>
                <a:cs typeface="Times New Roman"/>
              </a:rPr>
              <a:t>anak.</a:t>
            </a:r>
            <a:endParaRPr sz="2400" dirty="0">
              <a:latin typeface="Times New Roman"/>
              <a:cs typeface="Times New Roman"/>
            </a:endParaRPr>
          </a:p>
          <a:p>
            <a:pPr marL="446088" marR="786130" indent="-434975" algn="just">
              <a:lnSpc>
                <a:spcPct val="100000"/>
              </a:lnSpc>
              <a:spcBef>
                <a:spcPts val="675"/>
              </a:spcBef>
              <a:tabLst>
                <a:tab pos="527685" algn="l"/>
                <a:tab pos="528320" algn="l"/>
              </a:tabLst>
            </a:pPr>
            <a:r>
              <a:rPr lang="en-US" sz="2400" spc="210" dirty="0">
                <a:latin typeface="Times New Roman"/>
                <a:cs typeface="Times New Roman"/>
              </a:rPr>
              <a:t>6. </a:t>
            </a:r>
            <a:r>
              <a:rPr sz="2400" spc="210" dirty="0" err="1">
                <a:latin typeface="Times New Roman"/>
                <a:cs typeface="Times New Roman"/>
              </a:rPr>
              <a:t>Berlebihan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250" dirty="0">
                <a:latin typeface="Times New Roman"/>
                <a:cs typeface="Times New Roman"/>
              </a:rPr>
              <a:t>dalam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220" dirty="0">
                <a:latin typeface="Times New Roman"/>
                <a:cs typeface="Times New Roman"/>
              </a:rPr>
              <a:t>memberi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300" dirty="0">
                <a:latin typeface="Times New Roman"/>
                <a:cs typeface="Times New Roman"/>
              </a:rPr>
              <a:t>hukuman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275" dirty="0">
                <a:latin typeface="Times New Roman"/>
                <a:cs typeface="Times New Roman"/>
              </a:rPr>
              <a:t>dan  </a:t>
            </a:r>
            <a:r>
              <a:rPr sz="2400" spc="245" dirty="0" err="1">
                <a:latin typeface="Times New Roman"/>
                <a:cs typeface="Times New Roman"/>
              </a:rPr>
              <a:t>balasan</a:t>
            </a:r>
            <a:r>
              <a:rPr lang="en-US" sz="2400" spc="245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12065" algn="just">
              <a:lnSpc>
                <a:spcPct val="100000"/>
              </a:lnSpc>
              <a:spcBef>
                <a:spcPts val="675"/>
              </a:spcBef>
              <a:tabLst>
                <a:tab pos="527685" algn="l"/>
                <a:tab pos="528320" algn="l"/>
              </a:tabLst>
            </a:pPr>
            <a:r>
              <a:rPr lang="en-US" sz="2400" spc="254" dirty="0">
                <a:latin typeface="Times New Roman"/>
                <a:cs typeface="Times New Roman"/>
              </a:rPr>
              <a:t>7. </a:t>
            </a:r>
            <a:r>
              <a:rPr sz="2400" spc="254" dirty="0" err="1">
                <a:latin typeface="Times New Roman"/>
                <a:cs typeface="Times New Roman"/>
              </a:rPr>
              <a:t>Berusaha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225" dirty="0">
                <a:latin typeface="Times New Roman"/>
                <a:cs typeface="Times New Roman"/>
              </a:rPr>
              <a:t>mengekang </a:t>
            </a:r>
            <a:r>
              <a:rPr sz="2400" spc="295" dirty="0">
                <a:latin typeface="Times New Roman"/>
                <a:cs typeface="Times New Roman"/>
              </a:rPr>
              <a:t>anak</a:t>
            </a:r>
            <a:r>
              <a:rPr sz="2400" spc="-415" dirty="0">
                <a:latin typeface="Times New Roman"/>
                <a:cs typeface="Times New Roman"/>
              </a:rPr>
              <a:t> </a:t>
            </a:r>
            <a:r>
              <a:rPr sz="2400" spc="220" dirty="0" err="1">
                <a:latin typeface="Times New Roman"/>
                <a:cs typeface="Times New Roman"/>
              </a:rPr>
              <a:t>secara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spc="204" dirty="0" err="1">
                <a:latin typeface="Times New Roman"/>
                <a:cs typeface="Times New Roman"/>
              </a:rPr>
              <a:t>berlebihan</a:t>
            </a:r>
            <a:r>
              <a:rPr lang="en-US" sz="2400" spc="204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446088" marR="1459865" indent="-434975" algn="just">
              <a:lnSpc>
                <a:spcPct val="100000"/>
              </a:lnSpc>
              <a:spcBef>
                <a:spcPts val="675"/>
              </a:spcBef>
              <a:tabLst>
                <a:tab pos="527685" algn="l"/>
                <a:tab pos="528320" algn="l"/>
              </a:tabLst>
            </a:pPr>
            <a:r>
              <a:rPr lang="en-US" sz="2400" spc="185" dirty="0">
                <a:latin typeface="Times New Roman"/>
                <a:cs typeface="Times New Roman"/>
              </a:rPr>
              <a:t>8. </a:t>
            </a:r>
            <a:r>
              <a:rPr sz="2400" spc="185" dirty="0" err="1">
                <a:latin typeface="Times New Roman"/>
                <a:cs typeface="Times New Roman"/>
              </a:rPr>
              <a:t>Mendidik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295" dirty="0">
                <a:latin typeface="Times New Roman"/>
                <a:cs typeface="Times New Roman"/>
              </a:rPr>
              <a:t>anak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245" dirty="0">
                <a:latin typeface="Times New Roman"/>
                <a:cs typeface="Times New Roman"/>
              </a:rPr>
              <a:t>tidak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200" dirty="0">
                <a:latin typeface="Times New Roman"/>
                <a:cs typeface="Times New Roman"/>
              </a:rPr>
              <a:t>percaya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180" dirty="0">
                <a:latin typeface="Times New Roman"/>
                <a:cs typeface="Times New Roman"/>
              </a:rPr>
              <a:t>diri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275" dirty="0">
                <a:latin typeface="Times New Roman"/>
                <a:cs typeface="Times New Roman"/>
              </a:rPr>
              <a:t>dan  </a:t>
            </a:r>
            <a:r>
              <a:rPr sz="2400" spc="265" dirty="0" err="1">
                <a:latin typeface="Times New Roman"/>
                <a:cs typeface="Times New Roman"/>
              </a:rPr>
              <a:t>merendahkan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10" dirty="0" err="1">
                <a:latin typeface="Times New Roman"/>
                <a:cs typeface="Times New Roman"/>
              </a:rPr>
              <a:t>pribadinya</a:t>
            </a:r>
            <a:r>
              <a:rPr lang="en-US" sz="2400" spc="210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0" y="118935"/>
            <a:ext cx="7109459" cy="1421765"/>
            <a:chOff x="0" y="118935"/>
            <a:chExt cx="7109459" cy="1421765"/>
          </a:xfrm>
        </p:grpSpPr>
        <p:sp>
          <p:nvSpPr>
            <p:cNvPr id="5" name="object 5"/>
            <p:cNvSpPr/>
            <p:nvPr/>
          </p:nvSpPr>
          <p:spPr>
            <a:xfrm>
              <a:off x="0" y="118935"/>
              <a:ext cx="6005957" cy="6901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484695"/>
              <a:ext cx="1769237" cy="6901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53311" y="484695"/>
              <a:ext cx="1220546" cy="69018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57983" y="484695"/>
              <a:ext cx="2342134" cy="69018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850455"/>
              <a:ext cx="2997581" cy="69018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63951" y="850455"/>
              <a:ext cx="4445254" cy="69018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10020" y="246420"/>
            <a:ext cx="6677659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MENURUT SAHABAT </a:t>
            </a:r>
            <a:r>
              <a:rPr sz="3200" spc="-5" dirty="0"/>
              <a:t>ALI BIN </a:t>
            </a:r>
            <a:r>
              <a:rPr sz="3200" dirty="0"/>
              <a:t>ABI  </a:t>
            </a:r>
            <a:r>
              <a:rPr sz="3200" spc="-5" dirty="0"/>
              <a:t>THALIB ADA </a:t>
            </a:r>
            <a:r>
              <a:rPr sz="3200" dirty="0"/>
              <a:t>3 </a:t>
            </a:r>
            <a:r>
              <a:rPr sz="3200" spc="-5" dirty="0"/>
              <a:t>TAHAPAN  </a:t>
            </a:r>
            <a:r>
              <a:rPr sz="3200" dirty="0"/>
              <a:t>BERDASARKAN </a:t>
            </a:r>
            <a:r>
              <a:rPr sz="3200" spc="-5" dirty="0"/>
              <a:t>PENGGOLONGAN</a:t>
            </a:r>
            <a:r>
              <a:rPr sz="3200" spc="-10" dirty="0"/>
              <a:t> </a:t>
            </a:r>
            <a:r>
              <a:rPr sz="3200" spc="-5" dirty="0"/>
              <a:t>USIA: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4939" y="1932508"/>
            <a:ext cx="8225155" cy="3675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225" dirty="0">
                <a:latin typeface="Times New Roman"/>
                <a:cs typeface="Times New Roman"/>
              </a:rPr>
              <a:t>Tahap </a:t>
            </a:r>
            <a:r>
              <a:rPr sz="2400" b="1" i="1" dirty="0">
                <a:latin typeface="TeXGyreSchola"/>
                <a:cs typeface="TeXGyreSchola"/>
              </a:rPr>
              <a:t>BERMAIN </a:t>
            </a:r>
            <a:r>
              <a:rPr sz="2400" spc="140" dirty="0">
                <a:latin typeface="Times New Roman"/>
                <a:cs typeface="Times New Roman"/>
              </a:rPr>
              <a:t>(“la-ibuhum”/ajaklah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spc="210" dirty="0">
                <a:latin typeface="Times New Roman"/>
                <a:cs typeface="Times New Roman"/>
              </a:rPr>
              <a:t>mereka</a:t>
            </a:r>
            <a:endParaRPr sz="2400" dirty="0">
              <a:latin typeface="Times New Roman"/>
              <a:cs typeface="Times New Roman"/>
            </a:endParaRPr>
          </a:p>
          <a:p>
            <a:pPr marL="356870" algn="just">
              <a:lnSpc>
                <a:spcPct val="100000"/>
              </a:lnSpc>
              <a:spcBef>
                <a:spcPts val="5"/>
              </a:spcBef>
              <a:tabLst>
                <a:tab pos="1893570" algn="l"/>
              </a:tabLst>
            </a:pPr>
            <a:r>
              <a:rPr sz="2400" spc="160" dirty="0">
                <a:latin typeface="Times New Roman"/>
                <a:cs typeface="Times New Roman"/>
              </a:rPr>
              <a:t>bermain),	</a:t>
            </a:r>
            <a:r>
              <a:rPr sz="2400" spc="195" dirty="0">
                <a:latin typeface="Times New Roman"/>
                <a:cs typeface="Times New Roman"/>
              </a:rPr>
              <a:t>dari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195" dirty="0">
                <a:latin typeface="Times New Roman"/>
                <a:cs typeface="Times New Roman"/>
              </a:rPr>
              <a:t>lahir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204" dirty="0">
                <a:latin typeface="Times New Roman"/>
                <a:cs typeface="Times New Roman"/>
              </a:rPr>
              <a:t>sampai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185" dirty="0">
                <a:latin typeface="Times New Roman"/>
                <a:cs typeface="Times New Roman"/>
              </a:rPr>
              <a:t>kira-kira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130" dirty="0">
                <a:latin typeface="Times New Roman"/>
                <a:cs typeface="Times New Roman"/>
              </a:rPr>
              <a:t>7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229" dirty="0">
                <a:latin typeface="Times New Roman"/>
                <a:cs typeface="Times New Roman"/>
              </a:rPr>
              <a:t>tahun.</a:t>
            </a:r>
            <a:endParaRPr sz="2400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5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356870" marR="347980" indent="-344805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356870" algn="l"/>
                <a:tab pos="357505" algn="l"/>
                <a:tab pos="5689600" algn="l"/>
              </a:tabLst>
            </a:pPr>
            <a:r>
              <a:rPr sz="2400" spc="225" dirty="0">
                <a:latin typeface="Times New Roman"/>
                <a:cs typeface="Times New Roman"/>
              </a:rPr>
              <a:t>Tahap </a:t>
            </a:r>
            <a:r>
              <a:rPr sz="2400" b="1" i="1" spc="-5" dirty="0">
                <a:latin typeface="TeXGyreSchola"/>
                <a:cs typeface="TeXGyreSchola"/>
              </a:rPr>
              <a:t>PENANAMAN </a:t>
            </a:r>
            <a:r>
              <a:rPr sz="2400" b="1" i="1" dirty="0">
                <a:latin typeface="TeXGyreSchola"/>
                <a:cs typeface="TeXGyreSchola"/>
              </a:rPr>
              <a:t>DISIPLIN  </a:t>
            </a:r>
            <a:r>
              <a:rPr sz="2400" spc="150" dirty="0">
                <a:latin typeface="Times New Roman"/>
                <a:cs typeface="Times New Roman"/>
              </a:rPr>
              <a:t>(“addibuhum”/ajarilah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210" dirty="0">
                <a:latin typeface="Times New Roman"/>
                <a:cs typeface="Times New Roman"/>
              </a:rPr>
              <a:t>mereka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170" dirty="0" err="1">
                <a:latin typeface="Times New Roman"/>
                <a:cs typeface="Times New Roman"/>
              </a:rPr>
              <a:t>adab</a:t>
            </a:r>
            <a:r>
              <a:rPr sz="2400" spc="170" dirty="0">
                <a:latin typeface="Times New Roman"/>
                <a:cs typeface="Times New Roman"/>
              </a:rPr>
              <a:t>)</a:t>
            </a:r>
            <a:r>
              <a:rPr lang="en-US" sz="2400" spc="170" dirty="0">
                <a:latin typeface="Times New Roman"/>
                <a:cs typeface="Times New Roman"/>
              </a:rPr>
              <a:t> </a:t>
            </a:r>
            <a:r>
              <a:rPr sz="2400" spc="195" dirty="0" err="1">
                <a:latin typeface="Times New Roman"/>
                <a:cs typeface="Times New Roman"/>
              </a:rPr>
              <a:t>dari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spc="185" dirty="0" err="1">
                <a:latin typeface="Times New Roman"/>
                <a:cs typeface="Times New Roman"/>
              </a:rPr>
              <a:t>kira-kira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130" dirty="0">
                <a:latin typeface="Times New Roman"/>
                <a:cs typeface="Times New Roman"/>
              </a:rPr>
              <a:t>7</a:t>
            </a:r>
            <a:r>
              <a:rPr lang="en-US" sz="2400" spc="130" dirty="0">
                <a:latin typeface="Times New Roman"/>
                <a:cs typeface="Times New Roman"/>
              </a:rPr>
              <a:t> </a:t>
            </a:r>
            <a:r>
              <a:rPr sz="2400" spc="265" dirty="0" err="1">
                <a:latin typeface="Times New Roman"/>
                <a:cs typeface="Times New Roman"/>
              </a:rPr>
              <a:t>tahun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204" dirty="0">
                <a:latin typeface="Times New Roman"/>
                <a:cs typeface="Times New Roman"/>
              </a:rPr>
              <a:t>sampai </a:t>
            </a:r>
            <a:r>
              <a:rPr sz="2400" spc="135" dirty="0">
                <a:latin typeface="Times New Roman"/>
                <a:cs typeface="Times New Roman"/>
              </a:rPr>
              <a:t>14</a:t>
            </a:r>
            <a:r>
              <a:rPr sz="2400" spc="-310" dirty="0">
                <a:latin typeface="Times New Roman"/>
                <a:cs typeface="Times New Roman"/>
              </a:rPr>
              <a:t> </a:t>
            </a:r>
            <a:r>
              <a:rPr sz="2400" spc="235" dirty="0">
                <a:latin typeface="Times New Roman"/>
                <a:cs typeface="Times New Roman"/>
              </a:rPr>
              <a:t>tahun.</a:t>
            </a:r>
            <a:endParaRPr sz="2400" dirty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Times New Roman"/>
              <a:buChar char="•"/>
            </a:pPr>
            <a:endParaRPr sz="3500" dirty="0">
              <a:latin typeface="Times New Roman"/>
              <a:cs typeface="Times New Roman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225" dirty="0" err="1">
                <a:latin typeface="Times New Roman"/>
                <a:cs typeface="Times New Roman"/>
              </a:rPr>
              <a:t>Tahap</a:t>
            </a:r>
            <a:r>
              <a:rPr lang="en-US" sz="2400" spc="22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eXGyreSchola"/>
                <a:cs typeface="TeXGyreSchola"/>
              </a:rPr>
              <a:t>KEMITRAAN </a:t>
            </a:r>
            <a:r>
              <a:rPr sz="2400" spc="135" dirty="0">
                <a:latin typeface="Times New Roman"/>
                <a:cs typeface="Times New Roman"/>
              </a:rPr>
              <a:t>(“roofiquhum”/</a:t>
            </a:r>
            <a:r>
              <a:rPr sz="2400" spc="135" dirty="0" err="1">
                <a:latin typeface="Times New Roman"/>
                <a:cs typeface="Times New Roman"/>
              </a:rPr>
              <a:t>jadikanlah</a:t>
            </a:r>
            <a:r>
              <a:rPr sz="2400" spc="210" dirty="0" err="1">
                <a:latin typeface="Times New Roman"/>
                <a:cs typeface="Times New Roman"/>
              </a:rPr>
              <a:t>mereka</a:t>
            </a:r>
            <a:r>
              <a:rPr sz="2400" spc="210" dirty="0">
                <a:latin typeface="Times New Roman"/>
                <a:cs typeface="Times New Roman"/>
              </a:rPr>
              <a:t>  </a:t>
            </a:r>
            <a:r>
              <a:rPr sz="2400" spc="165" dirty="0">
                <a:latin typeface="Times New Roman"/>
                <a:cs typeface="Times New Roman"/>
              </a:rPr>
              <a:t>sebagai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204" dirty="0">
                <a:latin typeface="Times New Roman"/>
                <a:cs typeface="Times New Roman"/>
              </a:rPr>
              <a:t>sahabat)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185" dirty="0">
                <a:latin typeface="Times New Roman"/>
                <a:cs typeface="Times New Roman"/>
              </a:rPr>
              <a:t>kira-kira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195" dirty="0">
                <a:latin typeface="Times New Roman"/>
                <a:cs typeface="Times New Roman"/>
              </a:rPr>
              <a:t>mulai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135" dirty="0">
                <a:latin typeface="Times New Roman"/>
                <a:cs typeface="Times New Roman"/>
              </a:rPr>
              <a:t>14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265" dirty="0">
                <a:latin typeface="Times New Roman"/>
                <a:cs typeface="Times New Roman"/>
              </a:rPr>
              <a:t>tahun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180" dirty="0">
                <a:latin typeface="Times New Roman"/>
                <a:cs typeface="Times New Roman"/>
              </a:rPr>
              <a:t>ke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210" dirty="0">
                <a:latin typeface="Times New Roman"/>
                <a:cs typeface="Times New Roman"/>
              </a:rPr>
              <a:t>atas.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5F3F5BC-0A09-4C85-985D-9CD2A0728E29}"/>
              </a:ext>
            </a:extLst>
          </p:cNvPr>
          <p:cNvSpPr/>
          <p:nvPr/>
        </p:nvSpPr>
        <p:spPr>
          <a:xfrm>
            <a:off x="371106" y="2483899"/>
            <a:ext cx="8401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Wassalammualaikum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Wr.Wb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EF45FAC-2BEE-4D66-84BA-B6CF223D4F5E}"/>
              </a:ext>
            </a:extLst>
          </p:cNvPr>
          <p:cNvSpPr/>
          <p:nvPr/>
        </p:nvSpPr>
        <p:spPr>
          <a:xfrm>
            <a:off x="1655272" y="4800600"/>
            <a:ext cx="583345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</a:t>
            </a: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rang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tua</a:t>
            </a: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adalah</a:t>
            </a: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pembelajar</a:t>
            </a: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seumur</a:t>
            </a:r>
            <a:r>
              <a:rPr lang="en-US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2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hidup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42671" y="573074"/>
            <a:ext cx="8929370" cy="916305"/>
            <a:chOff x="42671" y="573074"/>
            <a:chExt cx="8929370" cy="916305"/>
          </a:xfrm>
        </p:grpSpPr>
        <p:sp>
          <p:nvSpPr>
            <p:cNvPr id="4" name="object 4"/>
            <p:cNvSpPr/>
            <p:nvPr/>
          </p:nvSpPr>
          <p:spPr>
            <a:xfrm>
              <a:off x="42671" y="573074"/>
              <a:ext cx="3043174" cy="9157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63951" y="573074"/>
              <a:ext cx="2049652" cy="9157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82439" y="573074"/>
              <a:ext cx="3335909" cy="9157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193279" y="573074"/>
              <a:ext cx="1778253" cy="9157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07644" y="690499"/>
            <a:ext cx="8409940" cy="503599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190" dirty="0">
                <a:latin typeface="Times New Roman"/>
                <a:cs typeface="Times New Roman"/>
              </a:rPr>
              <a:t>TANGGUNG </a:t>
            </a:r>
            <a:r>
              <a:rPr sz="3200" spc="155" dirty="0">
                <a:latin typeface="Times New Roman"/>
                <a:cs typeface="Times New Roman"/>
              </a:rPr>
              <a:t>JAWAB </a:t>
            </a:r>
            <a:r>
              <a:rPr sz="3200" spc="220" dirty="0">
                <a:latin typeface="Times New Roman"/>
                <a:cs typeface="Times New Roman"/>
              </a:rPr>
              <a:t>PENDIDIKAN</a:t>
            </a:r>
            <a:r>
              <a:rPr sz="3200" spc="55" dirty="0">
                <a:latin typeface="Times New Roman"/>
                <a:cs typeface="Times New Roman"/>
              </a:rPr>
              <a:t> </a:t>
            </a:r>
            <a:r>
              <a:rPr sz="3200" spc="105" dirty="0">
                <a:latin typeface="Times New Roman"/>
                <a:cs typeface="Times New Roman"/>
              </a:rPr>
              <a:t>ANAK</a:t>
            </a: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50" dirty="0">
              <a:latin typeface="Times New Roman"/>
              <a:cs typeface="Times New Roman"/>
            </a:endParaRPr>
          </a:p>
          <a:p>
            <a:pPr marL="1195070" indent="-344805">
              <a:lnSpc>
                <a:spcPct val="100000"/>
              </a:lnSpc>
              <a:buChar char="•"/>
              <a:tabLst>
                <a:tab pos="1195705" algn="l"/>
              </a:tabLst>
            </a:pPr>
            <a:r>
              <a:rPr sz="3200" spc="254" dirty="0">
                <a:latin typeface="Times New Roman"/>
                <a:cs typeface="Times New Roman"/>
              </a:rPr>
              <a:t>Pendidikan</a:t>
            </a:r>
            <a:r>
              <a:rPr sz="3200" spc="120" dirty="0">
                <a:latin typeface="Times New Roman"/>
                <a:cs typeface="Times New Roman"/>
              </a:rPr>
              <a:t> </a:t>
            </a:r>
            <a:r>
              <a:rPr sz="3200" spc="315" dirty="0">
                <a:latin typeface="Times New Roman"/>
                <a:cs typeface="Times New Roman"/>
              </a:rPr>
              <a:t>Iman</a:t>
            </a:r>
            <a:endParaRPr sz="3200" dirty="0">
              <a:latin typeface="Times New Roman"/>
              <a:cs typeface="Times New Roman"/>
            </a:endParaRPr>
          </a:p>
          <a:p>
            <a:pPr marL="1195070" indent="-344805">
              <a:lnSpc>
                <a:spcPct val="100000"/>
              </a:lnSpc>
              <a:spcBef>
                <a:spcPts val="770"/>
              </a:spcBef>
              <a:buChar char="•"/>
              <a:tabLst>
                <a:tab pos="1195705" algn="l"/>
              </a:tabLst>
            </a:pPr>
            <a:r>
              <a:rPr sz="3200" spc="254" dirty="0">
                <a:latin typeface="Times New Roman"/>
                <a:cs typeface="Times New Roman"/>
              </a:rPr>
              <a:t>Pendidikan</a:t>
            </a:r>
            <a:r>
              <a:rPr sz="3200" spc="120" dirty="0">
                <a:latin typeface="Times New Roman"/>
                <a:cs typeface="Times New Roman"/>
              </a:rPr>
              <a:t> </a:t>
            </a:r>
            <a:r>
              <a:rPr sz="3200" spc="225" dirty="0">
                <a:latin typeface="Times New Roman"/>
                <a:cs typeface="Times New Roman"/>
              </a:rPr>
              <a:t>Akhlak</a:t>
            </a:r>
            <a:endParaRPr sz="3200" dirty="0">
              <a:latin typeface="Times New Roman"/>
              <a:cs typeface="Times New Roman"/>
            </a:endParaRPr>
          </a:p>
          <a:p>
            <a:pPr marL="1195070" indent="-344805">
              <a:lnSpc>
                <a:spcPct val="100000"/>
              </a:lnSpc>
              <a:spcBef>
                <a:spcPts val="770"/>
              </a:spcBef>
              <a:buChar char="•"/>
              <a:tabLst>
                <a:tab pos="1195705" algn="l"/>
              </a:tabLst>
            </a:pPr>
            <a:r>
              <a:rPr sz="3200" spc="254" dirty="0">
                <a:latin typeface="Times New Roman"/>
                <a:cs typeface="Times New Roman"/>
              </a:rPr>
              <a:t>Pendidikan</a:t>
            </a:r>
            <a:r>
              <a:rPr sz="3200" spc="120" dirty="0">
                <a:latin typeface="Times New Roman"/>
                <a:cs typeface="Times New Roman"/>
              </a:rPr>
              <a:t> </a:t>
            </a:r>
            <a:r>
              <a:rPr sz="3200" spc="225" dirty="0">
                <a:latin typeface="Times New Roman"/>
                <a:cs typeface="Times New Roman"/>
              </a:rPr>
              <a:t>Fisik</a:t>
            </a:r>
            <a:endParaRPr sz="3200" dirty="0">
              <a:latin typeface="Times New Roman"/>
              <a:cs typeface="Times New Roman"/>
            </a:endParaRPr>
          </a:p>
          <a:p>
            <a:pPr marL="1195070" indent="-344805">
              <a:lnSpc>
                <a:spcPct val="100000"/>
              </a:lnSpc>
              <a:spcBef>
                <a:spcPts val="770"/>
              </a:spcBef>
              <a:buChar char="•"/>
              <a:tabLst>
                <a:tab pos="1195705" algn="l"/>
              </a:tabLst>
            </a:pPr>
            <a:r>
              <a:rPr sz="3200" spc="254" dirty="0">
                <a:latin typeface="Times New Roman"/>
                <a:cs typeface="Times New Roman"/>
              </a:rPr>
              <a:t>Pendidikan</a:t>
            </a:r>
            <a:r>
              <a:rPr sz="3200" spc="120" dirty="0">
                <a:latin typeface="Times New Roman"/>
                <a:cs typeface="Times New Roman"/>
              </a:rPr>
              <a:t> </a:t>
            </a:r>
            <a:r>
              <a:rPr sz="3200" spc="260" dirty="0">
                <a:latin typeface="Times New Roman"/>
                <a:cs typeface="Times New Roman"/>
              </a:rPr>
              <a:t>Intelektual</a:t>
            </a:r>
            <a:endParaRPr sz="3200" dirty="0">
              <a:latin typeface="Times New Roman"/>
              <a:cs typeface="Times New Roman"/>
            </a:endParaRPr>
          </a:p>
          <a:p>
            <a:pPr marL="1195070" indent="-344805">
              <a:lnSpc>
                <a:spcPct val="100000"/>
              </a:lnSpc>
              <a:spcBef>
                <a:spcPts val="770"/>
              </a:spcBef>
              <a:buChar char="•"/>
              <a:tabLst>
                <a:tab pos="1195705" algn="l"/>
              </a:tabLst>
            </a:pPr>
            <a:r>
              <a:rPr sz="3200" spc="254" dirty="0">
                <a:latin typeface="Times New Roman"/>
                <a:cs typeface="Times New Roman"/>
              </a:rPr>
              <a:t>Pendidikan</a:t>
            </a:r>
            <a:r>
              <a:rPr sz="3200" spc="55" dirty="0">
                <a:latin typeface="Times New Roman"/>
                <a:cs typeface="Times New Roman"/>
              </a:rPr>
              <a:t> </a:t>
            </a:r>
            <a:r>
              <a:rPr sz="3200" spc="225" dirty="0">
                <a:latin typeface="Times New Roman"/>
                <a:cs typeface="Times New Roman"/>
              </a:rPr>
              <a:t>Psikis</a:t>
            </a:r>
            <a:endParaRPr sz="3200" dirty="0">
              <a:latin typeface="Times New Roman"/>
              <a:cs typeface="Times New Roman"/>
            </a:endParaRPr>
          </a:p>
          <a:p>
            <a:pPr marL="1195070" indent="-344805">
              <a:lnSpc>
                <a:spcPct val="100000"/>
              </a:lnSpc>
              <a:spcBef>
                <a:spcPts val="770"/>
              </a:spcBef>
              <a:buChar char="•"/>
              <a:tabLst>
                <a:tab pos="1195705" algn="l"/>
              </a:tabLst>
            </a:pPr>
            <a:r>
              <a:rPr sz="3200" spc="254" dirty="0">
                <a:latin typeface="Times New Roman"/>
                <a:cs typeface="Times New Roman"/>
              </a:rPr>
              <a:t>Pendidikan</a:t>
            </a:r>
            <a:r>
              <a:rPr sz="3200" spc="65" dirty="0">
                <a:latin typeface="Times New Roman"/>
                <a:cs typeface="Times New Roman"/>
              </a:rPr>
              <a:t> </a:t>
            </a:r>
            <a:r>
              <a:rPr sz="3200" spc="175" dirty="0">
                <a:latin typeface="Times New Roman"/>
                <a:cs typeface="Times New Roman"/>
              </a:rPr>
              <a:t>Sosial</a:t>
            </a:r>
            <a:endParaRPr sz="3200" dirty="0">
              <a:latin typeface="Times New Roman"/>
              <a:cs typeface="Times New Roman"/>
            </a:endParaRPr>
          </a:p>
          <a:p>
            <a:pPr marL="1195070" indent="-344805">
              <a:lnSpc>
                <a:spcPct val="100000"/>
              </a:lnSpc>
              <a:spcBef>
                <a:spcPts val="775"/>
              </a:spcBef>
              <a:buChar char="•"/>
              <a:tabLst>
                <a:tab pos="1195705" algn="l"/>
              </a:tabLst>
            </a:pPr>
            <a:r>
              <a:rPr sz="3200" spc="254" dirty="0">
                <a:latin typeface="Times New Roman"/>
                <a:cs typeface="Times New Roman"/>
              </a:rPr>
              <a:t>Pendidikan</a:t>
            </a:r>
            <a:r>
              <a:rPr sz="3200" spc="130" dirty="0">
                <a:latin typeface="Times New Roman"/>
                <a:cs typeface="Times New Roman"/>
              </a:rPr>
              <a:t> </a:t>
            </a:r>
            <a:r>
              <a:rPr sz="3200" spc="250" dirty="0">
                <a:latin typeface="Times New Roman"/>
                <a:cs typeface="Times New Roman"/>
              </a:rPr>
              <a:t>Seksual</a:t>
            </a: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71272" y="521258"/>
            <a:ext cx="5743829" cy="915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6244" y="636854"/>
            <a:ext cx="521906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0" spc="195" dirty="0">
                <a:latin typeface="Times New Roman"/>
                <a:cs typeface="Times New Roman"/>
              </a:rPr>
              <a:t>ENAM </a:t>
            </a:r>
            <a:r>
              <a:rPr sz="3200" b="0" spc="220" dirty="0">
                <a:latin typeface="Times New Roman"/>
                <a:cs typeface="Times New Roman"/>
              </a:rPr>
              <a:t>TAHUN</a:t>
            </a:r>
            <a:r>
              <a:rPr sz="3200" b="0" spc="-5" dirty="0">
                <a:latin typeface="Times New Roman"/>
                <a:cs typeface="Times New Roman"/>
              </a:rPr>
              <a:t> </a:t>
            </a:r>
            <a:r>
              <a:rPr sz="3200" b="0" spc="170" dirty="0">
                <a:latin typeface="Times New Roman"/>
                <a:cs typeface="Times New Roman"/>
              </a:rPr>
              <a:t>PERTAMA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244" y="1628013"/>
            <a:ext cx="7951470" cy="390461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527685" marR="10160" indent="-515620">
              <a:lnSpc>
                <a:spcPts val="2860"/>
              </a:lnSpc>
              <a:spcBef>
                <a:spcPts val="21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185" dirty="0">
                <a:latin typeface="Times New Roman"/>
                <a:cs typeface="Times New Roman"/>
              </a:rPr>
              <a:t>Kasih </a:t>
            </a:r>
            <a:r>
              <a:rPr sz="2400" spc="195" dirty="0">
                <a:latin typeface="Times New Roman"/>
                <a:cs typeface="Times New Roman"/>
              </a:rPr>
              <a:t>sayang dari </a:t>
            </a:r>
            <a:r>
              <a:rPr sz="2400" spc="200" dirty="0">
                <a:latin typeface="Times New Roman"/>
                <a:cs typeface="Times New Roman"/>
              </a:rPr>
              <a:t>pihak </a:t>
            </a:r>
            <a:r>
              <a:rPr sz="2400" spc="210" dirty="0">
                <a:latin typeface="Times New Roman"/>
                <a:cs typeface="Times New Roman"/>
              </a:rPr>
              <a:t>kedua </a:t>
            </a:r>
            <a:r>
              <a:rPr sz="2400" spc="195" dirty="0">
                <a:latin typeface="Times New Roman"/>
                <a:cs typeface="Times New Roman"/>
              </a:rPr>
              <a:t>orangtua, </a:t>
            </a:r>
            <a:r>
              <a:rPr sz="2400" spc="245" dirty="0">
                <a:latin typeface="Times New Roman"/>
                <a:cs typeface="Times New Roman"/>
              </a:rPr>
              <a:t>terutama  </a:t>
            </a:r>
            <a:r>
              <a:rPr sz="2400" spc="165" dirty="0">
                <a:latin typeface="Times New Roman"/>
                <a:cs typeface="Times New Roman"/>
              </a:rPr>
              <a:t>ibu </a:t>
            </a:r>
            <a:r>
              <a:rPr sz="2400" b="1" i="1" dirty="0">
                <a:latin typeface="TeXGyreSchola"/>
                <a:cs typeface="TeXGyreSchola"/>
              </a:rPr>
              <a:t>PENTING </a:t>
            </a:r>
            <a:r>
              <a:rPr sz="2500" b="1" i="1" spc="-110" dirty="0">
                <a:latin typeface="Wingdings"/>
                <a:cs typeface="Wingdings"/>
              </a:rPr>
              <a:t></a:t>
            </a:r>
            <a:r>
              <a:rPr sz="2500" b="1" i="1" spc="-110" dirty="0">
                <a:latin typeface="Times New Roman"/>
                <a:cs typeface="Times New Roman"/>
              </a:rPr>
              <a:t> </a:t>
            </a:r>
            <a:r>
              <a:rPr lang="en-US" sz="2500" b="1" i="1" spc="-110" dirty="0">
                <a:latin typeface="Times New Roman"/>
                <a:cs typeface="Times New Roman"/>
              </a:rPr>
              <a:t> </a:t>
            </a:r>
            <a:r>
              <a:rPr sz="2400" spc="254" dirty="0" err="1">
                <a:latin typeface="Times New Roman"/>
                <a:cs typeface="Times New Roman"/>
              </a:rPr>
              <a:t>anak</a:t>
            </a:r>
            <a:r>
              <a:rPr sz="2400" spc="-355" dirty="0">
                <a:latin typeface="Times New Roman"/>
                <a:cs typeface="Times New Roman"/>
              </a:rPr>
              <a:t> </a:t>
            </a:r>
            <a:r>
              <a:rPr sz="2400" spc="175" dirty="0">
                <a:latin typeface="Times New Roman"/>
                <a:cs typeface="Times New Roman"/>
              </a:rPr>
              <a:t>belajar </a:t>
            </a:r>
            <a:r>
              <a:rPr sz="2400" spc="180" dirty="0">
                <a:latin typeface="Times New Roman"/>
                <a:cs typeface="Times New Roman"/>
              </a:rPr>
              <a:t>mencintai </a:t>
            </a:r>
            <a:r>
              <a:rPr sz="2400" spc="175" dirty="0">
                <a:latin typeface="Times New Roman"/>
                <a:cs typeface="Times New Roman"/>
              </a:rPr>
              <a:t>orang </a:t>
            </a:r>
            <a:r>
              <a:rPr sz="2400" spc="180" dirty="0">
                <a:latin typeface="Times New Roman"/>
                <a:cs typeface="Times New Roman"/>
              </a:rPr>
              <a:t>lain</a:t>
            </a:r>
            <a:endParaRPr sz="2400" dirty="0">
              <a:latin typeface="Times New Roman"/>
              <a:cs typeface="Times New Roman"/>
            </a:endParaRPr>
          </a:p>
          <a:p>
            <a:pPr marL="527685" marR="208279" indent="-515620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527685" algn="l"/>
                <a:tab pos="528320" algn="l"/>
                <a:tab pos="5412105" algn="l"/>
              </a:tabLst>
            </a:pPr>
            <a:r>
              <a:rPr sz="2400" spc="200" dirty="0">
                <a:latin typeface="Times New Roman"/>
                <a:cs typeface="Times New Roman"/>
              </a:rPr>
              <a:t>Membiasakan </a:t>
            </a:r>
            <a:r>
              <a:rPr sz="2400" spc="140" dirty="0">
                <a:latin typeface="Times New Roman"/>
                <a:cs typeface="Times New Roman"/>
              </a:rPr>
              <a:t>disiplin </a:t>
            </a:r>
            <a:r>
              <a:rPr sz="2400" spc="195" dirty="0">
                <a:latin typeface="Times New Roman"/>
                <a:cs typeface="Times New Roman"/>
              </a:rPr>
              <a:t>mulai dari </a:t>
            </a:r>
            <a:r>
              <a:rPr sz="2400" spc="185" dirty="0">
                <a:latin typeface="Times New Roman"/>
                <a:cs typeface="Times New Roman"/>
              </a:rPr>
              <a:t>bulan-bulan  </a:t>
            </a:r>
            <a:r>
              <a:rPr sz="2400" spc="229" dirty="0">
                <a:latin typeface="Times New Roman"/>
                <a:cs typeface="Times New Roman"/>
              </a:rPr>
              <a:t>pertama </a:t>
            </a:r>
            <a:r>
              <a:rPr sz="2400" spc="195" dirty="0">
                <a:latin typeface="Times New Roman"/>
                <a:cs typeface="Times New Roman"/>
              </a:rPr>
              <a:t>dari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195" dirty="0">
                <a:latin typeface="Times New Roman"/>
                <a:cs typeface="Times New Roman"/>
              </a:rPr>
              <a:t>awal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204" dirty="0">
                <a:latin typeface="Times New Roman"/>
                <a:cs typeface="Times New Roman"/>
              </a:rPr>
              <a:t>kehidupannya	</a:t>
            </a:r>
            <a:r>
              <a:rPr sz="2400" spc="114" dirty="0">
                <a:latin typeface="Times New Roman"/>
                <a:cs typeface="Times New Roman"/>
              </a:rPr>
              <a:t>MISAL: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204" dirty="0">
                <a:latin typeface="Times New Roman"/>
                <a:cs typeface="Times New Roman"/>
              </a:rPr>
              <a:t>buang  </a:t>
            </a:r>
            <a:r>
              <a:rPr sz="2400" spc="225" dirty="0">
                <a:latin typeface="Times New Roman"/>
                <a:cs typeface="Times New Roman"/>
              </a:rPr>
              <a:t>hajat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215" dirty="0">
                <a:latin typeface="Times New Roman"/>
                <a:cs typeface="Times New Roman"/>
              </a:rPr>
              <a:t>pada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10" dirty="0">
                <a:latin typeface="Times New Roman"/>
                <a:cs typeface="Times New Roman"/>
              </a:rPr>
              <a:t>waktu-waktu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225" dirty="0" err="1">
                <a:latin typeface="Times New Roman"/>
                <a:cs typeface="Times New Roman"/>
              </a:rPr>
              <a:t>tertentu</a:t>
            </a:r>
            <a:r>
              <a:rPr sz="2400" spc="70">
                <a:latin typeface="Times New Roman"/>
                <a:cs typeface="Times New Roman"/>
              </a:rPr>
              <a:t> </a:t>
            </a:r>
            <a:endParaRPr sz="2400" dirty="0">
              <a:latin typeface="Times New Roman"/>
              <a:cs typeface="Times New Roman"/>
            </a:endParaRPr>
          </a:p>
          <a:p>
            <a:pPr marL="527685" marR="1294130" indent="-51562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235" dirty="0">
                <a:latin typeface="Times New Roman"/>
                <a:cs typeface="Times New Roman"/>
              </a:rPr>
              <a:t>Jadi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204" dirty="0">
                <a:latin typeface="Times New Roman"/>
                <a:cs typeface="Times New Roman"/>
              </a:rPr>
              <a:t>teladan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spc="180" dirty="0">
                <a:latin typeface="Times New Roman"/>
                <a:cs typeface="Times New Roman"/>
              </a:rPr>
              <a:t>yang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180" dirty="0">
                <a:latin typeface="Times New Roman"/>
                <a:cs typeface="Times New Roman"/>
              </a:rPr>
              <a:t>baik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bagi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254" dirty="0">
                <a:latin typeface="Times New Roman"/>
                <a:cs typeface="Times New Roman"/>
              </a:rPr>
              <a:t>anak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195" dirty="0">
                <a:latin typeface="Times New Roman"/>
                <a:cs typeface="Times New Roman"/>
              </a:rPr>
              <a:t>dari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195" dirty="0">
                <a:latin typeface="Times New Roman"/>
                <a:cs typeface="Times New Roman"/>
              </a:rPr>
              <a:t>awal  kehidupannya.</a:t>
            </a:r>
            <a:endParaRPr sz="2400" dirty="0">
              <a:latin typeface="Times New Roman"/>
              <a:cs typeface="Times New Roman"/>
            </a:endParaRPr>
          </a:p>
          <a:p>
            <a:pPr marL="527685" marR="5080" indent="-515620">
              <a:lnSpc>
                <a:spcPct val="100499"/>
              </a:lnSpc>
              <a:spcBef>
                <a:spcPts val="545"/>
              </a:spcBef>
              <a:buAutoNum type="arabicPeriod"/>
              <a:tabLst>
                <a:tab pos="527685" algn="l"/>
                <a:tab pos="528320" algn="l"/>
                <a:tab pos="6985634" algn="l"/>
              </a:tabLst>
            </a:pPr>
            <a:r>
              <a:rPr sz="2400" spc="120" dirty="0">
                <a:latin typeface="Times New Roman"/>
                <a:cs typeface="Times New Roman"/>
              </a:rPr>
              <a:t>B</a:t>
            </a:r>
            <a:r>
              <a:rPr sz="2400" spc="95" dirty="0">
                <a:latin typeface="Times New Roman"/>
                <a:cs typeface="Times New Roman"/>
              </a:rPr>
              <a:t>i</a:t>
            </a:r>
            <a:r>
              <a:rPr sz="2400" spc="275" dirty="0">
                <a:latin typeface="Times New Roman"/>
                <a:cs typeface="Times New Roman"/>
              </a:rPr>
              <a:t>a</a:t>
            </a:r>
            <a:r>
              <a:rPr sz="2400" spc="235" dirty="0">
                <a:latin typeface="Times New Roman"/>
                <a:cs typeface="Times New Roman"/>
              </a:rPr>
              <a:t>sak</a:t>
            </a:r>
            <a:r>
              <a:rPr sz="2400" spc="240" dirty="0">
                <a:latin typeface="Times New Roman"/>
                <a:cs typeface="Times New Roman"/>
              </a:rPr>
              <a:t>a</a:t>
            </a:r>
            <a:r>
              <a:rPr sz="2400" spc="265" dirty="0">
                <a:latin typeface="Times New Roman"/>
                <a:cs typeface="Times New Roman"/>
              </a:rPr>
              <a:t>n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160" dirty="0">
                <a:latin typeface="Times New Roman"/>
                <a:cs typeface="Times New Roman"/>
              </a:rPr>
              <a:t>d</a:t>
            </a:r>
            <a:r>
              <a:rPr sz="2400" spc="195" dirty="0">
                <a:latin typeface="Times New Roman"/>
                <a:cs typeface="Times New Roman"/>
              </a:rPr>
              <a:t>eng</a:t>
            </a:r>
            <a:r>
              <a:rPr sz="2400" spc="180" dirty="0">
                <a:latin typeface="Times New Roman"/>
                <a:cs typeface="Times New Roman"/>
              </a:rPr>
              <a:t>a</a:t>
            </a:r>
            <a:r>
              <a:rPr sz="2400" spc="265" dirty="0">
                <a:latin typeface="Times New Roman"/>
                <a:cs typeface="Times New Roman"/>
              </a:rPr>
              <a:t>n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175" dirty="0" err="1">
                <a:latin typeface="Times New Roman"/>
                <a:cs typeface="Times New Roman"/>
              </a:rPr>
              <a:t>et</a:t>
            </a:r>
            <a:r>
              <a:rPr sz="2400" spc="140" dirty="0" err="1">
                <a:latin typeface="Times New Roman"/>
                <a:cs typeface="Times New Roman"/>
              </a:rPr>
              <a:t>i</a:t>
            </a:r>
            <a:r>
              <a:rPr sz="2400" spc="210" dirty="0" err="1">
                <a:latin typeface="Times New Roman"/>
                <a:cs typeface="Times New Roman"/>
              </a:rPr>
              <a:t>k</a:t>
            </a:r>
            <a:r>
              <a:rPr sz="2400" spc="200" dirty="0" err="1">
                <a:latin typeface="Times New Roman"/>
                <a:cs typeface="Times New Roman"/>
              </a:rPr>
              <a:t>et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285" dirty="0" err="1">
                <a:latin typeface="Times New Roman"/>
                <a:cs typeface="Times New Roman"/>
              </a:rPr>
              <a:t>um</a:t>
            </a:r>
            <a:r>
              <a:rPr sz="2400" spc="215" dirty="0" err="1">
                <a:latin typeface="Times New Roman"/>
                <a:cs typeface="Times New Roman"/>
              </a:rPr>
              <a:t>u</a:t>
            </a:r>
            <a:r>
              <a:rPr sz="2400" spc="265" dirty="0" err="1">
                <a:latin typeface="Times New Roman"/>
                <a:cs typeface="Times New Roman"/>
              </a:rPr>
              <a:t>m</a:t>
            </a:r>
            <a:r>
              <a:rPr sz="2400" dirty="0">
                <a:latin typeface="Wingdings"/>
                <a:cs typeface="Wingdings"/>
              </a:rPr>
              <a:t>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114" dirty="0">
                <a:latin typeface="Times New Roman"/>
                <a:cs typeface="Times New Roman"/>
              </a:rPr>
              <a:t>M</a:t>
            </a:r>
            <a:r>
              <a:rPr sz="2400" spc="110" dirty="0">
                <a:latin typeface="Times New Roman"/>
                <a:cs typeface="Times New Roman"/>
              </a:rPr>
              <a:t>ISA</a:t>
            </a:r>
            <a:r>
              <a:rPr sz="2400" spc="135" dirty="0">
                <a:latin typeface="Times New Roman"/>
                <a:cs typeface="Times New Roman"/>
              </a:rPr>
              <a:t>L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b</a:t>
            </a:r>
            <a:r>
              <a:rPr sz="2400" spc="229" dirty="0" err="1">
                <a:latin typeface="Times New Roman"/>
                <a:cs typeface="Times New Roman"/>
              </a:rPr>
              <a:t>e</a:t>
            </a:r>
            <a:r>
              <a:rPr sz="2400" spc="155" dirty="0" err="1">
                <a:latin typeface="Times New Roman"/>
                <a:cs typeface="Times New Roman"/>
              </a:rPr>
              <a:t>r</a:t>
            </a:r>
            <a:r>
              <a:rPr sz="2400" spc="160" dirty="0" err="1">
                <a:latin typeface="Times New Roman"/>
                <a:cs typeface="Times New Roman"/>
              </a:rPr>
              <a:t>d</a:t>
            </a:r>
            <a:r>
              <a:rPr sz="2400" spc="100" dirty="0" err="1">
                <a:latin typeface="Times New Roman"/>
                <a:cs typeface="Times New Roman"/>
              </a:rPr>
              <a:t>oa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spc="170" dirty="0">
                <a:latin typeface="Times New Roman"/>
                <a:cs typeface="Times New Roman"/>
              </a:rPr>
              <a:t>sebelum </a:t>
            </a:r>
            <a:r>
              <a:rPr sz="2400" spc="225" dirty="0">
                <a:latin typeface="Times New Roman"/>
                <a:cs typeface="Times New Roman"/>
              </a:rPr>
              <a:t>makan, </a:t>
            </a:r>
            <a:r>
              <a:rPr sz="2400" spc="200" dirty="0">
                <a:latin typeface="Times New Roman"/>
                <a:cs typeface="Times New Roman"/>
              </a:rPr>
              <a:t>tidak </a:t>
            </a:r>
            <a:r>
              <a:rPr sz="2400" spc="190" dirty="0">
                <a:latin typeface="Times New Roman"/>
                <a:cs typeface="Times New Roman"/>
              </a:rPr>
              <a:t>menghisap </a:t>
            </a:r>
            <a:r>
              <a:rPr sz="2400" spc="110" dirty="0">
                <a:latin typeface="Times New Roman"/>
                <a:cs typeface="Times New Roman"/>
              </a:rPr>
              <a:t>jempol, </a:t>
            </a:r>
            <a:r>
              <a:rPr sz="2400" spc="200" dirty="0">
                <a:latin typeface="Times New Roman"/>
                <a:cs typeface="Times New Roman"/>
              </a:rPr>
              <a:t>tidak  </a:t>
            </a:r>
            <a:r>
              <a:rPr sz="2400" spc="215" dirty="0">
                <a:latin typeface="Times New Roman"/>
                <a:cs typeface="Times New Roman"/>
              </a:rPr>
              <a:t>memakai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20" dirty="0">
                <a:latin typeface="Times New Roman"/>
                <a:cs typeface="Times New Roman"/>
              </a:rPr>
              <a:t>pakaian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265" dirty="0">
                <a:latin typeface="Times New Roman"/>
                <a:cs typeface="Times New Roman"/>
              </a:rPr>
              <a:t>atau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170" dirty="0">
                <a:latin typeface="Times New Roman"/>
                <a:cs typeface="Times New Roman"/>
              </a:rPr>
              <a:t>celana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180" dirty="0">
                <a:latin typeface="Times New Roman"/>
                <a:cs typeface="Times New Roman"/>
              </a:rPr>
              <a:t>yang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180" dirty="0">
                <a:latin typeface="Times New Roman"/>
                <a:cs typeface="Times New Roman"/>
              </a:rPr>
              <a:t>pendek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114" dirty="0">
                <a:latin typeface="Times New Roman"/>
                <a:cs typeface="Times New Roman"/>
              </a:rPr>
              <a:t>dll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109472" y="27482"/>
            <a:ext cx="3360420" cy="1229995"/>
            <a:chOff x="1109472" y="27482"/>
            <a:chExt cx="3360420" cy="1229995"/>
          </a:xfrm>
        </p:grpSpPr>
        <p:sp>
          <p:nvSpPr>
            <p:cNvPr id="4" name="object 4"/>
            <p:cNvSpPr/>
            <p:nvPr/>
          </p:nvSpPr>
          <p:spPr>
            <a:xfrm>
              <a:off x="1109472" y="27482"/>
              <a:ext cx="3360166" cy="8029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94816" y="454202"/>
              <a:ext cx="3089021" cy="8029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41882" y="126237"/>
            <a:ext cx="2807335" cy="8807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7790" marR="5080" indent="-85725">
              <a:lnSpc>
                <a:spcPct val="100000"/>
              </a:lnSpc>
              <a:spcBef>
                <a:spcPts val="105"/>
              </a:spcBef>
            </a:pPr>
            <a:r>
              <a:rPr sz="2800" b="0" spc="170" dirty="0">
                <a:latin typeface="Times New Roman"/>
                <a:cs typeface="Times New Roman"/>
              </a:rPr>
              <a:t>USIA</a:t>
            </a:r>
            <a:r>
              <a:rPr sz="2800" b="0" spc="-5" dirty="0">
                <a:latin typeface="Times New Roman"/>
                <a:cs typeface="Times New Roman"/>
              </a:rPr>
              <a:t> </a:t>
            </a:r>
            <a:r>
              <a:rPr sz="2800" b="0" spc="204" dirty="0">
                <a:latin typeface="Times New Roman"/>
                <a:cs typeface="Times New Roman"/>
              </a:rPr>
              <a:t>SETELAH  </a:t>
            </a:r>
            <a:r>
              <a:rPr sz="2800" b="0" spc="175" dirty="0">
                <a:latin typeface="Times New Roman"/>
                <a:cs typeface="Times New Roman"/>
              </a:rPr>
              <a:t>ENAM</a:t>
            </a:r>
            <a:r>
              <a:rPr sz="2800" b="0" spc="30" dirty="0">
                <a:latin typeface="Times New Roman"/>
                <a:cs typeface="Times New Roman"/>
              </a:rPr>
              <a:t> </a:t>
            </a:r>
            <a:r>
              <a:rPr sz="2800" b="0" spc="195" dirty="0">
                <a:latin typeface="Times New Roman"/>
                <a:cs typeface="Times New Roman"/>
              </a:rPr>
              <a:t>TAHUN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6244" y="1472564"/>
            <a:ext cx="8053070" cy="4121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27685" algn="l"/>
                <a:tab pos="528320" algn="l"/>
                <a:tab pos="2729230" algn="l"/>
              </a:tabLst>
            </a:pPr>
            <a:r>
              <a:rPr sz="2200" spc="190" dirty="0">
                <a:latin typeface="Times New Roman"/>
                <a:cs typeface="Times New Roman"/>
              </a:rPr>
              <a:t>Kenalkan</a:t>
            </a:r>
            <a:r>
              <a:rPr sz="2200" spc="145" dirty="0">
                <a:latin typeface="Times New Roman"/>
                <a:cs typeface="Times New Roman"/>
              </a:rPr>
              <a:t> </a:t>
            </a:r>
            <a:r>
              <a:rPr sz="2200" spc="130" dirty="0">
                <a:latin typeface="Times New Roman"/>
                <a:cs typeface="Times New Roman"/>
              </a:rPr>
              <a:t>Allah	</a:t>
            </a:r>
            <a:r>
              <a:rPr sz="2200" spc="5" dirty="0">
                <a:latin typeface="Wingdings"/>
                <a:cs typeface="Wingdings"/>
              </a:rPr>
              <a:t>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185" dirty="0">
                <a:latin typeface="Times New Roman"/>
                <a:cs typeface="Times New Roman"/>
              </a:rPr>
              <a:t>cara </a:t>
            </a:r>
            <a:r>
              <a:rPr sz="2200" spc="160" dirty="0">
                <a:latin typeface="Times New Roman"/>
                <a:cs typeface="Times New Roman"/>
              </a:rPr>
              <a:t>yang </a:t>
            </a:r>
            <a:r>
              <a:rPr sz="2200" spc="200" dirty="0">
                <a:latin typeface="Times New Roman"/>
                <a:cs typeface="Times New Roman"/>
              </a:rPr>
              <a:t>sederhana </a:t>
            </a:r>
            <a:r>
              <a:rPr sz="2200" spc="170" dirty="0">
                <a:latin typeface="Times New Roman"/>
                <a:cs typeface="Times New Roman"/>
              </a:rPr>
              <a:t>sesuai</a:t>
            </a:r>
            <a:r>
              <a:rPr sz="2200" spc="-315" dirty="0">
                <a:latin typeface="Times New Roman"/>
                <a:cs typeface="Times New Roman"/>
              </a:rPr>
              <a:t> </a:t>
            </a:r>
            <a:r>
              <a:rPr sz="2200" spc="180" dirty="0">
                <a:latin typeface="Times New Roman"/>
                <a:cs typeface="Times New Roman"/>
              </a:rPr>
              <a:t>dengan</a:t>
            </a:r>
            <a:endParaRPr sz="2200" dirty="0">
              <a:latin typeface="Times New Roman"/>
              <a:cs typeface="Times New Roman"/>
            </a:endParaRPr>
          </a:p>
          <a:p>
            <a:pPr marL="527685">
              <a:lnSpc>
                <a:spcPct val="100000"/>
              </a:lnSpc>
              <a:spcBef>
                <a:spcPts val="25"/>
              </a:spcBef>
            </a:pPr>
            <a:r>
              <a:rPr sz="2200" spc="190" dirty="0">
                <a:latin typeface="Times New Roman"/>
                <a:cs typeface="Times New Roman"/>
              </a:rPr>
              <a:t>tingkat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185" dirty="0">
                <a:latin typeface="Times New Roman"/>
                <a:cs typeface="Times New Roman"/>
              </a:rPr>
              <a:t>pemikirannya</a:t>
            </a:r>
            <a:endParaRPr sz="2200" dirty="0">
              <a:latin typeface="Times New Roman"/>
              <a:cs typeface="Times New Roman"/>
            </a:endParaRPr>
          </a:p>
          <a:p>
            <a:pPr marL="527685" marR="551180" indent="-515620">
              <a:lnSpc>
                <a:spcPct val="100000"/>
              </a:lnSpc>
              <a:spcBef>
                <a:spcPts val="530"/>
              </a:spcBef>
              <a:buAutoNum type="arabicPeriod" startAt="2"/>
              <a:tabLst>
                <a:tab pos="527685" algn="l"/>
                <a:tab pos="528320" algn="l"/>
                <a:tab pos="3933190" algn="l"/>
              </a:tabLst>
            </a:pPr>
            <a:r>
              <a:rPr sz="2200" spc="210" dirty="0">
                <a:latin typeface="Times New Roman"/>
                <a:cs typeface="Times New Roman"/>
              </a:rPr>
              <a:t>Jelaskan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200" dirty="0">
                <a:latin typeface="Times New Roman"/>
                <a:cs typeface="Times New Roman"/>
              </a:rPr>
              <a:t>tentang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235" dirty="0">
                <a:latin typeface="Times New Roman"/>
                <a:cs typeface="Times New Roman"/>
              </a:rPr>
              <a:t>hukum	</a:t>
            </a:r>
            <a:r>
              <a:rPr sz="2200" spc="195" dirty="0">
                <a:latin typeface="Times New Roman"/>
                <a:cs typeface="Times New Roman"/>
              </a:rPr>
              <a:t>halal-haram </a:t>
            </a:r>
            <a:r>
              <a:rPr sz="2200" spc="90" dirty="0">
                <a:latin typeface="Times New Roman"/>
                <a:cs typeface="Times New Roman"/>
              </a:rPr>
              <a:t>MISALNYA  </a:t>
            </a:r>
            <a:r>
              <a:rPr sz="2200" spc="200" dirty="0">
                <a:latin typeface="Times New Roman"/>
                <a:cs typeface="Times New Roman"/>
              </a:rPr>
              <a:t>tentang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160" dirty="0">
                <a:latin typeface="Times New Roman"/>
                <a:cs typeface="Times New Roman"/>
              </a:rPr>
              <a:t>kewajiban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215" dirty="0">
                <a:latin typeface="Times New Roman"/>
                <a:cs typeface="Times New Roman"/>
              </a:rPr>
              <a:t>menutup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215" dirty="0">
                <a:latin typeface="Times New Roman"/>
                <a:cs typeface="Times New Roman"/>
              </a:rPr>
              <a:t>aurat,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175" dirty="0">
                <a:latin typeface="Times New Roman"/>
                <a:cs typeface="Times New Roman"/>
              </a:rPr>
              <a:t>berwudhu,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185" dirty="0">
                <a:latin typeface="Times New Roman"/>
                <a:cs typeface="Times New Roman"/>
              </a:rPr>
              <a:t>shalat,  </a:t>
            </a:r>
            <a:r>
              <a:rPr sz="2200" spc="170" dirty="0">
                <a:latin typeface="Times New Roman"/>
                <a:cs typeface="Times New Roman"/>
              </a:rPr>
              <a:t>mencuri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215" dirty="0">
                <a:latin typeface="Times New Roman"/>
                <a:cs typeface="Times New Roman"/>
              </a:rPr>
              <a:t>dan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180" dirty="0">
                <a:latin typeface="Times New Roman"/>
                <a:cs typeface="Times New Roman"/>
              </a:rPr>
              <a:t>melihat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195" dirty="0">
                <a:latin typeface="Times New Roman"/>
                <a:cs typeface="Times New Roman"/>
              </a:rPr>
              <a:t>kepada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160" dirty="0">
                <a:latin typeface="Times New Roman"/>
                <a:cs typeface="Times New Roman"/>
              </a:rPr>
              <a:t>yang</a:t>
            </a:r>
            <a:r>
              <a:rPr sz="2200" spc="85" dirty="0">
                <a:latin typeface="Times New Roman"/>
                <a:cs typeface="Times New Roman"/>
              </a:rPr>
              <a:t> </a:t>
            </a:r>
            <a:r>
              <a:rPr sz="2200" spc="220" dirty="0">
                <a:latin typeface="Times New Roman"/>
                <a:cs typeface="Times New Roman"/>
              </a:rPr>
              <a:t>diharamkan</a:t>
            </a:r>
            <a:endParaRPr sz="2200" dirty="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530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2200" spc="175" dirty="0">
                <a:latin typeface="Times New Roman"/>
                <a:cs typeface="Times New Roman"/>
              </a:rPr>
              <a:t>Ajarkan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220" dirty="0">
                <a:latin typeface="Times New Roman"/>
                <a:cs typeface="Times New Roman"/>
              </a:rPr>
              <a:t>dan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195" dirty="0">
                <a:latin typeface="Times New Roman"/>
                <a:cs typeface="Times New Roman"/>
              </a:rPr>
              <a:t>biasakan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175" dirty="0">
                <a:latin typeface="Times New Roman"/>
                <a:cs typeface="Times New Roman"/>
              </a:rPr>
              <a:t>membaca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35" dirty="0">
                <a:latin typeface="Times New Roman"/>
                <a:cs typeface="Times New Roman"/>
              </a:rPr>
              <a:t>Al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195" dirty="0">
                <a:latin typeface="Times New Roman"/>
                <a:cs typeface="Times New Roman"/>
              </a:rPr>
              <a:t>Qur'an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180" dirty="0">
                <a:latin typeface="Times New Roman"/>
                <a:cs typeface="Times New Roman"/>
              </a:rPr>
              <a:t>dengan</a:t>
            </a:r>
            <a:r>
              <a:rPr sz="2200" spc="65" dirty="0">
                <a:latin typeface="Times New Roman"/>
                <a:cs typeface="Times New Roman"/>
              </a:rPr>
              <a:t> </a:t>
            </a:r>
            <a:r>
              <a:rPr sz="2200" spc="190" dirty="0">
                <a:latin typeface="Times New Roman"/>
                <a:cs typeface="Times New Roman"/>
              </a:rPr>
              <a:t>benar</a:t>
            </a:r>
            <a:endParaRPr sz="2200" dirty="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530"/>
              </a:spcBef>
              <a:buAutoNum type="arabicPeriod" startAt="2"/>
              <a:tabLst>
                <a:tab pos="527685" algn="l"/>
                <a:tab pos="528320" algn="l"/>
                <a:tab pos="3549015" algn="l"/>
              </a:tabLst>
            </a:pPr>
            <a:r>
              <a:rPr sz="2200" spc="175" dirty="0">
                <a:latin typeface="Times New Roman"/>
                <a:cs typeface="Times New Roman"/>
              </a:rPr>
              <a:t>Ajarkan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spc="200" dirty="0" err="1">
                <a:latin typeface="Times New Roman"/>
                <a:cs typeface="Times New Roman"/>
              </a:rPr>
              <a:t>tentang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spc="204" dirty="0">
                <a:latin typeface="Times New Roman"/>
                <a:cs typeface="Times New Roman"/>
              </a:rPr>
              <a:t>hak2</a:t>
            </a:r>
            <a:r>
              <a:rPr lang="en-US" sz="2200" spc="204" dirty="0">
                <a:latin typeface="Times New Roman"/>
                <a:cs typeface="Times New Roman"/>
              </a:rPr>
              <a:t> </a:t>
            </a:r>
            <a:r>
              <a:rPr sz="2200" spc="165" dirty="0">
                <a:latin typeface="Times New Roman"/>
                <a:cs typeface="Times New Roman"/>
              </a:rPr>
              <a:t>orang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240" dirty="0">
                <a:latin typeface="Times New Roman"/>
                <a:cs typeface="Times New Roman"/>
              </a:rPr>
              <a:t>tua</a:t>
            </a:r>
            <a:endParaRPr sz="2200" dirty="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530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2200" spc="190" dirty="0">
                <a:latin typeface="Times New Roman"/>
                <a:cs typeface="Times New Roman"/>
              </a:rPr>
              <a:t>Kenalkan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140" dirty="0">
                <a:latin typeface="Times New Roman"/>
                <a:cs typeface="Times New Roman"/>
              </a:rPr>
              <a:t>tokoh2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190" dirty="0">
                <a:latin typeface="Times New Roman"/>
                <a:cs typeface="Times New Roman"/>
              </a:rPr>
              <a:t>teladan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190" dirty="0">
                <a:latin typeface="Times New Roman"/>
                <a:cs typeface="Times New Roman"/>
              </a:rPr>
              <a:t>(sahabat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80" dirty="0">
                <a:latin typeface="Times New Roman"/>
                <a:cs typeface="Times New Roman"/>
              </a:rPr>
              <a:t>dll)</a:t>
            </a:r>
            <a:endParaRPr sz="2200" dirty="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530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2200" spc="175" dirty="0">
                <a:latin typeface="Times New Roman"/>
                <a:cs typeface="Times New Roman"/>
              </a:rPr>
              <a:t>Ajarkan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200" dirty="0">
                <a:latin typeface="Times New Roman"/>
                <a:cs typeface="Times New Roman"/>
              </a:rPr>
              <a:t>tentang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185" dirty="0">
                <a:latin typeface="Times New Roman"/>
                <a:cs typeface="Times New Roman"/>
              </a:rPr>
              <a:t>norma2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160" dirty="0">
                <a:latin typeface="Times New Roman"/>
                <a:cs typeface="Times New Roman"/>
              </a:rPr>
              <a:t>yang</a:t>
            </a:r>
            <a:r>
              <a:rPr sz="2200" spc="70" dirty="0">
                <a:latin typeface="Times New Roman"/>
                <a:cs typeface="Times New Roman"/>
              </a:rPr>
              <a:t> </a:t>
            </a:r>
            <a:r>
              <a:rPr sz="2200" spc="180" dirty="0">
                <a:latin typeface="Times New Roman"/>
                <a:cs typeface="Times New Roman"/>
              </a:rPr>
              <a:t>berlaku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spc="195" dirty="0">
                <a:latin typeface="Times New Roman"/>
                <a:cs typeface="Times New Roman"/>
              </a:rPr>
              <a:t>dalam</a:t>
            </a:r>
            <a:r>
              <a:rPr sz="2200" spc="35" dirty="0">
                <a:latin typeface="Times New Roman"/>
                <a:cs typeface="Times New Roman"/>
              </a:rPr>
              <a:t> </a:t>
            </a:r>
            <a:r>
              <a:rPr sz="2200" spc="215" dirty="0">
                <a:latin typeface="Times New Roman"/>
                <a:cs typeface="Times New Roman"/>
              </a:rPr>
              <a:t>masyarakat</a:t>
            </a:r>
            <a:endParaRPr sz="2200" dirty="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530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2200" spc="190" dirty="0">
                <a:latin typeface="Times New Roman"/>
                <a:cs typeface="Times New Roman"/>
              </a:rPr>
              <a:t>Kembangkan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229" dirty="0">
                <a:latin typeface="Times New Roman"/>
                <a:cs typeface="Times New Roman"/>
              </a:rPr>
              <a:t>rasa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160" dirty="0">
                <a:latin typeface="Times New Roman"/>
                <a:cs typeface="Times New Roman"/>
              </a:rPr>
              <a:t>percaya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140" dirty="0">
                <a:latin typeface="Times New Roman"/>
                <a:cs typeface="Times New Roman"/>
              </a:rPr>
              <a:t>diri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85" dirty="0">
                <a:latin typeface="Times New Roman"/>
                <a:cs typeface="Times New Roman"/>
              </a:rPr>
              <a:t>&amp;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180" dirty="0">
                <a:latin typeface="Times New Roman"/>
                <a:cs typeface="Times New Roman"/>
              </a:rPr>
              <a:t>tanggung</a:t>
            </a:r>
            <a:r>
              <a:rPr sz="2200" spc="110" dirty="0">
                <a:latin typeface="Times New Roman"/>
                <a:cs typeface="Times New Roman"/>
              </a:rPr>
              <a:t> </a:t>
            </a:r>
            <a:r>
              <a:rPr sz="2200" spc="155" dirty="0">
                <a:latin typeface="Times New Roman"/>
                <a:cs typeface="Times New Roman"/>
              </a:rPr>
              <a:t>jawab</a:t>
            </a:r>
            <a:r>
              <a:rPr sz="2200" spc="40" dirty="0">
                <a:latin typeface="Times New Roman"/>
                <a:cs typeface="Times New Roman"/>
              </a:rPr>
              <a:t> </a:t>
            </a:r>
            <a:r>
              <a:rPr sz="2200" spc="195" dirty="0">
                <a:latin typeface="Times New Roman"/>
                <a:cs typeface="Times New Roman"/>
              </a:rPr>
              <a:t>dalam</a:t>
            </a:r>
            <a:endParaRPr sz="2200" dirty="0">
              <a:latin typeface="Times New Roman"/>
              <a:cs typeface="Times New Roman"/>
            </a:endParaRPr>
          </a:p>
          <a:p>
            <a:pPr marL="527685">
              <a:lnSpc>
                <a:spcPct val="100000"/>
              </a:lnSpc>
            </a:pPr>
            <a:r>
              <a:rPr sz="2200" spc="140" dirty="0">
                <a:latin typeface="Times New Roman"/>
                <a:cs typeface="Times New Roman"/>
              </a:rPr>
              <a:t>diri</a:t>
            </a:r>
            <a:r>
              <a:rPr sz="2200" spc="30" dirty="0">
                <a:latin typeface="Times New Roman"/>
                <a:cs typeface="Times New Roman"/>
              </a:rPr>
              <a:t> </a:t>
            </a:r>
            <a:r>
              <a:rPr sz="2200" spc="229" dirty="0">
                <a:latin typeface="Times New Roman"/>
                <a:cs typeface="Times New Roman"/>
              </a:rPr>
              <a:t>anak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71272" y="292658"/>
            <a:ext cx="3671189" cy="9157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6244" y="408558"/>
            <a:ext cx="314515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0" spc="95" dirty="0">
                <a:latin typeface="Times New Roman"/>
                <a:cs typeface="Times New Roman"/>
              </a:rPr>
              <a:t>MASA</a:t>
            </a:r>
            <a:r>
              <a:rPr sz="3200" b="0" spc="40" dirty="0">
                <a:latin typeface="Times New Roman"/>
                <a:cs typeface="Times New Roman"/>
              </a:rPr>
              <a:t> </a:t>
            </a:r>
            <a:r>
              <a:rPr sz="3200" b="0" spc="195" dirty="0">
                <a:latin typeface="Times New Roman"/>
                <a:cs typeface="Times New Roman"/>
              </a:rPr>
              <a:t>REMAJA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6244" y="1096836"/>
            <a:ext cx="8054975" cy="478345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225" dirty="0">
                <a:latin typeface="Times New Roman"/>
                <a:cs typeface="Times New Roman"/>
              </a:rPr>
              <a:t>Perlakukan </a:t>
            </a:r>
            <a:r>
              <a:rPr sz="2400" spc="254" dirty="0">
                <a:latin typeface="Times New Roman"/>
                <a:cs typeface="Times New Roman"/>
              </a:rPr>
              <a:t>anak</a:t>
            </a:r>
            <a:r>
              <a:rPr sz="2400" spc="-380" dirty="0">
                <a:latin typeface="Times New Roman"/>
                <a:cs typeface="Times New Roman"/>
              </a:rPr>
              <a:t> </a:t>
            </a:r>
            <a:r>
              <a:rPr sz="2400" spc="165" dirty="0">
                <a:latin typeface="Times New Roman"/>
                <a:cs typeface="Times New Roman"/>
              </a:rPr>
              <a:t>sebagai </a:t>
            </a:r>
            <a:r>
              <a:rPr sz="2400" spc="175" dirty="0">
                <a:latin typeface="Times New Roman"/>
                <a:cs typeface="Times New Roman"/>
              </a:rPr>
              <a:t>orang </a:t>
            </a:r>
            <a:r>
              <a:rPr sz="2400" spc="190" dirty="0" err="1">
                <a:latin typeface="Times New Roman"/>
                <a:cs typeface="Times New Roman"/>
              </a:rPr>
              <a:t>dewasa</a:t>
            </a:r>
            <a:r>
              <a:rPr lang="en-US" sz="2400" spc="190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527685" marR="5080" indent="-51562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190" dirty="0">
                <a:latin typeface="Times New Roman"/>
                <a:cs typeface="Times New Roman"/>
              </a:rPr>
              <a:t>Ajarkan </a:t>
            </a:r>
            <a:r>
              <a:rPr sz="2400" spc="229" dirty="0">
                <a:latin typeface="Times New Roman"/>
                <a:cs typeface="Times New Roman"/>
              </a:rPr>
              <a:t>hukum-hukum </a:t>
            </a:r>
            <a:r>
              <a:rPr sz="2400" spc="165" dirty="0">
                <a:latin typeface="Times New Roman"/>
                <a:cs typeface="Times New Roman"/>
              </a:rPr>
              <a:t>akil </a:t>
            </a:r>
            <a:r>
              <a:rPr sz="2400" spc="155" dirty="0">
                <a:latin typeface="Times New Roman"/>
                <a:cs typeface="Times New Roman"/>
              </a:rPr>
              <a:t>baligh </a:t>
            </a:r>
            <a:r>
              <a:rPr sz="2400" spc="229" dirty="0">
                <a:latin typeface="Times New Roman"/>
                <a:cs typeface="Times New Roman"/>
              </a:rPr>
              <a:t>dan </a:t>
            </a:r>
            <a:r>
              <a:rPr sz="2400" spc="195" dirty="0">
                <a:latin typeface="Times New Roman"/>
                <a:cs typeface="Times New Roman"/>
              </a:rPr>
              <a:t>ceritakan  </a:t>
            </a:r>
            <a:r>
              <a:rPr sz="2400" spc="204" dirty="0">
                <a:latin typeface="Times New Roman"/>
                <a:cs typeface="Times New Roman"/>
              </a:rPr>
              <a:t>kepadanya </a:t>
            </a:r>
            <a:r>
              <a:rPr sz="2400" spc="180" dirty="0">
                <a:latin typeface="Times New Roman"/>
                <a:cs typeface="Times New Roman"/>
              </a:rPr>
              <a:t>kisah-kisah yang </a:t>
            </a:r>
            <a:r>
              <a:rPr sz="2400" spc="225" dirty="0">
                <a:latin typeface="Times New Roman"/>
                <a:cs typeface="Times New Roman"/>
              </a:rPr>
              <a:t>dapat </a:t>
            </a:r>
            <a:r>
              <a:rPr sz="2400" spc="204" dirty="0">
                <a:latin typeface="Times New Roman"/>
                <a:cs typeface="Times New Roman"/>
              </a:rPr>
              <a:t>mengembangkan  </a:t>
            </a:r>
            <a:r>
              <a:rPr sz="2400" spc="210" dirty="0">
                <a:latin typeface="Times New Roman"/>
                <a:cs typeface="Times New Roman"/>
              </a:rPr>
              <a:t>dalam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175" dirty="0">
                <a:latin typeface="Times New Roman"/>
                <a:cs typeface="Times New Roman"/>
              </a:rPr>
              <a:t>dirinya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185" dirty="0">
                <a:latin typeface="Times New Roman"/>
                <a:cs typeface="Times New Roman"/>
              </a:rPr>
              <a:t>sikap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229" dirty="0">
                <a:latin typeface="Times New Roman"/>
                <a:cs typeface="Times New Roman"/>
              </a:rPr>
              <a:t>takwa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29" dirty="0">
                <a:latin typeface="Times New Roman"/>
                <a:cs typeface="Times New Roman"/>
              </a:rPr>
              <a:t>dan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225" dirty="0">
                <a:latin typeface="Times New Roman"/>
                <a:cs typeface="Times New Roman"/>
              </a:rPr>
              <a:t>menjauhkan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150" dirty="0">
                <a:latin typeface="Times New Roman"/>
                <a:cs typeface="Times New Roman"/>
              </a:rPr>
              <a:t>diri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195" dirty="0">
                <a:latin typeface="Times New Roman"/>
                <a:cs typeface="Times New Roman"/>
              </a:rPr>
              <a:t>dari  </a:t>
            </a:r>
            <a:r>
              <a:rPr sz="2400" spc="204" dirty="0">
                <a:latin typeface="Times New Roman"/>
                <a:cs typeface="Times New Roman"/>
              </a:rPr>
              <a:t>hal </a:t>
            </a:r>
            <a:r>
              <a:rPr sz="2400" spc="175" dirty="0">
                <a:latin typeface="Times New Roman"/>
                <a:cs typeface="Times New Roman"/>
              </a:rPr>
              <a:t>yang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235" dirty="0">
                <a:latin typeface="Times New Roman"/>
                <a:cs typeface="Times New Roman"/>
              </a:rPr>
              <a:t>haram.</a:t>
            </a:r>
            <a:endParaRPr sz="2400" dirty="0">
              <a:latin typeface="Times New Roman"/>
              <a:cs typeface="Times New Roman"/>
            </a:endParaRPr>
          </a:p>
          <a:p>
            <a:pPr marL="527685" marR="407034" indent="-515620">
              <a:lnSpc>
                <a:spcPct val="100000"/>
              </a:lnSpc>
              <a:spcBef>
                <a:spcPts val="58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195" dirty="0">
                <a:latin typeface="Times New Roman"/>
                <a:cs typeface="Times New Roman"/>
              </a:rPr>
              <a:t>Berikan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165" dirty="0">
                <a:latin typeface="Times New Roman"/>
                <a:cs typeface="Times New Roman"/>
              </a:rPr>
              <a:t>dorongan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250" dirty="0">
                <a:latin typeface="Times New Roman"/>
                <a:cs typeface="Times New Roman"/>
              </a:rPr>
              <a:t>untuk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210" dirty="0">
                <a:latin typeface="Times New Roman"/>
                <a:cs typeface="Times New Roman"/>
              </a:rPr>
              <a:t>ikut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215" dirty="0">
                <a:latin typeface="Times New Roman"/>
                <a:cs typeface="Times New Roman"/>
              </a:rPr>
              <a:t>serta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225" dirty="0">
                <a:latin typeface="Times New Roman"/>
                <a:cs typeface="Times New Roman"/>
              </a:rPr>
              <a:t>melaksanakan  </a:t>
            </a:r>
            <a:r>
              <a:rPr sz="2400" spc="190" dirty="0">
                <a:latin typeface="Times New Roman"/>
                <a:cs typeface="Times New Roman"/>
              </a:rPr>
              <a:t>tugas-tugas </a:t>
            </a:r>
            <a:r>
              <a:rPr sz="2400" spc="265" dirty="0">
                <a:latin typeface="Times New Roman"/>
                <a:cs typeface="Times New Roman"/>
              </a:rPr>
              <a:t>rumah </a:t>
            </a:r>
            <a:r>
              <a:rPr sz="2400" spc="190" dirty="0">
                <a:latin typeface="Times New Roman"/>
                <a:cs typeface="Times New Roman"/>
              </a:rPr>
              <a:t>tangga, </a:t>
            </a:r>
            <a:r>
              <a:rPr sz="2400" spc="170" dirty="0">
                <a:latin typeface="Times New Roman"/>
                <a:cs typeface="Times New Roman"/>
              </a:rPr>
              <a:t>seperti </a:t>
            </a:r>
            <a:r>
              <a:rPr sz="2400" spc="220" dirty="0">
                <a:latin typeface="Times New Roman"/>
                <a:cs typeface="Times New Roman"/>
              </a:rPr>
              <a:t>melakukan  </a:t>
            </a:r>
            <a:r>
              <a:rPr sz="2400" spc="195" dirty="0">
                <a:latin typeface="Times New Roman"/>
                <a:cs typeface="Times New Roman"/>
              </a:rPr>
              <a:t>pekerjaan </a:t>
            </a:r>
            <a:r>
              <a:rPr sz="2400" spc="180" dirty="0">
                <a:latin typeface="Times New Roman"/>
                <a:cs typeface="Times New Roman"/>
              </a:rPr>
              <a:t>yang </a:t>
            </a:r>
            <a:r>
              <a:rPr sz="2400" spc="220" dirty="0">
                <a:latin typeface="Times New Roman"/>
                <a:cs typeface="Times New Roman"/>
              </a:rPr>
              <a:t>membuatnya </a:t>
            </a:r>
            <a:r>
              <a:rPr sz="2400" spc="225" dirty="0">
                <a:latin typeface="Times New Roman"/>
                <a:cs typeface="Times New Roman"/>
              </a:rPr>
              <a:t>merasa </a:t>
            </a:r>
            <a:r>
              <a:rPr sz="2400" spc="215" dirty="0">
                <a:latin typeface="Times New Roman"/>
                <a:cs typeface="Times New Roman"/>
              </a:rPr>
              <a:t>bahwa </a:t>
            </a:r>
            <a:r>
              <a:rPr sz="2400" spc="175" dirty="0">
                <a:latin typeface="Times New Roman"/>
                <a:cs typeface="Times New Roman"/>
              </a:rPr>
              <a:t>dia  </a:t>
            </a:r>
            <a:r>
              <a:rPr sz="2400" spc="225" dirty="0">
                <a:latin typeface="Times New Roman"/>
                <a:cs typeface="Times New Roman"/>
              </a:rPr>
              <a:t>sudah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170" dirty="0">
                <a:latin typeface="Times New Roman"/>
                <a:cs typeface="Times New Roman"/>
              </a:rPr>
              <a:t>besar.</a:t>
            </a:r>
            <a:endParaRPr sz="2400" dirty="0">
              <a:latin typeface="Times New Roman"/>
              <a:cs typeface="Times New Roman"/>
            </a:endParaRPr>
          </a:p>
          <a:p>
            <a:pPr marL="527685" marR="576580" indent="-51562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527685" algn="l"/>
                <a:tab pos="528320" algn="l"/>
                <a:tab pos="2298700" algn="l"/>
              </a:tabLst>
            </a:pPr>
            <a:r>
              <a:rPr sz="2400" spc="170" dirty="0">
                <a:latin typeface="Times New Roman"/>
                <a:cs typeface="Times New Roman"/>
              </a:rPr>
              <a:t>Mengawasi	</a:t>
            </a:r>
            <a:r>
              <a:rPr sz="2400" spc="229" dirty="0">
                <a:latin typeface="Times New Roman"/>
                <a:cs typeface="Times New Roman"/>
              </a:rPr>
              <a:t>dan </a:t>
            </a:r>
            <a:r>
              <a:rPr sz="2400" spc="200" dirty="0">
                <a:latin typeface="Times New Roman"/>
                <a:cs typeface="Times New Roman"/>
              </a:rPr>
              <a:t>menyibukkan </a:t>
            </a:r>
            <a:r>
              <a:rPr sz="2400" spc="220" dirty="0">
                <a:latin typeface="Times New Roman"/>
                <a:cs typeface="Times New Roman"/>
              </a:rPr>
              <a:t>waktunya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spc="195" dirty="0">
                <a:latin typeface="Times New Roman"/>
                <a:cs typeface="Times New Roman"/>
              </a:rPr>
              <a:t>dengan  </a:t>
            </a:r>
            <a:r>
              <a:rPr sz="2400" spc="200" dirty="0">
                <a:latin typeface="Times New Roman"/>
                <a:cs typeface="Times New Roman"/>
              </a:rPr>
              <a:t>kegiatan </a:t>
            </a:r>
            <a:r>
              <a:rPr sz="2400" spc="180" dirty="0">
                <a:latin typeface="Times New Roman"/>
                <a:cs typeface="Times New Roman"/>
              </a:rPr>
              <a:t>yang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spc="210" dirty="0" err="1">
                <a:latin typeface="Times New Roman"/>
                <a:cs typeface="Times New Roman"/>
              </a:rPr>
              <a:t>bermanfaat</a:t>
            </a:r>
            <a:r>
              <a:rPr lang="en-US" sz="2400" spc="210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400" spc="215" dirty="0">
                <a:latin typeface="Times New Roman"/>
                <a:cs typeface="Times New Roman"/>
              </a:rPr>
              <a:t>Carikan </a:t>
            </a:r>
            <a:r>
              <a:rPr sz="2400" spc="235" dirty="0">
                <a:latin typeface="Times New Roman"/>
                <a:cs typeface="Times New Roman"/>
              </a:rPr>
              <a:t>teman </a:t>
            </a:r>
            <a:r>
              <a:rPr sz="2400" spc="175" dirty="0">
                <a:latin typeface="Times New Roman"/>
                <a:cs typeface="Times New Roman"/>
              </a:rPr>
              <a:t>yang</a:t>
            </a:r>
            <a:r>
              <a:rPr sz="2400" spc="-300" dirty="0">
                <a:latin typeface="Times New Roman"/>
                <a:cs typeface="Times New Roman"/>
              </a:rPr>
              <a:t> </a:t>
            </a:r>
            <a:r>
              <a:rPr sz="2400" spc="155" dirty="0">
                <a:latin typeface="Times New Roman"/>
                <a:cs typeface="Times New Roman"/>
              </a:rPr>
              <a:t>baik.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98704" y="100634"/>
            <a:ext cx="5432933" cy="8304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6244" y="202133"/>
            <a:ext cx="496506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0" spc="165" dirty="0">
                <a:latin typeface="Times New Roman"/>
                <a:cs typeface="Times New Roman"/>
              </a:rPr>
              <a:t>HAK </a:t>
            </a:r>
            <a:r>
              <a:rPr sz="2900" b="0" spc="105" dirty="0">
                <a:latin typeface="Times New Roman"/>
                <a:cs typeface="Times New Roman"/>
              </a:rPr>
              <a:t>ANAK </a:t>
            </a:r>
            <a:r>
              <a:rPr sz="2900" b="0" spc="95" dirty="0">
                <a:latin typeface="Times New Roman"/>
                <a:cs typeface="Times New Roman"/>
              </a:rPr>
              <a:t>DALAM</a:t>
            </a:r>
            <a:r>
              <a:rPr sz="2900" b="0" spc="-114" dirty="0">
                <a:latin typeface="Times New Roman"/>
                <a:cs typeface="Times New Roman"/>
              </a:rPr>
              <a:t> </a:t>
            </a:r>
            <a:r>
              <a:rPr sz="2900" b="0" spc="145" dirty="0">
                <a:latin typeface="Times New Roman"/>
                <a:cs typeface="Times New Roman"/>
              </a:rPr>
              <a:t>ISLAM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1017854"/>
            <a:ext cx="8675370" cy="5124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Schoolbook Uralic"/>
                <a:cs typeface="Schoolbook Uralic"/>
              </a:rPr>
              <a:t>1. Hak </a:t>
            </a:r>
            <a:r>
              <a:rPr sz="3200" b="1" spc="-10" dirty="0">
                <a:latin typeface="Schoolbook Uralic"/>
                <a:cs typeface="Schoolbook Uralic"/>
              </a:rPr>
              <a:t>untuk</a:t>
            </a:r>
            <a:r>
              <a:rPr sz="3200" b="1" spc="-145" dirty="0">
                <a:latin typeface="Schoolbook Uralic"/>
                <a:cs typeface="Schoolbook Uralic"/>
              </a:rPr>
              <a:t> </a:t>
            </a:r>
            <a:r>
              <a:rPr sz="2800" b="1" dirty="0">
                <a:latin typeface="Schoolbook Uralic"/>
                <a:cs typeface="Schoolbook Uralic"/>
              </a:rPr>
              <a:t>hidup</a:t>
            </a:r>
            <a:endParaRPr sz="2800" dirty="0">
              <a:latin typeface="Schoolbook Uralic"/>
              <a:cs typeface="Schoolbook Uralic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sz="2900" dirty="0">
              <a:latin typeface="Schoolbook Uralic"/>
              <a:cs typeface="Schoolbook Uralic"/>
            </a:endParaRPr>
          </a:p>
          <a:p>
            <a:pPr marL="356870" indent="-344805" algn="just">
              <a:lnSpc>
                <a:spcPct val="100000"/>
              </a:lnSpc>
              <a:buChar char="•"/>
              <a:tabLst>
                <a:tab pos="356870" algn="l"/>
                <a:tab pos="357505" algn="l"/>
              </a:tabLst>
            </a:pPr>
            <a:r>
              <a:rPr sz="2400" spc="235" dirty="0">
                <a:latin typeface="Times New Roman"/>
                <a:cs typeface="Times New Roman"/>
              </a:rPr>
              <a:t>Firman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140" dirty="0">
                <a:latin typeface="Times New Roman"/>
                <a:cs typeface="Times New Roman"/>
              </a:rPr>
              <a:t>Allah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210" dirty="0">
                <a:latin typeface="Times New Roman"/>
                <a:cs typeface="Times New Roman"/>
              </a:rPr>
              <a:t>dalam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155" dirty="0">
                <a:latin typeface="Times New Roman"/>
                <a:cs typeface="Times New Roman"/>
              </a:rPr>
              <a:t>QS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Al-Isra’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225" dirty="0">
                <a:latin typeface="Times New Roman"/>
                <a:cs typeface="Times New Roman"/>
              </a:rPr>
              <a:t>ayat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95" dirty="0">
                <a:latin typeface="Times New Roman"/>
                <a:cs typeface="Times New Roman"/>
              </a:rPr>
              <a:t>31:</a:t>
            </a:r>
            <a:endParaRPr lang="en-US" sz="2400" dirty="0">
              <a:latin typeface="Times New Roman"/>
              <a:cs typeface="Times New Roman"/>
            </a:endParaRPr>
          </a:p>
          <a:p>
            <a:pPr marL="358775" indent="-347663" algn="just">
              <a:lnSpc>
                <a:spcPct val="100000"/>
              </a:lnSpc>
              <a:tabLst>
                <a:tab pos="356870" algn="l"/>
                <a:tab pos="357505" algn="l"/>
              </a:tabLst>
            </a:pPr>
            <a:r>
              <a:rPr lang="en-ID" sz="2400" spc="155" dirty="0">
                <a:latin typeface="Times New Roman"/>
                <a:cs typeface="Times New Roman"/>
              </a:rPr>
              <a:t>    </a:t>
            </a:r>
            <a:r>
              <a:rPr sz="2400" spc="155" dirty="0" err="1">
                <a:latin typeface="Times New Roman"/>
                <a:cs typeface="Times New Roman"/>
              </a:rPr>
              <a:t>Artinya</a:t>
            </a:r>
            <a:r>
              <a:rPr sz="2400" spc="155" dirty="0">
                <a:latin typeface="Times New Roman"/>
                <a:cs typeface="Times New Roman"/>
              </a:rPr>
              <a:t>: </a:t>
            </a:r>
            <a:r>
              <a:rPr sz="2400" i="1" dirty="0">
                <a:latin typeface="Schoolbook Uralic"/>
                <a:cs typeface="Schoolbook Uralic"/>
              </a:rPr>
              <a:t>" </a:t>
            </a:r>
            <a:r>
              <a:rPr sz="2400" i="1" spc="-5" dirty="0">
                <a:latin typeface="Schoolbook Uralic"/>
                <a:cs typeface="Schoolbook Uralic"/>
              </a:rPr>
              <a:t>Dan janganlah kamu membunuh anak-anakmu  karena takut kemiskinan. </a:t>
            </a:r>
            <a:r>
              <a:rPr sz="2400" i="1" spc="-10" dirty="0">
                <a:latin typeface="Schoolbook Uralic"/>
                <a:cs typeface="Schoolbook Uralic"/>
              </a:rPr>
              <a:t>Kamilah </a:t>
            </a:r>
            <a:r>
              <a:rPr sz="2400" i="1" dirty="0">
                <a:latin typeface="Schoolbook Uralic"/>
                <a:cs typeface="Schoolbook Uralic"/>
              </a:rPr>
              <a:t>yang </a:t>
            </a:r>
            <a:r>
              <a:rPr sz="2400" i="1" spc="-10" dirty="0">
                <a:latin typeface="Schoolbook Uralic"/>
                <a:cs typeface="Schoolbook Uralic"/>
              </a:rPr>
              <a:t>akan </a:t>
            </a:r>
            <a:r>
              <a:rPr sz="2400" i="1" spc="-5" dirty="0">
                <a:latin typeface="Schoolbook Uralic"/>
                <a:cs typeface="Schoolbook Uralic"/>
              </a:rPr>
              <a:t>memberikan  </a:t>
            </a:r>
            <a:r>
              <a:rPr sz="2400" i="1" spc="-10" dirty="0">
                <a:latin typeface="Schoolbook Uralic"/>
                <a:cs typeface="Schoolbook Uralic"/>
              </a:rPr>
              <a:t>rezeki kepada </a:t>
            </a:r>
            <a:r>
              <a:rPr sz="2400" i="1" spc="-5" dirty="0">
                <a:latin typeface="Schoolbook Uralic"/>
                <a:cs typeface="Schoolbook Uralic"/>
              </a:rPr>
              <a:t>mereka dan </a:t>
            </a:r>
            <a:r>
              <a:rPr sz="2400" i="1" dirty="0">
                <a:latin typeface="Schoolbook Uralic"/>
                <a:cs typeface="Schoolbook Uralic"/>
              </a:rPr>
              <a:t>juga </a:t>
            </a:r>
            <a:r>
              <a:rPr sz="2400" i="1" spc="-10" dirty="0">
                <a:latin typeface="Schoolbook Uralic"/>
                <a:cs typeface="Schoolbook Uralic"/>
              </a:rPr>
              <a:t>kepadamu. </a:t>
            </a:r>
            <a:r>
              <a:rPr sz="2400" i="1" spc="-5" dirty="0">
                <a:latin typeface="Schoolbook Uralic"/>
                <a:cs typeface="Schoolbook Uralic"/>
              </a:rPr>
              <a:t>Sesungguhnya  membunuh mereka </a:t>
            </a:r>
            <a:r>
              <a:rPr sz="2400" i="1" spc="-10" dirty="0">
                <a:latin typeface="Schoolbook Uralic"/>
                <a:cs typeface="Schoolbook Uralic"/>
              </a:rPr>
              <a:t>adalah suatu </a:t>
            </a:r>
            <a:r>
              <a:rPr sz="2400" i="1" spc="-5" dirty="0">
                <a:latin typeface="Schoolbook Uralic"/>
                <a:cs typeface="Schoolbook Uralic"/>
              </a:rPr>
              <a:t>dosa yang</a:t>
            </a:r>
            <a:r>
              <a:rPr sz="2400" i="1" spc="45" dirty="0">
                <a:latin typeface="Schoolbook Uralic"/>
                <a:cs typeface="Schoolbook Uralic"/>
              </a:rPr>
              <a:t> </a:t>
            </a:r>
            <a:r>
              <a:rPr sz="2400" i="1" spc="-5" dirty="0">
                <a:latin typeface="Schoolbook Uralic"/>
                <a:cs typeface="Schoolbook Uralic"/>
              </a:rPr>
              <a:t>besar.“</a:t>
            </a:r>
            <a:endParaRPr sz="2400" dirty="0">
              <a:latin typeface="Schoolbook Uralic"/>
              <a:cs typeface="Schoolbook Uralic"/>
            </a:endParaRPr>
          </a:p>
          <a:p>
            <a:pPr marL="356870" marR="154940" indent="-344805" algn="just">
              <a:lnSpc>
                <a:spcPct val="100000"/>
              </a:lnSpc>
              <a:spcBef>
                <a:spcPts val="58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155" dirty="0">
                <a:latin typeface="Times New Roman"/>
                <a:cs typeface="Times New Roman"/>
              </a:rPr>
              <a:t>Demi </a:t>
            </a:r>
            <a:r>
              <a:rPr sz="2400" spc="215" dirty="0">
                <a:latin typeface="Times New Roman"/>
                <a:cs typeface="Times New Roman"/>
              </a:rPr>
              <a:t>keselamatan </a:t>
            </a:r>
            <a:r>
              <a:rPr sz="2400" spc="185" dirty="0">
                <a:latin typeface="Times New Roman"/>
                <a:cs typeface="Times New Roman"/>
              </a:rPr>
              <a:t>janin </a:t>
            </a:r>
            <a:r>
              <a:rPr sz="2400" spc="195" dirty="0">
                <a:latin typeface="Times New Roman"/>
                <a:cs typeface="Times New Roman"/>
              </a:rPr>
              <a:t>Islam </a:t>
            </a:r>
            <a:r>
              <a:rPr sz="2400" spc="165" dirty="0">
                <a:latin typeface="Times New Roman"/>
                <a:cs typeface="Times New Roman"/>
              </a:rPr>
              <a:t>juga </a:t>
            </a:r>
            <a:r>
              <a:rPr sz="2400" spc="204" dirty="0">
                <a:latin typeface="Times New Roman"/>
                <a:cs typeface="Times New Roman"/>
              </a:rPr>
              <a:t>telah </a:t>
            </a:r>
            <a:r>
              <a:rPr sz="2400" spc="185" dirty="0">
                <a:latin typeface="Times New Roman"/>
                <a:cs typeface="Times New Roman"/>
              </a:rPr>
              <a:t>memberi  </a:t>
            </a:r>
            <a:r>
              <a:rPr sz="2400" spc="210" dirty="0">
                <a:latin typeface="Times New Roman"/>
                <a:cs typeface="Times New Roman"/>
              </a:rPr>
              <a:t>keringanan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bagi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215" dirty="0">
                <a:latin typeface="Times New Roman"/>
                <a:cs typeface="Times New Roman"/>
              </a:rPr>
              <a:t>wanita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195" dirty="0">
                <a:latin typeface="Times New Roman"/>
                <a:cs typeface="Times New Roman"/>
              </a:rPr>
              <a:t>hamil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210" dirty="0">
                <a:latin typeface="Times New Roman"/>
                <a:cs typeface="Times New Roman"/>
              </a:rPr>
              <a:t>dalam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225" dirty="0">
                <a:latin typeface="Times New Roman"/>
                <a:cs typeface="Times New Roman"/>
              </a:rPr>
              <a:t>menunaikan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200" dirty="0">
                <a:latin typeface="Times New Roman"/>
                <a:cs typeface="Times New Roman"/>
              </a:rPr>
              <a:t>ibadah  </a:t>
            </a:r>
            <a:r>
              <a:rPr sz="2400" spc="229" dirty="0">
                <a:latin typeface="Times New Roman"/>
                <a:cs typeface="Times New Roman"/>
              </a:rPr>
              <a:t>puasa </a:t>
            </a:r>
            <a:r>
              <a:rPr sz="2400" spc="125" dirty="0">
                <a:latin typeface="Times New Roman"/>
                <a:cs typeface="Times New Roman"/>
              </a:rPr>
              <a:t>di </a:t>
            </a:r>
            <a:r>
              <a:rPr sz="2400" spc="204" dirty="0">
                <a:latin typeface="Times New Roman"/>
                <a:cs typeface="Times New Roman"/>
              </a:rPr>
              <a:t>bulan </a:t>
            </a:r>
            <a:r>
              <a:rPr sz="2400" spc="215" dirty="0">
                <a:latin typeface="Times New Roman"/>
                <a:cs typeface="Times New Roman"/>
              </a:rPr>
              <a:t>Ramadhan. </a:t>
            </a:r>
            <a:r>
              <a:rPr sz="2400" spc="225" dirty="0">
                <a:latin typeface="Times New Roman"/>
                <a:cs typeface="Times New Roman"/>
              </a:rPr>
              <a:t>Ia </a:t>
            </a:r>
            <a:r>
              <a:rPr sz="2400" spc="204" dirty="0">
                <a:latin typeface="Times New Roman"/>
                <a:cs typeface="Times New Roman"/>
              </a:rPr>
              <a:t>diperkenankan </a:t>
            </a:r>
            <a:r>
              <a:rPr sz="2400" spc="200" dirty="0">
                <a:latin typeface="Times New Roman"/>
                <a:cs typeface="Times New Roman"/>
              </a:rPr>
              <a:t>berbuka  </a:t>
            </a:r>
            <a:r>
              <a:rPr sz="2400" spc="185" dirty="0">
                <a:latin typeface="Times New Roman"/>
                <a:cs typeface="Times New Roman"/>
              </a:rPr>
              <a:t>apabila ia </a:t>
            </a:r>
            <a:r>
              <a:rPr sz="2400" spc="200" dirty="0">
                <a:latin typeface="Times New Roman"/>
                <a:cs typeface="Times New Roman"/>
              </a:rPr>
              <a:t>tidak </a:t>
            </a:r>
            <a:r>
              <a:rPr sz="2400" spc="245" dirty="0">
                <a:latin typeface="Times New Roman"/>
                <a:cs typeface="Times New Roman"/>
              </a:rPr>
              <a:t>mampu </a:t>
            </a:r>
            <a:r>
              <a:rPr sz="2400" spc="265" dirty="0">
                <a:latin typeface="Times New Roman"/>
                <a:cs typeface="Times New Roman"/>
              </a:rPr>
              <a:t>atau </a:t>
            </a:r>
            <a:r>
              <a:rPr sz="2400" spc="185" dirty="0">
                <a:latin typeface="Times New Roman"/>
                <a:cs typeface="Times New Roman"/>
              </a:rPr>
              <a:t>apabila </a:t>
            </a:r>
            <a:r>
              <a:rPr sz="2400" spc="220" dirty="0">
                <a:latin typeface="Times New Roman"/>
                <a:cs typeface="Times New Roman"/>
              </a:rPr>
              <a:t>puasanya  </a:t>
            </a:r>
            <a:r>
              <a:rPr sz="2400" spc="180" dirty="0">
                <a:latin typeface="Times New Roman"/>
                <a:cs typeface="Times New Roman"/>
              </a:rPr>
              <a:t>mengganggu </a:t>
            </a:r>
            <a:r>
              <a:rPr sz="2400" spc="229" dirty="0">
                <a:latin typeface="Times New Roman"/>
                <a:cs typeface="Times New Roman"/>
              </a:rPr>
              <a:t>pertumbuhan </a:t>
            </a:r>
            <a:r>
              <a:rPr sz="2400" spc="170" dirty="0">
                <a:latin typeface="Times New Roman"/>
                <a:cs typeface="Times New Roman"/>
              </a:rPr>
              <a:t>janin. </a:t>
            </a:r>
            <a:r>
              <a:rPr sz="2400" spc="225" dirty="0">
                <a:latin typeface="Times New Roman"/>
                <a:cs typeface="Times New Roman"/>
              </a:rPr>
              <a:t>Ia dapat </a:t>
            </a:r>
            <a:r>
              <a:rPr sz="2400" spc="190" dirty="0">
                <a:latin typeface="Times New Roman"/>
                <a:cs typeface="Times New Roman"/>
              </a:rPr>
              <a:t>mengganti  </a:t>
            </a:r>
            <a:r>
              <a:rPr sz="2400" spc="220" dirty="0">
                <a:latin typeface="Times New Roman"/>
                <a:cs typeface="Times New Roman"/>
              </a:rPr>
              <a:t>puasanya </a:t>
            </a:r>
            <a:r>
              <a:rPr sz="2400" spc="125" dirty="0">
                <a:latin typeface="Times New Roman"/>
                <a:cs typeface="Times New Roman"/>
              </a:rPr>
              <a:t>di </a:t>
            </a:r>
            <a:r>
              <a:rPr sz="2400" spc="220" dirty="0">
                <a:latin typeface="Times New Roman"/>
                <a:cs typeface="Times New Roman"/>
              </a:rPr>
              <a:t>hari</a:t>
            </a:r>
            <a:r>
              <a:rPr sz="2400" spc="-185" dirty="0">
                <a:latin typeface="Times New Roman"/>
                <a:cs typeface="Times New Roman"/>
              </a:rPr>
              <a:t> </a:t>
            </a:r>
            <a:r>
              <a:rPr sz="2400" spc="160" dirty="0">
                <a:latin typeface="Times New Roman"/>
                <a:cs typeface="Times New Roman"/>
              </a:rPr>
              <a:t>lain.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271272" y="521258"/>
            <a:ext cx="3479165" cy="916305"/>
            <a:chOff x="271272" y="521258"/>
            <a:chExt cx="3479165" cy="916305"/>
          </a:xfrm>
        </p:grpSpPr>
        <p:sp>
          <p:nvSpPr>
            <p:cNvPr id="4" name="object 4"/>
            <p:cNvSpPr/>
            <p:nvPr/>
          </p:nvSpPr>
          <p:spPr>
            <a:xfrm>
              <a:off x="271272" y="521258"/>
              <a:ext cx="1001090" cy="9157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2376" y="521258"/>
              <a:ext cx="1494790" cy="91574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83080" y="521258"/>
              <a:ext cx="1967230" cy="91574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6244" y="636854"/>
            <a:ext cx="295592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0" spc="125" dirty="0">
                <a:latin typeface="Times New Roman"/>
                <a:cs typeface="Times New Roman"/>
              </a:rPr>
              <a:t>1. </a:t>
            </a:r>
            <a:r>
              <a:rPr sz="3200" b="0" spc="170" dirty="0">
                <a:latin typeface="Times New Roman"/>
                <a:cs typeface="Times New Roman"/>
              </a:rPr>
              <a:t>HAK</a:t>
            </a:r>
            <a:r>
              <a:rPr sz="3200" b="0" spc="-10" dirty="0">
                <a:latin typeface="Times New Roman"/>
                <a:cs typeface="Times New Roman"/>
              </a:rPr>
              <a:t> </a:t>
            </a:r>
            <a:r>
              <a:rPr sz="3200" b="0" spc="275" dirty="0">
                <a:latin typeface="Times New Roman"/>
                <a:cs typeface="Times New Roman"/>
              </a:rPr>
              <a:t>HIDUP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6244" y="1628013"/>
            <a:ext cx="8021955" cy="4152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75565" indent="-344805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185" dirty="0">
                <a:latin typeface="Times New Roman"/>
                <a:cs typeface="Times New Roman"/>
              </a:rPr>
              <a:t>Demikian </a:t>
            </a:r>
            <a:r>
              <a:rPr sz="2400" spc="165" dirty="0">
                <a:latin typeface="Times New Roman"/>
                <a:cs typeface="Times New Roman"/>
              </a:rPr>
              <a:t>juga </a:t>
            </a:r>
            <a:r>
              <a:rPr sz="2400" spc="254" dirty="0">
                <a:latin typeface="Times New Roman"/>
                <a:cs typeface="Times New Roman"/>
              </a:rPr>
              <a:t>untuk </a:t>
            </a:r>
            <a:r>
              <a:rPr sz="2400" spc="190" dirty="0">
                <a:latin typeface="Times New Roman"/>
                <a:cs typeface="Times New Roman"/>
              </a:rPr>
              <a:t>menjaga </a:t>
            </a:r>
            <a:r>
              <a:rPr sz="2400" spc="210" dirty="0">
                <a:latin typeface="Times New Roman"/>
                <a:cs typeface="Times New Roman"/>
              </a:rPr>
              <a:t>keselamatan </a:t>
            </a:r>
            <a:r>
              <a:rPr sz="2400" spc="170" dirty="0">
                <a:latin typeface="Times New Roman"/>
                <a:cs typeface="Times New Roman"/>
              </a:rPr>
              <a:t>janin,  </a:t>
            </a:r>
            <a:r>
              <a:rPr sz="2400" spc="195" dirty="0">
                <a:latin typeface="Times New Roman"/>
                <a:cs typeface="Times New Roman"/>
              </a:rPr>
              <a:t>Islam </a:t>
            </a:r>
            <a:r>
              <a:rPr sz="2400" spc="204" dirty="0">
                <a:latin typeface="Times New Roman"/>
                <a:cs typeface="Times New Roman"/>
              </a:rPr>
              <a:t>telah </a:t>
            </a:r>
            <a:r>
              <a:rPr sz="2400" spc="175" dirty="0">
                <a:latin typeface="Times New Roman"/>
                <a:cs typeface="Times New Roman"/>
              </a:rPr>
              <a:t>mensyari’atkan </a:t>
            </a:r>
            <a:r>
              <a:rPr sz="2400" spc="225" dirty="0">
                <a:latin typeface="Times New Roman"/>
                <a:cs typeface="Times New Roman"/>
              </a:rPr>
              <a:t>agar </a:t>
            </a:r>
            <a:r>
              <a:rPr sz="2400" spc="215" dirty="0">
                <a:latin typeface="Times New Roman"/>
                <a:cs typeface="Times New Roman"/>
              </a:rPr>
              <a:t>pelaksanaan  </a:t>
            </a:r>
            <a:r>
              <a:rPr sz="2400" spc="254" dirty="0">
                <a:latin typeface="Times New Roman"/>
                <a:cs typeface="Times New Roman"/>
              </a:rPr>
              <a:t>hukuman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135" dirty="0">
                <a:latin typeface="Times New Roman"/>
                <a:cs typeface="Times New Roman"/>
              </a:rPr>
              <a:t>(had)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225" dirty="0">
                <a:latin typeface="Times New Roman"/>
                <a:cs typeface="Times New Roman"/>
              </a:rPr>
              <a:t>terhadap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215" dirty="0">
                <a:latin typeface="Times New Roman"/>
                <a:cs typeface="Times New Roman"/>
              </a:rPr>
              <a:t>wanita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195" dirty="0">
                <a:latin typeface="Times New Roman"/>
                <a:cs typeface="Times New Roman"/>
              </a:rPr>
              <a:t>hamil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210" dirty="0">
                <a:latin typeface="Times New Roman"/>
                <a:cs typeface="Times New Roman"/>
              </a:rPr>
              <a:t>ditangguhkan  </a:t>
            </a:r>
            <a:r>
              <a:rPr sz="2400" spc="204" dirty="0">
                <a:latin typeface="Times New Roman"/>
                <a:cs typeface="Times New Roman"/>
              </a:rPr>
              <a:t>sampai </a:t>
            </a:r>
            <a:r>
              <a:rPr sz="2400" spc="180" dirty="0">
                <a:latin typeface="Times New Roman"/>
                <a:cs typeface="Times New Roman"/>
              </a:rPr>
              <a:t>ia </a:t>
            </a:r>
            <a:r>
              <a:rPr sz="2400" spc="200" dirty="0">
                <a:latin typeface="Times New Roman"/>
                <a:cs typeface="Times New Roman"/>
              </a:rPr>
              <a:t>melahirkan. </a:t>
            </a:r>
            <a:r>
              <a:rPr sz="2400" spc="204" dirty="0">
                <a:latin typeface="Times New Roman"/>
                <a:cs typeface="Times New Roman"/>
              </a:rPr>
              <a:t>Sebagaimana </a:t>
            </a:r>
            <a:r>
              <a:rPr sz="2400" spc="200" dirty="0">
                <a:latin typeface="Times New Roman"/>
                <a:cs typeface="Times New Roman"/>
              </a:rPr>
              <a:t>sabda  </a:t>
            </a:r>
            <a:r>
              <a:rPr sz="2400" spc="190" dirty="0">
                <a:latin typeface="Times New Roman"/>
                <a:cs typeface="Times New Roman"/>
              </a:rPr>
              <a:t>Rasulullah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140" dirty="0">
                <a:latin typeface="Times New Roman"/>
                <a:cs typeface="Times New Roman"/>
              </a:rPr>
              <a:t>saw:</a:t>
            </a:r>
            <a:endParaRPr sz="2400" dirty="0">
              <a:latin typeface="Times New Roman"/>
              <a:cs typeface="Times New Roman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580"/>
              </a:spcBef>
              <a:buChar char="•"/>
              <a:tabLst>
                <a:tab pos="356870" algn="l"/>
                <a:tab pos="357505" algn="l"/>
              </a:tabLst>
            </a:pPr>
            <a:r>
              <a:rPr sz="2400" spc="-15" dirty="0">
                <a:latin typeface="Times New Roman"/>
                <a:cs typeface="Times New Roman"/>
              </a:rPr>
              <a:t>"</a:t>
            </a:r>
            <a:r>
              <a:rPr sz="2400" i="1" spc="-15" dirty="0">
                <a:latin typeface="Schoolbook Uralic"/>
                <a:cs typeface="Schoolbook Uralic"/>
              </a:rPr>
              <a:t>Apabila </a:t>
            </a:r>
            <a:r>
              <a:rPr sz="2400" i="1" spc="-5" dirty="0">
                <a:latin typeface="Schoolbook Uralic"/>
                <a:cs typeface="Schoolbook Uralic"/>
              </a:rPr>
              <a:t>ada </a:t>
            </a:r>
            <a:r>
              <a:rPr sz="2400" i="1" spc="-10" dirty="0">
                <a:latin typeface="Schoolbook Uralic"/>
                <a:cs typeface="Schoolbook Uralic"/>
              </a:rPr>
              <a:t>seorang </a:t>
            </a:r>
            <a:r>
              <a:rPr sz="2400" i="1" spc="-5" dirty="0">
                <a:latin typeface="Schoolbook Uralic"/>
                <a:cs typeface="Schoolbook Uralic"/>
              </a:rPr>
              <a:t>di </a:t>
            </a:r>
            <a:r>
              <a:rPr sz="2400" i="1" spc="-10" dirty="0">
                <a:latin typeface="Schoolbook Uralic"/>
                <a:cs typeface="Schoolbook Uralic"/>
              </a:rPr>
              <a:t>antara </a:t>
            </a:r>
            <a:r>
              <a:rPr sz="2400" i="1" spc="-5" dirty="0">
                <a:latin typeface="Schoolbook Uralic"/>
                <a:cs typeface="Schoolbook Uralic"/>
              </a:rPr>
              <a:t>wanita membunuh  </a:t>
            </a:r>
            <a:r>
              <a:rPr sz="2400" i="1" spc="-15" dirty="0">
                <a:latin typeface="Schoolbook Uralic"/>
                <a:cs typeface="Schoolbook Uralic"/>
              </a:rPr>
              <a:t>secara </a:t>
            </a:r>
            <a:r>
              <a:rPr sz="2400" i="1" spc="-5" dirty="0">
                <a:latin typeface="Schoolbook Uralic"/>
                <a:cs typeface="Schoolbook Uralic"/>
              </a:rPr>
              <a:t>sengaja, ia </a:t>
            </a:r>
            <a:r>
              <a:rPr sz="2400" i="1" spc="-10" dirty="0">
                <a:latin typeface="Schoolbook Uralic"/>
                <a:cs typeface="Schoolbook Uralic"/>
              </a:rPr>
              <a:t>tidak </a:t>
            </a:r>
            <a:r>
              <a:rPr sz="2400" i="1" spc="-5" dirty="0">
                <a:latin typeface="Schoolbook Uralic"/>
                <a:cs typeface="Schoolbook Uralic"/>
              </a:rPr>
              <a:t>boleh dijatuhi hukuman mati  </a:t>
            </a:r>
            <a:r>
              <a:rPr sz="2400" i="1" spc="-10" dirty="0">
                <a:latin typeface="Schoolbook Uralic"/>
                <a:cs typeface="Schoolbook Uralic"/>
              </a:rPr>
              <a:t>sampai </a:t>
            </a:r>
            <a:r>
              <a:rPr sz="2400" i="1" spc="-5" dirty="0">
                <a:latin typeface="Schoolbook Uralic"/>
                <a:cs typeface="Schoolbook Uralic"/>
              </a:rPr>
              <a:t>ia </a:t>
            </a:r>
            <a:r>
              <a:rPr sz="2400" i="1" spc="-10" dirty="0">
                <a:latin typeface="Schoolbook Uralic"/>
                <a:cs typeface="Schoolbook Uralic"/>
              </a:rPr>
              <a:t>melahirkan </a:t>
            </a:r>
            <a:r>
              <a:rPr sz="2400" i="1" spc="-5" dirty="0">
                <a:latin typeface="Schoolbook Uralic"/>
                <a:cs typeface="Schoolbook Uralic"/>
              </a:rPr>
              <a:t>anaknya, </a:t>
            </a:r>
            <a:r>
              <a:rPr sz="2400" i="1" dirty="0">
                <a:latin typeface="Schoolbook Uralic"/>
                <a:cs typeface="Schoolbook Uralic"/>
              </a:rPr>
              <a:t>jika </a:t>
            </a:r>
            <a:r>
              <a:rPr sz="2400" i="1" spc="-5" dirty="0">
                <a:latin typeface="Schoolbook Uralic"/>
                <a:cs typeface="Schoolbook Uralic"/>
              </a:rPr>
              <a:t>ia memang  sedang </a:t>
            </a:r>
            <a:r>
              <a:rPr sz="2400" i="1" spc="-10" dirty="0">
                <a:latin typeface="Schoolbook Uralic"/>
                <a:cs typeface="Schoolbook Uralic"/>
              </a:rPr>
              <a:t>hamil. </a:t>
            </a:r>
            <a:r>
              <a:rPr sz="2400" i="1" spc="-5" dirty="0">
                <a:latin typeface="Schoolbook Uralic"/>
                <a:cs typeface="Schoolbook Uralic"/>
              </a:rPr>
              <a:t>Dan bilamana </a:t>
            </a:r>
            <a:r>
              <a:rPr sz="2400" i="1" spc="-10" dirty="0">
                <a:latin typeface="Schoolbook Uralic"/>
                <a:cs typeface="Schoolbook Uralic"/>
              </a:rPr>
              <a:t>seorang </a:t>
            </a:r>
            <a:r>
              <a:rPr sz="2400" i="1" spc="-5" dirty="0">
                <a:latin typeface="Schoolbook Uralic"/>
                <a:cs typeface="Schoolbook Uralic"/>
              </a:rPr>
              <a:t>wanita </a:t>
            </a:r>
            <a:r>
              <a:rPr sz="2400" i="1" spc="-10" dirty="0">
                <a:latin typeface="Schoolbook Uralic"/>
                <a:cs typeface="Schoolbook Uralic"/>
              </a:rPr>
              <a:t>berzina,  </a:t>
            </a:r>
            <a:r>
              <a:rPr sz="2400" i="1" spc="-5" dirty="0">
                <a:latin typeface="Schoolbook Uralic"/>
                <a:cs typeface="Schoolbook Uralic"/>
              </a:rPr>
              <a:t>ia tidak boleh dirajam </a:t>
            </a:r>
            <a:r>
              <a:rPr sz="2400" i="1" spc="-10" dirty="0">
                <a:latin typeface="Schoolbook Uralic"/>
                <a:cs typeface="Schoolbook Uralic"/>
              </a:rPr>
              <a:t>sampai </a:t>
            </a:r>
            <a:r>
              <a:rPr sz="2400" i="1" spc="-5" dirty="0">
                <a:latin typeface="Schoolbook Uralic"/>
                <a:cs typeface="Schoolbook Uralic"/>
              </a:rPr>
              <a:t>ia melahirkan anaknya  </a:t>
            </a:r>
            <a:r>
              <a:rPr sz="2400" i="1" dirty="0">
                <a:latin typeface="Schoolbook Uralic"/>
                <a:cs typeface="Schoolbook Uralic"/>
              </a:rPr>
              <a:t>jika </a:t>
            </a:r>
            <a:r>
              <a:rPr sz="2400" i="1" spc="-5" dirty="0">
                <a:latin typeface="Schoolbook Uralic"/>
                <a:cs typeface="Schoolbook Uralic"/>
              </a:rPr>
              <a:t>ia </a:t>
            </a:r>
            <a:r>
              <a:rPr sz="2400" i="1" spc="-10" dirty="0">
                <a:latin typeface="Schoolbook Uralic"/>
                <a:cs typeface="Schoolbook Uralic"/>
              </a:rPr>
              <a:t>sedang </a:t>
            </a:r>
            <a:r>
              <a:rPr sz="2400" i="1" spc="-5" dirty="0">
                <a:latin typeface="Schoolbook Uralic"/>
                <a:cs typeface="Schoolbook Uralic"/>
              </a:rPr>
              <a:t>hamil dan </a:t>
            </a:r>
            <a:r>
              <a:rPr sz="2400" i="1" spc="-10" dirty="0">
                <a:latin typeface="Schoolbook Uralic"/>
                <a:cs typeface="Schoolbook Uralic"/>
              </a:rPr>
              <a:t>sampai </a:t>
            </a:r>
            <a:r>
              <a:rPr sz="2400" i="1" spc="-5" dirty="0">
                <a:latin typeface="Schoolbook Uralic"/>
                <a:cs typeface="Schoolbook Uralic"/>
              </a:rPr>
              <a:t>ia </a:t>
            </a:r>
            <a:r>
              <a:rPr sz="2400" i="1" spc="-10" dirty="0">
                <a:latin typeface="Schoolbook Uralic"/>
                <a:cs typeface="Schoolbook Uralic"/>
              </a:rPr>
              <a:t>selesai  </a:t>
            </a:r>
            <a:r>
              <a:rPr sz="2400" i="1" spc="-5" dirty="0">
                <a:latin typeface="Schoolbook Uralic"/>
                <a:cs typeface="Schoolbook Uralic"/>
              </a:rPr>
              <a:t>merawatnya." (HR </a:t>
            </a:r>
            <a:r>
              <a:rPr sz="2400" i="1" dirty="0">
                <a:latin typeface="Schoolbook Uralic"/>
                <a:cs typeface="Schoolbook Uralic"/>
              </a:rPr>
              <a:t>Ibnu</a:t>
            </a:r>
            <a:r>
              <a:rPr sz="2400" i="1" spc="5" dirty="0">
                <a:latin typeface="Schoolbook Uralic"/>
                <a:cs typeface="Schoolbook Uralic"/>
              </a:rPr>
              <a:t> </a:t>
            </a:r>
            <a:r>
              <a:rPr sz="2400" i="1" spc="-10" dirty="0">
                <a:latin typeface="Schoolbook Uralic"/>
                <a:cs typeface="Schoolbook Uralic"/>
              </a:rPr>
              <a:t>Majah).</a:t>
            </a:r>
            <a:endParaRPr sz="2400" dirty="0">
              <a:latin typeface="Schoolbook Uralic"/>
              <a:cs typeface="Schoolbook Ural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61</TotalTime>
  <Words>1741</Words>
  <Application>Microsoft Office PowerPoint</Application>
  <PresentationFormat>On-screen Show (4:3)</PresentationFormat>
  <Paragraphs>191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Schoolbook Uralic</vt:lpstr>
      <vt:lpstr>Sitka Small</vt:lpstr>
      <vt:lpstr>TeXGyreSchola</vt:lpstr>
      <vt:lpstr>Times New Roman</vt:lpstr>
      <vt:lpstr>Tw Cen MT</vt:lpstr>
      <vt:lpstr>Wingdings</vt:lpstr>
      <vt:lpstr>Droplet</vt:lpstr>
      <vt:lpstr>TANGGUNG JAWAB PENDIDIKAN ANAK DALAM ISLAM</vt:lpstr>
      <vt:lpstr>DEFINISI ANAK MENURUT ISLAM</vt:lpstr>
      <vt:lpstr>MENURUT SAHABAT ALI BIN ABI  THALIB ADA 3 TAHAPAN  BERDASARKAN PENGGOLONGAN USIA:</vt:lpstr>
      <vt:lpstr>PowerPoint Presentation</vt:lpstr>
      <vt:lpstr>ENAM TAHUN PERTAMA</vt:lpstr>
      <vt:lpstr>USIA SETELAH  ENAM TAHUN</vt:lpstr>
      <vt:lpstr>MASA REMAJA</vt:lpstr>
      <vt:lpstr>HAK ANAK DALAM ISLAM</vt:lpstr>
      <vt:lpstr>1. HAK HIDUP</vt:lpstr>
      <vt:lpstr>PowerPoint Presentation</vt:lpstr>
      <vt:lpstr>PowerPoint Presentation</vt:lpstr>
      <vt:lpstr>3. HAK PENYUSUAN DAN PENGASUHAN  (HADLONAH)</vt:lpstr>
      <vt:lpstr>3. HAK PENYUSUAN DAN PENGASUHAN  (HADLONAH)</vt:lpstr>
      <vt:lpstr>4. HAK MENDAPATKAN KASIH SAYANG</vt:lpstr>
      <vt:lpstr>Jika  anak  dibesarkan dengan celaan, ia belajar memaki. Jika ia dibesarkan dengan cemoohan,   ia belajar rendah diri. </vt:lpstr>
      <vt:lpstr>5. HAK MENDAPATKAN PERLINDUNGAN DAN  NAFKAH DALAM KELUARGA</vt:lpstr>
      <vt:lpstr>6. HAK PENDIDIKAN DALAM KELUARGA</vt:lpstr>
      <vt:lpstr>6. HAK PENDIDIKAN DALAM  KELUARGA</vt:lpstr>
      <vt:lpstr>7. HAK MENDAPATKAN KEBUTUHAN POKOK  SEBAGAI WARGA NEGARA</vt:lpstr>
      <vt:lpstr>PENDIDIKAN SEKS</vt:lpstr>
      <vt:lpstr>PANDANGAN TERHADAP ANAK</vt:lpstr>
      <vt:lpstr>PowerPoint Presentation</vt:lpstr>
      <vt:lpstr>PowerPoint Presentation</vt:lpstr>
      <vt:lpstr>ANAK SEBAGAI ASET MASA DEPAN UMAT</vt:lpstr>
      <vt:lpstr>PowerPoint Presentation</vt:lpstr>
      <vt:lpstr>“ TIPS “ KELUARGA QUR’ANI</vt:lpstr>
      <vt:lpstr>PowerPoint Presentation</vt:lpstr>
      <vt:lpstr>KESALAHAN DALAM PENGASUHAN ANAK</vt:lpstr>
      <vt:lpstr>KESALAHAN DALAM PENGASUHAN ANAK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TANGGUNG JAWAB PENDIDIKAN ANAK  DALAM ISLAM</dc:title>
  <dc:creator>ANNISA</dc:creator>
  <cp:lastModifiedBy>Annisa Hasanah</cp:lastModifiedBy>
  <cp:revision>33</cp:revision>
  <dcterms:created xsi:type="dcterms:W3CDTF">2022-09-19T14:34:15Z</dcterms:created>
  <dcterms:modified xsi:type="dcterms:W3CDTF">2023-10-06T04:32:36Z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2022-09-19T00:00:00Z</vt:filetime>
  </property>
</Properties>
</file>