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6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75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5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7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9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7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4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FA172-B1A2-4A3F-8389-0BB616BE5E0D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4E0C2-466B-464F-AC19-627E4170C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772400" cy="1470025"/>
          </a:xfrm>
        </p:spPr>
        <p:txBody>
          <a:bodyPr>
            <a:normAutofit/>
          </a:bodyPr>
          <a:lstStyle/>
          <a:p>
            <a:r>
              <a:rPr lang="en-ID" sz="7200" b="1" dirty="0" smtClean="0"/>
              <a:t>AKHLAK SOSIAL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sz="4400" dirty="0" err="1" smtClean="0"/>
              <a:t>Azhar</a:t>
            </a:r>
            <a:r>
              <a:rPr lang="en-ID" sz="4400" dirty="0" smtClean="0"/>
              <a:t> </a:t>
            </a:r>
            <a:r>
              <a:rPr lang="en-ID" sz="4400" dirty="0" err="1" smtClean="0"/>
              <a:t>Muttaqin</a:t>
            </a:r>
            <a:endParaRPr lang="en-ID" sz="4400" dirty="0" smtClean="0"/>
          </a:p>
          <a:p>
            <a:r>
              <a:rPr lang="en-ID" b="1" dirty="0" smtClean="0">
                <a:solidFill>
                  <a:srgbClr val="FF0000"/>
                </a:solidFill>
              </a:rPr>
              <a:t>MATERI AIK IV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3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8863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asas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kesetiakawanan</a:t>
            </a:r>
            <a:r>
              <a:rPr lang="en-US" sz="2800" b="1" dirty="0">
                <a:solidFill>
                  <a:srgbClr val="FF0000"/>
                </a:solidFill>
              </a:rPr>
              <a:t>"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penyelenggaraan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dilandasi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kepedulian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orang yang </a:t>
            </a:r>
            <a:r>
              <a:rPr lang="en-US" sz="2800" dirty="0" err="1"/>
              <a:t>membutuhkan</a:t>
            </a:r>
            <a:r>
              <a:rPr lang="en-US" sz="2800" dirty="0"/>
              <a:t> </a:t>
            </a:r>
            <a:r>
              <a:rPr lang="en-US" sz="2800" dirty="0" err="1"/>
              <a:t>pertolongan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empati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kasih</a:t>
            </a:r>
            <a:r>
              <a:rPr lang="en-US" sz="2800" dirty="0"/>
              <a:t> saying.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asas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keadilan</a:t>
            </a:r>
            <a:r>
              <a:rPr lang="en-US" sz="2800" b="1" dirty="0">
                <a:solidFill>
                  <a:srgbClr val="FF0000"/>
                </a:solidFill>
              </a:rPr>
              <a:t>"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penyelenggaraan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menekankan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aspek</a:t>
            </a:r>
            <a:r>
              <a:rPr lang="en-US" sz="2800" dirty="0"/>
              <a:t> </a:t>
            </a:r>
            <a:r>
              <a:rPr lang="en-US" sz="2800" dirty="0" err="1"/>
              <a:t>pemerataan</a:t>
            </a:r>
            <a:r>
              <a:rPr lang="en-US" sz="2800" dirty="0"/>
              <a:t>,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diskriminatif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keseimbangan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kewajiban</a:t>
            </a:r>
            <a:r>
              <a:rPr lang="en-US" sz="28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asas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kemanfaatan</a:t>
            </a:r>
            <a:r>
              <a:rPr lang="en-US" sz="2800" b="1" dirty="0">
                <a:solidFill>
                  <a:srgbClr val="FF0000"/>
                </a:solidFill>
              </a:rPr>
              <a:t>"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penyelenggaraan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manfaat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peningkatan</a:t>
            </a:r>
            <a:r>
              <a:rPr lang="en-US" sz="2800" dirty="0"/>
              <a:t> </a:t>
            </a:r>
            <a:r>
              <a:rPr lang="en-US" sz="2800" dirty="0" err="1"/>
              <a:t>kualitas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789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496944" cy="568863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550" b="1" dirty="0" smtClean="0">
                <a:solidFill>
                  <a:srgbClr val="FF0000"/>
                </a:solidFill>
              </a:rPr>
              <a:t>"</a:t>
            </a:r>
            <a:r>
              <a:rPr lang="en-US" sz="2550" b="1" dirty="0" err="1" smtClean="0">
                <a:solidFill>
                  <a:srgbClr val="FF0000"/>
                </a:solidFill>
              </a:rPr>
              <a:t>asas</a:t>
            </a:r>
            <a:r>
              <a:rPr lang="en-US" sz="2550" b="1" dirty="0" smtClean="0">
                <a:solidFill>
                  <a:srgbClr val="FF0000"/>
                </a:solidFill>
              </a:rPr>
              <a:t> </a:t>
            </a:r>
            <a:r>
              <a:rPr lang="en-US" sz="2550" b="1" dirty="0" err="1" smtClean="0">
                <a:solidFill>
                  <a:srgbClr val="FF0000"/>
                </a:solidFill>
              </a:rPr>
              <a:t>keterpaduan</a:t>
            </a:r>
            <a:r>
              <a:rPr lang="en-US" sz="2550" b="1" dirty="0" smtClean="0">
                <a:solidFill>
                  <a:srgbClr val="FF0000"/>
                </a:solidFill>
              </a:rPr>
              <a:t>"</a:t>
            </a:r>
            <a:r>
              <a:rPr lang="en-US" sz="2550" dirty="0" smtClean="0"/>
              <a:t> </a:t>
            </a:r>
            <a:r>
              <a:rPr lang="en-US" sz="2550" dirty="0" err="1" smtClean="0"/>
              <a:t>adalah</a:t>
            </a:r>
            <a:r>
              <a:rPr lang="en-US" sz="2550" dirty="0" smtClean="0"/>
              <a:t> </a:t>
            </a:r>
            <a:r>
              <a:rPr lang="en-US" sz="2550" dirty="0" err="1" smtClean="0"/>
              <a:t>dalam</a:t>
            </a:r>
            <a:r>
              <a:rPr lang="en-US" sz="2550" dirty="0" smtClean="0"/>
              <a:t> </a:t>
            </a:r>
            <a:r>
              <a:rPr lang="en-US" sz="2550" dirty="0" err="1" smtClean="0"/>
              <a:t>penyelenggaraan</a:t>
            </a:r>
            <a:r>
              <a:rPr lang="en-US" sz="2550" dirty="0" smtClean="0"/>
              <a:t> </a:t>
            </a:r>
            <a:r>
              <a:rPr lang="en-US" sz="2550" dirty="0" err="1" smtClean="0"/>
              <a:t>kesejahteraan</a:t>
            </a:r>
            <a:r>
              <a:rPr lang="en-US" sz="2550" dirty="0" smtClean="0"/>
              <a:t> </a:t>
            </a:r>
            <a:r>
              <a:rPr lang="en-US" sz="2550" dirty="0" err="1" smtClean="0"/>
              <a:t>sosial</a:t>
            </a:r>
            <a:r>
              <a:rPr lang="en-US" sz="2550" dirty="0" smtClean="0"/>
              <a:t> </a:t>
            </a:r>
            <a:r>
              <a:rPr lang="en-US" sz="2550" dirty="0" err="1" smtClean="0"/>
              <a:t>harus</a:t>
            </a:r>
            <a:r>
              <a:rPr lang="en-US" sz="2550" dirty="0" smtClean="0"/>
              <a:t> </a:t>
            </a:r>
            <a:r>
              <a:rPr lang="en-US" sz="2550" dirty="0" err="1" smtClean="0"/>
              <a:t>mengintegrasikan</a:t>
            </a:r>
            <a:r>
              <a:rPr lang="en-US" sz="2550" dirty="0" smtClean="0"/>
              <a:t> </a:t>
            </a:r>
            <a:r>
              <a:rPr lang="en-US" sz="2550" dirty="0" err="1" smtClean="0"/>
              <a:t>berbagai</a:t>
            </a:r>
            <a:r>
              <a:rPr lang="en-US" sz="2550" dirty="0" smtClean="0"/>
              <a:t> </a:t>
            </a:r>
            <a:r>
              <a:rPr lang="en-US" sz="2550" dirty="0" err="1" smtClean="0"/>
              <a:t>komponen</a:t>
            </a:r>
            <a:r>
              <a:rPr lang="en-US" sz="2550" dirty="0" smtClean="0"/>
              <a:t> yang </a:t>
            </a:r>
            <a:r>
              <a:rPr lang="en-US" sz="2550" dirty="0" err="1" smtClean="0"/>
              <a:t>terkait</a:t>
            </a:r>
            <a:r>
              <a:rPr lang="en-US" sz="2550" dirty="0" smtClean="0"/>
              <a:t> </a:t>
            </a:r>
            <a:r>
              <a:rPr lang="en-US" sz="2550" dirty="0" err="1" smtClean="0"/>
              <a:t>sehingga</a:t>
            </a:r>
            <a:r>
              <a:rPr lang="en-US" sz="2550" dirty="0" smtClean="0"/>
              <a:t> </a:t>
            </a:r>
            <a:r>
              <a:rPr lang="en-US" sz="2550" dirty="0" err="1" smtClean="0"/>
              <a:t>dapat</a:t>
            </a:r>
            <a:r>
              <a:rPr lang="en-US" sz="2550" dirty="0" smtClean="0"/>
              <a:t> </a:t>
            </a:r>
            <a:r>
              <a:rPr lang="en-US" sz="2550" dirty="0" err="1" smtClean="0"/>
              <a:t>berjalan</a:t>
            </a:r>
            <a:r>
              <a:rPr lang="en-US" sz="2550" dirty="0" smtClean="0"/>
              <a:t> </a:t>
            </a:r>
            <a:r>
              <a:rPr lang="en-US" sz="2550" dirty="0" err="1" smtClean="0"/>
              <a:t>secara</a:t>
            </a:r>
            <a:r>
              <a:rPr lang="en-US" sz="2550" dirty="0" smtClean="0"/>
              <a:t> </a:t>
            </a:r>
            <a:r>
              <a:rPr lang="en-US" sz="2550" dirty="0" err="1" smtClean="0"/>
              <a:t>terkoordinir</a:t>
            </a:r>
            <a:r>
              <a:rPr lang="en-US" sz="2550" dirty="0" smtClean="0"/>
              <a:t> </a:t>
            </a:r>
            <a:r>
              <a:rPr lang="en-US" sz="2550" dirty="0" err="1" smtClean="0"/>
              <a:t>dan</a:t>
            </a:r>
            <a:r>
              <a:rPr lang="en-US" sz="2550" dirty="0" smtClean="0"/>
              <a:t> </a:t>
            </a:r>
            <a:r>
              <a:rPr lang="en-US" sz="2550" dirty="0" err="1" smtClean="0"/>
              <a:t>sinergis</a:t>
            </a:r>
            <a:r>
              <a:rPr lang="en-US" sz="2550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550" b="1" dirty="0" smtClean="0">
                <a:solidFill>
                  <a:srgbClr val="FF0000"/>
                </a:solidFill>
              </a:rPr>
              <a:t>"</a:t>
            </a:r>
            <a:r>
              <a:rPr lang="en-US" sz="2550" b="1" dirty="0" err="1" smtClean="0">
                <a:solidFill>
                  <a:srgbClr val="FF0000"/>
                </a:solidFill>
              </a:rPr>
              <a:t>asas</a:t>
            </a:r>
            <a:r>
              <a:rPr lang="en-US" sz="2550" b="1" dirty="0" smtClean="0">
                <a:solidFill>
                  <a:srgbClr val="FF0000"/>
                </a:solidFill>
              </a:rPr>
              <a:t> </a:t>
            </a:r>
            <a:r>
              <a:rPr lang="en-US" sz="2550" b="1" dirty="0" err="1" smtClean="0">
                <a:solidFill>
                  <a:srgbClr val="FF0000"/>
                </a:solidFill>
              </a:rPr>
              <a:t>kemitraan</a:t>
            </a:r>
            <a:r>
              <a:rPr lang="en-US" sz="2550" b="1" dirty="0" smtClean="0">
                <a:solidFill>
                  <a:srgbClr val="FF0000"/>
                </a:solidFill>
              </a:rPr>
              <a:t>" </a:t>
            </a:r>
            <a:r>
              <a:rPr lang="en-US" sz="2550" dirty="0" err="1" smtClean="0"/>
              <a:t>adalah</a:t>
            </a:r>
            <a:r>
              <a:rPr lang="en-US" sz="2550" dirty="0" smtClean="0"/>
              <a:t> </a:t>
            </a:r>
            <a:r>
              <a:rPr lang="en-US" sz="2550" dirty="0" err="1" smtClean="0"/>
              <a:t>dalam</a:t>
            </a:r>
            <a:r>
              <a:rPr lang="en-US" sz="2550" dirty="0" smtClean="0"/>
              <a:t> </a:t>
            </a:r>
            <a:r>
              <a:rPr lang="en-US" sz="2550" dirty="0" err="1" smtClean="0"/>
              <a:t>menangani</a:t>
            </a:r>
            <a:r>
              <a:rPr lang="en-US" sz="2550" dirty="0" smtClean="0"/>
              <a:t> </a:t>
            </a:r>
            <a:r>
              <a:rPr lang="en-US" sz="2550" dirty="0" err="1" smtClean="0"/>
              <a:t>masalah</a:t>
            </a:r>
            <a:r>
              <a:rPr lang="en-US" sz="2550" dirty="0" smtClean="0"/>
              <a:t> </a:t>
            </a:r>
            <a:r>
              <a:rPr lang="en-US" sz="2550" dirty="0" err="1" smtClean="0"/>
              <a:t>kesejahteraan</a:t>
            </a:r>
            <a:r>
              <a:rPr lang="en-US" sz="2550" dirty="0" smtClean="0"/>
              <a:t> </a:t>
            </a:r>
            <a:r>
              <a:rPr lang="en-US" sz="2550" dirty="0" err="1" smtClean="0"/>
              <a:t>sosial</a:t>
            </a:r>
            <a:r>
              <a:rPr lang="en-US" sz="2550" dirty="0" smtClean="0"/>
              <a:t> </a:t>
            </a:r>
            <a:r>
              <a:rPr lang="en-US" sz="2550" dirty="0" err="1" smtClean="0"/>
              <a:t>diperlukan</a:t>
            </a:r>
            <a:r>
              <a:rPr lang="en-US" sz="2550" dirty="0" smtClean="0"/>
              <a:t> </a:t>
            </a:r>
            <a:r>
              <a:rPr lang="en-US" sz="2550" dirty="0" err="1" smtClean="0"/>
              <a:t>kemitraan</a:t>
            </a:r>
            <a:r>
              <a:rPr lang="en-US" sz="2550" dirty="0" smtClean="0"/>
              <a:t> </a:t>
            </a:r>
            <a:r>
              <a:rPr lang="en-US" sz="2550" dirty="0" err="1" smtClean="0"/>
              <a:t>antara</a:t>
            </a:r>
            <a:r>
              <a:rPr lang="en-US" sz="2550" dirty="0" smtClean="0"/>
              <a:t> </a:t>
            </a:r>
            <a:r>
              <a:rPr lang="en-US" sz="2550" dirty="0" err="1" smtClean="0"/>
              <a:t>Pemerintah</a:t>
            </a:r>
            <a:r>
              <a:rPr lang="en-US" sz="2550" dirty="0" smtClean="0"/>
              <a:t> </a:t>
            </a:r>
            <a:r>
              <a:rPr lang="en-US" sz="2550" dirty="0" err="1" smtClean="0"/>
              <a:t>dan</a:t>
            </a:r>
            <a:r>
              <a:rPr lang="en-US" sz="2550" dirty="0" smtClean="0"/>
              <a:t> </a:t>
            </a:r>
            <a:r>
              <a:rPr lang="en-US" sz="2550" dirty="0" err="1" smtClean="0"/>
              <a:t>masyarakat</a:t>
            </a:r>
            <a:r>
              <a:rPr lang="en-US" sz="2550" dirty="0" smtClean="0"/>
              <a:t>, </a:t>
            </a:r>
            <a:r>
              <a:rPr lang="en-US" sz="2550" dirty="0" err="1" smtClean="0"/>
              <a:t>Pemerintah</a:t>
            </a:r>
            <a:r>
              <a:rPr lang="en-US" sz="2550" dirty="0" smtClean="0"/>
              <a:t> </a:t>
            </a:r>
            <a:r>
              <a:rPr lang="en-US" sz="2550" dirty="0" err="1" smtClean="0"/>
              <a:t>sebagai</a:t>
            </a:r>
            <a:r>
              <a:rPr lang="en-US" sz="2550" dirty="0" smtClean="0"/>
              <a:t> </a:t>
            </a:r>
            <a:r>
              <a:rPr lang="en-US" sz="2550" dirty="0" err="1" smtClean="0"/>
              <a:t>penanggung</a:t>
            </a:r>
            <a:r>
              <a:rPr lang="en-US" sz="2550" dirty="0" smtClean="0"/>
              <a:t> </a:t>
            </a:r>
            <a:r>
              <a:rPr lang="en-US" sz="2550" dirty="0" err="1" smtClean="0"/>
              <a:t>jawab</a:t>
            </a:r>
            <a:r>
              <a:rPr lang="en-US" sz="2550" dirty="0" smtClean="0"/>
              <a:t> </a:t>
            </a:r>
            <a:r>
              <a:rPr lang="en-US" sz="2550" dirty="0" err="1" smtClean="0"/>
              <a:t>dan</a:t>
            </a:r>
            <a:r>
              <a:rPr lang="en-US" sz="2550" dirty="0" smtClean="0"/>
              <a:t> </a:t>
            </a:r>
            <a:r>
              <a:rPr lang="en-US" sz="2550" dirty="0" err="1" smtClean="0"/>
              <a:t>masyarakat</a:t>
            </a:r>
            <a:r>
              <a:rPr lang="en-US" sz="2550" dirty="0" smtClean="0"/>
              <a:t> </a:t>
            </a:r>
            <a:r>
              <a:rPr lang="en-US" sz="2550" dirty="0" err="1" smtClean="0"/>
              <a:t>sebagai</a:t>
            </a:r>
            <a:r>
              <a:rPr lang="en-US" sz="2550" dirty="0" smtClean="0"/>
              <a:t> </a:t>
            </a:r>
            <a:r>
              <a:rPr lang="en-US" sz="2550" dirty="0" err="1" smtClean="0"/>
              <a:t>mitra</a:t>
            </a:r>
            <a:r>
              <a:rPr lang="en-US" sz="2550" dirty="0" smtClean="0"/>
              <a:t> </a:t>
            </a:r>
            <a:r>
              <a:rPr lang="en-US" sz="2550" dirty="0" err="1" smtClean="0"/>
              <a:t>Pemerintah</a:t>
            </a:r>
            <a:r>
              <a:rPr lang="en-US" sz="2550" dirty="0" smtClean="0"/>
              <a:t> </a:t>
            </a:r>
            <a:r>
              <a:rPr lang="en-US" sz="2550" dirty="0" err="1" smtClean="0"/>
              <a:t>dalam</a:t>
            </a:r>
            <a:r>
              <a:rPr lang="en-US" sz="2550" dirty="0" smtClean="0"/>
              <a:t> </a:t>
            </a:r>
            <a:r>
              <a:rPr lang="en-US" sz="2550" dirty="0" err="1" smtClean="0"/>
              <a:t>menangani</a:t>
            </a:r>
            <a:r>
              <a:rPr lang="en-US" sz="2550" dirty="0" smtClean="0"/>
              <a:t> </a:t>
            </a:r>
            <a:r>
              <a:rPr lang="en-US" sz="2550" dirty="0" err="1" smtClean="0"/>
              <a:t>permasalahan</a:t>
            </a:r>
            <a:r>
              <a:rPr lang="en-US" sz="2550" dirty="0" smtClean="0"/>
              <a:t> </a:t>
            </a:r>
            <a:r>
              <a:rPr lang="en-US" sz="2550" dirty="0" err="1" smtClean="0"/>
              <a:t>kesejahteraan</a:t>
            </a:r>
            <a:r>
              <a:rPr lang="en-US" sz="2550" dirty="0" smtClean="0"/>
              <a:t> </a:t>
            </a:r>
            <a:r>
              <a:rPr lang="en-US" sz="2550" dirty="0" err="1" smtClean="0"/>
              <a:t>sosial</a:t>
            </a:r>
            <a:r>
              <a:rPr lang="en-US" sz="2550" dirty="0" smtClean="0"/>
              <a:t> </a:t>
            </a:r>
            <a:r>
              <a:rPr lang="en-US" sz="2550" dirty="0" err="1" smtClean="0"/>
              <a:t>dan</a:t>
            </a:r>
            <a:r>
              <a:rPr lang="en-US" sz="2550" dirty="0" smtClean="0"/>
              <a:t> </a:t>
            </a:r>
            <a:r>
              <a:rPr lang="en-US" sz="2550" dirty="0" err="1" smtClean="0"/>
              <a:t>peningkatan</a:t>
            </a:r>
            <a:r>
              <a:rPr lang="en-US" sz="2550" dirty="0" smtClean="0"/>
              <a:t> </a:t>
            </a:r>
            <a:r>
              <a:rPr lang="en-US" sz="2550" dirty="0" err="1" smtClean="0"/>
              <a:t>kesejahteraan</a:t>
            </a:r>
            <a:r>
              <a:rPr lang="en-US" sz="2550" dirty="0" smtClean="0"/>
              <a:t> </a:t>
            </a:r>
            <a:r>
              <a:rPr lang="en-US" sz="2550" dirty="0" err="1" smtClean="0"/>
              <a:t>sosial</a:t>
            </a:r>
            <a:r>
              <a:rPr lang="en-US" sz="2550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550" b="1" dirty="0">
                <a:solidFill>
                  <a:srgbClr val="FF0000"/>
                </a:solidFill>
              </a:rPr>
              <a:t>"</a:t>
            </a:r>
            <a:r>
              <a:rPr lang="en-US" sz="2550" b="1" dirty="0" err="1">
                <a:solidFill>
                  <a:srgbClr val="FF0000"/>
                </a:solidFill>
              </a:rPr>
              <a:t>asas</a:t>
            </a:r>
            <a:r>
              <a:rPr lang="en-US" sz="2550" b="1" dirty="0">
                <a:solidFill>
                  <a:srgbClr val="FF0000"/>
                </a:solidFill>
              </a:rPr>
              <a:t> </a:t>
            </a:r>
            <a:r>
              <a:rPr lang="en-US" sz="2550" b="1" dirty="0" err="1">
                <a:solidFill>
                  <a:srgbClr val="FF0000"/>
                </a:solidFill>
              </a:rPr>
              <a:t>keterbukaan</a:t>
            </a:r>
            <a:r>
              <a:rPr lang="en-US" sz="2550" dirty="0"/>
              <a:t>" </a:t>
            </a:r>
            <a:r>
              <a:rPr lang="en-US" sz="2550" dirty="0" err="1"/>
              <a:t>adalah</a:t>
            </a:r>
            <a:r>
              <a:rPr lang="en-US" sz="2550" dirty="0"/>
              <a:t> </a:t>
            </a:r>
            <a:r>
              <a:rPr lang="en-US" sz="2550" dirty="0" err="1"/>
              <a:t>memberikan</a:t>
            </a:r>
            <a:r>
              <a:rPr lang="en-US" sz="2550" dirty="0"/>
              <a:t> </a:t>
            </a:r>
            <a:r>
              <a:rPr lang="en-US" sz="2550" dirty="0" err="1"/>
              <a:t>akses</a:t>
            </a:r>
            <a:r>
              <a:rPr lang="en-US" sz="2550" dirty="0"/>
              <a:t> yang </a:t>
            </a:r>
            <a:r>
              <a:rPr lang="en-US" sz="2550" dirty="0" err="1"/>
              <a:t>seluas-luasnya</a:t>
            </a:r>
            <a:r>
              <a:rPr lang="en-US" sz="2550" dirty="0"/>
              <a:t> </a:t>
            </a:r>
            <a:r>
              <a:rPr lang="en-US" sz="2550" dirty="0" err="1"/>
              <a:t>kepada</a:t>
            </a:r>
            <a:r>
              <a:rPr lang="en-US" sz="2550" dirty="0"/>
              <a:t> </a:t>
            </a:r>
            <a:r>
              <a:rPr lang="en-US" sz="2550" dirty="0" err="1"/>
              <a:t>masyarakat</a:t>
            </a:r>
            <a:r>
              <a:rPr lang="en-US" sz="2550" dirty="0"/>
              <a:t> </a:t>
            </a:r>
            <a:r>
              <a:rPr lang="en-US" sz="2550" dirty="0" err="1"/>
              <a:t>untuk</a:t>
            </a:r>
            <a:r>
              <a:rPr lang="en-US" sz="2550" dirty="0"/>
              <a:t> </a:t>
            </a:r>
            <a:r>
              <a:rPr lang="en-US" sz="2550" dirty="0" err="1"/>
              <a:t>mendapatkan</a:t>
            </a:r>
            <a:r>
              <a:rPr lang="en-US" sz="2550" dirty="0"/>
              <a:t> </a:t>
            </a:r>
            <a:r>
              <a:rPr lang="en-US" sz="2550" dirty="0" err="1"/>
              <a:t>informasi</a:t>
            </a:r>
            <a:r>
              <a:rPr lang="en-US" sz="2550" dirty="0"/>
              <a:t> yang </a:t>
            </a:r>
            <a:r>
              <a:rPr lang="en-US" sz="2550" dirty="0" err="1"/>
              <a:t>terkait</a:t>
            </a:r>
            <a:r>
              <a:rPr lang="en-US" sz="2550" dirty="0"/>
              <a:t> </a:t>
            </a:r>
            <a:r>
              <a:rPr lang="en-US" sz="2550" dirty="0" err="1"/>
              <a:t>dengan</a:t>
            </a:r>
            <a:r>
              <a:rPr lang="en-US" sz="2550" dirty="0"/>
              <a:t> </a:t>
            </a:r>
            <a:r>
              <a:rPr lang="en-US" sz="2550" dirty="0" err="1"/>
              <a:t>penyelenggaraan</a:t>
            </a:r>
            <a:r>
              <a:rPr lang="en-US" sz="2550" dirty="0"/>
              <a:t> </a:t>
            </a:r>
            <a:r>
              <a:rPr lang="en-US" sz="2550" dirty="0" err="1"/>
              <a:t>kesejahteraan</a:t>
            </a:r>
            <a:r>
              <a:rPr lang="en-US" sz="2550" dirty="0"/>
              <a:t> </a:t>
            </a:r>
            <a:r>
              <a:rPr lang="en-US" sz="2550" dirty="0" err="1"/>
              <a:t>sosial</a:t>
            </a:r>
            <a:r>
              <a:rPr lang="en-US" sz="2550" dirty="0"/>
              <a:t>.</a:t>
            </a:r>
            <a:endParaRPr lang="en-US" sz="2550" dirty="0"/>
          </a:p>
        </p:txBody>
      </p:sp>
    </p:spTree>
    <p:extLst>
      <p:ext uri="{BB962C8B-B14F-4D97-AF65-F5344CB8AC3E}">
        <p14:creationId xmlns:p14="http://schemas.microsoft.com/office/powerpoint/2010/main" val="90819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496944" cy="576064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asas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akuntabilitas</a:t>
            </a:r>
            <a:r>
              <a:rPr lang="en-US" sz="2800" b="1" dirty="0">
                <a:solidFill>
                  <a:srgbClr val="FF0000"/>
                </a:solidFill>
              </a:rPr>
              <a:t>"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penyelenggaraan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 smtClean="0"/>
              <a:t>dipertanggungjawabkan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asas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partisipasi</a:t>
            </a:r>
            <a:r>
              <a:rPr lang="en-US" sz="2800" b="1" dirty="0">
                <a:solidFill>
                  <a:srgbClr val="FF0000"/>
                </a:solidFill>
              </a:rPr>
              <a:t>"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penyelenggaraan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melibatkan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komponen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asas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profesionalitas</a:t>
            </a:r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penyelenggaraan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agar </a:t>
            </a:r>
            <a:r>
              <a:rPr lang="en-US" sz="2800" dirty="0" err="1"/>
              <a:t>dilandasi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 smtClean="0"/>
              <a:t>profesionalisme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800" b="1" dirty="0">
                <a:solidFill>
                  <a:srgbClr val="FF0000"/>
                </a:solidFill>
              </a:rPr>
              <a:t>"</a:t>
            </a:r>
            <a:r>
              <a:rPr lang="en-US" sz="2800" b="1" dirty="0" err="1">
                <a:solidFill>
                  <a:srgbClr val="FF0000"/>
                </a:solidFill>
              </a:rPr>
              <a:t>asas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keberlanjutan</a:t>
            </a:r>
            <a:r>
              <a:rPr lang="en-US" sz="2800" dirty="0"/>
              <a:t>"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menyelenggarakan</a:t>
            </a:r>
            <a:r>
              <a:rPr lang="en-US" sz="2800" dirty="0"/>
              <a:t> </a:t>
            </a:r>
            <a:r>
              <a:rPr lang="en-US" sz="2800" dirty="0" err="1"/>
              <a:t>kesejahteraan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dilaksanakan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berkesinambungan</a:t>
            </a:r>
            <a:r>
              <a:rPr lang="en-US" sz="2800" dirty="0"/>
              <a:t>,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tercapai</a:t>
            </a:r>
            <a:r>
              <a:rPr lang="en-US" sz="2800" dirty="0"/>
              <a:t> </a:t>
            </a:r>
            <a:r>
              <a:rPr lang="en-US" sz="2800" dirty="0" err="1"/>
              <a:t>kemandirian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024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ID" dirty="0" err="1" smtClean="0"/>
              <a:t>Masyarakat</a:t>
            </a:r>
            <a:r>
              <a:rPr lang="en-ID" dirty="0" smtClean="0"/>
              <a:t> Ideal </a:t>
            </a:r>
            <a:r>
              <a:rPr lang="en-ID" dirty="0" err="1" smtClean="0"/>
              <a:t>dalam</a:t>
            </a:r>
            <a:r>
              <a:rPr lang="en-ID" dirty="0" smtClean="0"/>
              <a:t> 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3754760" cy="67667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Ummat</a:t>
            </a:r>
            <a:r>
              <a:rPr lang="en-US" b="1" dirty="0" smtClean="0"/>
              <a:t> </a:t>
            </a:r>
            <a:r>
              <a:rPr lang="en-US" b="1" dirty="0" err="1"/>
              <a:t>Wahidah</a:t>
            </a:r>
            <a:r>
              <a:rPr lang="en-US" b="1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608" y="1916832"/>
            <a:ext cx="770485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100" dirty="0"/>
              <a:t>Kata </a:t>
            </a:r>
            <a:r>
              <a:rPr lang="en-US" sz="2100" dirty="0" err="1"/>
              <a:t>ini</a:t>
            </a:r>
            <a:r>
              <a:rPr lang="en-US" sz="2100" dirty="0"/>
              <a:t> </a:t>
            </a:r>
            <a:r>
              <a:rPr lang="en-US" sz="2100" dirty="0" err="1"/>
              <a:t>terulang</a:t>
            </a:r>
            <a:r>
              <a:rPr lang="en-US" sz="2100" dirty="0"/>
              <a:t> </a:t>
            </a:r>
            <a:r>
              <a:rPr lang="en-US" sz="2100" dirty="0" err="1"/>
              <a:t>beberapa</a:t>
            </a:r>
            <a:r>
              <a:rPr lang="en-US" sz="2100" dirty="0"/>
              <a:t> kali, </a:t>
            </a:r>
            <a:r>
              <a:rPr lang="en-US" sz="2100" dirty="0" err="1"/>
              <a:t>masing-masing</a:t>
            </a:r>
            <a:r>
              <a:rPr lang="en-US" sz="2100" dirty="0"/>
              <a:t> </a:t>
            </a:r>
            <a:r>
              <a:rPr lang="en-US" sz="2100" dirty="0" err="1"/>
              <a:t>terletak</a:t>
            </a:r>
            <a:r>
              <a:rPr lang="en-US" sz="2100" dirty="0"/>
              <a:t> di </a:t>
            </a:r>
            <a:r>
              <a:rPr lang="en-US" sz="2100" dirty="0" err="1"/>
              <a:t>dalam</a:t>
            </a:r>
            <a:r>
              <a:rPr lang="en-US" sz="2100" dirty="0"/>
              <a:t> QS Al-</a:t>
            </a:r>
            <a:r>
              <a:rPr lang="en-US" sz="2100" dirty="0" err="1"/>
              <a:t>Baqarah</a:t>
            </a:r>
            <a:r>
              <a:rPr lang="en-US" sz="2100" dirty="0"/>
              <a:t>, </a:t>
            </a:r>
            <a:r>
              <a:rPr lang="en-US" sz="2100" dirty="0" smtClean="0"/>
              <a:t>213</a:t>
            </a:r>
            <a:r>
              <a:rPr lang="en-US" sz="2100" dirty="0"/>
              <a:t>; QS. Al-</a:t>
            </a:r>
            <a:r>
              <a:rPr lang="en-US" sz="2100" dirty="0" err="1"/>
              <a:t>Maidah</a:t>
            </a:r>
            <a:r>
              <a:rPr lang="en-US" sz="2100" dirty="0"/>
              <a:t>, </a:t>
            </a:r>
            <a:r>
              <a:rPr lang="en-US" sz="2100" dirty="0" smtClean="0"/>
              <a:t>48</a:t>
            </a:r>
            <a:r>
              <a:rPr lang="en-US" sz="2100" dirty="0"/>
              <a:t>, QS. </a:t>
            </a:r>
            <a:r>
              <a:rPr lang="en-US" sz="2100" dirty="0" err="1"/>
              <a:t>Yunus</a:t>
            </a:r>
            <a:r>
              <a:rPr lang="en-US" sz="2100" dirty="0"/>
              <a:t>, </a:t>
            </a:r>
            <a:r>
              <a:rPr lang="en-US" sz="2100" dirty="0" smtClean="0"/>
              <a:t>19</a:t>
            </a:r>
            <a:r>
              <a:rPr lang="en-US" sz="2100" dirty="0"/>
              <a:t>, QS. </a:t>
            </a:r>
            <a:r>
              <a:rPr lang="en-US" sz="2100" dirty="0" err="1"/>
              <a:t>Hud</a:t>
            </a:r>
            <a:r>
              <a:rPr lang="en-US" sz="2100" dirty="0"/>
              <a:t>, </a:t>
            </a:r>
            <a:r>
              <a:rPr lang="en-US" sz="2100" dirty="0" smtClean="0"/>
              <a:t>118</a:t>
            </a:r>
            <a:r>
              <a:rPr lang="en-US" sz="2100" dirty="0"/>
              <a:t>, QS. Al-</a:t>
            </a:r>
            <a:r>
              <a:rPr lang="en-US" sz="2100" dirty="0" err="1"/>
              <a:t>Anbiya</a:t>
            </a:r>
            <a:r>
              <a:rPr lang="en-US" sz="2100" dirty="0"/>
              <a:t>, </a:t>
            </a:r>
            <a:r>
              <a:rPr lang="en-US" sz="2100" dirty="0" smtClean="0"/>
              <a:t>92</a:t>
            </a:r>
            <a:r>
              <a:rPr lang="en-US" sz="2100" dirty="0"/>
              <a:t>,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 smtClean="0"/>
              <a:t>lainnya</a:t>
            </a:r>
            <a:r>
              <a:rPr lang="en-US" sz="21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100" dirty="0"/>
              <a:t>Al-Qur’an </a:t>
            </a:r>
            <a:r>
              <a:rPr lang="en-US" sz="2100" dirty="0" err="1"/>
              <a:t>menegaskan</a:t>
            </a:r>
            <a:r>
              <a:rPr lang="en-US" sz="2100" dirty="0"/>
              <a:t> </a:t>
            </a:r>
            <a:r>
              <a:rPr lang="en-US" sz="2100" dirty="0" err="1"/>
              <a:t>bahwa</a:t>
            </a:r>
            <a:r>
              <a:rPr lang="en-US" sz="2100" dirty="0"/>
              <a:t> </a:t>
            </a:r>
            <a:r>
              <a:rPr lang="en-US" sz="2100" dirty="0" err="1"/>
              <a:t>pada</a:t>
            </a:r>
            <a:r>
              <a:rPr lang="en-US" sz="2100" dirty="0"/>
              <a:t> </a:t>
            </a:r>
            <a:r>
              <a:rPr lang="en-US" sz="2100" dirty="0" err="1"/>
              <a:t>mulanya</a:t>
            </a:r>
            <a:r>
              <a:rPr lang="en-US" sz="2100" dirty="0"/>
              <a:t>, </a:t>
            </a:r>
            <a:r>
              <a:rPr lang="en-US" sz="2100" dirty="0" err="1"/>
              <a:t>manusia</a:t>
            </a:r>
            <a:r>
              <a:rPr lang="en-US" sz="2100" dirty="0"/>
              <a:t> </a:t>
            </a:r>
            <a:r>
              <a:rPr lang="en-US" sz="2100" dirty="0" err="1"/>
              <a:t>itu</a:t>
            </a:r>
            <a:r>
              <a:rPr lang="en-US" sz="2100" dirty="0"/>
              <a:t> </a:t>
            </a:r>
            <a:r>
              <a:rPr lang="en-US" sz="2100" dirty="0" err="1"/>
              <a:t>adalah</a:t>
            </a:r>
            <a:r>
              <a:rPr lang="en-US" sz="2100" dirty="0"/>
              <a:t> </a:t>
            </a:r>
            <a:r>
              <a:rPr lang="en-US" sz="2100" dirty="0" err="1"/>
              <a:t>satu</a:t>
            </a:r>
            <a:r>
              <a:rPr lang="en-US" sz="2100" dirty="0"/>
              <a:t> </a:t>
            </a:r>
            <a:r>
              <a:rPr lang="en-US" sz="2100" dirty="0" err="1"/>
              <a:t>umat</a:t>
            </a:r>
            <a:r>
              <a:rPr lang="en-US" sz="2100" dirty="0"/>
              <a:t>. Hal </a:t>
            </a:r>
            <a:r>
              <a:rPr lang="en-US" sz="2100" dirty="0" err="1"/>
              <a:t>ini</a:t>
            </a:r>
            <a:r>
              <a:rPr lang="en-US" sz="2100" dirty="0"/>
              <a:t> </a:t>
            </a:r>
            <a:r>
              <a:rPr lang="en-US" sz="2100" dirty="0" err="1"/>
              <a:t>ditegaskan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surat</a:t>
            </a:r>
            <a:r>
              <a:rPr lang="en-US" sz="2100" dirty="0"/>
              <a:t> Al-</a:t>
            </a:r>
            <a:r>
              <a:rPr lang="en-US" sz="2100" dirty="0" err="1"/>
              <a:t>Baqarah</a:t>
            </a:r>
            <a:r>
              <a:rPr lang="en-US" sz="2100" dirty="0"/>
              <a:t> </a:t>
            </a:r>
            <a:r>
              <a:rPr lang="en-US" sz="2100" dirty="0" smtClean="0"/>
              <a:t>2:213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100" dirty="0" err="1"/>
              <a:t>Manusia</a:t>
            </a:r>
            <a:r>
              <a:rPr lang="en-US" sz="2100" dirty="0"/>
              <a:t> </a:t>
            </a:r>
            <a:r>
              <a:rPr lang="en-US" sz="2100" dirty="0" err="1"/>
              <a:t>justru</a:t>
            </a:r>
            <a:r>
              <a:rPr lang="en-US" sz="2100" dirty="0"/>
              <a:t> </a:t>
            </a:r>
            <a:r>
              <a:rPr lang="en-US" sz="2100" dirty="0" err="1"/>
              <a:t>memiliki</a:t>
            </a:r>
            <a:r>
              <a:rPr lang="en-US" sz="2100" dirty="0"/>
              <a:t> </a:t>
            </a:r>
            <a:r>
              <a:rPr lang="en-US" sz="2100" dirty="0" err="1"/>
              <a:t>egoisme</a:t>
            </a:r>
            <a:r>
              <a:rPr lang="en-US" sz="2100" dirty="0"/>
              <a:t> yang </a:t>
            </a:r>
            <a:r>
              <a:rPr lang="en-US" sz="2100" dirty="0" err="1"/>
              <a:t>memicu</a:t>
            </a:r>
            <a:r>
              <a:rPr lang="en-US" sz="2100" dirty="0"/>
              <a:t> </a:t>
            </a:r>
            <a:r>
              <a:rPr lang="en-US" sz="2100" dirty="0" err="1"/>
              <a:t>pada</a:t>
            </a:r>
            <a:r>
              <a:rPr lang="en-US" sz="2100" dirty="0"/>
              <a:t> </a:t>
            </a:r>
            <a:r>
              <a:rPr lang="en-US" sz="2100" dirty="0" err="1"/>
              <a:t>perselisihan</a:t>
            </a:r>
            <a:r>
              <a:rPr lang="en-US" sz="2100" dirty="0"/>
              <a:t>. </a:t>
            </a:r>
            <a:r>
              <a:rPr lang="en-US" sz="2100" dirty="0" err="1"/>
              <a:t>Karena</a:t>
            </a:r>
            <a:r>
              <a:rPr lang="en-US" sz="2100" dirty="0"/>
              <a:t> </a:t>
            </a:r>
            <a:r>
              <a:rPr lang="en-US" sz="2100" dirty="0" err="1"/>
              <a:t>itu</a:t>
            </a:r>
            <a:r>
              <a:rPr lang="en-US" sz="2100" dirty="0"/>
              <a:t> Allah </a:t>
            </a:r>
            <a:r>
              <a:rPr lang="en-US" sz="2100" dirty="0" err="1"/>
              <a:t>mengutus</a:t>
            </a:r>
            <a:r>
              <a:rPr lang="en-US" sz="2100" dirty="0"/>
              <a:t> </a:t>
            </a:r>
            <a:r>
              <a:rPr lang="en-US" sz="2100" dirty="0" err="1"/>
              <a:t>Nabi</a:t>
            </a:r>
            <a:r>
              <a:rPr lang="en-US" sz="2100" dirty="0"/>
              <a:t> </a:t>
            </a:r>
            <a:r>
              <a:rPr lang="en-US" sz="2100" dirty="0" err="1"/>
              <a:t>untuk</a:t>
            </a:r>
            <a:r>
              <a:rPr lang="en-US" sz="2100" dirty="0"/>
              <a:t> </a:t>
            </a:r>
            <a:r>
              <a:rPr lang="en-US" sz="2100" dirty="0" err="1"/>
              <a:t>menjelaskan</a:t>
            </a:r>
            <a:r>
              <a:rPr lang="en-US" sz="2100" dirty="0"/>
              <a:t> </a:t>
            </a:r>
            <a:r>
              <a:rPr lang="en-US" sz="2100" dirty="0" err="1"/>
              <a:t>ketentuan-ketentuan</a:t>
            </a:r>
            <a:r>
              <a:rPr lang="en-US" sz="2100" dirty="0"/>
              <a:t> Allah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/>
              <a:t>sebagai</a:t>
            </a:r>
            <a:r>
              <a:rPr lang="en-US" sz="2100" dirty="0"/>
              <a:t> mediator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/>
              <a:t>menyelesaikan</a:t>
            </a:r>
            <a:r>
              <a:rPr lang="en-US" sz="2100" dirty="0"/>
              <a:t> </a:t>
            </a:r>
            <a:r>
              <a:rPr lang="en-US" sz="2100" dirty="0" err="1"/>
              <a:t>perselisihan</a:t>
            </a:r>
            <a:r>
              <a:rPr lang="en-US" sz="2100" dirty="0"/>
              <a:t>, </a:t>
            </a:r>
            <a:r>
              <a:rPr lang="en-US" sz="2100" dirty="0" err="1"/>
              <a:t>hal</a:t>
            </a:r>
            <a:r>
              <a:rPr lang="en-US" sz="2100" dirty="0"/>
              <a:t> </a:t>
            </a:r>
            <a:r>
              <a:rPr lang="en-US" sz="2100" dirty="0" err="1"/>
              <a:t>ini</a:t>
            </a:r>
            <a:r>
              <a:rPr lang="en-US" sz="2100" dirty="0"/>
              <a:t> </a:t>
            </a:r>
            <a:r>
              <a:rPr lang="en-US" sz="2100" dirty="0" err="1"/>
              <a:t>ditegaskan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surah </a:t>
            </a:r>
            <a:r>
              <a:rPr lang="en-US" sz="2100" dirty="0" err="1"/>
              <a:t>Yunus</a:t>
            </a:r>
            <a:r>
              <a:rPr lang="en-US" sz="2100" dirty="0"/>
              <a:t>, </a:t>
            </a:r>
            <a:r>
              <a:rPr lang="en-US" sz="2100" dirty="0" smtClean="0"/>
              <a:t>10:19.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100" dirty="0" err="1" smtClean="0"/>
              <a:t>Kedatangan</a:t>
            </a:r>
            <a:r>
              <a:rPr lang="en-US" sz="2100" dirty="0" smtClean="0"/>
              <a:t> </a:t>
            </a:r>
            <a:r>
              <a:rPr lang="en-US" sz="2100" dirty="0"/>
              <a:t>Islam </a:t>
            </a:r>
            <a:r>
              <a:rPr lang="en-US" sz="2100" dirty="0" err="1"/>
              <a:t>dengan</a:t>
            </a:r>
            <a:r>
              <a:rPr lang="en-US" sz="2100" dirty="0"/>
              <a:t> Al-Qur’an </a:t>
            </a:r>
            <a:r>
              <a:rPr lang="en-US" sz="2100" dirty="0" err="1"/>
              <a:t>sebagai</a:t>
            </a:r>
            <a:r>
              <a:rPr lang="en-US" sz="2100" dirty="0"/>
              <a:t> </a:t>
            </a:r>
            <a:r>
              <a:rPr lang="en-US" sz="2100" dirty="0" err="1"/>
              <a:t>Kitab</a:t>
            </a:r>
            <a:r>
              <a:rPr lang="en-US" sz="2100" dirty="0"/>
              <a:t> </a:t>
            </a:r>
            <a:r>
              <a:rPr lang="en-US" sz="2100" dirty="0" err="1"/>
              <a:t>sucinya</a:t>
            </a:r>
            <a:r>
              <a:rPr lang="en-US" sz="2100" dirty="0"/>
              <a:t>, </a:t>
            </a:r>
            <a:r>
              <a:rPr lang="en-US" sz="2100" dirty="0" err="1"/>
              <a:t>selain</a:t>
            </a:r>
            <a:r>
              <a:rPr lang="en-US" sz="2100" dirty="0"/>
              <a:t> 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err="1"/>
              <a:t>mengembalikan</a:t>
            </a:r>
            <a:r>
              <a:rPr lang="en-US" sz="2100" dirty="0"/>
              <a:t> </a:t>
            </a:r>
            <a:r>
              <a:rPr lang="en-US" sz="2100" dirty="0" err="1"/>
              <a:t>bangsa</a:t>
            </a:r>
            <a:r>
              <a:rPr lang="en-US" sz="2100" dirty="0"/>
              <a:t> yang </a:t>
            </a:r>
            <a:r>
              <a:rPr lang="en-US" sz="2100" dirty="0" err="1"/>
              <a:t>terpecah</a:t>
            </a:r>
            <a:r>
              <a:rPr lang="en-US" sz="2100" dirty="0"/>
              <a:t> </a:t>
            </a:r>
            <a:r>
              <a:rPr lang="en-US" sz="2100" dirty="0" err="1"/>
              <a:t>kepada</a:t>
            </a:r>
            <a:r>
              <a:rPr lang="en-US" sz="2100" dirty="0"/>
              <a:t> </a:t>
            </a:r>
            <a:r>
              <a:rPr lang="en-US" sz="2100" dirty="0" err="1"/>
              <a:t>persaudaraan</a:t>
            </a:r>
            <a:r>
              <a:rPr lang="en-US" sz="2100" dirty="0"/>
              <a:t> Islam (</a:t>
            </a:r>
            <a:r>
              <a:rPr lang="en-US" sz="2100" dirty="0" err="1"/>
              <a:t>Ukhuwah</a:t>
            </a:r>
            <a:r>
              <a:rPr lang="en-US" sz="2100" dirty="0"/>
              <a:t> </a:t>
            </a:r>
            <a:r>
              <a:rPr lang="en-US" sz="2100" dirty="0" err="1"/>
              <a:t>Islamiyyah</a:t>
            </a:r>
            <a:r>
              <a:rPr lang="en-US" sz="2100" dirty="0"/>
              <a:t>) </a:t>
            </a:r>
            <a:r>
              <a:rPr lang="en-US" sz="2100" dirty="0" err="1" smtClean="0"/>
              <a:t>juga</a:t>
            </a:r>
            <a:r>
              <a:rPr lang="en-US" sz="2100" dirty="0" smtClean="0"/>
              <a:t> </a:t>
            </a:r>
            <a:r>
              <a:rPr lang="en-US" sz="2100" dirty="0" err="1"/>
              <a:t>mengembalikan</a:t>
            </a:r>
            <a:r>
              <a:rPr lang="en-US" sz="2100" dirty="0"/>
              <a:t> </a:t>
            </a:r>
            <a:r>
              <a:rPr lang="en-US" sz="2100" dirty="0" err="1"/>
              <a:t>kepercayaan</a:t>
            </a:r>
            <a:r>
              <a:rPr lang="en-US" sz="2100" dirty="0"/>
              <a:t> yang </a:t>
            </a:r>
            <a:r>
              <a:rPr lang="en-US" sz="2100" dirty="0" err="1"/>
              <a:t>keliru</a:t>
            </a:r>
            <a:r>
              <a:rPr lang="en-US" sz="2100" dirty="0"/>
              <a:t> </a:t>
            </a:r>
            <a:r>
              <a:rPr lang="en-US" sz="2100" dirty="0" err="1" smtClean="0"/>
              <a:t>kepada</a:t>
            </a:r>
            <a:r>
              <a:rPr lang="en-US" sz="2100" dirty="0" smtClean="0"/>
              <a:t> </a:t>
            </a:r>
            <a:r>
              <a:rPr lang="en-US" sz="2100" dirty="0" err="1" smtClean="0"/>
              <a:t>kepercayaan</a:t>
            </a:r>
            <a:r>
              <a:rPr lang="en-US" sz="2100" dirty="0" smtClean="0"/>
              <a:t> </a:t>
            </a:r>
            <a:r>
              <a:rPr lang="en-US" sz="2100" dirty="0"/>
              <a:t>yang </a:t>
            </a:r>
            <a:r>
              <a:rPr lang="en-US" sz="2100" dirty="0" err="1"/>
              <a:t>tunggal</a:t>
            </a:r>
            <a:r>
              <a:rPr lang="en-US" sz="2100" dirty="0"/>
              <a:t>, </a:t>
            </a:r>
            <a:r>
              <a:rPr lang="en-US" sz="2100" dirty="0" err="1"/>
              <a:t>lurus</a:t>
            </a:r>
            <a:r>
              <a:rPr lang="en-US" sz="2100" dirty="0"/>
              <a:t>, </a:t>
            </a:r>
            <a:r>
              <a:rPr lang="en-US" sz="2100" dirty="0" err="1"/>
              <a:t>suci</a:t>
            </a:r>
            <a:r>
              <a:rPr lang="en-US" sz="2100" dirty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/>
              <a:t>benar</a:t>
            </a:r>
            <a:r>
              <a:rPr lang="en-US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443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ID" dirty="0" err="1" smtClean="0"/>
              <a:t>Masyarakat</a:t>
            </a:r>
            <a:r>
              <a:rPr lang="en-ID" dirty="0" smtClean="0"/>
              <a:t> Ideal </a:t>
            </a:r>
            <a:r>
              <a:rPr lang="en-ID" dirty="0" err="1" smtClean="0"/>
              <a:t>dalam</a:t>
            </a:r>
            <a:r>
              <a:rPr lang="en-ID" dirty="0" smtClean="0"/>
              <a:t> 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3754760" cy="676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/>
              <a:t>Ummat</a:t>
            </a:r>
            <a:r>
              <a:rPr lang="en-US" b="1" dirty="0"/>
              <a:t> </a:t>
            </a:r>
            <a:r>
              <a:rPr lang="en-US" b="1" dirty="0" err="1" smtClean="0"/>
              <a:t>Wasatha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916832"/>
            <a:ext cx="77048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Istilah</a:t>
            </a:r>
            <a:r>
              <a:rPr lang="en-US" sz="2000" dirty="0"/>
              <a:t> </a:t>
            </a:r>
            <a:r>
              <a:rPr lang="en-US" sz="2000" dirty="0" err="1"/>
              <a:t>Ummat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Islam </a:t>
            </a:r>
            <a:r>
              <a:rPr lang="en-US" sz="2000" dirty="0" err="1"/>
              <a:t>dilengkapi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istilah</a:t>
            </a:r>
            <a:r>
              <a:rPr lang="en-US" sz="2000" dirty="0"/>
              <a:t> ‘</a:t>
            </a:r>
            <a:r>
              <a:rPr lang="en-US" sz="2000" dirty="0" err="1"/>
              <a:t>Ummah</a:t>
            </a:r>
            <a:r>
              <a:rPr lang="en-US" sz="2000" dirty="0"/>
              <a:t> </a:t>
            </a:r>
            <a:r>
              <a:rPr lang="en-US" sz="2000" dirty="0" err="1"/>
              <a:t>Wasatha</a:t>
            </a:r>
            <a:r>
              <a:rPr lang="en-US" sz="2000" dirty="0"/>
              <a:t>”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dinukilkan</a:t>
            </a:r>
            <a:r>
              <a:rPr lang="en-US" sz="2000" dirty="0"/>
              <a:t> Al-Qur’an surah Al-</a:t>
            </a:r>
            <a:r>
              <a:rPr lang="en-US" sz="2000" dirty="0" err="1"/>
              <a:t>Baqarah</a:t>
            </a:r>
            <a:r>
              <a:rPr lang="en-US" sz="2000" dirty="0"/>
              <a:t>, 2:143: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400" dirty="0" err="1" smtClean="0">
                <a:solidFill>
                  <a:srgbClr val="FF0000"/>
                </a:solidFill>
              </a:rPr>
              <a:t>Demikian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(pula) Kami </a:t>
            </a:r>
            <a:r>
              <a:rPr lang="en-US" sz="1400" dirty="0" err="1">
                <a:solidFill>
                  <a:srgbClr val="FF0000"/>
                </a:solidFill>
              </a:rPr>
              <a:t>telah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menjadikan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kamu</a:t>
            </a:r>
            <a:r>
              <a:rPr lang="en-US" sz="1400" dirty="0">
                <a:solidFill>
                  <a:srgbClr val="FF0000"/>
                </a:solidFill>
              </a:rPr>
              <a:t> (</a:t>
            </a:r>
            <a:r>
              <a:rPr lang="en-US" sz="1400" dirty="0" err="1">
                <a:solidFill>
                  <a:srgbClr val="FF0000"/>
                </a:solidFill>
              </a:rPr>
              <a:t>umat</a:t>
            </a:r>
            <a:r>
              <a:rPr lang="en-US" sz="1400" dirty="0">
                <a:solidFill>
                  <a:srgbClr val="FF0000"/>
                </a:solidFill>
              </a:rPr>
              <a:t> Islam), </a:t>
            </a:r>
            <a:r>
              <a:rPr lang="en-US" sz="1400" dirty="0" err="1">
                <a:solidFill>
                  <a:srgbClr val="FF0000"/>
                </a:solidFill>
              </a:rPr>
              <a:t>umat</a:t>
            </a:r>
            <a:r>
              <a:rPr lang="en-US" sz="1400" dirty="0">
                <a:solidFill>
                  <a:srgbClr val="FF0000"/>
                </a:solidFill>
              </a:rPr>
              <a:t> yang </a:t>
            </a:r>
            <a:r>
              <a:rPr lang="en-US" sz="1400" dirty="0" err="1">
                <a:solidFill>
                  <a:srgbClr val="FF0000"/>
                </a:solidFill>
              </a:rPr>
              <a:t>adil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dan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pilihan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agar </a:t>
            </a:r>
            <a:r>
              <a:rPr lang="en-US" sz="1400" dirty="0" err="1">
                <a:solidFill>
                  <a:srgbClr val="FF0000"/>
                </a:solidFill>
              </a:rPr>
              <a:t>kamu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menjadi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saksi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atas</a:t>
            </a:r>
            <a:r>
              <a:rPr lang="en-US" sz="1400" dirty="0">
                <a:solidFill>
                  <a:srgbClr val="FF0000"/>
                </a:solidFill>
              </a:rPr>
              <a:t> (</a:t>
            </a:r>
            <a:r>
              <a:rPr lang="en-US" sz="1400" dirty="0" err="1">
                <a:solidFill>
                  <a:srgbClr val="FF0000"/>
                </a:solidFill>
              </a:rPr>
              <a:t>perbuatan</a:t>
            </a:r>
            <a:r>
              <a:rPr lang="en-US" sz="1400" dirty="0">
                <a:solidFill>
                  <a:srgbClr val="FF0000"/>
                </a:solidFill>
              </a:rPr>
              <a:t>) </a:t>
            </a:r>
            <a:r>
              <a:rPr lang="en-US" sz="1400" dirty="0" err="1">
                <a:solidFill>
                  <a:srgbClr val="FF0000"/>
                </a:solidFill>
              </a:rPr>
              <a:t>manusia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dan</a:t>
            </a:r>
            <a:r>
              <a:rPr lang="en-US" sz="1400" dirty="0">
                <a:solidFill>
                  <a:srgbClr val="FF0000"/>
                </a:solidFill>
              </a:rPr>
              <a:t> agar </a:t>
            </a:r>
            <a:r>
              <a:rPr lang="en-US" sz="1400" dirty="0" err="1">
                <a:solidFill>
                  <a:srgbClr val="FF0000"/>
                </a:solidFill>
              </a:rPr>
              <a:t>Rasul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>
                <a:solidFill>
                  <a:srgbClr val="FF0000"/>
                </a:solidFill>
              </a:rPr>
              <a:t>Muhammad) </a:t>
            </a:r>
            <a:r>
              <a:rPr lang="en-US" sz="1400" dirty="0" err="1">
                <a:solidFill>
                  <a:srgbClr val="FF0000"/>
                </a:solidFill>
              </a:rPr>
              <a:t>menjadi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saksi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atas</a:t>
            </a:r>
            <a:r>
              <a:rPr lang="en-US" sz="1400" dirty="0">
                <a:solidFill>
                  <a:srgbClr val="FF0000"/>
                </a:solidFill>
              </a:rPr>
              <a:t> (</a:t>
            </a:r>
            <a:r>
              <a:rPr lang="en-US" sz="1400" dirty="0" err="1">
                <a:solidFill>
                  <a:srgbClr val="FF0000"/>
                </a:solidFill>
              </a:rPr>
              <a:t>perbuatan</a:t>
            </a:r>
            <a:r>
              <a:rPr lang="en-US" sz="1400" dirty="0">
                <a:solidFill>
                  <a:srgbClr val="FF0000"/>
                </a:solidFill>
              </a:rPr>
              <a:t>) </a:t>
            </a:r>
            <a:r>
              <a:rPr lang="en-US" sz="1400" dirty="0" err="1">
                <a:solidFill>
                  <a:srgbClr val="FF0000"/>
                </a:solidFill>
              </a:rPr>
              <a:t>kamu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r>
              <a:rPr lang="en-US" sz="1400" dirty="0" err="1">
                <a:solidFill>
                  <a:srgbClr val="FF0000"/>
                </a:solidFill>
              </a:rPr>
              <a:t>dan</a:t>
            </a:r>
            <a:r>
              <a:rPr lang="en-US" sz="1400" dirty="0">
                <a:solidFill>
                  <a:srgbClr val="FF0000"/>
                </a:solidFill>
              </a:rPr>
              <a:t> Kami </a:t>
            </a:r>
            <a:r>
              <a:rPr lang="en-US" sz="1400" dirty="0" err="1">
                <a:solidFill>
                  <a:srgbClr val="FF0000"/>
                </a:solidFill>
              </a:rPr>
              <a:t>tidak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menetapkan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kiblat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yang </a:t>
            </a:r>
            <a:r>
              <a:rPr lang="en-US" sz="1400" dirty="0" err="1">
                <a:solidFill>
                  <a:srgbClr val="FF0000"/>
                </a:solidFill>
              </a:rPr>
              <a:t>menjadi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kiblatmu</a:t>
            </a:r>
            <a:r>
              <a:rPr lang="en-US" sz="1400" dirty="0">
                <a:solidFill>
                  <a:srgbClr val="FF0000"/>
                </a:solidFill>
              </a:rPr>
              <a:t> (</a:t>
            </a:r>
            <a:r>
              <a:rPr lang="en-US" sz="1400" dirty="0" err="1">
                <a:solidFill>
                  <a:srgbClr val="FF0000"/>
                </a:solidFill>
              </a:rPr>
              <a:t>sekarang</a:t>
            </a:r>
            <a:r>
              <a:rPr lang="en-US" sz="1400" dirty="0">
                <a:solidFill>
                  <a:srgbClr val="FF0000"/>
                </a:solidFill>
              </a:rPr>
              <a:t>) </a:t>
            </a:r>
            <a:r>
              <a:rPr lang="en-US" sz="1400" dirty="0" err="1">
                <a:solidFill>
                  <a:srgbClr val="FF0000"/>
                </a:solidFill>
              </a:rPr>
              <a:t>melainkan</a:t>
            </a:r>
            <a:r>
              <a:rPr lang="en-US" sz="1400" dirty="0">
                <a:solidFill>
                  <a:srgbClr val="FF0000"/>
                </a:solidFill>
              </a:rPr>
              <a:t> agar Kami </a:t>
            </a:r>
            <a:r>
              <a:rPr lang="en-US" sz="1400" dirty="0" err="1">
                <a:solidFill>
                  <a:srgbClr val="FF0000"/>
                </a:solidFill>
              </a:rPr>
              <a:t>mengetahui</a:t>
            </a:r>
            <a:r>
              <a:rPr lang="en-US" sz="1400" dirty="0">
                <a:solidFill>
                  <a:srgbClr val="FF0000"/>
                </a:solidFill>
              </a:rPr>
              <a:t> (</a:t>
            </a:r>
            <a:r>
              <a:rPr lang="en-US" sz="1400" dirty="0" err="1">
                <a:solidFill>
                  <a:srgbClr val="FF0000"/>
                </a:solidFill>
              </a:rPr>
              <a:t>supaya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nyata</a:t>
            </a:r>
            <a:r>
              <a:rPr lang="en-US" sz="1400" dirty="0">
                <a:solidFill>
                  <a:srgbClr val="FF0000"/>
                </a:solidFill>
              </a:rPr>
              <a:t>) </a:t>
            </a:r>
            <a:r>
              <a:rPr lang="en-US" sz="1400" dirty="0" err="1" smtClean="0">
                <a:solidFill>
                  <a:srgbClr val="FF0000"/>
                </a:solidFill>
              </a:rPr>
              <a:t>siapa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yang </a:t>
            </a:r>
            <a:r>
              <a:rPr lang="en-US" sz="1400" dirty="0" err="1">
                <a:solidFill>
                  <a:srgbClr val="FF0000"/>
                </a:solidFill>
              </a:rPr>
              <a:t>mengikuti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Rasul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dan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siapa</a:t>
            </a:r>
            <a:r>
              <a:rPr lang="en-US" sz="1400" dirty="0">
                <a:solidFill>
                  <a:srgbClr val="FF0000"/>
                </a:solidFill>
              </a:rPr>
              <a:t> yang </a:t>
            </a:r>
            <a:r>
              <a:rPr lang="en-US" sz="1400" dirty="0" err="1">
                <a:solidFill>
                  <a:srgbClr val="FF0000"/>
                </a:solidFill>
              </a:rPr>
              <a:t>membelot</a:t>
            </a:r>
            <a:r>
              <a:rPr lang="en-US" sz="1400" dirty="0" smtClean="0">
                <a:solidFill>
                  <a:srgbClr val="FF0000"/>
                </a:solidFill>
              </a:rPr>
              <a:t>.....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Posisi</a:t>
            </a:r>
            <a:r>
              <a:rPr lang="en-US" sz="2000" dirty="0"/>
              <a:t> </a:t>
            </a:r>
            <a:r>
              <a:rPr lang="en-US" sz="2000" dirty="0" err="1"/>
              <a:t>pertengahan</a:t>
            </a:r>
            <a:r>
              <a:rPr lang="en-US" sz="2000" dirty="0"/>
              <a:t> </a:t>
            </a:r>
            <a:r>
              <a:rPr lang="en-US" sz="2000" dirty="0" err="1"/>
              <a:t>menjadikan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memihak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kiri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kekanan</a:t>
            </a:r>
            <a:r>
              <a:rPr lang="en-US" sz="2000" dirty="0"/>
              <a:t>,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 smtClean="0"/>
              <a:t>mengantar</a:t>
            </a:r>
            <a:r>
              <a:rPr lang="en-US" sz="2000" dirty="0" smtClean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</a:t>
            </a:r>
            <a:r>
              <a:rPr lang="en-US" sz="2000" dirty="0" err="1"/>
              <a:t>berlaku</a:t>
            </a:r>
            <a:r>
              <a:rPr lang="en-US" sz="2000" dirty="0"/>
              <a:t> </a:t>
            </a:r>
            <a:r>
              <a:rPr lang="en-US" sz="2000" dirty="0" err="1"/>
              <a:t>adil</a:t>
            </a:r>
            <a:r>
              <a:rPr lang="en-US" sz="2000" dirty="0"/>
              <a:t>. </a:t>
            </a:r>
            <a:r>
              <a:rPr lang="en-US" sz="2000" dirty="0" err="1"/>
              <a:t>Posisi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menjadikan</a:t>
            </a:r>
            <a:r>
              <a:rPr lang="en-US" sz="2000" dirty="0"/>
              <a:t> </a:t>
            </a:r>
            <a:r>
              <a:rPr lang="en-US" sz="2000" dirty="0" err="1"/>
              <a:t>umat</a:t>
            </a:r>
            <a:r>
              <a:rPr lang="en-US" sz="2000" dirty="0"/>
              <a:t> </a:t>
            </a:r>
            <a:r>
              <a:rPr lang="en-US" sz="2000" dirty="0" err="1"/>
              <a:t>Islam.pada</a:t>
            </a:r>
            <a:r>
              <a:rPr lang="en-US" sz="2000" dirty="0"/>
              <a:t> </a:t>
            </a:r>
            <a:r>
              <a:rPr lang="en-US" sz="2000" dirty="0" err="1"/>
              <a:t>posisi</a:t>
            </a:r>
            <a:r>
              <a:rPr lang="en-US" sz="2000" dirty="0"/>
              <a:t> ideal agar 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saksi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perbuatan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ummat</a:t>
            </a:r>
            <a:r>
              <a:rPr lang="en-US" sz="2000" dirty="0"/>
              <a:t> yang lain</a:t>
            </a:r>
            <a:r>
              <a:rPr lang="en-US" sz="20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posisi</a:t>
            </a:r>
            <a:r>
              <a:rPr lang="en-US" sz="2000" dirty="0" smtClean="0"/>
              <a:t> </a:t>
            </a:r>
            <a:r>
              <a:rPr lang="en-US" sz="2000" dirty="0" err="1"/>
              <a:t>tengah</a:t>
            </a:r>
            <a:r>
              <a:rPr lang="en-US" sz="2000" dirty="0"/>
              <a:t> </a:t>
            </a:r>
            <a:r>
              <a:rPr lang="en-US" sz="2000" dirty="0" err="1" smtClean="0"/>
              <a:t>menjadikan</a:t>
            </a:r>
            <a:r>
              <a:rPr lang="en-US" sz="2000" dirty="0" smtClean="0"/>
              <a:t> </a:t>
            </a:r>
            <a:r>
              <a:rPr lang="en-US" sz="2000" dirty="0" err="1" smtClean="0"/>
              <a:t>umat</a:t>
            </a:r>
            <a:r>
              <a:rPr lang="en-US" sz="2000" dirty="0" smtClean="0"/>
              <a:t> Islam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ummat</a:t>
            </a:r>
            <a:r>
              <a:rPr lang="en-US" sz="2000" dirty="0"/>
              <a:t> yang </a:t>
            </a:r>
            <a:r>
              <a:rPr lang="en-US" sz="2000" dirty="0" err="1"/>
              <a:t>terhanyut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materialisme</a:t>
            </a:r>
            <a:r>
              <a:rPr lang="en-US" sz="2000" dirty="0"/>
              <a:t> </a:t>
            </a:r>
            <a:r>
              <a:rPr lang="en-US" sz="2000" dirty="0" err="1"/>
              <a:t>ataupun</a:t>
            </a:r>
            <a:r>
              <a:rPr lang="en-US" sz="2000" dirty="0"/>
              <a:t> </a:t>
            </a:r>
            <a:r>
              <a:rPr lang="en-US" sz="2000" dirty="0" err="1"/>
              <a:t>spritualisme</a:t>
            </a:r>
            <a:r>
              <a:rPr lang="en-US" sz="2000" dirty="0"/>
              <a:t> yang </a:t>
            </a:r>
            <a:r>
              <a:rPr lang="en-US" sz="2000" dirty="0" err="1"/>
              <a:t>lupa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urusan</a:t>
            </a:r>
            <a:r>
              <a:rPr lang="en-US" sz="2000" dirty="0"/>
              <a:t> </a:t>
            </a:r>
            <a:r>
              <a:rPr lang="en-US" sz="2000" dirty="0" err="1"/>
              <a:t>dunia</a:t>
            </a:r>
            <a:r>
              <a:rPr lang="en-US" sz="2000" dirty="0"/>
              <a:t>. </a:t>
            </a:r>
            <a:r>
              <a:rPr lang="en-US" sz="2000" dirty="0" err="1"/>
              <a:t>Posisi</a:t>
            </a:r>
            <a:r>
              <a:rPr lang="en-US" sz="2000" dirty="0"/>
              <a:t> </a:t>
            </a:r>
            <a:r>
              <a:rPr lang="en-US" sz="2000" dirty="0" err="1"/>
              <a:t>tengah</a:t>
            </a:r>
            <a:r>
              <a:rPr lang="en-US" sz="2000" dirty="0"/>
              <a:t> </a:t>
            </a:r>
            <a:r>
              <a:rPr lang="en-US" sz="2000" dirty="0" err="1"/>
              <a:t>menjadikan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memadukan</a:t>
            </a:r>
            <a:r>
              <a:rPr lang="en-US" sz="2000" dirty="0"/>
              <a:t> </a:t>
            </a:r>
            <a:r>
              <a:rPr lang="en-US" sz="2000" dirty="0" err="1"/>
              <a:t>aspek</a:t>
            </a:r>
            <a:r>
              <a:rPr lang="en-US" sz="2000" dirty="0"/>
              <a:t> </a:t>
            </a:r>
            <a:r>
              <a:rPr lang="en-US" sz="2000" dirty="0" err="1"/>
              <a:t>rohani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jasmani</a:t>
            </a:r>
            <a:r>
              <a:rPr lang="en-US" sz="2000" dirty="0"/>
              <a:t>, material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spritual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segala</a:t>
            </a:r>
            <a:r>
              <a:rPr lang="en-US" sz="2000" dirty="0"/>
              <a:t> </a:t>
            </a:r>
            <a:r>
              <a:rPr lang="en-US" sz="2000" dirty="0" err="1"/>
              <a:t>aktivitas</a:t>
            </a:r>
            <a:r>
              <a:rPr lang="en-US" sz="2000" dirty="0"/>
              <a:t> </a:t>
            </a:r>
            <a:r>
              <a:rPr lang="en-US" sz="2000" dirty="0" err="1"/>
              <a:t>kehidupannya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535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ID" dirty="0" err="1" smtClean="0"/>
              <a:t>Masyarakat</a:t>
            </a:r>
            <a:r>
              <a:rPr lang="en-ID" dirty="0" smtClean="0"/>
              <a:t> Ideal </a:t>
            </a:r>
            <a:r>
              <a:rPr lang="en-ID" dirty="0" err="1" smtClean="0"/>
              <a:t>dalam</a:t>
            </a:r>
            <a:r>
              <a:rPr lang="en-ID" dirty="0" smtClean="0"/>
              <a:t> 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3754760" cy="676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3. </a:t>
            </a:r>
            <a:r>
              <a:rPr lang="en-US" b="1" dirty="0" err="1"/>
              <a:t>Khairu</a:t>
            </a:r>
            <a:r>
              <a:rPr lang="en-US" b="1" dirty="0"/>
              <a:t> </a:t>
            </a:r>
            <a:r>
              <a:rPr lang="en-US" b="1" dirty="0" err="1"/>
              <a:t>Ummah</a:t>
            </a:r>
            <a:r>
              <a:rPr lang="en-US" b="1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608" y="1772816"/>
            <a:ext cx="770485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Istilah</a:t>
            </a:r>
            <a:r>
              <a:rPr lang="en-US" sz="2000" dirty="0" smtClean="0"/>
              <a:t> </a:t>
            </a:r>
            <a:r>
              <a:rPr lang="en-US" sz="2000" dirty="0" err="1"/>
              <a:t>khairu</a:t>
            </a:r>
            <a:r>
              <a:rPr lang="en-US" sz="2000" dirty="0"/>
              <a:t> </a:t>
            </a:r>
            <a:r>
              <a:rPr lang="en-US" sz="2000" dirty="0" err="1"/>
              <a:t>ummah</a:t>
            </a:r>
            <a:r>
              <a:rPr lang="en-US" sz="2000" dirty="0"/>
              <a:t> yang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dirty="0" err="1" smtClean="0"/>
              <a:t>ummat</a:t>
            </a:r>
            <a:r>
              <a:rPr lang="en-US" sz="2000" dirty="0" smtClean="0"/>
              <a:t> </a:t>
            </a:r>
            <a:r>
              <a:rPr lang="en-US" sz="2000" dirty="0" err="1"/>
              <a:t>terbaik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umat</a:t>
            </a:r>
            <a:r>
              <a:rPr lang="en-US" sz="2000" dirty="0"/>
              <a:t> </a:t>
            </a:r>
            <a:r>
              <a:rPr lang="en-US" sz="2000" dirty="0" err="1"/>
              <a:t>unggul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smtClean="0"/>
              <a:t>di </a:t>
            </a:r>
            <a:r>
              <a:rPr lang="en-US" sz="2000" dirty="0" err="1"/>
              <a:t>antara</a:t>
            </a:r>
            <a:r>
              <a:rPr lang="en-US" sz="2000" dirty="0"/>
              <a:t> 64 kata </a:t>
            </a:r>
            <a:r>
              <a:rPr lang="en-US" sz="2000" dirty="0" err="1"/>
              <a:t>ummat</a:t>
            </a:r>
            <a:r>
              <a:rPr lang="en-US" sz="2000" dirty="0"/>
              <a:t> </a:t>
            </a:r>
            <a:r>
              <a:rPr lang="en-US" sz="2000" dirty="0" err="1"/>
              <a:t>yag</a:t>
            </a:r>
            <a:r>
              <a:rPr lang="en-US" sz="2000" dirty="0"/>
              <a:t>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Al-Qur’an, </a:t>
            </a:r>
            <a:r>
              <a:rPr lang="en-US" sz="2000" dirty="0" err="1"/>
              <a:t>yakni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QS. Ali Imran, 3: 110,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i="1" dirty="0" err="1">
                <a:solidFill>
                  <a:srgbClr val="FF0000"/>
                </a:solidFill>
              </a:rPr>
              <a:t>Kamu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adalah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umat</a:t>
            </a:r>
            <a:r>
              <a:rPr lang="en-US" i="1" dirty="0">
                <a:solidFill>
                  <a:srgbClr val="FF0000"/>
                </a:solidFill>
              </a:rPr>
              <a:t> yang </a:t>
            </a:r>
            <a:r>
              <a:rPr lang="en-US" i="1" dirty="0" err="1">
                <a:solidFill>
                  <a:srgbClr val="FF0000"/>
                </a:solidFill>
              </a:rPr>
              <a:t>terbaik</a:t>
            </a:r>
            <a:r>
              <a:rPr lang="en-US" i="1" dirty="0">
                <a:solidFill>
                  <a:srgbClr val="FF0000"/>
                </a:solidFill>
              </a:rPr>
              <a:t> yang </a:t>
            </a:r>
            <a:r>
              <a:rPr lang="en-US" i="1" dirty="0" err="1">
                <a:solidFill>
                  <a:srgbClr val="FF0000"/>
                </a:solidFill>
              </a:rPr>
              <a:t>dilahirkan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untuk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manusia</a:t>
            </a:r>
            <a:r>
              <a:rPr lang="en-US" i="1" dirty="0">
                <a:solidFill>
                  <a:srgbClr val="FF0000"/>
                </a:solidFill>
              </a:rPr>
              <a:t>, </a:t>
            </a:r>
            <a:r>
              <a:rPr lang="en-US" i="1" dirty="0" err="1">
                <a:solidFill>
                  <a:srgbClr val="FF0000"/>
                </a:solidFill>
              </a:rPr>
              <a:t>menyuruh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kepada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yang </a:t>
            </a:r>
            <a:r>
              <a:rPr lang="en-US" i="1" dirty="0" err="1">
                <a:solidFill>
                  <a:srgbClr val="FF0000"/>
                </a:solidFill>
              </a:rPr>
              <a:t>ma'ruf</a:t>
            </a:r>
            <a:r>
              <a:rPr lang="en-US" i="1" dirty="0">
                <a:solidFill>
                  <a:srgbClr val="FF0000"/>
                </a:solidFill>
              </a:rPr>
              <a:t>, </a:t>
            </a:r>
            <a:r>
              <a:rPr lang="en-US" i="1" dirty="0" err="1">
                <a:solidFill>
                  <a:srgbClr val="FF0000"/>
                </a:solidFill>
              </a:rPr>
              <a:t>dan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mencegah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dari</a:t>
            </a:r>
            <a:r>
              <a:rPr lang="en-US" i="1" dirty="0">
                <a:solidFill>
                  <a:srgbClr val="FF0000"/>
                </a:solidFill>
              </a:rPr>
              <a:t> yang </a:t>
            </a:r>
            <a:r>
              <a:rPr lang="en-US" i="1" dirty="0" err="1">
                <a:solidFill>
                  <a:srgbClr val="FF0000"/>
                </a:solidFill>
              </a:rPr>
              <a:t>munkar</a:t>
            </a:r>
            <a:r>
              <a:rPr lang="en-US" i="1" dirty="0">
                <a:solidFill>
                  <a:srgbClr val="FF0000"/>
                </a:solidFill>
              </a:rPr>
              <a:t>, </a:t>
            </a:r>
            <a:r>
              <a:rPr lang="en-US" i="1" dirty="0" err="1">
                <a:solidFill>
                  <a:srgbClr val="FF0000"/>
                </a:solidFill>
              </a:rPr>
              <a:t>dan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beriman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kepada</a:t>
            </a:r>
            <a:r>
              <a:rPr lang="en-US" i="1" dirty="0">
                <a:solidFill>
                  <a:srgbClr val="FF0000"/>
                </a:solidFill>
              </a:rPr>
              <a:t> Allah</a:t>
            </a:r>
            <a:r>
              <a:rPr lang="en-US" i="1" dirty="0" smtClean="0">
                <a:solidFill>
                  <a:srgbClr val="FF0000"/>
                </a:solidFill>
              </a:rPr>
              <a:t>.....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Al-Qur’an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/>
              <a:t>membeli</a:t>
            </a:r>
            <a:r>
              <a:rPr lang="en-US" sz="2000" dirty="0"/>
              <a:t> </a:t>
            </a:r>
            <a:r>
              <a:rPr lang="en-US" sz="2000" dirty="0" err="1"/>
              <a:t>penjelasan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khairu</a:t>
            </a:r>
            <a:r>
              <a:rPr lang="en-US" sz="2000" dirty="0"/>
              <a:t> </a:t>
            </a:r>
            <a:r>
              <a:rPr lang="en-US" sz="2000" dirty="0" err="1" smtClean="0"/>
              <a:t>ummah</a:t>
            </a:r>
            <a:r>
              <a:rPr lang="en-US" sz="2000" dirty="0" smtClean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kumpulan</a:t>
            </a:r>
            <a:r>
              <a:rPr lang="en-US" sz="2000" dirty="0"/>
              <a:t> orang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kesamaan</a:t>
            </a:r>
            <a:r>
              <a:rPr lang="en-US" sz="2000" dirty="0"/>
              <a:t> </a:t>
            </a:r>
            <a:r>
              <a:rPr lang="en-US" sz="2000" dirty="0" err="1"/>
              <a:t>budaya</a:t>
            </a:r>
            <a:r>
              <a:rPr lang="en-US" sz="2000" dirty="0"/>
              <a:t>. </a:t>
            </a:r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ialah</a:t>
            </a:r>
            <a:r>
              <a:rPr lang="en-US" sz="2000" dirty="0"/>
              <a:t> </a:t>
            </a:r>
            <a:r>
              <a:rPr lang="en-US" sz="2000" dirty="0" err="1"/>
              <a:t>orientasi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al-</a:t>
            </a:r>
            <a:r>
              <a:rPr lang="en-US" sz="2000" dirty="0" err="1"/>
              <a:t>khair</a:t>
            </a:r>
            <a:r>
              <a:rPr lang="en-US" sz="2000" dirty="0"/>
              <a:t>,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mekanisme</a:t>
            </a:r>
            <a:r>
              <a:rPr lang="en-US" sz="2000" dirty="0"/>
              <a:t> </a:t>
            </a:r>
            <a:r>
              <a:rPr lang="en-US" sz="2000" dirty="0" err="1"/>
              <a:t>amar</a:t>
            </a:r>
            <a:r>
              <a:rPr lang="en-US" sz="2000" dirty="0"/>
              <a:t> </a:t>
            </a:r>
            <a:r>
              <a:rPr lang="en-US" sz="2000" dirty="0" err="1"/>
              <a:t>makruf</a:t>
            </a:r>
            <a:r>
              <a:rPr lang="en-US" sz="2000" dirty="0"/>
              <a:t> </a:t>
            </a:r>
            <a:r>
              <a:rPr lang="en-US" sz="2000" dirty="0" err="1"/>
              <a:t>nahi</a:t>
            </a:r>
            <a:r>
              <a:rPr lang="en-US" sz="2000" dirty="0"/>
              <a:t> </a:t>
            </a:r>
            <a:r>
              <a:rPr lang="en-US" sz="2000" dirty="0" err="1"/>
              <a:t>munkar</a:t>
            </a:r>
            <a:r>
              <a:rPr lang="en-US" sz="2000" dirty="0"/>
              <a:t>, </a:t>
            </a:r>
            <a:r>
              <a:rPr lang="en-US" sz="2000" dirty="0" err="1"/>
              <a:t>aturan</a:t>
            </a:r>
            <a:r>
              <a:rPr lang="en-US" sz="2000" dirty="0"/>
              <a:t> main, </a:t>
            </a:r>
            <a:r>
              <a:rPr lang="en-US" sz="2000" dirty="0" err="1"/>
              <a:t>tatanan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/>
              <a:t>pemerintahan</a:t>
            </a:r>
            <a:r>
              <a:rPr lang="en-US" sz="2000" dirty="0"/>
              <a:t> yang </a:t>
            </a:r>
            <a:r>
              <a:rPr lang="en-US" sz="2000" dirty="0" err="1"/>
              <a:t>adil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beriman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Allah.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khairu</a:t>
            </a:r>
            <a:r>
              <a:rPr lang="en-US" sz="2000" dirty="0"/>
              <a:t> </a:t>
            </a:r>
            <a:r>
              <a:rPr lang="en-US" sz="2000" dirty="0" err="1"/>
              <a:t>ummah</a:t>
            </a:r>
            <a:r>
              <a:rPr lang="en-US" sz="2000" dirty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</a:t>
            </a:r>
            <a:r>
              <a:rPr lang="en-US" sz="2000" dirty="0"/>
              <a:t>ideal </a:t>
            </a:r>
            <a:r>
              <a:rPr lang="en-US" sz="2000" dirty="0" err="1"/>
              <a:t>masyarakat</a:t>
            </a:r>
            <a:r>
              <a:rPr lang="en-US" sz="2000" dirty="0"/>
              <a:t> Islam </a:t>
            </a:r>
            <a:r>
              <a:rPr lang="en-US" sz="2000" dirty="0" smtClean="0"/>
              <a:t>yang </a:t>
            </a:r>
            <a:r>
              <a:rPr lang="en-US" sz="2000" dirty="0" err="1"/>
              <a:t>identitasnya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integritas</a:t>
            </a:r>
            <a:r>
              <a:rPr lang="en-US" sz="2000" dirty="0"/>
              <a:t> </a:t>
            </a:r>
            <a:r>
              <a:rPr lang="en-US" sz="2000" dirty="0" err="1"/>
              <a:t>keimanan</a:t>
            </a:r>
            <a:r>
              <a:rPr lang="en-US" sz="2000" dirty="0"/>
              <a:t>, </a:t>
            </a:r>
            <a:r>
              <a:rPr lang="en-US" sz="2000" dirty="0" err="1"/>
              <a:t>komitmen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kontribusi</a:t>
            </a:r>
            <a:r>
              <a:rPr lang="en-US" sz="2000" dirty="0"/>
              <a:t> </a:t>
            </a:r>
            <a:r>
              <a:rPr lang="en-US" sz="2000" dirty="0" err="1"/>
              <a:t>positif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 smtClean="0"/>
              <a:t>kemanusiaan</a:t>
            </a:r>
            <a:r>
              <a:rPr lang="en-US" sz="2000" dirty="0" smtClean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universal,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loyalitas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kebenaran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aksi</a:t>
            </a:r>
            <a:r>
              <a:rPr lang="en-US" sz="2000" dirty="0"/>
              <a:t> </a:t>
            </a:r>
            <a:r>
              <a:rPr lang="en-US" sz="2000" dirty="0" err="1"/>
              <a:t>amar</a:t>
            </a:r>
            <a:r>
              <a:rPr lang="en-US" sz="2000" dirty="0"/>
              <a:t> </a:t>
            </a:r>
            <a:r>
              <a:rPr lang="en-US" sz="2000" dirty="0" err="1" smtClean="0"/>
              <a:t>makruf</a:t>
            </a:r>
            <a:r>
              <a:rPr lang="en-US" sz="2000" dirty="0" smtClean="0"/>
              <a:t> </a:t>
            </a:r>
            <a:r>
              <a:rPr lang="en-US" sz="2000" dirty="0" err="1"/>
              <a:t>nahi</a:t>
            </a:r>
            <a:r>
              <a:rPr lang="en-US" sz="2000" dirty="0"/>
              <a:t> </a:t>
            </a:r>
            <a:r>
              <a:rPr lang="en-US" sz="2000" dirty="0" err="1"/>
              <a:t>munkar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094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PRINSIP TOLERANSI DALAM </a:t>
            </a:r>
            <a:r>
              <a:rPr lang="en-US" dirty="0" smtClean="0"/>
              <a:t>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5100" b="1" dirty="0" err="1"/>
              <a:t>Pertama</a:t>
            </a:r>
            <a:r>
              <a:rPr lang="en-US" sz="4000" dirty="0"/>
              <a:t>, </a:t>
            </a:r>
            <a:r>
              <a:rPr lang="en-US" sz="4000" b="1" dirty="0" err="1">
                <a:solidFill>
                  <a:srgbClr val="FF0000"/>
                </a:solidFill>
              </a:rPr>
              <a:t>prinsip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keragaman</a:t>
            </a:r>
            <a:r>
              <a:rPr lang="en-US" sz="4000" b="1" dirty="0">
                <a:solidFill>
                  <a:srgbClr val="FF0000"/>
                </a:solidFill>
              </a:rPr>
              <a:t>, </a:t>
            </a:r>
            <a:r>
              <a:rPr lang="en-US" sz="4000" b="1" dirty="0" err="1">
                <a:solidFill>
                  <a:srgbClr val="FF0000"/>
                </a:solidFill>
              </a:rPr>
              <a:t>pluralitas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al-</a:t>
            </a:r>
            <a:r>
              <a:rPr lang="en-US" b="1" dirty="0" err="1" smtClean="0">
                <a:solidFill>
                  <a:srgbClr val="FF0000"/>
                </a:solidFill>
              </a:rPr>
              <a:t>ta`addudiyah</a:t>
            </a:r>
            <a:r>
              <a:rPr lang="en-US" b="1" dirty="0">
                <a:solidFill>
                  <a:srgbClr val="FF0000"/>
                </a:solidFill>
              </a:rPr>
              <a:t>).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dirty="0" err="1"/>
              <a:t>Keragaman</a:t>
            </a:r>
            <a:r>
              <a:rPr lang="en-US" sz="4000" dirty="0"/>
              <a:t> </a:t>
            </a:r>
            <a:r>
              <a:rPr lang="en-US" sz="4000" dirty="0" err="1"/>
              <a:t>sejatinya</a:t>
            </a: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 smtClean="0"/>
              <a:t>bagian</a:t>
            </a:r>
            <a:r>
              <a:rPr lang="en-US" sz="4000" dirty="0" smtClean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sunanatullah</a:t>
            </a:r>
            <a:r>
              <a:rPr lang="en-US" sz="4000" dirty="0"/>
              <a:t>. Orang Muslim, kata </a:t>
            </a:r>
            <a:r>
              <a:rPr lang="en-US" sz="4000" dirty="0" err="1"/>
              <a:t>Qardhawi</a:t>
            </a:r>
            <a:r>
              <a:rPr lang="en-US" sz="4000" dirty="0"/>
              <a:t>, </a:t>
            </a:r>
            <a:r>
              <a:rPr lang="en-US" sz="4000" dirty="0" err="1"/>
              <a:t>meyakini</a:t>
            </a:r>
            <a:r>
              <a:rPr lang="en-US" sz="4000" dirty="0"/>
              <a:t> </a:t>
            </a:r>
            <a:r>
              <a:rPr lang="en-US" sz="4000" dirty="0" err="1"/>
              <a:t>Keesaan</a:t>
            </a:r>
            <a:r>
              <a:rPr lang="en-US" sz="4000" dirty="0"/>
              <a:t> Allah (al-</a:t>
            </a:r>
            <a:r>
              <a:rPr lang="en-US" sz="4000" dirty="0" err="1"/>
              <a:t>Khalik</a:t>
            </a:r>
            <a:r>
              <a:rPr lang="en-US" sz="4000" dirty="0"/>
              <a:t>)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keberagaman</a:t>
            </a:r>
            <a:r>
              <a:rPr lang="en-US" sz="4000" dirty="0"/>
              <a:t> </a:t>
            </a:r>
            <a:r>
              <a:rPr lang="en-US" sz="4000" dirty="0" err="1"/>
              <a:t>ciptaan-Nya</a:t>
            </a:r>
            <a:r>
              <a:rPr lang="en-US" sz="4000" dirty="0"/>
              <a:t> (</a:t>
            </a:r>
            <a:r>
              <a:rPr lang="en-US" sz="4000" dirty="0" err="1"/>
              <a:t>makhluk</a:t>
            </a:r>
            <a:r>
              <a:rPr lang="en-US" sz="4000" dirty="0"/>
              <a:t>).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keragaman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,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disuruh</a:t>
            </a:r>
            <a:r>
              <a:rPr lang="en-US" sz="4000" dirty="0"/>
              <a:t> </a:t>
            </a:r>
            <a:r>
              <a:rPr lang="en-US" sz="4000" dirty="0" err="1"/>
              <a:t>saling</a:t>
            </a:r>
            <a:r>
              <a:rPr lang="en-US" sz="4000" dirty="0"/>
              <a:t> </a:t>
            </a:r>
            <a:r>
              <a:rPr lang="en-US" sz="4000" dirty="0" err="1"/>
              <a:t>mengenal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menghargai</a:t>
            </a:r>
            <a:r>
              <a:rPr lang="en-US" sz="4000" dirty="0"/>
              <a:t> (QS al-</a:t>
            </a:r>
            <a:r>
              <a:rPr lang="en-US" sz="4000" dirty="0" err="1"/>
              <a:t>Hujurat</a:t>
            </a:r>
            <a:r>
              <a:rPr lang="en-US" sz="4000" dirty="0"/>
              <a:t> [43]: 13). </a:t>
            </a:r>
          </a:p>
          <a:p>
            <a:pPr marL="0" indent="0" algn="ctr" rtl="1">
              <a:buNone/>
            </a:pPr>
            <a:r>
              <a:rPr lang="ar-SA" sz="5100" dirty="0">
                <a:latin typeface="Adobe Arabic" pitchFamily="18" charset="-78"/>
                <a:cs typeface="Adobe Arabic" pitchFamily="18" charset="-78"/>
              </a:rPr>
              <a:t>يٰٓاَيُّهَا النَّاسُ اِنَّا خَلَقْنٰكُمْ مِّنْ ذَكَرٍ وَّاُنْثٰى وَجَعَلْنٰكُمْ شُعُوْبًا وَّقَبَاۤىِٕلَ لِتَعَارَفُوْا ۚ اِنَّ اَكْرَمَكُمْ عِنْدَ اللّٰهِ اَتْقٰىكُمْ ۗاِنَّ اللّٰهَ عَلِيْمٌ خَبِيْرٌ</a:t>
            </a:r>
            <a:endParaRPr lang="en-US" sz="5100" dirty="0">
              <a:latin typeface="Adobe Arabic" pitchFamily="18" charset="-78"/>
              <a:cs typeface="Adobe Arabic" pitchFamily="18" charset="-78"/>
            </a:endParaRPr>
          </a:p>
          <a:p>
            <a:pPr marL="0" indent="0" algn="ctr">
              <a:buNone/>
            </a:pPr>
            <a:r>
              <a:rPr lang="en-US" dirty="0"/>
              <a:t>“</a:t>
            </a:r>
            <a:r>
              <a:rPr lang="en-US" dirty="0" err="1"/>
              <a:t>Wahai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! </a:t>
            </a:r>
            <a:r>
              <a:rPr lang="en-US" dirty="0" err="1"/>
              <a:t>Sungguh</a:t>
            </a:r>
            <a:r>
              <a:rPr lang="en-US" dirty="0"/>
              <a:t>, Kami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Kami </a:t>
            </a:r>
            <a:r>
              <a:rPr lang="en-US" dirty="0" err="1"/>
              <a:t>jadikan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berbangsa-bangsa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bersuku-suku</a:t>
            </a:r>
            <a:r>
              <a:rPr lang="en-US" dirty="0"/>
              <a:t> agar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. </a:t>
            </a:r>
            <a:r>
              <a:rPr lang="en-US" dirty="0" err="1"/>
              <a:t>Sesungguhnya</a:t>
            </a:r>
            <a:r>
              <a:rPr lang="en-US" dirty="0"/>
              <a:t> yang paling </a:t>
            </a:r>
            <a:r>
              <a:rPr lang="en-US" dirty="0" err="1"/>
              <a:t>mulia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di </a:t>
            </a:r>
            <a:r>
              <a:rPr lang="en-US" dirty="0" err="1"/>
              <a:t>sisi</a:t>
            </a:r>
            <a:r>
              <a:rPr lang="en-US" dirty="0"/>
              <a:t> Allah </a:t>
            </a:r>
            <a:r>
              <a:rPr lang="en-US" dirty="0" err="1"/>
              <a:t>ialah</a:t>
            </a:r>
            <a:r>
              <a:rPr lang="en-US" dirty="0"/>
              <a:t> orang yang paling </a:t>
            </a:r>
            <a:r>
              <a:rPr lang="en-US" dirty="0" err="1"/>
              <a:t>bertakwa</a:t>
            </a:r>
            <a:r>
              <a:rPr lang="en-US" dirty="0"/>
              <a:t>. </a:t>
            </a:r>
            <a:r>
              <a:rPr lang="en-US" dirty="0" err="1"/>
              <a:t>Sungguh</a:t>
            </a:r>
            <a:r>
              <a:rPr lang="en-US" dirty="0"/>
              <a:t>, Allah </a:t>
            </a:r>
            <a:r>
              <a:rPr lang="en-US" dirty="0" err="1"/>
              <a:t>Maha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, </a:t>
            </a:r>
            <a:r>
              <a:rPr lang="en-US" dirty="0" err="1"/>
              <a:t>Mahateliti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0634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PRINSIP TOLERANSI DALAM </a:t>
            </a:r>
            <a:r>
              <a:rPr lang="en-US" dirty="0" smtClean="0"/>
              <a:t>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5100" b="1" dirty="0" err="1"/>
              <a:t>Kedua</a:t>
            </a:r>
            <a:r>
              <a:rPr lang="en-US" sz="4000" dirty="0"/>
              <a:t>, </a:t>
            </a:r>
            <a:r>
              <a:rPr lang="en-US" sz="4000" b="1" dirty="0" err="1" smtClean="0">
                <a:solidFill>
                  <a:srgbClr val="FF0000"/>
                </a:solidFill>
              </a:rPr>
              <a:t>Prinsip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bahwa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perbedaan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terjadi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karena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kehendak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Tuhan</a:t>
            </a:r>
            <a:r>
              <a:rPr lang="en-US" sz="4000" b="1" dirty="0">
                <a:solidFill>
                  <a:srgbClr val="FF0000"/>
                </a:solidFill>
              </a:rPr>
              <a:t> (</a:t>
            </a:r>
            <a:r>
              <a:rPr lang="en-US" sz="4000" b="1" i="1" dirty="0" err="1">
                <a:solidFill>
                  <a:srgbClr val="FF0000"/>
                </a:solidFill>
              </a:rPr>
              <a:t>waqi</a:t>
            </a:r>
            <a:r>
              <a:rPr lang="en-US" sz="4000" b="1" i="1" dirty="0">
                <a:solidFill>
                  <a:srgbClr val="FF0000"/>
                </a:solidFill>
              </a:rPr>
              <a:t>` bi </a:t>
            </a:r>
            <a:r>
              <a:rPr lang="en-US" sz="4000" b="1" i="1" dirty="0" err="1">
                <a:solidFill>
                  <a:srgbClr val="FF0000"/>
                </a:solidFill>
              </a:rPr>
              <a:t>masyi’atillah</a:t>
            </a:r>
            <a:r>
              <a:rPr lang="en-US" sz="4000" b="1" dirty="0">
                <a:solidFill>
                  <a:srgbClr val="FF0000"/>
                </a:solidFill>
              </a:rPr>
              <a:t>). </a:t>
            </a:r>
            <a:r>
              <a:rPr lang="en-US" sz="4000" dirty="0" err="1"/>
              <a:t>Alquran</a:t>
            </a:r>
            <a:r>
              <a:rPr lang="en-US" sz="4000" dirty="0"/>
              <a:t> </a:t>
            </a:r>
            <a:r>
              <a:rPr lang="en-US" sz="4000" dirty="0" err="1"/>
              <a:t>sendiri</a:t>
            </a:r>
            <a:r>
              <a:rPr lang="en-US" sz="4000" dirty="0"/>
              <a:t> </a:t>
            </a:r>
            <a:r>
              <a:rPr lang="en-US" sz="4000" dirty="0" err="1"/>
              <a:t>menegaskan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perbedaan</a:t>
            </a:r>
            <a:r>
              <a:rPr lang="en-US" sz="4000" dirty="0"/>
              <a:t> agama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kehendak-Nya</a:t>
            </a:r>
            <a:r>
              <a:rPr lang="en-US" sz="4000" dirty="0"/>
              <a:t>. Allah SWT </a:t>
            </a:r>
            <a:r>
              <a:rPr lang="en-US" sz="4000" dirty="0" err="1"/>
              <a:t>tentu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berkehendak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sesuatu</a:t>
            </a:r>
            <a:r>
              <a:rPr lang="en-US" sz="4000" dirty="0"/>
              <a:t> </a:t>
            </a:r>
            <a:r>
              <a:rPr lang="en-US" sz="4000" dirty="0" err="1"/>
              <a:t>kecuali</a:t>
            </a:r>
            <a:r>
              <a:rPr lang="en-US" sz="4000" dirty="0"/>
              <a:t> </a:t>
            </a:r>
            <a:r>
              <a:rPr lang="en-US" sz="4000" dirty="0" err="1"/>
              <a:t>ada</a:t>
            </a:r>
            <a:r>
              <a:rPr lang="en-US" sz="4000" dirty="0"/>
              <a:t> </a:t>
            </a:r>
            <a:r>
              <a:rPr lang="en-US" sz="4000" dirty="0" err="1"/>
              <a:t>kebaikan</a:t>
            </a:r>
            <a:r>
              <a:rPr lang="en-US" sz="4000" dirty="0"/>
              <a:t> di </a:t>
            </a:r>
            <a:r>
              <a:rPr lang="en-US" sz="4000" dirty="0" err="1"/>
              <a:t>dalamnya</a:t>
            </a:r>
            <a:r>
              <a:rPr lang="en-US" sz="4000" dirty="0"/>
              <a:t>. </a:t>
            </a:r>
            <a:r>
              <a:rPr lang="en-US" sz="4000" dirty="0" err="1"/>
              <a:t>Kalau</a:t>
            </a:r>
            <a:r>
              <a:rPr lang="en-US" sz="4000" dirty="0"/>
              <a:t> Allah </a:t>
            </a:r>
            <a:r>
              <a:rPr lang="en-US" sz="4000" dirty="0" err="1"/>
              <a:t>menhendaki</a:t>
            </a:r>
            <a:r>
              <a:rPr lang="en-US" sz="4000" dirty="0"/>
              <a:t> </a:t>
            </a:r>
            <a:r>
              <a:rPr lang="en-US" sz="4000" dirty="0" err="1"/>
              <a:t>maka</a:t>
            </a:r>
            <a:r>
              <a:rPr lang="en-US" sz="4000" dirty="0"/>
              <a:t> </a:t>
            </a:r>
            <a:r>
              <a:rPr lang="en-US" sz="4000" dirty="0" err="1"/>
              <a:t>semua</a:t>
            </a:r>
            <a:r>
              <a:rPr lang="en-US" sz="4000" dirty="0"/>
              <a:t> </a:t>
            </a:r>
            <a:r>
              <a:rPr lang="en-US" sz="4000" dirty="0" err="1"/>
              <a:t>penduduk</a:t>
            </a:r>
            <a:r>
              <a:rPr lang="en-US" sz="4000" dirty="0"/>
              <a:t> </a:t>
            </a:r>
            <a:r>
              <a:rPr lang="en-US" sz="4000" dirty="0" err="1"/>
              <a:t>bumi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Islam. </a:t>
            </a:r>
            <a:r>
              <a:rPr lang="en-US" sz="4000" dirty="0" err="1"/>
              <a:t>Namun</a:t>
            </a:r>
            <a:r>
              <a:rPr lang="en-US" sz="4000" dirty="0"/>
              <a:t>, </a:t>
            </a:r>
            <a:r>
              <a:rPr lang="en-US" sz="4000" dirty="0" err="1"/>
              <a:t>hal</a:t>
            </a:r>
            <a:r>
              <a:rPr lang="en-US" sz="4000" dirty="0"/>
              <a:t> </a:t>
            </a:r>
            <a:r>
              <a:rPr lang="en-US" sz="4000" dirty="0" err="1"/>
              <a:t>demikian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dikehendaki-Nya</a:t>
            </a:r>
            <a:r>
              <a:rPr lang="en-US" sz="4000" dirty="0"/>
              <a:t>. (QS </a:t>
            </a:r>
            <a:r>
              <a:rPr lang="en-US" sz="4000" dirty="0" err="1"/>
              <a:t>Yunus</a:t>
            </a:r>
            <a:r>
              <a:rPr lang="en-US" sz="4000" dirty="0"/>
              <a:t> [10]: 99).</a:t>
            </a:r>
          </a:p>
          <a:p>
            <a:pPr marL="0" indent="0" algn="ctr" rtl="1">
              <a:buNone/>
            </a:pPr>
            <a:r>
              <a:rPr lang="ar-SA" sz="5800" dirty="0">
                <a:latin typeface="Adobe Arabic" pitchFamily="18" charset="-78"/>
                <a:cs typeface="Adobe Arabic" pitchFamily="18" charset="-78"/>
              </a:rPr>
              <a:t>وَلَوْ شَاۤءَ رَبُّكَ لَاٰمَنَ مَنْ فِى الْاَرْضِ كُلُّهُمْ جَمِيْعًاۗ اَفَاَنْتَ تُكْرِهُ النَّاسَ حَتّٰى يَكُوْنُوْا مُؤْمِنِيْنَ</a:t>
            </a:r>
            <a:endParaRPr lang="en-US" sz="5800" dirty="0">
              <a:latin typeface="Adobe Arabic" pitchFamily="18" charset="-78"/>
              <a:cs typeface="Adobe Arabic" pitchFamily="18" charset="-78"/>
            </a:endParaRPr>
          </a:p>
          <a:p>
            <a:pPr marL="0" indent="0" algn="ctr">
              <a:buNone/>
            </a:pPr>
            <a:r>
              <a:rPr lang="en-US" dirty="0"/>
              <a:t>“Dan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Tuhanmu</a:t>
            </a:r>
            <a:r>
              <a:rPr lang="en-US" dirty="0"/>
              <a:t> </a:t>
            </a:r>
            <a:r>
              <a:rPr lang="en-US" dirty="0" err="1"/>
              <a:t>menghendaki</a:t>
            </a:r>
            <a:r>
              <a:rPr lang="en-US" dirty="0"/>
              <a:t>, </a:t>
            </a:r>
            <a:r>
              <a:rPr lang="en-US" dirty="0" err="1"/>
              <a:t>tentulah</a:t>
            </a:r>
            <a:r>
              <a:rPr lang="en-US" dirty="0"/>
              <a:t> </a:t>
            </a:r>
            <a:r>
              <a:rPr lang="en-US" dirty="0" err="1"/>
              <a:t>beriman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orang di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.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(</a:t>
            </a:r>
            <a:r>
              <a:rPr lang="en-US" dirty="0" err="1"/>
              <a:t>hendak</a:t>
            </a:r>
            <a:r>
              <a:rPr lang="en-US" dirty="0"/>
              <a:t>) </a:t>
            </a:r>
            <a:r>
              <a:rPr lang="en-US" dirty="0" err="1"/>
              <a:t>memaksa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agar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orang-orang yang </a:t>
            </a:r>
            <a:r>
              <a:rPr lang="en-US" dirty="0" err="1"/>
              <a:t>beriman</a:t>
            </a:r>
            <a:r>
              <a:rPr lang="en-US" dirty="0"/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228935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PRINSIP TOLERANSI DALAM </a:t>
            </a:r>
            <a:r>
              <a:rPr lang="en-US" dirty="0" smtClean="0"/>
              <a:t>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6700" b="1" dirty="0" err="1"/>
              <a:t>Ketiga</a:t>
            </a:r>
            <a:r>
              <a:rPr lang="en-US" sz="5100" dirty="0"/>
              <a:t>, </a:t>
            </a:r>
            <a:r>
              <a:rPr lang="en-US" sz="5100" b="1" dirty="0" err="1">
                <a:solidFill>
                  <a:srgbClr val="FF0000"/>
                </a:solidFill>
              </a:rPr>
              <a:t>prinsip</a:t>
            </a:r>
            <a:r>
              <a:rPr lang="en-US" sz="5100" b="1" dirty="0">
                <a:solidFill>
                  <a:srgbClr val="FF0000"/>
                </a:solidFill>
              </a:rPr>
              <a:t> yang </a:t>
            </a:r>
            <a:r>
              <a:rPr lang="en-US" sz="5100" b="1" dirty="0" err="1">
                <a:solidFill>
                  <a:srgbClr val="FF0000"/>
                </a:solidFill>
              </a:rPr>
              <a:t>memandang</a:t>
            </a:r>
            <a:r>
              <a:rPr lang="en-US" sz="5100" b="1" dirty="0">
                <a:solidFill>
                  <a:srgbClr val="FF0000"/>
                </a:solidFill>
              </a:rPr>
              <a:t> </a:t>
            </a:r>
            <a:r>
              <a:rPr lang="en-US" sz="5100" b="1" dirty="0" err="1">
                <a:solidFill>
                  <a:srgbClr val="FF0000"/>
                </a:solidFill>
              </a:rPr>
              <a:t>manusia</a:t>
            </a:r>
            <a:r>
              <a:rPr lang="en-US" sz="5100" b="1" dirty="0">
                <a:solidFill>
                  <a:srgbClr val="FF0000"/>
                </a:solidFill>
              </a:rPr>
              <a:t> </a:t>
            </a:r>
            <a:r>
              <a:rPr lang="en-US" sz="5100" b="1" dirty="0" err="1">
                <a:solidFill>
                  <a:srgbClr val="FF0000"/>
                </a:solidFill>
              </a:rPr>
              <a:t>sebagai</a:t>
            </a:r>
            <a:r>
              <a:rPr lang="en-US" sz="5100" b="1" dirty="0">
                <a:solidFill>
                  <a:srgbClr val="FF0000"/>
                </a:solidFill>
              </a:rPr>
              <a:t> </a:t>
            </a:r>
            <a:r>
              <a:rPr lang="en-US" sz="5100" b="1" dirty="0" err="1">
                <a:solidFill>
                  <a:srgbClr val="FF0000"/>
                </a:solidFill>
              </a:rPr>
              <a:t>satu</a:t>
            </a:r>
            <a:r>
              <a:rPr lang="en-US" sz="5100" b="1" dirty="0">
                <a:solidFill>
                  <a:srgbClr val="FF0000"/>
                </a:solidFill>
              </a:rPr>
              <a:t> </a:t>
            </a:r>
            <a:r>
              <a:rPr lang="en-US" sz="5100" b="1" dirty="0" err="1">
                <a:solidFill>
                  <a:srgbClr val="FF0000"/>
                </a:solidFill>
              </a:rPr>
              <a:t>keluarga</a:t>
            </a:r>
            <a:r>
              <a:rPr lang="en-US" sz="5100" b="1" dirty="0">
                <a:solidFill>
                  <a:srgbClr val="FF0000"/>
                </a:solidFill>
              </a:rPr>
              <a:t> (</a:t>
            </a:r>
            <a:r>
              <a:rPr lang="en-US" sz="5100" b="1" i="1" dirty="0" err="1">
                <a:solidFill>
                  <a:srgbClr val="FF0000"/>
                </a:solidFill>
              </a:rPr>
              <a:t>ka</a:t>
            </a:r>
            <a:r>
              <a:rPr lang="en-US" sz="5100" b="1" i="1" dirty="0">
                <a:solidFill>
                  <a:srgbClr val="FF0000"/>
                </a:solidFill>
              </a:rPr>
              <a:t> </a:t>
            </a:r>
            <a:r>
              <a:rPr lang="en-US" sz="5100" b="1" i="1" dirty="0" err="1">
                <a:solidFill>
                  <a:srgbClr val="FF0000"/>
                </a:solidFill>
              </a:rPr>
              <a:t>usrah</a:t>
            </a:r>
            <a:r>
              <a:rPr lang="en-US" sz="5100" b="1" i="1" dirty="0">
                <a:solidFill>
                  <a:srgbClr val="FF0000"/>
                </a:solidFill>
              </a:rPr>
              <a:t> </a:t>
            </a:r>
            <a:r>
              <a:rPr lang="en-US" sz="5100" b="1" i="1" dirty="0" err="1">
                <a:solidFill>
                  <a:srgbClr val="FF0000"/>
                </a:solidFill>
              </a:rPr>
              <a:t>wahidah</a:t>
            </a:r>
            <a:r>
              <a:rPr lang="en-US" sz="5100" b="1" dirty="0">
                <a:solidFill>
                  <a:srgbClr val="FF0000"/>
                </a:solidFill>
              </a:rPr>
              <a:t>)</a:t>
            </a:r>
            <a:r>
              <a:rPr lang="en-US" sz="5100" dirty="0"/>
              <a:t>. </a:t>
            </a:r>
            <a:r>
              <a:rPr lang="en-US" sz="5100" dirty="0" err="1"/>
              <a:t>Semua</a:t>
            </a:r>
            <a:r>
              <a:rPr lang="en-US" sz="5100" dirty="0"/>
              <a:t> orang, </a:t>
            </a:r>
            <a:r>
              <a:rPr lang="en-US" sz="5100" dirty="0" err="1"/>
              <a:t>dari</a:t>
            </a:r>
            <a:r>
              <a:rPr lang="en-US" sz="5100" dirty="0"/>
              <a:t> </a:t>
            </a:r>
            <a:r>
              <a:rPr lang="en-US" sz="5100" dirty="0" err="1"/>
              <a:t>sisi</a:t>
            </a:r>
            <a:r>
              <a:rPr lang="en-US" sz="5100" dirty="0"/>
              <a:t> </a:t>
            </a:r>
            <a:r>
              <a:rPr lang="en-US" sz="5100" dirty="0" err="1"/>
              <a:t>penciptaan</a:t>
            </a:r>
            <a:r>
              <a:rPr lang="en-US" sz="5100" dirty="0"/>
              <a:t>, </a:t>
            </a:r>
            <a:r>
              <a:rPr lang="en-US" sz="5100" dirty="0" err="1"/>
              <a:t>kembali</a:t>
            </a:r>
            <a:r>
              <a:rPr lang="en-US" sz="5100" dirty="0"/>
              <a:t> </a:t>
            </a:r>
            <a:r>
              <a:rPr lang="en-US" sz="5100" dirty="0" err="1"/>
              <a:t>kepada</a:t>
            </a:r>
            <a:r>
              <a:rPr lang="en-US" sz="5100" dirty="0"/>
              <a:t> </a:t>
            </a:r>
            <a:r>
              <a:rPr lang="en-US" sz="5100" dirty="0" smtClean="0"/>
              <a:t>Allah </a:t>
            </a:r>
            <a:r>
              <a:rPr lang="en-US" sz="5100" dirty="0"/>
              <a:t>SWT, </a:t>
            </a:r>
            <a:r>
              <a:rPr lang="en-US" sz="5100" dirty="0" err="1"/>
              <a:t>dan</a:t>
            </a:r>
            <a:r>
              <a:rPr lang="en-US" sz="5100" dirty="0"/>
              <a:t> </a:t>
            </a:r>
            <a:r>
              <a:rPr lang="en-US" sz="5100" dirty="0" err="1"/>
              <a:t>dari</a:t>
            </a:r>
            <a:r>
              <a:rPr lang="en-US" sz="5100" dirty="0"/>
              <a:t> </a:t>
            </a:r>
            <a:r>
              <a:rPr lang="en-US" sz="5100" dirty="0" err="1"/>
              <a:t>sisi</a:t>
            </a:r>
            <a:r>
              <a:rPr lang="en-US" sz="5100" dirty="0"/>
              <a:t> </a:t>
            </a:r>
            <a:r>
              <a:rPr lang="en-US" sz="5100" dirty="0" err="1"/>
              <a:t>nasab</a:t>
            </a:r>
            <a:r>
              <a:rPr lang="en-US" sz="5100" dirty="0"/>
              <a:t>, </a:t>
            </a:r>
            <a:r>
              <a:rPr lang="en-US" sz="5100" dirty="0" err="1"/>
              <a:t>keturunan</a:t>
            </a:r>
            <a:r>
              <a:rPr lang="en-US" sz="5100" dirty="0"/>
              <a:t>, </a:t>
            </a:r>
            <a:r>
              <a:rPr lang="en-US" sz="5100" dirty="0" err="1"/>
              <a:t>ia</a:t>
            </a:r>
            <a:r>
              <a:rPr lang="en-US" sz="5100" dirty="0"/>
              <a:t> </a:t>
            </a:r>
            <a:r>
              <a:rPr lang="en-US" sz="5100" dirty="0" err="1"/>
              <a:t>kembali</a:t>
            </a:r>
            <a:r>
              <a:rPr lang="en-US" sz="5100" dirty="0"/>
              <a:t> </a:t>
            </a:r>
            <a:r>
              <a:rPr lang="en-US" sz="5100" dirty="0" err="1"/>
              <a:t>kepada</a:t>
            </a:r>
            <a:r>
              <a:rPr lang="en-US" sz="5100" dirty="0"/>
              <a:t> </a:t>
            </a:r>
            <a:r>
              <a:rPr lang="en-US" sz="5100" dirty="0" err="1"/>
              <a:t>satu</a:t>
            </a:r>
            <a:r>
              <a:rPr lang="en-US" sz="5100" dirty="0"/>
              <a:t> </a:t>
            </a:r>
            <a:r>
              <a:rPr lang="en-US" sz="5100" dirty="0" err="1"/>
              <a:t>asal</a:t>
            </a:r>
            <a:r>
              <a:rPr lang="en-US" sz="5100" dirty="0"/>
              <a:t> (</a:t>
            </a:r>
            <a:r>
              <a:rPr lang="en-US" sz="5100" dirty="0" err="1"/>
              <a:t>bapak</a:t>
            </a:r>
            <a:r>
              <a:rPr lang="en-US" sz="5100" dirty="0"/>
              <a:t>), </a:t>
            </a:r>
            <a:r>
              <a:rPr lang="en-US" sz="5100" dirty="0" err="1"/>
              <a:t>yaitu</a:t>
            </a:r>
            <a:r>
              <a:rPr lang="en-US" sz="5100" dirty="0"/>
              <a:t> </a:t>
            </a:r>
            <a:r>
              <a:rPr lang="en-US" sz="5100" dirty="0" err="1"/>
              <a:t>Nabi</a:t>
            </a:r>
            <a:r>
              <a:rPr lang="en-US" sz="5100" dirty="0"/>
              <a:t> Adam AS. </a:t>
            </a:r>
            <a:r>
              <a:rPr lang="en-US" sz="5100" dirty="0" err="1"/>
              <a:t>Pesan</a:t>
            </a:r>
            <a:r>
              <a:rPr lang="en-US" sz="5100" dirty="0"/>
              <a:t> </a:t>
            </a:r>
            <a:r>
              <a:rPr lang="en-US" sz="5100" dirty="0" err="1"/>
              <a:t>ini</a:t>
            </a:r>
            <a:r>
              <a:rPr lang="en-US" sz="5100" dirty="0"/>
              <a:t> </a:t>
            </a:r>
            <a:r>
              <a:rPr lang="en-US" sz="5100" dirty="0" err="1"/>
              <a:t>terbaca</a:t>
            </a:r>
            <a:r>
              <a:rPr lang="en-US" sz="5100" dirty="0"/>
              <a:t> </a:t>
            </a:r>
            <a:r>
              <a:rPr lang="en-US" sz="5100" dirty="0" err="1"/>
              <a:t>dengan</a:t>
            </a:r>
            <a:r>
              <a:rPr lang="en-US" sz="5100" dirty="0"/>
              <a:t> </a:t>
            </a:r>
            <a:r>
              <a:rPr lang="en-US" sz="5100" dirty="0" err="1"/>
              <a:t>jelas</a:t>
            </a:r>
            <a:r>
              <a:rPr lang="en-US" sz="5100" dirty="0"/>
              <a:t> </a:t>
            </a:r>
            <a:r>
              <a:rPr lang="en-US" sz="5100" dirty="0" err="1"/>
              <a:t>dalam</a:t>
            </a:r>
            <a:r>
              <a:rPr lang="en-US" sz="5100" dirty="0"/>
              <a:t> surah al-</a:t>
            </a:r>
            <a:r>
              <a:rPr lang="en-US" sz="5100" dirty="0" err="1"/>
              <a:t>Nisa</a:t>
            </a:r>
            <a:r>
              <a:rPr lang="en-US" sz="5100" dirty="0"/>
              <a:t> </a:t>
            </a:r>
            <a:r>
              <a:rPr lang="en-US" sz="5100" dirty="0" err="1"/>
              <a:t>ayat</a:t>
            </a:r>
            <a:r>
              <a:rPr lang="en-US" sz="5100" dirty="0"/>
              <a:t> 1 </a:t>
            </a:r>
            <a:r>
              <a:rPr lang="en-US" sz="5100" dirty="0" err="1"/>
              <a:t>dan</a:t>
            </a:r>
            <a:r>
              <a:rPr lang="en-US" sz="5100" dirty="0"/>
              <a:t> </a:t>
            </a:r>
            <a:r>
              <a:rPr lang="en-US" sz="5100" dirty="0" err="1"/>
              <a:t>dalam</a:t>
            </a:r>
            <a:r>
              <a:rPr lang="en-US" sz="5100" dirty="0"/>
              <a:t> </a:t>
            </a:r>
            <a:r>
              <a:rPr lang="en-US" sz="5100" dirty="0" err="1"/>
              <a:t>dekalrasi</a:t>
            </a:r>
            <a:r>
              <a:rPr lang="en-US" sz="5100" dirty="0"/>
              <a:t> </a:t>
            </a:r>
            <a:r>
              <a:rPr lang="en-US" sz="5100" dirty="0" err="1"/>
              <a:t>Nabi</a:t>
            </a:r>
            <a:r>
              <a:rPr lang="en-US" sz="5100" dirty="0"/>
              <a:t> SAW yang </a:t>
            </a:r>
            <a:r>
              <a:rPr lang="en-US" sz="5100" dirty="0" err="1"/>
              <a:t>amat</a:t>
            </a:r>
            <a:r>
              <a:rPr lang="en-US" sz="5100" dirty="0"/>
              <a:t> </a:t>
            </a:r>
            <a:r>
              <a:rPr lang="en-US" sz="5100" dirty="0" err="1"/>
              <a:t>mengesankan</a:t>
            </a:r>
            <a:r>
              <a:rPr lang="en-US" sz="5100" dirty="0"/>
              <a:t> </a:t>
            </a:r>
            <a:r>
              <a:rPr lang="en-US" sz="5100" dirty="0" err="1"/>
              <a:t>pada</a:t>
            </a:r>
            <a:r>
              <a:rPr lang="en-US" sz="5100" dirty="0"/>
              <a:t> haji </a:t>
            </a:r>
            <a:r>
              <a:rPr lang="en-US" sz="5100" dirty="0" err="1"/>
              <a:t>wada</a:t>
            </a:r>
            <a:r>
              <a:rPr lang="en-US" sz="5100" dirty="0"/>
              <a:t>`.</a:t>
            </a:r>
          </a:p>
          <a:p>
            <a:pPr marL="0" indent="0" algn="ctr" rtl="1">
              <a:buNone/>
            </a:pPr>
            <a:r>
              <a:rPr lang="ar-SA" sz="6500" dirty="0">
                <a:latin typeface="Adobe Arabic" pitchFamily="18" charset="-78"/>
                <a:cs typeface="Adobe Arabic" pitchFamily="18" charset="-78"/>
              </a:rPr>
              <a:t>يٰٓاَيُّهَا النَّاسُ اتَّقُوْا رَبَّكُمُ الَّذِيْ خَلَقَكُمْ مِّنْ نَّفْسٍ وَّاحِدَةٍ وَّخَلَقَ مِنْهَا زَوْجَهَا وَبَثَّ مِنْهُمَا رِجَالًا كَثِيْرًا وَّنِسَاۤءً</a:t>
            </a:r>
            <a:endParaRPr lang="en-US" sz="6500" dirty="0">
              <a:latin typeface="Adobe Arabic" pitchFamily="18" charset="-78"/>
              <a:cs typeface="Adobe Arabic" pitchFamily="18" charset="-78"/>
            </a:endParaRPr>
          </a:p>
          <a:p>
            <a:pPr marL="0" indent="0" algn="ctr">
              <a:buNone/>
            </a:pPr>
            <a:r>
              <a:rPr lang="en-US" sz="4000" dirty="0" err="1"/>
              <a:t>Wahai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! </a:t>
            </a:r>
            <a:r>
              <a:rPr lang="en-US" sz="4000" dirty="0" err="1"/>
              <a:t>Bertakwalah</a:t>
            </a:r>
            <a:r>
              <a:rPr lang="en-US" sz="4000" dirty="0"/>
              <a:t> </a:t>
            </a:r>
            <a:r>
              <a:rPr lang="en-US" sz="4000" dirty="0" err="1"/>
              <a:t>kepada</a:t>
            </a:r>
            <a:r>
              <a:rPr lang="en-US" sz="4000" dirty="0"/>
              <a:t> </a:t>
            </a:r>
            <a:r>
              <a:rPr lang="en-US" sz="4000" dirty="0" err="1"/>
              <a:t>Tuhanmu</a:t>
            </a:r>
            <a:r>
              <a:rPr lang="en-US" sz="4000" dirty="0"/>
              <a:t> yang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menciptakan</a:t>
            </a:r>
            <a:r>
              <a:rPr lang="en-US" sz="4000" dirty="0"/>
              <a:t> </a:t>
            </a:r>
            <a:r>
              <a:rPr lang="en-US" sz="4000" dirty="0" err="1"/>
              <a:t>kamu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diri</a:t>
            </a:r>
            <a:r>
              <a:rPr lang="en-US" sz="4000" dirty="0"/>
              <a:t> yang </a:t>
            </a:r>
            <a:r>
              <a:rPr lang="en-US" sz="4000" dirty="0" err="1"/>
              <a:t>satu</a:t>
            </a:r>
            <a:r>
              <a:rPr lang="en-US" sz="4000" dirty="0"/>
              <a:t> (Adam), </a:t>
            </a:r>
            <a:r>
              <a:rPr lang="en-US" sz="4000" dirty="0" err="1"/>
              <a:t>dan</a:t>
            </a:r>
            <a:r>
              <a:rPr lang="en-US" sz="4000" dirty="0"/>
              <a:t> (Allah) </a:t>
            </a:r>
            <a:r>
              <a:rPr lang="en-US" sz="4000" dirty="0" err="1"/>
              <a:t>menciptakan</a:t>
            </a:r>
            <a:r>
              <a:rPr lang="en-US" sz="4000" dirty="0"/>
              <a:t> </a:t>
            </a:r>
            <a:r>
              <a:rPr lang="en-US" sz="4000" dirty="0" err="1"/>
              <a:t>pasangannya</a:t>
            </a:r>
            <a:r>
              <a:rPr lang="en-US" sz="4000" dirty="0"/>
              <a:t> (</a:t>
            </a:r>
            <a:r>
              <a:rPr lang="en-US" sz="4000" dirty="0" err="1"/>
              <a:t>Hawa</a:t>
            </a:r>
            <a:r>
              <a:rPr lang="en-US" sz="4000" dirty="0"/>
              <a:t>) </a:t>
            </a:r>
            <a:r>
              <a:rPr lang="en-US" sz="4000" dirty="0" err="1"/>
              <a:t>dari</a:t>
            </a:r>
            <a:r>
              <a:rPr lang="en-US" sz="4000" dirty="0"/>
              <a:t> (</a:t>
            </a:r>
            <a:r>
              <a:rPr lang="en-US" sz="4000" dirty="0" err="1"/>
              <a:t>diri</a:t>
            </a:r>
            <a:r>
              <a:rPr lang="en-US" sz="4000" dirty="0"/>
              <a:t>)-</a:t>
            </a:r>
            <a:r>
              <a:rPr lang="en-US" sz="4000" dirty="0" err="1"/>
              <a:t>nya</a:t>
            </a:r>
            <a:r>
              <a:rPr lang="en-US" sz="4000" dirty="0"/>
              <a:t>;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keduanya</a:t>
            </a:r>
            <a:r>
              <a:rPr lang="en-US" sz="4000" dirty="0"/>
              <a:t> Allah </a:t>
            </a:r>
            <a:r>
              <a:rPr lang="en-US" sz="4000" dirty="0" err="1"/>
              <a:t>memperkembangbiakkan</a:t>
            </a:r>
            <a:r>
              <a:rPr lang="en-US" sz="4000" dirty="0"/>
              <a:t> </a:t>
            </a:r>
            <a:r>
              <a:rPr lang="en-US" sz="4000" dirty="0" err="1"/>
              <a:t>laki-laki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perempuan</a:t>
            </a:r>
            <a:r>
              <a:rPr lang="en-US" sz="4000" dirty="0"/>
              <a:t> yang </a:t>
            </a:r>
            <a:r>
              <a:rPr lang="en-US" sz="4000" dirty="0" err="1"/>
              <a:t>banyak</a:t>
            </a:r>
            <a:r>
              <a:rPr lang="en-US" sz="4000" dirty="0"/>
              <a:t>.( al-</a:t>
            </a:r>
            <a:r>
              <a:rPr lang="en-US" sz="4000" dirty="0" err="1"/>
              <a:t>Nisa</a:t>
            </a:r>
            <a:r>
              <a:rPr lang="en-US" sz="4000" dirty="0"/>
              <a:t> </a:t>
            </a:r>
            <a:r>
              <a:rPr lang="en-US" sz="4000" dirty="0" err="1"/>
              <a:t>ayat</a:t>
            </a:r>
            <a:r>
              <a:rPr lang="en-US" sz="4000" dirty="0"/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215071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PRINSIP TOLERANSI DALAM </a:t>
            </a:r>
            <a:r>
              <a:rPr lang="en-US" dirty="0" smtClean="0"/>
              <a:t>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6500" b="1" dirty="0" err="1"/>
              <a:t>Keempat</a:t>
            </a:r>
            <a:r>
              <a:rPr lang="en-US" sz="4400" dirty="0"/>
              <a:t>, </a:t>
            </a:r>
            <a:r>
              <a:rPr lang="en-US" sz="5100" b="1" dirty="0" err="1" smtClean="0">
                <a:solidFill>
                  <a:srgbClr val="FF0000"/>
                </a:solidFill>
              </a:rPr>
              <a:t>Prinsip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 err="1">
                <a:solidFill>
                  <a:srgbClr val="FF0000"/>
                </a:solidFill>
              </a:rPr>
              <a:t>kemuliaan</a:t>
            </a:r>
            <a:r>
              <a:rPr lang="en-US" sz="5100" b="1" dirty="0">
                <a:solidFill>
                  <a:srgbClr val="FF0000"/>
                </a:solidFill>
              </a:rPr>
              <a:t> </a:t>
            </a:r>
            <a:r>
              <a:rPr lang="en-US" sz="5100" b="1" dirty="0" err="1">
                <a:solidFill>
                  <a:srgbClr val="FF0000"/>
                </a:solidFill>
              </a:rPr>
              <a:t>manusia</a:t>
            </a:r>
            <a:r>
              <a:rPr lang="en-US" sz="5100" b="1" dirty="0">
                <a:solidFill>
                  <a:srgbClr val="FF0000"/>
                </a:solidFill>
              </a:rPr>
              <a:t> </a:t>
            </a:r>
            <a:r>
              <a:rPr lang="en-US" sz="5100" b="1" dirty="0" err="1">
                <a:solidFill>
                  <a:srgbClr val="FF0000"/>
                </a:solidFill>
              </a:rPr>
              <a:t>dari</a:t>
            </a:r>
            <a:r>
              <a:rPr lang="en-US" sz="5100" b="1" dirty="0">
                <a:solidFill>
                  <a:srgbClr val="FF0000"/>
                </a:solidFill>
              </a:rPr>
              <a:t> </a:t>
            </a:r>
            <a:r>
              <a:rPr lang="en-US" sz="5100" b="1" dirty="0" err="1">
                <a:solidFill>
                  <a:srgbClr val="FF0000"/>
                </a:solidFill>
              </a:rPr>
              <a:t>sisi</a:t>
            </a:r>
            <a:r>
              <a:rPr lang="en-US" sz="5100" b="1" dirty="0">
                <a:solidFill>
                  <a:srgbClr val="FF0000"/>
                </a:solidFill>
              </a:rPr>
              <a:t> </a:t>
            </a:r>
            <a:r>
              <a:rPr lang="en-US" sz="5100" b="1" dirty="0" err="1">
                <a:solidFill>
                  <a:srgbClr val="FF0000"/>
                </a:solidFill>
              </a:rPr>
              <a:t>kemanusiannya</a:t>
            </a:r>
            <a:r>
              <a:rPr lang="en-US" sz="5100" b="1" dirty="0">
                <a:solidFill>
                  <a:srgbClr val="FF0000"/>
                </a:solidFill>
              </a:rPr>
              <a:t> (</a:t>
            </a:r>
            <a:r>
              <a:rPr lang="en-US" sz="5100" b="1" i="1" dirty="0" err="1">
                <a:solidFill>
                  <a:srgbClr val="FF0000"/>
                </a:solidFill>
              </a:rPr>
              <a:t>takrim</a:t>
            </a:r>
            <a:r>
              <a:rPr lang="en-US" sz="5100" b="1" i="1" dirty="0">
                <a:solidFill>
                  <a:srgbClr val="FF0000"/>
                </a:solidFill>
              </a:rPr>
              <a:t> al-</a:t>
            </a:r>
            <a:r>
              <a:rPr lang="en-US" sz="5100" b="1" i="1" dirty="0" err="1">
                <a:solidFill>
                  <a:srgbClr val="FF0000"/>
                </a:solidFill>
              </a:rPr>
              <a:t>Insan</a:t>
            </a:r>
            <a:r>
              <a:rPr lang="en-US" sz="5100" b="1" i="1" dirty="0">
                <a:solidFill>
                  <a:srgbClr val="FF0000"/>
                </a:solidFill>
              </a:rPr>
              <a:t> li-</a:t>
            </a:r>
            <a:r>
              <a:rPr lang="en-US" sz="5100" b="1" i="1" dirty="0" err="1">
                <a:solidFill>
                  <a:srgbClr val="FF0000"/>
                </a:solidFill>
              </a:rPr>
              <a:t>insaniyyatih</a:t>
            </a:r>
            <a:r>
              <a:rPr lang="en-US" sz="5100" b="1" dirty="0">
                <a:solidFill>
                  <a:srgbClr val="FF0000"/>
                </a:solidFill>
              </a:rPr>
              <a:t>). </a:t>
            </a:r>
            <a:r>
              <a:rPr lang="en-US" sz="4400" dirty="0" err="1"/>
              <a:t>Manusia</a:t>
            </a:r>
            <a:r>
              <a:rPr lang="en-US" sz="4400" dirty="0"/>
              <a:t> </a:t>
            </a:r>
            <a:r>
              <a:rPr lang="en-US" sz="4400" dirty="0" err="1"/>
              <a:t>adalah</a:t>
            </a:r>
            <a:r>
              <a:rPr lang="en-US" sz="4400" dirty="0"/>
              <a:t> </a:t>
            </a:r>
            <a:r>
              <a:rPr lang="en-US" sz="4400" dirty="0" err="1"/>
              <a:t>makhluk</a:t>
            </a:r>
            <a:r>
              <a:rPr lang="en-US" sz="4400" dirty="0"/>
              <a:t> </a:t>
            </a:r>
            <a:r>
              <a:rPr lang="en-US" sz="4400" dirty="0" err="1"/>
              <a:t>tertingi</a:t>
            </a:r>
            <a:r>
              <a:rPr lang="en-US" sz="4400" dirty="0"/>
              <a:t> </a:t>
            </a:r>
            <a:r>
              <a:rPr lang="en-US" sz="4400" dirty="0" err="1"/>
              <a:t>ciptaan</a:t>
            </a:r>
            <a:r>
              <a:rPr lang="en-US" sz="4400" dirty="0"/>
              <a:t> Allah, </a:t>
            </a:r>
            <a:r>
              <a:rPr lang="en-US" sz="4400" dirty="0" err="1"/>
              <a:t>dimuliakan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dilebihkan</a:t>
            </a:r>
            <a:r>
              <a:rPr lang="en-US" sz="4400" dirty="0"/>
              <a:t> </a:t>
            </a:r>
            <a:r>
              <a:rPr lang="en-US" sz="4400" dirty="0" err="1"/>
              <a:t>atas</a:t>
            </a:r>
            <a:r>
              <a:rPr lang="en-US" sz="4400" dirty="0"/>
              <a:t> </a:t>
            </a:r>
            <a:r>
              <a:rPr lang="en-US" sz="4400" dirty="0" err="1"/>
              <a:t>makhluk-makhluk</a:t>
            </a:r>
            <a:r>
              <a:rPr lang="en-US" sz="4400" dirty="0"/>
              <a:t> lain (QS al-</a:t>
            </a:r>
            <a:r>
              <a:rPr lang="en-US" sz="4400" dirty="0" err="1"/>
              <a:t>Isra</a:t>
            </a:r>
            <a:r>
              <a:rPr lang="en-US" sz="4400" dirty="0"/>
              <a:t> [17]: 70</a:t>
            </a:r>
            <a:r>
              <a:rPr lang="en-US" sz="4400" dirty="0" smtClean="0"/>
              <a:t>),</a:t>
            </a:r>
            <a:r>
              <a:rPr lang="en-US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dinobatkannya</a:t>
            </a:r>
            <a:r>
              <a:rPr lang="en-US" sz="4400" dirty="0"/>
              <a:t> </a:t>
            </a:r>
            <a:r>
              <a:rPr lang="en-US" sz="4400" dirty="0" err="1"/>
              <a:t>sebagai</a:t>
            </a:r>
            <a:r>
              <a:rPr lang="en-US" sz="4400" dirty="0"/>
              <a:t> </a:t>
            </a:r>
            <a:r>
              <a:rPr lang="en-US" sz="4400" dirty="0" err="1"/>
              <a:t>khalifah</a:t>
            </a:r>
            <a:r>
              <a:rPr lang="en-US" sz="4400" dirty="0"/>
              <a:t> (QS al-</a:t>
            </a:r>
            <a:r>
              <a:rPr lang="en-US" sz="4400" dirty="0" err="1"/>
              <a:t>Baqarah</a:t>
            </a:r>
            <a:r>
              <a:rPr lang="en-US" sz="4400" dirty="0"/>
              <a:t> [2]: 30).</a:t>
            </a:r>
            <a:endParaRPr lang="en-US" sz="5800" dirty="0"/>
          </a:p>
          <a:p>
            <a:pPr marL="0" indent="0" algn="ctr">
              <a:buNone/>
            </a:pPr>
            <a:r>
              <a:rPr lang="ar-SA" sz="7300" dirty="0">
                <a:latin typeface="Adobe Arabic" pitchFamily="18" charset="-78"/>
                <a:cs typeface="Adobe Arabic" pitchFamily="18" charset="-78"/>
              </a:rPr>
              <a:t>وَلَقَدْ كَرَّمْنَا بَنِيْٓ اٰدَمَ وَحَمَلْنٰهُمْ فِى الْبَرِّ وَالْبَحْرِ وَرَزَقْنٰهُمْ مِّنَ الطَّيِّبٰتِ وَفَضَّلْنٰهُمْ عَلٰى كَثِيْرٍ مِّمَّنْ خَلَقْنَا تَفْضِيْلً</a:t>
            </a:r>
            <a:endParaRPr lang="en-US" sz="7300" dirty="0">
              <a:latin typeface="Adobe Arabic" pitchFamily="18" charset="-78"/>
              <a:cs typeface="Adobe Arabic" pitchFamily="18" charset="-78"/>
            </a:endParaRPr>
          </a:p>
          <a:p>
            <a:pPr marL="0" indent="0" algn="ctr">
              <a:buNone/>
            </a:pPr>
            <a:r>
              <a:rPr lang="en-US" dirty="0"/>
              <a:t>Dan </a:t>
            </a:r>
            <a:r>
              <a:rPr lang="en-US" dirty="0" err="1"/>
              <a:t>sungguh</a:t>
            </a:r>
            <a:r>
              <a:rPr lang="en-US" dirty="0"/>
              <a:t>, Kami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memuliakan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cucu</a:t>
            </a:r>
            <a:r>
              <a:rPr lang="en-US" dirty="0"/>
              <a:t> Adam, </a:t>
            </a:r>
            <a:r>
              <a:rPr lang="en-US" dirty="0" err="1"/>
              <a:t>dan</a:t>
            </a:r>
            <a:r>
              <a:rPr lang="en-US" dirty="0"/>
              <a:t> Kami </a:t>
            </a:r>
            <a:r>
              <a:rPr lang="en-US" dirty="0" err="1"/>
              <a:t>angkut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di </a:t>
            </a:r>
            <a:r>
              <a:rPr lang="en-US" dirty="0" err="1"/>
              <a:t>darat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 </a:t>
            </a:r>
            <a:r>
              <a:rPr lang="en-US" dirty="0" err="1"/>
              <a:t>laut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Kami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rezeki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yang </a:t>
            </a:r>
            <a:r>
              <a:rPr lang="en-US" dirty="0" err="1"/>
              <a:t>baik-baik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Kami </a:t>
            </a:r>
            <a:r>
              <a:rPr lang="en-US" dirty="0" err="1"/>
              <a:t>lebihkan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 yang Kami </a:t>
            </a:r>
            <a:r>
              <a:rPr lang="en-US" dirty="0" err="1"/>
              <a:t>ciptakan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yang </a:t>
            </a:r>
            <a:r>
              <a:rPr lang="en-US" dirty="0" err="1"/>
              <a:t>sempurna</a:t>
            </a:r>
            <a:r>
              <a:rPr lang="en-US" dirty="0" smtClean="0"/>
              <a:t>.(</a:t>
            </a:r>
            <a:r>
              <a:rPr lang="en-US" dirty="0" smtClean="0"/>
              <a:t>QS al-</a:t>
            </a:r>
            <a:r>
              <a:rPr lang="en-US" dirty="0" err="1" smtClean="0"/>
              <a:t>Isra</a:t>
            </a:r>
            <a:r>
              <a:rPr lang="en-US" dirty="0" smtClean="0"/>
              <a:t> [17]: 70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31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b="1" dirty="0" err="1" smtClean="0"/>
              <a:t>Asas</a:t>
            </a:r>
            <a:r>
              <a:rPr lang="en-ID" b="1" dirty="0" smtClean="0"/>
              <a:t>/</a:t>
            </a:r>
            <a:r>
              <a:rPr lang="en-ID" b="1" dirty="0" err="1" smtClean="0"/>
              <a:t>Prinsip</a:t>
            </a:r>
            <a:r>
              <a:rPr lang="en-ID" b="1" dirty="0" smtClean="0"/>
              <a:t> </a:t>
            </a:r>
            <a:r>
              <a:rPr lang="en-ID" b="1" dirty="0" err="1" smtClean="0"/>
              <a:t>Mewujudkan</a:t>
            </a:r>
            <a:r>
              <a:rPr lang="en-ID" b="1" dirty="0" smtClean="0"/>
              <a:t> </a:t>
            </a:r>
            <a:r>
              <a:rPr lang="en-ID" b="1" dirty="0" err="1" smtClean="0"/>
              <a:t>Kesejahteraan</a:t>
            </a:r>
            <a:r>
              <a:rPr lang="en-ID" b="1" dirty="0" smtClean="0"/>
              <a:t> </a:t>
            </a:r>
            <a:r>
              <a:rPr lang="en-ID" b="1" dirty="0" err="1" smtClean="0"/>
              <a:t>Sosial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Undang</a:t>
            </a:r>
            <a:r>
              <a:rPr lang="en-US" sz="2400" dirty="0" err="1" smtClean="0">
                <a:effectLst/>
              </a:rPr>
              <a:t>-undang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Republik</a:t>
            </a:r>
            <a:r>
              <a:rPr lang="en-US" sz="2400" dirty="0" smtClean="0">
                <a:effectLst/>
              </a:rPr>
              <a:t> Indonesia No. 11 </a:t>
            </a:r>
            <a:r>
              <a:rPr lang="en-US" sz="2400" dirty="0" err="1" smtClean="0">
                <a:effectLst/>
              </a:rPr>
              <a:t>tahun</a:t>
            </a:r>
            <a:r>
              <a:rPr lang="en-US" sz="2400" dirty="0" smtClean="0">
                <a:effectLst/>
              </a:rPr>
              <a:t> 2009 yang </a:t>
            </a:r>
            <a:r>
              <a:rPr lang="en-US" sz="2400" dirty="0" err="1" smtClean="0">
                <a:effectLst/>
              </a:rPr>
              <a:t>juga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sejalan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dengan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prinsip-prinsip</a:t>
            </a:r>
            <a:r>
              <a:rPr lang="en-US" sz="2400" dirty="0" smtClean="0">
                <a:effectLst/>
              </a:rPr>
              <a:t> al-Qur’an, </a:t>
            </a:r>
            <a:r>
              <a:rPr lang="en-US" sz="2400" dirty="0" err="1" smtClean="0">
                <a:effectLst/>
              </a:rPr>
              <a:t>adalah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74052" y="270892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</a:rPr>
              <a:t>KESETIAKAWANAN,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KEADILAN,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KEMANFAATAN,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KETERPADUAN,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KEMITRAAN,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KETERBUKAAN,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AKUNTABILITAS,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PARTISIPASI,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PROFESIONALITAS,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KEBERLANJUTAN.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3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938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AKHLAK SOSIAL</vt:lpstr>
      <vt:lpstr>Masyarakat Ideal dalam Islam</vt:lpstr>
      <vt:lpstr>Masyarakat Ideal dalam Islam</vt:lpstr>
      <vt:lpstr>Masyarakat Ideal dalam Islam</vt:lpstr>
      <vt:lpstr>PRINSIP TOLERANSI DALAM ISLAM</vt:lpstr>
      <vt:lpstr>PRINSIP TOLERANSI DALAM ISLAM</vt:lpstr>
      <vt:lpstr>PRINSIP TOLERANSI DALAM ISLAM</vt:lpstr>
      <vt:lpstr>PRINSIP TOLERANSI DALAM ISLAM</vt:lpstr>
      <vt:lpstr>Asas/Prinsip Mewujudkan Kesejahteraan Sosial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2022-04-04T05:50:51Z</dcterms:created>
  <dcterms:modified xsi:type="dcterms:W3CDTF">2022-04-04T06:59:27Z</dcterms:modified>
</cp:coreProperties>
</file>