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71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DA0F4-6B5E-4B37-91CF-5299920782EE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AB9E4-2DD5-48F2-A8C7-FC8D89ADF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2.gif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SONGS\Mars%20Muhammadiyah\02%20-%20Sang%20Surya%20Baru.MP3" TargetMode="External"/><Relationship Id="rId6" Type="http://schemas.openxmlformats.org/officeDocument/2006/relationships/slide" Target="slide4.xml"/><Relationship Id="rId11" Type="http://schemas.openxmlformats.org/officeDocument/2006/relationships/image" Target="../media/image5.png"/><Relationship Id="rId5" Type="http://schemas.openxmlformats.org/officeDocument/2006/relationships/audio" Target="../media/audio1.wav"/><Relationship Id="rId10" Type="http://schemas.openxmlformats.org/officeDocument/2006/relationships/audio" Target="../media/audio2.wav"/><Relationship Id="rId4" Type="http://schemas.openxmlformats.org/officeDocument/2006/relationships/slide" Target="slide2.xm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51160" y="1752600"/>
            <a:ext cx="457200" cy="419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MUQADDIMAH  AD MUHAMMADIYAH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Left-Right Arrow 8"/>
          <p:cNvSpPr/>
          <p:nvPr/>
        </p:nvSpPr>
        <p:spPr>
          <a:xfrm>
            <a:off x="3793760" y="1524000"/>
            <a:ext cx="4648200" cy="83820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Jl. Islam </a:t>
            </a:r>
            <a:r>
              <a:rPr lang="en-US" sz="2800" b="1" dirty="0" err="1" smtClean="0">
                <a:solidFill>
                  <a:schemeClr val="bg1"/>
                </a:solidFill>
              </a:rPr>
              <a:t>Berkemajuan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sp>
        <p:nvSpPr>
          <p:cNvPr id="10" name="Rectangle 9">
            <a:hlinkClick r:id="rId4" action="ppaction://hlinksldjump" highlightClick="1">
              <a:snd r:embed="rId5" name="applause.wav" builtIn="1"/>
            </a:hlinkClick>
          </p:cNvPr>
          <p:cNvSpPr/>
          <p:nvPr/>
        </p:nvSpPr>
        <p:spPr>
          <a:xfrm>
            <a:off x="6308360" y="2819400"/>
            <a:ext cx="2133600" cy="533400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HAKIKAT</a:t>
            </a:r>
            <a:endParaRPr lang="en-US" b="1" dirty="0"/>
          </a:p>
        </p:txBody>
      </p:sp>
      <p:sp>
        <p:nvSpPr>
          <p:cNvPr id="11" name="Rectangle 10">
            <a:hlinkClick r:id="rId6" action="ppaction://hlinksldjump" highlightClick="1"/>
          </p:cNvPr>
          <p:cNvSpPr/>
          <p:nvPr/>
        </p:nvSpPr>
        <p:spPr>
          <a:xfrm>
            <a:off x="3701320" y="3429000"/>
            <a:ext cx="2133600" cy="60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MATAN</a:t>
            </a:r>
          </a:p>
        </p:txBody>
      </p:sp>
      <p:sp>
        <p:nvSpPr>
          <p:cNvPr id="12" name="Rectangle 11">
            <a:hlinkClick r:id="" action="ppaction://noaction" highlightClick="1"/>
          </p:cNvPr>
          <p:cNvSpPr/>
          <p:nvPr/>
        </p:nvSpPr>
        <p:spPr>
          <a:xfrm>
            <a:off x="6324600" y="4114800"/>
            <a:ext cx="2133600" cy="685800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PENJELASAN</a:t>
            </a:r>
          </a:p>
        </p:txBody>
      </p:sp>
      <p:sp>
        <p:nvSpPr>
          <p:cNvPr id="13" name="Rectangle 12">
            <a:hlinkClick r:id="" action="ppaction://noaction" highlightClick="1"/>
          </p:cNvPr>
          <p:cNvSpPr/>
          <p:nvPr/>
        </p:nvSpPr>
        <p:spPr>
          <a:xfrm>
            <a:off x="3736300" y="4671930"/>
            <a:ext cx="2133600" cy="533400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KANDUNGAN</a:t>
            </a:r>
            <a:endParaRPr lang="en-US" sz="2400" b="1" dirty="0"/>
          </a:p>
        </p:txBody>
      </p:sp>
      <p:pic>
        <p:nvPicPr>
          <p:cNvPr id="15" name="Picture 14" descr="animasi bergerak-4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2400" y="3429000"/>
            <a:ext cx="2857500" cy="2524125"/>
          </a:xfrm>
          <a:prstGeom prst="rect">
            <a:avLst/>
          </a:prstGeom>
        </p:spPr>
      </p:pic>
      <p:pic>
        <p:nvPicPr>
          <p:cNvPr id="1026" name="Picture 2" descr="D:\Data SMK M 1\GAMBAR\exit 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pic>
        <p:nvPicPr>
          <p:cNvPr id="1027" name="Picture 3" descr="D:\Data SMK M 1\GAMBAR\ex5.jpg">
            <a:hlinkClick r:id="" action="ppaction://hlinkshowjump?jump=endshow" highlightClick="1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62825" y="6096000"/>
            <a:ext cx="1781175" cy="762000"/>
          </a:xfrm>
          <a:prstGeom prst="rect">
            <a:avLst/>
          </a:prstGeom>
          <a:noFill/>
        </p:spPr>
      </p:pic>
      <p:pic>
        <p:nvPicPr>
          <p:cNvPr id="19" name="Picture 7">
            <a:hlinkClick r:id="rId4" action="ppaction://hlinksldjump" highlightClick="1">
              <a:snd r:embed="rId10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257800" y="6088062"/>
            <a:ext cx="849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02 - Sang Surya Bar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2"/>
          <a:stretch>
            <a:fillRect/>
          </a:stretch>
        </p:blipFill>
        <p:spPr>
          <a:xfrm>
            <a:off x="381000" y="6324600"/>
            <a:ext cx="304800" cy="304800"/>
          </a:xfrm>
          <a:prstGeom prst="rect">
            <a:avLst/>
          </a:prstGeom>
        </p:spPr>
      </p:pic>
      <p:pic>
        <p:nvPicPr>
          <p:cNvPr id="2" name="Picture 2" descr="D:\File campur\Logo\Aneka Logo\PAY2001.bm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04800" y="914400"/>
            <a:ext cx="2667000" cy="22098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53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TIGA</a:t>
            </a:r>
            <a:endParaRPr lang="en-US" dirty="0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914400"/>
            <a:ext cx="48740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POKOK PIKIRAN KETIGA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381000" y="1524000"/>
            <a:ext cx="8458200" cy="12192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Allah yang </a:t>
            </a:r>
            <a:r>
              <a:rPr lang="en-US" sz="2000" dirty="0" err="1" smtClean="0"/>
              <a:t>sebenar-benarnyalah</a:t>
            </a:r>
            <a:r>
              <a:rPr lang="en-US" sz="2000" dirty="0" smtClean="0"/>
              <a:t>  </a:t>
            </a:r>
            <a:r>
              <a:rPr lang="en-US" sz="2000" dirty="0" err="1" smtClean="0"/>
              <a:t>satu-satunya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sendi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membentuk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 yang </a:t>
            </a:r>
            <a:r>
              <a:rPr lang="en-US" sz="2000" dirty="0" err="1" smtClean="0"/>
              <a:t>utama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mengatur</a:t>
            </a:r>
            <a:r>
              <a:rPr lang="en-US" sz="2000" dirty="0" smtClean="0"/>
              <a:t> </a:t>
            </a:r>
            <a:r>
              <a:rPr lang="en-US" sz="2000" dirty="0" err="1" smtClean="0"/>
              <a:t>ketertiban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 (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)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menuju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bahagia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sejahtera</a:t>
            </a:r>
            <a:r>
              <a:rPr lang="en-US" sz="2000" dirty="0" smtClean="0"/>
              <a:t> yang </a:t>
            </a:r>
            <a:r>
              <a:rPr lang="en-US" sz="2000" dirty="0" err="1" smtClean="0"/>
              <a:t>haqiqi</a:t>
            </a:r>
            <a:r>
              <a:rPr lang="en-US" sz="2000" dirty="0" smtClean="0"/>
              <a:t>,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diakhirat</a:t>
            </a:r>
            <a:endParaRPr lang="en-US" sz="2000" i="1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457200" y="2895600"/>
            <a:ext cx="8382000" cy="2819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KETERANGAN:</a:t>
            </a:r>
          </a:p>
          <a:p>
            <a:pPr marL="342900" indent="-342900" algn="just"/>
            <a:r>
              <a:rPr lang="en-US" sz="2000" dirty="0" smtClean="0"/>
              <a:t>3.1. </a:t>
            </a:r>
            <a:r>
              <a:rPr lang="en-US" sz="2000" dirty="0" err="1" smtClean="0"/>
              <a:t>Pendirian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lahir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keyakinan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kokoh</a:t>
            </a:r>
            <a:r>
              <a:rPr lang="en-US" sz="2000" dirty="0" smtClean="0"/>
              <a:t> </a:t>
            </a:r>
            <a:r>
              <a:rPr lang="en-US" sz="2000" dirty="0" err="1" smtClean="0"/>
              <a:t>kuat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mengkaji</a:t>
            </a:r>
            <a:r>
              <a:rPr lang="en-US" sz="2000" dirty="0" smtClean="0"/>
              <a:t>, </a:t>
            </a:r>
            <a:r>
              <a:rPr lang="en-US" sz="2000" dirty="0" err="1" smtClean="0"/>
              <a:t>mempelajari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ajaran</a:t>
            </a:r>
            <a:r>
              <a:rPr lang="en-US" sz="2000" dirty="0" smtClean="0"/>
              <a:t> Islam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arti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sifat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sebenar-benarnya</a:t>
            </a:r>
            <a:r>
              <a:rPr lang="en-US" sz="2000" dirty="0" smtClean="0"/>
              <a:t>.</a:t>
            </a:r>
          </a:p>
          <a:p>
            <a:pPr marL="342900" indent="-342900" algn="just"/>
            <a:r>
              <a:rPr lang="en-US" sz="2000" dirty="0" smtClean="0"/>
              <a:t>3.2. Agama Islam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mengandung</a:t>
            </a:r>
            <a:r>
              <a:rPr lang="en-US" sz="2000" dirty="0" smtClean="0"/>
              <a:t> </a:t>
            </a:r>
            <a:r>
              <a:rPr lang="en-US" sz="2000" dirty="0" err="1" smtClean="0"/>
              <a:t>ajaran-ajaran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sempurna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penuh</a:t>
            </a:r>
            <a:r>
              <a:rPr lang="en-US" sz="2000" dirty="0" smtClean="0"/>
              <a:t> </a:t>
            </a:r>
            <a:r>
              <a:rPr lang="en-US" sz="2000" dirty="0" err="1" smtClean="0"/>
              <a:t>kebenaran</a:t>
            </a:r>
            <a:r>
              <a:rPr lang="en-US" sz="2000" dirty="0" smtClean="0"/>
              <a:t>,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petunjuk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rahmat</a:t>
            </a:r>
            <a:r>
              <a:rPr lang="en-US" sz="2000" dirty="0" smtClean="0"/>
              <a:t> Allah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kebahagiaan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yang </a:t>
            </a:r>
            <a:r>
              <a:rPr lang="en-US" sz="2000" dirty="0" err="1" smtClean="0"/>
              <a:t>hakiki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akhirat</a:t>
            </a:r>
            <a:r>
              <a:rPr lang="en-US" sz="2000" dirty="0" smtClean="0"/>
              <a:t> (QS.3: 19 </a:t>
            </a:r>
            <a:r>
              <a:rPr lang="en-US" sz="2000" dirty="0" err="1" smtClean="0"/>
              <a:t>dan</a:t>
            </a:r>
            <a:r>
              <a:rPr lang="en-US" sz="2000" dirty="0" smtClean="0"/>
              <a:t> 85, QS. 5: 3, QS. 21: 107)</a:t>
            </a:r>
          </a:p>
          <a:p>
            <a:pPr marL="342900" indent="-342900" algn="just"/>
            <a:endParaRPr lang="en-US" sz="2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57200" y="1143000"/>
            <a:ext cx="83820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</a:p>
          <a:p>
            <a:pPr marL="342900" indent="-342900" algn="just"/>
            <a:r>
              <a:rPr lang="en-US" sz="2000" b="1" dirty="0" smtClean="0"/>
              <a:t>	3.3. </a:t>
            </a:r>
            <a:r>
              <a:rPr lang="en-US" sz="2000" b="1" dirty="0" err="1" smtClean="0"/>
              <a:t>Muhammadiyah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memahami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istimbath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hukum</a:t>
            </a:r>
            <a:r>
              <a:rPr lang="en-US" sz="2000" b="1" dirty="0" smtClean="0"/>
              <a:t> agama </a:t>
            </a:r>
            <a:r>
              <a:rPr lang="en-US" sz="2000" b="1" dirty="0" err="1" smtClean="0"/>
              <a:t>ialah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kembali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al-Qur’an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Sunnah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shahih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mempergunakan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akal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pikiran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cerdas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bebas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istilahnya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dinamakan</a:t>
            </a:r>
            <a:r>
              <a:rPr lang="en-US" sz="2000" b="1" dirty="0" smtClean="0"/>
              <a:t> </a:t>
            </a:r>
            <a:r>
              <a:rPr lang="en-US" sz="2000" b="1" i="1" dirty="0" err="1" smtClean="0"/>
              <a:t>tarjih</a:t>
            </a:r>
            <a:r>
              <a:rPr lang="en-US" sz="2000" b="1" dirty="0" smtClean="0"/>
              <a:t>…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demikian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faham</a:t>
            </a:r>
            <a:r>
              <a:rPr lang="en-US" sz="2000" b="1" dirty="0" smtClean="0"/>
              <a:t> agama </a:t>
            </a:r>
            <a:r>
              <a:rPr lang="en-US" sz="2000" b="1" dirty="0" err="1" smtClean="0"/>
              <a:t>Muhammadiyah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tentang</a:t>
            </a:r>
            <a:r>
              <a:rPr lang="en-US" sz="2000" b="1" dirty="0" smtClean="0"/>
              <a:t> agama </a:t>
            </a:r>
            <a:r>
              <a:rPr lang="en-US" sz="2000" b="1" dirty="0" err="1" smtClean="0"/>
              <a:t>adalah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dinamis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berkembang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maju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dapat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menerima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perubahan-perubahan</a:t>
            </a:r>
            <a:r>
              <a:rPr lang="en-US" sz="2000" b="1" dirty="0" smtClean="0"/>
              <a:t>  </a:t>
            </a:r>
            <a:r>
              <a:rPr lang="en-US" sz="2000" b="1" dirty="0" err="1" smtClean="0"/>
              <a:t>asal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i="1" dirty="0" err="1" smtClean="0"/>
              <a:t>hujjah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alasan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lebih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kuat</a:t>
            </a:r>
            <a:r>
              <a:rPr lang="en-US" sz="2000" b="1" dirty="0" smtClean="0"/>
              <a:t>.</a:t>
            </a:r>
          </a:p>
          <a:p>
            <a:pPr marL="342900" indent="-342900" algn="just"/>
            <a:endParaRPr lang="en-US" sz="2000" dirty="0" smtClean="0"/>
          </a:p>
        </p:txBody>
      </p:sp>
      <p:sp>
        <p:nvSpPr>
          <p:cNvPr id="22" name="Rounded Rectangle 21"/>
          <p:cNvSpPr/>
          <p:nvPr/>
        </p:nvSpPr>
        <p:spPr>
          <a:xfrm>
            <a:off x="457200" y="3505200"/>
            <a:ext cx="8382000" cy="2209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	3.4. </a:t>
            </a:r>
            <a:r>
              <a:rPr lang="en-US" sz="2400" b="1" dirty="0" err="1" smtClean="0"/>
              <a:t>Ajaran</a:t>
            </a:r>
            <a:r>
              <a:rPr lang="en-US" sz="2400" b="1" dirty="0" smtClean="0"/>
              <a:t> Islam 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mengenai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soal-soal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perseorangan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I’tiqad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ibadah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akhlak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tetapi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mencakup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seluruh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aspek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kehidupan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I’tiqad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ibadah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akhlak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kebudayaan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pendidikan-pengajaran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ilmu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pengetahuan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sosial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ekonomi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politik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dsb</a:t>
            </a:r>
            <a:r>
              <a:rPr lang="en-US" sz="2400" b="1" dirty="0" smtClean="0"/>
              <a:t>)</a:t>
            </a:r>
          </a:p>
          <a:p>
            <a:pPr marL="342900" indent="-342900" algn="just"/>
            <a:endParaRPr lang="en-US" sz="24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TIGA</a:t>
            </a:r>
            <a:endParaRPr lang="en-US" dirty="0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33600" y="838200"/>
            <a:ext cx="52682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POKOK PIKIRAN KEEMPAT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381000" y="1371600"/>
            <a:ext cx="8458200" cy="1371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  <a:r>
              <a:rPr lang="en-US" sz="2000" dirty="0" err="1" smtClean="0"/>
              <a:t>Berjuang</a:t>
            </a:r>
            <a:r>
              <a:rPr lang="en-US" sz="2000" dirty="0" smtClean="0"/>
              <a:t> </a:t>
            </a:r>
            <a:r>
              <a:rPr lang="en-US" sz="2000" dirty="0" err="1" smtClean="0"/>
              <a:t>menegakkan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menjunjung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agama Islam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mewujudkan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Islam yang </a:t>
            </a:r>
            <a:r>
              <a:rPr lang="en-US" sz="2000" dirty="0" err="1" smtClean="0"/>
              <a:t>sebenar-benarnya</a:t>
            </a:r>
            <a:r>
              <a:rPr lang="en-US" sz="2000" dirty="0" smtClean="0"/>
              <a:t>,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wajib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ibadah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Allah </a:t>
            </a:r>
            <a:r>
              <a:rPr lang="en-US" sz="2000" dirty="0" err="1" smtClean="0"/>
              <a:t>berbuat</a:t>
            </a:r>
            <a:r>
              <a:rPr lang="en-US" sz="2000" dirty="0" smtClean="0"/>
              <a:t> </a:t>
            </a:r>
            <a:r>
              <a:rPr lang="en-US" sz="2000" dirty="0" err="1" smtClean="0"/>
              <a:t>ihsan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islah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/ </a:t>
            </a:r>
            <a:r>
              <a:rPr lang="en-US" sz="2000" dirty="0" err="1" smtClean="0"/>
              <a:t>masyarakat</a:t>
            </a:r>
            <a:endParaRPr lang="en-US" sz="2000" i="1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457200" y="2819400"/>
            <a:ext cx="8382000" cy="3200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</a:p>
          <a:p>
            <a:pPr marL="342900" indent="-342900"/>
            <a:r>
              <a:rPr lang="en-US" sz="2000" dirty="0" smtClean="0"/>
              <a:t>KETERANGAN:</a:t>
            </a:r>
          </a:p>
          <a:p>
            <a:pPr marL="342900" indent="-342900" algn="just"/>
            <a:r>
              <a:rPr lang="en-US" sz="2000" dirty="0" smtClean="0"/>
              <a:t>4.1. </a:t>
            </a:r>
            <a:r>
              <a:rPr lang="en-US" sz="2000" dirty="0" err="1" smtClean="0"/>
              <a:t>segala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memperjuangkan</a:t>
            </a:r>
            <a:r>
              <a:rPr lang="en-US" sz="2000" dirty="0" smtClean="0"/>
              <a:t> Islam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sabilillah</a:t>
            </a:r>
            <a:endParaRPr lang="en-US" sz="2000" dirty="0" smtClean="0"/>
          </a:p>
          <a:p>
            <a:pPr marL="342900" indent="-342900" algn="just"/>
            <a:r>
              <a:rPr lang="en-US" sz="2000" dirty="0" smtClean="0"/>
              <a:t>4.2. Jihad </a:t>
            </a:r>
            <a:r>
              <a:rPr lang="en-US" sz="2000" dirty="0" err="1" smtClean="0"/>
              <a:t>fi</a:t>
            </a:r>
            <a:r>
              <a:rPr lang="en-US" sz="2000" dirty="0" smtClean="0"/>
              <a:t> </a:t>
            </a:r>
            <a:r>
              <a:rPr lang="en-US" sz="2000" dirty="0" err="1" smtClean="0"/>
              <a:t>sabilillah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ciri</a:t>
            </a:r>
            <a:r>
              <a:rPr lang="en-US" sz="2000" dirty="0" smtClean="0"/>
              <a:t> </a:t>
            </a:r>
            <a:r>
              <a:rPr lang="en-US" sz="2000" dirty="0" err="1" smtClean="0"/>
              <a:t>keimanan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endParaRPr lang="en-US" sz="2000" dirty="0" smtClean="0"/>
          </a:p>
          <a:p>
            <a:pPr marL="342900" indent="-342900" algn="just"/>
            <a:r>
              <a:rPr lang="en-US" sz="2000" dirty="0" smtClean="0"/>
              <a:t>4.3 </a:t>
            </a:r>
            <a:r>
              <a:rPr lang="en-US" sz="2000" dirty="0" err="1" smtClean="0"/>
              <a:t>segala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r>
              <a:rPr lang="en-US" sz="2000" dirty="0" smtClean="0"/>
              <a:t> </a:t>
            </a:r>
            <a:r>
              <a:rPr lang="en-US" sz="2000" dirty="0" err="1" smtClean="0"/>
              <a:t>misi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endParaRPr lang="en-US" sz="2000" dirty="0" smtClean="0"/>
          </a:p>
          <a:p>
            <a:pPr marL="342900" indent="-342900" algn="just"/>
            <a:r>
              <a:rPr lang="en-US" sz="2000" dirty="0" smtClean="0"/>
              <a:t>4.4 </a:t>
            </a:r>
            <a:r>
              <a:rPr lang="en-US" sz="2000" dirty="0" err="1" smtClean="0"/>
              <a:t>perjuangan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dilandasi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semangat</a:t>
            </a:r>
            <a:r>
              <a:rPr lang="en-US" sz="2000" dirty="0" smtClean="0"/>
              <a:t> </a:t>
            </a:r>
            <a:r>
              <a:rPr lang="en-US" sz="2000" dirty="0" err="1" smtClean="0"/>
              <a:t>beribadah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menyadari</a:t>
            </a:r>
            <a:r>
              <a:rPr lang="en-US" sz="2000" dirty="0" smtClean="0"/>
              <a:t> </a:t>
            </a:r>
            <a:r>
              <a:rPr lang="en-US" sz="2000" dirty="0" err="1" smtClean="0"/>
              <a:t>kerusakan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karenan</a:t>
            </a:r>
            <a:r>
              <a:rPr lang="en-US" sz="2000" dirty="0" smtClean="0"/>
              <a:t> </a:t>
            </a:r>
            <a:r>
              <a:rPr lang="en-US" sz="2000" dirty="0" err="1" smtClean="0"/>
              <a:t>menyimpang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al-Qur’an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Sunnah</a:t>
            </a:r>
            <a:endParaRPr lang="en-US" sz="2000" dirty="0" smtClean="0"/>
          </a:p>
          <a:p>
            <a:pPr marL="342900" indent="-342900" algn="just"/>
            <a:r>
              <a:rPr lang="en-US" sz="2000" dirty="0" smtClean="0"/>
              <a:t>4.5 Islam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ajaran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mencangkup</a:t>
            </a:r>
            <a:r>
              <a:rPr lang="en-US" sz="2000" dirty="0" smtClean="0"/>
              <a:t> </a:t>
            </a:r>
            <a:r>
              <a:rPr lang="en-US" sz="2000" dirty="0" err="1" smtClean="0"/>
              <a:t>seluruk</a:t>
            </a:r>
            <a:r>
              <a:rPr lang="en-US" sz="2000" dirty="0" smtClean="0"/>
              <a:t> </a:t>
            </a:r>
            <a:r>
              <a:rPr lang="en-US" sz="2000" dirty="0" err="1" smtClean="0"/>
              <a:t>aspek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endParaRPr lang="en-US" sz="2000" dirty="0" smtClean="0"/>
          </a:p>
          <a:p>
            <a:pPr marL="342900" indent="-342900" algn="just"/>
            <a:r>
              <a:rPr lang="en-US" sz="2000" dirty="0" smtClean="0"/>
              <a:t>4.6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dipilih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Allah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amanah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muka</a:t>
            </a:r>
            <a:r>
              <a:rPr lang="en-US" sz="2000" dirty="0" smtClean="0"/>
              <a:t> </a:t>
            </a:r>
            <a:r>
              <a:rPr lang="en-US" sz="2000" dirty="0" err="1" smtClean="0"/>
              <a:t>bumi</a:t>
            </a:r>
            <a:endParaRPr lang="en-US" sz="2000" dirty="0" smtClean="0"/>
          </a:p>
          <a:p>
            <a:pPr marL="342900" indent="-342900" algn="just"/>
            <a:r>
              <a:rPr lang="en-US" sz="2000" dirty="0" smtClean="0"/>
              <a:t>4.7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 </a:t>
            </a:r>
            <a:r>
              <a:rPr lang="en-US" sz="2000" dirty="0" err="1" smtClean="0"/>
              <a:t>menyadari</a:t>
            </a:r>
            <a:r>
              <a:rPr lang="en-US" sz="2000" dirty="0" smtClean="0"/>
              <a:t> </a:t>
            </a:r>
            <a:r>
              <a:rPr lang="en-US" sz="2000" dirty="0" err="1" smtClean="0"/>
              <a:t>tanggung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jawabnya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Indonesia</a:t>
            </a:r>
          </a:p>
          <a:p>
            <a:pPr marL="342900" indent="-342900" algn="just"/>
            <a:endParaRPr lang="en-US" sz="2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TIGA</a:t>
            </a:r>
            <a:endParaRPr lang="en-US" dirty="0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33600" y="838200"/>
            <a:ext cx="49493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POKOK PIKIRAN KELIMA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381000" y="1371600"/>
            <a:ext cx="8458200" cy="1371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  <a:r>
              <a:rPr lang="en-US" sz="2000" dirty="0" err="1" smtClean="0"/>
              <a:t>Perjuangan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mendakwahkan</a:t>
            </a:r>
            <a:r>
              <a:rPr lang="en-US" sz="2000" dirty="0" smtClean="0"/>
              <a:t> Islam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mengikuti</a:t>
            </a:r>
            <a:r>
              <a:rPr lang="en-US" sz="2000" dirty="0" smtClean="0"/>
              <a:t> </a:t>
            </a:r>
            <a:r>
              <a:rPr lang="en-US" sz="2000" dirty="0" err="1" smtClean="0"/>
              <a:t>jejak</a:t>
            </a:r>
            <a:r>
              <a:rPr lang="en-US" sz="2000" dirty="0" smtClean="0"/>
              <a:t> [</a:t>
            </a:r>
            <a:r>
              <a:rPr lang="en-US" sz="2000" dirty="0" err="1" smtClean="0"/>
              <a:t>ittiba</a:t>
            </a:r>
            <a:r>
              <a:rPr lang="en-US" sz="2000" dirty="0" smtClean="0"/>
              <a:t>’] </a:t>
            </a:r>
            <a:r>
              <a:rPr lang="en-US" sz="2000" dirty="0" err="1" smtClean="0"/>
              <a:t>perjuangan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Nabi</a:t>
            </a:r>
            <a:r>
              <a:rPr lang="en-US" sz="2000" dirty="0" smtClean="0"/>
              <a:t> </a:t>
            </a:r>
            <a:r>
              <a:rPr lang="en-US" sz="2000" dirty="0" err="1" smtClean="0"/>
              <a:t>terutama</a:t>
            </a:r>
            <a:r>
              <a:rPr lang="en-US" sz="2000" dirty="0" smtClean="0"/>
              <a:t> </a:t>
            </a:r>
            <a:r>
              <a:rPr lang="en-US" sz="2000" dirty="0" err="1" smtClean="0"/>
              <a:t>Nabi</a:t>
            </a:r>
            <a:r>
              <a:rPr lang="en-US" sz="2000" dirty="0" smtClean="0"/>
              <a:t> Muhammad saw</a:t>
            </a:r>
            <a:endParaRPr lang="en-US" sz="2000" i="1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457200" y="2819400"/>
            <a:ext cx="8382000" cy="3200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</a:p>
          <a:p>
            <a:pPr marL="342900" indent="-342900"/>
            <a:r>
              <a:rPr lang="en-US" sz="2000" dirty="0" smtClean="0"/>
              <a:t>KETERANGAN:</a:t>
            </a:r>
          </a:p>
          <a:p>
            <a:pPr marL="342900" indent="-342900"/>
            <a:r>
              <a:rPr lang="en-US" sz="2000" dirty="0" err="1" smtClean="0"/>
              <a:t>Poin</a:t>
            </a:r>
            <a:r>
              <a:rPr lang="en-US" sz="2000" dirty="0" smtClean="0"/>
              <a:t> 5.1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5.4</a:t>
            </a:r>
          </a:p>
          <a:p>
            <a:pPr marL="342900" indent="-342900" algn="just"/>
            <a:endParaRPr lang="en-US" sz="2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TIGA</a:t>
            </a:r>
            <a:endParaRPr lang="en-US" dirty="0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33600" y="838200"/>
            <a:ext cx="51593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POKOK PIKIRAN KEENAM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Flowchart: Alternate Process 14"/>
          <p:cNvSpPr/>
          <p:nvPr/>
        </p:nvSpPr>
        <p:spPr>
          <a:xfrm>
            <a:off x="381000" y="1371600"/>
            <a:ext cx="8458200" cy="1371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  <a:r>
              <a:rPr lang="en-US" sz="2000" dirty="0" err="1" smtClean="0"/>
              <a:t>Perjuangan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mendakwahkan</a:t>
            </a:r>
            <a:r>
              <a:rPr lang="en-US" sz="2000" dirty="0" smtClean="0"/>
              <a:t> Islam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endParaRPr lang="en-US" sz="2000" i="1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457200" y="2819400"/>
            <a:ext cx="8382000" cy="3200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</a:p>
          <a:p>
            <a:pPr marL="342900" indent="-342900"/>
            <a:r>
              <a:rPr lang="en-US" sz="2000" dirty="0" smtClean="0"/>
              <a:t>KETERANGAN:</a:t>
            </a:r>
          </a:p>
          <a:p>
            <a:pPr marL="342900" indent="-342900"/>
            <a:r>
              <a:rPr lang="en-US" sz="2000" dirty="0" err="1" smtClean="0"/>
              <a:t>Poin</a:t>
            </a:r>
            <a:r>
              <a:rPr lang="en-US" sz="2000" dirty="0" smtClean="0"/>
              <a:t> 6.1 </a:t>
            </a:r>
            <a:r>
              <a:rPr lang="en-US" sz="2000" dirty="0" err="1" smtClean="0"/>
              <a:t>sampai</a:t>
            </a:r>
            <a:r>
              <a:rPr lang="en-US" sz="2000" smtClean="0"/>
              <a:t> 6.14</a:t>
            </a:r>
            <a:endParaRPr lang="en-US" sz="2000" dirty="0" smtClean="0"/>
          </a:p>
          <a:p>
            <a:pPr marL="342900" indent="-342900" algn="just"/>
            <a:endParaRPr lang="en-US" sz="2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09800" y="914400"/>
            <a:ext cx="53574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POKOK PIKIRAN PERTAMA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57200" y="1752600"/>
            <a:ext cx="8382000" cy="1295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</a:t>
            </a:r>
            <a:r>
              <a:rPr lang="en-US" sz="2400" dirty="0" smtClean="0"/>
              <a:t> </a:t>
            </a:r>
            <a:r>
              <a:rPr lang="en-US" sz="2400" dirty="0" err="1" smtClean="0"/>
              <a:t>Tauhid</a:t>
            </a:r>
            <a:r>
              <a:rPr lang="en-US" sz="2400" dirty="0" smtClean="0"/>
              <a:t> (</a:t>
            </a:r>
            <a:r>
              <a:rPr lang="en-US" sz="2400" dirty="0" err="1" smtClean="0"/>
              <a:t>meng-Esakan</a:t>
            </a:r>
            <a:r>
              <a:rPr lang="en-US" sz="2400" dirty="0" smtClean="0"/>
              <a:t>) Allah; </a:t>
            </a:r>
            <a:r>
              <a:rPr lang="en-US" sz="2400" dirty="0" err="1" smtClean="0"/>
              <a:t>ber-Tuhan</a:t>
            </a:r>
            <a:r>
              <a:rPr lang="en-US" sz="2400" dirty="0" smtClean="0"/>
              <a:t>, </a:t>
            </a:r>
            <a:r>
              <a:rPr lang="en-US" sz="2400" dirty="0" err="1" smtClean="0"/>
              <a:t>beribadah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tunduk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taat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Allah</a:t>
            </a:r>
            <a:endParaRPr lang="en-US" sz="2400" i="1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457200" y="3276600"/>
            <a:ext cx="8382000" cy="2438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KETERANGAN:</a:t>
            </a:r>
          </a:p>
          <a:p>
            <a:pPr marL="342900" indent="-342900" algn="just"/>
            <a:r>
              <a:rPr lang="en-US" sz="2000" dirty="0" smtClean="0"/>
              <a:t>1.1.</a:t>
            </a:r>
            <a:r>
              <a:rPr lang="en-US" sz="2000" i="1" dirty="0" smtClean="0"/>
              <a:t> </a:t>
            </a:r>
            <a:r>
              <a:rPr lang="en-US" sz="2000" dirty="0" err="1" smtClean="0"/>
              <a:t>Ajaran</a:t>
            </a:r>
            <a:r>
              <a:rPr lang="en-US" sz="2000" dirty="0" smtClean="0"/>
              <a:t> </a:t>
            </a:r>
            <a:r>
              <a:rPr lang="en-US" sz="2000" dirty="0" err="1" smtClean="0"/>
              <a:t>Tauhid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inti</a:t>
            </a:r>
            <a:r>
              <a:rPr lang="en-US" sz="2000" dirty="0" smtClean="0"/>
              <a:t>/</a:t>
            </a:r>
            <a:r>
              <a:rPr lang="en-US" sz="2000" dirty="0" err="1" smtClean="0"/>
              <a:t>esensi</a:t>
            </a:r>
            <a:r>
              <a:rPr lang="en-US" sz="2000" dirty="0" smtClean="0"/>
              <a:t> </a:t>
            </a:r>
            <a:r>
              <a:rPr lang="en-US" sz="2000" dirty="0" err="1" smtClean="0"/>
              <a:t>ajaran</a:t>
            </a:r>
            <a:r>
              <a:rPr lang="en-US" sz="2000" dirty="0" smtClean="0"/>
              <a:t> Islam yang </a:t>
            </a:r>
            <a:r>
              <a:rPr lang="en-US" sz="2000" dirty="0" err="1" smtClean="0"/>
              <a:t>tetap</a:t>
            </a:r>
            <a:r>
              <a:rPr lang="en-US" sz="2000" dirty="0" smtClean="0"/>
              <a:t>,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berubah-ubah</a:t>
            </a:r>
            <a:r>
              <a:rPr lang="en-US" sz="2000" dirty="0" smtClean="0"/>
              <a:t>, </a:t>
            </a:r>
            <a:r>
              <a:rPr lang="en-US" sz="2000" dirty="0" err="1" smtClean="0"/>
              <a:t>sejak</a:t>
            </a:r>
            <a:r>
              <a:rPr lang="en-US" sz="2000" dirty="0" smtClean="0"/>
              <a:t> agama Islam yang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terakhir</a:t>
            </a:r>
            <a:r>
              <a:rPr lang="en-US" sz="2000" dirty="0" smtClean="0"/>
              <a:t> (QS. Al-</a:t>
            </a:r>
            <a:r>
              <a:rPr lang="en-US" sz="2000" dirty="0" err="1" smtClean="0"/>
              <a:t>Anbiya</a:t>
            </a:r>
            <a:r>
              <a:rPr lang="en-US" sz="2000" dirty="0" smtClean="0"/>
              <a:t>’: 25).</a:t>
            </a:r>
          </a:p>
          <a:p>
            <a:pPr marL="342900" indent="-342900" algn="just"/>
            <a:r>
              <a:rPr lang="en-US" sz="2000" dirty="0" smtClean="0"/>
              <a:t>	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ajaran</a:t>
            </a:r>
            <a:r>
              <a:rPr lang="en-US" sz="2000" dirty="0" smtClean="0"/>
              <a:t> Islam </a:t>
            </a:r>
            <a:r>
              <a:rPr lang="en-US" sz="2000" dirty="0" err="1" smtClean="0"/>
              <a:t>bertumpu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memanifestasikan</a:t>
            </a:r>
            <a:r>
              <a:rPr lang="en-US" sz="2000" dirty="0" smtClean="0"/>
              <a:t> </a:t>
            </a:r>
            <a:r>
              <a:rPr lang="en-US" sz="2000" dirty="0" err="1" smtClean="0"/>
              <a:t>kepercayaan</a:t>
            </a:r>
            <a:r>
              <a:rPr lang="en-US" sz="2000" dirty="0" smtClean="0"/>
              <a:t> </a:t>
            </a:r>
            <a:r>
              <a:rPr lang="en-US" sz="2000" dirty="0" err="1" smtClean="0"/>
              <a:t>tauhid</a:t>
            </a:r>
            <a:r>
              <a:rPr lang="en-US" sz="2000" dirty="0" smtClean="0"/>
              <a:t>.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Tauhid</a:t>
            </a:r>
            <a:r>
              <a:rPr lang="en-US" sz="2000" dirty="0" smtClean="0"/>
              <a:t> </a:t>
            </a:r>
            <a:r>
              <a:rPr lang="en-US" sz="2000" dirty="0" err="1" smtClean="0"/>
              <a:t>sepenuh-penuhnya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arti</a:t>
            </a:r>
            <a:r>
              <a:rPr lang="en-US" sz="2000" dirty="0" smtClean="0"/>
              <a:t> </a:t>
            </a:r>
            <a:r>
              <a:rPr lang="en-US" sz="2000" dirty="0" err="1" smtClean="0"/>
              <a:t>proporsi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sebenar-benarnya</a:t>
            </a:r>
            <a:r>
              <a:rPr lang="en-US" sz="2000" dirty="0" smtClean="0"/>
              <a:t>,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Islam.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" y="1524000"/>
            <a:ext cx="8382000" cy="4191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800" dirty="0" smtClean="0"/>
              <a:t>	</a:t>
            </a:r>
          </a:p>
          <a:p>
            <a:pPr marL="342900" indent="-342900" algn="just"/>
            <a:r>
              <a:rPr lang="en-US" sz="2800" b="1" dirty="0" smtClean="0"/>
              <a:t>1.2.</a:t>
            </a:r>
            <a:r>
              <a:rPr lang="en-US" sz="2800" b="1" i="1" dirty="0" smtClean="0"/>
              <a:t> </a:t>
            </a:r>
            <a:r>
              <a:rPr lang="en-US" sz="2800" b="1" dirty="0" err="1" smtClean="0"/>
              <a:t>Kepercayaan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Tauhid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mempunyai</a:t>
            </a:r>
            <a:r>
              <a:rPr lang="en-US" sz="2800" b="1" dirty="0" smtClean="0"/>
              <a:t> 3 </a:t>
            </a:r>
            <a:r>
              <a:rPr lang="en-US" sz="2800" b="1" dirty="0" err="1" smtClean="0"/>
              <a:t>aspek</a:t>
            </a:r>
            <a:r>
              <a:rPr lang="en-US" sz="2800" b="1" dirty="0" smtClean="0"/>
              <a:t>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err="1" smtClean="0"/>
              <a:t>Kepercayaan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keyakinan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Allah-</a:t>
            </a:r>
            <a:r>
              <a:rPr lang="en-US" sz="2800" dirty="0" err="1" smtClean="0"/>
              <a:t>lah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kuasa</a:t>
            </a:r>
            <a:r>
              <a:rPr lang="en-US" sz="2800" dirty="0" smtClean="0"/>
              <a:t> </a:t>
            </a:r>
            <a:r>
              <a:rPr lang="en-US" sz="2800" dirty="0" err="1" smtClean="0"/>
              <a:t>mencipta</a:t>
            </a:r>
            <a:r>
              <a:rPr lang="en-US" sz="2800" dirty="0" smtClean="0"/>
              <a:t>, </a:t>
            </a:r>
            <a:r>
              <a:rPr lang="en-US" sz="2800" dirty="0" err="1" smtClean="0"/>
              <a:t>memelihara</a:t>
            </a:r>
            <a:r>
              <a:rPr lang="en-US" sz="2800" dirty="0" smtClean="0"/>
              <a:t>, </a:t>
            </a:r>
            <a:r>
              <a:rPr lang="en-US" sz="2800" dirty="0" err="1" smtClean="0"/>
              <a:t>mengatur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menguasai</a:t>
            </a:r>
            <a:r>
              <a:rPr lang="en-US" sz="2800" dirty="0" smtClean="0"/>
              <a:t> </a:t>
            </a:r>
            <a:r>
              <a:rPr lang="en-US" sz="2800" dirty="0" err="1" smtClean="0"/>
              <a:t>alam</a:t>
            </a:r>
            <a:r>
              <a:rPr lang="en-US" sz="2800" dirty="0" smtClean="0"/>
              <a:t> </a:t>
            </a:r>
            <a:r>
              <a:rPr lang="en-US" sz="2800" dirty="0" err="1" smtClean="0"/>
              <a:t>semesta</a:t>
            </a:r>
            <a:r>
              <a:rPr lang="en-US" sz="2800" dirty="0" smtClean="0"/>
              <a:t> (QS. 7: 54).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err="1" smtClean="0"/>
              <a:t>Kepercayaan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keyakinan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Allah-</a:t>
            </a:r>
            <a:r>
              <a:rPr lang="en-US" sz="2800" dirty="0" err="1" smtClean="0"/>
              <a:t>lah</a:t>
            </a:r>
            <a:r>
              <a:rPr lang="en-US" sz="2800" dirty="0" smtClean="0"/>
              <a:t> </a:t>
            </a:r>
            <a:r>
              <a:rPr lang="en-US" sz="2800" dirty="0" err="1" smtClean="0"/>
              <a:t>Tuhan</a:t>
            </a:r>
            <a:r>
              <a:rPr lang="en-US" sz="2800" dirty="0" smtClean="0"/>
              <a:t> yang </a:t>
            </a:r>
            <a:r>
              <a:rPr lang="en-US" sz="2800" i="1" dirty="0" err="1" smtClean="0"/>
              <a:t>Haq</a:t>
            </a:r>
            <a:r>
              <a:rPr lang="en-US" sz="2800" i="1" dirty="0" smtClean="0"/>
              <a:t> </a:t>
            </a:r>
            <a:r>
              <a:rPr lang="en-US" sz="2800" dirty="0" smtClean="0"/>
              <a:t>(QS. 47: 19)</a:t>
            </a:r>
            <a:r>
              <a:rPr lang="en-US" sz="2800" i="1" dirty="0" smtClean="0"/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800" dirty="0" err="1" smtClean="0"/>
              <a:t>Kepercayaan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keyakinan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Allah-</a:t>
            </a:r>
            <a:r>
              <a:rPr lang="en-US" sz="2800" dirty="0" err="1" smtClean="0"/>
              <a:t>lah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berhak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wajib</a:t>
            </a:r>
            <a:r>
              <a:rPr lang="en-US" sz="2800" dirty="0" smtClean="0"/>
              <a:t> </a:t>
            </a:r>
            <a:r>
              <a:rPr lang="en-US" sz="2800" dirty="0" err="1" smtClean="0"/>
              <a:t>dihambai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disembah</a:t>
            </a:r>
            <a:r>
              <a:rPr lang="en-US" sz="2800" dirty="0" smtClean="0"/>
              <a:t> (QS. 17: 23)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" y="1143000"/>
            <a:ext cx="83820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1.3.</a:t>
            </a:r>
            <a:r>
              <a:rPr lang="en-US" sz="2400" b="1" i="1" dirty="0" smtClean="0"/>
              <a:t> </a:t>
            </a:r>
            <a:r>
              <a:rPr lang="en-US" sz="2400" b="1" dirty="0" err="1" smtClean="0"/>
              <a:t>Kepercayaan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Tauhid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membentuk</a:t>
            </a:r>
            <a:r>
              <a:rPr lang="en-US" sz="2400" b="1" dirty="0" smtClean="0"/>
              <a:t> 2 </a:t>
            </a:r>
            <a:r>
              <a:rPr lang="en-US" sz="2400" b="1" dirty="0" err="1" smtClean="0"/>
              <a:t>kesadaran</a:t>
            </a:r>
            <a:r>
              <a:rPr lang="en-US" sz="2400" b="1" dirty="0" smtClean="0"/>
              <a:t>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err="1" smtClean="0"/>
              <a:t>Percaya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,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jawabkan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hidupnya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err="1" smtClean="0"/>
              <a:t>Sadar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didunia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semata-mata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amal</a:t>
            </a:r>
            <a:r>
              <a:rPr lang="en-US" sz="2400" dirty="0" smtClean="0"/>
              <a:t> </a:t>
            </a:r>
            <a:r>
              <a:rPr lang="en-US" sz="2400" dirty="0" err="1" smtClean="0"/>
              <a:t>shaleh</a:t>
            </a:r>
            <a:r>
              <a:rPr lang="en-US" sz="2400" dirty="0" smtClean="0"/>
              <a:t>.</a:t>
            </a:r>
            <a:endParaRPr lang="en-US" sz="2400" i="1" dirty="0" smtClean="0"/>
          </a:p>
          <a:p>
            <a:pPr marL="342900" indent="-342900" algn="just"/>
            <a:endParaRPr lang="en-US" sz="24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457200" y="3505200"/>
            <a:ext cx="8382000" cy="2209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	1.4.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kehidupannya</a:t>
            </a:r>
            <a:r>
              <a:rPr lang="en-US" sz="2400" dirty="0" smtClean="0"/>
              <a:t>,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kedudukan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,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sengaja</a:t>
            </a:r>
            <a:r>
              <a:rPr lang="en-US" sz="2400" dirty="0" smtClean="0"/>
              <a:t> Allah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(QS. 7: 172).</a:t>
            </a:r>
          </a:p>
          <a:p>
            <a:pPr marL="342900" indent="-342900" algn="just"/>
            <a:endParaRPr lang="en-US" sz="24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" y="1143000"/>
            <a:ext cx="83820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	1.5.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melaksanakan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dasar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tersebut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hidup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kehidupannya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mempertahankan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kemuliaan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dirinya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tetap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makhluk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termulia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demikian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sebaliknya</a:t>
            </a:r>
            <a:r>
              <a:rPr lang="en-US" sz="2400" b="1" dirty="0" smtClean="0"/>
              <a:t> (QS. Al-Tin: 4-6)</a:t>
            </a:r>
          </a:p>
          <a:p>
            <a:pPr marL="342900" indent="-342900" algn="just"/>
            <a:endParaRPr lang="en-US" sz="24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457200" y="3505200"/>
            <a:ext cx="8382000" cy="2209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	1.6.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melaksanakan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dasar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tersebut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hidup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kehidupannya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menjadikan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seluruh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hidup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kehidupannya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semata-mata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beribadah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kepada</a:t>
            </a:r>
            <a:r>
              <a:rPr lang="en-US" sz="2400" b="1" dirty="0" smtClean="0"/>
              <a:t> Allah (</a:t>
            </a:r>
            <a:r>
              <a:rPr lang="en-US" sz="2400" b="1" dirty="0" err="1" smtClean="0"/>
              <a:t>beramal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shaleh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guna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mendapatkan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keridhaannya</a:t>
            </a:r>
            <a:r>
              <a:rPr lang="en-US" sz="2400" b="1" dirty="0" smtClean="0"/>
              <a:t> </a:t>
            </a:r>
          </a:p>
          <a:p>
            <a:pPr marL="342900" indent="-342900" algn="just"/>
            <a:r>
              <a:rPr lang="en-US" sz="2400" b="1" dirty="0" smtClean="0"/>
              <a:t>	(QS. 51: 56).</a:t>
            </a:r>
          </a:p>
          <a:p>
            <a:pPr marL="342900" indent="-342900" algn="just"/>
            <a:endParaRPr lang="en-US" sz="24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" y="1143000"/>
            <a:ext cx="83820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</a:t>
            </a:r>
          </a:p>
          <a:p>
            <a:pPr marL="342900" indent="-342900" algn="just"/>
            <a:r>
              <a:rPr lang="en-US" sz="2000" b="1" dirty="0" smtClean="0"/>
              <a:t>	1.7. </a:t>
            </a:r>
            <a:r>
              <a:rPr lang="en-US" sz="2000" b="1" dirty="0" err="1" smtClean="0"/>
              <a:t>Wujud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hidup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beribadah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sepenuhnya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ialah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hidup</a:t>
            </a:r>
            <a:r>
              <a:rPr lang="en-US" sz="2000" b="1" dirty="0" smtClean="0"/>
              <a:t> </a:t>
            </a:r>
            <a:r>
              <a:rPr lang="en-US" sz="2000" b="1" i="1" dirty="0" err="1" smtClean="0"/>
              <a:t>taqarrub</a:t>
            </a:r>
            <a:r>
              <a:rPr lang="en-US" sz="2000" b="1" i="1" dirty="0" smtClean="0"/>
              <a:t> </a:t>
            </a:r>
            <a:r>
              <a:rPr lang="en-US" sz="2000" b="1" dirty="0" err="1" smtClean="0"/>
              <a:t>kepada</a:t>
            </a:r>
            <a:r>
              <a:rPr lang="en-US" sz="2000" b="1" dirty="0" smtClean="0"/>
              <a:t> Allah, </a:t>
            </a:r>
            <a:r>
              <a:rPr lang="en-US" sz="2000" b="1" dirty="0" err="1" smtClean="0"/>
              <a:t>digunakan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menunaikan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amanah-Nya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sebagai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khalifah</a:t>
            </a:r>
            <a:r>
              <a:rPr lang="en-US" sz="2000" b="1" dirty="0" smtClean="0"/>
              <a:t> Allah </a:t>
            </a:r>
            <a:r>
              <a:rPr lang="en-US" sz="2000" b="1" dirty="0" err="1" smtClean="0"/>
              <a:t>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bumi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membangun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mengatur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dunia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serta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menciptakan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memelihara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keamanan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ketertibannya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guna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memakmurkannya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mematuhi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ketentuan-ketentuan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menjadi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peraturannya</a:t>
            </a:r>
            <a:r>
              <a:rPr lang="en-US" sz="2000" b="1" dirty="0" smtClean="0"/>
              <a:t>.</a:t>
            </a:r>
          </a:p>
          <a:p>
            <a:pPr marL="342900" indent="-342900" algn="just"/>
            <a:endParaRPr lang="en-US" sz="20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457200" y="3505200"/>
            <a:ext cx="8382000" cy="2209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	1.8. </a:t>
            </a:r>
            <a:r>
              <a:rPr lang="en-US" sz="2400" b="1" dirty="0" err="1" smtClean="0"/>
              <a:t>Amal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ibadah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wajib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ditunaikan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saja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bersifat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hubungan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langsung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antara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Tuhan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yaitu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ibadah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sifatnya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islah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ihsan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masyarakat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berjuang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kebahagiaan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kesejahteraan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masyarakat</a:t>
            </a:r>
            <a:endParaRPr lang="en-US" sz="2400" b="1" dirty="0" smtClean="0"/>
          </a:p>
          <a:p>
            <a:pPr marL="342900" indent="-342900" algn="just"/>
            <a:endParaRPr lang="en-US" sz="24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57200" y="1143000"/>
            <a:ext cx="83820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	1.9. </a:t>
            </a:r>
            <a:r>
              <a:rPr lang="en-US" sz="2400" b="1" dirty="0" err="1" smtClean="0"/>
              <a:t>Bagi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Muhammadiyah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amal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ibadah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bersifat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kemasyarakatan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berjuang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kebaikan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kesejahteraan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masyarakat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inilah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dilaksanakan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kelengkapan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ibadah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pribadi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langsung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kepada</a:t>
            </a:r>
            <a:r>
              <a:rPr lang="en-US" sz="2400" b="1" dirty="0" smtClean="0"/>
              <a:t> Allah.</a:t>
            </a:r>
          </a:p>
          <a:p>
            <a:pPr marL="342900" indent="-342900" algn="just"/>
            <a:endParaRPr lang="en-US" sz="2400" dirty="0" smtClean="0"/>
          </a:p>
        </p:txBody>
      </p:sp>
      <p:sp>
        <p:nvSpPr>
          <p:cNvPr id="13" name="Rounded Rectangle 12"/>
          <p:cNvSpPr/>
          <p:nvPr/>
        </p:nvSpPr>
        <p:spPr>
          <a:xfrm>
            <a:off x="457200" y="3505200"/>
            <a:ext cx="8382000" cy="2209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</a:p>
          <a:p>
            <a:pPr marL="342900" indent="-342900" algn="just"/>
            <a:r>
              <a:rPr lang="en-US" sz="2400" b="1" dirty="0" smtClean="0"/>
              <a:t>	1.10. </a:t>
            </a:r>
            <a:r>
              <a:rPr lang="en-US" sz="2400" b="1" dirty="0" err="1" smtClean="0"/>
              <a:t>Faham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pandangan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hidup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berasaskan</a:t>
            </a:r>
            <a:r>
              <a:rPr lang="en-US" sz="2400" b="1" dirty="0" smtClean="0"/>
              <a:t> Islam yang </a:t>
            </a:r>
            <a:r>
              <a:rPr lang="en-US" sz="2400" b="1" dirty="0" err="1" smtClean="0"/>
              <a:t>murni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Tauhid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“</a:t>
            </a:r>
            <a:r>
              <a:rPr lang="en-US" sz="2400" b="1" dirty="0" err="1" smtClean="0"/>
              <a:t>mewujudkan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masyarakat</a:t>
            </a:r>
            <a:r>
              <a:rPr lang="en-US" sz="2400" b="1" dirty="0" smtClean="0"/>
              <a:t> Islam yang </a:t>
            </a:r>
            <a:r>
              <a:rPr lang="en-US" sz="2400" b="1" dirty="0" err="1" smtClean="0"/>
              <a:t>sebenar-benarnya</a:t>
            </a:r>
            <a:r>
              <a:rPr lang="en-US" sz="2400" b="1" dirty="0" smtClean="0"/>
              <a:t>”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ibadah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rangka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menunaikan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amanah</a:t>
            </a:r>
            <a:r>
              <a:rPr lang="en-US" sz="2400" b="1" dirty="0" smtClean="0"/>
              <a:t> Allah</a:t>
            </a:r>
          </a:p>
          <a:p>
            <a:pPr marL="342900" indent="-342900" algn="just"/>
            <a:endParaRPr lang="en-US" sz="24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914400"/>
            <a:ext cx="48007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POKOK PIKIRAN KEDUA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Oval 14"/>
          <p:cNvSpPr/>
          <p:nvPr/>
        </p:nvSpPr>
        <p:spPr>
          <a:xfrm>
            <a:off x="914400" y="1752600"/>
            <a:ext cx="6781800" cy="990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400" dirty="0" smtClean="0"/>
              <a:t>	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bermasyarakat</a:t>
            </a:r>
            <a:endParaRPr lang="en-US" sz="2400" i="1" dirty="0" smtClean="0"/>
          </a:p>
        </p:txBody>
      </p:sp>
      <p:sp>
        <p:nvSpPr>
          <p:cNvPr id="18" name="Rounded Rectangle 17"/>
          <p:cNvSpPr/>
          <p:nvPr/>
        </p:nvSpPr>
        <p:spPr>
          <a:xfrm>
            <a:off x="457200" y="2895600"/>
            <a:ext cx="8382000" cy="2819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000" dirty="0" smtClean="0"/>
              <a:t>	KETERANGAN:</a:t>
            </a:r>
          </a:p>
          <a:p>
            <a:pPr marL="342900" indent="-342900" algn="just"/>
            <a:r>
              <a:rPr lang="en-US" sz="2000" dirty="0" smtClean="0"/>
              <a:t>2.1.</a:t>
            </a:r>
            <a:r>
              <a:rPr lang="en-US" sz="2000" i="1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Muhammadiyah</a:t>
            </a:r>
            <a:r>
              <a:rPr lang="en-US" sz="2000" dirty="0" smtClean="0"/>
              <a:t>,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objek</a:t>
            </a:r>
            <a:r>
              <a:rPr lang="en-US" sz="2000" dirty="0" smtClean="0"/>
              <a:t> </a:t>
            </a:r>
            <a:r>
              <a:rPr lang="en-US" sz="2000" dirty="0" err="1" smtClean="0"/>
              <a:t>pokok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pengabdiannya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Allah </a:t>
            </a:r>
            <a:r>
              <a:rPr lang="en-US" sz="2000" dirty="0" err="1" smtClean="0"/>
              <a:t>Tuhan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Maha</a:t>
            </a:r>
            <a:r>
              <a:rPr lang="en-US" sz="2000" dirty="0" smtClean="0"/>
              <a:t> </a:t>
            </a:r>
            <a:r>
              <a:rPr lang="en-US" sz="2000" dirty="0" err="1" smtClean="0"/>
              <a:t>Esa</a:t>
            </a:r>
            <a:r>
              <a:rPr lang="en-US" sz="2000" dirty="0" smtClean="0"/>
              <a:t>.</a:t>
            </a:r>
          </a:p>
          <a:p>
            <a:pPr marL="342900" indent="-342900" algn="just"/>
            <a:r>
              <a:rPr lang="en-US" sz="2000" dirty="0" smtClean="0"/>
              <a:t>2.2.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makhluk</a:t>
            </a:r>
            <a:r>
              <a:rPr lang="en-US" sz="2000" dirty="0" smtClean="0"/>
              <a:t> Allah yang </a:t>
            </a:r>
            <a:r>
              <a:rPr lang="en-US" sz="2000" dirty="0" err="1" smtClean="0"/>
              <a:t>berpribadi</a:t>
            </a:r>
            <a:r>
              <a:rPr lang="en-US" sz="2000" dirty="0" smtClean="0"/>
              <a:t>.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mempelajari</a:t>
            </a:r>
            <a:r>
              <a:rPr lang="en-US" sz="2000" dirty="0" smtClean="0"/>
              <a:t> </a:t>
            </a:r>
            <a:r>
              <a:rPr lang="en-US" sz="2000" dirty="0" err="1" smtClean="0"/>
              <a:t>sifat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susunan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muka</a:t>
            </a:r>
            <a:r>
              <a:rPr lang="en-US" sz="2000" dirty="0" smtClean="0"/>
              <a:t> </a:t>
            </a:r>
            <a:r>
              <a:rPr lang="en-US" sz="2000" dirty="0" err="1" smtClean="0"/>
              <a:t>bumi</a:t>
            </a:r>
            <a:r>
              <a:rPr lang="en-US" sz="2000" dirty="0" smtClean="0"/>
              <a:t>, </a:t>
            </a:r>
            <a:r>
              <a:rPr lang="en-US" sz="2000" dirty="0" err="1" smtClean="0"/>
              <a:t>nyatalah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bagaimanapun</a:t>
            </a:r>
            <a:r>
              <a:rPr lang="en-US" sz="2000" dirty="0" smtClean="0"/>
              <a:t> </a:t>
            </a:r>
            <a:r>
              <a:rPr lang="en-US" sz="2000" dirty="0" err="1" smtClean="0"/>
              <a:t>sempurna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pribadinya</a:t>
            </a:r>
            <a:r>
              <a:rPr lang="en-US" sz="2000" dirty="0" smtClean="0"/>
              <a:t>, </a:t>
            </a:r>
            <a:r>
              <a:rPr lang="en-US" sz="2000" dirty="0" err="1" smtClean="0"/>
              <a:t>tidaklah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arti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hidupnya</a:t>
            </a:r>
            <a:r>
              <a:rPr lang="en-US" sz="2000" dirty="0" smtClean="0"/>
              <a:t>, </a:t>
            </a:r>
            <a:r>
              <a:rPr lang="en-US" sz="2000" dirty="0" err="1" smtClean="0"/>
              <a:t>kalau</a:t>
            </a:r>
            <a:r>
              <a:rPr lang="en-US" sz="2000" dirty="0" smtClean="0"/>
              <a:t> </a:t>
            </a:r>
            <a:r>
              <a:rPr lang="en-US" sz="2000" dirty="0" err="1" smtClean="0"/>
              <a:t>sifat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kehidupannya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perseorangan</a:t>
            </a:r>
            <a:r>
              <a:rPr lang="en-US" sz="2000" dirty="0" smtClean="0"/>
              <a:t>.</a:t>
            </a:r>
          </a:p>
          <a:p>
            <a:pPr marL="342900" indent="-342900" algn="just"/>
            <a:endParaRPr lang="en-US" sz="2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096000"/>
            <a:ext cx="4038600" cy="762000"/>
          </a:xfrm>
          <a:prstGeom prst="round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pic>
        <p:nvPicPr>
          <p:cNvPr id="16" name="Picture 7">
            <a:hlinkClick r:id="rId3" action="ppaction://hlinksldjump" highlightClick="1">
              <a:snd r:embed="rId4" name="click.wav" builtIn="1"/>
            </a:hlinkClick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29056"/>
            <a:ext cx="914400" cy="828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D:\Data SMK M 1\GAMBAR\exit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989820"/>
            <a:ext cx="990600" cy="914400"/>
          </a:xfrm>
          <a:prstGeom prst="rect">
            <a:avLst/>
          </a:prstGeom>
          <a:noFill/>
        </p:spPr>
      </p:pic>
      <p:sp>
        <p:nvSpPr>
          <p:cNvPr id="20" name="Oval 19">
            <a:hlinkClick r:id="" action="ppaction://hlinkshowjump?jump=nextslide" highlightClick="1"/>
          </p:cNvPr>
          <p:cNvSpPr/>
          <p:nvPr/>
        </p:nvSpPr>
        <p:spPr>
          <a:xfrm>
            <a:off x="838200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850317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hlinkClick r:id="" action="ppaction://hlinkshowjump?jump=previousslide" highlightClick="1"/>
          </p:cNvPr>
          <p:cNvSpPr/>
          <p:nvPr/>
        </p:nvSpPr>
        <p:spPr>
          <a:xfrm>
            <a:off x="7711190" y="6172200"/>
            <a:ext cx="594610" cy="609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7787390" y="6278880"/>
            <a:ext cx="416227" cy="426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57200" y="1143000"/>
            <a:ext cx="8382000" cy="2057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800" dirty="0" smtClean="0"/>
              <a:t>	</a:t>
            </a:r>
          </a:p>
          <a:p>
            <a:pPr marL="342900" indent="-342900" algn="just"/>
            <a:r>
              <a:rPr lang="en-US" sz="2800" b="1" dirty="0" smtClean="0"/>
              <a:t>	2.3. </a:t>
            </a:r>
            <a:r>
              <a:rPr lang="en-US" sz="2800" b="1" dirty="0" err="1" smtClean="0"/>
              <a:t>Hidup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bermasyarakat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suatu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ketentuan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memberi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nilai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sebenar-benarnya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bagi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kehidupan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manusia</a:t>
            </a:r>
            <a:r>
              <a:rPr lang="en-US" sz="2800" b="1" dirty="0" smtClean="0"/>
              <a:t>.</a:t>
            </a:r>
          </a:p>
          <a:p>
            <a:pPr marL="342900" indent="-342900" algn="just"/>
            <a:endParaRPr lang="en-US" sz="2800" dirty="0" smtClean="0"/>
          </a:p>
        </p:txBody>
      </p:sp>
      <p:sp>
        <p:nvSpPr>
          <p:cNvPr id="22" name="Rounded Rectangle 21"/>
          <p:cNvSpPr/>
          <p:nvPr/>
        </p:nvSpPr>
        <p:spPr>
          <a:xfrm>
            <a:off x="457200" y="3505200"/>
            <a:ext cx="8382000" cy="2209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2800" dirty="0" smtClean="0"/>
              <a:t>	</a:t>
            </a:r>
          </a:p>
          <a:p>
            <a:pPr marL="342900" indent="-342900" algn="just"/>
            <a:r>
              <a:rPr lang="en-US" sz="2800" b="1" dirty="0" smtClean="0"/>
              <a:t>	2.4. </a:t>
            </a:r>
            <a:r>
              <a:rPr lang="en-US" sz="2800" b="1" dirty="0" err="1" smtClean="0"/>
              <a:t>Maka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pribadi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manusia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ketertiban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hidup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bersama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merupakan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unsur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pokok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membentuk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mewujudkan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masyarakat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baik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bahagia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sejahtera</a:t>
            </a:r>
            <a:r>
              <a:rPr lang="en-US" sz="2800" b="1" dirty="0" smtClean="0"/>
              <a:t>.</a:t>
            </a:r>
          </a:p>
          <a:p>
            <a:pPr marL="342900" indent="-342900" algn="just"/>
            <a:endParaRPr lang="en-US" sz="28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E19FF"/>
      </a:hlink>
      <a:folHlink>
        <a:srgbClr val="7692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33</Words>
  <Application>Microsoft Office PowerPoint</Application>
  <PresentationFormat>On-screen Show (4:3)</PresentationFormat>
  <Paragraphs>78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</dc:creator>
  <cp:lastModifiedBy>ERIK</cp:lastModifiedBy>
  <cp:revision>75</cp:revision>
  <dcterms:created xsi:type="dcterms:W3CDTF">2013-01-24T11:59:11Z</dcterms:created>
  <dcterms:modified xsi:type="dcterms:W3CDTF">2019-10-02T05:10:05Z</dcterms:modified>
</cp:coreProperties>
</file>