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04" r:id="rId1"/>
  </p:sldMasterIdLst>
  <p:sldIdLst>
    <p:sldId id="256" r:id="rId2"/>
    <p:sldId id="280" r:id="rId3"/>
    <p:sldId id="267" r:id="rId4"/>
    <p:sldId id="268" r:id="rId5"/>
    <p:sldId id="308" r:id="rId6"/>
    <p:sldId id="281" r:id="rId7"/>
    <p:sldId id="285" r:id="rId8"/>
    <p:sldId id="286" r:id="rId9"/>
    <p:sldId id="306" r:id="rId10"/>
    <p:sldId id="271" r:id="rId11"/>
    <p:sldId id="307" r:id="rId12"/>
    <p:sldId id="264" r:id="rId13"/>
    <p:sldId id="266" r:id="rId14"/>
    <p:sldId id="301" r:id="rId15"/>
    <p:sldId id="272" r:id="rId16"/>
    <p:sldId id="291" r:id="rId17"/>
    <p:sldId id="273" r:id="rId18"/>
    <p:sldId id="274" r:id="rId19"/>
    <p:sldId id="293" r:id="rId20"/>
    <p:sldId id="276" r:id="rId21"/>
    <p:sldId id="277" r:id="rId22"/>
    <p:sldId id="289" r:id="rId23"/>
    <p:sldId id="294" r:id="rId24"/>
    <p:sldId id="278" r:id="rId25"/>
    <p:sldId id="304" r:id="rId26"/>
    <p:sldId id="305" r:id="rId27"/>
    <p:sldId id="299" r:id="rId28"/>
    <p:sldId id="29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03D452-1A2A-45AF-B429-189071EB8DDC}" type="datetimeFigureOut">
              <a:rPr lang="en-US" smtClean="0"/>
              <a:pPr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589AF4-C317-4DF6-81C5-BF3AB705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ogger.com/blogger.g?blogID=233449801210958212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ogger.com/blogger.g?blogID=233449801210958212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752600"/>
            <a:ext cx="6477000" cy="1828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HEAT </a:t>
            </a:r>
            <a:r>
              <a:rPr lang="en-US" sz="3600" dirty="0" smtClean="0">
                <a:solidFill>
                  <a:srgbClr val="002060"/>
                </a:solidFill>
              </a:rPr>
              <a:t>STRES PADA </a:t>
            </a:r>
            <a:r>
              <a:rPr lang="en-US" sz="3600" dirty="0" smtClean="0">
                <a:solidFill>
                  <a:srgbClr val="002060"/>
                </a:solidFill>
              </a:rPr>
              <a:t>BROILER 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467600" cy="1143000"/>
          </a:xfrm>
        </p:spPr>
        <p:txBody>
          <a:bodyPr/>
          <a:lstStyle/>
          <a:p>
            <a:r>
              <a:rPr lang="en-US" dirty="0" smtClean="0"/>
              <a:t>EVAPORASI AYAM  MELALUI PANTING</a:t>
            </a:r>
            <a:endParaRPr lang="en-US" dirty="0"/>
          </a:p>
        </p:txBody>
      </p:sp>
      <p:pic>
        <p:nvPicPr>
          <p:cNvPr id="4" name="irc_mi" descr="http://www.temanc.com/berita/images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9007" y="43434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arboge.com/wp-content/uploads/2013/10/Efek-Panas-Pada-Unggas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81000"/>
            <a:ext cx="8077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info.medion.co.id/images/stories/infomedion/tatalaksana/2012/juli/AU_Jul12_tabel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62000"/>
            <a:ext cx="8000999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FISIOLOGIS AYAM NORMAL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143000"/>
            <a:ext cx="42672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tiroksin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kelenjar</a:t>
            </a:r>
            <a:r>
              <a:rPr lang="en-US" dirty="0"/>
              <a:t> thyroid </a:t>
            </a:r>
            <a:r>
              <a:rPr lang="en-US" dirty="0" err="1"/>
              <a:t>merupakan</a:t>
            </a:r>
            <a:r>
              <a:rPr lang="en-US" dirty="0"/>
              <a:t> hormone-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metabolism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metabolisme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tubuh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971800"/>
            <a:ext cx="1981200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kel</a:t>
            </a:r>
            <a:r>
              <a:rPr lang="en-US" dirty="0" smtClean="0"/>
              <a:t>. </a:t>
            </a:r>
            <a:r>
              <a:rPr lang="en-US" dirty="0" err="1" smtClean="0"/>
              <a:t>tiroid</a:t>
            </a:r>
            <a:r>
              <a:rPr lang="en-US" dirty="0" smtClean="0"/>
              <a:t> (TSH)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1524000" y="40386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4362271"/>
            <a:ext cx="22098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tiroksin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(T3 </a:t>
            </a:r>
            <a:r>
              <a:rPr lang="en-US" dirty="0" err="1" smtClean="0"/>
              <a:t>dan</a:t>
            </a:r>
            <a:r>
              <a:rPr lang="en-US" dirty="0" smtClean="0"/>
              <a:t> T4)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4563070"/>
            <a:ext cx="22098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sel-sel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4237672"/>
            <a:ext cx="18288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O2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>
            <a:off x="2895600" y="4724400"/>
            <a:ext cx="228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5638800" y="4724400"/>
            <a:ext cx="228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1447800"/>
            <a:ext cx="2133600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PADA SUHU DAN KELEMBABAN LINGKUNGAN  OPTIMAL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6781800" y="57912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19800" y="6096000"/>
            <a:ext cx="198120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6515100" y="31623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2743200" y="3352800"/>
            <a:ext cx="396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48000" y="6019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PROBLEM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73152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PENGARUH BURUK STRES PANAS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295400"/>
            <a:ext cx="1600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295400" y="2057400"/>
            <a:ext cx="3810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2325469"/>
            <a:ext cx="1600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Ayam</a:t>
            </a:r>
            <a:r>
              <a:rPr lang="en-US" dirty="0" smtClean="0"/>
              <a:t> heat </a:t>
            </a:r>
            <a:r>
              <a:rPr lang="en-US" dirty="0" err="1" smtClean="0"/>
              <a:t>stres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1295400" y="3048000"/>
            <a:ext cx="3810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3352800"/>
            <a:ext cx="15240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sekresi</a:t>
            </a:r>
            <a:r>
              <a:rPr lang="en-US" dirty="0" smtClean="0"/>
              <a:t> TRH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hipotalamus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1295400" y="46482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9600" y="4953000"/>
            <a:ext cx="1981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sekresi</a:t>
            </a:r>
            <a:r>
              <a:rPr lang="en-US" dirty="0" smtClean="0"/>
              <a:t> TSH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hipofisis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2743200" y="53340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124200" y="5105400"/>
            <a:ext cx="1447800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sekresi</a:t>
            </a:r>
            <a:r>
              <a:rPr lang="en-US" dirty="0" smtClean="0"/>
              <a:t> </a:t>
            </a:r>
            <a:r>
              <a:rPr lang="en-US" dirty="0" err="1" smtClean="0"/>
              <a:t>tiroksin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2514600" y="24384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95600" y="2133600"/>
            <a:ext cx="1828800" cy="14773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Hyperthermia, panting, </a:t>
            </a:r>
            <a:r>
              <a:rPr lang="en-US" dirty="0" err="1" smtClean="0"/>
              <a:t>respirasi</a:t>
            </a:r>
            <a:r>
              <a:rPr lang="en-US" dirty="0" smtClean="0"/>
              <a:t> &gt; 20 x </a:t>
            </a:r>
            <a:r>
              <a:rPr lang="en-US" dirty="0" err="1" smtClean="0"/>
              <a:t>lipat</a:t>
            </a:r>
            <a:r>
              <a:rPr lang="en-US" dirty="0" smtClean="0"/>
              <a:t>, CO2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hilang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>
            <a:off x="4876800" y="24384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257800" y="2057400"/>
            <a:ext cx="2286000" cy="1754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asam-basa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terganggu</a:t>
            </a:r>
            <a:r>
              <a:rPr lang="en-US" dirty="0" smtClean="0"/>
              <a:t>.</a:t>
            </a:r>
          </a:p>
          <a:p>
            <a:r>
              <a:rPr lang="en-US" dirty="0" smtClean="0"/>
              <a:t>pH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, </a:t>
            </a:r>
            <a:r>
              <a:rPr lang="en-US" dirty="0" err="1" smtClean="0"/>
              <a:t>darah</a:t>
            </a:r>
            <a:r>
              <a:rPr lang="en-US" dirty="0" smtClean="0"/>
              <a:t> alkalosis</a:t>
            </a:r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6096000" y="3886200"/>
            <a:ext cx="3810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38800" y="4286071"/>
            <a:ext cx="1752600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Mengganggu</a:t>
            </a:r>
            <a:r>
              <a:rPr lang="en-US" dirty="0" smtClean="0"/>
              <a:t> </a:t>
            </a:r>
            <a:r>
              <a:rPr lang="en-US" dirty="0" err="1" smtClean="0"/>
              <a:t>pengikatan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eritrosit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25" name="Elbow Connector 24"/>
          <p:cNvCxnSpPr/>
          <p:nvPr/>
        </p:nvCxnSpPr>
        <p:spPr>
          <a:xfrm flipV="1">
            <a:off x="4572000" y="4724400"/>
            <a:ext cx="1066800" cy="381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6200000" flipH="1">
            <a:off x="4572000" y="5562600"/>
            <a:ext cx="10668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72000" y="617220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terganggu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200400" y="1143000"/>
            <a:ext cx="426720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GANGGUAN METABOLISME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Gangguan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Keseimbangan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Asam-Basa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1271588"/>
            <a:ext cx="5334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fld id="{66A859E3-14CA-4683-987B-AF472398DE4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3796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err="1" smtClean="0"/>
              <a:t>Asidosis</a:t>
            </a:r>
            <a:r>
              <a:rPr lang="en-US" dirty="0" smtClean="0"/>
              <a:t> </a:t>
            </a:r>
            <a:r>
              <a:rPr lang="en-US" dirty="0" err="1" smtClean="0"/>
              <a:t>respiratori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hipoventilasi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</a:t>
            </a:r>
            <a:r>
              <a:rPr lang="en-US" dirty="0" err="1" smtClean="0">
                <a:sym typeface="Symbol" pitchFamily="18" charset="2"/>
              </a:rPr>
              <a:t>retensi</a:t>
            </a:r>
            <a:r>
              <a:rPr lang="en-US" dirty="0" smtClean="0">
                <a:sym typeface="Symbol" pitchFamily="18" charset="2"/>
              </a:rPr>
              <a:t> CO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H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CO</a:t>
            </a:r>
            <a:r>
              <a:rPr lang="en-US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H</a:t>
            </a:r>
            <a:r>
              <a:rPr lang="en-US" baseline="30000" dirty="0" smtClean="0">
                <a:sym typeface="Symbol" pitchFamily="18" charset="2"/>
              </a:rPr>
              <a:t>+</a:t>
            </a:r>
            <a:r>
              <a:rPr lang="en-US" dirty="0" smtClean="0">
                <a:sym typeface="Symbol" pitchFamily="18" charset="2"/>
              </a:rPr>
              <a:t>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Alkalosis </a:t>
            </a:r>
            <a:r>
              <a:rPr lang="en-US" dirty="0" err="1" smtClean="0"/>
              <a:t>respiratori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hiperventilasi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CO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banyak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yg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hilang</a:t>
            </a:r>
            <a:r>
              <a:rPr lang="en-US" dirty="0" smtClean="0">
                <a:sym typeface="Symbol" pitchFamily="18" charset="2"/>
              </a:rPr>
              <a:t> H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CO</a:t>
            </a:r>
            <a:r>
              <a:rPr lang="en-US" baseline="-25000" dirty="0" smtClean="0">
                <a:sym typeface="Symbol" pitchFamily="18" charset="2"/>
              </a:rPr>
              <a:t>3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  H</a:t>
            </a:r>
            <a:r>
              <a:rPr lang="en-US" baseline="30000" dirty="0" smtClean="0">
                <a:sym typeface="Symbol" pitchFamily="18" charset="2"/>
              </a:rPr>
              <a:t>+ </a:t>
            </a:r>
            <a:r>
              <a:rPr lang="en-US" dirty="0" smtClean="0">
                <a:sym typeface="Symbol" pitchFamily="18" charset="2"/>
              </a:rPr>
              <a:t></a:t>
            </a:r>
            <a:endParaRPr lang="en-US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err="1" smtClean="0"/>
              <a:t>Asidosis</a:t>
            </a:r>
            <a:r>
              <a:rPr lang="en-US" dirty="0" smtClean="0"/>
              <a:t> </a:t>
            </a:r>
            <a:r>
              <a:rPr lang="en-US" dirty="0" err="1" smtClean="0"/>
              <a:t>metabolik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Diare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HCO</a:t>
            </a:r>
            <a:r>
              <a:rPr lang="en-US" baseline="-25000" dirty="0" smtClean="0">
                <a:sym typeface="Symbol" pitchFamily="18" charset="2"/>
              </a:rPr>
              <a:t>3</a:t>
            </a:r>
            <a:r>
              <a:rPr lang="en-US" baseline="30000" dirty="0" smtClean="0">
                <a:sym typeface="Symbol" pitchFamily="18" charset="2"/>
              </a:rPr>
              <a:t>-</a:t>
            </a:r>
            <a:r>
              <a:rPr lang="en-US" dirty="0" smtClean="0">
                <a:sym typeface="Symbol" pitchFamily="18" charset="2"/>
              </a:rPr>
              <a:t>   H</a:t>
            </a:r>
            <a:r>
              <a:rPr lang="en-US" baseline="30000" dirty="0" smtClean="0">
                <a:sym typeface="Symbol" pitchFamily="18" charset="2"/>
              </a:rPr>
              <a:t>+</a:t>
            </a:r>
            <a:r>
              <a:rPr lang="en-US" dirty="0" smtClean="0">
                <a:sym typeface="Symbol" pitchFamily="18" charset="2"/>
              </a:rPr>
              <a:t></a:t>
            </a:r>
            <a:endParaRPr lang="en-US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Alkalosis </a:t>
            </a:r>
            <a:r>
              <a:rPr lang="en-US" dirty="0" err="1" smtClean="0"/>
              <a:t>metabolik</a:t>
            </a:r>
            <a:r>
              <a:rPr lang="en-US" dirty="0" smtClean="0"/>
              <a:t> : </a:t>
            </a:r>
            <a:r>
              <a:rPr lang="en-US" dirty="0" err="1" smtClean="0"/>
              <a:t>defisiensi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non </a:t>
            </a:r>
            <a:r>
              <a:rPr lang="en-US" dirty="0" err="1" smtClean="0"/>
              <a:t>karbonat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err="1" smtClean="0"/>
              <a:t>muntah</a:t>
            </a:r>
            <a:r>
              <a:rPr lang="en-US" dirty="0" smtClean="0"/>
              <a:t> , </a:t>
            </a:r>
            <a:r>
              <a:rPr lang="en-US" dirty="0" err="1" smtClean="0"/>
              <a:t>minum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alkalis</a:t>
            </a:r>
            <a:r>
              <a:rPr lang="en-US" dirty="0" smtClean="0">
                <a:sym typeface="Symbol" pitchFamily="18" charset="2"/>
              </a:rPr>
              <a:t> H</a:t>
            </a:r>
            <a:r>
              <a:rPr lang="en-US" baseline="30000" dirty="0" smtClean="0">
                <a:sym typeface="Symbol" pitchFamily="18" charset="2"/>
              </a:rPr>
              <a:t>+</a:t>
            </a:r>
            <a:r>
              <a:rPr lang="en-US" dirty="0" smtClean="0">
                <a:sym typeface="Symbol" pitchFamily="18" charset="2"/>
              </a:rPr>
              <a:t>  (</a:t>
            </a:r>
            <a:r>
              <a:rPr lang="en-US" dirty="0" err="1" smtClean="0">
                <a:sym typeface="Symbol" pitchFamily="18" charset="2"/>
              </a:rPr>
              <a:t>banyak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hilang</a:t>
            </a:r>
            <a:r>
              <a:rPr lang="en-US" dirty="0" smtClean="0">
                <a:sym typeface="Symbol" pitchFamily="18" charset="2"/>
              </a:rPr>
              <a:t>) HCO</a:t>
            </a:r>
            <a:r>
              <a:rPr lang="en-US" baseline="-25000" dirty="0" smtClean="0">
                <a:sym typeface="Symbol" pitchFamily="18" charset="2"/>
              </a:rPr>
              <a:t>3</a:t>
            </a:r>
            <a:r>
              <a:rPr lang="en-US" baseline="30000" dirty="0" smtClean="0">
                <a:sym typeface="Symbol" pitchFamily="18" charset="2"/>
              </a:rPr>
              <a:t>-</a:t>
            </a:r>
            <a:r>
              <a:rPr lang="en-US" dirty="0" smtClean="0">
                <a:sym typeface="Symbol" pitchFamily="18" charset="2"/>
              </a:rPr>
              <a:t>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Autofit/>
          </a:bodyPr>
          <a:lstStyle/>
          <a:p>
            <a:r>
              <a:rPr lang="en-US" sz="2800" dirty="0" smtClean="0"/>
              <a:t>PENGARUH BURUK STRES PANAS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447800"/>
            <a:ext cx="1447800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1143000" y="1981200"/>
            <a:ext cx="381000" cy="2286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2286000"/>
            <a:ext cx="2895600" cy="147732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konversi</a:t>
            </a:r>
            <a:r>
              <a:rPr lang="en-US" dirty="0" smtClean="0"/>
              <a:t> </a:t>
            </a:r>
            <a:r>
              <a:rPr lang="en-US" dirty="0" err="1" smtClean="0"/>
              <a:t>Vit</a:t>
            </a:r>
            <a:r>
              <a:rPr lang="en-US" dirty="0" smtClean="0"/>
              <a:t> D3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aktifnya</a:t>
            </a:r>
            <a:r>
              <a:rPr lang="en-US" dirty="0" smtClean="0"/>
              <a:t> (1,25 </a:t>
            </a:r>
            <a:r>
              <a:rPr lang="en-US" dirty="0" err="1" smtClean="0"/>
              <a:t>dihidroksikolekalsiferol</a:t>
            </a:r>
            <a:r>
              <a:rPr lang="en-US" dirty="0" smtClean="0"/>
              <a:t>)/KALSITRIOL 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1676400" y="3886200"/>
            <a:ext cx="381000" cy="22860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4191000"/>
            <a:ext cx="3581400" cy="92333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protein </a:t>
            </a:r>
            <a:r>
              <a:rPr lang="en-US" dirty="0" err="1" smtClean="0"/>
              <a:t>pengikat</a:t>
            </a:r>
            <a:r>
              <a:rPr lang="en-US" dirty="0" smtClean="0"/>
              <a:t> </a:t>
            </a:r>
            <a:r>
              <a:rPr lang="en-US" dirty="0" err="1" smtClean="0"/>
              <a:t>kalsium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sitoplasma</a:t>
            </a:r>
            <a:r>
              <a:rPr lang="en-US" dirty="0" smtClean="0"/>
              <a:t> </a:t>
            </a:r>
            <a:r>
              <a:rPr lang="en-US" dirty="0" err="1" smtClean="0"/>
              <a:t>epithel</a:t>
            </a:r>
            <a:r>
              <a:rPr lang="en-US" dirty="0" smtClean="0"/>
              <a:t> </a:t>
            </a:r>
            <a:r>
              <a:rPr lang="en-US" dirty="0" err="1" smtClean="0"/>
              <a:t>usus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19600" y="1487269"/>
            <a:ext cx="37338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2. HAMBATAN METABOLISME</a:t>
            </a:r>
          </a:p>
          <a:p>
            <a:r>
              <a:rPr lang="en-US" dirty="0" smtClean="0"/>
              <a:t>    KALSIUM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4343400" y="4419600"/>
            <a:ext cx="381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953000" y="4191000"/>
            <a:ext cx="2209800" cy="92333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absorbsi</a:t>
            </a:r>
            <a:r>
              <a:rPr lang="en-US" dirty="0" smtClean="0"/>
              <a:t> </a:t>
            </a:r>
            <a:r>
              <a:rPr lang="en-US" dirty="0" err="1" smtClean="0"/>
              <a:t>kalsium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usus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0000"/>
                </a:solidFill>
              </a:rPr>
              <a:t>HORMON KALSITRIOL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499350" cy="5029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000000"/>
                </a:solidFill>
              </a:rPr>
              <a:t>KIMIAWI  :   1,25 </a:t>
            </a:r>
            <a:r>
              <a:rPr lang="en-US" sz="2400" dirty="0" err="1" smtClean="0">
                <a:solidFill>
                  <a:srgbClr val="000000"/>
                </a:solidFill>
              </a:rPr>
              <a:t>dihidroksikolekalsiferol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           </a:t>
            </a:r>
            <a:r>
              <a:rPr lang="en-US" sz="2400" dirty="0" err="1" smtClean="0">
                <a:solidFill>
                  <a:srgbClr val="000000"/>
                </a:solidFill>
              </a:rPr>
              <a:t>merupakan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metabolit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aktif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vit</a:t>
            </a:r>
            <a:r>
              <a:rPr lang="en-US" sz="2400" dirty="0" smtClean="0">
                <a:solidFill>
                  <a:srgbClr val="000000"/>
                </a:solidFill>
              </a:rPr>
              <a:t> D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</a:rPr>
              <a:t>SINTESIS :   </a:t>
            </a:r>
            <a:r>
              <a:rPr lang="en-US" sz="2400" dirty="0" err="1" smtClean="0">
                <a:solidFill>
                  <a:srgbClr val="000000"/>
                </a:solidFill>
              </a:rPr>
              <a:t>di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ginjal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proses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sbb</a:t>
            </a:r>
            <a:r>
              <a:rPr lang="en-US" sz="2400" dirty="0" smtClean="0">
                <a:solidFill>
                  <a:srgbClr val="000000"/>
                </a:solidFill>
              </a:rPr>
              <a:t>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7 </a:t>
            </a:r>
            <a:r>
              <a:rPr lang="en-US" sz="2400" dirty="0" err="1" smtClean="0">
                <a:solidFill>
                  <a:srgbClr val="000000"/>
                </a:solidFill>
              </a:rPr>
              <a:t>dehidrokolesterol</a:t>
            </a:r>
            <a:r>
              <a:rPr lang="en-US" sz="2400" dirty="0" smtClean="0">
                <a:solidFill>
                  <a:srgbClr val="000000"/>
                </a:solidFill>
              </a:rPr>
              <a:t> + </a:t>
            </a:r>
            <a:r>
              <a:rPr lang="en-US" sz="2400" dirty="0" err="1" smtClean="0">
                <a:solidFill>
                  <a:srgbClr val="000000"/>
                </a:solidFill>
              </a:rPr>
              <a:t>uv</a:t>
            </a:r>
            <a:r>
              <a:rPr lang="en-US" sz="2400" dirty="0" smtClean="0">
                <a:solidFill>
                  <a:srgbClr val="000000"/>
                </a:solidFill>
              </a:rPr>
              <a:t>            </a:t>
            </a:r>
            <a:r>
              <a:rPr lang="en-US" sz="2400" dirty="0" err="1" smtClean="0">
                <a:solidFill>
                  <a:srgbClr val="000000"/>
                </a:solidFill>
              </a:rPr>
              <a:t>vit</a:t>
            </a:r>
            <a:r>
              <a:rPr lang="en-US" sz="2400" dirty="0" smtClean="0">
                <a:solidFill>
                  <a:srgbClr val="000000"/>
                </a:solidFill>
              </a:rPr>
              <a:t> D3 (</a:t>
            </a:r>
            <a:r>
              <a:rPr lang="en-US" sz="2400" i="1" dirty="0" err="1" smtClean="0">
                <a:solidFill>
                  <a:srgbClr val="000000"/>
                </a:solidFill>
              </a:rPr>
              <a:t>integumen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        25 </a:t>
            </a:r>
            <a:r>
              <a:rPr lang="en-US" sz="2400" dirty="0" err="1" smtClean="0">
                <a:solidFill>
                  <a:srgbClr val="000000"/>
                </a:solidFill>
              </a:rPr>
              <a:t>hidroksikolekalsiferol</a:t>
            </a:r>
            <a:r>
              <a:rPr lang="en-US" sz="2400" dirty="0" smtClean="0">
                <a:solidFill>
                  <a:srgbClr val="000000"/>
                </a:solidFill>
              </a:rPr>
              <a:t>  (</a:t>
            </a:r>
            <a:r>
              <a:rPr lang="en-US" sz="2400" i="1" dirty="0" err="1" smtClean="0">
                <a:solidFill>
                  <a:srgbClr val="000000"/>
                </a:solidFill>
              </a:rPr>
              <a:t>hepar</a:t>
            </a:r>
            <a:r>
              <a:rPr lang="en-US" sz="2400" i="1" dirty="0" smtClean="0">
                <a:solidFill>
                  <a:srgbClr val="000000"/>
                </a:solidFill>
              </a:rPr>
              <a:t>}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                            </a:t>
            </a:r>
            <a:r>
              <a:rPr lang="en-US" sz="1800" dirty="0" smtClean="0">
                <a:solidFill>
                  <a:srgbClr val="000000"/>
                </a:solidFill>
              </a:rPr>
              <a:t>1-alfa- </a:t>
            </a:r>
            <a:r>
              <a:rPr lang="en-US" sz="1800" dirty="0" err="1" smtClean="0">
                <a:solidFill>
                  <a:srgbClr val="000000"/>
                </a:solidFill>
              </a:rPr>
              <a:t>hidroksilase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        1,25 </a:t>
            </a:r>
            <a:r>
              <a:rPr lang="en-US" sz="2400" dirty="0" err="1" smtClean="0">
                <a:solidFill>
                  <a:srgbClr val="000000"/>
                </a:solidFill>
              </a:rPr>
              <a:t>dihidroksikolekalsiferol</a:t>
            </a:r>
            <a:r>
              <a:rPr lang="en-US" sz="2400" i="1" dirty="0" smtClean="0">
                <a:solidFill>
                  <a:srgbClr val="000000"/>
                </a:solidFill>
              </a:rPr>
              <a:t> (</a:t>
            </a:r>
            <a:r>
              <a:rPr lang="en-US" sz="2400" i="1" dirty="0" err="1" smtClean="0">
                <a:solidFill>
                  <a:srgbClr val="000000"/>
                </a:solidFill>
              </a:rPr>
              <a:t>ren</a:t>
            </a:r>
            <a:r>
              <a:rPr lang="en-US" sz="2400" i="1" dirty="0" smtClean="0">
                <a:solidFill>
                  <a:srgbClr val="000000"/>
                </a:solidFill>
              </a:rPr>
              <a:t>)</a:t>
            </a:r>
            <a:endParaRPr lang="en-US" sz="24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32004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4953000" y="3352800"/>
            <a:ext cx="990600" cy="609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762501" y="4152900"/>
            <a:ext cx="381000" cy="31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>
            <a:off x="3505200" y="4800600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791200" y="3505200"/>
            <a:ext cx="16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Protein binding </a:t>
            </a:r>
            <a:r>
              <a:rPr lang="en-US" dirty="0" err="1">
                <a:latin typeface="+mn-lt"/>
                <a:cs typeface="+mn-cs"/>
              </a:rPr>
              <a:t>Vit</a:t>
            </a:r>
            <a:r>
              <a:rPr lang="en-US" dirty="0">
                <a:latin typeface="+mn-lt"/>
                <a:cs typeface="+mn-cs"/>
              </a:rPr>
              <a:t> 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5867400"/>
            <a:ext cx="3657600" cy="92333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Fungsi</a:t>
            </a:r>
            <a:r>
              <a:rPr lang="en-US" dirty="0" smtClean="0">
                <a:solidFill>
                  <a:srgbClr val="000000"/>
                </a:solidFill>
              </a:rPr>
              <a:t> : </a:t>
            </a:r>
            <a:r>
              <a:rPr lang="en-US" dirty="0" err="1" smtClean="0">
                <a:solidFill>
                  <a:srgbClr val="000000"/>
                </a:solidFill>
              </a:rPr>
              <a:t>sintesis</a:t>
            </a:r>
            <a:r>
              <a:rPr lang="en-US" dirty="0" smtClean="0">
                <a:solidFill>
                  <a:srgbClr val="000000"/>
                </a:solidFill>
              </a:rPr>
              <a:t> protein </a:t>
            </a:r>
            <a:r>
              <a:rPr lang="en-US" dirty="0" err="1" smtClean="0">
                <a:solidFill>
                  <a:srgbClr val="000000"/>
                </a:solidFill>
              </a:rPr>
              <a:t>pengikat</a:t>
            </a:r>
            <a:r>
              <a:rPr lang="en-US" dirty="0" smtClean="0">
                <a:solidFill>
                  <a:srgbClr val="000000"/>
                </a:solidFill>
              </a:rPr>
              <a:t> Ca </a:t>
            </a:r>
            <a:r>
              <a:rPr lang="en-US" dirty="0" err="1" smtClean="0">
                <a:solidFill>
                  <a:srgbClr val="000000"/>
                </a:solidFill>
              </a:rPr>
              <a:t>dlm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sitoplasma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epitel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usus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295900" y="59055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4876800" y="6172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609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PENGARUH BURUK STRES PANAS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371600"/>
            <a:ext cx="2286000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sintesis</a:t>
            </a:r>
            <a:r>
              <a:rPr lang="en-US" dirty="0" smtClean="0"/>
              <a:t> Vitamin C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200400" y="15240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7600" y="1371600"/>
            <a:ext cx="1828800" cy="646331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tropokolagen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4267200" y="21336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33800" y="2505670"/>
            <a:ext cx="1752600" cy="646331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4267200" y="32766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81400" y="3657600"/>
            <a:ext cx="1981200" cy="1200329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membran</a:t>
            </a:r>
            <a:r>
              <a:rPr lang="en-US" dirty="0" smtClean="0"/>
              <a:t> </a:t>
            </a:r>
            <a:r>
              <a:rPr lang="en-US" dirty="0" err="1" smtClean="0"/>
              <a:t>sel-sel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4267200" y="49530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52800" y="5345668"/>
            <a:ext cx="2819400" cy="92333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ATP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248400" y="57150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6400800" y="50292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48400" y="3620869"/>
            <a:ext cx="1524000" cy="646331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Disfungsi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endParaRPr lang="en-US" dirty="0"/>
          </a:p>
        </p:txBody>
      </p:sp>
      <p:sp>
        <p:nvSpPr>
          <p:cNvPr id="21" name="Up Arrow 20"/>
          <p:cNvSpPr/>
          <p:nvPr/>
        </p:nvSpPr>
        <p:spPr>
          <a:xfrm>
            <a:off x="6781800" y="3276600"/>
            <a:ext cx="3048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172200" y="2554069"/>
            <a:ext cx="1600200" cy="646331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Perdarahan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endParaRPr lang="en-US" dirty="0"/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" y="2286000"/>
            <a:ext cx="2552700" cy="2867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5" name="TextBox 24"/>
          <p:cNvSpPr txBox="1"/>
          <p:nvPr/>
        </p:nvSpPr>
        <p:spPr>
          <a:xfrm>
            <a:off x="3048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Autofit/>
          </a:bodyPr>
          <a:lstStyle/>
          <a:p>
            <a:r>
              <a:rPr lang="en-US" sz="2800" dirty="0" smtClean="0"/>
              <a:t>PENGARUH BURUK STRES PANAS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295400"/>
            <a:ext cx="838200" cy="646331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990600" y="2057400"/>
            <a:ext cx="3810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2362200"/>
            <a:ext cx="20574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immunosupressif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990600" y="3124200"/>
            <a:ext cx="3810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3429000"/>
            <a:ext cx="2057400" cy="92333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Ayam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sensitif</a:t>
            </a:r>
            <a:r>
              <a:rPr lang="en-US" dirty="0" smtClean="0"/>
              <a:t> </a:t>
            </a:r>
            <a:r>
              <a:rPr lang="en-US" dirty="0" err="1" smtClean="0"/>
              <a:t>thd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1295400"/>
            <a:ext cx="2133600" cy="646331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Kemarau</a:t>
            </a:r>
            <a:r>
              <a:rPr lang="en-US" dirty="0" smtClean="0"/>
              <a:t>/</a:t>
            </a:r>
            <a:r>
              <a:rPr lang="en-US" dirty="0" err="1" smtClean="0"/>
              <a:t>musim</a:t>
            </a:r>
            <a:r>
              <a:rPr lang="en-US" dirty="0" smtClean="0"/>
              <a:t> </a:t>
            </a:r>
            <a:r>
              <a:rPr lang="en-US" dirty="0" err="1" smtClean="0"/>
              <a:t>pancaroba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6629400" y="2057400"/>
            <a:ext cx="3810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715000" y="2388275"/>
            <a:ext cx="2667000" cy="147732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r>
              <a:rPr lang="en-US" dirty="0" smtClean="0"/>
              <a:t> </a:t>
            </a:r>
            <a:r>
              <a:rPr lang="en-US" dirty="0" err="1" smtClean="0"/>
              <a:t>debu</a:t>
            </a:r>
            <a:r>
              <a:rPr lang="en-US" dirty="0" smtClean="0"/>
              <a:t>, </a:t>
            </a:r>
            <a:r>
              <a:rPr lang="en-US" dirty="0" err="1" smtClean="0"/>
              <a:t>sbg</a:t>
            </a:r>
            <a:r>
              <a:rPr lang="en-US" dirty="0" smtClean="0"/>
              <a:t> media </a:t>
            </a:r>
            <a:r>
              <a:rPr lang="en-US" dirty="0" err="1" smtClean="0"/>
              <a:t>penyebaran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. 1 gram </a:t>
            </a:r>
            <a:r>
              <a:rPr lang="en-US" dirty="0" err="1" smtClean="0"/>
              <a:t>debu</a:t>
            </a:r>
            <a:r>
              <a:rPr lang="en-US" dirty="0" smtClean="0"/>
              <a:t> = 100.000 </a:t>
            </a:r>
            <a:r>
              <a:rPr lang="en-US" dirty="0" err="1" smtClean="0"/>
              <a:t>partikel</a:t>
            </a:r>
            <a:r>
              <a:rPr lang="en-US" dirty="0" smtClean="0"/>
              <a:t> </a:t>
            </a:r>
            <a:r>
              <a:rPr lang="en-US" dirty="0" err="1" smtClean="0"/>
              <a:t>E.coli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4286071"/>
            <a:ext cx="2590800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pernapasan</a:t>
            </a:r>
            <a:r>
              <a:rPr lang="en-US" dirty="0" smtClean="0"/>
              <a:t>, </a:t>
            </a:r>
            <a:r>
              <a:rPr lang="en-US" dirty="0" err="1" smtClean="0"/>
              <a:t>E.coli</a:t>
            </a:r>
            <a:r>
              <a:rPr lang="en-US" dirty="0" smtClean="0"/>
              <a:t>  :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sekunder</a:t>
            </a:r>
            <a:r>
              <a:rPr lang="en-US" dirty="0" smtClean="0"/>
              <a:t> </a:t>
            </a:r>
            <a:r>
              <a:rPr lang="en-US" dirty="0" err="1" smtClean="0"/>
              <a:t>peny</a:t>
            </a:r>
            <a:r>
              <a:rPr lang="en-US" dirty="0" smtClean="0"/>
              <a:t>. </a:t>
            </a:r>
            <a:r>
              <a:rPr lang="en-US" dirty="0" err="1" smtClean="0"/>
              <a:t>pernapasan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6629400" y="3962400"/>
            <a:ext cx="3810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Elbow Connector 19"/>
          <p:cNvCxnSpPr>
            <a:stCxn id="11" idx="3"/>
            <a:endCxn id="15" idx="1"/>
          </p:cNvCxnSpPr>
          <p:nvPr/>
        </p:nvCxnSpPr>
        <p:spPr>
          <a:xfrm>
            <a:off x="2667000" y="3890665"/>
            <a:ext cx="3048000" cy="99557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429000" y="13716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>
            <a:off x="5105400" y="14478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276600" y="4724400"/>
            <a:ext cx="1676400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FCR </a:t>
            </a:r>
            <a:r>
              <a:rPr lang="en-US" dirty="0" err="1" smtClean="0"/>
              <a:t>meningkat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09600"/>
            <a:ext cx="1524000" cy="92333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 </a:t>
            </a:r>
            <a:r>
              <a:rPr lang="en-US" dirty="0" err="1" smtClean="0"/>
              <a:t>Tinggi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1295400" y="16002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981200"/>
            <a:ext cx="1524000" cy="92333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Reseptor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1371600" y="29718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3276600"/>
            <a:ext cx="1905000" cy="36933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Hipotalamus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1371600" y="38100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4191000"/>
            <a:ext cx="167640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Hipofisis</a:t>
            </a:r>
            <a:r>
              <a:rPr lang="en-US" dirty="0" smtClean="0"/>
              <a:t> anterior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1371600" y="49530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76400" y="3733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5334000"/>
            <a:ext cx="167640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Korteks</a:t>
            </a:r>
            <a:r>
              <a:rPr lang="en-US" dirty="0" smtClean="0"/>
              <a:t> </a:t>
            </a:r>
            <a:r>
              <a:rPr lang="en-US" dirty="0" err="1" smtClean="0"/>
              <a:t>kel</a:t>
            </a:r>
            <a:r>
              <a:rPr lang="en-US" dirty="0" smtClean="0"/>
              <a:t>. adrenal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52600" y="4876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4812268"/>
            <a:ext cx="2362200" cy="646331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dirty="0" err="1" smtClean="0"/>
              <a:t>Glukokortikoid</a:t>
            </a:r>
            <a:endParaRPr lang="en-US" dirty="0" smtClean="0"/>
          </a:p>
          <a:p>
            <a:r>
              <a:rPr lang="en-US" dirty="0" smtClean="0"/>
              <a:t>      </a:t>
            </a:r>
            <a:r>
              <a:rPr lang="en-US" dirty="0" err="1" smtClean="0"/>
              <a:t>Kortikosteron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3124200" y="4953000"/>
            <a:ext cx="228600" cy="76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15000" y="5421868"/>
            <a:ext cx="1981200" cy="36933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TSH </a:t>
            </a:r>
            <a:r>
              <a:rPr lang="en-US" dirty="0" err="1" smtClean="0"/>
              <a:t>hipofisis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5715000" y="5562600"/>
            <a:ext cx="228600" cy="76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Up Arrow 24"/>
          <p:cNvSpPr/>
          <p:nvPr/>
        </p:nvSpPr>
        <p:spPr>
          <a:xfrm>
            <a:off x="6248400" y="2667000"/>
            <a:ext cx="3048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715000" y="4267200"/>
            <a:ext cx="190500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kel</a:t>
            </a:r>
            <a:r>
              <a:rPr lang="en-US" dirty="0" smtClean="0"/>
              <a:t> </a:t>
            </a:r>
            <a:r>
              <a:rPr lang="en-US" dirty="0" err="1" smtClean="0"/>
              <a:t>tiroid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715000" y="3087469"/>
            <a:ext cx="205740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Sintesis</a:t>
            </a:r>
            <a:r>
              <a:rPr lang="en-US" dirty="0" smtClean="0"/>
              <a:t> </a:t>
            </a:r>
            <a:r>
              <a:rPr lang="en-US" dirty="0" err="1" smtClean="0"/>
              <a:t>hormon</a:t>
            </a:r>
            <a:r>
              <a:rPr lang="en-US" dirty="0" smtClean="0"/>
              <a:t> </a:t>
            </a:r>
            <a:r>
              <a:rPr lang="en-US" dirty="0" err="1" smtClean="0"/>
              <a:t>tiroksin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 flipH="1" flipV="1">
            <a:off x="2362200" y="3429000"/>
            <a:ext cx="228600" cy="76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 flipH="1" flipV="1">
            <a:off x="1905000" y="4419600"/>
            <a:ext cx="228600" cy="76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H="1" flipV="1">
            <a:off x="2209800" y="5562600"/>
            <a:ext cx="228600" cy="76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15000" y="1676400"/>
            <a:ext cx="2209800" cy="92333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konsumsi</a:t>
            </a:r>
            <a:r>
              <a:rPr lang="en-US" dirty="0" smtClean="0"/>
              <a:t> O2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562600" y="609600"/>
            <a:ext cx="182880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endParaRPr lang="en-US" dirty="0"/>
          </a:p>
        </p:txBody>
      </p:sp>
      <p:sp>
        <p:nvSpPr>
          <p:cNvPr id="42" name="Up Arrow 41"/>
          <p:cNvSpPr/>
          <p:nvPr/>
        </p:nvSpPr>
        <p:spPr>
          <a:xfrm>
            <a:off x="4038600" y="4419600"/>
            <a:ext cx="381000" cy="304800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505200" y="3697069"/>
            <a:ext cx="144780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Medulla </a:t>
            </a:r>
            <a:r>
              <a:rPr lang="en-US" dirty="0" err="1" smtClean="0"/>
              <a:t>kel</a:t>
            </a:r>
            <a:r>
              <a:rPr lang="en-US" dirty="0" smtClean="0"/>
              <a:t> adrenal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4572000" y="4114800"/>
            <a:ext cx="228600" cy="76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05200" y="2514600"/>
            <a:ext cx="160020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Hormon</a:t>
            </a:r>
            <a:r>
              <a:rPr lang="en-US" dirty="0" smtClean="0"/>
              <a:t> adrenalin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rot="5400000" flipH="1" flipV="1">
            <a:off x="4724400" y="2743200"/>
            <a:ext cx="228600" cy="76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Up Arrow 47"/>
          <p:cNvSpPr/>
          <p:nvPr/>
        </p:nvSpPr>
        <p:spPr>
          <a:xfrm>
            <a:off x="6248400" y="4953000"/>
            <a:ext cx="3048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Up Arrow 48"/>
          <p:cNvSpPr/>
          <p:nvPr/>
        </p:nvSpPr>
        <p:spPr>
          <a:xfrm>
            <a:off x="6248400" y="3810000"/>
            <a:ext cx="3048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Up Arrow 49"/>
          <p:cNvSpPr/>
          <p:nvPr/>
        </p:nvSpPr>
        <p:spPr>
          <a:xfrm>
            <a:off x="6248400" y="1295400"/>
            <a:ext cx="304800" cy="304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Up Arrow 51"/>
          <p:cNvSpPr/>
          <p:nvPr/>
        </p:nvSpPr>
        <p:spPr>
          <a:xfrm>
            <a:off x="4038600" y="3276600"/>
            <a:ext cx="381000" cy="304800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581400" y="1143000"/>
            <a:ext cx="1524000" cy="92333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endParaRPr lang="en-US" dirty="0"/>
          </a:p>
        </p:txBody>
      </p:sp>
      <p:sp>
        <p:nvSpPr>
          <p:cNvPr id="54" name="Up Arrow 53"/>
          <p:cNvSpPr/>
          <p:nvPr/>
        </p:nvSpPr>
        <p:spPr>
          <a:xfrm>
            <a:off x="4114800" y="2133600"/>
            <a:ext cx="381000" cy="304800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295400" y="5943600"/>
            <a:ext cx="71628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sel-sel</a:t>
            </a:r>
            <a:r>
              <a:rPr lang="en-US" dirty="0" smtClean="0"/>
              <a:t> </a:t>
            </a:r>
            <a:r>
              <a:rPr lang="en-US" dirty="0" err="1" smtClean="0"/>
              <a:t>imun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sitokin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imun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2590800" y="5865812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 flipV="1">
            <a:off x="3544094" y="56761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4534297" y="5524103"/>
            <a:ext cx="3810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724400" y="5715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>
            <a:off x="3848100" y="56769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143000" y="87868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PENGARUH CEKAMAN PANAS  TERHADAP HORMONAL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rot="5400000" flipH="1" flipV="1">
            <a:off x="3124200" y="5257800"/>
            <a:ext cx="228600" cy="76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SUHU LINGKUNGAN AYAM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5486400" cy="53309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di Indonesia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siang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berkisar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28,8-36,9oC, </a:t>
            </a:r>
            <a:r>
              <a:rPr lang="en-US" dirty="0" err="1" smtClean="0"/>
              <a:t>kelembaban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55,3-85,8% (BPS, 2009</a:t>
            </a:r>
            <a:r>
              <a:rPr lang="en-US" dirty="0" smtClean="0"/>
              <a:t>). </a:t>
            </a:r>
            <a:r>
              <a:rPr lang="en-US" dirty="0" err="1" smtClean="0"/>
              <a:t>idealnya</a:t>
            </a:r>
            <a:r>
              <a:rPr lang="en-US" dirty="0" smtClean="0"/>
              <a:t> : </a:t>
            </a:r>
            <a:r>
              <a:rPr lang="en-US" dirty="0" smtClean="0"/>
              <a:t>14-22oC (Charles, 2002).</a:t>
            </a:r>
          </a:p>
          <a:p>
            <a:r>
              <a:rPr lang="en-US" dirty="0" err="1" smtClean="0"/>
              <a:t>Ayam</a:t>
            </a:r>
            <a:r>
              <a:rPr lang="en-US" dirty="0" smtClean="0"/>
              <a:t> broiler :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, </a:t>
            </a:r>
            <a:r>
              <a:rPr lang="en-US" dirty="0" err="1" smtClean="0"/>
              <a:t>pertumbuhan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laju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Ayam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homeotermik</a:t>
            </a:r>
            <a:r>
              <a:rPr lang="en-US" dirty="0" smtClean="0"/>
              <a:t>, 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mendisipasi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irc_mi" descr="http://1.bp.blogspot.com/--f0fUeeByVY/U4FndlXzQMI/AAAAAAAAAZk/W1ATPGsAy6c/s1600/0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376487"/>
            <a:ext cx="26098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6629400" y="17526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10400" y="15634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CEKAMAN PANAS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685800"/>
          </a:xfrm>
        </p:spPr>
        <p:txBody>
          <a:bodyPr/>
          <a:lstStyle/>
          <a:p>
            <a:r>
              <a:rPr lang="en-US" dirty="0" smtClean="0"/>
              <a:t>UPAYA MENGATASI STRES PANAS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6019800" cy="5181600"/>
          </a:xfrm>
          <a:ln>
            <a:solidFill>
              <a:srgbClr val="C00000"/>
            </a:solidFill>
          </a:ln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Pakan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basah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wet feeding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) : 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pakan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dicerna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diserap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Minum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dingin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menurunkan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kecepatan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respirasi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Larutan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glukose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memperbaiki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viskositas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darah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osmolalitas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plasma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Penambahan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acidifier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asam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sitrat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asam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laktat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ransum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basah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meningkatkan efisiensi penyerapan nutrien,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terutama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protein,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Penambahan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vitamin C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minum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menurunkan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suhu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rektal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frekuensi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panting.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AutoNum type="arabicPeriod"/>
            </a:pPr>
            <a:endParaRPr lang="en-US" sz="2000" dirty="0"/>
          </a:p>
        </p:txBody>
      </p:sp>
      <p:pic>
        <p:nvPicPr>
          <p:cNvPr id="4" name="irc_mi" descr="http://www.agannex.com/media/k2/items/cache/fbb4ded4081904a08327419b78b712e3_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676400"/>
            <a:ext cx="28956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dirty="0" err="1" smtClean="0"/>
              <a:t>Vit</a:t>
            </a:r>
            <a:r>
              <a:rPr lang="en-US" sz="2000" dirty="0" smtClean="0"/>
              <a:t> C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kel</a:t>
            </a:r>
            <a:r>
              <a:rPr lang="en-US" sz="2000" dirty="0" smtClean="0"/>
              <a:t>. </a:t>
            </a:r>
            <a:r>
              <a:rPr lang="en-US" sz="2000" dirty="0" err="1" smtClean="0"/>
              <a:t>Tiroid</a:t>
            </a:r>
            <a:r>
              <a:rPr lang="en-US" sz="2000" dirty="0" smtClean="0"/>
              <a:t> : </a:t>
            </a:r>
            <a:r>
              <a:rPr lang="en-US" sz="2000" dirty="0" err="1" smtClean="0"/>
              <a:t>pembentukan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hormon</a:t>
            </a:r>
            <a:r>
              <a:rPr lang="en-US" sz="2000" dirty="0" smtClean="0"/>
              <a:t> nor </a:t>
            </a:r>
            <a:r>
              <a:rPr lang="en-US" sz="2000" dirty="0" err="1" smtClean="0"/>
              <a:t>epinefrin</a:t>
            </a:r>
            <a:r>
              <a:rPr lang="en-US" sz="2000" dirty="0" smtClean="0"/>
              <a:t>, </a:t>
            </a:r>
            <a:r>
              <a:rPr lang="en-US" sz="2000" dirty="0" err="1" smtClean="0"/>
              <a:t>peningkatan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pembuangan</a:t>
            </a:r>
            <a:r>
              <a:rPr lang="en-US" sz="2000" dirty="0" smtClean="0"/>
              <a:t> </a:t>
            </a:r>
            <a:r>
              <a:rPr lang="en-US" sz="2000" dirty="0" err="1" smtClean="0"/>
              <a:t>panas</a:t>
            </a:r>
            <a:r>
              <a:rPr lang="en-US" sz="2000" dirty="0" smtClean="0"/>
              <a:t> dg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peningkatan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denyut</a:t>
            </a:r>
            <a:r>
              <a:rPr lang="en-US" sz="2000" dirty="0" smtClean="0"/>
              <a:t> </a:t>
            </a:r>
            <a:r>
              <a:rPr lang="en-US" sz="2000" dirty="0" err="1" smtClean="0"/>
              <a:t>jantung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dilatasi</a:t>
            </a:r>
            <a:r>
              <a:rPr lang="en-US" sz="2000" dirty="0" smtClean="0"/>
              <a:t> </a:t>
            </a:r>
            <a:r>
              <a:rPr lang="en-US" sz="2000" dirty="0" err="1" smtClean="0"/>
              <a:t>pembuluh</a:t>
            </a:r>
            <a:r>
              <a:rPr lang="en-US" sz="2000" dirty="0" smtClean="0"/>
              <a:t> </a:t>
            </a:r>
            <a:r>
              <a:rPr lang="en-US" sz="2000" dirty="0" err="1" smtClean="0"/>
              <a:t>darah</a:t>
            </a:r>
            <a:r>
              <a:rPr lang="en-US" sz="2000" dirty="0" smtClean="0"/>
              <a:t> </a:t>
            </a:r>
            <a:r>
              <a:rPr lang="en-US" sz="2000" dirty="0" err="1" smtClean="0"/>
              <a:t>perifer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Seng</a:t>
            </a:r>
            <a:r>
              <a:rPr lang="en-US" sz="2000" dirty="0" smtClean="0"/>
              <a:t> (Zn) </a:t>
            </a:r>
            <a:r>
              <a:rPr lang="en-US" sz="2000" dirty="0" err="1" smtClean="0"/>
              <a:t>berperan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imun</a:t>
            </a:r>
            <a:r>
              <a:rPr lang="en-US" sz="2000" dirty="0" smtClean="0"/>
              <a:t> </a:t>
            </a:r>
            <a:r>
              <a:rPr lang="en-US" sz="2000" dirty="0" err="1" smtClean="0"/>
              <a:t>tubuh</a:t>
            </a:r>
            <a:r>
              <a:rPr lang="en-US" sz="2000" dirty="0" smtClean="0"/>
              <a:t>.  </a:t>
            </a:r>
            <a:r>
              <a:rPr lang="en-US" sz="2000" dirty="0" err="1" smtClean="0"/>
              <a:t>Suplementasi</a:t>
            </a:r>
            <a:r>
              <a:rPr lang="en-US" sz="2000" dirty="0" smtClean="0"/>
              <a:t> Zn </a:t>
            </a:r>
            <a:r>
              <a:rPr lang="en-US" sz="2000" dirty="0" err="1" smtClean="0"/>
              <a:t>sebanyak</a:t>
            </a:r>
            <a:r>
              <a:rPr lang="en-US" sz="2000" dirty="0" smtClean="0"/>
              <a:t> 34, 68, </a:t>
            </a:r>
            <a:r>
              <a:rPr lang="en-US" sz="2000" dirty="0" err="1" smtClean="0"/>
              <a:t>dan</a:t>
            </a:r>
            <a:r>
              <a:rPr lang="en-US" sz="2000" dirty="0" smtClean="0"/>
              <a:t> 181 mg/kg </a:t>
            </a:r>
            <a:r>
              <a:rPr lang="en-US" sz="2000" dirty="0" err="1" smtClean="0"/>
              <a:t>ransum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antibodi</a:t>
            </a:r>
            <a:r>
              <a:rPr lang="en-US" sz="2000" dirty="0" smtClean="0"/>
              <a:t>, </a:t>
            </a:r>
            <a:r>
              <a:rPr lang="en-US" sz="2000" dirty="0" err="1" smtClean="0"/>
              <a:t>bobot</a:t>
            </a:r>
            <a:r>
              <a:rPr lang="en-US" sz="2000" dirty="0" smtClean="0"/>
              <a:t> organ </a:t>
            </a:r>
            <a:r>
              <a:rPr lang="en-US" sz="2000" dirty="0" err="1" smtClean="0"/>
              <a:t>limfoid</a:t>
            </a:r>
            <a:r>
              <a:rPr lang="en-US" sz="2000" dirty="0" smtClean="0"/>
              <a:t>,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makrofag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fagositosis</a:t>
            </a:r>
            <a:r>
              <a:rPr lang="en-US" sz="2000" dirty="0" smtClean="0"/>
              <a:t> </a:t>
            </a:r>
            <a:r>
              <a:rPr lang="en-US" sz="2000" dirty="0" err="1" smtClean="0"/>
              <a:t>makrofag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temperatur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 23,9 – 35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(Bartlett </a:t>
            </a:r>
            <a:r>
              <a:rPr lang="en-US" sz="2000" dirty="0" err="1" smtClean="0"/>
              <a:t>dan</a:t>
            </a:r>
            <a:r>
              <a:rPr lang="en-US" sz="2000" dirty="0" smtClean="0"/>
              <a:t> Smith, 2003). </a:t>
            </a:r>
          </a:p>
          <a:p>
            <a:endParaRPr lang="en-US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 MENGATASI STRES PANAS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1275666"/>
            <a:ext cx="5257800" cy="37338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2000" dirty="0" smtClean="0"/>
              <a:t>Vitamin C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tiroid</a:t>
            </a:r>
            <a:r>
              <a:rPr lang="en-US" sz="2000" dirty="0" smtClean="0"/>
              <a:t> :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kosubstrat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dopamin</a:t>
            </a:r>
            <a:r>
              <a:rPr lang="en-US" sz="2000" dirty="0" smtClean="0"/>
              <a:t> β-</a:t>
            </a:r>
            <a:r>
              <a:rPr lang="en-US" sz="2000" dirty="0" err="1" smtClean="0"/>
              <a:t>hidroksilase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pembentukan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norepinefrin</a:t>
            </a:r>
            <a:r>
              <a:rPr lang="en-US" sz="2000" dirty="0" smtClean="0"/>
              <a:t>, </a:t>
            </a:r>
            <a:r>
              <a:rPr lang="en-US" sz="2000" dirty="0" err="1" smtClean="0"/>
              <a:t>memacu</a:t>
            </a:r>
            <a:r>
              <a:rPr lang="en-US" sz="2000" dirty="0" smtClean="0"/>
              <a:t> </a:t>
            </a:r>
            <a:r>
              <a:rPr lang="en-US" sz="2000" dirty="0" err="1" smtClean="0"/>
              <a:t>denyut</a:t>
            </a:r>
            <a:r>
              <a:rPr lang="en-US" sz="2000" dirty="0" smtClean="0"/>
              <a:t> </a:t>
            </a:r>
            <a:r>
              <a:rPr lang="en-US" sz="2000" dirty="0" err="1" smtClean="0"/>
              <a:t>jantung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dilatasi</a:t>
            </a:r>
            <a:r>
              <a:rPr lang="en-US" sz="2000" dirty="0" smtClean="0"/>
              <a:t> </a:t>
            </a:r>
            <a:r>
              <a:rPr lang="en-US" sz="2000" dirty="0" err="1" smtClean="0"/>
              <a:t>pembuluh</a:t>
            </a:r>
            <a:r>
              <a:rPr lang="en-US" sz="2000" dirty="0" smtClean="0"/>
              <a:t> </a:t>
            </a:r>
            <a:r>
              <a:rPr lang="en-US" sz="2000" dirty="0" err="1" smtClean="0"/>
              <a:t>perifer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ayam</a:t>
            </a:r>
            <a:r>
              <a:rPr lang="en-US" sz="2000" dirty="0" smtClean="0"/>
              <a:t> </a:t>
            </a:r>
            <a:r>
              <a:rPr lang="en-US" sz="2000" dirty="0" err="1" smtClean="0"/>
              <a:t>membuang</a:t>
            </a:r>
            <a:r>
              <a:rPr lang="en-US" sz="2000" dirty="0" smtClean="0"/>
              <a:t> </a:t>
            </a:r>
            <a:r>
              <a:rPr lang="en-US" sz="2000" dirty="0" err="1" smtClean="0"/>
              <a:t>panas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 smtClean="0"/>
              <a:t> </a:t>
            </a:r>
            <a:r>
              <a:rPr lang="en-US" sz="2000" dirty="0" err="1" smtClean="0"/>
              <a:t>suhu</a:t>
            </a:r>
            <a:r>
              <a:rPr lang="en-US" sz="2000" dirty="0" smtClean="0"/>
              <a:t> </a:t>
            </a:r>
            <a:r>
              <a:rPr lang="en-US" sz="2000" dirty="0" err="1" smtClean="0"/>
              <a:t>tubuh</a:t>
            </a:r>
            <a:r>
              <a:rPr lang="en-US" sz="2000" dirty="0" smtClean="0"/>
              <a:t> </a:t>
            </a:r>
            <a:r>
              <a:rPr lang="en-US" sz="2000" dirty="0" err="1" smtClean="0"/>
              <a:t>ayam</a:t>
            </a:r>
            <a:r>
              <a:rPr lang="en-US" sz="2000" dirty="0" smtClean="0"/>
              <a:t> </a:t>
            </a:r>
            <a:r>
              <a:rPr lang="en-US" sz="2000" dirty="0" err="1" smtClean="0"/>
              <a:t>menurun</a:t>
            </a:r>
            <a:r>
              <a:rPr lang="en-US" sz="2000" dirty="0" smtClean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579438"/>
          </a:xfrm>
        </p:spPr>
        <p:txBody>
          <a:bodyPr/>
          <a:lstStyle/>
          <a:p>
            <a:r>
              <a:rPr lang="en-US" dirty="0" smtClean="0"/>
              <a:t>CEKAMAN PANAS</a:t>
            </a:r>
            <a:endParaRPr lang="en-US" dirty="0"/>
          </a:p>
        </p:txBody>
      </p:sp>
      <p:pic>
        <p:nvPicPr>
          <p:cNvPr id="5" name="irc_mi" descr="http://1.bp.blogspot.com/-oBANa7D-xyM/Uf9NgiksEKI/AAAAAAAAEyc/SqVnosv4XX0/s1600/buah-nana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04800"/>
            <a:ext cx="2895599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rc_mi" descr="http://jurnalasia.com/wp-content/uploads/2014/02/gogreen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895600"/>
            <a:ext cx="2895600" cy="2209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579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Fenilalanin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579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tirosin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0" y="5791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dopa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5802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dopamin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Norepinefrin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286000" y="59436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248400" y="59436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4648200" y="59436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3581400" y="59436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705600" y="6324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Epinefrin</a:t>
            </a:r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7162800" y="6172200"/>
            <a:ext cx="2286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943600" y="533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VIT C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1" idx="2"/>
          </p:cNvCxnSpPr>
          <p:nvPr/>
        </p:nvCxnSpPr>
        <p:spPr>
          <a:xfrm rot="5400000">
            <a:off x="6318766" y="5785366"/>
            <a:ext cx="164068" cy="1588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105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medulla </a:t>
            </a:r>
            <a:r>
              <a:rPr lang="en-US" dirty="0" err="1" smtClean="0"/>
              <a:t>kel</a:t>
            </a:r>
            <a:r>
              <a:rPr lang="en-US" dirty="0" smtClean="0"/>
              <a:t>. Adrenal :</a:t>
            </a:r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2286000" y="3810000"/>
            <a:ext cx="609600" cy="11994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SENG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Seng</a:t>
            </a:r>
            <a:r>
              <a:rPr lang="en-US" dirty="0" smtClean="0"/>
              <a:t>  :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metaloenzym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polimerase</a:t>
            </a:r>
            <a:r>
              <a:rPr lang="en-US" dirty="0" smtClean="0"/>
              <a:t> DNA, peptidase </a:t>
            </a:r>
            <a:r>
              <a:rPr lang="en-US" dirty="0" err="1" smtClean="0"/>
              <a:t>karboksi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phosphatase</a:t>
            </a:r>
            <a:r>
              <a:rPr lang="en-US" dirty="0" smtClean="0"/>
              <a:t> </a:t>
            </a:r>
            <a:r>
              <a:rPr lang="en-US" dirty="0" err="1" smtClean="0"/>
              <a:t>alkalin</a:t>
            </a:r>
            <a:r>
              <a:rPr lang="en-US" dirty="0" smtClean="0"/>
              <a:t>. </a:t>
            </a:r>
            <a:r>
              <a:rPr lang="en-US" dirty="0" err="1" smtClean="0"/>
              <a:t>Enzim</a:t>
            </a:r>
            <a:r>
              <a:rPr lang="en-US" dirty="0" smtClean="0"/>
              <a:t> -2 </a:t>
            </a:r>
            <a:r>
              <a:rPr lang="en-US" dirty="0" err="1" smtClean="0"/>
              <a:t>tsb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proliferasi</a:t>
            </a:r>
            <a:r>
              <a:rPr lang="en-US" dirty="0" smtClean="0"/>
              <a:t> DNA, 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sintesis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pencernaan</a:t>
            </a:r>
            <a:r>
              <a:rPr lang="en-US" dirty="0" smtClean="0"/>
              <a:t> protein, </a:t>
            </a:r>
            <a:r>
              <a:rPr lang="en-US" dirty="0" err="1" smtClean="0"/>
              <a:t>absorpsi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amino,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Seng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metab</a:t>
            </a:r>
            <a:r>
              <a:rPr lang="en-US" dirty="0" smtClean="0"/>
              <a:t> KH, protein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en-US" dirty="0" err="1" smtClean="0"/>
              <a:t>nukleat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memacu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performance. </a:t>
            </a:r>
          </a:p>
          <a:p>
            <a:r>
              <a:rPr lang="en-US" dirty="0" err="1" smtClean="0"/>
              <a:t>Bentuk</a:t>
            </a:r>
            <a:r>
              <a:rPr lang="en-US" dirty="0" smtClean="0"/>
              <a:t> : </a:t>
            </a:r>
            <a:r>
              <a:rPr lang="en-US" dirty="0" err="1" smtClean="0"/>
              <a:t>ZnO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1816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000" dirty="0" smtClean="0"/>
              <a:t>Vitamin E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dosis</a:t>
            </a:r>
            <a:r>
              <a:rPr lang="en-US" sz="2000" dirty="0" smtClean="0"/>
              <a:t> 250 mg/kg </a:t>
            </a:r>
            <a:r>
              <a:rPr lang="en-US" sz="2000" dirty="0" err="1" smtClean="0"/>
              <a:t>pakan</a:t>
            </a:r>
            <a:r>
              <a:rPr lang="en-US" sz="2000" dirty="0" smtClean="0"/>
              <a:t> : </a:t>
            </a:r>
            <a:r>
              <a:rPr lang="en-US" sz="2000" dirty="0" err="1" smtClean="0"/>
              <a:t>mengurangi</a:t>
            </a:r>
            <a:r>
              <a:rPr lang="en-US" sz="2000" dirty="0" smtClean="0"/>
              <a:t> </a:t>
            </a:r>
            <a:r>
              <a:rPr lang="en-US" sz="2000" dirty="0" err="1" smtClean="0"/>
              <a:t>kerusakan</a:t>
            </a:r>
            <a:r>
              <a:rPr lang="en-US" sz="2000" dirty="0" smtClean="0"/>
              <a:t> </a:t>
            </a:r>
            <a:r>
              <a:rPr lang="en-US" sz="2000" dirty="0" err="1" smtClean="0"/>
              <a:t>oksidatif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sel</a:t>
            </a:r>
            <a:r>
              <a:rPr lang="en-US" sz="2000" dirty="0" smtClean="0"/>
              <a:t>, </a:t>
            </a:r>
            <a:r>
              <a:rPr lang="en-US" sz="2000" dirty="0" err="1" smtClean="0"/>
              <a:t>mis</a:t>
            </a:r>
            <a:r>
              <a:rPr lang="en-US" sz="2000" dirty="0" smtClean="0"/>
              <a:t> : lipid </a:t>
            </a:r>
            <a:r>
              <a:rPr lang="en-US" sz="2000" dirty="0" err="1" smtClean="0"/>
              <a:t>oksida</a:t>
            </a:r>
            <a:r>
              <a:rPr lang="en-US" sz="2000" dirty="0" smtClean="0"/>
              <a:t>, </a:t>
            </a:r>
            <a:r>
              <a:rPr lang="en-US" sz="2000" dirty="0" err="1" smtClean="0"/>
              <a:t>reaksi</a:t>
            </a:r>
            <a:r>
              <a:rPr lang="en-US" sz="2000" dirty="0" smtClean="0"/>
              <a:t> </a:t>
            </a:r>
            <a:r>
              <a:rPr lang="en-US" sz="2000" dirty="0" err="1" smtClean="0"/>
              <a:t>berantai</a:t>
            </a:r>
            <a:r>
              <a:rPr lang="en-US" sz="2000" dirty="0" smtClean="0"/>
              <a:t> </a:t>
            </a:r>
            <a:r>
              <a:rPr lang="en-US" sz="2000" dirty="0" err="1" smtClean="0"/>
              <a:t>radikal</a:t>
            </a:r>
            <a:r>
              <a:rPr lang="en-US" sz="2000" dirty="0" smtClean="0"/>
              <a:t> </a:t>
            </a:r>
            <a:r>
              <a:rPr lang="en-US" sz="2000" dirty="0" err="1" smtClean="0"/>
              <a:t>bebas</a:t>
            </a:r>
            <a:r>
              <a:rPr lang="en-US" sz="2000" dirty="0" smtClean="0"/>
              <a:t>.  </a:t>
            </a:r>
          </a:p>
          <a:p>
            <a:r>
              <a:rPr lang="en-US" sz="2000" dirty="0" err="1" smtClean="0"/>
              <a:t>Pemberian</a:t>
            </a:r>
            <a:r>
              <a:rPr lang="en-US" sz="2000" dirty="0" smtClean="0"/>
              <a:t> </a:t>
            </a:r>
            <a:r>
              <a:rPr lang="en-US" sz="2000" dirty="0" err="1" smtClean="0"/>
              <a:t>larutan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elektrolit</a:t>
            </a:r>
            <a:r>
              <a:rPr lang="en-US" sz="2000" dirty="0" smtClean="0"/>
              <a:t> (anion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kation</a:t>
            </a:r>
            <a:r>
              <a:rPr lang="en-US" sz="2000" dirty="0" smtClean="0"/>
              <a:t>) </a:t>
            </a:r>
            <a:r>
              <a:rPr lang="en-US" sz="2000" dirty="0" err="1" smtClean="0"/>
              <a:t>dalam</a:t>
            </a:r>
            <a:r>
              <a:rPr lang="en-US" sz="2000" dirty="0" smtClean="0"/>
              <a:t> formula </a:t>
            </a:r>
            <a:r>
              <a:rPr lang="en-US" sz="2000" dirty="0" err="1" smtClean="0"/>
              <a:t>pakan</a:t>
            </a:r>
            <a:r>
              <a:rPr lang="en-US" sz="2000" dirty="0" smtClean="0"/>
              <a:t>. 0.3%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1.0 % </a:t>
            </a:r>
            <a:r>
              <a:rPr lang="en-US" sz="2000" dirty="0" err="1" smtClean="0"/>
              <a:t>Amonium</a:t>
            </a:r>
            <a:r>
              <a:rPr lang="en-US" sz="2000" dirty="0" smtClean="0"/>
              <a:t> Chloride (NH4Cl) </a:t>
            </a:r>
            <a:r>
              <a:rPr lang="en-US" sz="2000" dirty="0" err="1" smtClean="0"/>
              <a:t>atau</a:t>
            </a:r>
            <a:r>
              <a:rPr lang="en-US" sz="2000" dirty="0" smtClean="0"/>
              <a:t> Sodium </a:t>
            </a:r>
            <a:r>
              <a:rPr lang="en-US" sz="2000" dirty="0" err="1" smtClean="0"/>
              <a:t>Bikarbonat</a:t>
            </a:r>
            <a:r>
              <a:rPr lang="en-US" sz="2000" dirty="0" smtClean="0"/>
              <a:t> (0,5%)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mengurangi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alkalosis yang </a:t>
            </a:r>
            <a:r>
              <a:rPr lang="en-US" sz="2000" dirty="0" err="1" smtClean="0"/>
              <a:t>disebabkan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heat stress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 smtClean="0"/>
              <a:t> </a:t>
            </a:r>
            <a:r>
              <a:rPr lang="en-US" sz="2000" dirty="0" err="1" smtClean="0"/>
              <a:t>Laju</a:t>
            </a:r>
            <a:r>
              <a:rPr lang="en-US" sz="2000" dirty="0" smtClean="0"/>
              <a:t> PBB </a:t>
            </a:r>
            <a:r>
              <a:rPr lang="en-US" sz="2000" dirty="0" err="1" smtClean="0"/>
              <a:t>bs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9%.  </a:t>
            </a:r>
          </a:p>
          <a:p>
            <a:r>
              <a:rPr lang="en-US" sz="2000" dirty="0" err="1" smtClean="0"/>
              <a:t>Suplementasi</a:t>
            </a:r>
            <a:r>
              <a:rPr lang="en-US" sz="2000" dirty="0" smtClean="0"/>
              <a:t> 20 ml </a:t>
            </a:r>
            <a:r>
              <a:rPr lang="en-US" sz="2000" dirty="0" err="1" smtClean="0"/>
              <a:t>madu</a:t>
            </a:r>
            <a:r>
              <a:rPr lang="en-US" sz="2000" dirty="0" smtClean="0"/>
              <a:t> per liter air </a:t>
            </a:r>
            <a:r>
              <a:rPr lang="en-US" sz="2000" dirty="0" err="1" smtClean="0"/>
              <a:t>minum</a:t>
            </a:r>
            <a:r>
              <a:rPr lang="en-US" sz="2000" dirty="0" smtClean="0"/>
              <a:t> : </a:t>
            </a:r>
            <a:r>
              <a:rPr lang="en-US" sz="2000" dirty="0" err="1" smtClean="0"/>
              <a:t>menurunkan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i="1" dirty="0" smtClean="0"/>
              <a:t>panting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Madu</a:t>
            </a:r>
            <a:r>
              <a:rPr lang="en-US" sz="2000" dirty="0" smtClean="0"/>
              <a:t> </a:t>
            </a:r>
            <a:r>
              <a:rPr lang="en-US" sz="2000" dirty="0" err="1" smtClean="0"/>
              <a:t>mengandung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fitohormon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 err="1" smtClean="0"/>
              <a:t>memperbaiki</a:t>
            </a:r>
            <a:r>
              <a:rPr lang="en-US" sz="2000" dirty="0" smtClean="0"/>
              <a:t> </a:t>
            </a:r>
            <a:r>
              <a:rPr lang="en-US" sz="2000" dirty="0" err="1" smtClean="0"/>
              <a:t>kontraksi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relaksasi</a:t>
            </a:r>
            <a:r>
              <a:rPr lang="en-US" sz="2000" dirty="0" smtClean="0"/>
              <a:t> </a:t>
            </a:r>
            <a:r>
              <a:rPr lang="en-US" sz="2000" dirty="0" err="1" smtClean="0"/>
              <a:t>otot</a:t>
            </a:r>
            <a:r>
              <a:rPr lang="en-US" sz="2000" dirty="0" smtClean="0"/>
              <a:t> </a:t>
            </a:r>
            <a:r>
              <a:rPr lang="en-US" sz="2000" dirty="0" err="1" smtClean="0"/>
              <a:t>jantung</a:t>
            </a:r>
            <a:r>
              <a:rPr lang="en-US" sz="2000" dirty="0" smtClean="0"/>
              <a:t> + </a:t>
            </a:r>
            <a:r>
              <a:rPr lang="en-US" sz="2000" dirty="0" err="1" smtClean="0"/>
              <a:t>paru-paru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bobot</a:t>
            </a:r>
            <a:r>
              <a:rPr lang="en-US" sz="2000" dirty="0" smtClean="0"/>
              <a:t> </a:t>
            </a:r>
            <a:r>
              <a:rPr lang="en-US" sz="2000" dirty="0" err="1" smtClean="0"/>
              <a:t>kelenjar</a:t>
            </a:r>
            <a:r>
              <a:rPr lang="en-US" sz="2000" dirty="0" smtClean="0"/>
              <a:t> </a:t>
            </a:r>
            <a:r>
              <a:rPr lang="en-US" sz="2000" dirty="0" err="1" smtClean="0"/>
              <a:t>timus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sym typeface="Wingdings" panose="05000000000000000000" pitchFamily="2" charset="2"/>
              </a:rPr>
              <a:t>meningkatkan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/>
              <a:t>kekebalan</a:t>
            </a:r>
            <a:r>
              <a:rPr lang="en-US" sz="2000" dirty="0" smtClean="0"/>
              <a:t> </a:t>
            </a:r>
            <a:r>
              <a:rPr lang="en-US" sz="2000" dirty="0" err="1" smtClean="0"/>
              <a:t>tubuh</a:t>
            </a:r>
            <a:r>
              <a:rPr lang="en-US" sz="2000" dirty="0" smtClean="0"/>
              <a:t> (</a:t>
            </a:r>
            <a:r>
              <a:rPr lang="en-US" sz="2000" dirty="0" err="1" smtClean="0"/>
              <a:t>Abioja</a:t>
            </a:r>
            <a:r>
              <a:rPr lang="en-US" sz="2000" dirty="0" smtClean="0"/>
              <a:t> </a:t>
            </a:r>
            <a:r>
              <a:rPr lang="en-US" sz="2000" i="1" dirty="0" smtClean="0"/>
              <a:t>et al.,</a:t>
            </a:r>
            <a:r>
              <a:rPr lang="en-US" sz="2000" dirty="0" smtClean="0"/>
              <a:t> 2012). 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 MENGATASI STRES PANAS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/>
          <a:lstStyle/>
          <a:p>
            <a:r>
              <a:rPr lang="en-US" dirty="0" err="1" smtClean="0"/>
              <a:t>Terapi</a:t>
            </a:r>
            <a:r>
              <a:rPr lang="en-US" dirty="0" smtClean="0"/>
              <a:t> ELEKTROLIT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/>
              <a:t>Keseimbangan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elektrolit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dipelihara</a:t>
            </a:r>
            <a:r>
              <a:rPr lang="en-US" sz="2000" dirty="0" smtClean="0"/>
              <a:t> :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err="1" smtClean="0"/>
              <a:t>Kation</a:t>
            </a:r>
            <a:r>
              <a:rPr lang="en-US" sz="2000" dirty="0" smtClean="0"/>
              <a:t> : Ca</a:t>
            </a:r>
            <a:r>
              <a:rPr lang="en-US" sz="2000" baseline="30000" dirty="0" smtClean="0"/>
              <a:t>2+, </a:t>
            </a:r>
            <a:r>
              <a:rPr lang="en-US" sz="2000" dirty="0" smtClean="0"/>
              <a:t>, K</a:t>
            </a:r>
            <a:r>
              <a:rPr lang="en-US" sz="2000" baseline="30000" dirty="0" smtClean="0"/>
              <a:t>+, </a:t>
            </a:r>
            <a:r>
              <a:rPr lang="en-US" sz="2000" dirty="0" smtClean="0"/>
              <a:t>, Mg</a:t>
            </a:r>
            <a:r>
              <a:rPr lang="en-US" sz="2000" baseline="30000" dirty="0" smtClean="0"/>
              <a:t>2+  </a:t>
            </a:r>
            <a:r>
              <a:rPr lang="en-US" sz="2000" dirty="0" smtClean="0"/>
              <a:t>, Na</a:t>
            </a:r>
            <a:r>
              <a:rPr lang="en-US" sz="2000" baseline="30000" dirty="0" smtClean="0"/>
              <a:t>+ </a:t>
            </a: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Anion : HCO3-, </a:t>
            </a:r>
            <a:r>
              <a:rPr lang="en-US" sz="2000" dirty="0" err="1" smtClean="0"/>
              <a:t>Cl</a:t>
            </a:r>
            <a:r>
              <a:rPr lang="en-US" sz="2000" dirty="0" smtClean="0"/>
              <a:t>-, ion </a:t>
            </a:r>
            <a:r>
              <a:rPr lang="en-US" sz="2000" dirty="0" err="1" smtClean="0"/>
              <a:t>bifosfat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ion </a:t>
            </a:r>
            <a:r>
              <a:rPr lang="en-US" sz="2000" dirty="0" err="1" smtClean="0"/>
              <a:t>sulfat</a:t>
            </a:r>
            <a:endParaRPr lang="en-US" sz="2000" dirty="0" smtClean="0"/>
          </a:p>
          <a:p>
            <a:r>
              <a:rPr lang="en-US" sz="2000" dirty="0" err="1" smtClean="0"/>
              <a:t>Saat</a:t>
            </a:r>
            <a:r>
              <a:rPr lang="en-US" sz="2000" dirty="0" smtClean="0"/>
              <a:t> Heat </a:t>
            </a:r>
            <a:r>
              <a:rPr lang="en-US" sz="2000" dirty="0" err="1" smtClean="0"/>
              <a:t>stres</a:t>
            </a:r>
            <a:r>
              <a:rPr lang="en-US" sz="2000" dirty="0" smtClean="0"/>
              <a:t> : </a:t>
            </a:r>
            <a:r>
              <a:rPr lang="en-US" sz="2000" dirty="0" err="1" smtClean="0"/>
              <a:t>penurunan</a:t>
            </a:r>
            <a:r>
              <a:rPr lang="en-US" sz="2000" dirty="0" smtClean="0"/>
              <a:t> ion Ca</a:t>
            </a:r>
            <a:r>
              <a:rPr lang="en-US" sz="2000" baseline="30000" dirty="0" smtClean="0"/>
              <a:t>2+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K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, </a:t>
            </a:r>
            <a:r>
              <a:rPr lang="en-US" sz="2000" dirty="0" err="1" smtClean="0"/>
              <a:t>peningkatan</a:t>
            </a:r>
            <a:r>
              <a:rPr lang="en-US" sz="2000" dirty="0" smtClean="0"/>
              <a:t> ion </a:t>
            </a:r>
            <a:r>
              <a:rPr lang="en-US" sz="2000" dirty="0" err="1" smtClean="0"/>
              <a:t>Cl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ion Na</a:t>
            </a:r>
            <a:r>
              <a:rPr lang="en-US" sz="2000" baseline="30000" dirty="0" smtClean="0"/>
              <a:t>+ </a:t>
            </a:r>
            <a:r>
              <a:rPr lang="en-US" sz="2000" dirty="0" smtClean="0"/>
              <a:t>,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hilang</a:t>
            </a:r>
            <a:r>
              <a:rPr lang="en-US" sz="2000" dirty="0" smtClean="0"/>
              <a:t> CO2.</a:t>
            </a:r>
          </a:p>
          <a:p>
            <a:r>
              <a:rPr lang="en-US" sz="2000" dirty="0" err="1" smtClean="0"/>
              <a:t>Banyak</a:t>
            </a:r>
            <a:r>
              <a:rPr lang="en-US" sz="2000" dirty="0" smtClean="0"/>
              <a:t>  CO2 </a:t>
            </a:r>
            <a:r>
              <a:rPr lang="en-US" sz="2000" dirty="0" err="1" smtClean="0"/>
              <a:t>Hilang</a:t>
            </a:r>
            <a:r>
              <a:rPr lang="en-US" sz="2000" dirty="0" smtClean="0"/>
              <a:t> : alkalosis (pH </a:t>
            </a:r>
            <a:r>
              <a:rPr lang="en-US" sz="2000" dirty="0" err="1" smtClean="0"/>
              <a:t>darah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</a:t>
            </a:r>
            <a:r>
              <a:rPr lang="en-US" sz="2000" dirty="0" smtClean="0"/>
              <a:t>), </a:t>
            </a:r>
            <a:r>
              <a:rPr lang="en-US" sz="2000" dirty="0" err="1" smtClean="0"/>
              <a:t>selanjutnya</a:t>
            </a:r>
            <a:r>
              <a:rPr lang="en-US" sz="2000" dirty="0" smtClean="0"/>
              <a:t> : </a:t>
            </a:r>
            <a:r>
              <a:rPr lang="en-US" sz="2000" dirty="0" err="1" smtClean="0">
                <a:solidFill>
                  <a:schemeClr val="accent3"/>
                </a:solidFill>
              </a:rPr>
              <a:t>turun</a:t>
            </a:r>
            <a:r>
              <a:rPr lang="en-US" sz="2000" dirty="0" smtClean="0">
                <a:solidFill>
                  <a:schemeClr val="accent3"/>
                </a:solidFill>
              </a:rPr>
              <a:t> ion </a:t>
            </a:r>
            <a:r>
              <a:rPr lang="en-US" sz="2000" dirty="0" smtClean="0"/>
              <a:t>K</a:t>
            </a:r>
            <a:r>
              <a:rPr lang="en-US" sz="2000" baseline="30000" dirty="0" smtClean="0"/>
              <a:t>+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</a:rPr>
              <a:t>dalam</a:t>
            </a:r>
            <a:r>
              <a:rPr lang="en-US" sz="2000" dirty="0" smtClean="0">
                <a:solidFill>
                  <a:schemeClr val="accent3"/>
                </a:solidFill>
              </a:rPr>
              <a:t> plasma, </a:t>
            </a:r>
            <a:r>
              <a:rPr lang="en-US" sz="2000" dirty="0" err="1" smtClean="0">
                <a:solidFill>
                  <a:schemeClr val="accent3"/>
                </a:solidFill>
              </a:rPr>
              <a:t>banyak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</a:rPr>
              <a:t>hilang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</a:rPr>
              <a:t>lwt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</a:rPr>
              <a:t>ekskresi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</a:rPr>
              <a:t>ginjal</a:t>
            </a:r>
            <a:r>
              <a:rPr lang="en-US" sz="2000" dirty="0" smtClean="0">
                <a:solidFill>
                  <a:schemeClr val="accent3"/>
                </a:solidFill>
              </a:rPr>
              <a:t>.  </a:t>
            </a:r>
          </a:p>
          <a:p>
            <a:r>
              <a:rPr lang="en-US" sz="2000" dirty="0" err="1" smtClean="0"/>
              <a:t>Terapi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elektrolit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: </a:t>
            </a:r>
            <a:r>
              <a:rPr lang="en-US" sz="2000" dirty="0" err="1" smtClean="0"/>
              <a:t>KCl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Bikarbonat</a:t>
            </a:r>
            <a:r>
              <a:rPr lang="en-US" sz="2000" dirty="0" smtClean="0"/>
              <a:t>,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: ion K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Ca</a:t>
            </a:r>
            <a:r>
              <a:rPr lang="en-US" sz="2000" baseline="30000" dirty="0" smtClean="0"/>
              <a:t>2+ </a:t>
            </a:r>
            <a:r>
              <a:rPr lang="en-US" sz="2000" dirty="0" err="1" smtClean="0"/>
              <a:t>serta</a:t>
            </a:r>
            <a:r>
              <a:rPr lang="en-US" sz="2000" dirty="0" smtClean="0"/>
              <a:t> CO2 </a:t>
            </a:r>
            <a:r>
              <a:rPr lang="en-US" sz="2000" dirty="0" err="1" smtClean="0"/>
              <a:t>dalam</a:t>
            </a:r>
            <a:r>
              <a:rPr lang="en-US" sz="2000" dirty="0" smtClean="0"/>
              <a:t> plasma.</a:t>
            </a:r>
          </a:p>
          <a:p>
            <a:r>
              <a:rPr lang="en-US" sz="2000" dirty="0" err="1" smtClean="0"/>
              <a:t>Suplementasi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elektrolit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multivitamin </a:t>
            </a:r>
            <a:r>
              <a:rPr lang="en-US" sz="2000" dirty="0" err="1" smtClean="0"/>
              <a:t>komersial</a:t>
            </a:r>
            <a:r>
              <a:rPr lang="en-US" sz="2000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r>
              <a:rPr lang="en-US" sz="2000" dirty="0" smtClean="0"/>
              <a:t> ,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alasan</a:t>
            </a:r>
            <a:r>
              <a:rPr lang="en-US" sz="2000" dirty="0" smtClean="0"/>
              <a:t> :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lengkap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elektrolitnya</a:t>
            </a:r>
            <a:r>
              <a:rPr lang="en-US" sz="2000" dirty="0" smtClean="0"/>
              <a:t>,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mengandung</a:t>
            </a:r>
            <a:r>
              <a:rPr lang="en-US" sz="2000" dirty="0" smtClean="0"/>
              <a:t> HCO3-,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CO2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hilang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r>
              <a:rPr lang="en-US" sz="2000" dirty="0" smtClean="0"/>
              <a:t> panting </a:t>
            </a:r>
            <a:endParaRPr 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tepat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dosis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disarankan</a:t>
            </a:r>
            <a:r>
              <a:rPr lang="en-US" sz="2000" dirty="0" smtClean="0"/>
              <a:t>.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komposisi</a:t>
            </a:r>
            <a:r>
              <a:rPr lang="en-US" sz="2000" dirty="0" smtClean="0"/>
              <a:t> : Ca, K, Na, </a:t>
            </a:r>
            <a:r>
              <a:rPr lang="en-US" sz="2000" dirty="0" err="1" smtClean="0"/>
              <a:t>Cl</a:t>
            </a:r>
            <a:r>
              <a:rPr lang="en-US" sz="2000" dirty="0" smtClean="0"/>
              <a:t>, Mg </a:t>
            </a:r>
            <a:r>
              <a:rPr lang="en-US" sz="2000" dirty="0" err="1" smtClean="0"/>
              <a:t>masing-masing</a:t>
            </a:r>
            <a:r>
              <a:rPr lang="en-US" sz="2000" dirty="0" smtClean="0"/>
              <a:t> : 0,3%; 1,2%; 0,3%; 1% </a:t>
            </a:r>
            <a:r>
              <a:rPr lang="en-US" sz="2000" dirty="0" err="1" smtClean="0"/>
              <a:t>dan</a:t>
            </a:r>
            <a:r>
              <a:rPr lang="en-US" sz="2000" dirty="0" smtClean="0"/>
              <a:t> 0,03%.</a:t>
            </a:r>
            <a:endParaRPr lang="en-US" sz="2000" dirty="0"/>
          </a:p>
        </p:txBody>
      </p:sp>
      <p:sp>
        <p:nvSpPr>
          <p:cNvPr id="4" name="Down Arrow 3"/>
          <p:cNvSpPr/>
          <p:nvPr/>
        </p:nvSpPr>
        <p:spPr>
          <a:xfrm>
            <a:off x="1981200" y="23622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2895600"/>
            <a:ext cx="3886200" cy="120032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Kebutuhan</a:t>
            </a:r>
            <a:r>
              <a:rPr lang="en-US" dirty="0" smtClean="0"/>
              <a:t> ideal ion-ion </a:t>
            </a:r>
            <a:r>
              <a:rPr lang="en-US" dirty="0" err="1" smtClean="0"/>
              <a:t>saat</a:t>
            </a:r>
            <a:r>
              <a:rPr lang="en-US" dirty="0" smtClean="0"/>
              <a:t> heat </a:t>
            </a:r>
            <a:r>
              <a:rPr lang="en-US" dirty="0" err="1" smtClean="0"/>
              <a:t>stres</a:t>
            </a:r>
            <a:r>
              <a:rPr lang="en-US" dirty="0" smtClean="0"/>
              <a:t> : </a:t>
            </a:r>
            <a:r>
              <a:rPr lang="en-US" dirty="0" err="1" smtClean="0"/>
              <a:t>KCl</a:t>
            </a:r>
            <a:r>
              <a:rPr lang="en-US" dirty="0" smtClean="0"/>
              <a:t> (1,5%), NaHCO3 (0,5%)</a:t>
            </a:r>
          </a:p>
          <a:p>
            <a:r>
              <a:rPr lang="en-US" dirty="0" err="1" smtClean="0"/>
              <a:t>Atau</a:t>
            </a:r>
            <a:endParaRPr lang="en-US" dirty="0" smtClean="0"/>
          </a:p>
          <a:p>
            <a:r>
              <a:rPr lang="en-US" dirty="0" err="1" smtClean="0"/>
              <a:t>KCl</a:t>
            </a:r>
            <a:r>
              <a:rPr lang="en-US" dirty="0" smtClean="0"/>
              <a:t> (3-9%) , NaHCO3 (8%)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4724400"/>
            <a:ext cx="7543800" cy="1200329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Ion K plasma yang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eksitabilitas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 smtClean="0"/>
          </a:p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diare</a:t>
            </a:r>
            <a:r>
              <a:rPr lang="en-US" dirty="0" smtClean="0"/>
              <a:t> (</a:t>
            </a:r>
            <a:r>
              <a:rPr lang="en-US" dirty="0" err="1" smtClean="0"/>
              <a:t>disfungsi</a:t>
            </a:r>
            <a:r>
              <a:rPr lang="en-US" dirty="0" smtClean="0"/>
              <a:t> </a:t>
            </a:r>
            <a:r>
              <a:rPr lang="en-US" dirty="0" err="1" smtClean="0"/>
              <a:t>otot-otot</a:t>
            </a:r>
            <a:r>
              <a:rPr lang="en-US" dirty="0" smtClean="0"/>
              <a:t> </a:t>
            </a:r>
            <a:r>
              <a:rPr lang="en-US" dirty="0" err="1" smtClean="0"/>
              <a:t>digesti</a:t>
            </a:r>
            <a:r>
              <a:rPr lang="en-US" dirty="0" smtClean="0"/>
              <a:t>),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ritme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impuls</a:t>
            </a:r>
            <a:r>
              <a:rPr lang="en-US" dirty="0" smtClean="0"/>
              <a:t> </a:t>
            </a:r>
            <a:r>
              <a:rPr lang="en-US" dirty="0" err="1" smtClean="0"/>
              <a:t>syaraf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paru-paru</a:t>
            </a:r>
            <a:r>
              <a:rPr lang="en-US" dirty="0" smtClean="0"/>
              <a:t>,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ascites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/>
              <a:t>kematian</a:t>
            </a:r>
            <a:r>
              <a:rPr lang="en-US" dirty="0" smtClean="0"/>
              <a:t> (5%)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r>
              <a:rPr lang="en-US" dirty="0" err="1" smtClean="0"/>
              <a:t>Terapi</a:t>
            </a:r>
            <a:r>
              <a:rPr lang="en-US" dirty="0" smtClean="0"/>
              <a:t> ELEKTROLIT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C 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457200" y="1600200"/>
            <a:ext cx="7467600" cy="31547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Vitamin C 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fagositosis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heterofil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pertahanan</a:t>
            </a:r>
            <a:r>
              <a:rPr lang="en-US" sz="2000" dirty="0" smtClean="0"/>
              <a:t>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patogen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memodulasi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sel</a:t>
            </a:r>
            <a:r>
              <a:rPr lang="en-US" sz="2000" dirty="0" smtClean="0"/>
              <a:t> B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</a:t>
            </a:r>
            <a:r>
              <a:rPr lang="en-US" sz="2000" dirty="0" err="1" smtClean="0"/>
              <a:t>antibodi</a:t>
            </a:r>
            <a:r>
              <a:rPr lang="en-US" sz="20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menetas</a:t>
            </a:r>
            <a:r>
              <a:rPr lang="en-US" sz="2000" dirty="0" smtClean="0"/>
              <a:t> </a:t>
            </a:r>
            <a:r>
              <a:rPr lang="en-US" sz="2000" dirty="0" err="1" smtClean="0"/>
              <a:t>kecepatan</a:t>
            </a:r>
            <a:r>
              <a:rPr lang="en-US" sz="2000" dirty="0" smtClean="0"/>
              <a:t> </a:t>
            </a:r>
            <a:r>
              <a:rPr lang="en-US" sz="2000" dirty="0" err="1" smtClean="0"/>
              <a:t>sintesis</a:t>
            </a:r>
            <a:r>
              <a:rPr lang="en-US" sz="2000" dirty="0" smtClean="0"/>
              <a:t> vitamin C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ginjal</a:t>
            </a:r>
            <a:r>
              <a:rPr lang="en-US" sz="2000" dirty="0" smtClean="0"/>
              <a:t> </a:t>
            </a:r>
            <a:r>
              <a:rPr lang="en-US" sz="2000" dirty="0" err="1" smtClean="0"/>
              <a:t>ayam</a:t>
            </a:r>
            <a:r>
              <a:rPr lang="en-US" sz="2000" dirty="0" smtClean="0"/>
              <a:t>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lambat</a:t>
            </a:r>
            <a:r>
              <a:rPr lang="en-US" sz="2000" dirty="0" smtClean="0"/>
              <a:t>,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kali </a:t>
            </a:r>
            <a:r>
              <a:rPr lang="en-US" sz="2000" dirty="0" err="1" smtClean="0"/>
              <a:t>lipat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</a:t>
            </a:r>
            <a:r>
              <a:rPr lang="en-US" sz="2000" dirty="0" err="1" smtClean="0"/>
              <a:t>umur</a:t>
            </a:r>
            <a:r>
              <a:rPr lang="en-US" sz="2000" dirty="0" smtClean="0"/>
              <a:t> 20 – 30 </a:t>
            </a:r>
            <a:r>
              <a:rPr lang="en-US" sz="2000" dirty="0" err="1" smtClean="0"/>
              <a:t>hari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menurun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umur</a:t>
            </a:r>
            <a:r>
              <a:rPr lang="en-US" sz="2000" dirty="0" smtClean="0"/>
              <a:t> 30 – 40 </a:t>
            </a:r>
            <a:r>
              <a:rPr lang="en-US" sz="2000" dirty="0" err="1" smtClean="0"/>
              <a:t>hari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877669"/>
            <a:ext cx="1295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923871"/>
            <a:ext cx="22098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Merusak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jenuh</a:t>
            </a:r>
            <a:r>
              <a:rPr lang="en-US" dirty="0" smtClean="0"/>
              <a:t>  </a:t>
            </a:r>
            <a:r>
              <a:rPr lang="en-US" dirty="0" err="1" smtClean="0"/>
              <a:t>ganda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membran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: </a:t>
            </a:r>
            <a:r>
              <a:rPr lang="en-US" dirty="0" err="1" smtClean="0"/>
              <a:t>peroksidasi</a:t>
            </a:r>
            <a:r>
              <a:rPr lang="en-US" dirty="0" smtClean="0"/>
              <a:t> lipid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849469"/>
            <a:ext cx="2362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Malonaldehid</a:t>
            </a:r>
            <a:r>
              <a:rPr lang="en-US" dirty="0" smtClean="0"/>
              <a:t> (MDA)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4992469"/>
            <a:ext cx="2286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Kerusakan</a:t>
            </a:r>
            <a:r>
              <a:rPr lang="en-US" dirty="0" smtClean="0"/>
              <a:t> protein</a:t>
            </a:r>
          </a:p>
          <a:p>
            <a:r>
              <a:rPr lang="en-US" dirty="0" err="1" smtClean="0"/>
              <a:t>dan</a:t>
            </a:r>
            <a:r>
              <a:rPr lang="en-US" dirty="0" smtClean="0"/>
              <a:t> DNA : </a:t>
            </a:r>
            <a:r>
              <a:rPr lang="en-US" dirty="0" err="1" smtClean="0"/>
              <a:t>mutasi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131874"/>
            <a:ext cx="281940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organ </a:t>
            </a:r>
            <a:r>
              <a:rPr lang="en-US" dirty="0" err="1" smtClean="0"/>
              <a:t>limfoid</a:t>
            </a:r>
            <a:r>
              <a:rPr lang="en-US" dirty="0" smtClean="0"/>
              <a:t> : Bursa </a:t>
            </a:r>
            <a:r>
              <a:rPr lang="en-US" dirty="0" err="1" smtClean="0"/>
              <a:t>Fabricius</a:t>
            </a:r>
            <a:r>
              <a:rPr lang="en-US" dirty="0" smtClean="0"/>
              <a:t>, </a:t>
            </a:r>
            <a:r>
              <a:rPr lang="en-US" dirty="0" err="1" smtClean="0"/>
              <a:t>limfa</a:t>
            </a:r>
            <a:r>
              <a:rPr lang="en-US" dirty="0" smtClean="0"/>
              <a:t>, </a:t>
            </a:r>
            <a:r>
              <a:rPr lang="en-US" dirty="0" err="1" smtClean="0"/>
              <a:t>timus</a:t>
            </a:r>
            <a:r>
              <a:rPr lang="en-US" dirty="0" smtClean="0"/>
              <a:t> :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limfosit</a:t>
            </a:r>
            <a:r>
              <a:rPr lang="en-US" dirty="0" smtClean="0"/>
              <a:t> (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heterofil</a:t>
            </a:r>
            <a:r>
              <a:rPr lang="en-US" dirty="0" smtClean="0"/>
              <a:t>/</a:t>
            </a:r>
            <a:r>
              <a:rPr lang="en-US" dirty="0" err="1" smtClean="0"/>
              <a:t>limfosit</a:t>
            </a:r>
            <a:r>
              <a:rPr lang="en-US" dirty="0" smtClean="0"/>
              <a:t>) </a:t>
            </a:r>
            <a:r>
              <a:rPr lang="en-US" dirty="0" err="1" smtClean="0"/>
              <a:t>meningkat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4514671"/>
            <a:ext cx="1981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Penurunan</a:t>
            </a:r>
            <a:r>
              <a:rPr lang="en-US" dirty="0" smtClean="0"/>
              <a:t> titer </a:t>
            </a:r>
            <a:r>
              <a:rPr lang="en-US" dirty="0" err="1" smtClean="0"/>
              <a:t>antibodi</a:t>
            </a:r>
            <a:r>
              <a:rPr lang="en-US" dirty="0" smtClean="0"/>
              <a:t> (Gamma Globulin)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914400"/>
            <a:ext cx="20574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kortikosteron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Glukokortikoid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928878"/>
            <a:ext cx="228600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Glukoneogenesis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Perombakan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protein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glukosa</a:t>
            </a:r>
            <a:r>
              <a:rPr lang="en-US" dirty="0" smtClean="0"/>
              <a:t> 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meningkat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pertumbuhan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95600" y="152400"/>
            <a:ext cx="2819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SUHU LINGKUNGAN YG TINGGI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1447800" y="16002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1447800" y="34290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1524000" y="45720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981200" y="3810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790700" y="5715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91200" y="3810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6438900" y="5715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27"/>
          <p:cNvSpPr/>
          <p:nvPr/>
        </p:nvSpPr>
        <p:spPr>
          <a:xfrm>
            <a:off x="7086600" y="2209800"/>
            <a:ext cx="228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4495800" y="39624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971800" y="1066800"/>
            <a:ext cx="8382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VIT 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rot="10800000">
            <a:off x="2438400" y="1219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001000" y="2209800"/>
            <a:ext cx="9144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VIT C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rot="10800000">
            <a:off x="7391400" y="2362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562600" y="12954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5218509" y="1637903"/>
            <a:ext cx="6865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267200" y="1447800"/>
            <a:ext cx="8382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VIT C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181600" y="1676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2000" dirty="0" err="1" smtClean="0"/>
              <a:t>Pembatasan</a:t>
            </a:r>
            <a:r>
              <a:rPr lang="en-US" sz="2000" dirty="0" smtClean="0"/>
              <a:t> </a:t>
            </a:r>
            <a:r>
              <a:rPr lang="en-US" sz="2000" dirty="0" err="1" smtClean="0"/>
              <a:t>pakan</a:t>
            </a:r>
            <a:r>
              <a:rPr lang="en-US" sz="2000" dirty="0" smtClean="0"/>
              <a:t>, </a:t>
            </a:r>
            <a:r>
              <a:rPr lang="en-US" sz="2000" dirty="0" err="1" smtClean="0"/>
              <a:t>mengurangi</a:t>
            </a:r>
            <a:r>
              <a:rPr lang="en-US" sz="2000" dirty="0" smtClean="0"/>
              <a:t> </a:t>
            </a:r>
            <a:r>
              <a:rPr lang="en-US" sz="2000" dirty="0" err="1" smtClean="0"/>
              <a:t>beban</a:t>
            </a:r>
            <a:r>
              <a:rPr lang="en-US" sz="2000" dirty="0" smtClean="0"/>
              <a:t> </a:t>
            </a:r>
            <a:r>
              <a:rPr lang="en-US" sz="2000" dirty="0" err="1" smtClean="0"/>
              <a:t>panas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temperatur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. </a:t>
            </a:r>
            <a:r>
              <a:rPr lang="en-US" sz="2000" dirty="0" err="1" smtClean="0"/>
              <a:t>Pemuasaan</a:t>
            </a:r>
            <a:r>
              <a:rPr lang="en-US" sz="2000" dirty="0" smtClean="0"/>
              <a:t> </a:t>
            </a:r>
            <a:r>
              <a:rPr lang="en-US" sz="2000" dirty="0" err="1" smtClean="0"/>
              <a:t>selama</a:t>
            </a:r>
            <a:r>
              <a:rPr lang="en-US" sz="2000" dirty="0" smtClean="0"/>
              <a:t> 2 jam </a:t>
            </a: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  <a:r>
              <a:rPr lang="en-US" sz="2000" dirty="0" err="1" smtClean="0"/>
              <a:t>periode</a:t>
            </a:r>
            <a:r>
              <a:rPr lang="en-US" sz="2000" dirty="0" smtClean="0"/>
              <a:t> </a:t>
            </a:r>
            <a:r>
              <a:rPr lang="en-US" sz="2000" dirty="0" err="1" smtClean="0"/>
              <a:t>terpanas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siang</a:t>
            </a:r>
            <a:r>
              <a:rPr lang="en-US" sz="2000" dirty="0" smtClean="0"/>
              <a:t> </a:t>
            </a:r>
            <a:r>
              <a:rPr lang="en-US" sz="2000" dirty="0" err="1" smtClean="0"/>
              <a:t>hari</a:t>
            </a:r>
            <a:r>
              <a:rPr lang="en-US" sz="2000" dirty="0" smtClean="0"/>
              <a:t> (</a:t>
            </a:r>
            <a:r>
              <a:rPr lang="en-US" sz="2000" dirty="0" err="1" smtClean="0"/>
              <a:t>memperbaiki</a:t>
            </a:r>
            <a:r>
              <a:rPr lang="en-US" sz="2000" dirty="0" smtClean="0"/>
              <a:t> FCR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menurunkan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mortalitas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mempengaruhi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bobot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) (</a:t>
            </a:r>
            <a:r>
              <a:rPr lang="en-US" sz="2000" dirty="0" err="1" smtClean="0"/>
              <a:t>Yalcin</a:t>
            </a:r>
            <a:r>
              <a:rPr lang="en-US" sz="2000" dirty="0" smtClean="0"/>
              <a:t> </a:t>
            </a:r>
            <a:r>
              <a:rPr lang="en-US" sz="2000" i="1" dirty="0" smtClean="0"/>
              <a:t>et al</a:t>
            </a:r>
            <a:r>
              <a:rPr lang="en-US" sz="2000" dirty="0" smtClean="0"/>
              <a:t>., 2001).</a:t>
            </a:r>
          </a:p>
          <a:p>
            <a:r>
              <a:rPr lang="en-US" sz="2000" dirty="0" err="1" smtClean="0"/>
              <a:t>Pemberian</a:t>
            </a:r>
            <a:r>
              <a:rPr lang="en-US" sz="2000" dirty="0" smtClean="0"/>
              <a:t> </a:t>
            </a:r>
            <a:r>
              <a:rPr lang="en-US" sz="2000" dirty="0" err="1" smtClean="0"/>
              <a:t>probiotik</a:t>
            </a:r>
            <a:r>
              <a:rPr lang="en-US" sz="2000" dirty="0" smtClean="0"/>
              <a:t> lactobacillus </a:t>
            </a:r>
            <a:r>
              <a:rPr lang="en-US" sz="2000" dirty="0" err="1" smtClean="0"/>
              <a:t>dan</a:t>
            </a:r>
            <a:r>
              <a:rPr lang="en-US" sz="2000" dirty="0" smtClean="0"/>
              <a:t> streptococcus : </a:t>
            </a:r>
            <a:r>
              <a:rPr lang="en-US" sz="2000" dirty="0" err="1" smtClean="0"/>
              <a:t>memperbaiki</a:t>
            </a:r>
            <a:r>
              <a:rPr lang="en-US" sz="2000" dirty="0" smtClean="0"/>
              <a:t> </a:t>
            </a:r>
            <a:r>
              <a:rPr lang="en-US" sz="2000" dirty="0" err="1" smtClean="0"/>
              <a:t>pencernaan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absorbsi</a:t>
            </a:r>
            <a:r>
              <a:rPr lang="en-US" sz="2000" dirty="0" smtClean="0"/>
              <a:t> </a:t>
            </a:r>
            <a:r>
              <a:rPr lang="en-US" sz="2000" dirty="0" err="1" smtClean="0"/>
              <a:t>nutrisi</a:t>
            </a:r>
            <a:r>
              <a:rPr lang="en-US" sz="2000" dirty="0" smtClean="0"/>
              <a:t>.  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STRATEGI MENGATASI STRES PANAS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467600" cy="762000"/>
          </a:xfrm>
        </p:spPr>
        <p:txBody>
          <a:bodyPr/>
          <a:lstStyle/>
          <a:p>
            <a:r>
              <a:rPr lang="en-US" dirty="0" smtClean="0"/>
              <a:t>CEKAMAN PANAS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4572000" cy="4645152"/>
          </a:xfrm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err="1" smtClean="0"/>
              <a:t>Cekaman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heat stress : </a:t>
            </a:r>
          </a:p>
          <a:p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: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pakan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air </a:t>
            </a:r>
            <a:r>
              <a:rPr lang="en-US" dirty="0" err="1" smtClean="0"/>
              <a:t>minum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r>
              <a:rPr lang="en-US" dirty="0" smtClean="0"/>
              <a:t> </a:t>
            </a:r>
            <a:r>
              <a:rPr lang="en-US" dirty="0" err="1" smtClean="0"/>
              <a:t>ayam</a:t>
            </a:r>
            <a:r>
              <a:rPr lang="en-US" dirty="0" smtClean="0"/>
              <a:t> (&gt; 3 </a:t>
            </a:r>
            <a:r>
              <a:rPr lang="en-US" dirty="0" err="1" smtClean="0"/>
              <a:t>minggu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Penurunan</a:t>
            </a:r>
            <a:r>
              <a:rPr lang="en-US" dirty="0" smtClean="0"/>
              <a:t>   </a:t>
            </a:r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,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konversi</a:t>
            </a:r>
            <a:r>
              <a:rPr lang="en-US" dirty="0" smtClean="0"/>
              <a:t> </a:t>
            </a:r>
            <a:r>
              <a:rPr lang="en-US" dirty="0" err="1" smtClean="0"/>
              <a:t>pakan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naiknya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6" name="irc_mi" descr="http://cybex.deptan.go.id/files/ayam%20009%20-%20Copy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4478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/>
          <a:lstStyle/>
          <a:p>
            <a:r>
              <a:rPr lang="en-US" dirty="0" smtClean="0"/>
              <a:t>CEKAMAN PANAS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5334000" cy="4873752"/>
          </a:xfrm>
          <a:ln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ayam</a:t>
            </a:r>
            <a:r>
              <a:rPr lang="en-US" dirty="0" smtClean="0"/>
              <a:t> </a:t>
            </a:r>
            <a:r>
              <a:rPr lang="en-US" dirty="0" err="1" smtClean="0"/>
              <a:t>pedaging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20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20-25oC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kelembaban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50-70% (Borges et al. 2004),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32oC  :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cekaman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yang </a:t>
            </a:r>
            <a:r>
              <a:rPr lang="en-US" dirty="0" err="1" smtClean="0"/>
              <a:t>serius</a:t>
            </a:r>
            <a:r>
              <a:rPr lang="en-US" dirty="0" smtClean="0"/>
              <a:t> (Cooper </a:t>
            </a:r>
            <a:r>
              <a:rPr lang="en-US" dirty="0" err="1" smtClean="0"/>
              <a:t>dan</a:t>
            </a:r>
            <a:r>
              <a:rPr lang="en-US" dirty="0" smtClean="0"/>
              <a:t> Washburn 1998)</a:t>
            </a:r>
          </a:p>
          <a:p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: </a:t>
            </a:r>
            <a:r>
              <a:rPr lang="en-US" dirty="0" err="1" smtClean="0"/>
              <a:t>gelisah</a:t>
            </a:r>
            <a:r>
              <a:rPr lang="en-US" dirty="0" smtClean="0"/>
              <a:t>, </a:t>
            </a:r>
            <a:r>
              <a:rPr lang="en-US" dirty="0" err="1" smtClean="0"/>
              <a:t>mengepakkan</a:t>
            </a:r>
            <a:r>
              <a:rPr lang="en-US" dirty="0" smtClean="0"/>
              <a:t> </a:t>
            </a:r>
            <a:r>
              <a:rPr lang="en-US" dirty="0" err="1" smtClean="0"/>
              <a:t>sayap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panting, 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pakan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basal,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hormonal.</a:t>
            </a:r>
            <a:endParaRPr lang="en-US" dirty="0"/>
          </a:p>
        </p:txBody>
      </p:sp>
      <p:pic>
        <p:nvPicPr>
          <p:cNvPr id="4" name="Picture 3" descr="http://www.worldpoultry.net/Resizes/mainarticleimage/PageFiles/20/30/33020/001_boerderij-image-1081464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981200"/>
            <a:ext cx="30480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5562600" y="54864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77000" y="4722674"/>
            <a:ext cx="2438400" cy="1754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, </a:t>
            </a:r>
            <a:r>
              <a:rPr lang="en-US" dirty="0" err="1" smtClean="0"/>
              <a:t>pernafasan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 smtClean="0"/>
          </a:p>
          <a:p>
            <a:r>
              <a:rPr lang="en-US" dirty="0" err="1" smtClean="0"/>
              <a:t>perifer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590800" y="26670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24600" y="457200"/>
            <a:ext cx="2057400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Saat</a:t>
            </a:r>
            <a:r>
              <a:rPr lang="en-US" dirty="0" smtClean="0"/>
              <a:t> panting ; </a:t>
            </a:r>
            <a:r>
              <a:rPr lang="en-US" dirty="0" err="1" smtClean="0"/>
              <a:t>hilang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540 </a:t>
            </a:r>
            <a:r>
              <a:rPr lang="en-US" dirty="0" err="1" smtClean="0"/>
              <a:t>kalori</a:t>
            </a:r>
            <a:r>
              <a:rPr lang="en-US" dirty="0" smtClean="0"/>
              <a:t>  </a:t>
            </a:r>
            <a:r>
              <a:rPr lang="en-US" dirty="0" err="1" smtClean="0"/>
              <a:t>tiap</a:t>
            </a:r>
            <a:r>
              <a:rPr lang="en-US" dirty="0" smtClean="0"/>
              <a:t> gram air yang </a:t>
            </a:r>
            <a:r>
              <a:rPr lang="en-US" dirty="0" err="1" smtClean="0"/>
              <a:t>dibuang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8699" y="1613848"/>
            <a:ext cx="7696200" cy="52578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dirty="0" err="1" smtClean="0"/>
              <a:t>Perenggangan</a:t>
            </a:r>
            <a:r>
              <a:rPr lang="en-US" dirty="0" smtClean="0"/>
              <a:t> </a:t>
            </a:r>
            <a:r>
              <a:rPr lang="en-US" dirty="0" err="1" smtClean="0"/>
              <a:t>bulu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(30,5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mengepakkan</a:t>
            </a:r>
            <a:r>
              <a:rPr lang="en-US" dirty="0" smtClean="0"/>
              <a:t> </a:t>
            </a:r>
            <a:r>
              <a:rPr lang="en-US" dirty="0" err="1" smtClean="0"/>
              <a:t>sayap</a:t>
            </a:r>
            <a:r>
              <a:rPr lang="en-US" dirty="0"/>
              <a:t> </a:t>
            </a:r>
            <a:r>
              <a:rPr lang="en-US" dirty="0" smtClean="0"/>
              <a:t>(31,5</a:t>
            </a:r>
            <a:r>
              <a:rPr lang="en-US" baseline="30000" dirty="0" smtClean="0"/>
              <a:t>0</a:t>
            </a:r>
            <a:r>
              <a:rPr lang="en-US" dirty="0" smtClean="0"/>
              <a:t>C). 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32</a:t>
            </a:r>
            <a:r>
              <a:rPr lang="en-US" baseline="30000" dirty="0" smtClean="0"/>
              <a:t>0</a:t>
            </a:r>
            <a:r>
              <a:rPr lang="en-US" dirty="0" smtClean="0"/>
              <a:t>C, </a:t>
            </a:r>
            <a:r>
              <a:rPr lang="en-US" dirty="0" err="1" smtClean="0"/>
              <a:t>mengepakkan</a:t>
            </a:r>
            <a:r>
              <a:rPr lang="en-US" dirty="0" smtClean="0"/>
              <a:t> </a:t>
            </a:r>
            <a:r>
              <a:rPr lang="en-US" dirty="0" err="1" smtClean="0"/>
              <a:t>sayap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sayapnya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ayam</a:t>
            </a:r>
            <a:r>
              <a:rPr lang="en-US" dirty="0" smtClean="0"/>
              <a:t> yang diberi </a:t>
            </a:r>
            <a:r>
              <a:rPr lang="en-US" dirty="0" err="1" smtClean="0"/>
              <a:t>cekaman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33±1</a:t>
            </a:r>
            <a:r>
              <a:rPr lang="en-US" baseline="30000" dirty="0" smtClean="0"/>
              <a:t>0</a:t>
            </a:r>
            <a:r>
              <a:rPr lang="en-US" dirty="0" smtClean="0"/>
              <a:t>C </a:t>
            </a:r>
            <a:r>
              <a:rPr lang="en-US" dirty="0" err="1" smtClean="0"/>
              <a:t>selama</a:t>
            </a:r>
            <a:r>
              <a:rPr lang="en-US" dirty="0" smtClean="0"/>
              <a:t> 2-4 jam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bulu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merenggang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berdiri</a:t>
            </a:r>
            <a:r>
              <a:rPr lang="en-US" dirty="0" smtClean="0"/>
              <a:t> (</a:t>
            </a:r>
            <a:r>
              <a:rPr lang="en-US" dirty="0" err="1" smtClean="0"/>
              <a:t>pteloteirik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sayap</a:t>
            </a:r>
            <a:r>
              <a:rPr lang="en-US" dirty="0" smtClean="0"/>
              <a:t> </a:t>
            </a:r>
            <a:r>
              <a:rPr lang="en-US" dirty="0" err="1" smtClean="0"/>
              <a:t>merenggang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turun</a:t>
            </a:r>
            <a:r>
              <a:rPr lang="en-US" dirty="0" smtClean="0"/>
              <a:t>. 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47299" y="381000"/>
            <a:ext cx="7467600" cy="838200"/>
          </a:xfrm>
        </p:spPr>
        <p:txBody>
          <a:bodyPr/>
          <a:lstStyle/>
          <a:p>
            <a:r>
              <a:rPr lang="en-US" dirty="0" smtClean="0"/>
              <a:t>CEKAMAN PANAS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6096000" cy="48737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biosintesis</a:t>
            </a:r>
            <a:r>
              <a:rPr lang="en-US" dirty="0" smtClean="0"/>
              <a:t> vitamin C, </a:t>
            </a:r>
            <a:r>
              <a:rPr lang="en-US" dirty="0" err="1" smtClean="0"/>
              <a:t>hipertropi</a:t>
            </a:r>
            <a:r>
              <a:rPr lang="en-US" dirty="0" smtClean="0"/>
              <a:t> </a:t>
            </a:r>
            <a:r>
              <a:rPr lang="en-US" dirty="0" err="1" smtClean="0"/>
              <a:t>kelenjar</a:t>
            </a:r>
            <a:r>
              <a:rPr lang="en-US" dirty="0" smtClean="0"/>
              <a:t> adrenal, </a:t>
            </a:r>
            <a:r>
              <a:rPr lang="en-US" dirty="0" err="1" smtClean="0"/>
              <a:t>atropi</a:t>
            </a:r>
            <a:r>
              <a:rPr lang="en-US" dirty="0" smtClean="0"/>
              <a:t> </a:t>
            </a:r>
            <a:r>
              <a:rPr lang="en-US" i="1" dirty="0" smtClean="0"/>
              <a:t>bursa </a:t>
            </a:r>
            <a:r>
              <a:rPr lang="en-US" i="1" dirty="0" err="1" smtClean="0"/>
              <a:t>fabrisius</a:t>
            </a:r>
            <a:r>
              <a:rPr lang="en-US" i="1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degenerasi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nekrosis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ginjal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Hipertropi</a:t>
            </a:r>
            <a:r>
              <a:rPr lang="en-US" dirty="0" smtClean="0"/>
              <a:t> </a:t>
            </a:r>
            <a:r>
              <a:rPr lang="en-US" dirty="0" err="1" smtClean="0"/>
              <a:t>kel</a:t>
            </a:r>
            <a:r>
              <a:rPr lang="en-US" dirty="0" smtClean="0"/>
              <a:t> adrenal :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sekresi</a:t>
            </a:r>
            <a:r>
              <a:rPr lang="en-US" dirty="0" smtClean="0"/>
              <a:t> </a:t>
            </a:r>
            <a:r>
              <a:rPr lang="en-US" dirty="0" err="1" smtClean="0"/>
              <a:t>glukokortikoid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 </a:t>
            </a:r>
            <a:r>
              <a:rPr lang="en-US" dirty="0" err="1" smtClean="0"/>
              <a:t>thd</a:t>
            </a:r>
            <a:r>
              <a:rPr lang="en-US" dirty="0" smtClean="0"/>
              <a:t> thyroid hormone,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Ayam</a:t>
            </a:r>
            <a:r>
              <a:rPr lang="en-US" dirty="0" smtClean="0"/>
              <a:t> </a:t>
            </a:r>
            <a:r>
              <a:rPr lang="en-US" dirty="0" err="1" smtClean="0"/>
              <a:t>penderita</a:t>
            </a:r>
            <a:r>
              <a:rPr lang="en-US" dirty="0" smtClean="0"/>
              <a:t> </a:t>
            </a:r>
            <a:r>
              <a:rPr lang="en-US" dirty="0" err="1" smtClean="0"/>
              <a:t>cekaman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: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, </a:t>
            </a:r>
            <a:r>
              <a:rPr lang="en-US" dirty="0" err="1" smtClean="0"/>
              <a:t>berkurangnya</a:t>
            </a:r>
            <a:r>
              <a:rPr lang="en-US" dirty="0" smtClean="0"/>
              <a:t> </a:t>
            </a:r>
            <a:r>
              <a:rPr lang="en-US" dirty="0" err="1" smtClean="0"/>
              <a:t>asupan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CEKAMAN PANAS</a:t>
            </a:r>
            <a:endParaRPr lang="en-US" dirty="0"/>
          </a:p>
        </p:txBody>
      </p:sp>
      <p:pic>
        <p:nvPicPr>
          <p:cNvPr id="6" name="irc_mi" descr="http://arboge.com/wp-content/uploads/2011/10/Ayam-Megap-megap-Kepanasa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2590800"/>
            <a:ext cx="20574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457200"/>
          <a:ext cx="7086600" cy="5714999"/>
        </p:xfrm>
        <a:graphic>
          <a:graphicData uri="http://schemas.openxmlformats.org/drawingml/2006/table">
            <a:tbl>
              <a:tblPr/>
              <a:tblGrid>
                <a:gridCol w="2611225"/>
                <a:gridCol w="1163860"/>
                <a:gridCol w="1715948"/>
                <a:gridCol w="148707"/>
                <a:gridCol w="1298153"/>
                <a:gridCol w="148707"/>
              </a:tblGrid>
              <a:tr h="37976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Parameter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Sumber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9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Swenson (1984)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Mangkoewidjojo &amp; Smith (1988)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Telabi </a:t>
                      </a:r>
                      <a:r>
                        <a:rPr lang="es-ES" sz="12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et al.</a:t>
                      </a: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(2005)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9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Hematokrit (%)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30,0-33,0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24,0-43,0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27,4-31,3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99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Eritrosit (10</a:t>
                      </a:r>
                      <a:r>
                        <a:rPr lang="es-ES" sz="12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/mm</a:t>
                      </a:r>
                      <a:r>
                        <a:rPr lang="es-ES" sz="12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2,5-3,2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2,0-3,2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2,0-2,4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7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Hemoglobin (g/100ml)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6,5-9,0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7,3-10,9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11,8-13,5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9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Leukosit (10</a:t>
                      </a:r>
                      <a:r>
                        <a:rPr lang="en-US" sz="1200" u="sng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3</a:t>
                      </a:r>
                      <a:r>
                        <a:rPr lang="en-U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/mm</a:t>
                      </a:r>
                      <a:r>
                        <a:rPr lang="en-US" sz="1200" u="sng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3</a:t>
                      </a:r>
                      <a:r>
                        <a:rPr lang="en-US" sz="1200" u="sng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20,0-30,0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16,0-40,0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20,7-24,1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9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Heterofil (%)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25,0-30,0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9,0-56,0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27-48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9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Limfosit (%)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55,0-60,0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24,0-84,0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33-59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8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Hematologi Normal Broiler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399" y="533397"/>
          <a:ext cx="7848600" cy="5638802"/>
        </p:xfrm>
        <a:graphic>
          <a:graphicData uri="http://schemas.openxmlformats.org/drawingml/2006/table">
            <a:tbl>
              <a:tblPr/>
              <a:tblGrid>
                <a:gridCol w="1763647"/>
                <a:gridCol w="1179812"/>
                <a:gridCol w="1659957"/>
                <a:gridCol w="1659957"/>
                <a:gridCol w="1585227"/>
              </a:tblGrid>
              <a:tr h="6933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Parameter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Satuan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Temperatur (°C)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3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28-32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35-40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40-45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Hematokrit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39,10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Eritrosit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/mm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Hemoglobin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g/100ml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7,85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50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Leukosit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/mm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24,71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Heterofil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31,95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36,70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41,30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Limfosit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51,20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49,45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42,55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Tabel</a:t>
            </a:r>
            <a:r>
              <a:rPr kumimoji="0" lang="en-US" sz="1200" b="0" i="0" u="none" strike="noStrike" cap="none" normalizeH="0" baseline="0" dirty="0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7.</a:t>
            </a:r>
            <a:r>
              <a:rPr kumimoji="0" lang="en-US" sz="1200" b="0" i="0" u="none" strike="noStrike" cap="none" normalizeH="0" baseline="0" dirty="0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  <a:hlinkClick r:id="rId2"/>
              </a:rPr>
              <a:t>  </a:t>
            </a:r>
            <a:r>
              <a:rPr kumimoji="0" lang="en-US" sz="1200" b="0" i="0" u="none" strike="noStrike" cap="none" normalizeH="0" baseline="0" dirty="0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</a:t>
            </a:r>
            <a:r>
              <a:rPr kumimoji="0" lang="en-US" sz="1200" b="0" i="0" u="none" strike="noStrike" cap="none" normalizeH="0" baseline="0" dirty="0" err="1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Hematologi</a:t>
            </a:r>
            <a:r>
              <a:rPr kumimoji="0" lang="en-US" sz="1200" b="0" i="0" u="none" strike="noStrike" cap="none" normalizeH="0" baseline="0" dirty="0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Broiler </a:t>
            </a:r>
            <a:r>
              <a:rPr kumimoji="0" lang="en-US" sz="1200" b="0" i="0" u="none" strike="noStrike" cap="none" normalizeH="0" baseline="0" dirty="0" err="1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pada</a:t>
            </a:r>
            <a:r>
              <a:rPr kumimoji="0" lang="en-US" sz="1200" b="0" i="0" u="none" strike="noStrike" cap="none" normalizeH="0" baseline="0" dirty="0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</a:t>
            </a:r>
            <a:r>
              <a:rPr kumimoji="0" lang="en-US" sz="1200" b="0" i="0" u="none" strike="noStrike" cap="none" normalizeH="0" baseline="0" dirty="0" err="1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Kondisi</a:t>
            </a:r>
            <a:r>
              <a:rPr kumimoji="0" lang="en-US" sz="1200" b="0" i="0" u="none" strike="noStrike" cap="none" normalizeH="0" baseline="0" dirty="0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</a:t>
            </a:r>
            <a:r>
              <a:rPr kumimoji="0" lang="en-US" sz="1200" b="0" i="0" u="none" strike="noStrike" cap="none" normalizeH="0" baseline="0" dirty="0" err="1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Temperatur</a:t>
            </a:r>
            <a:r>
              <a:rPr kumimoji="0" lang="en-US" sz="1200" b="0" i="0" u="none" strike="noStrike" cap="none" normalizeH="0" baseline="0" dirty="0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</a:t>
            </a:r>
            <a:r>
              <a:rPr kumimoji="0" lang="en-US" sz="1200" b="0" i="0" u="none" strike="noStrike" cap="none" normalizeH="0" baseline="0" dirty="0" err="1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Lingkungan</a:t>
            </a:r>
            <a:r>
              <a:rPr kumimoji="0" lang="en-US" sz="1200" b="0" i="0" u="none" strike="noStrike" cap="none" normalizeH="0" baseline="0" dirty="0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yang </a:t>
            </a:r>
            <a:r>
              <a:rPr kumimoji="0" lang="en-US" sz="1200" b="0" i="0" u="none" strike="noStrike" cap="none" normalizeH="0" baseline="0" dirty="0" err="1" smtClean="0" bmk="OLE_LINK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Berbeda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Sumber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Khan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al.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(2002)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6287869"/>
            <a:ext cx="71628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heterofil</a:t>
            </a:r>
            <a:r>
              <a:rPr lang="en-US" dirty="0" smtClean="0"/>
              <a:t>/</a:t>
            </a:r>
            <a:r>
              <a:rPr lang="en-US" dirty="0" err="1" smtClean="0"/>
              <a:t>limfosit</a:t>
            </a:r>
            <a:r>
              <a:rPr lang="en-US" dirty="0" smtClean="0"/>
              <a:t> : </a:t>
            </a:r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dipercaya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ayam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info.medion.co.id/images/stories/infomedion/tatalaksana/2010/Juli/S_Tabel%20kelembaban%20dan%20suhu%20aktua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62000"/>
            <a:ext cx="495300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0" y="838200"/>
            <a:ext cx="2438400" cy="45243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i="1" dirty="0" smtClean="0"/>
              <a:t>Heat Stress Index</a:t>
            </a:r>
            <a:r>
              <a:rPr lang="en-US" dirty="0" smtClean="0"/>
              <a:t>/HI) =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Fahrenheit (</a:t>
            </a:r>
            <a:r>
              <a:rPr lang="en-US" baseline="30000" dirty="0" err="1" smtClean="0"/>
              <a:t>o</a:t>
            </a:r>
            <a:r>
              <a:rPr lang="en-US" dirty="0" err="1" smtClean="0"/>
              <a:t>F</a:t>
            </a:r>
            <a:r>
              <a:rPr lang="en-US" dirty="0" smtClean="0"/>
              <a:t>)) +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kelembaban</a:t>
            </a:r>
            <a:r>
              <a:rPr lang="en-US" dirty="0" smtClean="0"/>
              <a:t>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%)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: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30</a:t>
            </a:r>
            <a:r>
              <a:rPr lang="en-US" baseline="30000" dirty="0" smtClean="0"/>
              <a:t>o</a:t>
            </a:r>
            <a:r>
              <a:rPr lang="en-US" dirty="0" smtClean="0"/>
              <a:t>C ((30</a:t>
            </a:r>
            <a:r>
              <a:rPr lang="en-US" baseline="30000" dirty="0" smtClean="0"/>
              <a:t>o</a:t>
            </a:r>
            <a:r>
              <a:rPr lang="en-US" dirty="0" smtClean="0"/>
              <a:t> x 1,8) + 32</a:t>
            </a:r>
            <a:r>
              <a:rPr lang="en-US" baseline="30000" dirty="0" smtClean="0"/>
              <a:t>o</a:t>
            </a:r>
            <a:r>
              <a:rPr lang="en-US" dirty="0" smtClean="0"/>
              <a:t>C = 86</a:t>
            </a:r>
            <a:r>
              <a:rPr lang="en-US" baseline="30000" dirty="0" smtClean="0"/>
              <a:t>o</a:t>
            </a:r>
            <a:r>
              <a:rPr lang="en-US" dirty="0" smtClean="0"/>
              <a:t>F)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kelembaban</a:t>
            </a:r>
            <a:r>
              <a:rPr lang="en-US" dirty="0" smtClean="0"/>
              <a:t> yang </a:t>
            </a:r>
            <a:r>
              <a:rPr lang="en-US" dirty="0" err="1" smtClean="0"/>
              <a:t>terukur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85%,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HI </a:t>
            </a:r>
            <a:r>
              <a:rPr lang="en-US" dirty="0" err="1" smtClean="0"/>
              <a:t>adalah</a:t>
            </a:r>
            <a:r>
              <a:rPr lang="en-US" dirty="0" smtClean="0"/>
              <a:t> 171.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791200"/>
            <a:ext cx="510540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Nilai HI yang masih dapat ditolerir oleh ayam adalah 160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715000"/>
            <a:ext cx="220980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HI &gt; 160, </a:t>
            </a:r>
            <a:r>
              <a:rPr lang="en-US" dirty="0" err="1" smtClean="0"/>
              <a:t>ayam</a:t>
            </a:r>
            <a:r>
              <a:rPr lang="en-US" dirty="0" smtClean="0"/>
              <a:t>  panting.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2037</TotalTime>
  <Words>1647</Words>
  <Application>Microsoft Office PowerPoint</Application>
  <PresentationFormat>On-screen Show (4:3)</PresentationFormat>
  <Paragraphs>262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Century Schoolbook</vt:lpstr>
      <vt:lpstr>Symbol</vt:lpstr>
      <vt:lpstr>Times New Roman</vt:lpstr>
      <vt:lpstr>Wingdings</vt:lpstr>
      <vt:lpstr>Wingdings 2</vt:lpstr>
      <vt:lpstr>Oriel</vt:lpstr>
      <vt:lpstr>HEAT STRES PADA BROILER </vt:lpstr>
      <vt:lpstr>SUHU LINGKUNGAN AYAM</vt:lpstr>
      <vt:lpstr>CEKAMAN PANAS</vt:lpstr>
      <vt:lpstr>CEKAMAN PANAS</vt:lpstr>
      <vt:lpstr>CEKAMAN PANAS</vt:lpstr>
      <vt:lpstr>CEKAMAN PANAS</vt:lpstr>
      <vt:lpstr>PowerPoint Presentation</vt:lpstr>
      <vt:lpstr>PowerPoint Presentation</vt:lpstr>
      <vt:lpstr>PowerPoint Presentation</vt:lpstr>
      <vt:lpstr>EVAPORASI AYAM  MELALUI PANTING</vt:lpstr>
      <vt:lpstr>PowerPoint Presentation</vt:lpstr>
      <vt:lpstr>FISIOLOGIS AYAM NORMAL</vt:lpstr>
      <vt:lpstr>PENGARUH BURUK STRES PANAS</vt:lpstr>
      <vt:lpstr>Gangguan Keseimbangan  Asam-Basa </vt:lpstr>
      <vt:lpstr>PENGARUH BURUK STRES PANAS</vt:lpstr>
      <vt:lpstr>HORMON KALSITRIOL</vt:lpstr>
      <vt:lpstr>PENGARUH BURUK STRES PANAS</vt:lpstr>
      <vt:lpstr>PENGARUH BURUK STRES PANAS</vt:lpstr>
      <vt:lpstr>PowerPoint Presentation</vt:lpstr>
      <vt:lpstr>UPAYA MENGATASI STRES PANAS</vt:lpstr>
      <vt:lpstr>STRATEGI MENGATASI STRES PANAS</vt:lpstr>
      <vt:lpstr>CEKAMAN PANAS</vt:lpstr>
      <vt:lpstr>Fungsi SENG</vt:lpstr>
      <vt:lpstr>STRATEGI MENGATASI STRES PANAS</vt:lpstr>
      <vt:lpstr>Terapi ELEKTROLIT</vt:lpstr>
      <vt:lpstr>Terapi ELEKTROLIT</vt:lpstr>
      <vt:lpstr>VITAMIN C </vt:lpstr>
      <vt:lpstr>PowerPoint Presentation</vt:lpstr>
      <vt:lpstr>STRATEGI MENGATASI STRES PANAS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ANTISIPASI HEAT STRES PADA BROILER</dc:title>
  <dc:creator>user all</dc:creator>
  <cp:lastModifiedBy>Windows User</cp:lastModifiedBy>
  <cp:revision>219</cp:revision>
  <dcterms:created xsi:type="dcterms:W3CDTF">2014-11-01T02:35:54Z</dcterms:created>
  <dcterms:modified xsi:type="dcterms:W3CDTF">2021-08-07T00:36:21Z</dcterms:modified>
</cp:coreProperties>
</file>