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2" r:id="rId3"/>
    <p:sldId id="280" r:id="rId4"/>
    <p:sldId id="284" r:id="rId5"/>
    <p:sldId id="283" r:id="rId6"/>
    <p:sldId id="291" r:id="rId7"/>
    <p:sldId id="285" r:id="rId8"/>
    <p:sldId id="282" r:id="rId9"/>
    <p:sldId id="286" r:id="rId10"/>
    <p:sldId id="288" r:id="rId11"/>
    <p:sldId id="289" r:id="rId12"/>
    <p:sldId id="290" r:id="rId13"/>
    <p:sldId id="257" r:id="rId14"/>
    <p:sldId id="262" r:id="rId15"/>
    <p:sldId id="279" r:id="rId16"/>
    <p:sldId id="258" r:id="rId17"/>
    <p:sldId id="259" r:id="rId18"/>
    <p:sldId id="260" r:id="rId19"/>
    <p:sldId id="263" r:id="rId20"/>
    <p:sldId id="264" r:id="rId21"/>
    <p:sldId id="265" r:id="rId22"/>
    <p:sldId id="26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 Diagonal Corner Rectangle 2"/>
          <p:cNvSpPr/>
          <p:nvPr/>
        </p:nvSpPr>
        <p:spPr>
          <a:xfrm>
            <a:off x="1105468" y="352502"/>
            <a:ext cx="8506065" cy="914400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SEJARAH LAHIRNYA MUHAMMADIYAH</a:t>
            </a:r>
            <a:endParaRPr lang="id-ID" sz="3200" dirty="0"/>
          </a:p>
        </p:txBody>
      </p:sp>
      <p:sp>
        <p:nvSpPr>
          <p:cNvPr id="6" name="Oval 5"/>
          <p:cNvSpPr/>
          <p:nvPr/>
        </p:nvSpPr>
        <p:spPr>
          <a:xfrm>
            <a:off x="2156346" y="4028428"/>
            <a:ext cx="5316000" cy="123960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Murdiono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S.S.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M.Pd.I</a:t>
            </a:r>
            <a:endParaRPr lang="id-ID" sz="2400" dirty="0"/>
          </a:p>
        </p:txBody>
      </p:sp>
      <p:sp>
        <p:nvSpPr>
          <p:cNvPr id="7" name="Flowchart: Preparation 6"/>
          <p:cNvSpPr/>
          <p:nvPr/>
        </p:nvSpPr>
        <p:spPr>
          <a:xfrm>
            <a:off x="4156716" y="1692322"/>
            <a:ext cx="1998424" cy="1430870"/>
          </a:xfrm>
          <a:prstGeom prst="flowChartPreparation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Oleh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92282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1735" y="1937982"/>
            <a:ext cx="10161924" cy="406137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dirty="0">
                <a:latin typeface="Palatino Linotype" panose="02040502050505030304" pitchFamily="18" charset="0"/>
              </a:rPr>
              <a:t>Mengubah dan membetulkan arah kiblat yang tidak tepat menurut semestinya</a:t>
            </a:r>
            <a:r>
              <a:rPr lang="id-ID" sz="3600" dirty="0" smtClean="0">
                <a:latin typeface="Palatino Linotype" panose="02040502050505030304" pitchFamily="18" charset="0"/>
              </a:rPr>
              <a:t>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dirty="0">
                <a:latin typeface="Palatino Linotype" panose="02040502050505030304" pitchFamily="18" charset="0"/>
              </a:rPr>
              <a:t>Mengajarkan dan menyiarkan agama </a:t>
            </a:r>
            <a:r>
              <a:rPr lang="id-ID" sz="3600" dirty="0" smtClean="0">
                <a:latin typeface="Palatino Linotype" panose="02040502050505030304" pitchFamily="18" charset="0"/>
              </a:rPr>
              <a:t>Islam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dirty="0">
                <a:latin typeface="Palatino Linotype" panose="02040502050505030304" pitchFamily="18" charset="0"/>
              </a:rPr>
              <a:t>Mendirikan perkumpulan/persyarikatan Muhammadiyah pada tahun 1912 M yang tersebar di seluruh Indonesia</a:t>
            </a:r>
            <a:endParaRPr lang="id-ID" sz="3600" b="1" dirty="0">
              <a:latin typeface="Palatino Linotype" panose="02040502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928048" y="115079"/>
            <a:ext cx="10140285" cy="145441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latin typeface="Palatino Linotype" panose="02040502050505030304" pitchFamily="18" charset="0"/>
              </a:rPr>
              <a:t>Usaha  dan Jasa-Jasa </a:t>
            </a:r>
            <a:r>
              <a:rPr lang="id-ID" sz="3600" b="1" dirty="0">
                <a:latin typeface="Palatino Linotype" panose="02040502050505030304" pitchFamily="18" charset="0"/>
              </a:rPr>
              <a:t>Besar </a:t>
            </a:r>
            <a:endParaRPr lang="id-ID" sz="3600" b="1" dirty="0" smtClean="0">
              <a:latin typeface="Palatino Linotype" panose="02040502050505030304" pitchFamily="18" charset="0"/>
            </a:endParaRPr>
          </a:p>
          <a:p>
            <a:pPr algn="ctr"/>
            <a:r>
              <a:rPr lang="id-ID" sz="3600" b="1" dirty="0" smtClean="0">
                <a:latin typeface="Palatino Linotype" panose="02040502050505030304" pitchFamily="18" charset="0"/>
              </a:rPr>
              <a:t>K.H</a:t>
            </a:r>
            <a:r>
              <a:rPr lang="id-ID" sz="3600" b="1" dirty="0">
                <a:latin typeface="Palatino Linotype" panose="02040502050505030304" pitchFamily="18" charset="0"/>
              </a:rPr>
              <a:t>. Ahmad Dahlan</a:t>
            </a:r>
            <a:r>
              <a:rPr lang="id-ID" sz="3600" dirty="0">
                <a:latin typeface="Palatino Linotype" panose="02040502050505030304" pitchFamily="18" charset="0"/>
              </a:rPr>
              <a:t/>
            </a:r>
            <a:br>
              <a:rPr lang="id-ID" sz="3600" dirty="0">
                <a:latin typeface="Palatino Linotype" panose="02040502050505030304" pitchFamily="18" charset="0"/>
              </a:rPr>
            </a:br>
            <a:endParaRPr lang="id-ID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1735" y="1937982"/>
            <a:ext cx="8835095" cy="242930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2">
              <a:buNone/>
            </a:pPr>
            <a:r>
              <a:rPr lang="id-ID" sz="3600" dirty="0" smtClean="0">
                <a:latin typeface="Palatino Linotype" panose="02040502050505030304" pitchFamily="18" charset="0"/>
              </a:rPr>
              <a:t>Untuk </a:t>
            </a:r>
            <a:r>
              <a:rPr lang="id-ID" sz="3600" dirty="0">
                <a:latin typeface="Palatino Linotype" panose="02040502050505030304" pitchFamily="18" charset="0"/>
              </a:rPr>
              <a:t>menegakkan dan menjunjung tinggi agama Islam, sehingga dapat mewujudkan masyarakat Islam yang sebenar-benarnya. </a:t>
            </a:r>
            <a:endParaRPr lang="id-ID" sz="3600" b="1" dirty="0">
              <a:latin typeface="Palatino Linotype" panose="02040502050505030304" pitchFamily="18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928049" y="115079"/>
            <a:ext cx="9075760" cy="145441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b="1" dirty="0"/>
              <a:t>Maksud dan Tujuan mendirikan Persyarikatan Muhammadiyah</a:t>
            </a:r>
            <a:endParaRPr lang="id-ID" sz="4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71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1736" y="1937982"/>
            <a:ext cx="8193650" cy="43399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Mengadakan dakwah Islam;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 Memajukan pendidikan dan pengajaran;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 smtClean="0">
                <a:latin typeface="Palatino Linotype" panose="02040502050505030304" pitchFamily="18" charset="0"/>
              </a:rPr>
              <a:t>Menghidup suburkan masyarakat tolong menolong</a:t>
            </a:r>
            <a:endParaRPr lang="id-ID" sz="2000" dirty="0">
              <a:latin typeface="Palatino Linotype" panose="0204050205050503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Mendirikan </a:t>
            </a:r>
            <a:r>
              <a:rPr lang="id-ID" sz="2000" dirty="0" smtClean="0">
                <a:latin typeface="Palatino Linotype" panose="02040502050505030304" pitchFamily="18" charset="0"/>
              </a:rPr>
              <a:t>dan memelihara </a:t>
            </a:r>
            <a:r>
              <a:rPr lang="id-ID" sz="2000" dirty="0">
                <a:latin typeface="Palatino Linotype" panose="02040502050505030304" pitchFamily="18" charset="0"/>
              </a:rPr>
              <a:t>tempat ibadah dan wakaf;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Mendidik dan mengasuh anak-anak dan pemuda-pemuda, supaya kelak </a:t>
            </a:r>
            <a:r>
              <a:rPr lang="id-ID" sz="2000" dirty="0" smtClean="0">
                <a:latin typeface="Palatino Linotype" panose="02040502050505030304" pitchFamily="18" charset="0"/>
              </a:rPr>
              <a:t>menjadi orang </a:t>
            </a:r>
            <a:r>
              <a:rPr lang="id-ID" sz="2000" dirty="0">
                <a:latin typeface="Palatino Linotype" panose="02040502050505030304" pitchFamily="18" charset="0"/>
              </a:rPr>
              <a:t>Islam yang berarti;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Berusaha dengan segala kebijkasanaan, supaya kehendak dan peraturan Islam berlaku dalam masyarakat.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id-ID" sz="2000" dirty="0">
                <a:latin typeface="Palatino Linotype" panose="02040502050505030304" pitchFamily="18" charset="0"/>
              </a:rPr>
              <a:t>Berusaha kearah perbaikan penghidupan dan kehidupan yang sesuai dengan ajaran Islam.</a:t>
            </a:r>
          </a:p>
        </p:txBody>
      </p:sp>
      <p:sp>
        <p:nvSpPr>
          <p:cNvPr id="5" name="Round Same Side Corner Rectangle 4"/>
          <p:cNvSpPr/>
          <p:nvPr/>
        </p:nvSpPr>
        <p:spPr>
          <a:xfrm>
            <a:off x="559558" y="115079"/>
            <a:ext cx="9444251" cy="145441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dirty="0">
                <a:latin typeface="Palatino Linotype" panose="02040502050505030304" pitchFamily="18" charset="0"/>
              </a:rPr>
              <a:t>Usaha untuk mencapai maksud dan tujuan</a:t>
            </a:r>
          </a:p>
        </p:txBody>
      </p:sp>
    </p:spTree>
    <p:extLst>
      <p:ext uri="{BB962C8B-B14F-4D97-AF65-F5344CB8AC3E}">
        <p14:creationId xmlns:p14="http://schemas.microsoft.com/office/powerpoint/2010/main" val="70810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4"/>
          <p:cNvSpPr/>
          <p:nvPr/>
        </p:nvSpPr>
        <p:spPr>
          <a:xfrm>
            <a:off x="1459635" y="2558028"/>
            <a:ext cx="9049141" cy="914400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600" dirty="0" smtClean="0">
                <a:latin typeface="Palatino Linotype" panose="02040502050505030304" pitchFamily="18" charset="0"/>
              </a:rPr>
              <a:t>MASUKNYA ISLAM DI NUSANTARA</a:t>
            </a:r>
            <a:endParaRPr lang="id-ID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6184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786474" y="2515091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TEORI</a:t>
            </a:r>
            <a:endParaRPr lang="id-ID" sz="3200" dirty="0"/>
          </a:p>
        </p:txBody>
      </p:sp>
      <p:sp>
        <p:nvSpPr>
          <p:cNvPr id="6" name="Round Same Side Corner Rectangle 5"/>
          <p:cNvSpPr/>
          <p:nvPr/>
        </p:nvSpPr>
        <p:spPr>
          <a:xfrm>
            <a:off x="0" y="156755"/>
            <a:ext cx="3570427" cy="877309"/>
          </a:xfrm>
          <a:prstGeom prst="round2Same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TEORI </a:t>
            </a:r>
            <a:r>
              <a:rPr lang="en-US" sz="2400" b="1" dirty="0" smtClean="0"/>
              <a:t>MASUKNYA </a:t>
            </a:r>
            <a:r>
              <a:rPr lang="en-US" sz="2400" b="1" dirty="0"/>
              <a:t>ISLAM </a:t>
            </a:r>
            <a:r>
              <a:rPr lang="en-US" sz="2400" b="1" dirty="0" smtClean="0"/>
              <a:t>DI INDOENSIA</a:t>
            </a:r>
            <a:endParaRPr lang="id-ID" sz="2400" b="1" dirty="0"/>
          </a:p>
        </p:txBody>
      </p:sp>
      <p:sp>
        <p:nvSpPr>
          <p:cNvPr id="3" name="Left Arrow 2"/>
          <p:cNvSpPr/>
          <p:nvPr/>
        </p:nvSpPr>
        <p:spPr>
          <a:xfrm>
            <a:off x="2808066" y="299776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Down Arrow 6"/>
          <p:cNvSpPr/>
          <p:nvPr/>
        </p:nvSpPr>
        <p:spPr>
          <a:xfrm>
            <a:off x="4650909" y="3989562"/>
            <a:ext cx="484632" cy="9917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ight Arrow 7"/>
          <p:cNvSpPr/>
          <p:nvPr/>
        </p:nvSpPr>
        <p:spPr>
          <a:xfrm>
            <a:off x="6033286" y="299776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Oval 8"/>
          <p:cNvSpPr/>
          <p:nvPr/>
        </p:nvSpPr>
        <p:spPr>
          <a:xfrm>
            <a:off x="7011694" y="2515091"/>
            <a:ext cx="2246812" cy="144997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/>
              <a:t>Timur Tengah (Abad 7 M)</a:t>
            </a:r>
          </a:p>
        </p:txBody>
      </p:sp>
      <p:sp>
        <p:nvSpPr>
          <p:cNvPr id="10" name="Oval 9"/>
          <p:cNvSpPr/>
          <p:nvPr/>
        </p:nvSpPr>
        <p:spPr>
          <a:xfrm>
            <a:off x="527944" y="2540563"/>
            <a:ext cx="2246812" cy="14499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/>
              <a:t>Cina (9 M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11" name="Oval 10"/>
          <p:cNvSpPr/>
          <p:nvPr/>
        </p:nvSpPr>
        <p:spPr>
          <a:xfrm>
            <a:off x="3833806" y="4943476"/>
            <a:ext cx="2246812" cy="144997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/>
              <a:t>Gujarat-India (Abad 13 M)</a:t>
            </a:r>
          </a:p>
        </p:txBody>
      </p:sp>
      <p:sp>
        <p:nvSpPr>
          <p:cNvPr id="12" name="Oval 11"/>
          <p:cNvSpPr/>
          <p:nvPr/>
        </p:nvSpPr>
        <p:spPr>
          <a:xfrm>
            <a:off x="3735182" y="0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Persia (13 M)</a:t>
            </a:r>
            <a:endParaRPr lang="it-IT" b="1" dirty="0"/>
          </a:p>
        </p:txBody>
      </p:sp>
      <p:sp>
        <p:nvSpPr>
          <p:cNvPr id="13" name="Up Arrow 12"/>
          <p:cNvSpPr/>
          <p:nvPr/>
        </p:nvSpPr>
        <p:spPr>
          <a:xfrm>
            <a:off x="4667564" y="1512189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3"/>
          <p:cNvSpPr/>
          <p:nvPr/>
        </p:nvSpPr>
        <p:spPr>
          <a:xfrm>
            <a:off x="6080618" y="787200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Maritim</a:t>
            </a:r>
            <a:endParaRPr lang="it-IT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614502" y="1972984"/>
            <a:ext cx="734984" cy="644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00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Image result for ekonomi"/>
          <p:cNvSpPr>
            <a:spLocks noChangeAspect="1" noChangeArrowheads="1"/>
          </p:cNvSpPr>
          <p:nvPr/>
        </p:nvSpPr>
        <p:spPr bwMode="auto">
          <a:xfrm>
            <a:off x="155574" y="-144463"/>
            <a:ext cx="1183037" cy="118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" name="AutoShape 4" descr="Image result for ekonomi"/>
          <p:cNvSpPr>
            <a:spLocks noChangeAspect="1" noChangeArrowheads="1"/>
          </p:cNvSpPr>
          <p:nvPr/>
        </p:nvSpPr>
        <p:spPr bwMode="auto">
          <a:xfrm>
            <a:off x="155575" y="-144463"/>
            <a:ext cx="295981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" name="Flowchart: Alternate Process 1"/>
          <p:cNvSpPr/>
          <p:nvPr/>
        </p:nvSpPr>
        <p:spPr>
          <a:xfrm>
            <a:off x="0" y="7937"/>
            <a:ext cx="4024752" cy="1750348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3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Teori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id-ID" sz="3200" b="1" dirty="0" smtClean="0">
                <a:solidFill>
                  <a:srgbClr val="FF0000"/>
                </a:solidFill>
              </a:rPr>
              <a:t>Timur </a:t>
            </a:r>
            <a:r>
              <a:rPr lang="id-ID" sz="3200" b="1" dirty="0">
                <a:solidFill>
                  <a:srgbClr val="FF0000"/>
                </a:solidFill>
              </a:rPr>
              <a:t>Tengah (Abad 7 M)</a:t>
            </a:r>
          </a:p>
          <a:p>
            <a:pPr algn="ctr"/>
            <a:endParaRPr lang="id-ID" sz="32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76044" y="2975799"/>
            <a:ext cx="2246812" cy="144997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Ahli</a:t>
            </a:r>
            <a:endParaRPr lang="id-ID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3097636" y="3458471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ight Arrow 13"/>
          <p:cNvSpPr/>
          <p:nvPr/>
        </p:nvSpPr>
        <p:spPr>
          <a:xfrm>
            <a:off x="6322856" y="34584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Oval 14"/>
          <p:cNvSpPr/>
          <p:nvPr/>
        </p:nvSpPr>
        <p:spPr>
          <a:xfrm>
            <a:off x="7301264" y="2975799"/>
            <a:ext cx="2246812" cy="144997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J.C. van Leur</a:t>
            </a:r>
            <a:endParaRPr lang="id-ID" sz="2400" b="1" dirty="0"/>
          </a:p>
        </p:txBody>
      </p:sp>
      <p:sp>
        <p:nvSpPr>
          <p:cNvPr id="16" name="Oval 15"/>
          <p:cNvSpPr/>
          <p:nvPr/>
        </p:nvSpPr>
        <p:spPr>
          <a:xfrm>
            <a:off x="817514" y="3001271"/>
            <a:ext cx="2246812" cy="14499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/>
              <a:t>T.W. Arnold</a:t>
            </a:r>
            <a:endParaRPr lang="it-IT" sz="2000" b="1" dirty="0"/>
          </a:p>
        </p:txBody>
      </p:sp>
      <p:sp>
        <p:nvSpPr>
          <p:cNvPr id="17" name="Oval 16"/>
          <p:cNvSpPr/>
          <p:nvPr/>
        </p:nvSpPr>
        <p:spPr>
          <a:xfrm>
            <a:off x="4123376" y="5404184"/>
            <a:ext cx="2246812" cy="144997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/>
              <a:t>Anthony H. Johns</a:t>
            </a:r>
            <a:endParaRPr lang="id-ID" sz="2400" b="1" dirty="0"/>
          </a:p>
        </p:txBody>
      </p:sp>
      <p:sp>
        <p:nvSpPr>
          <p:cNvPr id="18" name="Oval 17"/>
          <p:cNvSpPr/>
          <p:nvPr/>
        </p:nvSpPr>
        <p:spPr>
          <a:xfrm>
            <a:off x="4024752" y="460708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/>
              <a:t>Abdul Malik Karim Amrullah </a:t>
            </a:r>
            <a:endParaRPr lang="it-IT" sz="2000" b="1" dirty="0"/>
          </a:p>
        </p:txBody>
      </p:sp>
      <p:sp>
        <p:nvSpPr>
          <p:cNvPr id="19" name="Up Arrow 18"/>
          <p:cNvSpPr/>
          <p:nvPr/>
        </p:nvSpPr>
        <p:spPr>
          <a:xfrm>
            <a:off x="4957134" y="1933708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Oval 19"/>
          <p:cNvSpPr/>
          <p:nvPr/>
        </p:nvSpPr>
        <p:spPr>
          <a:xfrm>
            <a:off x="6370188" y="1247908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/>
              <a:t>Buya Hamka</a:t>
            </a:r>
            <a:endParaRPr lang="it-IT" sz="2800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953384" y="2536071"/>
            <a:ext cx="734984" cy="644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Down Arrow 21"/>
          <p:cNvSpPr/>
          <p:nvPr/>
        </p:nvSpPr>
        <p:spPr>
          <a:xfrm>
            <a:off x="5004466" y="4474109"/>
            <a:ext cx="484632" cy="9917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7685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137815" y="315023"/>
            <a:ext cx="3579222" cy="1162675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Teori</a:t>
            </a:r>
            <a:r>
              <a:rPr lang="en-US" sz="2400" b="1" dirty="0" smtClean="0"/>
              <a:t> </a:t>
            </a:r>
            <a:r>
              <a:rPr lang="id-ID" sz="2400" b="1" dirty="0"/>
              <a:t>Gujarat-India (Abad 13 M)</a:t>
            </a:r>
          </a:p>
          <a:p>
            <a:pPr algn="ctr"/>
            <a:endParaRPr lang="id-ID" sz="2400" dirty="0"/>
          </a:p>
        </p:txBody>
      </p:sp>
      <p:sp>
        <p:nvSpPr>
          <p:cNvPr id="4" name="Oval 3"/>
          <p:cNvSpPr/>
          <p:nvPr/>
        </p:nvSpPr>
        <p:spPr>
          <a:xfrm>
            <a:off x="4728755" y="3135085"/>
            <a:ext cx="2246812" cy="144997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Ahli</a:t>
            </a:r>
            <a:endParaRPr lang="id-ID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3750347" y="3617757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ight Arrow 6"/>
          <p:cNvSpPr/>
          <p:nvPr/>
        </p:nvSpPr>
        <p:spPr>
          <a:xfrm>
            <a:off x="6975567" y="361775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7953975" y="3135085"/>
            <a:ext cx="2246812" cy="144997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J. Pijnapel,</a:t>
            </a:r>
            <a:endParaRPr lang="id-ID" sz="2400" b="1" dirty="0"/>
          </a:p>
        </p:txBody>
      </p:sp>
      <p:sp>
        <p:nvSpPr>
          <p:cNvPr id="9" name="Oval 8"/>
          <p:cNvSpPr/>
          <p:nvPr/>
        </p:nvSpPr>
        <p:spPr>
          <a:xfrm>
            <a:off x="1470225" y="3160557"/>
            <a:ext cx="2246812" cy="14499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J.P. Moquette,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id-ID" dirty="0" smtClean="0"/>
              <a:t>Sucipto </a:t>
            </a:r>
            <a:r>
              <a:rPr lang="id-ID" dirty="0"/>
              <a:t>Wirjosuparto</a:t>
            </a:r>
            <a:endParaRPr lang="it-IT" sz="2000" b="1" dirty="0"/>
          </a:p>
        </p:txBody>
      </p:sp>
      <p:sp>
        <p:nvSpPr>
          <p:cNvPr id="10" name="Oval 9"/>
          <p:cNvSpPr/>
          <p:nvPr/>
        </p:nvSpPr>
        <p:spPr>
          <a:xfrm>
            <a:off x="4776087" y="5563470"/>
            <a:ext cx="2246812" cy="144997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W.F. Sutterheim</a:t>
            </a:r>
            <a:endParaRPr lang="id-ID" sz="2400" b="1" dirty="0"/>
          </a:p>
        </p:txBody>
      </p:sp>
      <p:sp>
        <p:nvSpPr>
          <p:cNvPr id="11" name="Oval 10"/>
          <p:cNvSpPr/>
          <p:nvPr/>
        </p:nvSpPr>
        <p:spPr>
          <a:xfrm>
            <a:off x="4677463" y="619994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G.W.J. Drewes </a:t>
            </a:r>
            <a:endParaRPr lang="it-IT" sz="2000" b="1" dirty="0"/>
          </a:p>
        </p:txBody>
      </p:sp>
      <p:sp>
        <p:nvSpPr>
          <p:cNvPr id="12" name="Up Arrow 11"/>
          <p:cNvSpPr/>
          <p:nvPr/>
        </p:nvSpPr>
        <p:spPr>
          <a:xfrm>
            <a:off x="5609845" y="2079931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2"/>
          <p:cNvSpPr/>
          <p:nvPr/>
        </p:nvSpPr>
        <p:spPr>
          <a:xfrm>
            <a:off x="7022899" y="1407194"/>
            <a:ext cx="2246812" cy="144997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Snouck Hugronje</a:t>
            </a:r>
            <a:endParaRPr lang="it-IT" sz="28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6606095" y="2695357"/>
            <a:ext cx="734984" cy="644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Down Arrow 14"/>
          <p:cNvSpPr/>
          <p:nvPr/>
        </p:nvSpPr>
        <p:spPr>
          <a:xfrm>
            <a:off x="5657177" y="4610534"/>
            <a:ext cx="484632" cy="9917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81467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137815" y="315023"/>
            <a:ext cx="3579222" cy="1162675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/>
              <a:t>Teori</a:t>
            </a:r>
            <a:r>
              <a:rPr lang="en-US" sz="3200" b="1" dirty="0" smtClean="0"/>
              <a:t> </a:t>
            </a:r>
            <a:r>
              <a:rPr lang="id-ID" sz="3200" b="1" dirty="0" smtClean="0"/>
              <a:t>Cina </a:t>
            </a:r>
            <a:r>
              <a:rPr lang="id-ID" sz="3200" b="1" dirty="0"/>
              <a:t>(9 M) </a:t>
            </a:r>
            <a:endParaRPr lang="id-ID" sz="3200" dirty="0"/>
          </a:p>
        </p:txBody>
      </p:sp>
      <p:sp>
        <p:nvSpPr>
          <p:cNvPr id="4" name="Oval 3"/>
          <p:cNvSpPr/>
          <p:nvPr/>
        </p:nvSpPr>
        <p:spPr>
          <a:xfrm>
            <a:off x="3396345" y="2125151"/>
            <a:ext cx="2246812" cy="144997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Ahli</a:t>
            </a:r>
            <a:endParaRPr lang="id-ID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2417937" y="2607823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ight Arrow 6"/>
          <p:cNvSpPr/>
          <p:nvPr/>
        </p:nvSpPr>
        <p:spPr>
          <a:xfrm>
            <a:off x="5643157" y="26078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6621565" y="2125151"/>
            <a:ext cx="2246812" cy="144997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/>
              <a:t>Slamet Muljana </a:t>
            </a:r>
            <a:endParaRPr lang="id-ID" sz="3200" b="1" dirty="0"/>
          </a:p>
        </p:txBody>
      </p:sp>
      <p:sp>
        <p:nvSpPr>
          <p:cNvPr id="9" name="Oval 8"/>
          <p:cNvSpPr/>
          <p:nvPr/>
        </p:nvSpPr>
        <p:spPr>
          <a:xfrm>
            <a:off x="137815" y="2150623"/>
            <a:ext cx="2246812" cy="14499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dirty="0"/>
              <a:t>Sumanto Al Qurtuby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010790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/>
          <p:nvPr/>
        </p:nvSpPr>
        <p:spPr>
          <a:xfrm>
            <a:off x="339635" y="315024"/>
            <a:ext cx="3579222" cy="1162675"/>
          </a:xfrm>
          <a:prstGeom prst="flowChartAlternate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d-ID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Persia</a:t>
            </a:r>
          </a:p>
        </p:txBody>
      </p:sp>
      <p:sp>
        <p:nvSpPr>
          <p:cNvPr id="5" name="Oval 4"/>
          <p:cNvSpPr/>
          <p:nvPr/>
        </p:nvSpPr>
        <p:spPr>
          <a:xfrm>
            <a:off x="3500457" y="1852196"/>
            <a:ext cx="2246812" cy="144997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Ahli</a:t>
            </a:r>
            <a:endParaRPr lang="id-ID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2522049" y="2334868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6725677" y="1852196"/>
            <a:ext cx="2246812" cy="144997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/>
              <a:t>Umar Amir Husen </a:t>
            </a:r>
            <a:endParaRPr lang="id-ID" sz="2400" b="1" dirty="0"/>
          </a:p>
        </p:txBody>
      </p:sp>
      <p:sp>
        <p:nvSpPr>
          <p:cNvPr id="8" name="Oval 7"/>
          <p:cNvSpPr/>
          <p:nvPr/>
        </p:nvSpPr>
        <p:spPr>
          <a:xfrm>
            <a:off x="241927" y="1877668"/>
            <a:ext cx="2246812" cy="14499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Hoesein Djajadiningrat. </a:t>
            </a:r>
            <a:endParaRPr lang="it-IT" sz="2000" b="1" dirty="0"/>
          </a:p>
        </p:txBody>
      </p:sp>
      <p:sp>
        <p:nvSpPr>
          <p:cNvPr id="9" name="Right Arrow 8"/>
          <p:cNvSpPr/>
          <p:nvPr/>
        </p:nvSpPr>
        <p:spPr>
          <a:xfrm>
            <a:off x="5747269" y="23348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3244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-138499"/>
            <a:ext cx="80150" cy="276999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id-ID" alt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00537" y="119520"/>
            <a:ext cx="7779225" cy="12279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TAHAP-TAHAP PERKEMBANGAN ISLAM DI NUSANTARA</a:t>
            </a:r>
            <a:endParaRPr lang="id-ID" sz="3200" dirty="0"/>
          </a:p>
        </p:txBody>
      </p:sp>
      <p:sp>
        <p:nvSpPr>
          <p:cNvPr id="3" name="Oval 2"/>
          <p:cNvSpPr/>
          <p:nvPr/>
        </p:nvSpPr>
        <p:spPr>
          <a:xfrm>
            <a:off x="3569032" y="1499773"/>
            <a:ext cx="1894114" cy="124097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TAHAP</a:t>
            </a:r>
            <a:endParaRPr lang="id-ID" sz="2800" dirty="0"/>
          </a:p>
        </p:txBody>
      </p:sp>
      <p:sp>
        <p:nvSpPr>
          <p:cNvPr id="5" name="Left Arrow 4"/>
          <p:cNvSpPr/>
          <p:nvPr/>
        </p:nvSpPr>
        <p:spPr>
          <a:xfrm>
            <a:off x="2383320" y="1888586"/>
            <a:ext cx="978408" cy="484632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ight Arrow 6"/>
          <p:cNvSpPr/>
          <p:nvPr/>
        </p:nvSpPr>
        <p:spPr>
          <a:xfrm>
            <a:off x="5608540" y="1888586"/>
            <a:ext cx="978408" cy="48463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Down Arrow 7"/>
          <p:cNvSpPr/>
          <p:nvPr/>
        </p:nvSpPr>
        <p:spPr>
          <a:xfrm>
            <a:off x="4290150" y="2881363"/>
            <a:ext cx="484632" cy="991798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Flowchart: Preparation 3"/>
          <p:cNvSpPr/>
          <p:nvPr/>
        </p:nvSpPr>
        <p:spPr>
          <a:xfrm>
            <a:off x="55585" y="1573787"/>
            <a:ext cx="2287304" cy="1187413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para </a:t>
            </a:r>
            <a:r>
              <a:rPr lang="id-ID" b="1" dirty="0"/>
              <a:t>Pedagang Muslim (7-12 M)</a:t>
            </a:r>
            <a:endParaRPr lang="id-ID" dirty="0"/>
          </a:p>
        </p:txBody>
      </p:sp>
      <p:sp>
        <p:nvSpPr>
          <p:cNvPr id="9" name="Flowchart: Preparation 8"/>
          <p:cNvSpPr/>
          <p:nvPr/>
        </p:nvSpPr>
        <p:spPr>
          <a:xfrm>
            <a:off x="6732342" y="1588957"/>
            <a:ext cx="2287304" cy="1083890"/>
          </a:xfrm>
          <a:prstGeom prst="flowChartPreparat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Lembaga-lembaga </a:t>
            </a:r>
            <a:r>
              <a:rPr lang="id-ID" b="1" dirty="0"/>
              <a:t>Keislaman</a:t>
            </a:r>
            <a:endParaRPr lang="id-ID" dirty="0"/>
          </a:p>
          <a:p>
            <a:pPr algn="ctr"/>
            <a:endParaRPr lang="id-ID" dirty="0"/>
          </a:p>
        </p:txBody>
      </p:sp>
      <p:sp>
        <p:nvSpPr>
          <p:cNvPr id="10" name="Flowchart: Preparation 9"/>
          <p:cNvSpPr/>
          <p:nvPr/>
        </p:nvSpPr>
        <p:spPr>
          <a:xfrm>
            <a:off x="3387201" y="3905817"/>
            <a:ext cx="2287304" cy="926810"/>
          </a:xfrm>
          <a:prstGeom prst="flowChartPreparati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Kerajaan </a:t>
            </a:r>
            <a:r>
              <a:rPr lang="id-ID" b="1" dirty="0"/>
              <a:t>Islam (13-16 M)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124696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5031"/>
            <a:ext cx="10959899" cy="5661527"/>
          </a:xfrm>
        </p:spPr>
        <p:txBody>
          <a:bodyPr>
            <a:normAutofit/>
          </a:bodyPr>
          <a:lstStyle/>
          <a:p>
            <a:r>
              <a:rPr lang="id-ID" sz="2800" dirty="0" smtClean="0"/>
              <a:t>Apakah Muhammadiyah itu?</a:t>
            </a:r>
          </a:p>
          <a:p>
            <a:r>
              <a:rPr lang="id-ID" sz="2800" smtClean="0"/>
              <a:t>Siapakah </a:t>
            </a:r>
            <a:r>
              <a:rPr lang="id-ID" sz="2800" dirty="0" smtClean="0"/>
              <a:t>K.H Ahmad Dahlan?</a:t>
            </a:r>
          </a:p>
          <a:p>
            <a:r>
              <a:rPr lang="id-ID" sz="2800" dirty="0" smtClean="0"/>
              <a:t>Bagaimanakah Pemikiran keagamaan K.H Dahlan?</a:t>
            </a:r>
          </a:p>
          <a:p>
            <a:r>
              <a:rPr lang="id-ID" sz="2800" dirty="0" smtClean="0"/>
              <a:t>Apakah faktor-faktor yang melatar Belakangi Lahirnya Muhammadiyah?</a:t>
            </a:r>
          </a:p>
          <a:p>
            <a:r>
              <a:rPr lang="id-ID" sz="2800" dirty="0" smtClean="0"/>
              <a:t>Bagaimankah Masuknya Islam ke Nusantara?</a:t>
            </a:r>
          </a:p>
          <a:p>
            <a:endParaRPr lang="id-ID" sz="2800" dirty="0" smtClean="0"/>
          </a:p>
          <a:p>
            <a:pPr marL="0" indent="0">
              <a:buNone/>
            </a:pP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758260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22470" y="169816"/>
            <a:ext cx="466344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solidFill>
                  <a:schemeClr val="bg1"/>
                </a:solidFill>
              </a:rPr>
              <a:t>SALURAN-SALURAN  ISLAM YANG MASUK KE </a:t>
            </a:r>
            <a:r>
              <a:rPr lang="id-ID" sz="2400" b="1" dirty="0" smtClean="0">
                <a:solidFill>
                  <a:schemeClr val="bg1"/>
                </a:solidFill>
              </a:rPr>
              <a:t>NUSANTARA</a:t>
            </a:r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762103" y="2834249"/>
            <a:ext cx="1894114" cy="124097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TAHAP</a:t>
            </a:r>
            <a:endParaRPr lang="id-ID" dirty="0"/>
          </a:p>
        </p:txBody>
      </p:sp>
      <p:sp>
        <p:nvSpPr>
          <p:cNvPr id="4" name="Left Arrow 3"/>
          <p:cNvSpPr/>
          <p:nvPr/>
        </p:nvSpPr>
        <p:spPr>
          <a:xfrm>
            <a:off x="2561627" y="3212418"/>
            <a:ext cx="978408" cy="484632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Flowchart: Preparation 6"/>
          <p:cNvSpPr/>
          <p:nvPr/>
        </p:nvSpPr>
        <p:spPr>
          <a:xfrm>
            <a:off x="6830570" y="2919483"/>
            <a:ext cx="2561624" cy="1187413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b="1" dirty="0"/>
              <a:t>Saluran perkawinan</a:t>
            </a:r>
            <a:endParaRPr lang="id-ID" dirty="0"/>
          </a:p>
        </p:txBody>
      </p:sp>
      <p:sp>
        <p:nvSpPr>
          <p:cNvPr id="8" name="Flowchart: Preparation 7"/>
          <p:cNvSpPr/>
          <p:nvPr/>
        </p:nvSpPr>
        <p:spPr>
          <a:xfrm>
            <a:off x="178307" y="2834249"/>
            <a:ext cx="2287304" cy="1083890"/>
          </a:xfrm>
          <a:prstGeom prst="flowChartPreparat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/>
              <a:t>Saluran kesenian</a:t>
            </a:r>
            <a:endParaRPr lang="id-ID" dirty="0"/>
          </a:p>
          <a:p>
            <a:pPr algn="ctr"/>
            <a:endParaRPr lang="id-ID" dirty="0"/>
          </a:p>
        </p:txBody>
      </p:sp>
      <p:sp>
        <p:nvSpPr>
          <p:cNvPr id="9" name="Flowchart: Preparation 8"/>
          <p:cNvSpPr/>
          <p:nvPr/>
        </p:nvSpPr>
        <p:spPr>
          <a:xfrm>
            <a:off x="0" y="1203024"/>
            <a:ext cx="2561627" cy="926810"/>
          </a:xfrm>
          <a:prstGeom prst="flowChartPreparati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/>
              <a:t>Saluran prendidikan</a:t>
            </a:r>
            <a:endParaRPr lang="id-ID" dirty="0"/>
          </a:p>
        </p:txBody>
      </p:sp>
      <p:sp>
        <p:nvSpPr>
          <p:cNvPr id="17" name="Flowchart: Preparation 16"/>
          <p:cNvSpPr/>
          <p:nvPr/>
        </p:nvSpPr>
        <p:spPr>
          <a:xfrm>
            <a:off x="6765255" y="1203024"/>
            <a:ext cx="2692254" cy="1187413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b="1" dirty="0"/>
              <a:t>Saluran </a:t>
            </a:r>
            <a:r>
              <a:rPr lang="id-ID" b="1" dirty="0" smtClean="0"/>
              <a:t>Perdaganan</a:t>
            </a:r>
            <a:endParaRPr lang="id-ID" dirty="0"/>
          </a:p>
        </p:txBody>
      </p:sp>
      <p:sp>
        <p:nvSpPr>
          <p:cNvPr id="18" name="Flowchart: Preparation 17"/>
          <p:cNvSpPr/>
          <p:nvPr/>
        </p:nvSpPr>
        <p:spPr>
          <a:xfrm>
            <a:off x="5656217" y="4375988"/>
            <a:ext cx="2287304" cy="1057112"/>
          </a:xfrm>
          <a:prstGeom prst="flowChartPrepa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sz="2000" b="1" dirty="0"/>
              <a:t>Saluran Tasawuf</a:t>
            </a:r>
            <a:endParaRPr lang="id-ID" sz="2000" dirty="0"/>
          </a:p>
          <a:p>
            <a:r>
              <a:rPr lang="id-ID" sz="2000" dirty="0"/>
              <a:t> </a:t>
            </a:r>
          </a:p>
        </p:txBody>
      </p:sp>
      <p:sp>
        <p:nvSpPr>
          <p:cNvPr id="19" name="Flowchart: Preparation 18"/>
          <p:cNvSpPr/>
          <p:nvPr/>
        </p:nvSpPr>
        <p:spPr>
          <a:xfrm>
            <a:off x="215542" y="4766244"/>
            <a:ext cx="2287304" cy="926810"/>
          </a:xfrm>
          <a:prstGeom prst="flowChartPreparati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/>
              <a:t>Saluran politik</a:t>
            </a:r>
            <a:endParaRPr lang="id-ID" sz="2000" dirty="0"/>
          </a:p>
        </p:txBody>
      </p:sp>
      <p:sp>
        <p:nvSpPr>
          <p:cNvPr id="20" name="Right Arrow 19"/>
          <p:cNvSpPr/>
          <p:nvPr/>
        </p:nvSpPr>
        <p:spPr>
          <a:xfrm>
            <a:off x="5799906" y="3317410"/>
            <a:ext cx="886971" cy="36641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290457" y="1945975"/>
            <a:ext cx="1540113" cy="9735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290457" y="3999943"/>
            <a:ext cx="587828" cy="6043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2439817" y="1903358"/>
            <a:ext cx="1676287" cy="10402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" idx="3"/>
          </p:cNvCxnSpPr>
          <p:nvPr/>
        </p:nvCxnSpPr>
        <p:spPr>
          <a:xfrm flipH="1">
            <a:off x="2530926" y="3893484"/>
            <a:ext cx="1508564" cy="12710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6314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05218" y="138035"/>
            <a:ext cx="6157092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solidFill>
                  <a:srgbClr val="FFC000"/>
                </a:solidFill>
              </a:rPr>
              <a:t>Corak Islam di Nusantara</a:t>
            </a:r>
            <a:endParaRPr lang="id-ID" sz="3200" dirty="0">
              <a:solidFill>
                <a:srgbClr val="FFC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513909" y="1684516"/>
            <a:ext cx="1894114" cy="124097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Corak</a:t>
            </a:r>
            <a:endParaRPr lang="id-ID" sz="2800" dirty="0"/>
          </a:p>
        </p:txBody>
      </p:sp>
      <p:sp>
        <p:nvSpPr>
          <p:cNvPr id="12" name="Left Arrow 11"/>
          <p:cNvSpPr/>
          <p:nvPr/>
        </p:nvSpPr>
        <p:spPr>
          <a:xfrm>
            <a:off x="2313433" y="2062685"/>
            <a:ext cx="978408" cy="484632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Flowchart: Preparation 12"/>
          <p:cNvSpPr/>
          <p:nvPr/>
        </p:nvSpPr>
        <p:spPr>
          <a:xfrm>
            <a:off x="6438683" y="1728433"/>
            <a:ext cx="3797138" cy="1187413"/>
          </a:xfrm>
          <a:prstGeom prst="flowChartPrepar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2800" dirty="0" smtClean="0"/>
          </a:p>
          <a:p>
            <a:pPr algn="ctr"/>
            <a:r>
              <a:rPr lang="en-US" sz="2800" dirty="0" err="1" smtClean="0"/>
              <a:t>Aspek</a:t>
            </a:r>
            <a:r>
              <a:rPr lang="en-US" sz="2800" dirty="0" smtClean="0"/>
              <a:t> </a:t>
            </a:r>
            <a:r>
              <a:rPr lang="en-US" sz="2800" dirty="0" err="1"/>
              <a:t>Politik</a:t>
            </a:r>
            <a:r>
              <a:rPr lang="en-US" sz="2800" dirty="0"/>
              <a:t/>
            </a:r>
            <a:br>
              <a:rPr lang="en-US" sz="2800" dirty="0"/>
            </a:br>
            <a:endParaRPr lang="id-ID" sz="2800" dirty="0"/>
          </a:p>
        </p:txBody>
      </p:sp>
      <p:sp>
        <p:nvSpPr>
          <p:cNvPr id="14" name="Flowchart: Preparation 13"/>
          <p:cNvSpPr/>
          <p:nvPr/>
        </p:nvSpPr>
        <p:spPr>
          <a:xfrm>
            <a:off x="-69887" y="1684516"/>
            <a:ext cx="2287304" cy="1083890"/>
          </a:xfrm>
          <a:prstGeom prst="flowChartPreparat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/>
              <a:t>Bahasa </a:t>
            </a:r>
            <a:br>
              <a:rPr lang="en-US" sz="2400" dirty="0"/>
            </a:br>
            <a:endParaRPr lang="id-ID" sz="2400" dirty="0"/>
          </a:p>
        </p:txBody>
      </p:sp>
      <p:sp>
        <p:nvSpPr>
          <p:cNvPr id="15" name="Flowchart: Preparation 14"/>
          <p:cNvSpPr/>
          <p:nvPr/>
        </p:nvSpPr>
        <p:spPr>
          <a:xfrm>
            <a:off x="2217417" y="3786656"/>
            <a:ext cx="4582674" cy="1057112"/>
          </a:xfrm>
          <a:prstGeom prst="flowChartPreparat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3200" dirty="0" smtClean="0"/>
          </a:p>
          <a:p>
            <a:pPr algn="ctr"/>
            <a:r>
              <a:rPr lang="en-US" sz="3200" dirty="0" err="1" smtClean="0"/>
              <a:t>Aspek</a:t>
            </a:r>
            <a:r>
              <a:rPr lang="en-US" sz="3200" dirty="0" smtClean="0"/>
              <a:t> </a:t>
            </a:r>
            <a:r>
              <a:rPr lang="en-US" sz="3200" dirty="0" err="1"/>
              <a:t>Hukum</a:t>
            </a:r>
            <a:r>
              <a:rPr lang="en-US" sz="3200" dirty="0"/>
              <a:t/>
            </a:r>
            <a:br>
              <a:rPr lang="en-US" sz="3200" dirty="0"/>
            </a:br>
            <a:endParaRPr lang="id-ID" sz="3600" dirty="0"/>
          </a:p>
        </p:txBody>
      </p:sp>
      <p:sp>
        <p:nvSpPr>
          <p:cNvPr id="17" name="Right Arrow 16"/>
          <p:cNvSpPr/>
          <p:nvPr/>
        </p:nvSpPr>
        <p:spPr>
          <a:xfrm>
            <a:off x="5551712" y="2167677"/>
            <a:ext cx="886971" cy="366412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Down Arrow 6"/>
          <p:cNvSpPr/>
          <p:nvPr/>
        </p:nvSpPr>
        <p:spPr>
          <a:xfrm>
            <a:off x="4261445" y="2925487"/>
            <a:ext cx="396116" cy="8611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131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xmlns="" id="{72B381BA-F1D7-483F-B759-9C3451355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56" y="993494"/>
            <a:ext cx="10104124" cy="1517356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  <a:endParaRPr lang="ru-RU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xmlns="" id="{A412BBAB-4628-42F5-BF78-BE0E59475133}"/>
              </a:ext>
            </a:extLst>
          </p:cNvPr>
          <p:cNvSpPr txBox="1">
            <a:spLocks/>
          </p:cNvSpPr>
          <p:nvPr/>
        </p:nvSpPr>
        <p:spPr>
          <a:xfrm>
            <a:off x="1050857" y="2655074"/>
            <a:ext cx="10090287" cy="60665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n-US" dirty="0" err="1" smtClean="0"/>
              <a:t>Murdiono</a:t>
            </a:r>
            <a:r>
              <a:rPr lang="en-US" dirty="0" smtClean="0"/>
              <a:t>, </a:t>
            </a:r>
            <a:r>
              <a:rPr lang="en-US" dirty="0" err="1" smtClean="0"/>
              <a:t>M.Pd.I</a:t>
            </a:r>
            <a:endParaRPr lang="ru-RU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16721AB4-1CF0-4825-926E-5207D64C2645}"/>
              </a:ext>
            </a:extLst>
          </p:cNvPr>
          <p:cNvSpPr txBox="1">
            <a:spLocks/>
          </p:cNvSpPr>
          <p:nvPr/>
        </p:nvSpPr>
        <p:spPr>
          <a:xfrm>
            <a:off x="3912235" y="3927698"/>
            <a:ext cx="4367531" cy="2880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Phone</a:t>
            </a:r>
            <a:endParaRPr lang="ru-RU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xmlns="" id="{CBA4F671-D586-49FB-B0C1-E7E9ADFE08D4}"/>
              </a:ext>
            </a:extLst>
          </p:cNvPr>
          <p:cNvSpPr txBox="1">
            <a:spLocks/>
          </p:cNvSpPr>
          <p:nvPr/>
        </p:nvSpPr>
        <p:spPr>
          <a:xfrm>
            <a:off x="3912235" y="4222968"/>
            <a:ext cx="4367531" cy="47451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081214085096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73118D49-CA48-4C57-A37C-31BAA7538127}"/>
              </a:ext>
            </a:extLst>
          </p:cNvPr>
          <p:cNvSpPr txBox="1">
            <a:spLocks/>
          </p:cNvSpPr>
          <p:nvPr/>
        </p:nvSpPr>
        <p:spPr>
          <a:xfrm>
            <a:off x="3912235" y="4929014"/>
            <a:ext cx="4367531" cy="2880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Email</a:t>
            </a:r>
            <a:endParaRPr lang="ru-RU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xmlns="" id="{62E14719-D011-4E0B-9362-CD19FF22FEB5}"/>
              </a:ext>
            </a:extLst>
          </p:cNvPr>
          <p:cNvSpPr txBox="1">
            <a:spLocks/>
          </p:cNvSpPr>
          <p:nvPr/>
        </p:nvSpPr>
        <p:spPr>
          <a:xfrm>
            <a:off x="3135722" y="5230723"/>
            <a:ext cx="5920556" cy="47451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murdiono@umm.ac.id</a:t>
            </a:r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135722" y="1789611"/>
            <a:ext cx="6034404" cy="1306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0672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9182" y="1282891"/>
            <a:ext cx="7833816" cy="328456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Palatino Linotype" panose="02040502050505030304" pitchFamily="18" charset="0"/>
              </a:rPr>
              <a:t>Muhammadiyah secara bahasa berasal dari kata </a:t>
            </a:r>
            <a:r>
              <a:rPr lang="id-ID" sz="2800" i="1" dirty="0">
                <a:latin typeface="Palatino Linotype" panose="02040502050505030304" pitchFamily="18" charset="0"/>
              </a:rPr>
              <a:t>Muhammad</a:t>
            </a:r>
            <a:r>
              <a:rPr lang="id-ID" sz="2800" dirty="0">
                <a:latin typeface="Palatino Linotype" panose="02040502050505030304" pitchFamily="18" charset="0"/>
              </a:rPr>
              <a:t> dan </a:t>
            </a:r>
            <a:r>
              <a:rPr lang="id-ID" sz="2800" i="1" dirty="0">
                <a:latin typeface="Palatino Linotype" panose="02040502050505030304" pitchFamily="18" charset="0"/>
              </a:rPr>
              <a:t>iyah</a:t>
            </a:r>
            <a:r>
              <a:rPr lang="id-ID" sz="2800" dirty="0">
                <a:latin typeface="Palatino Linotype" panose="02040502050505030304" pitchFamily="18" charset="0"/>
              </a:rPr>
              <a:t>. "Muhammad" diambil dari nama Nabi terakhir Muhammad SAW sedangkan “iyah” berarti pengikut. Jadi secara bahasa, muhammadiyah berarti pengikut Nabi Muhammad SAW. </a:t>
            </a:r>
            <a:endParaRPr lang="id-ID" sz="5400" b="1" dirty="0">
              <a:latin typeface="Palatino Linotype" panose="02040502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1828125" y="115080"/>
            <a:ext cx="7343171" cy="914400"/>
          </a:xfrm>
          <a:prstGeom prst="round2Same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4400" dirty="0" smtClean="0"/>
              <a:t>ARTI MUHAMMADIYAH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343211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7421" y="150124"/>
            <a:ext cx="7915702" cy="363030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>
                <a:latin typeface="Palatino Linotype" panose="02040502050505030304" pitchFamily="18" charset="0"/>
              </a:rPr>
              <a:t>Muhammadiyah secara istilah adalah Sebuah Organisasi Islam, gerakan dakwah </a:t>
            </a:r>
            <a:r>
              <a:rPr lang="id-ID" sz="2800" i="1" dirty="0">
                <a:latin typeface="Palatino Linotype" panose="02040502050505030304" pitchFamily="18" charset="0"/>
              </a:rPr>
              <a:t>Amar Ma’ruf Nahi Munkar</a:t>
            </a:r>
            <a:r>
              <a:rPr lang="id-ID" sz="2800" dirty="0">
                <a:latin typeface="Palatino Linotype" panose="02040502050505030304" pitchFamily="18" charset="0"/>
              </a:rPr>
              <a:t> yang didirikan oleh KH. Ahmad Dahlan pada 18 Nopember 1912 M atau 8 Dzulhijah 1330 H di Yogyakarta, tepatnya di Kampung Kauman.</a:t>
            </a:r>
            <a:endParaRPr lang="id-ID" sz="5400" b="1" dirty="0">
              <a:latin typeface="Palatino Linotype" panose="02040502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76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9182" y="1337481"/>
            <a:ext cx="5281684" cy="53772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id-ID" sz="2000" b="1" dirty="0" smtClean="0">
                <a:latin typeface="Palatino Linotype" panose="02040502050505030304" pitchFamily="18" charset="0"/>
              </a:rPr>
              <a:t>Lahir		:</a:t>
            </a:r>
            <a:r>
              <a:rPr lang="id-ID" sz="2000" dirty="0" smtClean="0">
                <a:latin typeface="Palatino Linotype" panose="02040502050505030304" pitchFamily="18" charset="0"/>
              </a:rPr>
              <a:t> Yogyakarta,1 Agustus 1868</a:t>
            </a:r>
            <a:br>
              <a:rPr lang="id-ID" sz="2000" dirty="0" smtClean="0">
                <a:latin typeface="Palatino Linotype" panose="02040502050505030304" pitchFamily="18" charset="0"/>
              </a:rPr>
            </a:br>
            <a:r>
              <a:rPr lang="id-ID" sz="2000" b="1" dirty="0" smtClean="0">
                <a:latin typeface="Palatino Linotype" panose="02040502050505030304" pitchFamily="18" charset="0"/>
              </a:rPr>
              <a:t>Wafat		:</a:t>
            </a:r>
            <a:r>
              <a:rPr lang="id-ID" sz="2000" dirty="0" smtClean="0">
                <a:latin typeface="Palatino Linotype" panose="02040502050505030304" pitchFamily="18" charset="0"/>
              </a:rPr>
              <a:t> Yogyakarta23 Februari 1923</a:t>
            </a:r>
            <a:br>
              <a:rPr lang="id-ID" sz="2000" dirty="0" smtClean="0">
                <a:latin typeface="Palatino Linotype" panose="02040502050505030304" pitchFamily="18" charset="0"/>
              </a:rPr>
            </a:br>
            <a:r>
              <a:rPr lang="id-ID" sz="2000" b="1" dirty="0" smtClean="0">
                <a:latin typeface="Palatino Linotype" panose="02040502050505030304" pitchFamily="18" charset="0"/>
              </a:rPr>
              <a:t>Dikenal karena	:</a:t>
            </a:r>
            <a:r>
              <a:rPr lang="id-ID" sz="2000" dirty="0" smtClean="0">
                <a:latin typeface="Palatino Linotype" panose="02040502050505030304" pitchFamily="18" charset="0"/>
              </a:rPr>
              <a:t> Pendiri Muhammadiyah dan Pahlawan Nasional</a:t>
            </a:r>
            <a:br>
              <a:rPr lang="id-ID" sz="2000" dirty="0" smtClean="0">
                <a:latin typeface="Palatino Linotype" panose="02040502050505030304" pitchFamily="18" charset="0"/>
              </a:rPr>
            </a:br>
            <a:r>
              <a:rPr lang="id-ID" sz="2000" b="1" dirty="0" smtClean="0">
                <a:latin typeface="Palatino Linotype" panose="02040502050505030304" pitchFamily="18" charset="0"/>
              </a:rPr>
              <a:t>Agama	:</a:t>
            </a:r>
            <a:r>
              <a:rPr lang="id-ID" sz="2000" dirty="0" smtClean="0">
                <a:latin typeface="Palatino Linotype" panose="02040502050505030304" pitchFamily="18" charset="0"/>
              </a:rPr>
              <a:t> Islam</a:t>
            </a:r>
            <a:br>
              <a:rPr lang="id-ID" sz="2000" dirty="0" smtClean="0">
                <a:latin typeface="Palatino Linotype" panose="02040502050505030304" pitchFamily="18" charset="0"/>
              </a:rPr>
            </a:br>
            <a:r>
              <a:rPr lang="id-ID" sz="2000" b="1" dirty="0" smtClean="0">
                <a:latin typeface="Palatino Linotype" panose="02040502050505030304" pitchFamily="18" charset="0"/>
              </a:rPr>
              <a:t>Nama Istri	:</a:t>
            </a:r>
            <a:endParaRPr lang="id-ID" sz="2000" dirty="0" smtClean="0">
              <a:latin typeface="Palatino Linotype" panose="02040502050505030304" pitchFamily="18" charset="0"/>
            </a:endParaRPr>
          </a:p>
          <a:p>
            <a:pPr lvl="1" fontAlgn="base"/>
            <a:r>
              <a:rPr lang="id-ID" sz="2000" dirty="0" smtClean="0">
                <a:latin typeface="Palatino Linotype" panose="02040502050505030304" pitchFamily="18" charset="0"/>
              </a:rPr>
              <a:t>Hj</a:t>
            </a:r>
            <a:r>
              <a:rPr lang="id-ID" sz="2000" dirty="0">
                <a:latin typeface="Palatino Linotype" panose="02040502050505030304" pitchFamily="18" charset="0"/>
              </a:rPr>
              <a:t>. Siti Walidah</a:t>
            </a:r>
          </a:p>
          <a:p>
            <a:pPr lvl="1" fontAlgn="base"/>
            <a:r>
              <a:rPr lang="id-ID" sz="2000" dirty="0">
                <a:latin typeface="Palatino Linotype" panose="02040502050505030304" pitchFamily="18" charset="0"/>
              </a:rPr>
              <a:t>Nyai Abdullah</a:t>
            </a:r>
          </a:p>
          <a:p>
            <a:pPr lvl="1" fontAlgn="base"/>
            <a:r>
              <a:rPr lang="id-ID" sz="2000" dirty="0">
                <a:latin typeface="Palatino Linotype" panose="02040502050505030304" pitchFamily="18" charset="0"/>
              </a:rPr>
              <a:t>Nyai Rum</a:t>
            </a:r>
          </a:p>
          <a:p>
            <a:pPr lvl="1" fontAlgn="base"/>
            <a:r>
              <a:rPr lang="id-ID" sz="2000" dirty="0">
                <a:latin typeface="Palatino Linotype" panose="02040502050505030304" pitchFamily="18" charset="0"/>
              </a:rPr>
              <a:t>Nyai Aisyah</a:t>
            </a:r>
          </a:p>
          <a:p>
            <a:pPr lvl="1" fontAlgn="base"/>
            <a:r>
              <a:rPr lang="id-ID" sz="2000" dirty="0">
                <a:latin typeface="Palatino Linotype" panose="02040502050505030304" pitchFamily="18" charset="0"/>
              </a:rPr>
              <a:t>Nyai Yasin</a:t>
            </a:r>
          </a:p>
          <a:p>
            <a:endParaRPr lang="id-ID" dirty="0">
              <a:latin typeface="Palatino Linotype" panose="02040502050505030304" pitchFamily="18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655093" y="115080"/>
            <a:ext cx="8516203" cy="914400"/>
          </a:xfrm>
          <a:prstGeom prst="round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Palatino Linotype" panose="02040502050505030304" pitchFamily="18" charset="0"/>
              </a:rPr>
              <a:t>BIOGRAFI KH.AHMAD DAHLAN</a:t>
            </a:r>
            <a:endParaRPr lang="id-ID" sz="4000" dirty="0">
              <a:latin typeface="Palatino Linotype" panose="0204050205050503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20689" y="1530824"/>
            <a:ext cx="4981432" cy="356206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id-ID" sz="2400" b="1" dirty="0" smtClean="0">
              <a:latin typeface="Palatino Linotype" panose="02040502050505030304" pitchFamily="18" charset="0"/>
            </a:endParaRPr>
          </a:p>
          <a:p>
            <a:pPr fontAlgn="base"/>
            <a:endParaRPr lang="id-ID" sz="2400" b="1" dirty="0">
              <a:latin typeface="Palatino Linotype" panose="02040502050505030304" pitchFamily="18" charset="0"/>
            </a:endParaRPr>
          </a:p>
          <a:p>
            <a:pPr fontAlgn="base"/>
            <a:r>
              <a:rPr lang="id-ID" sz="2400" b="1" dirty="0" smtClean="0">
                <a:latin typeface="Palatino Linotype" panose="02040502050505030304" pitchFamily="18" charset="0"/>
              </a:rPr>
              <a:t>Anak</a:t>
            </a:r>
            <a:r>
              <a:rPr lang="id-ID" sz="2400" b="1" dirty="0">
                <a:latin typeface="Palatino Linotype" panose="02040502050505030304" pitchFamily="18" charset="0"/>
              </a:rPr>
              <a:t>		:</a:t>
            </a:r>
            <a:endParaRPr lang="id-ID" sz="2400" dirty="0">
              <a:latin typeface="Palatino Linotype" panose="02040502050505030304" pitchFamily="18" charset="0"/>
            </a:endParaRP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Djohanah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Siradj Dahlan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Siti Busyro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Irfan Dahlan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Siti Aisyah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Siti Zaharah</a:t>
            </a:r>
          </a:p>
          <a:p>
            <a:pPr lvl="1" fontAlgn="base"/>
            <a:r>
              <a:rPr lang="id-ID" sz="2400" dirty="0">
                <a:latin typeface="Palatino Linotype" panose="02040502050505030304" pitchFamily="18" charset="0"/>
              </a:rPr>
              <a:t>Dandanah</a:t>
            </a:r>
          </a:p>
          <a:p>
            <a:pPr lvl="0" fontAlgn="base"/>
            <a:r>
              <a:rPr lang="id-ID" sz="2400" dirty="0">
                <a:latin typeface="Palatino Linotype" panose="02040502050505030304" pitchFamily="18" charset="0"/>
              </a:rPr>
              <a:t> </a:t>
            </a:r>
          </a:p>
          <a:p>
            <a:pPr fontAlgn="base"/>
            <a:r>
              <a:rPr lang="id-ID" sz="2000" b="1" i="1" dirty="0">
                <a:latin typeface="Palatino Linotype" panose="02040502050505030304" pitchFamily="18" charset="0"/>
              </a:rPr>
              <a:t> </a:t>
            </a:r>
            <a:endParaRPr lang="id-ID" sz="2000" dirty="0">
              <a:latin typeface="Palatino Linotype" panose="02040502050505030304" pitchFamily="18" charset="0"/>
            </a:endParaRPr>
          </a:p>
          <a:p>
            <a:endParaRPr lang="id-ID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12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9434" y="1337481"/>
            <a:ext cx="8761862" cy="356206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d-ID" sz="3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Nama kecilnya Muhammad Darwisy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Tokoh Nasional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KH. Yang dikenal Alim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Cerdas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Berjiwa pembaru</a:t>
            </a:r>
          </a:p>
          <a:p>
            <a:endParaRPr lang="id-ID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1828125" y="115080"/>
            <a:ext cx="7343171" cy="914400"/>
          </a:xfrm>
          <a:prstGeom prst="round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400" dirty="0" smtClean="0">
                <a:latin typeface="Palatino Linotype" panose="02040502050505030304" pitchFamily="18" charset="0"/>
              </a:rPr>
              <a:t>KH.AHMAD DAHLAN</a:t>
            </a:r>
            <a:endParaRPr lang="id-ID" sz="4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3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09433" y="1337481"/>
            <a:ext cx="9335067" cy="317537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sz="3200" dirty="0">
                <a:latin typeface="Palatino Linotype" panose="02040502050505030304" pitchFamily="18" charset="0"/>
              </a:rPr>
              <a:t>Corak pemikiran Islam dari K.H. Ahmad Dahlan pada umumnya berkisar pada penekanan praktik Islam salaf sebagai kritik atas Islam tradisional (taqlid) yang bercorak sinkretis karena pengaruh adat istiadat lokal.</a:t>
            </a:r>
            <a:endParaRPr lang="id-ID" sz="3200" b="1" dirty="0">
              <a:latin typeface="Palatino Linotype" panose="02040502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1828125" y="115079"/>
            <a:ext cx="7343171" cy="1085923"/>
          </a:xfrm>
          <a:prstGeom prst="round2Same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 smtClean="0">
                <a:latin typeface="Palatino Linotype" panose="02040502050505030304" pitchFamily="18" charset="0"/>
              </a:rPr>
              <a:t>PEMIKIRAN KH.AHMAD DAHLAN</a:t>
            </a:r>
            <a:endParaRPr lang="id-ID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11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1735" y="1937982"/>
            <a:ext cx="8589435" cy="260672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3600" b="1" dirty="0" smtClean="0"/>
          </a:p>
          <a:p>
            <a:endParaRPr lang="id-ID" sz="3600" b="1" dirty="0" smtClean="0"/>
          </a:p>
          <a:p>
            <a:endParaRPr lang="id-ID" sz="3600" b="1" dirty="0"/>
          </a:p>
          <a:p>
            <a:r>
              <a:rPr lang="id-ID" sz="3600" b="1" dirty="0" smtClean="0"/>
              <a:t>Faktor </a:t>
            </a:r>
            <a:r>
              <a:rPr lang="id-ID" sz="3600" b="1" dirty="0"/>
              <a:t>obyektif yang bersifat </a:t>
            </a:r>
            <a:r>
              <a:rPr lang="id-ID" sz="3600" b="1" dirty="0" smtClean="0"/>
              <a:t>Internal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 smtClean="0"/>
              <a:t>Tradisionalisme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3600" b="1" dirty="0"/>
              <a:t>Sinkretisme</a:t>
            </a:r>
            <a:endParaRPr lang="id-ID" sz="3600" dirty="0"/>
          </a:p>
          <a:p>
            <a:pPr marL="571500" indent="-571500">
              <a:buFont typeface="Wingdings" panose="05000000000000000000" pitchFamily="2" charset="2"/>
              <a:buChar char="v"/>
            </a:pPr>
            <a:endParaRPr lang="id-ID" sz="3600" dirty="0"/>
          </a:p>
          <a:p>
            <a:pPr algn="ctr"/>
            <a:endParaRPr lang="id-ID" sz="3600" dirty="0"/>
          </a:p>
          <a:p>
            <a:pPr algn="ctr"/>
            <a:endParaRPr lang="id-ID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928049" y="115079"/>
            <a:ext cx="9075760" cy="145441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>
                <a:latin typeface="Palatino Linotype" panose="02040502050505030304" pitchFamily="18" charset="0"/>
              </a:rPr>
              <a:t>Faktor Internal dan Eksternal Lahirnya Muhammadiyah</a:t>
            </a:r>
          </a:p>
        </p:txBody>
      </p:sp>
    </p:spTree>
    <p:extLst>
      <p:ext uri="{BB962C8B-B14F-4D97-AF65-F5344CB8AC3E}">
        <p14:creationId xmlns:p14="http://schemas.microsoft.com/office/powerpoint/2010/main" val="287471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1735" y="1937982"/>
            <a:ext cx="10161924" cy="23064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d-ID" sz="4000" b="1" dirty="0" smtClean="0"/>
          </a:p>
          <a:p>
            <a:endParaRPr lang="id-ID" sz="4000" b="1" dirty="0"/>
          </a:p>
          <a:p>
            <a:endParaRPr lang="id-ID" sz="4000" b="1" dirty="0" smtClean="0"/>
          </a:p>
          <a:p>
            <a:r>
              <a:rPr lang="id-ID" sz="4000" b="1" dirty="0" smtClean="0"/>
              <a:t>Faktor </a:t>
            </a:r>
            <a:r>
              <a:rPr lang="id-ID" sz="4000" b="1" dirty="0"/>
              <a:t>obyektif yang bersifat </a:t>
            </a:r>
            <a:r>
              <a:rPr lang="id-ID" sz="4000" b="1" dirty="0" smtClean="0"/>
              <a:t>Eksternal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4000" b="1" dirty="0" smtClean="0">
                <a:latin typeface="Palatino Linotype" panose="02040502050505030304" pitchFamily="18" charset="0"/>
              </a:rPr>
              <a:t>Kristenisasi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id-ID" sz="4000" b="1" dirty="0" smtClean="0">
                <a:latin typeface="Palatino Linotype" panose="02040502050505030304" pitchFamily="18" charset="0"/>
              </a:rPr>
              <a:t>Kolonialisme </a:t>
            </a:r>
            <a:r>
              <a:rPr lang="id-ID" sz="4000" b="1" dirty="0">
                <a:latin typeface="Palatino Linotype" panose="02040502050505030304" pitchFamily="18" charset="0"/>
              </a:rPr>
              <a:t>Belanda</a:t>
            </a:r>
          </a:p>
          <a:p>
            <a:endParaRPr lang="id-ID" sz="4000" dirty="0"/>
          </a:p>
          <a:p>
            <a:pPr algn="ctr"/>
            <a:endParaRPr lang="id-ID" sz="4000" dirty="0"/>
          </a:p>
          <a:p>
            <a:pPr algn="ctr"/>
            <a:endParaRPr lang="id-ID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928049" y="115079"/>
            <a:ext cx="9075760" cy="1454413"/>
          </a:xfrm>
          <a:prstGeom prst="round2Same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dirty="0">
                <a:latin typeface="Palatino Linotype" panose="02040502050505030304" pitchFamily="18" charset="0"/>
              </a:rPr>
              <a:t>Faktor Internal dan Eksternal Lahirnya Muhammadiyah</a:t>
            </a:r>
          </a:p>
        </p:txBody>
      </p:sp>
    </p:spTree>
    <p:extLst>
      <p:ext uri="{BB962C8B-B14F-4D97-AF65-F5344CB8AC3E}">
        <p14:creationId xmlns:p14="http://schemas.microsoft.com/office/powerpoint/2010/main" val="31858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897</TotalTime>
  <Words>432</Words>
  <Application>Microsoft Office PowerPoint</Application>
  <PresentationFormat>Custom</PresentationFormat>
  <Paragraphs>128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IMPLEMENTASI KONSEP TAUHID SOSIAL</dc:title>
  <dc:creator>toshiba</dc:creator>
  <cp:lastModifiedBy>TOSHIBA</cp:lastModifiedBy>
  <cp:revision>91</cp:revision>
  <dcterms:created xsi:type="dcterms:W3CDTF">2019-09-15T22:02:46Z</dcterms:created>
  <dcterms:modified xsi:type="dcterms:W3CDTF">2021-10-12T03:25:17Z</dcterms:modified>
</cp:coreProperties>
</file>