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80"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20" name="Footer Placeholder 19"/>
          <p:cNvSpPr>
            <a:spLocks noGrp="1"/>
          </p:cNvSpPr>
          <p:nvPr>
            <p:ph type="ftr" sz="quarter" idx="11"/>
          </p:nvPr>
        </p:nvSpPr>
        <p:spPr/>
        <p:txBody>
          <a:bodyPr/>
          <a:lstStyle/>
          <a:p>
            <a:endParaRPr lang="id-ID"/>
          </a:p>
        </p:txBody>
      </p:sp>
      <p:sp>
        <p:nvSpPr>
          <p:cNvPr id="10" name="Slide Number Placeholder 9"/>
          <p:cNvSpPr>
            <a:spLocks noGrp="1"/>
          </p:cNvSpPr>
          <p:nvPr>
            <p:ph type="sldNum" sz="quarter" idx="12"/>
          </p:nvPr>
        </p:nvSpPr>
        <p:spPr/>
        <p:txBody>
          <a:bodyPr/>
          <a:lstStyle/>
          <a:p>
            <a:fld id="{36459785-55D7-4A0D-8DA7-549E0F05B83B}" type="slidenum">
              <a:rPr lang="id-ID" smtClean="0"/>
              <a:pPr/>
              <a:t>‹#›</a:t>
            </a:fld>
            <a:endParaRPr lang="id-ID"/>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459785-55D7-4A0D-8DA7-549E0F05B83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459785-55D7-4A0D-8DA7-549E0F05B83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459785-55D7-4A0D-8DA7-549E0F05B83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459785-55D7-4A0D-8DA7-549E0F05B83B}" type="slidenum">
              <a:rPr lang="id-ID" smtClean="0"/>
              <a:pPr/>
              <a:t>‹#›</a:t>
            </a:fld>
            <a:endParaRPr lang="id-ID"/>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6459785-55D7-4A0D-8DA7-549E0F05B83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6459785-55D7-4A0D-8DA7-549E0F05B83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6459785-55D7-4A0D-8DA7-549E0F05B83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6459785-55D7-4A0D-8DA7-549E0F05B83B}" type="slidenum">
              <a:rPr lang="id-ID" smtClean="0"/>
              <a:pPr/>
              <a:t>‹#›</a:t>
            </a:fld>
            <a:endParaRPr lang="id-ID"/>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6459785-55D7-4A0D-8DA7-549E0F05B83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170CE6A-4A8D-4F73-B5EC-829CA2C995CB}" type="datetimeFigureOut">
              <a:rPr lang="id-ID" smtClean="0"/>
              <a:pPr/>
              <a:t>17/09/2020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6459785-55D7-4A0D-8DA7-549E0F05B83B}" type="slidenum">
              <a:rPr lang="id-ID" smtClean="0"/>
              <a:pPr/>
              <a:t>‹#›</a:t>
            </a:fld>
            <a:endParaRPr lang="id-ID"/>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170CE6A-4A8D-4F73-B5EC-829CA2C995CB}" type="datetimeFigureOut">
              <a:rPr lang="id-ID" smtClean="0"/>
              <a:pPr/>
              <a:t>17/09/2020</a:t>
            </a:fld>
            <a:endParaRPr lang="id-ID"/>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d-ID"/>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6459785-55D7-4A0D-8DA7-549E0F05B83B}" type="slidenum">
              <a:rPr lang="id-ID" smtClean="0"/>
              <a:pPr/>
              <a:t>‹#›</a:t>
            </a:fld>
            <a:endParaRPr lang="id-ID"/>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id-ID" sz="2400" b="1" dirty="0" smtClean="0"/>
              <a:t>RENCANA PERKULIAHAN SEMESTER (RPS) AL-ISLAM DAN KEMUHAMMADIYAHAN </a:t>
            </a:r>
            <a:endParaRPr lang="id-ID" sz="2400" dirty="0"/>
          </a:p>
        </p:txBody>
      </p:sp>
      <p:sp>
        <p:nvSpPr>
          <p:cNvPr id="3" name="Content Placeholder 2"/>
          <p:cNvSpPr>
            <a:spLocks noGrp="1"/>
          </p:cNvSpPr>
          <p:nvPr>
            <p:ph idx="1"/>
          </p:nvPr>
        </p:nvSpPr>
        <p:spPr>
          <a:xfrm>
            <a:off x="1435608" y="1714488"/>
            <a:ext cx="7498080" cy="4533912"/>
          </a:xfrm>
        </p:spPr>
        <p:txBody>
          <a:bodyPr>
            <a:normAutofit/>
          </a:bodyPr>
          <a:lstStyle/>
          <a:p>
            <a:pPr>
              <a:buNone/>
            </a:pPr>
            <a:r>
              <a:rPr lang="id-ID" sz="2800" dirty="0" smtClean="0"/>
              <a:t>Mata kuliah		:  AIK III 							(Kemuhammadiyahan)</a:t>
            </a:r>
          </a:p>
          <a:p>
            <a:pPr>
              <a:buNone/>
            </a:pPr>
            <a:r>
              <a:rPr lang="id-ID" sz="2800" dirty="0" smtClean="0"/>
              <a:t>Bobot/JS	        	: 1 SKS / 2 JS</a:t>
            </a:r>
          </a:p>
          <a:p>
            <a:pPr>
              <a:buNone/>
            </a:pPr>
            <a:r>
              <a:rPr lang="id-ID" sz="2800" dirty="0" smtClean="0"/>
              <a:t>Materi/Marhalah	: II / Semua</a:t>
            </a:r>
          </a:p>
          <a:p>
            <a:pPr>
              <a:buNone/>
            </a:pPr>
            <a:r>
              <a:rPr lang="id-ID" sz="2800" dirty="0" smtClean="0"/>
              <a:t>Semester		: 3 (D3) 5 (S1)</a:t>
            </a:r>
          </a:p>
          <a:p>
            <a:pPr>
              <a:buNone/>
            </a:pPr>
            <a:r>
              <a:rPr lang="id-ID" sz="2800" dirty="0" smtClean="0"/>
              <a:t>Fak./Jur.		: Semua / non FAI </a:t>
            </a:r>
            <a:endParaRPr lang="id-ID"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57188" y="571500"/>
          <a:ext cx="8577264" cy="5786458"/>
        </p:xfrm>
        <a:graphic>
          <a:graphicData uri="http://schemas.openxmlformats.org/drawingml/2006/table">
            <a:tbl>
              <a:tblPr firstRow="1" bandRow="1">
                <a:tableStyleId>{21E4AEA4-8DFA-4A89-87EB-49C32662AFE0}</a:tableStyleId>
              </a:tblPr>
              <a:tblGrid>
                <a:gridCol w="571474">
                  <a:extLst>
                    <a:ext uri="{9D8B030D-6E8A-4147-A177-3AD203B41FA5}">
                      <a16:colId xmlns:a16="http://schemas.microsoft.com/office/drawing/2014/main" val="20000"/>
                    </a:ext>
                  </a:extLst>
                </a:gridCol>
                <a:gridCol w="2000264">
                  <a:extLst>
                    <a:ext uri="{9D8B030D-6E8A-4147-A177-3AD203B41FA5}">
                      <a16:colId xmlns:a16="http://schemas.microsoft.com/office/drawing/2014/main" val="20001"/>
                    </a:ext>
                  </a:extLst>
                </a:gridCol>
                <a:gridCol w="1716894">
                  <a:extLst>
                    <a:ext uri="{9D8B030D-6E8A-4147-A177-3AD203B41FA5}">
                      <a16:colId xmlns:a16="http://schemas.microsoft.com/office/drawing/2014/main" val="20002"/>
                    </a:ext>
                  </a:extLst>
                </a:gridCol>
                <a:gridCol w="1926444">
                  <a:extLst>
                    <a:ext uri="{9D8B030D-6E8A-4147-A177-3AD203B41FA5}">
                      <a16:colId xmlns:a16="http://schemas.microsoft.com/office/drawing/2014/main" val="20003"/>
                    </a:ext>
                  </a:extLst>
                </a:gridCol>
                <a:gridCol w="1071570">
                  <a:extLst>
                    <a:ext uri="{9D8B030D-6E8A-4147-A177-3AD203B41FA5}">
                      <a16:colId xmlns:a16="http://schemas.microsoft.com/office/drawing/2014/main" val="20004"/>
                    </a:ext>
                  </a:extLst>
                </a:gridCol>
                <a:gridCol w="1290618">
                  <a:extLst>
                    <a:ext uri="{9D8B030D-6E8A-4147-A177-3AD203B41FA5}">
                      <a16:colId xmlns:a16="http://schemas.microsoft.com/office/drawing/2014/main" val="20005"/>
                    </a:ext>
                  </a:extLst>
                </a:gridCol>
              </a:tblGrid>
              <a:tr h="5786458">
                <a:tc>
                  <a:txBody>
                    <a:bodyPr/>
                    <a:lstStyle/>
                    <a:p>
                      <a:r>
                        <a:rPr lang="id-ID" dirty="0" smtClean="0">
                          <a:solidFill>
                            <a:schemeClr val="tx1"/>
                          </a:solidFill>
                        </a:rPr>
                        <a:t>6</a:t>
                      </a:r>
                      <a:endParaRPr lang="id-ID" dirty="0">
                        <a:solidFill>
                          <a:schemeClr val="tx1"/>
                        </a:solidFill>
                      </a:endParaRPr>
                    </a:p>
                  </a:txBody>
                  <a:tcPr/>
                </a:tc>
                <a:tc>
                  <a:txBody>
                    <a:bodyPr/>
                    <a:lstStyle/>
                    <a:p>
                      <a:r>
                        <a:rPr lang="id-ID" dirty="0" smtClean="0">
                          <a:solidFill>
                            <a:schemeClr val="tx1"/>
                          </a:solidFill>
                        </a:rPr>
                        <a:t>Memahami Miuhammadiyah sebagai gerakan Islam yang berwatak tajdid</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Dapat menjelaskan konsep tajdid dalam Muhammadiyah</a:t>
                      </a:r>
                    </a:p>
                    <a:p>
                      <a:pPr marL="342900" indent="-342900">
                        <a:buAutoNum type="arabicPeriod"/>
                      </a:pPr>
                      <a:endParaRPr lang="id-ID" dirty="0" smtClean="0">
                        <a:solidFill>
                          <a:schemeClr val="tx1"/>
                        </a:solidFill>
                      </a:endParaRPr>
                    </a:p>
                    <a:p>
                      <a:pPr marL="342900" indent="-342900">
                        <a:buAutoNum type="arabicPeriod"/>
                      </a:pPr>
                      <a:r>
                        <a:rPr lang="id-ID" dirty="0" smtClean="0">
                          <a:solidFill>
                            <a:schemeClr val="tx1"/>
                          </a:solidFill>
                        </a:rPr>
                        <a:t>Dapat</a:t>
                      </a:r>
                      <a:r>
                        <a:rPr lang="id-ID" baseline="0" dirty="0" smtClean="0">
                          <a:solidFill>
                            <a:schemeClr val="tx1"/>
                          </a:solidFill>
                        </a:rPr>
                        <a:t> mendeskripsikan model-model tajdid</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Pengertian</a:t>
                      </a:r>
                      <a:r>
                        <a:rPr lang="id-ID" baseline="0" dirty="0" smtClean="0">
                          <a:solidFill>
                            <a:schemeClr val="tx1"/>
                          </a:solidFill>
                        </a:rPr>
                        <a:t> tajdid dalam Muhammadiyah</a:t>
                      </a:r>
                    </a:p>
                    <a:p>
                      <a:pPr marL="342900" indent="-342900">
                        <a:buAutoNum type="arabicPeriod"/>
                      </a:pPr>
                      <a:endParaRPr lang="id-ID" baseline="0" dirty="0" smtClean="0">
                        <a:solidFill>
                          <a:schemeClr val="tx1"/>
                        </a:solidFill>
                      </a:endParaRPr>
                    </a:p>
                    <a:p>
                      <a:pPr marL="342900" indent="-342900">
                        <a:buAutoNum type="arabicPeriod"/>
                      </a:pPr>
                      <a:r>
                        <a:rPr lang="id-ID" baseline="0" dirty="0" smtClean="0">
                          <a:solidFill>
                            <a:schemeClr val="tx1"/>
                          </a:solidFill>
                        </a:rPr>
                        <a:t>Model-model tajdid Muhammadiyah</a:t>
                      </a:r>
                      <a:endParaRPr lang="id-ID" dirty="0">
                        <a:solidFill>
                          <a:schemeClr val="tx1"/>
                        </a:solidFill>
                      </a:endParaRPr>
                    </a:p>
                  </a:txBody>
                  <a:tcPr/>
                </a:tc>
                <a:tc>
                  <a:txBody>
                    <a:bodyPr/>
                    <a:lstStyle/>
                    <a:p>
                      <a:r>
                        <a:rPr lang="id-ID" dirty="0" smtClean="0">
                          <a:solidFill>
                            <a:schemeClr val="tx1"/>
                          </a:solidFill>
                        </a:rPr>
                        <a:t>1 x 100 menit</a:t>
                      </a:r>
                      <a:endParaRPr lang="id-ID" dirty="0">
                        <a:solidFill>
                          <a:schemeClr val="tx1"/>
                        </a:solidFill>
                      </a:endParaRPr>
                    </a:p>
                  </a:txBody>
                  <a:tcPr/>
                </a:tc>
                <a:tc>
                  <a:txBody>
                    <a:bodyPr/>
                    <a:lstStyle/>
                    <a:p>
                      <a:r>
                        <a:rPr lang="id-ID" dirty="0" smtClean="0">
                          <a:solidFill>
                            <a:schemeClr val="tx1"/>
                          </a:solidFill>
                        </a:rPr>
                        <a:t>Khozin dan Syaukani,</a:t>
                      </a:r>
                      <a:r>
                        <a:rPr lang="id-ID" baseline="0" dirty="0" smtClean="0">
                          <a:solidFill>
                            <a:schemeClr val="tx1"/>
                          </a:solidFill>
                        </a:rPr>
                        <a:t> 2000:3-21</a:t>
                      </a:r>
                    </a:p>
                    <a:p>
                      <a:endParaRPr lang="id-ID" baseline="0" dirty="0" smtClean="0">
                        <a:solidFill>
                          <a:schemeClr val="tx1"/>
                        </a:solidFill>
                      </a:endParaRPr>
                    </a:p>
                    <a:p>
                      <a:r>
                        <a:rPr lang="id-ID" baseline="0" dirty="0" smtClean="0">
                          <a:solidFill>
                            <a:schemeClr val="tx1"/>
                          </a:solidFill>
                        </a:rPr>
                        <a:t>Nashir, 2006; xxi - xxxix</a:t>
                      </a:r>
                      <a:endParaRPr lang="id-ID"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625" y="571500"/>
          <a:ext cx="8505828" cy="5786458"/>
        </p:xfrm>
        <a:graphic>
          <a:graphicData uri="http://schemas.openxmlformats.org/drawingml/2006/table">
            <a:tbl>
              <a:tblPr firstRow="1" bandRow="1">
                <a:tableStyleId>{21E4AEA4-8DFA-4A89-87EB-49C32662AFE0}</a:tableStyleId>
              </a:tblPr>
              <a:tblGrid>
                <a:gridCol w="428599">
                  <a:extLst>
                    <a:ext uri="{9D8B030D-6E8A-4147-A177-3AD203B41FA5}">
                      <a16:colId xmlns:a16="http://schemas.microsoft.com/office/drawing/2014/main" val="20000"/>
                    </a:ext>
                  </a:extLst>
                </a:gridCol>
                <a:gridCol w="2000264">
                  <a:extLst>
                    <a:ext uri="{9D8B030D-6E8A-4147-A177-3AD203B41FA5}">
                      <a16:colId xmlns:a16="http://schemas.microsoft.com/office/drawing/2014/main" val="20001"/>
                    </a:ext>
                  </a:extLst>
                </a:gridCol>
                <a:gridCol w="1824051">
                  <a:extLst>
                    <a:ext uri="{9D8B030D-6E8A-4147-A177-3AD203B41FA5}">
                      <a16:colId xmlns:a16="http://schemas.microsoft.com/office/drawing/2014/main" val="20002"/>
                    </a:ext>
                  </a:extLst>
                </a:gridCol>
                <a:gridCol w="1819287">
                  <a:extLst>
                    <a:ext uri="{9D8B030D-6E8A-4147-A177-3AD203B41FA5}">
                      <a16:colId xmlns:a16="http://schemas.microsoft.com/office/drawing/2014/main" val="20003"/>
                    </a:ext>
                  </a:extLst>
                </a:gridCol>
                <a:gridCol w="1000132">
                  <a:extLst>
                    <a:ext uri="{9D8B030D-6E8A-4147-A177-3AD203B41FA5}">
                      <a16:colId xmlns:a16="http://schemas.microsoft.com/office/drawing/2014/main" val="20004"/>
                    </a:ext>
                  </a:extLst>
                </a:gridCol>
                <a:gridCol w="1433495">
                  <a:extLst>
                    <a:ext uri="{9D8B030D-6E8A-4147-A177-3AD203B41FA5}">
                      <a16:colId xmlns:a16="http://schemas.microsoft.com/office/drawing/2014/main" val="20005"/>
                    </a:ext>
                  </a:extLst>
                </a:gridCol>
              </a:tblGrid>
              <a:tr h="5786458">
                <a:tc>
                  <a:txBody>
                    <a:bodyPr/>
                    <a:lstStyle/>
                    <a:p>
                      <a:r>
                        <a:rPr lang="id-ID" dirty="0" smtClean="0">
                          <a:solidFill>
                            <a:schemeClr val="tx1"/>
                          </a:solidFill>
                        </a:rPr>
                        <a:t>7.</a:t>
                      </a:r>
                      <a:endParaRPr lang="id-ID" dirty="0">
                        <a:solidFill>
                          <a:schemeClr val="tx1"/>
                        </a:solidFill>
                      </a:endParaRPr>
                    </a:p>
                  </a:txBody>
                  <a:tcPr/>
                </a:tc>
                <a:tc>
                  <a:txBody>
                    <a:bodyPr/>
                    <a:lstStyle/>
                    <a:p>
                      <a:r>
                        <a:rPr lang="id-ID" dirty="0" smtClean="0">
                          <a:solidFill>
                            <a:schemeClr val="tx1"/>
                          </a:solidFill>
                        </a:rPr>
                        <a:t>Memahami Muhammadiyah sebagai gerakan keagamaan</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Dapat mendeskripsikan makna kehadiran Muhammadiyah sebagai gerakan keagamaan</a:t>
                      </a:r>
                    </a:p>
                    <a:p>
                      <a:pPr marL="342900" indent="-342900">
                        <a:buAutoNum type="arabicPeriod"/>
                      </a:pPr>
                      <a:endParaRPr lang="id-ID" dirty="0" smtClean="0">
                        <a:solidFill>
                          <a:schemeClr val="tx1"/>
                        </a:solidFill>
                      </a:endParaRPr>
                    </a:p>
                    <a:p>
                      <a:pPr marL="342900" indent="-342900">
                        <a:buAutoNum type="arabicPeriod"/>
                      </a:pPr>
                      <a:r>
                        <a:rPr lang="id-ID" dirty="0" smtClean="0">
                          <a:solidFill>
                            <a:schemeClr val="tx1"/>
                          </a:solidFill>
                        </a:rPr>
                        <a:t>Dapat menjelaskan model gerakan keagamaan Muhammadiyah</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Makna kehadiran Muhammadiyah sebagai gerakan keagamaan.</a:t>
                      </a:r>
                    </a:p>
                    <a:p>
                      <a:pPr marL="342900" indent="-342900">
                        <a:buAutoNum type="arabicPeriod"/>
                      </a:pPr>
                      <a:endParaRPr lang="id-ID" dirty="0" smtClean="0">
                        <a:solidFill>
                          <a:schemeClr val="tx1"/>
                        </a:solidFill>
                      </a:endParaRPr>
                    </a:p>
                    <a:p>
                      <a:pPr marL="342900" indent="-342900">
                        <a:buAutoNum type="arabicPeriod"/>
                      </a:pPr>
                      <a:r>
                        <a:rPr lang="id-ID" dirty="0" smtClean="0">
                          <a:solidFill>
                            <a:schemeClr val="tx1"/>
                          </a:solidFill>
                        </a:rPr>
                        <a:t>Model gerakan keagamaan Muhammadiyah</a:t>
                      </a:r>
                      <a:endParaRPr lang="id-ID" dirty="0">
                        <a:solidFill>
                          <a:schemeClr val="tx1"/>
                        </a:solidFill>
                      </a:endParaRPr>
                    </a:p>
                  </a:txBody>
                  <a:tcPr/>
                </a:tc>
                <a:tc>
                  <a:txBody>
                    <a:bodyPr/>
                    <a:lstStyle/>
                    <a:p>
                      <a:r>
                        <a:rPr lang="id-ID" dirty="0" smtClean="0">
                          <a:solidFill>
                            <a:schemeClr val="tx1"/>
                          </a:solidFill>
                        </a:rPr>
                        <a:t>1 x 100 menit</a:t>
                      </a:r>
                      <a:endParaRPr lang="id-ID" dirty="0">
                        <a:solidFill>
                          <a:schemeClr val="tx1"/>
                        </a:solidFill>
                      </a:endParaRPr>
                    </a:p>
                  </a:txBody>
                  <a:tcPr/>
                </a:tc>
                <a:tc>
                  <a:txBody>
                    <a:bodyPr/>
                    <a:lstStyle/>
                    <a:p>
                      <a:r>
                        <a:rPr lang="id-ID" dirty="0" smtClean="0">
                          <a:solidFill>
                            <a:schemeClr val="tx1"/>
                          </a:solidFill>
                        </a:rPr>
                        <a:t>Khozin</a:t>
                      </a:r>
                      <a:r>
                        <a:rPr lang="id-ID" baseline="0" dirty="0" smtClean="0">
                          <a:solidFill>
                            <a:schemeClr val="tx1"/>
                          </a:solidFill>
                        </a:rPr>
                        <a:t> dan Syaukani, 2000: 223-294</a:t>
                      </a:r>
                      <a:endParaRPr lang="id-ID"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57188" y="571480"/>
          <a:ext cx="8577264" cy="5852160"/>
        </p:xfrm>
        <a:graphic>
          <a:graphicData uri="http://schemas.openxmlformats.org/drawingml/2006/table">
            <a:tbl>
              <a:tblPr firstRow="1" bandRow="1">
                <a:tableStyleId>{21E4AEA4-8DFA-4A89-87EB-49C32662AFE0}</a:tableStyleId>
              </a:tblPr>
              <a:tblGrid>
                <a:gridCol w="428598">
                  <a:extLst>
                    <a:ext uri="{9D8B030D-6E8A-4147-A177-3AD203B41FA5}">
                      <a16:colId xmlns:a16="http://schemas.microsoft.com/office/drawing/2014/main" val="20000"/>
                    </a:ext>
                  </a:extLst>
                </a:gridCol>
                <a:gridCol w="2000264">
                  <a:extLst>
                    <a:ext uri="{9D8B030D-6E8A-4147-A177-3AD203B41FA5}">
                      <a16:colId xmlns:a16="http://schemas.microsoft.com/office/drawing/2014/main" val="20001"/>
                    </a:ext>
                  </a:extLst>
                </a:gridCol>
                <a:gridCol w="1859770">
                  <a:extLst>
                    <a:ext uri="{9D8B030D-6E8A-4147-A177-3AD203B41FA5}">
                      <a16:colId xmlns:a16="http://schemas.microsoft.com/office/drawing/2014/main" val="20002"/>
                    </a:ext>
                  </a:extLst>
                </a:gridCol>
                <a:gridCol w="1712130">
                  <a:extLst>
                    <a:ext uri="{9D8B030D-6E8A-4147-A177-3AD203B41FA5}">
                      <a16:colId xmlns:a16="http://schemas.microsoft.com/office/drawing/2014/main" val="20003"/>
                    </a:ext>
                  </a:extLst>
                </a:gridCol>
                <a:gridCol w="1000132">
                  <a:extLst>
                    <a:ext uri="{9D8B030D-6E8A-4147-A177-3AD203B41FA5}">
                      <a16:colId xmlns:a16="http://schemas.microsoft.com/office/drawing/2014/main" val="20004"/>
                    </a:ext>
                  </a:extLst>
                </a:gridCol>
                <a:gridCol w="1576370">
                  <a:extLst>
                    <a:ext uri="{9D8B030D-6E8A-4147-A177-3AD203B41FA5}">
                      <a16:colId xmlns:a16="http://schemas.microsoft.com/office/drawing/2014/main" val="20005"/>
                    </a:ext>
                  </a:extLst>
                </a:gridCol>
              </a:tblGrid>
              <a:tr h="5214954">
                <a:tc>
                  <a:txBody>
                    <a:bodyPr/>
                    <a:lstStyle/>
                    <a:p>
                      <a:r>
                        <a:rPr lang="id-ID" dirty="0" smtClean="0">
                          <a:solidFill>
                            <a:schemeClr val="tx1"/>
                          </a:solidFill>
                        </a:rPr>
                        <a:t>8.</a:t>
                      </a:r>
                      <a:endParaRPr lang="id-ID" dirty="0">
                        <a:solidFill>
                          <a:schemeClr val="tx1"/>
                        </a:solidFill>
                      </a:endParaRPr>
                    </a:p>
                  </a:txBody>
                  <a:tcPr/>
                </a:tc>
                <a:tc>
                  <a:txBody>
                    <a:bodyPr/>
                    <a:lstStyle/>
                    <a:p>
                      <a:r>
                        <a:rPr lang="id-ID" dirty="0" smtClean="0">
                          <a:solidFill>
                            <a:schemeClr val="tx1"/>
                          </a:solidFill>
                        </a:rPr>
                        <a:t>Memahami Muhammadiyah sebagai gerakan sosial</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Dapat mendeskripsikan makna kehadiran Muhammadiyah</a:t>
                      </a:r>
                      <a:r>
                        <a:rPr lang="id-ID" baseline="0" dirty="0" smtClean="0">
                          <a:solidFill>
                            <a:schemeClr val="tx1"/>
                          </a:solidFill>
                        </a:rPr>
                        <a:t> sebagai gerakan sosial</a:t>
                      </a:r>
                    </a:p>
                    <a:p>
                      <a:pPr marL="342900" indent="-342900">
                        <a:buAutoNum type="arabicPeriod"/>
                      </a:pPr>
                      <a:endParaRPr lang="id-ID" baseline="0" dirty="0" smtClean="0">
                        <a:solidFill>
                          <a:schemeClr val="tx1"/>
                        </a:solidFill>
                      </a:endParaRPr>
                    </a:p>
                    <a:p>
                      <a:pPr marL="342900" indent="-342900">
                        <a:buAutoNum type="arabicPeriod"/>
                      </a:pPr>
                      <a:r>
                        <a:rPr lang="id-ID" baseline="0" dirty="0" smtClean="0">
                          <a:solidFill>
                            <a:schemeClr val="tx1"/>
                          </a:solidFill>
                        </a:rPr>
                        <a:t>Dapat menjelaskan model gerakan sosial Muhammadiyah</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Nilai-nilai Islam</a:t>
                      </a:r>
                      <a:r>
                        <a:rPr lang="id-ID" baseline="0" dirty="0" smtClean="0">
                          <a:solidFill>
                            <a:schemeClr val="tx1"/>
                          </a:solidFill>
                        </a:rPr>
                        <a:t> yang mendasari gerakan sosial Muhammadiyah</a:t>
                      </a:r>
                    </a:p>
                    <a:p>
                      <a:pPr marL="342900" indent="-342900">
                        <a:buAutoNum type="arabicPeriod"/>
                      </a:pPr>
                      <a:endParaRPr lang="id-ID" baseline="0" dirty="0" smtClean="0">
                        <a:solidFill>
                          <a:schemeClr val="tx1"/>
                        </a:solidFill>
                      </a:endParaRPr>
                    </a:p>
                    <a:p>
                      <a:pPr marL="342900" indent="-342900">
                        <a:buAutoNum type="arabicPeriod"/>
                      </a:pPr>
                      <a:r>
                        <a:rPr lang="id-ID" baseline="0" dirty="0" smtClean="0">
                          <a:solidFill>
                            <a:schemeClr val="tx1"/>
                          </a:solidFill>
                        </a:rPr>
                        <a:t>Gerakan sosial Muhammadiyah dalam lintasan sejarah</a:t>
                      </a:r>
                    </a:p>
                    <a:p>
                      <a:pPr marL="342900" indent="-342900">
                        <a:buAutoNum type="arabicPeriod"/>
                      </a:pPr>
                      <a:endParaRPr lang="id-ID" baseline="0" dirty="0" smtClean="0">
                        <a:solidFill>
                          <a:schemeClr val="tx1"/>
                        </a:solidFill>
                      </a:endParaRPr>
                    </a:p>
                    <a:p>
                      <a:pPr marL="342900" indent="-342900">
                        <a:buAutoNum type="arabicPeriod"/>
                      </a:pPr>
                      <a:r>
                        <a:rPr lang="id-ID" baseline="0" dirty="0" smtClean="0">
                          <a:solidFill>
                            <a:schemeClr val="tx1"/>
                          </a:solidFill>
                        </a:rPr>
                        <a:t>Model gerakan sosial Muhammadiyah</a:t>
                      </a:r>
                      <a:endParaRPr lang="id-ID" dirty="0">
                        <a:solidFill>
                          <a:schemeClr val="tx1"/>
                        </a:solidFill>
                      </a:endParaRPr>
                    </a:p>
                  </a:txBody>
                  <a:tcPr/>
                </a:tc>
                <a:tc>
                  <a:txBody>
                    <a:bodyPr/>
                    <a:lstStyle/>
                    <a:p>
                      <a:r>
                        <a:rPr lang="id-ID" dirty="0" smtClean="0">
                          <a:solidFill>
                            <a:schemeClr val="tx1"/>
                          </a:solidFill>
                        </a:rPr>
                        <a:t>1 x 100</a:t>
                      </a:r>
                    </a:p>
                    <a:p>
                      <a:r>
                        <a:rPr lang="id-ID" dirty="0" smtClean="0">
                          <a:solidFill>
                            <a:schemeClr val="tx1"/>
                          </a:solidFill>
                        </a:rPr>
                        <a:t>menit</a:t>
                      </a:r>
                      <a:endParaRPr lang="id-ID" dirty="0">
                        <a:solidFill>
                          <a:schemeClr val="tx1"/>
                        </a:solidFill>
                      </a:endParaRPr>
                    </a:p>
                  </a:txBody>
                  <a:tcPr/>
                </a:tc>
                <a:tc>
                  <a:txBody>
                    <a:bodyPr/>
                    <a:lstStyle/>
                    <a:p>
                      <a:r>
                        <a:rPr lang="id-ID" dirty="0" smtClean="0">
                          <a:solidFill>
                            <a:schemeClr val="tx1"/>
                          </a:solidFill>
                        </a:rPr>
                        <a:t>Khozin dan</a:t>
                      </a:r>
                      <a:r>
                        <a:rPr lang="id-ID" baseline="0" dirty="0" smtClean="0">
                          <a:solidFill>
                            <a:schemeClr val="tx1"/>
                          </a:solidFill>
                        </a:rPr>
                        <a:t> Syaukani, 2000:233-294</a:t>
                      </a:r>
                      <a:endParaRPr lang="id-ID"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625" y="571501"/>
          <a:ext cx="8505828" cy="5786457"/>
        </p:xfrm>
        <a:graphic>
          <a:graphicData uri="http://schemas.openxmlformats.org/drawingml/2006/table">
            <a:tbl>
              <a:tblPr firstRow="1" bandRow="1">
                <a:tableStyleId>{21E4AEA4-8DFA-4A89-87EB-49C32662AFE0}</a:tableStyleId>
              </a:tblPr>
              <a:tblGrid>
                <a:gridCol w="500037">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1966927">
                  <a:extLst>
                    <a:ext uri="{9D8B030D-6E8A-4147-A177-3AD203B41FA5}">
                      <a16:colId xmlns:a16="http://schemas.microsoft.com/office/drawing/2014/main" val="20002"/>
                    </a:ext>
                  </a:extLst>
                </a:gridCol>
                <a:gridCol w="1819287">
                  <a:extLst>
                    <a:ext uri="{9D8B030D-6E8A-4147-A177-3AD203B41FA5}">
                      <a16:colId xmlns:a16="http://schemas.microsoft.com/office/drawing/2014/main" val="20003"/>
                    </a:ext>
                  </a:extLst>
                </a:gridCol>
                <a:gridCol w="928694">
                  <a:extLst>
                    <a:ext uri="{9D8B030D-6E8A-4147-A177-3AD203B41FA5}">
                      <a16:colId xmlns:a16="http://schemas.microsoft.com/office/drawing/2014/main" val="20004"/>
                    </a:ext>
                  </a:extLst>
                </a:gridCol>
                <a:gridCol w="1504933">
                  <a:extLst>
                    <a:ext uri="{9D8B030D-6E8A-4147-A177-3AD203B41FA5}">
                      <a16:colId xmlns:a16="http://schemas.microsoft.com/office/drawing/2014/main" val="20005"/>
                    </a:ext>
                  </a:extLst>
                </a:gridCol>
              </a:tblGrid>
              <a:tr h="5786457">
                <a:tc>
                  <a:txBody>
                    <a:bodyPr/>
                    <a:lstStyle/>
                    <a:p>
                      <a:r>
                        <a:rPr lang="id-ID" sz="1600" dirty="0" smtClean="0">
                          <a:solidFill>
                            <a:schemeClr val="tx1"/>
                          </a:solidFill>
                        </a:rPr>
                        <a:t>9.</a:t>
                      </a:r>
                      <a:endParaRPr lang="id-ID" sz="1600" dirty="0">
                        <a:solidFill>
                          <a:schemeClr val="tx1"/>
                        </a:solidFill>
                      </a:endParaRPr>
                    </a:p>
                  </a:txBody>
                  <a:tcPr/>
                </a:tc>
                <a:tc>
                  <a:txBody>
                    <a:bodyPr/>
                    <a:lstStyle/>
                    <a:p>
                      <a:r>
                        <a:rPr lang="id-ID" sz="1600" dirty="0" smtClean="0">
                          <a:solidFill>
                            <a:schemeClr val="tx1"/>
                          </a:solidFill>
                        </a:rPr>
                        <a:t>Memahami Muhammadiyah</a:t>
                      </a:r>
                      <a:r>
                        <a:rPr lang="id-ID" sz="1600" baseline="0" dirty="0" smtClean="0">
                          <a:solidFill>
                            <a:schemeClr val="tx1"/>
                          </a:solidFill>
                        </a:rPr>
                        <a:t> sebagai gerakan pendidikan</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Dapat mendeskripsikan makna kehadiran Muhammadiyah</a:t>
                      </a:r>
                      <a:r>
                        <a:rPr lang="id-ID" sz="1600" baseline="0" dirty="0" smtClean="0">
                          <a:solidFill>
                            <a:schemeClr val="tx1"/>
                          </a:solidFill>
                        </a:rPr>
                        <a:t> sebagai gerakan pendidikan </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mendeskripsikan gerakan pendidikan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Faktor-faktor yang melatarbelakangi lahirnya</a:t>
                      </a:r>
                      <a:r>
                        <a:rPr lang="id-ID" sz="1600" baseline="0" dirty="0" smtClean="0">
                          <a:solidFill>
                            <a:schemeClr val="tx1"/>
                          </a:solidFill>
                        </a:rPr>
                        <a:t> gerakan pendidikan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Cita-cita pendidikan Muahmmadiyah.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Pemikiran dan praktis pendidikan Muhammadiyah</a:t>
                      </a:r>
                      <a:endParaRPr lang="id-ID" sz="1600" dirty="0">
                        <a:solidFill>
                          <a:schemeClr val="tx1"/>
                        </a:solidFill>
                      </a:endParaRPr>
                    </a:p>
                  </a:txBody>
                  <a:tcPr/>
                </a:tc>
                <a:tc>
                  <a:txBody>
                    <a:bodyPr/>
                    <a:lstStyle/>
                    <a:p>
                      <a:r>
                        <a:rPr lang="id-ID" sz="1600" dirty="0" smtClean="0">
                          <a:solidFill>
                            <a:schemeClr val="tx1"/>
                          </a:solidFill>
                        </a:rPr>
                        <a:t>1 x 100</a:t>
                      </a:r>
                    </a:p>
                    <a:p>
                      <a:r>
                        <a:rPr lang="id-ID" sz="1600" dirty="0" smtClean="0">
                          <a:solidFill>
                            <a:schemeClr val="tx1"/>
                          </a:solidFill>
                        </a:rPr>
                        <a:t>meniit</a:t>
                      </a:r>
                      <a:endParaRPr lang="id-ID" sz="1600" dirty="0">
                        <a:solidFill>
                          <a:schemeClr val="tx1"/>
                        </a:solidFill>
                      </a:endParaRPr>
                    </a:p>
                  </a:txBody>
                  <a:tcPr/>
                </a:tc>
                <a:tc>
                  <a:txBody>
                    <a:bodyPr/>
                    <a:lstStyle/>
                    <a:p>
                      <a:r>
                        <a:rPr lang="id-ID" sz="1600" dirty="0" smtClean="0">
                          <a:solidFill>
                            <a:schemeClr val="tx1"/>
                          </a:solidFill>
                        </a:rPr>
                        <a:t>Hamzah</a:t>
                      </a:r>
                      <a:r>
                        <a:rPr lang="id-ID" sz="1600" baseline="0" dirty="0" smtClean="0">
                          <a:solidFill>
                            <a:schemeClr val="tx1"/>
                          </a:solidFill>
                        </a:rPr>
                        <a:t>, Khozin dan Syaukani : 2000:233-294    </a:t>
                      </a:r>
                      <a:endParaRPr lang="id-ID" sz="16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57188" y="428604"/>
          <a:ext cx="8577264" cy="5857916"/>
        </p:xfrm>
        <a:graphic>
          <a:graphicData uri="http://schemas.openxmlformats.org/drawingml/2006/table">
            <a:tbl>
              <a:tblPr firstRow="1" bandRow="1">
                <a:tableStyleId>{21E4AEA4-8DFA-4A89-87EB-49C32662AFE0}</a:tableStyleId>
              </a:tblPr>
              <a:tblGrid>
                <a:gridCol w="500036">
                  <a:extLst>
                    <a:ext uri="{9D8B030D-6E8A-4147-A177-3AD203B41FA5}">
                      <a16:colId xmlns:a16="http://schemas.microsoft.com/office/drawing/2014/main" val="20000"/>
                    </a:ext>
                  </a:extLst>
                </a:gridCol>
                <a:gridCol w="1571636">
                  <a:extLst>
                    <a:ext uri="{9D8B030D-6E8A-4147-A177-3AD203B41FA5}">
                      <a16:colId xmlns:a16="http://schemas.microsoft.com/office/drawing/2014/main" val="20001"/>
                    </a:ext>
                  </a:extLst>
                </a:gridCol>
                <a:gridCol w="2357454">
                  <a:extLst>
                    <a:ext uri="{9D8B030D-6E8A-4147-A177-3AD203B41FA5}">
                      <a16:colId xmlns:a16="http://schemas.microsoft.com/office/drawing/2014/main" val="20002"/>
                    </a:ext>
                  </a:extLst>
                </a:gridCol>
                <a:gridCol w="1785950">
                  <a:extLst>
                    <a:ext uri="{9D8B030D-6E8A-4147-A177-3AD203B41FA5}">
                      <a16:colId xmlns:a16="http://schemas.microsoft.com/office/drawing/2014/main" val="20003"/>
                    </a:ext>
                  </a:extLst>
                </a:gridCol>
                <a:gridCol w="932644">
                  <a:extLst>
                    <a:ext uri="{9D8B030D-6E8A-4147-A177-3AD203B41FA5}">
                      <a16:colId xmlns:a16="http://schemas.microsoft.com/office/drawing/2014/main" val="20004"/>
                    </a:ext>
                  </a:extLst>
                </a:gridCol>
                <a:gridCol w="1429544">
                  <a:extLst>
                    <a:ext uri="{9D8B030D-6E8A-4147-A177-3AD203B41FA5}">
                      <a16:colId xmlns:a16="http://schemas.microsoft.com/office/drawing/2014/main" val="20005"/>
                    </a:ext>
                  </a:extLst>
                </a:gridCol>
              </a:tblGrid>
              <a:tr h="5857916">
                <a:tc>
                  <a:txBody>
                    <a:bodyPr/>
                    <a:lstStyle/>
                    <a:p>
                      <a:r>
                        <a:rPr lang="id-ID" sz="1600" dirty="0" smtClean="0">
                          <a:solidFill>
                            <a:schemeClr val="tx1"/>
                          </a:solidFill>
                        </a:rPr>
                        <a:t>10</a:t>
                      </a:r>
                      <a:endParaRPr lang="id-ID" sz="1600" dirty="0">
                        <a:solidFill>
                          <a:schemeClr val="tx1"/>
                        </a:solidFill>
                      </a:endParaRPr>
                    </a:p>
                  </a:txBody>
                  <a:tcPr/>
                </a:tc>
                <a:tc>
                  <a:txBody>
                    <a:bodyPr/>
                    <a:lstStyle/>
                    <a:p>
                      <a:r>
                        <a:rPr lang="id-ID" sz="1600" dirty="0" smtClean="0">
                          <a:solidFill>
                            <a:schemeClr val="tx1"/>
                          </a:solidFill>
                        </a:rPr>
                        <a:t>Memahami Peran Politik Muhammadiyah</a:t>
                      </a:r>
                      <a:r>
                        <a:rPr lang="id-ID" sz="1600" baseline="0" dirty="0" smtClean="0">
                          <a:solidFill>
                            <a:schemeClr val="tx1"/>
                          </a:solidFill>
                        </a:rPr>
                        <a:t> Dalam Kencah Perpolitik Indonesia</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Dapat mendeskripsikan Khittah perjuangan Muhammadiyah dalam kehidupan berbangsa dan bernegara</a:t>
                      </a:r>
                      <a:r>
                        <a:rPr lang="id-ID" sz="1600" baseline="0" dirty="0" smtClean="0">
                          <a:solidFill>
                            <a:schemeClr val="tx1"/>
                          </a:solidFill>
                        </a:rPr>
                        <a:t> </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mendeskripsikan sikap politik Muhammadiyah dalam lintasan sejarah.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mendeskripsikan Model/Bentuk peran politik Nasional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Khittah Muhammadiyah dalam</a:t>
                      </a:r>
                      <a:r>
                        <a:rPr lang="id-ID" sz="1600" baseline="0" dirty="0" smtClean="0">
                          <a:solidFill>
                            <a:schemeClr val="tx1"/>
                          </a:solidFill>
                        </a:rPr>
                        <a:t> kehidupan berbangsa dan bernegara  </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Sikap Politik Muhammadiyah dalam lintasan sejarah perpolitikan indonesia</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Model/bentuk peran politik Nasional Muhammadiyah</a:t>
                      </a:r>
                      <a:endParaRPr lang="id-ID" sz="1600" dirty="0">
                        <a:solidFill>
                          <a:schemeClr val="tx1"/>
                        </a:solidFill>
                      </a:endParaRPr>
                    </a:p>
                  </a:txBody>
                  <a:tcPr/>
                </a:tc>
                <a:tc>
                  <a:txBody>
                    <a:bodyPr/>
                    <a:lstStyle/>
                    <a:p>
                      <a:r>
                        <a:rPr lang="id-ID" sz="1600" dirty="0" smtClean="0">
                          <a:solidFill>
                            <a:schemeClr val="tx1"/>
                          </a:solidFill>
                        </a:rPr>
                        <a:t>1 x 100 menit</a:t>
                      </a:r>
                      <a:endParaRPr lang="id-ID" sz="1600" dirty="0">
                        <a:solidFill>
                          <a:schemeClr val="tx1"/>
                        </a:solidFill>
                      </a:endParaRPr>
                    </a:p>
                  </a:txBody>
                  <a:tcPr/>
                </a:tc>
                <a:tc>
                  <a:txBody>
                    <a:bodyPr/>
                    <a:lstStyle/>
                    <a:p>
                      <a:r>
                        <a:rPr lang="id-ID" sz="1600" dirty="0" smtClean="0">
                          <a:solidFill>
                            <a:schemeClr val="tx1"/>
                          </a:solidFill>
                        </a:rPr>
                        <a:t>Thohari, 2005:119-157</a:t>
                      </a:r>
                      <a:endParaRPr lang="id-ID" sz="16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57188" y="714374"/>
          <a:ext cx="8577264" cy="5357832"/>
        </p:xfrm>
        <a:graphic>
          <a:graphicData uri="http://schemas.openxmlformats.org/drawingml/2006/table">
            <a:tbl>
              <a:tblPr firstRow="1" bandRow="1">
                <a:tableStyleId>{21E4AEA4-8DFA-4A89-87EB-49C32662AFE0}</a:tableStyleId>
              </a:tblPr>
              <a:tblGrid>
                <a:gridCol w="571474">
                  <a:extLst>
                    <a:ext uri="{9D8B030D-6E8A-4147-A177-3AD203B41FA5}">
                      <a16:colId xmlns:a16="http://schemas.microsoft.com/office/drawing/2014/main" val="20000"/>
                    </a:ext>
                  </a:extLst>
                </a:gridCol>
                <a:gridCol w="1643074">
                  <a:extLst>
                    <a:ext uri="{9D8B030D-6E8A-4147-A177-3AD203B41FA5}">
                      <a16:colId xmlns:a16="http://schemas.microsoft.com/office/drawing/2014/main" val="20001"/>
                    </a:ext>
                  </a:extLst>
                </a:gridCol>
                <a:gridCol w="2071702">
                  <a:extLst>
                    <a:ext uri="{9D8B030D-6E8A-4147-A177-3AD203B41FA5}">
                      <a16:colId xmlns:a16="http://schemas.microsoft.com/office/drawing/2014/main" val="20002"/>
                    </a:ext>
                  </a:extLst>
                </a:gridCol>
                <a:gridCol w="1714512">
                  <a:extLst>
                    <a:ext uri="{9D8B030D-6E8A-4147-A177-3AD203B41FA5}">
                      <a16:colId xmlns:a16="http://schemas.microsoft.com/office/drawing/2014/main" val="20003"/>
                    </a:ext>
                  </a:extLst>
                </a:gridCol>
                <a:gridCol w="1146958">
                  <a:extLst>
                    <a:ext uri="{9D8B030D-6E8A-4147-A177-3AD203B41FA5}">
                      <a16:colId xmlns:a16="http://schemas.microsoft.com/office/drawing/2014/main" val="20004"/>
                    </a:ext>
                  </a:extLst>
                </a:gridCol>
                <a:gridCol w="1429544">
                  <a:extLst>
                    <a:ext uri="{9D8B030D-6E8A-4147-A177-3AD203B41FA5}">
                      <a16:colId xmlns:a16="http://schemas.microsoft.com/office/drawing/2014/main" val="20005"/>
                    </a:ext>
                  </a:extLst>
                </a:gridCol>
              </a:tblGrid>
              <a:tr h="5357832">
                <a:tc>
                  <a:txBody>
                    <a:bodyPr/>
                    <a:lstStyle/>
                    <a:p>
                      <a:r>
                        <a:rPr lang="id-ID" dirty="0" smtClean="0">
                          <a:solidFill>
                            <a:schemeClr val="tx1"/>
                          </a:solidFill>
                        </a:rPr>
                        <a:t>11 </a:t>
                      </a:r>
                      <a:endParaRPr lang="id-ID" dirty="0">
                        <a:solidFill>
                          <a:schemeClr val="tx1"/>
                        </a:solidFill>
                      </a:endParaRPr>
                    </a:p>
                  </a:txBody>
                  <a:tcPr/>
                </a:tc>
                <a:tc>
                  <a:txBody>
                    <a:bodyPr/>
                    <a:lstStyle/>
                    <a:p>
                      <a:r>
                        <a:rPr lang="id-ID" dirty="0" smtClean="0">
                          <a:solidFill>
                            <a:schemeClr val="tx1"/>
                          </a:solidFill>
                        </a:rPr>
                        <a:t>Memahami dan menghayati</a:t>
                      </a:r>
                      <a:r>
                        <a:rPr lang="id-ID" baseline="0" dirty="0" smtClean="0">
                          <a:solidFill>
                            <a:schemeClr val="tx1"/>
                          </a:solidFill>
                        </a:rPr>
                        <a:t> spiritualitas Islam dalam pandangan Muhammadiyah</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Dapat mendeskripsikan makna</a:t>
                      </a:r>
                      <a:r>
                        <a:rPr lang="id-ID" baseline="0" dirty="0" smtClean="0">
                          <a:solidFill>
                            <a:schemeClr val="tx1"/>
                          </a:solidFill>
                        </a:rPr>
                        <a:t> kehidupan spiritual </a:t>
                      </a:r>
                    </a:p>
                    <a:p>
                      <a:pPr marL="342900" indent="-342900">
                        <a:buAutoNum type="arabicPeriod"/>
                      </a:pPr>
                      <a:endParaRPr lang="id-ID" baseline="0" dirty="0" smtClean="0">
                        <a:solidFill>
                          <a:schemeClr val="tx1"/>
                        </a:solidFill>
                      </a:endParaRPr>
                    </a:p>
                    <a:p>
                      <a:pPr marL="342900" indent="-342900">
                        <a:buAutoNum type="arabicPeriod"/>
                      </a:pPr>
                      <a:r>
                        <a:rPr lang="id-ID" baseline="0" dirty="0" smtClean="0">
                          <a:solidFill>
                            <a:schemeClr val="tx1"/>
                          </a:solidFill>
                        </a:rPr>
                        <a:t>Dapat mendeskripsikan paham Muhammadiyah tentang kehidupan spiritual</a:t>
                      </a:r>
                      <a:endParaRPr lang="id-ID" dirty="0">
                        <a:solidFill>
                          <a:schemeClr val="tx1"/>
                        </a:solidFill>
                      </a:endParaRPr>
                    </a:p>
                  </a:txBody>
                  <a:tcPr/>
                </a:tc>
                <a:tc>
                  <a:txBody>
                    <a:bodyPr/>
                    <a:lstStyle/>
                    <a:p>
                      <a:pPr marL="342900" indent="-342900">
                        <a:buAutoNum type="arabicPeriod"/>
                      </a:pPr>
                      <a:r>
                        <a:rPr lang="id-ID" dirty="0" smtClean="0">
                          <a:solidFill>
                            <a:schemeClr val="tx1"/>
                          </a:solidFill>
                        </a:rPr>
                        <a:t>Kehidupan spiritual dalam Islam</a:t>
                      </a:r>
                    </a:p>
                    <a:p>
                      <a:pPr marL="342900" indent="-342900">
                        <a:buAutoNum type="arabicPeriod"/>
                      </a:pPr>
                      <a:endParaRPr lang="id-ID" dirty="0" smtClean="0">
                        <a:solidFill>
                          <a:schemeClr val="tx1"/>
                        </a:solidFill>
                      </a:endParaRPr>
                    </a:p>
                    <a:p>
                      <a:pPr marL="342900" indent="-342900">
                        <a:buAutoNum type="arabicPeriod"/>
                      </a:pPr>
                      <a:r>
                        <a:rPr lang="id-ID" dirty="0" smtClean="0">
                          <a:solidFill>
                            <a:schemeClr val="tx1"/>
                          </a:solidFill>
                        </a:rPr>
                        <a:t>Faham Muhammadiyah tentang kehidupan spiritual.</a:t>
                      </a:r>
                      <a:endParaRPr lang="id-ID" dirty="0">
                        <a:solidFill>
                          <a:schemeClr val="tx1"/>
                        </a:solidFill>
                      </a:endParaRPr>
                    </a:p>
                  </a:txBody>
                  <a:tcPr/>
                </a:tc>
                <a:tc>
                  <a:txBody>
                    <a:bodyPr/>
                    <a:lstStyle/>
                    <a:p>
                      <a:r>
                        <a:rPr lang="id-ID" dirty="0" smtClean="0">
                          <a:solidFill>
                            <a:schemeClr val="tx1"/>
                          </a:solidFill>
                        </a:rPr>
                        <a:t>2 x 100</a:t>
                      </a:r>
                    </a:p>
                    <a:p>
                      <a:r>
                        <a:rPr lang="id-ID" dirty="0" smtClean="0">
                          <a:solidFill>
                            <a:schemeClr val="tx1"/>
                          </a:solidFill>
                        </a:rPr>
                        <a:t>menit</a:t>
                      </a:r>
                      <a:endParaRPr lang="id-ID" dirty="0">
                        <a:solidFill>
                          <a:schemeClr val="tx1"/>
                        </a:solidFill>
                      </a:endParaRPr>
                    </a:p>
                  </a:txBody>
                  <a:tcPr/>
                </a:tc>
                <a:tc>
                  <a:txBody>
                    <a:bodyPr/>
                    <a:lstStyle/>
                    <a:p>
                      <a:r>
                        <a:rPr lang="id-ID" dirty="0" smtClean="0">
                          <a:solidFill>
                            <a:schemeClr val="tx1"/>
                          </a:solidFill>
                        </a:rPr>
                        <a:t>Askuri, Bambang, Haedar Nashir dkk.</a:t>
                      </a:r>
                      <a:r>
                        <a:rPr lang="id-ID" baseline="0" dirty="0" smtClean="0">
                          <a:solidFill>
                            <a:schemeClr val="tx1"/>
                          </a:solidFill>
                        </a:rPr>
                        <a:t> 2006; hal </a:t>
                      </a:r>
                    </a:p>
                    <a:p>
                      <a:r>
                        <a:rPr lang="id-ID" baseline="0" dirty="0" smtClean="0">
                          <a:solidFill>
                            <a:schemeClr val="tx1"/>
                          </a:solidFill>
                        </a:rPr>
                        <a:t>1-20</a:t>
                      </a:r>
                      <a:endParaRPr lang="id-ID"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5720" y="714375"/>
          <a:ext cx="8648729" cy="5212080"/>
        </p:xfrm>
        <a:graphic>
          <a:graphicData uri="http://schemas.openxmlformats.org/drawingml/2006/table">
            <a:tbl>
              <a:tblPr firstRow="1" bandRow="1">
                <a:tableStyleId>{21E4AEA4-8DFA-4A89-87EB-49C32662AFE0}</a:tableStyleId>
              </a:tblPr>
              <a:tblGrid>
                <a:gridCol w="512744">
                  <a:extLst>
                    <a:ext uri="{9D8B030D-6E8A-4147-A177-3AD203B41FA5}">
                      <a16:colId xmlns:a16="http://schemas.microsoft.com/office/drawing/2014/main" val="20000"/>
                    </a:ext>
                  </a:extLst>
                </a:gridCol>
                <a:gridCol w="1987586">
                  <a:extLst>
                    <a:ext uri="{9D8B030D-6E8A-4147-A177-3AD203B41FA5}">
                      <a16:colId xmlns:a16="http://schemas.microsoft.com/office/drawing/2014/main" val="20001"/>
                    </a:ext>
                  </a:extLst>
                </a:gridCol>
                <a:gridCol w="1824034">
                  <a:extLst>
                    <a:ext uri="{9D8B030D-6E8A-4147-A177-3AD203B41FA5}">
                      <a16:colId xmlns:a16="http://schemas.microsoft.com/office/drawing/2014/main" val="20002"/>
                    </a:ext>
                  </a:extLst>
                </a:gridCol>
                <a:gridCol w="1676428">
                  <a:extLst>
                    <a:ext uri="{9D8B030D-6E8A-4147-A177-3AD203B41FA5}">
                      <a16:colId xmlns:a16="http://schemas.microsoft.com/office/drawing/2014/main" val="20003"/>
                    </a:ext>
                  </a:extLst>
                </a:gridCol>
                <a:gridCol w="1000132">
                  <a:extLst>
                    <a:ext uri="{9D8B030D-6E8A-4147-A177-3AD203B41FA5}">
                      <a16:colId xmlns:a16="http://schemas.microsoft.com/office/drawing/2014/main" val="20004"/>
                    </a:ext>
                  </a:extLst>
                </a:gridCol>
                <a:gridCol w="1647805">
                  <a:extLst>
                    <a:ext uri="{9D8B030D-6E8A-4147-A177-3AD203B41FA5}">
                      <a16:colId xmlns:a16="http://schemas.microsoft.com/office/drawing/2014/main" val="20005"/>
                    </a:ext>
                  </a:extLst>
                </a:gridCol>
              </a:tblGrid>
              <a:tr h="370840">
                <a:tc>
                  <a:txBody>
                    <a:bodyPr/>
                    <a:lstStyle/>
                    <a:p>
                      <a:r>
                        <a:rPr lang="id-ID" sz="1600" dirty="0" smtClean="0">
                          <a:solidFill>
                            <a:schemeClr val="tx1"/>
                          </a:solidFill>
                        </a:rPr>
                        <a:t>12</a:t>
                      </a:r>
                      <a:endParaRPr lang="id-ID" sz="1600" dirty="0">
                        <a:solidFill>
                          <a:schemeClr val="tx1"/>
                        </a:solidFill>
                      </a:endParaRPr>
                    </a:p>
                  </a:txBody>
                  <a:tcPr/>
                </a:tc>
                <a:tc>
                  <a:txBody>
                    <a:bodyPr/>
                    <a:lstStyle/>
                    <a:p>
                      <a:r>
                        <a:rPr lang="id-ID" sz="1600" dirty="0" smtClean="0">
                          <a:solidFill>
                            <a:schemeClr val="tx1"/>
                          </a:solidFill>
                        </a:rPr>
                        <a:t>Memahami Gerakan</a:t>
                      </a:r>
                      <a:r>
                        <a:rPr lang="id-ID" sz="1600" baseline="0" dirty="0" smtClean="0">
                          <a:solidFill>
                            <a:schemeClr val="tx1"/>
                          </a:solidFill>
                        </a:rPr>
                        <a:t> Zakat, Infaq, dan Shodaqoh dalam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Dapat mendeskripsikan pengertian Zakat, Infaq, dan Shoda qoh</a:t>
                      </a:r>
                    </a:p>
                    <a:p>
                      <a:pPr marL="342900" indent="-342900">
                        <a:buAutoNum type="arabicPeriod"/>
                      </a:pPr>
                      <a:endParaRPr lang="id-ID" sz="1600" dirty="0" smtClean="0">
                        <a:solidFill>
                          <a:schemeClr val="tx1"/>
                        </a:solidFill>
                      </a:endParaRPr>
                    </a:p>
                    <a:p>
                      <a:pPr marL="342900" indent="-342900">
                        <a:buAutoNum type="arabicPeriod"/>
                      </a:pPr>
                      <a:r>
                        <a:rPr lang="id-ID" sz="1600" dirty="0" smtClean="0">
                          <a:solidFill>
                            <a:schemeClr val="tx1"/>
                          </a:solidFill>
                        </a:rPr>
                        <a:t>Dapat mendeskripsikan nilai-nilai ajaran Islam tentang Zakat,</a:t>
                      </a:r>
                      <a:r>
                        <a:rPr lang="id-ID" sz="1600" baseline="0" dirty="0" smtClean="0">
                          <a:solidFill>
                            <a:schemeClr val="tx1"/>
                          </a:solidFill>
                        </a:rPr>
                        <a:t>  Infaq, dan Shodaqoh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Hikmah Zakat, Infaq, dan Shodaqoh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Pengertian zakat, infaq, dan shodaqoh</a:t>
                      </a:r>
                    </a:p>
                    <a:p>
                      <a:pPr marL="342900" indent="-342900">
                        <a:buAutoNum type="arabicPeriod"/>
                      </a:pPr>
                      <a:endParaRPr lang="id-ID" sz="1600" dirty="0" smtClean="0">
                        <a:solidFill>
                          <a:schemeClr val="tx1"/>
                        </a:solidFill>
                      </a:endParaRPr>
                    </a:p>
                    <a:p>
                      <a:pPr marL="342900" indent="-342900">
                        <a:buAutoNum type="arabicPeriod"/>
                      </a:pPr>
                      <a:r>
                        <a:rPr lang="id-ID" sz="1600" dirty="0" smtClean="0">
                          <a:solidFill>
                            <a:schemeClr val="tx1"/>
                          </a:solidFill>
                        </a:rPr>
                        <a:t>Nilai-nilai ajaran Islam</a:t>
                      </a:r>
                      <a:r>
                        <a:rPr lang="id-ID" sz="1600" baseline="0" dirty="0" smtClean="0">
                          <a:solidFill>
                            <a:schemeClr val="tx1"/>
                          </a:solidFill>
                        </a:rPr>
                        <a:t> tentang Zakat, Infaq, dan Shodaqoh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Hikmah Zakat, Infaq, dan Shodaqoh</a:t>
                      </a:r>
                      <a:endParaRPr lang="id-ID" sz="1600" dirty="0">
                        <a:solidFill>
                          <a:schemeClr val="tx1"/>
                        </a:solidFill>
                      </a:endParaRPr>
                    </a:p>
                  </a:txBody>
                  <a:tcPr/>
                </a:tc>
                <a:tc>
                  <a:txBody>
                    <a:bodyPr/>
                    <a:lstStyle/>
                    <a:p>
                      <a:r>
                        <a:rPr lang="id-ID" sz="1600" dirty="0" smtClean="0">
                          <a:solidFill>
                            <a:schemeClr val="tx1"/>
                          </a:solidFill>
                        </a:rPr>
                        <a:t>1 x 100 menit</a:t>
                      </a:r>
                      <a:endParaRPr lang="id-ID" sz="1600" dirty="0">
                        <a:solidFill>
                          <a:schemeClr val="tx1"/>
                        </a:solidFill>
                      </a:endParaRPr>
                    </a:p>
                  </a:txBody>
                  <a:tcPr/>
                </a:tc>
                <a:tc>
                  <a:txBody>
                    <a:bodyPr/>
                    <a:lstStyle/>
                    <a:p>
                      <a:r>
                        <a:rPr lang="id-ID" sz="1600" dirty="0" smtClean="0">
                          <a:solidFill>
                            <a:schemeClr val="tx1"/>
                          </a:solidFill>
                        </a:rPr>
                        <a:t>Safi’i, Nashir,</a:t>
                      </a:r>
                      <a:r>
                        <a:rPr lang="id-ID" sz="1600" baseline="0" dirty="0" smtClean="0">
                          <a:solidFill>
                            <a:schemeClr val="tx1"/>
                          </a:solidFill>
                        </a:rPr>
                        <a:t> Muhajir dkk., 2010 ; 53-127</a:t>
                      </a:r>
                      <a:endParaRPr lang="id-ID" sz="16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5722" y="571500"/>
          <a:ext cx="8648730" cy="5286392"/>
        </p:xfrm>
        <a:graphic>
          <a:graphicData uri="http://schemas.openxmlformats.org/drawingml/2006/table">
            <a:tbl>
              <a:tblPr firstRow="1" bandRow="1">
                <a:tableStyleId>{21E4AEA4-8DFA-4A89-87EB-49C32662AFE0}</a:tableStyleId>
              </a:tblPr>
              <a:tblGrid>
                <a:gridCol w="504202">
                  <a:extLst>
                    <a:ext uri="{9D8B030D-6E8A-4147-A177-3AD203B41FA5}">
                      <a16:colId xmlns:a16="http://schemas.microsoft.com/office/drawing/2014/main" val="20000"/>
                    </a:ext>
                  </a:extLst>
                </a:gridCol>
                <a:gridCol w="1781812">
                  <a:extLst>
                    <a:ext uri="{9D8B030D-6E8A-4147-A177-3AD203B41FA5}">
                      <a16:colId xmlns:a16="http://schemas.microsoft.com/office/drawing/2014/main" val="20001"/>
                    </a:ext>
                  </a:extLst>
                </a:gridCol>
                <a:gridCol w="2143140">
                  <a:extLst>
                    <a:ext uri="{9D8B030D-6E8A-4147-A177-3AD203B41FA5}">
                      <a16:colId xmlns:a16="http://schemas.microsoft.com/office/drawing/2014/main" val="20002"/>
                    </a:ext>
                  </a:extLst>
                </a:gridCol>
                <a:gridCol w="1785950">
                  <a:extLst>
                    <a:ext uri="{9D8B030D-6E8A-4147-A177-3AD203B41FA5}">
                      <a16:colId xmlns:a16="http://schemas.microsoft.com/office/drawing/2014/main" val="20003"/>
                    </a:ext>
                  </a:extLst>
                </a:gridCol>
                <a:gridCol w="928694">
                  <a:extLst>
                    <a:ext uri="{9D8B030D-6E8A-4147-A177-3AD203B41FA5}">
                      <a16:colId xmlns:a16="http://schemas.microsoft.com/office/drawing/2014/main" val="20004"/>
                    </a:ext>
                  </a:extLst>
                </a:gridCol>
                <a:gridCol w="1504932">
                  <a:extLst>
                    <a:ext uri="{9D8B030D-6E8A-4147-A177-3AD203B41FA5}">
                      <a16:colId xmlns:a16="http://schemas.microsoft.com/office/drawing/2014/main" val="20005"/>
                    </a:ext>
                  </a:extLst>
                </a:gridCol>
              </a:tblGrid>
              <a:tr h="5286392">
                <a:tc>
                  <a:txBody>
                    <a:bodyPr/>
                    <a:lstStyle/>
                    <a:p>
                      <a:r>
                        <a:rPr lang="id-ID" sz="1600" dirty="0" smtClean="0">
                          <a:solidFill>
                            <a:schemeClr val="tx1"/>
                          </a:solidFill>
                        </a:rPr>
                        <a:t> 13</a:t>
                      </a:r>
                      <a:endParaRPr lang="id-ID" sz="1600" dirty="0">
                        <a:solidFill>
                          <a:schemeClr val="tx1"/>
                        </a:solidFill>
                      </a:endParaRPr>
                    </a:p>
                  </a:txBody>
                  <a:tcPr/>
                </a:tc>
                <a:tc>
                  <a:txBody>
                    <a:bodyPr/>
                    <a:lstStyle/>
                    <a:p>
                      <a:r>
                        <a:rPr lang="id-ID" sz="1600" dirty="0" smtClean="0">
                          <a:solidFill>
                            <a:schemeClr val="tx1"/>
                          </a:solidFill>
                        </a:rPr>
                        <a:t>Memahami Gerakan</a:t>
                      </a:r>
                      <a:r>
                        <a:rPr lang="id-ID" sz="1600" baseline="0" dirty="0" smtClean="0">
                          <a:solidFill>
                            <a:schemeClr val="tx1"/>
                          </a:solidFill>
                        </a:rPr>
                        <a:t> Peduli kepada Fakir Miskin dan Anak Yatim dalam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Dapat mendeskripsikan konsep Fakir,</a:t>
                      </a:r>
                      <a:r>
                        <a:rPr lang="id-ID" sz="1600" baseline="0" dirty="0" smtClean="0">
                          <a:solidFill>
                            <a:schemeClr val="tx1"/>
                          </a:solidFill>
                        </a:rPr>
                        <a:t> Miskin, dan yatim dalam Al-Qur’an dan As- Sunnah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mendeskripsikan keberpihakan  Muhammadiyah terhadap kaum dlu’afa’ (fakir, miskin, dan yatim)</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Fakir, Miskin dan Yatim</a:t>
                      </a:r>
                      <a:r>
                        <a:rPr lang="id-ID" sz="1600" baseline="0" dirty="0" smtClean="0">
                          <a:solidFill>
                            <a:schemeClr val="tx1"/>
                          </a:solidFill>
                        </a:rPr>
                        <a:t> dalam Al-Qur’an dan As-Sunnah </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Kepribadian Muhammadiyah terhadap kaum dlu’afa’ (fakir, miskin, dan yatim)</a:t>
                      </a:r>
                      <a:endParaRPr lang="id-ID" sz="1600" dirty="0">
                        <a:solidFill>
                          <a:schemeClr val="tx1"/>
                        </a:solidFill>
                      </a:endParaRPr>
                    </a:p>
                  </a:txBody>
                  <a:tcPr/>
                </a:tc>
                <a:tc>
                  <a:txBody>
                    <a:bodyPr/>
                    <a:lstStyle/>
                    <a:p>
                      <a:r>
                        <a:rPr lang="id-ID" sz="1600" dirty="0" smtClean="0">
                          <a:solidFill>
                            <a:schemeClr val="tx1"/>
                          </a:solidFill>
                        </a:rPr>
                        <a:t>1 x 100</a:t>
                      </a:r>
                    </a:p>
                    <a:p>
                      <a:r>
                        <a:rPr lang="id-ID" sz="1600" dirty="0" smtClean="0">
                          <a:solidFill>
                            <a:schemeClr val="tx1"/>
                          </a:solidFill>
                        </a:rPr>
                        <a:t>menit</a:t>
                      </a:r>
                      <a:endParaRPr lang="id-ID" sz="1600" dirty="0">
                        <a:solidFill>
                          <a:schemeClr val="tx1"/>
                        </a:solidFill>
                      </a:endParaRPr>
                    </a:p>
                  </a:txBody>
                  <a:tcPr/>
                </a:tc>
                <a:tc>
                  <a:txBody>
                    <a:bodyPr/>
                    <a:lstStyle/>
                    <a:p>
                      <a:r>
                        <a:rPr lang="id-ID" sz="1600" dirty="0" smtClean="0">
                          <a:solidFill>
                            <a:schemeClr val="tx1"/>
                          </a:solidFill>
                        </a:rPr>
                        <a:t>Safi’i,</a:t>
                      </a:r>
                      <a:r>
                        <a:rPr lang="id-ID" sz="1600" baseline="0" dirty="0" smtClean="0">
                          <a:solidFill>
                            <a:schemeClr val="tx1"/>
                          </a:solidFill>
                        </a:rPr>
                        <a:t> Nashir, Muhajir dkk., 2010;53-127</a:t>
                      </a:r>
                      <a:endParaRPr lang="id-ID" sz="16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505092" cy="5534044"/>
          </a:xfrm>
        </p:spPr>
        <p:txBody>
          <a:bodyPr/>
          <a:lstStyle/>
          <a:p>
            <a:pPr algn="ctr">
              <a:buNone/>
            </a:pPr>
            <a:r>
              <a:rPr lang="id-ID" b="1" dirty="0" smtClean="0"/>
              <a:t>METODE PEMBELAJARAN</a:t>
            </a:r>
          </a:p>
          <a:p>
            <a:pPr algn="ctr">
              <a:buNone/>
            </a:pPr>
            <a:endParaRPr lang="id-ID" b="1" dirty="0" smtClean="0"/>
          </a:p>
          <a:p>
            <a:pPr marL="596646" indent="-514350">
              <a:buAutoNum type="arabicPeriod"/>
            </a:pPr>
            <a:r>
              <a:rPr lang="id-ID" dirty="0" smtClean="0"/>
              <a:t>Ceramah</a:t>
            </a:r>
          </a:p>
          <a:p>
            <a:pPr marL="596646" indent="-514350">
              <a:buAutoNum type="arabicPeriod"/>
            </a:pPr>
            <a:r>
              <a:rPr lang="id-ID" dirty="0" smtClean="0"/>
              <a:t>Diskusi interaktif</a:t>
            </a:r>
          </a:p>
          <a:p>
            <a:pPr marL="596646" indent="-514350">
              <a:buAutoNum type="arabicPeriod"/>
            </a:pPr>
            <a:r>
              <a:rPr lang="id-ID" dirty="0" smtClean="0"/>
              <a:t>Tugas interaktif </a:t>
            </a:r>
          </a:p>
          <a:p>
            <a:pPr marL="596646" indent="-514350">
              <a:buAutoNum type="arabicPeriod"/>
            </a:pPr>
            <a:r>
              <a:rPr lang="id-ID" dirty="0" smtClean="0"/>
              <a:t>Tugas mandiri/kelompok</a:t>
            </a:r>
          </a:p>
          <a:p>
            <a:pPr marL="596646" indent="-514350">
              <a:buAutoNum type="arabicPeriod"/>
            </a:pPr>
            <a:r>
              <a:rPr lang="id-ID" dirty="0" smtClean="0"/>
              <a:t>Studi kasus</a:t>
            </a: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ASPEK YANG DI NILAI</a:t>
            </a:r>
            <a:endParaRPr lang="id-ID" b="1" dirty="0"/>
          </a:p>
        </p:txBody>
      </p:sp>
      <p:sp>
        <p:nvSpPr>
          <p:cNvPr id="3" name="Content Placeholder 2"/>
          <p:cNvSpPr>
            <a:spLocks noGrp="1"/>
          </p:cNvSpPr>
          <p:nvPr>
            <p:ph idx="1"/>
          </p:nvPr>
        </p:nvSpPr>
        <p:spPr>
          <a:xfrm>
            <a:off x="1435608" y="1571612"/>
            <a:ext cx="7498080" cy="4676788"/>
          </a:xfrm>
        </p:spPr>
        <p:txBody>
          <a:bodyPr/>
          <a:lstStyle/>
          <a:p>
            <a:pPr marL="596646" indent="-514350">
              <a:buAutoNum type="arabicPeriod"/>
            </a:pPr>
            <a:r>
              <a:rPr lang="id-ID" dirty="0" smtClean="0"/>
              <a:t>Kehadiran				(20%)</a:t>
            </a:r>
          </a:p>
          <a:p>
            <a:pPr marL="596646" indent="-514350">
              <a:buAutoNum type="arabicPeriod"/>
            </a:pPr>
            <a:r>
              <a:rPr lang="id-ID" dirty="0" smtClean="0"/>
              <a:t>Keaktifan, Tugas, dll			(20%)</a:t>
            </a:r>
          </a:p>
          <a:p>
            <a:pPr marL="596646" indent="-514350">
              <a:buAutoNum type="arabicPeriod"/>
            </a:pPr>
            <a:r>
              <a:rPr lang="id-ID" dirty="0" smtClean="0"/>
              <a:t>Suluk (Sikap, tabiat, akhlak)	(20%)</a:t>
            </a:r>
          </a:p>
          <a:p>
            <a:pPr marL="596646" indent="-514350">
              <a:buAutoNum type="arabicPeriod"/>
            </a:pPr>
            <a:r>
              <a:rPr lang="id-ID" dirty="0" smtClean="0"/>
              <a:t>UTS					(20%)</a:t>
            </a:r>
          </a:p>
          <a:p>
            <a:pPr marL="596646" indent="-514350">
              <a:buAutoNum type="arabicPeriod"/>
            </a:pPr>
            <a:r>
              <a:rPr lang="id-ID" dirty="0" smtClean="0"/>
              <a:t>UAS					(20%)</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624078" indent="-514350">
              <a:buNone/>
            </a:pPr>
            <a:r>
              <a:rPr lang="id-ID" dirty="0" smtClean="0"/>
              <a:t>  1.Gerakan Islamisasi Nusantara;</a:t>
            </a:r>
          </a:p>
          <a:p>
            <a:pPr marL="624078" indent="-514350">
              <a:buNone/>
            </a:pPr>
            <a:r>
              <a:rPr lang="id-ID" dirty="0" smtClean="0"/>
              <a:t>  2.Sejarah  Muhammadiyah dan profil pendirinya</a:t>
            </a:r>
          </a:p>
          <a:p>
            <a:pPr marL="624078" indent="-514350">
              <a:buNone/>
            </a:pPr>
            <a:r>
              <a:rPr lang="id-ID" dirty="0" smtClean="0"/>
              <a:t>  3.Idiologi Muhammadiyah</a:t>
            </a:r>
          </a:p>
          <a:p>
            <a:pPr marL="624078" indent="-514350">
              <a:buNone/>
            </a:pPr>
            <a:r>
              <a:rPr lang="id-ID" dirty="0" smtClean="0"/>
              <a:t>  4.Mukaddimah A D dan ART Muhammadiyah/Aisyiyah</a:t>
            </a:r>
          </a:p>
          <a:p>
            <a:pPr marL="624078" indent="-514350">
              <a:buNone/>
            </a:pPr>
            <a:r>
              <a:rPr lang="id-ID" dirty="0" smtClean="0"/>
              <a:t>  5. Struktur, keanggautaan dan Ortom-ortom Muhammadiyah </a:t>
            </a:r>
          </a:p>
          <a:p>
            <a:pPr marL="624078" indent="-514350">
              <a:buNone/>
            </a:pPr>
            <a:r>
              <a:rPr lang="id-ID" dirty="0" smtClean="0"/>
              <a:t>  6.Kepribadian Muhammadiyah</a:t>
            </a:r>
          </a:p>
          <a:p>
            <a:pPr marL="624078" indent="-514350">
              <a:buNone/>
            </a:pPr>
            <a:r>
              <a:rPr lang="id-ID" dirty="0" smtClean="0"/>
              <a:t>  7.Matan keyakinan dan cita-cita hidup Muhammadiyah</a:t>
            </a:r>
          </a:p>
          <a:p>
            <a:pPr marL="624078" indent="-514350">
              <a:buNone/>
            </a:pPr>
            <a:r>
              <a:rPr lang="id-ID" dirty="0" smtClean="0"/>
              <a:t>  8. Muhammadiyah sebagai gerakan tajdid, keagamaan,sosial dan pendidikan</a:t>
            </a:r>
          </a:p>
          <a:p>
            <a:pPr marL="624078" indent="-514350">
              <a:buNone/>
            </a:pPr>
            <a:r>
              <a:rPr lang="id-ID" dirty="0" smtClean="0"/>
              <a:t>  9.Peran Muhammadiyah dalam berpolitik.</a:t>
            </a:r>
          </a:p>
          <a:p>
            <a:pPr marL="624078" indent="-514350">
              <a:buNone/>
            </a:pPr>
            <a:r>
              <a:rPr lang="id-ID" dirty="0" smtClean="0"/>
              <a:t> 10.Faham Muhammadiyah tentang kehidupan spiritual.</a:t>
            </a:r>
          </a:p>
          <a:p>
            <a:pPr marL="624078" indent="-514350">
              <a:buNone/>
            </a:pPr>
            <a:r>
              <a:rPr lang="id-ID" dirty="0" smtClean="0"/>
              <a:t>11. Gerakan Muhammadiyah dalam zakat,infaq dan sadaqah</a:t>
            </a:r>
          </a:p>
          <a:p>
            <a:pPr marL="624078" indent="-514350">
              <a:buNone/>
            </a:pPr>
            <a:r>
              <a:rPr lang="id-ID" dirty="0" smtClean="0"/>
              <a:t>12.Muhammadiyah peduli fakir miskin dan anak yatim.</a:t>
            </a:r>
          </a:p>
          <a:p>
            <a:pPr marL="624078" indent="-514350">
              <a:buNone/>
            </a:pPr>
            <a:r>
              <a:rPr lang="id-ID" dirty="0" smtClean="0"/>
              <a:t>13. Pedoman Hidup Islami Warga Muhammadiyah </a:t>
            </a:r>
            <a:endParaRPr lang="id-ID" dirty="0"/>
          </a:p>
        </p:txBody>
      </p:sp>
      <p:sp>
        <p:nvSpPr>
          <p:cNvPr id="3" name="Title 2"/>
          <p:cNvSpPr>
            <a:spLocks noGrp="1"/>
          </p:cNvSpPr>
          <p:nvPr>
            <p:ph type="title"/>
          </p:nvPr>
        </p:nvSpPr>
        <p:spPr>
          <a:xfrm>
            <a:off x="1435608" y="274638"/>
            <a:ext cx="7498080" cy="725470"/>
          </a:xfrm>
        </p:spPr>
        <p:txBody>
          <a:bodyPr>
            <a:noAutofit/>
          </a:bodyPr>
          <a:lstStyle/>
          <a:p>
            <a:pPr algn="ctr"/>
            <a:r>
              <a:rPr lang="id-ID" sz="3200" b="1" dirty="0" smtClean="0"/>
              <a:t>Materi Perkuliahan Al Islam  dan Kemuhammadiyahan III</a:t>
            </a:r>
            <a:endParaRPr lang="id-ID" sz="3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REFERENSI</a:t>
            </a:r>
            <a:endParaRPr lang="id-ID" b="1" dirty="0"/>
          </a:p>
        </p:txBody>
      </p:sp>
      <p:sp>
        <p:nvSpPr>
          <p:cNvPr id="3" name="Content Placeholder 2"/>
          <p:cNvSpPr>
            <a:spLocks noGrp="1"/>
          </p:cNvSpPr>
          <p:nvPr>
            <p:ph idx="1"/>
          </p:nvPr>
        </p:nvSpPr>
        <p:spPr/>
        <p:txBody>
          <a:bodyPr>
            <a:normAutofit lnSpcReduction="10000"/>
          </a:bodyPr>
          <a:lstStyle/>
          <a:p>
            <a:pPr>
              <a:buNone/>
            </a:pPr>
            <a:r>
              <a:rPr lang="id-ID" dirty="0" smtClean="0"/>
              <a:t>Askuri, Bambang, Haedar, dkk. 2006. pendidikan Kewarganegaraan; Menuju kehidupan yang demokratis dan berkeadaban. Diktilitbang-LP3. Yogyakarta. Hal.1-21.</a:t>
            </a:r>
          </a:p>
          <a:p>
            <a:pPr>
              <a:buNone/>
            </a:pPr>
            <a:r>
              <a:rPr lang="id-ID" dirty="0" smtClean="0"/>
              <a:t>Azra,  Azyumardi, 2002, Islamisasi Nusantara; Jaringan Global dan Lokal. Bandung, Mizan Khozin dan Imam Syaukani (ed). 2000, </a:t>
            </a:r>
            <a:r>
              <a:rPr lang="id-ID" i="1" dirty="0" smtClean="0"/>
              <a:t>Pembaharuan Islam; konsep, pemikiran dan gerakan. </a:t>
            </a:r>
            <a:r>
              <a:rPr lang="id-ID" dirty="0" smtClean="0"/>
              <a:t>UMM-Press.</a:t>
            </a:r>
          </a:p>
          <a:p>
            <a:pPr>
              <a:buNone/>
            </a:pPr>
            <a:endParaRPr lang="id-ID" dirty="0" smtClean="0"/>
          </a:p>
          <a:p>
            <a:pPr>
              <a:buNone/>
            </a:pP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82594"/>
          </a:xfrm>
        </p:spPr>
        <p:txBody>
          <a:bodyPr>
            <a:normAutofit fontScale="90000"/>
          </a:bodyPr>
          <a:lstStyle/>
          <a:p>
            <a:r>
              <a:rPr lang="id-ID" dirty="0" smtClean="0"/>
              <a:t>lanjutan</a:t>
            </a:r>
            <a:endParaRPr lang="id-ID" dirty="0"/>
          </a:p>
        </p:txBody>
      </p:sp>
      <p:sp>
        <p:nvSpPr>
          <p:cNvPr id="3" name="Content Placeholder 2"/>
          <p:cNvSpPr>
            <a:spLocks noGrp="1"/>
          </p:cNvSpPr>
          <p:nvPr>
            <p:ph idx="1"/>
          </p:nvPr>
        </p:nvSpPr>
        <p:spPr>
          <a:xfrm>
            <a:off x="1435608" y="1000108"/>
            <a:ext cx="7498080" cy="5572164"/>
          </a:xfrm>
        </p:spPr>
        <p:txBody>
          <a:bodyPr>
            <a:normAutofit fontScale="85000" lnSpcReduction="20000"/>
          </a:bodyPr>
          <a:lstStyle/>
          <a:p>
            <a:pPr>
              <a:buNone/>
            </a:pPr>
            <a:r>
              <a:rPr lang="id-ID" dirty="0" smtClean="0"/>
              <a:t>Mulkhan, AM., 2005. Kisah dan Pesan Kiai Ahmad Dahlan, Yogyakarta, Pustaka SP </a:t>
            </a:r>
          </a:p>
          <a:p>
            <a:pPr>
              <a:buNone/>
            </a:pPr>
            <a:r>
              <a:rPr lang="id-ID" dirty="0" smtClean="0"/>
              <a:t>Nasihir, Haedar, 2006. </a:t>
            </a:r>
            <a:r>
              <a:rPr lang="id-ID" i="1" dirty="0" smtClean="0"/>
              <a:t>Meneguhkan Ideologi Gerakan Muhammadiyah Malang, </a:t>
            </a:r>
            <a:r>
              <a:rPr lang="id-ID" dirty="0" smtClean="0"/>
              <a:t>UMM-Press</a:t>
            </a:r>
          </a:p>
          <a:p>
            <a:pPr>
              <a:buNone/>
            </a:pPr>
            <a:r>
              <a:rPr lang="id-ID" i="1" dirty="0" smtClean="0"/>
              <a:t>	</a:t>
            </a:r>
            <a:r>
              <a:rPr lang="id-ID" dirty="0" smtClean="0"/>
              <a:t>PP. Muhammadiyah cet. Ke.3 2007. Anggaran Dasar dan Anggaran Rumah Tangga Muhammadiyah. Yogyakarta, Suara Muhammadiyah</a:t>
            </a:r>
          </a:p>
          <a:p>
            <a:pPr>
              <a:buNone/>
            </a:pPr>
            <a:r>
              <a:rPr lang="id-ID" dirty="0" smtClean="0"/>
              <a:t>Suwito dan Fauzan (ed), 2003. </a:t>
            </a:r>
            <a:r>
              <a:rPr lang="id-ID" i="1" dirty="0" smtClean="0"/>
              <a:t>Sejarah Para Tokoh Pendidikan, </a:t>
            </a:r>
            <a:r>
              <a:rPr lang="id-ID" dirty="0" smtClean="0"/>
              <a:t>Bandung, Angkasa</a:t>
            </a:r>
          </a:p>
          <a:p>
            <a:pPr>
              <a:buNone/>
            </a:pPr>
            <a:r>
              <a:rPr lang="id-ID" dirty="0" smtClean="0"/>
              <a:t>Syafi’i Ma’ruf, Haedar Nashir, Mujahir Effendy, dll., 2010. Menggugat Modernitas Muhammadiyah ; Refleksi Satu Abad Perjalanan Muhammadiyah. Best Media dan PSIF. Jakarta.</a:t>
            </a:r>
          </a:p>
          <a:p>
            <a:pPr>
              <a:buNone/>
            </a:pPr>
            <a:r>
              <a:rPr lang="id-ID" dirty="0" smtClean="0"/>
              <a:t>Thohari, Hajriiyanto Y.,2005. Muhammadiyah dan pergulatan Politik Islam Modernis. PSAP. Jakarta.</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54032"/>
          </a:xfrm>
        </p:spPr>
        <p:txBody>
          <a:bodyPr>
            <a:normAutofit fontScale="90000"/>
          </a:bodyPr>
          <a:lstStyle/>
          <a:p>
            <a:r>
              <a:rPr lang="id-ID" dirty="0" smtClean="0"/>
              <a:t>Lanjutan </a:t>
            </a:r>
            <a:endParaRPr lang="id-ID" dirty="0"/>
          </a:p>
        </p:txBody>
      </p:sp>
      <p:sp>
        <p:nvSpPr>
          <p:cNvPr id="3" name="Content Placeholder 2"/>
          <p:cNvSpPr>
            <a:spLocks noGrp="1"/>
          </p:cNvSpPr>
          <p:nvPr>
            <p:ph idx="1"/>
          </p:nvPr>
        </p:nvSpPr>
        <p:spPr>
          <a:xfrm>
            <a:off x="1435608" y="1142984"/>
            <a:ext cx="7498080" cy="5429288"/>
          </a:xfrm>
        </p:spPr>
        <p:txBody>
          <a:bodyPr>
            <a:normAutofit fontScale="62500" lnSpcReduction="20000"/>
          </a:bodyPr>
          <a:lstStyle/>
          <a:p>
            <a:pPr>
              <a:buNone/>
            </a:pPr>
            <a:r>
              <a:rPr lang="id-ID" dirty="0" smtClean="0"/>
              <a:t>Rahman, Setyadi,2001. </a:t>
            </a:r>
            <a:r>
              <a:rPr lang="id-ID" i="1" dirty="0" smtClean="0"/>
              <a:t>Pedoman Hidup Islami Warga Muhammadiyah</a:t>
            </a:r>
            <a:r>
              <a:rPr lang="id-ID" dirty="0" smtClean="0"/>
              <a:t>. Jakarta: Suara Muhammadiyah. </a:t>
            </a:r>
          </a:p>
          <a:p>
            <a:pPr>
              <a:buNone/>
            </a:pPr>
            <a:r>
              <a:rPr lang="id-ID" dirty="0" smtClean="0"/>
              <a:t>Zuhri, Cholid,2010. </a:t>
            </a:r>
            <a:r>
              <a:rPr lang="id-ID" i="1" dirty="0" smtClean="0"/>
              <a:t>Tafsir Langkah Muhammadiyah. </a:t>
            </a:r>
            <a:r>
              <a:rPr lang="id-ID" dirty="0" smtClean="0"/>
              <a:t>Yogyakarta: Suara Muhammadiyah.</a:t>
            </a:r>
          </a:p>
          <a:p>
            <a:pPr>
              <a:buNone/>
            </a:pPr>
            <a:r>
              <a:rPr lang="id-ID" dirty="0" smtClean="0"/>
              <a:t>Basya, Hilali M., 2020. </a:t>
            </a:r>
            <a:r>
              <a:rPr lang="id-ID" i="1" dirty="0" smtClean="0"/>
              <a:t>Muhammadiyah dan Salafisme di Masa Transisi Demokrasi Indonesia</a:t>
            </a:r>
            <a:r>
              <a:rPr lang="id-ID" dirty="0" smtClean="0"/>
              <a:t>. Yogyakarta: Suara Muhammadiyah.</a:t>
            </a:r>
          </a:p>
          <a:p>
            <a:pPr>
              <a:buNone/>
            </a:pPr>
            <a:r>
              <a:rPr lang="id-ID" dirty="0" smtClean="0"/>
              <a:t>Nashir, Haedar,2018. </a:t>
            </a:r>
            <a:r>
              <a:rPr lang="id-ID" i="1" dirty="0" smtClean="0"/>
              <a:t>Kuliah Muhammadiyah 1</a:t>
            </a:r>
            <a:r>
              <a:rPr lang="id-ID" dirty="0" smtClean="0"/>
              <a:t>. Yogyakarta: Suara Muhammadiyah.</a:t>
            </a:r>
          </a:p>
          <a:p>
            <a:pPr>
              <a:buNone/>
            </a:pPr>
            <a:r>
              <a:rPr lang="id-ID" dirty="0" smtClean="0"/>
              <a:t>Nashir, Haedar,2018. </a:t>
            </a:r>
            <a:r>
              <a:rPr lang="id-ID" i="1" dirty="0" smtClean="0"/>
              <a:t>Kuliah Muhammadiyah 2</a:t>
            </a:r>
            <a:r>
              <a:rPr lang="id-ID" dirty="0" smtClean="0"/>
              <a:t>. Yogyakarta: Suara Muhammadiyah.</a:t>
            </a:r>
          </a:p>
          <a:p>
            <a:pPr>
              <a:buNone/>
            </a:pPr>
            <a:r>
              <a:rPr lang="id-ID" dirty="0" smtClean="0"/>
              <a:t>Widagdo, Bambang. 2012</a:t>
            </a:r>
            <a:r>
              <a:rPr lang="id-ID" i="1" dirty="0" smtClean="0"/>
              <a:t>.. Al- Islam Kemuhammadiyahan III</a:t>
            </a:r>
            <a:r>
              <a:rPr lang="id-ID" dirty="0" smtClean="0"/>
              <a:t>. Malang : UMM Press.</a:t>
            </a:r>
          </a:p>
          <a:p>
            <a:pPr>
              <a:buNone/>
            </a:pPr>
            <a:r>
              <a:rPr lang="id-ID" dirty="0" smtClean="0"/>
              <a:t>Arifin, Syamsul (ed). 2017. </a:t>
            </a:r>
            <a:r>
              <a:rPr lang="id-ID" i="1" dirty="0" smtClean="0"/>
              <a:t>Al- Islam Kemuhammadiyahan III</a:t>
            </a:r>
            <a:r>
              <a:rPr lang="id-ID" dirty="0" smtClean="0"/>
              <a:t>. Malang : Universitas Muhammadiyah Malang.</a:t>
            </a:r>
          </a:p>
          <a:p>
            <a:pPr>
              <a:buNone/>
            </a:pPr>
            <a:r>
              <a:rPr lang="id-ID" dirty="0" smtClean="0"/>
              <a:t>.... (ed).1994. </a:t>
            </a:r>
            <a:r>
              <a:rPr lang="id-ID" i="1" dirty="0" smtClean="0"/>
              <a:t>Prinsip-Prinsip Muhammadiyah</a:t>
            </a:r>
            <a:r>
              <a:rPr lang="id-ID" dirty="0" smtClean="0"/>
              <a:t>. Malang: Pimpinan Daerah Muhammadiyah (PDM).</a:t>
            </a:r>
          </a:p>
          <a:p>
            <a:pPr>
              <a:buNone/>
            </a:pPr>
            <a:r>
              <a:rPr lang="id-ID" i="1" dirty="0" smtClean="0"/>
              <a:t>Manhaj Gerakan Muhammadiyah. </a:t>
            </a:r>
            <a:r>
              <a:rPr lang="id-ID" dirty="0" smtClean="0"/>
              <a:t> Malang :  Majelis Pembinaan Kader PDA </a:t>
            </a:r>
          </a:p>
          <a:p>
            <a:pPr>
              <a:buNone/>
            </a:pP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6908"/>
          </a:xfrm>
        </p:spPr>
        <p:txBody>
          <a:bodyPr/>
          <a:lstStyle/>
          <a:p>
            <a:r>
              <a:rPr lang="id-ID" dirty="0" smtClean="0"/>
              <a:t>Buku Penunjang  </a:t>
            </a:r>
            <a:endParaRPr lang="id-ID" dirty="0"/>
          </a:p>
        </p:txBody>
      </p:sp>
      <p:sp>
        <p:nvSpPr>
          <p:cNvPr id="3" name="Content Placeholder 2"/>
          <p:cNvSpPr>
            <a:spLocks noGrp="1"/>
          </p:cNvSpPr>
          <p:nvPr>
            <p:ph idx="1"/>
          </p:nvPr>
        </p:nvSpPr>
        <p:spPr>
          <a:xfrm>
            <a:off x="1435608" y="1142984"/>
            <a:ext cx="7498080" cy="5429288"/>
          </a:xfrm>
        </p:spPr>
        <p:txBody>
          <a:bodyPr>
            <a:normAutofit fontScale="77500" lnSpcReduction="20000"/>
          </a:bodyPr>
          <a:lstStyle/>
          <a:p>
            <a:pPr>
              <a:buNone/>
            </a:pPr>
            <a:r>
              <a:rPr lang="id-ID" dirty="0" smtClean="0"/>
              <a:t>Benda, Harry J. 1985. Bulan Sabit dan Matahari Terbit: Islam Indonesia pada Pendudukan Jepang. Jakarta: Pustaka Jaya.</a:t>
            </a:r>
          </a:p>
          <a:p>
            <a:pPr>
              <a:buNone/>
            </a:pPr>
            <a:r>
              <a:rPr lang="id-ID" dirty="0" smtClean="0"/>
              <a:t>Humam s., Ibnu. 1990. Politik Pendidikan kolonial dan Pendidikan Muhammadiyah. Yogyakarta: Majelis Pustaka Wilayah Muhammadiyah Yogyakarta.</a:t>
            </a:r>
          </a:p>
          <a:p>
            <a:pPr>
              <a:buNone/>
            </a:pPr>
            <a:r>
              <a:rPr lang="id-ID" dirty="0" smtClean="0"/>
              <a:t>Jainuri, A. 1981.  Muhammadiyah Gerakan Reformasi Islam di Jawa pada abad ke 20 an.Surabaya : Bina Ilmu.</a:t>
            </a:r>
          </a:p>
          <a:p>
            <a:pPr>
              <a:buNone/>
            </a:pPr>
            <a:r>
              <a:rPr lang="id-ID" dirty="0" smtClean="0"/>
              <a:t>Noer, Deliar. 1990. Gerakan Modern Islam di Indonesia 1900-1942.  Jakarta : LP3ES.</a:t>
            </a:r>
          </a:p>
          <a:p>
            <a:pPr>
              <a:buNone/>
            </a:pPr>
            <a:r>
              <a:rPr lang="id-ID" dirty="0" smtClean="0"/>
              <a:t>Sujarwanto, dkk. 1990. Muhammadiyah dan Tantangan Masa Depan, Sebuah Dialog Intelektual. Yogyakarta : Tiara Wacana.</a:t>
            </a:r>
          </a:p>
          <a:p>
            <a:pPr>
              <a:buNone/>
            </a:pPr>
            <a:r>
              <a:rPr lang="id-ID" dirty="0" smtClean="0"/>
              <a:t>Suryanegara, Ahmad Mansur. 1995. Menemukan Sejarah Wacana Pergerakan Islam di Indonesia. Bandung : Mizan. 	</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3600" dirty="0" smtClean="0"/>
              <a:t>DESKRIPSI</a:t>
            </a:r>
            <a:endParaRPr lang="id-ID" sz="3600" dirty="0"/>
          </a:p>
        </p:txBody>
      </p:sp>
      <p:sp>
        <p:nvSpPr>
          <p:cNvPr id="3" name="Content Placeholder 2"/>
          <p:cNvSpPr>
            <a:spLocks noGrp="1"/>
          </p:cNvSpPr>
          <p:nvPr>
            <p:ph idx="1"/>
          </p:nvPr>
        </p:nvSpPr>
        <p:spPr/>
        <p:txBody>
          <a:bodyPr>
            <a:normAutofit fontScale="70000" lnSpcReduction="20000"/>
          </a:bodyPr>
          <a:lstStyle/>
          <a:p>
            <a:pPr algn="just">
              <a:buNone/>
            </a:pPr>
            <a:r>
              <a:rPr lang="id-ID" dirty="0" smtClean="0"/>
              <a:t>		Muhammadiyah adalah gerakan Islam, dakwah amat mar’ruf nahi munkar dan tajdid yang bersumber pada Al-Qur’an dan As-sunnah. Dalam gerakannya, Muhammadiyah mempunyai maksud dan tujuan menegakkan dan menjunjung tinggi Agama Islam sehingga terwujud masyarakat Islam yang sebenar-benarnya.  Untuk tercapainya maksud dan tujuan itu Muhammadiyah melaksanakan dakwah amar ma’ruf nahi munkar dan tajdid melalui segenap usaha yang diwujudkan dalam bentuk amal usaha, program, dan kegiatan. Perguruan Tinggi Muhammadiyah merupakan salah satu amal usaha Muhammadiyah yang didirikan dan dikembangkan untuk mendukung tercapainya maksud dan tujuan Muhammadiyah itu. Sebagai upaya untuk menumbuhkan minat mahasiswa untuk mengenal Muhammadiyah secara mendalam dan menghayati nilai-nilai yang menjadi perhatian Muhammadiyah, perkuliahan diselenggarakan dalam suasana dialogis dan terbuka.</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3600" dirty="0" smtClean="0"/>
              <a:t>STANDAR KOMPETENSI</a:t>
            </a:r>
            <a:endParaRPr lang="id-ID" sz="3600" dirty="0"/>
          </a:p>
        </p:txBody>
      </p:sp>
      <p:sp>
        <p:nvSpPr>
          <p:cNvPr id="3" name="Content Placeholder 2"/>
          <p:cNvSpPr>
            <a:spLocks noGrp="1"/>
          </p:cNvSpPr>
          <p:nvPr>
            <p:ph idx="1"/>
          </p:nvPr>
        </p:nvSpPr>
        <p:spPr/>
        <p:txBody>
          <a:bodyPr/>
          <a:lstStyle/>
          <a:p>
            <a:pPr algn="just">
              <a:buNone/>
            </a:pPr>
            <a:r>
              <a:rPr lang="id-ID" dirty="0" smtClean="0"/>
              <a:t>	Memahami Muhammadiyah secara utuh mulai dari asal-usul, ideologi, paham keagamaan, strategi gerakan, makna kehadiran, hingga nilai-nilai yang dijunjung tinggi dan menjadi perhatian Muhammadiyah.</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435100" y="500062"/>
          <a:ext cx="7452062" cy="6000773"/>
        </p:xfrm>
        <a:graphic>
          <a:graphicData uri="http://schemas.openxmlformats.org/drawingml/2006/table">
            <a:tbl>
              <a:tblPr firstRow="1" bandRow="1">
                <a:tableStyleId>{21E4AEA4-8DFA-4A89-87EB-49C32662AFE0}</a:tableStyleId>
              </a:tblPr>
              <a:tblGrid>
                <a:gridCol w="493694">
                  <a:extLst>
                    <a:ext uri="{9D8B030D-6E8A-4147-A177-3AD203B41FA5}">
                      <a16:colId xmlns:a16="http://schemas.microsoft.com/office/drawing/2014/main" val="20000"/>
                    </a:ext>
                  </a:extLst>
                </a:gridCol>
                <a:gridCol w="1428760">
                  <a:extLst>
                    <a:ext uri="{9D8B030D-6E8A-4147-A177-3AD203B41FA5}">
                      <a16:colId xmlns:a16="http://schemas.microsoft.com/office/drawing/2014/main" val="20001"/>
                    </a:ext>
                  </a:extLst>
                </a:gridCol>
                <a:gridCol w="1714512">
                  <a:extLst>
                    <a:ext uri="{9D8B030D-6E8A-4147-A177-3AD203B41FA5}">
                      <a16:colId xmlns:a16="http://schemas.microsoft.com/office/drawing/2014/main" val="20002"/>
                    </a:ext>
                  </a:extLst>
                </a:gridCol>
                <a:gridCol w="1428760">
                  <a:extLst>
                    <a:ext uri="{9D8B030D-6E8A-4147-A177-3AD203B41FA5}">
                      <a16:colId xmlns:a16="http://schemas.microsoft.com/office/drawing/2014/main" val="20003"/>
                    </a:ext>
                  </a:extLst>
                </a:gridCol>
                <a:gridCol w="1024280">
                  <a:extLst>
                    <a:ext uri="{9D8B030D-6E8A-4147-A177-3AD203B41FA5}">
                      <a16:colId xmlns:a16="http://schemas.microsoft.com/office/drawing/2014/main" val="20004"/>
                    </a:ext>
                  </a:extLst>
                </a:gridCol>
                <a:gridCol w="1362056">
                  <a:extLst>
                    <a:ext uri="{9D8B030D-6E8A-4147-A177-3AD203B41FA5}">
                      <a16:colId xmlns:a16="http://schemas.microsoft.com/office/drawing/2014/main" val="20005"/>
                    </a:ext>
                  </a:extLst>
                </a:gridCol>
              </a:tblGrid>
              <a:tr h="610248">
                <a:tc>
                  <a:txBody>
                    <a:bodyPr/>
                    <a:lstStyle/>
                    <a:p>
                      <a:pPr algn="ctr"/>
                      <a:r>
                        <a:rPr lang="id-ID" sz="1400" dirty="0" smtClean="0"/>
                        <a:t>NO</a:t>
                      </a:r>
                      <a:endParaRPr lang="id-ID" sz="1400" dirty="0"/>
                    </a:p>
                  </a:txBody>
                  <a:tcPr/>
                </a:tc>
                <a:tc>
                  <a:txBody>
                    <a:bodyPr/>
                    <a:lstStyle/>
                    <a:p>
                      <a:pPr algn="ctr"/>
                      <a:r>
                        <a:rPr lang="id-ID" sz="1400" dirty="0" smtClean="0"/>
                        <a:t>KOMPETENSI</a:t>
                      </a:r>
                      <a:r>
                        <a:rPr lang="id-ID" sz="1400" baseline="0" dirty="0" smtClean="0"/>
                        <a:t> DASAR</a:t>
                      </a:r>
                      <a:endParaRPr lang="id-ID" sz="1400" dirty="0"/>
                    </a:p>
                  </a:txBody>
                  <a:tcPr/>
                </a:tc>
                <a:tc>
                  <a:txBody>
                    <a:bodyPr/>
                    <a:lstStyle/>
                    <a:p>
                      <a:pPr algn="ctr"/>
                      <a:r>
                        <a:rPr lang="id-ID" sz="1400" dirty="0" smtClean="0"/>
                        <a:t>INDIKATOR</a:t>
                      </a:r>
                      <a:endParaRPr lang="id-ID" sz="1400" dirty="0"/>
                    </a:p>
                  </a:txBody>
                  <a:tcPr/>
                </a:tc>
                <a:tc>
                  <a:txBody>
                    <a:bodyPr/>
                    <a:lstStyle/>
                    <a:p>
                      <a:pPr algn="ctr"/>
                      <a:r>
                        <a:rPr lang="id-ID" sz="1400" dirty="0" smtClean="0"/>
                        <a:t>MATERI POKOK</a:t>
                      </a:r>
                      <a:endParaRPr lang="id-ID" sz="1400" dirty="0"/>
                    </a:p>
                  </a:txBody>
                  <a:tcPr/>
                </a:tc>
                <a:tc>
                  <a:txBody>
                    <a:bodyPr/>
                    <a:lstStyle/>
                    <a:p>
                      <a:pPr algn="ctr"/>
                      <a:r>
                        <a:rPr lang="id-ID" sz="1400" dirty="0" smtClean="0"/>
                        <a:t>ALOKASI</a:t>
                      </a:r>
                    </a:p>
                    <a:p>
                      <a:pPr algn="ctr"/>
                      <a:r>
                        <a:rPr lang="id-ID" sz="1400" dirty="0" smtClean="0"/>
                        <a:t>WAKTU</a:t>
                      </a:r>
                      <a:endParaRPr lang="id-ID" sz="1400" dirty="0"/>
                    </a:p>
                  </a:txBody>
                  <a:tcPr/>
                </a:tc>
                <a:tc>
                  <a:txBody>
                    <a:bodyPr/>
                    <a:lstStyle/>
                    <a:p>
                      <a:pPr algn="ctr"/>
                      <a:r>
                        <a:rPr lang="id-ID" sz="1400" dirty="0" smtClean="0"/>
                        <a:t>REFERENSI</a:t>
                      </a:r>
                      <a:endParaRPr lang="id-ID" sz="1400" dirty="0"/>
                    </a:p>
                  </a:txBody>
                  <a:tcPr/>
                </a:tc>
                <a:extLst>
                  <a:ext uri="{0D108BD9-81ED-4DB2-BD59-A6C34878D82A}">
                    <a16:rowId xmlns:a16="http://schemas.microsoft.com/office/drawing/2014/main" val="10000"/>
                  </a:ext>
                </a:extLst>
              </a:tr>
              <a:tr h="436747">
                <a:tc>
                  <a:txBody>
                    <a:bodyPr/>
                    <a:lstStyle/>
                    <a:p>
                      <a:pPr algn="ctr"/>
                      <a:r>
                        <a:rPr lang="id-ID" dirty="0" smtClean="0"/>
                        <a:t>1</a:t>
                      </a:r>
                      <a:endParaRPr lang="id-ID" dirty="0"/>
                    </a:p>
                  </a:txBody>
                  <a:tcPr/>
                </a:tc>
                <a:tc>
                  <a:txBody>
                    <a:bodyPr/>
                    <a:lstStyle/>
                    <a:p>
                      <a:pPr algn="ctr"/>
                      <a:r>
                        <a:rPr lang="id-ID" dirty="0" smtClean="0"/>
                        <a:t>2</a:t>
                      </a:r>
                      <a:endParaRPr lang="id-ID" dirty="0"/>
                    </a:p>
                  </a:txBody>
                  <a:tcPr/>
                </a:tc>
                <a:tc>
                  <a:txBody>
                    <a:bodyPr/>
                    <a:lstStyle/>
                    <a:p>
                      <a:pPr algn="ctr"/>
                      <a:r>
                        <a:rPr lang="id-ID" dirty="0" smtClean="0"/>
                        <a:t>3</a:t>
                      </a:r>
                      <a:endParaRPr lang="id-ID" dirty="0"/>
                    </a:p>
                  </a:txBody>
                  <a:tcPr/>
                </a:tc>
                <a:tc>
                  <a:txBody>
                    <a:bodyPr/>
                    <a:lstStyle/>
                    <a:p>
                      <a:pPr algn="ctr"/>
                      <a:r>
                        <a:rPr lang="id-ID" dirty="0" smtClean="0"/>
                        <a:t>4</a:t>
                      </a:r>
                      <a:endParaRPr lang="id-ID" dirty="0"/>
                    </a:p>
                  </a:txBody>
                  <a:tcPr/>
                </a:tc>
                <a:tc>
                  <a:txBody>
                    <a:bodyPr/>
                    <a:lstStyle/>
                    <a:p>
                      <a:pPr algn="ctr"/>
                      <a:r>
                        <a:rPr lang="id-ID" dirty="0" smtClean="0"/>
                        <a:t>8</a:t>
                      </a:r>
                      <a:endParaRPr lang="id-ID" dirty="0"/>
                    </a:p>
                  </a:txBody>
                  <a:tcPr/>
                </a:tc>
                <a:tc>
                  <a:txBody>
                    <a:bodyPr/>
                    <a:lstStyle/>
                    <a:p>
                      <a:pPr algn="ctr"/>
                      <a:r>
                        <a:rPr lang="id-ID" dirty="0" smtClean="0"/>
                        <a:t>9</a:t>
                      </a:r>
                      <a:endParaRPr lang="id-ID" dirty="0"/>
                    </a:p>
                  </a:txBody>
                  <a:tcPr/>
                </a:tc>
                <a:extLst>
                  <a:ext uri="{0D108BD9-81ED-4DB2-BD59-A6C34878D82A}">
                    <a16:rowId xmlns:a16="http://schemas.microsoft.com/office/drawing/2014/main" val="10001"/>
                  </a:ext>
                </a:extLst>
              </a:tr>
              <a:tr h="4953778">
                <a:tc>
                  <a:txBody>
                    <a:bodyPr/>
                    <a:lstStyle/>
                    <a:p>
                      <a:r>
                        <a:rPr lang="id-ID" dirty="0" smtClean="0"/>
                        <a:t>1.</a:t>
                      </a:r>
                      <a:endParaRPr lang="id-ID" dirty="0"/>
                    </a:p>
                  </a:txBody>
                  <a:tcPr/>
                </a:tc>
                <a:tc>
                  <a:txBody>
                    <a:bodyPr/>
                    <a:lstStyle/>
                    <a:p>
                      <a:r>
                        <a:rPr lang="id-ID" dirty="0" smtClean="0"/>
                        <a:t>Memahami</a:t>
                      </a:r>
                      <a:r>
                        <a:rPr lang="id-ID" baseline="0" dirty="0" smtClean="0"/>
                        <a:t> gerakan islamisasi di Nusantara </a:t>
                      </a:r>
                      <a:endParaRPr lang="id-ID" dirty="0"/>
                    </a:p>
                  </a:txBody>
                  <a:tcPr/>
                </a:tc>
                <a:tc>
                  <a:txBody>
                    <a:bodyPr/>
                    <a:lstStyle/>
                    <a:p>
                      <a:pPr marL="342900" indent="-342900">
                        <a:buAutoNum type="arabicPeriod"/>
                      </a:pPr>
                      <a:r>
                        <a:rPr lang="id-ID" dirty="0" smtClean="0"/>
                        <a:t>Dapat menjelaskan teori-teori islamisasi di nusantara</a:t>
                      </a:r>
                    </a:p>
                    <a:p>
                      <a:pPr marL="342900" indent="-342900">
                        <a:buAutoNum type="arabicPeriod"/>
                      </a:pPr>
                      <a:r>
                        <a:rPr lang="id-ID" dirty="0" smtClean="0"/>
                        <a:t>Dapat menjelaskan</a:t>
                      </a:r>
                      <a:r>
                        <a:rPr lang="id-ID" baseline="0" dirty="0" smtClean="0"/>
                        <a:t> tahap-tahap perkembangan Islam di Nusantara.</a:t>
                      </a:r>
                    </a:p>
                    <a:p>
                      <a:pPr marL="342900" indent="-342900">
                        <a:buAutoNum type="arabicPeriod"/>
                      </a:pPr>
                      <a:r>
                        <a:rPr lang="id-ID" dirty="0" smtClean="0"/>
                        <a:t>Dapat</a:t>
                      </a:r>
                      <a:r>
                        <a:rPr lang="id-ID" baseline="0" dirty="0" smtClean="0"/>
                        <a:t> menjelaskan corak Islam di Nusantara</a:t>
                      </a:r>
                      <a:endParaRPr lang="id-ID" dirty="0"/>
                    </a:p>
                  </a:txBody>
                  <a:tcPr/>
                </a:tc>
                <a:tc>
                  <a:txBody>
                    <a:bodyPr/>
                    <a:lstStyle/>
                    <a:p>
                      <a:pPr marL="342900" indent="-342900">
                        <a:buAutoNum type="arabicPeriod"/>
                      </a:pPr>
                      <a:r>
                        <a:rPr lang="id-ID" dirty="0" smtClean="0"/>
                        <a:t>Teori-teori Islamisasi</a:t>
                      </a:r>
                      <a:r>
                        <a:rPr lang="id-ID" baseline="0" dirty="0" smtClean="0"/>
                        <a:t> nusantara</a:t>
                      </a:r>
                    </a:p>
                    <a:p>
                      <a:pPr marL="342900" indent="-342900">
                        <a:buAutoNum type="arabicPeriod"/>
                      </a:pPr>
                      <a:r>
                        <a:rPr lang="id-ID" dirty="0" smtClean="0"/>
                        <a:t>Tahap-tahap</a:t>
                      </a:r>
                      <a:r>
                        <a:rPr lang="id-ID" baseline="0" dirty="0" smtClean="0"/>
                        <a:t> perkembangan Islam di nusantara </a:t>
                      </a:r>
                    </a:p>
                    <a:p>
                      <a:pPr marL="342900" indent="-342900">
                        <a:buAutoNum type="arabicPeriod"/>
                      </a:pPr>
                      <a:r>
                        <a:rPr lang="id-ID" baseline="0" dirty="0" smtClean="0"/>
                        <a:t>Corak Islam di nusantara</a:t>
                      </a:r>
                      <a:endParaRPr lang="id-ID" dirty="0"/>
                    </a:p>
                  </a:txBody>
                  <a:tcPr/>
                </a:tc>
                <a:tc>
                  <a:txBody>
                    <a:bodyPr/>
                    <a:lstStyle/>
                    <a:p>
                      <a:r>
                        <a:rPr lang="id-ID" dirty="0" smtClean="0"/>
                        <a:t>1 x 100 menit</a:t>
                      </a:r>
                      <a:endParaRPr lang="id-ID" dirty="0"/>
                    </a:p>
                  </a:txBody>
                  <a:tcPr/>
                </a:tc>
                <a:tc>
                  <a:txBody>
                    <a:bodyPr/>
                    <a:lstStyle/>
                    <a:p>
                      <a:r>
                        <a:rPr lang="id-ID" dirty="0" smtClean="0"/>
                        <a:t>Azra, 2002:15-50</a:t>
                      </a:r>
                    </a:p>
                    <a:p>
                      <a:r>
                        <a:rPr lang="id-ID" dirty="0" smtClean="0"/>
                        <a:t>1995:73</a:t>
                      </a:r>
                      <a:endParaRPr lang="id-ID"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5721" y="642918"/>
          <a:ext cx="8648732" cy="5857916"/>
        </p:xfrm>
        <a:graphic>
          <a:graphicData uri="http://schemas.openxmlformats.org/drawingml/2006/table">
            <a:tbl>
              <a:tblPr firstRow="1" bandRow="1">
                <a:tableStyleId>{21E4AEA4-8DFA-4A89-87EB-49C32662AFE0}</a:tableStyleId>
              </a:tblPr>
              <a:tblGrid>
                <a:gridCol w="369396">
                  <a:extLst>
                    <a:ext uri="{9D8B030D-6E8A-4147-A177-3AD203B41FA5}">
                      <a16:colId xmlns:a16="http://schemas.microsoft.com/office/drawing/2014/main" val="20000"/>
                    </a:ext>
                  </a:extLst>
                </a:gridCol>
                <a:gridCol w="1846973">
                  <a:extLst>
                    <a:ext uri="{9D8B030D-6E8A-4147-A177-3AD203B41FA5}">
                      <a16:colId xmlns:a16="http://schemas.microsoft.com/office/drawing/2014/main" val="20001"/>
                    </a:ext>
                  </a:extLst>
                </a:gridCol>
                <a:gridCol w="2284224">
                  <a:extLst>
                    <a:ext uri="{9D8B030D-6E8A-4147-A177-3AD203B41FA5}">
                      <a16:colId xmlns:a16="http://schemas.microsoft.com/office/drawing/2014/main" val="20002"/>
                    </a:ext>
                  </a:extLst>
                </a:gridCol>
                <a:gridCol w="1588687">
                  <a:extLst>
                    <a:ext uri="{9D8B030D-6E8A-4147-A177-3AD203B41FA5}">
                      <a16:colId xmlns:a16="http://schemas.microsoft.com/office/drawing/2014/main" val="20003"/>
                    </a:ext>
                  </a:extLst>
                </a:gridCol>
                <a:gridCol w="1117997">
                  <a:extLst>
                    <a:ext uri="{9D8B030D-6E8A-4147-A177-3AD203B41FA5}">
                      <a16:colId xmlns:a16="http://schemas.microsoft.com/office/drawing/2014/main" val="20004"/>
                    </a:ext>
                  </a:extLst>
                </a:gridCol>
                <a:gridCol w="1441455">
                  <a:extLst>
                    <a:ext uri="{9D8B030D-6E8A-4147-A177-3AD203B41FA5}">
                      <a16:colId xmlns:a16="http://schemas.microsoft.com/office/drawing/2014/main" val="20005"/>
                    </a:ext>
                  </a:extLst>
                </a:gridCol>
              </a:tblGrid>
              <a:tr h="5438916">
                <a:tc>
                  <a:txBody>
                    <a:bodyPr/>
                    <a:lstStyle/>
                    <a:p>
                      <a:r>
                        <a:rPr lang="id-ID" sz="1600" dirty="0" smtClean="0">
                          <a:solidFill>
                            <a:schemeClr val="tx1"/>
                          </a:solidFill>
                        </a:rPr>
                        <a:t>2.</a:t>
                      </a:r>
                      <a:endParaRPr lang="id-ID" sz="16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solidFill>
                            <a:schemeClr val="tx1"/>
                          </a:solidFill>
                        </a:rPr>
                        <a:t>Memahami</a:t>
                      </a:r>
                      <a:r>
                        <a:rPr lang="id-ID" sz="1600" baseline="0" dirty="0" smtClean="0">
                          <a:solidFill>
                            <a:schemeClr val="tx1"/>
                          </a:solidFill>
                        </a:rPr>
                        <a:t> </a:t>
                      </a:r>
                      <a:r>
                        <a:rPr lang="id-ID" sz="1600" dirty="0" smtClean="0">
                          <a:solidFill>
                            <a:schemeClr val="tx1"/>
                          </a:solidFill>
                        </a:rPr>
                        <a:t>Asal-usul gerakan</a:t>
                      </a:r>
                      <a:r>
                        <a:rPr lang="id-ID" sz="1600" baseline="0" dirty="0" smtClean="0">
                          <a:solidFill>
                            <a:schemeClr val="tx1"/>
                          </a:solidFill>
                        </a:rPr>
                        <a:t> Muhammadiyah</a:t>
                      </a:r>
                      <a:endParaRPr lang="id-ID" sz="1600" dirty="0" smtClean="0">
                        <a:solidFill>
                          <a:schemeClr val="tx1"/>
                        </a:solidFill>
                      </a:endParaRPr>
                    </a:p>
                    <a:p>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Dapat</a:t>
                      </a:r>
                      <a:r>
                        <a:rPr lang="id-ID" sz="1600" baseline="0" dirty="0" smtClean="0">
                          <a:solidFill>
                            <a:schemeClr val="tx1"/>
                          </a:solidFill>
                        </a:rPr>
                        <a:t> menjelaskan faktor-faktor yang melatar belakangi lahirnya gerakan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menjelaskan sosok, kepribadian, dan obsesi founding father gerakan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Latar belakang lahirnya gerakan Muhammadiyah</a:t>
                      </a:r>
                    </a:p>
                    <a:p>
                      <a:pPr marL="342900" indent="-342900">
                        <a:buAutoNum type="arabicPeriod"/>
                      </a:pPr>
                      <a:endParaRPr lang="id-ID" sz="1600" dirty="0" smtClean="0">
                        <a:solidFill>
                          <a:schemeClr val="tx1"/>
                        </a:solidFill>
                      </a:endParaRPr>
                    </a:p>
                    <a:p>
                      <a:pPr marL="342900" indent="-342900">
                        <a:buAutoNum type="arabicPeriod"/>
                      </a:pPr>
                      <a:r>
                        <a:rPr lang="id-ID" sz="1600" dirty="0" smtClean="0">
                          <a:solidFill>
                            <a:schemeClr val="tx1"/>
                          </a:solidFill>
                        </a:rPr>
                        <a:t>Profil pendiri Muhammadiyah.</a:t>
                      </a:r>
                      <a:endParaRPr lang="id-ID" sz="1600" dirty="0">
                        <a:solidFill>
                          <a:schemeClr val="tx1"/>
                        </a:solidFill>
                      </a:endParaRPr>
                    </a:p>
                  </a:txBody>
                  <a:tcPr/>
                </a:tc>
                <a:tc>
                  <a:txBody>
                    <a:bodyPr/>
                    <a:lstStyle/>
                    <a:p>
                      <a:r>
                        <a:rPr lang="id-ID" sz="1600" dirty="0" smtClean="0">
                          <a:solidFill>
                            <a:schemeClr val="tx1"/>
                          </a:solidFill>
                        </a:rPr>
                        <a:t>1 x</a:t>
                      </a:r>
                      <a:r>
                        <a:rPr lang="id-ID" sz="1600" baseline="0" dirty="0" smtClean="0">
                          <a:solidFill>
                            <a:schemeClr val="tx1"/>
                          </a:solidFill>
                        </a:rPr>
                        <a:t> 100 menit</a:t>
                      </a:r>
                      <a:endParaRPr lang="id-ID" sz="1600" dirty="0">
                        <a:solidFill>
                          <a:schemeClr val="tx1"/>
                        </a:solidFill>
                      </a:endParaRPr>
                    </a:p>
                  </a:txBody>
                  <a:tcPr/>
                </a:tc>
                <a:tc>
                  <a:txBody>
                    <a:bodyPr/>
                    <a:lstStyle/>
                    <a:p>
                      <a:r>
                        <a:rPr lang="id-ID" sz="1600" dirty="0" smtClean="0">
                          <a:solidFill>
                            <a:schemeClr val="tx1"/>
                          </a:solidFill>
                        </a:rPr>
                        <a:t>Khozin dan Syaukani</a:t>
                      </a:r>
                      <a:r>
                        <a:rPr lang="id-ID" sz="1600" baseline="0" dirty="0" smtClean="0">
                          <a:solidFill>
                            <a:schemeClr val="tx1"/>
                          </a:solidFill>
                        </a:rPr>
                        <a:t>, 2000::173-220 Khozin, 2005:29</a:t>
                      </a:r>
                      <a:endParaRPr lang="id-ID" sz="1600" dirty="0">
                        <a:solidFill>
                          <a:schemeClr val="tx1"/>
                        </a:solidFill>
                      </a:endParaRPr>
                    </a:p>
                  </a:txBody>
                  <a:tcPr/>
                </a:tc>
                <a:extLst>
                  <a:ext uri="{0D108BD9-81ED-4DB2-BD59-A6C34878D82A}">
                    <a16:rowId xmlns:a16="http://schemas.microsoft.com/office/drawing/2014/main" val="10000"/>
                  </a:ext>
                </a:extLst>
              </a:tr>
              <a:tr h="419000">
                <a:tc>
                  <a:txBody>
                    <a:bodyPr/>
                    <a:lstStyle/>
                    <a:p>
                      <a:endParaRPr lang="id-ID" sz="1600" dirty="0">
                        <a:solidFill>
                          <a:schemeClr val="tx1"/>
                        </a:solidFill>
                      </a:endParaRPr>
                    </a:p>
                  </a:txBody>
                  <a:tcPr/>
                </a:tc>
                <a:tc>
                  <a:txBody>
                    <a:bodyPr/>
                    <a:lstStyle/>
                    <a:p>
                      <a:endParaRPr lang="id-ID" sz="1600" baseline="0" dirty="0" smtClean="0">
                        <a:solidFill>
                          <a:schemeClr val="tx1"/>
                        </a:solidFill>
                      </a:endParaRPr>
                    </a:p>
                  </a:txBody>
                  <a:tcPr/>
                </a:tc>
                <a:tc>
                  <a:txBody>
                    <a:bodyPr/>
                    <a:lstStyle/>
                    <a:p>
                      <a:endParaRPr lang="id-ID" sz="1600" dirty="0">
                        <a:solidFill>
                          <a:schemeClr val="tx1"/>
                        </a:solidFill>
                      </a:endParaRPr>
                    </a:p>
                  </a:txBody>
                  <a:tcPr/>
                </a:tc>
                <a:tc>
                  <a:txBody>
                    <a:bodyPr/>
                    <a:lstStyle/>
                    <a:p>
                      <a:endParaRPr lang="id-ID" sz="1600">
                        <a:solidFill>
                          <a:schemeClr val="tx1"/>
                        </a:solidFill>
                      </a:endParaRPr>
                    </a:p>
                  </a:txBody>
                  <a:tcPr/>
                </a:tc>
                <a:tc>
                  <a:txBody>
                    <a:bodyPr/>
                    <a:lstStyle/>
                    <a:p>
                      <a:endParaRPr lang="id-ID" sz="1600" dirty="0">
                        <a:solidFill>
                          <a:schemeClr val="tx1"/>
                        </a:solidFill>
                      </a:endParaRPr>
                    </a:p>
                  </a:txBody>
                  <a:tcPr/>
                </a:tc>
                <a:tc>
                  <a:txBody>
                    <a:bodyPr/>
                    <a:lstStyle/>
                    <a:p>
                      <a:endParaRPr lang="id-ID" sz="1600" dirty="0">
                        <a:solidFill>
                          <a:schemeClr val="tx1"/>
                        </a:solidFill>
                      </a:endParaRP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57158" y="500042"/>
          <a:ext cx="8501122" cy="5786478"/>
        </p:xfrm>
        <a:graphic>
          <a:graphicData uri="http://schemas.openxmlformats.org/drawingml/2006/table">
            <a:tbl>
              <a:tblPr firstRow="1" bandRow="1">
                <a:tableStyleId>{21E4AEA4-8DFA-4A89-87EB-49C32662AFE0}</a:tableStyleId>
              </a:tblPr>
              <a:tblGrid>
                <a:gridCol w="404904">
                  <a:extLst>
                    <a:ext uri="{9D8B030D-6E8A-4147-A177-3AD203B41FA5}">
                      <a16:colId xmlns:a16="http://schemas.microsoft.com/office/drawing/2014/main" val="20000"/>
                    </a:ext>
                  </a:extLst>
                </a:gridCol>
                <a:gridCol w="1538634">
                  <a:extLst>
                    <a:ext uri="{9D8B030D-6E8A-4147-A177-3AD203B41FA5}">
                      <a16:colId xmlns:a16="http://schemas.microsoft.com/office/drawing/2014/main" val="20001"/>
                    </a:ext>
                  </a:extLst>
                </a:gridCol>
                <a:gridCol w="2429423">
                  <a:extLst>
                    <a:ext uri="{9D8B030D-6E8A-4147-A177-3AD203B41FA5}">
                      <a16:colId xmlns:a16="http://schemas.microsoft.com/office/drawing/2014/main" val="20002"/>
                    </a:ext>
                  </a:extLst>
                </a:gridCol>
                <a:gridCol w="2427964">
                  <a:extLst>
                    <a:ext uri="{9D8B030D-6E8A-4147-A177-3AD203B41FA5}">
                      <a16:colId xmlns:a16="http://schemas.microsoft.com/office/drawing/2014/main" val="20003"/>
                    </a:ext>
                  </a:extLst>
                </a:gridCol>
                <a:gridCol w="960999">
                  <a:extLst>
                    <a:ext uri="{9D8B030D-6E8A-4147-A177-3AD203B41FA5}">
                      <a16:colId xmlns:a16="http://schemas.microsoft.com/office/drawing/2014/main" val="20004"/>
                    </a:ext>
                  </a:extLst>
                </a:gridCol>
                <a:gridCol w="739198">
                  <a:extLst>
                    <a:ext uri="{9D8B030D-6E8A-4147-A177-3AD203B41FA5}">
                      <a16:colId xmlns:a16="http://schemas.microsoft.com/office/drawing/2014/main" val="20005"/>
                    </a:ext>
                  </a:extLst>
                </a:gridCol>
              </a:tblGrid>
              <a:tr h="5786478">
                <a:tc>
                  <a:txBody>
                    <a:bodyPr/>
                    <a:lstStyle/>
                    <a:p>
                      <a:r>
                        <a:rPr lang="id-ID" sz="1600" dirty="0" smtClean="0">
                          <a:solidFill>
                            <a:schemeClr val="tx1"/>
                          </a:solidFill>
                        </a:rPr>
                        <a:t>3.</a:t>
                      </a:r>
                      <a:endParaRPr lang="id-ID" sz="1600" dirty="0">
                        <a:solidFill>
                          <a:schemeClr val="tx1"/>
                        </a:solidFill>
                      </a:endParaRPr>
                    </a:p>
                  </a:txBody>
                  <a:tcPr/>
                </a:tc>
                <a:tc>
                  <a:txBody>
                    <a:bodyPr/>
                    <a:lstStyle/>
                    <a:p>
                      <a:r>
                        <a:rPr lang="id-ID" sz="1600" dirty="0" smtClean="0">
                          <a:solidFill>
                            <a:schemeClr val="tx1"/>
                          </a:solidFill>
                        </a:rPr>
                        <a:t>Memahami Mukaddimah</a:t>
                      </a:r>
                      <a:r>
                        <a:rPr lang="id-ID" sz="1600" baseline="0" dirty="0" smtClean="0">
                          <a:solidFill>
                            <a:schemeClr val="tx1"/>
                          </a:solidFill>
                        </a:rPr>
                        <a:t>, Anggaran Dasar dan Anggaran Rumah tangga Muhammadiyah</a:t>
                      </a:r>
                    </a:p>
                    <a:p>
                      <a:endParaRPr lang="id-ID" sz="1600" baseline="0" dirty="0" smtClean="0">
                        <a:solidFill>
                          <a:schemeClr val="tx1"/>
                        </a:solidFill>
                      </a:endParaRPr>
                    </a:p>
                    <a:p>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Dapat menjelaskan Mukaddimah</a:t>
                      </a:r>
                      <a:r>
                        <a:rPr lang="id-ID" sz="1600" baseline="0" dirty="0" smtClean="0">
                          <a:solidFill>
                            <a:schemeClr val="tx1"/>
                          </a:solidFill>
                        </a:rPr>
                        <a:t> Anggaran Dasar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menjelaskan identitas dan asas Muhammadiyah </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menjelaskan keanggotaan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menjelaskan keorganisasian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Mukaddimah Anggaran</a:t>
                      </a:r>
                      <a:r>
                        <a:rPr lang="id-ID" sz="1600" baseline="0" dirty="0" smtClean="0">
                          <a:solidFill>
                            <a:schemeClr val="tx1"/>
                          </a:solidFill>
                        </a:rPr>
                        <a:t> Dasar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Identitas dan asas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Keanggotaan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Keorganisasian Muhammadiyah.</a:t>
                      </a:r>
                    </a:p>
                  </a:txBody>
                  <a:tcPr/>
                </a:tc>
                <a:tc>
                  <a:txBody>
                    <a:bodyPr/>
                    <a:lstStyle/>
                    <a:p>
                      <a:r>
                        <a:rPr lang="id-ID" sz="1600" dirty="0" smtClean="0">
                          <a:solidFill>
                            <a:schemeClr val="tx1"/>
                          </a:solidFill>
                        </a:rPr>
                        <a:t>1 x 100 menit</a:t>
                      </a:r>
                      <a:endParaRPr lang="id-ID" sz="1600" dirty="0">
                        <a:solidFill>
                          <a:schemeClr val="tx1"/>
                        </a:solidFill>
                      </a:endParaRPr>
                    </a:p>
                  </a:txBody>
                  <a:tcPr/>
                </a:tc>
                <a:tc>
                  <a:txBody>
                    <a:bodyPr/>
                    <a:lstStyle/>
                    <a:p>
                      <a:r>
                        <a:rPr lang="id-ID" sz="1600" dirty="0" smtClean="0">
                          <a:solidFill>
                            <a:schemeClr val="tx1"/>
                          </a:solidFill>
                        </a:rPr>
                        <a:t>PPM. 2005:1-67</a:t>
                      </a:r>
                    </a:p>
                    <a:p>
                      <a:r>
                        <a:rPr lang="id-ID" sz="1600" dirty="0" smtClean="0">
                          <a:solidFill>
                            <a:schemeClr val="tx1"/>
                          </a:solidFill>
                        </a:rPr>
                        <a:t>PPM.2010</a:t>
                      </a:r>
                      <a:endParaRPr lang="id-ID" sz="16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85750" y="642938"/>
          <a:ext cx="8648700" cy="5643582"/>
        </p:xfrm>
        <a:graphic>
          <a:graphicData uri="http://schemas.openxmlformats.org/drawingml/2006/table">
            <a:tbl>
              <a:tblPr firstRow="1" bandRow="1">
                <a:tableStyleId>{21E4AEA4-8DFA-4A89-87EB-49C32662AFE0}</a:tableStyleId>
              </a:tblPr>
              <a:tblGrid>
                <a:gridCol w="500036">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2214578">
                  <a:extLst>
                    <a:ext uri="{9D8B030D-6E8A-4147-A177-3AD203B41FA5}">
                      <a16:colId xmlns:a16="http://schemas.microsoft.com/office/drawing/2014/main" val="20002"/>
                    </a:ext>
                  </a:extLst>
                </a:gridCol>
                <a:gridCol w="1643074">
                  <a:extLst>
                    <a:ext uri="{9D8B030D-6E8A-4147-A177-3AD203B41FA5}">
                      <a16:colId xmlns:a16="http://schemas.microsoft.com/office/drawing/2014/main" val="20003"/>
                    </a:ext>
                  </a:extLst>
                </a:gridCol>
                <a:gridCol w="928694">
                  <a:extLst>
                    <a:ext uri="{9D8B030D-6E8A-4147-A177-3AD203B41FA5}">
                      <a16:colId xmlns:a16="http://schemas.microsoft.com/office/drawing/2014/main" val="20004"/>
                    </a:ext>
                  </a:extLst>
                </a:gridCol>
                <a:gridCol w="1576368">
                  <a:extLst>
                    <a:ext uri="{9D8B030D-6E8A-4147-A177-3AD203B41FA5}">
                      <a16:colId xmlns:a16="http://schemas.microsoft.com/office/drawing/2014/main" val="20005"/>
                    </a:ext>
                  </a:extLst>
                </a:gridCol>
              </a:tblGrid>
              <a:tr h="5643582">
                <a:tc>
                  <a:txBody>
                    <a:bodyPr/>
                    <a:lstStyle/>
                    <a:p>
                      <a:r>
                        <a:rPr lang="id-ID" sz="1600" dirty="0" smtClean="0">
                          <a:solidFill>
                            <a:schemeClr val="tx1"/>
                          </a:solidFill>
                        </a:rPr>
                        <a:t>4.</a:t>
                      </a:r>
                      <a:endParaRPr lang="id-ID" sz="1600" dirty="0">
                        <a:solidFill>
                          <a:schemeClr val="tx1"/>
                        </a:solidFill>
                      </a:endParaRPr>
                    </a:p>
                  </a:txBody>
                  <a:tcPr/>
                </a:tc>
                <a:tc>
                  <a:txBody>
                    <a:bodyPr/>
                    <a:lstStyle/>
                    <a:p>
                      <a:r>
                        <a:rPr lang="id-ID" sz="1600" dirty="0" smtClean="0">
                          <a:solidFill>
                            <a:schemeClr val="tx1"/>
                          </a:solidFill>
                        </a:rPr>
                        <a:t>Memahami Kepribadian</a:t>
                      </a:r>
                      <a:r>
                        <a:rPr lang="id-ID" sz="1600" baseline="0" dirty="0" smtClean="0">
                          <a:solidFill>
                            <a:schemeClr val="tx1"/>
                          </a:solidFill>
                        </a:rPr>
                        <a:t>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Dapat menjelaskan</a:t>
                      </a:r>
                      <a:r>
                        <a:rPr lang="id-ID" sz="1600" baseline="0" dirty="0" smtClean="0">
                          <a:solidFill>
                            <a:schemeClr val="tx1"/>
                          </a:solidFill>
                        </a:rPr>
                        <a:t> hakekat Muhammadiyah</a:t>
                      </a:r>
                    </a:p>
                    <a:p>
                      <a:pPr marL="342900" indent="-342900">
                        <a:buAutoNum type="arabicPeriod"/>
                      </a:pPr>
                      <a:r>
                        <a:rPr lang="id-ID" sz="1600" baseline="0" dirty="0" smtClean="0">
                          <a:solidFill>
                            <a:schemeClr val="tx1"/>
                          </a:solidFill>
                        </a:rPr>
                        <a:t>Dapat menjelaskan dasar amal usaha Muhammadiyah</a:t>
                      </a:r>
                    </a:p>
                    <a:p>
                      <a:pPr marL="342900" indent="-342900">
                        <a:buAutoNum type="arabicPeriod"/>
                      </a:pPr>
                      <a:r>
                        <a:rPr lang="id-ID" sz="1600" baseline="0" dirty="0" smtClean="0">
                          <a:solidFill>
                            <a:schemeClr val="tx1"/>
                          </a:solidFill>
                        </a:rPr>
                        <a:t>Dapat menjelaskan pedoman amal usaha dan perjuangan Muhammadiyah</a:t>
                      </a:r>
                    </a:p>
                    <a:p>
                      <a:pPr marL="342900" indent="-342900">
                        <a:buAutoNum type="arabicPeriod"/>
                      </a:pPr>
                      <a:r>
                        <a:rPr lang="id-ID" sz="1600" baseline="0" dirty="0" smtClean="0">
                          <a:solidFill>
                            <a:schemeClr val="tx1"/>
                          </a:solidFill>
                        </a:rPr>
                        <a:t>Dapat menjelaskan sifat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Hakekat Muhammadiyah.</a:t>
                      </a:r>
                    </a:p>
                    <a:p>
                      <a:pPr marL="342900" indent="-342900">
                        <a:buAutoNum type="arabicPeriod"/>
                      </a:pPr>
                      <a:r>
                        <a:rPr lang="id-ID" sz="1600" dirty="0" smtClean="0">
                          <a:solidFill>
                            <a:schemeClr val="tx1"/>
                          </a:solidFill>
                        </a:rPr>
                        <a:t>Dasar amal usaha Muhammadiyah</a:t>
                      </a:r>
                    </a:p>
                    <a:p>
                      <a:pPr marL="342900" indent="-342900">
                        <a:buAutoNum type="arabicPeriod"/>
                      </a:pPr>
                      <a:r>
                        <a:rPr lang="id-ID" sz="1600" dirty="0" smtClean="0">
                          <a:solidFill>
                            <a:schemeClr val="tx1"/>
                          </a:solidFill>
                        </a:rPr>
                        <a:t>Pedoman amal usaha dan perjuangan  Muhammadiyah</a:t>
                      </a:r>
                    </a:p>
                    <a:p>
                      <a:pPr marL="342900" indent="-342900">
                        <a:buAutoNum type="arabicPeriod"/>
                      </a:pPr>
                      <a:r>
                        <a:rPr lang="id-ID" sz="1600" dirty="0" smtClean="0">
                          <a:solidFill>
                            <a:schemeClr val="tx1"/>
                          </a:solidFill>
                        </a:rPr>
                        <a:t>Sifat Muhammadiyah</a:t>
                      </a:r>
                      <a:endParaRPr lang="id-ID" sz="1600" dirty="0">
                        <a:solidFill>
                          <a:schemeClr val="tx1"/>
                        </a:solidFill>
                      </a:endParaRPr>
                    </a:p>
                  </a:txBody>
                  <a:tcPr/>
                </a:tc>
                <a:tc>
                  <a:txBody>
                    <a:bodyPr/>
                    <a:lstStyle/>
                    <a:p>
                      <a:r>
                        <a:rPr lang="id-ID" sz="1600" dirty="0" smtClean="0">
                          <a:solidFill>
                            <a:schemeClr val="tx1"/>
                          </a:solidFill>
                        </a:rPr>
                        <a:t>1 x 100 menit</a:t>
                      </a:r>
                      <a:endParaRPr lang="id-ID" sz="1600" dirty="0">
                        <a:solidFill>
                          <a:schemeClr val="tx1"/>
                        </a:solidFill>
                      </a:endParaRPr>
                    </a:p>
                  </a:txBody>
                  <a:tcPr/>
                </a:tc>
                <a:tc>
                  <a:txBody>
                    <a:bodyPr/>
                    <a:lstStyle/>
                    <a:p>
                      <a:r>
                        <a:rPr lang="id-ID" sz="1600" dirty="0" smtClean="0">
                          <a:solidFill>
                            <a:schemeClr val="tx1"/>
                          </a:solidFill>
                        </a:rPr>
                        <a:t>Nashir.</a:t>
                      </a:r>
                      <a:r>
                        <a:rPr lang="id-ID" sz="1600" baseline="0" dirty="0" smtClean="0">
                          <a:solidFill>
                            <a:schemeClr val="tx1"/>
                          </a:solidFill>
                        </a:rPr>
                        <a:t> 2006: 101-109 Khozin dan Syaukani, 2000:155-156</a:t>
                      </a:r>
                      <a:endParaRPr lang="id-ID" sz="16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625" y="642938"/>
          <a:ext cx="8505828" cy="5572144"/>
        </p:xfrm>
        <a:graphic>
          <a:graphicData uri="http://schemas.openxmlformats.org/drawingml/2006/table">
            <a:tbl>
              <a:tblPr firstRow="1" bandRow="1">
                <a:tableStyleId>{21E4AEA4-8DFA-4A89-87EB-49C32662AFE0}</a:tableStyleId>
              </a:tblPr>
              <a:tblGrid>
                <a:gridCol w="500037">
                  <a:extLst>
                    <a:ext uri="{9D8B030D-6E8A-4147-A177-3AD203B41FA5}">
                      <a16:colId xmlns:a16="http://schemas.microsoft.com/office/drawing/2014/main" val="20000"/>
                    </a:ext>
                  </a:extLst>
                </a:gridCol>
                <a:gridCol w="1857388">
                  <a:extLst>
                    <a:ext uri="{9D8B030D-6E8A-4147-A177-3AD203B41FA5}">
                      <a16:colId xmlns:a16="http://schemas.microsoft.com/office/drawing/2014/main" val="20001"/>
                    </a:ext>
                  </a:extLst>
                </a:gridCol>
                <a:gridCol w="1895489">
                  <a:extLst>
                    <a:ext uri="{9D8B030D-6E8A-4147-A177-3AD203B41FA5}">
                      <a16:colId xmlns:a16="http://schemas.microsoft.com/office/drawing/2014/main" val="20002"/>
                    </a:ext>
                  </a:extLst>
                </a:gridCol>
                <a:gridCol w="2105039">
                  <a:extLst>
                    <a:ext uri="{9D8B030D-6E8A-4147-A177-3AD203B41FA5}">
                      <a16:colId xmlns:a16="http://schemas.microsoft.com/office/drawing/2014/main" val="20003"/>
                    </a:ext>
                  </a:extLst>
                </a:gridCol>
                <a:gridCol w="928694">
                  <a:extLst>
                    <a:ext uri="{9D8B030D-6E8A-4147-A177-3AD203B41FA5}">
                      <a16:colId xmlns:a16="http://schemas.microsoft.com/office/drawing/2014/main" val="20004"/>
                    </a:ext>
                  </a:extLst>
                </a:gridCol>
                <a:gridCol w="1219181">
                  <a:extLst>
                    <a:ext uri="{9D8B030D-6E8A-4147-A177-3AD203B41FA5}">
                      <a16:colId xmlns:a16="http://schemas.microsoft.com/office/drawing/2014/main" val="20005"/>
                    </a:ext>
                  </a:extLst>
                </a:gridCol>
              </a:tblGrid>
              <a:tr h="5572144">
                <a:tc>
                  <a:txBody>
                    <a:bodyPr/>
                    <a:lstStyle/>
                    <a:p>
                      <a:r>
                        <a:rPr lang="id-ID" sz="1600" dirty="0" smtClean="0">
                          <a:solidFill>
                            <a:schemeClr val="tx1"/>
                          </a:solidFill>
                        </a:rPr>
                        <a:t>5.</a:t>
                      </a:r>
                      <a:endParaRPr lang="id-ID" sz="1600" dirty="0">
                        <a:solidFill>
                          <a:schemeClr val="tx1"/>
                        </a:solidFill>
                      </a:endParaRPr>
                    </a:p>
                  </a:txBody>
                  <a:tcPr/>
                </a:tc>
                <a:tc>
                  <a:txBody>
                    <a:bodyPr/>
                    <a:lstStyle/>
                    <a:p>
                      <a:r>
                        <a:rPr lang="id-ID" sz="1600" dirty="0" smtClean="0">
                          <a:solidFill>
                            <a:schemeClr val="tx1"/>
                          </a:solidFill>
                        </a:rPr>
                        <a:t>Memahami matan keyakinan dan cita-cita hidup Muhammadiyah</a:t>
                      </a:r>
                      <a:endParaRPr lang="id-ID" sz="1600" dirty="0">
                        <a:solidFill>
                          <a:schemeClr val="tx1"/>
                        </a:solidFill>
                      </a:endParaRPr>
                    </a:p>
                  </a:txBody>
                  <a:tcPr/>
                </a:tc>
                <a:tc>
                  <a:txBody>
                    <a:bodyPr/>
                    <a:lstStyle/>
                    <a:p>
                      <a:pPr marL="342900" indent="-342900">
                        <a:buAutoNum type="arabicPeriod"/>
                      </a:pPr>
                      <a:r>
                        <a:rPr lang="id-ID" sz="1600" dirty="0" smtClean="0">
                          <a:solidFill>
                            <a:schemeClr val="tx1"/>
                          </a:solidFill>
                        </a:rPr>
                        <a:t>Memahami keyakinan Muhammadiyah </a:t>
                      </a:r>
                    </a:p>
                    <a:p>
                      <a:pPr marL="342900" indent="-342900">
                        <a:buAutoNum type="arabicPeriod"/>
                      </a:pPr>
                      <a:endParaRPr lang="id-ID" sz="1600" dirty="0" smtClean="0">
                        <a:solidFill>
                          <a:schemeClr val="tx1"/>
                        </a:solidFill>
                      </a:endParaRPr>
                    </a:p>
                    <a:p>
                      <a:pPr marL="342900" indent="-342900">
                        <a:buAutoNum type="arabicPeriod"/>
                      </a:pPr>
                      <a:r>
                        <a:rPr lang="id-ID" sz="1600" dirty="0" smtClean="0">
                          <a:solidFill>
                            <a:schemeClr val="tx1"/>
                          </a:solidFill>
                        </a:rPr>
                        <a:t>Memahami cita-cita hidup</a:t>
                      </a:r>
                      <a:r>
                        <a:rPr lang="id-ID" sz="1600" baseline="0" dirty="0" smtClean="0">
                          <a:solidFill>
                            <a:schemeClr val="tx1"/>
                          </a:solidFill>
                        </a:rPr>
                        <a:t>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Dapat mendeskripsikan arah usaha Muhammadiyah dalam bidang aqidah, ibadah, dan mu’amalah dunyawiyah</a:t>
                      </a:r>
                      <a:endParaRPr lang="id-ID" sz="1600" dirty="0" smtClean="0">
                        <a:solidFill>
                          <a:schemeClr val="tx1"/>
                        </a:solidFill>
                      </a:endParaRPr>
                    </a:p>
                  </a:txBody>
                  <a:tcPr/>
                </a:tc>
                <a:tc>
                  <a:txBody>
                    <a:bodyPr/>
                    <a:lstStyle/>
                    <a:p>
                      <a:pPr marL="342900" indent="-342900">
                        <a:buAutoNum type="arabicPeriod"/>
                      </a:pPr>
                      <a:r>
                        <a:rPr lang="id-ID" sz="1600" baseline="0" dirty="0" smtClean="0">
                          <a:solidFill>
                            <a:schemeClr val="tx1"/>
                          </a:solidFill>
                        </a:rPr>
                        <a:t>Cita-cita Muhammadiyah </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Islam dalam keyakinan Muhammadiyah</a:t>
                      </a:r>
                    </a:p>
                    <a:p>
                      <a:pPr marL="342900" indent="-342900">
                        <a:buAutoNum type="arabicPeriod"/>
                      </a:pPr>
                      <a:endParaRPr lang="id-ID" sz="1600" baseline="0" dirty="0" smtClean="0">
                        <a:solidFill>
                          <a:schemeClr val="tx1"/>
                        </a:solidFill>
                      </a:endParaRPr>
                    </a:p>
                    <a:p>
                      <a:pPr marL="342900" indent="-342900">
                        <a:buAutoNum type="arabicPeriod"/>
                      </a:pPr>
                      <a:r>
                        <a:rPr lang="id-ID" sz="1600" baseline="0" dirty="0" smtClean="0">
                          <a:solidFill>
                            <a:schemeClr val="tx1"/>
                          </a:solidFill>
                        </a:rPr>
                        <a:t>Arah usaha Muhammadiyah dalam bidang aqidah, ibadah, akhlak, dan muamalah dunyawiyah </a:t>
                      </a:r>
                      <a:endParaRPr lang="id-ID" sz="1600" dirty="0">
                        <a:solidFill>
                          <a:schemeClr val="tx1"/>
                        </a:solidFill>
                      </a:endParaRPr>
                    </a:p>
                  </a:txBody>
                  <a:tcPr/>
                </a:tc>
                <a:tc>
                  <a:txBody>
                    <a:bodyPr/>
                    <a:lstStyle/>
                    <a:p>
                      <a:r>
                        <a:rPr lang="id-ID" sz="1600" dirty="0" smtClean="0">
                          <a:solidFill>
                            <a:schemeClr val="tx1"/>
                          </a:solidFill>
                        </a:rPr>
                        <a:t>1 x 100 menit</a:t>
                      </a:r>
                      <a:endParaRPr lang="id-ID" sz="1600" dirty="0">
                        <a:solidFill>
                          <a:schemeClr val="tx1"/>
                        </a:solidFill>
                      </a:endParaRPr>
                    </a:p>
                  </a:txBody>
                  <a:tcPr/>
                </a:tc>
                <a:tc>
                  <a:txBody>
                    <a:bodyPr/>
                    <a:lstStyle/>
                    <a:p>
                      <a:r>
                        <a:rPr lang="id-ID" sz="1600" dirty="0" smtClean="0">
                          <a:solidFill>
                            <a:schemeClr val="tx1"/>
                          </a:solidFill>
                        </a:rPr>
                        <a:t>Nashir, 2006: 110-113 Khozin</a:t>
                      </a:r>
                      <a:r>
                        <a:rPr lang="id-ID" sz="1600" baseline="0" dirty="0" smtClean="0">
                          <a:solidFill>
                            <a:schemeClr val="tx1"/>
                          </a:solidFill>
                        </a:rPr>
                        <a:t> dan Syaukani, 2000:3-21</a:t>
                      </a:r>
                      <a:endParaRPr lang="id-ID" sz="1600" dirty="0">
                        <a:solidFill>
                          <a:schemeClr val="tx1"/>
                        </a:solidFill>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441</TotalTime>
  <Words>1215</Words>
  <Application>Microsoft Office PowerPoint</Application>
  <PresentationFormat>On-screen Show (4:3)</PresentationFormat>
  <Paragraphs>242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Gill Sans MT</vt:lpstr>
      <vt:lpstr>Verdana</vt:lpstr>
      <vt:lpstr>Wingdings 2</vt:lpstr>
      <vt:lpstr>Solstice</vt:lpstr>
      <vt:lpstr>RENCANA PERKULIAHAN SEMESTER (RPS) AL-ISLAM DAN KEMUHAMMADIYAHAN </vt:lpstr>
      <vt:lpstr>Materi Perkuliahan Al Islam  dan Kemuhammadiyahan III</vt:lpstr>
      <vt:lpstr>DESKRIPSI</vt:lpstr>
      <vt:lpstr>STANDAR KOMPETENSI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ASPEK YANG DI NILAI</vt:lpstr>
      <vt:lpstr>REFERENSI</vt:lpstr>
      <vt:lpstr>lanjutan</vt:lpstr>
      <vt:lpstr>Lanjutan </vt:lpstr>
      <vt:lpstr>Buku Penunjang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RENCANA PERKULIAHAN SEMESTER (RPS) AL-ISLAM DAN KEMUHAMMADIYAHAN </dc:title>
  <dc:creator>user</dc:creator>
  <cp:lastModifiedBy>sunkanah.hasyiim@gmail.com</cp:lastModifiedBy>
  <cp:revision>9</cp:revision>
  <dcterms:created xsi:type="dcterms:W3CDTF">2020-08-14T03:38:18Z</dcterms:created>
  <dcterms:modified xsi:type="dcterms:W3CDTF">2020-09-17T13:11:59Z</dcterms:modified>
</cp:coreProperties>
</file>