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4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62" d="100"/>
          <a:sy n="62" d="100"/>
        </p:scale>
        <p:origin x="396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9B7037A-D2EF-4B48-987E-3BC7E860C37E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4502C244-18A5-47A6-B998-BF7884604AAB}">
      <dgm:prSet/>
      <dgm:spPr/>
      <dgm:t>
        <a:bodyPr/>
        <a:lstStyle/>
        <a:p>
          <a:r>
            <a:rPr lang="en-US"/>
            <a:t>Deterministic Finite Automata (DFA)</a:t>
          </a:r>
        </a:p>
      </dgm:t>
    </dgm:pt>
    <dgm:pt modelId="{312EDD71-5BA7-4850-9309-9A2D2196B69A}" type="parTrans" cxnId="{D0ECA0F6-39A8-4773-AFD4-240D4701C057}">
      <dgm:prSet/>
      <dgm:spPr/>
      <dgm:t>
        <a:bodyPr/>
        <a:lstStyle/>
        <a:p>
          <a:endParaRPr lang="en-US"/>
        </a:p>
      </dgm:t>
    </dgm:pt>
    <dgm:pt modelId="{1D5E6A2B-28DA-45A4-9B1D-C60D0144955E}" type="sibTrans" cxnId="{D0ECA0F6-39A8-4773-AFD4-240D4701C057}">
      <dgm:prSet/>
      <dgm:spPr/>
      <dgm:t>
        <a:bodyPr/>
        <a:lstStyle/>
        <a:p>
          <a:endParaRPr lang="en-US"/>
        </a:p>
      </dgm:t>
    </dgm:pt>
    <dgm:pt modelId="{C52E9E89-3134-41FC-A181-243D6B29D999}">
      <dgm:prSet/>
      <dgm:spPr/>
      <dgm:t>
        <a:bodyPr/>
        <a:lstStyle/>
        <a:p>
          <a:r>
            <a:rPr lang="en-US"/>
            <a:t>Non-deterministic Finite Automata (NFA)</a:t>
          </a:r>
        </a:p>
      </dgm:t>
    </dgm:pt>
    <dgm:pt modelId="{347C4E52-044B-4231-B7CF-DD049475B859}" type="parTrans" cxnId="{D197FB0D-B184-4A21-B9BB-6204560B6F18}">
      <dgm:prSet/>
      <dgm:spPr/>
      <dgm:t>
        <a:bodyPr/>
        <a:lstStyle/>
        <a:p>
          <a:endParaRPr lang="en-US"/>
        </a:p>
      </dgm:t>
    </dgm:pt>
    <dgm:pt modelId="{A467C0EE-2A0E-404B-9FE6-76E955A116BC}" type="sibTrans" cxnId="{D197FB0D-B184-4A21-B9BB-6204560B6F18}">
      <dgm:prSet/>
      <dgm:spPr/>
      <dgm:t>
        <a:bodyPr/>
        <a:lstStyle/>
        <a:p>
          <a:endParaRPr lang="en-US"/>
        </a:p>
      </dgm:t>
    </dgm:pt>
    <dgm:pt modelId="{7515AFAD-ABE8-4F2C-BAC0-67515B0C18CD}" type="pres">
      <dgm:prSet presAssocID="{49B7037A-D2EF-4B48-987E-3BC7E860C37E}" presName="root" presStyleCnt="0">
        <dgm:presLayoutVars>
          <dgm:dir/>
          <dgm:resizeHandles val="exact"/>
        </dgm:presLayoutVars>
      </dgm:prSet>
      <dgm:spPr/>
    </dgm:pt>
    <dgm:pt modelId="{2E134E82-27B1-4B7E-8301-318210FC3056}" type="pres">
      <dgm:prSet presAssocID="{4502C244-18A5-47A6-B998-BF7884604AAB}" presName="compNode" presStyleCnt="0"/>
      <dgm:spPr/>
    </dgm:pt>
    <dgm:pt modelId="{AB20B085-6C05-4BE3-ACEF-CFACC799EEBF}" type="pres">
      <dgm:prSet presAssocID="{4502C244-18A5-47A6-B998-BF7884604AAB}" presName="bgRect" presStyleLbl="bgShp" presStyleIdx="0" presStyleCnt="2"/>
      <dgm:spPr/>
    </dgm:pt>
    <dgm:pt modelId="{82DF238A-C3CE-4C71-AF35-46FF5E586AE0}" type="pres">
      <dgm:prSet presAssocID="{4502C244-18A5-47A6-B998-BF7884604AAB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thematics"/>
        </a:ext>
      </dgm:extLst>
    </dgm:pt>
    <dgm:pt modelId="{44E36A9F-377F-4062-9D94-436069DA3AF2}" type="pres">
      <dgm:prSet presAssocID="{4502C244-18A5-47A6-B998-BF7884604AAB}" presName="spaceRect" presStyleCnt="0"/>
      <dgm:spPr/>
    </dgm:pt>
    <dgm:pt modelId="{25EBEE6B-5C61-4B0E-8165-6D7C290EC19E}" type="pres">
      <dgm:prSet presAssocID="{4502C244-18A5-47A6-B998-BF7884604AAB}" presName="parTx" presStyleLbl="revTx" presStyleIdx="0" presStyleCnt="2">
        <dgm:presLayoutVars>
          <dgm:chMax val="0"/>
          <dgm:chPref val="0"/>
        </dgm:presLayoutVars>
      </dgm:prSet>
      <dgm:spPr/>
    </dgm:pt>
    <dgm:pt modelId="{F13333D7-B5BA-47E1-8D33-0C51C0BDC42C}" type="pres">
      <dgm:prSet presAssocID="{1D5E6A2B-28DA-45A4-9B1D-C60D0144955E}" presName="sibTrans" presStyleCnt="0"/>
      <dgm:spPr/>
    </dgm:pt>
    <dgm:pt modelId="{E43470D4-46B6-47BB-A903-2FDE5DF0ABBB}" type="pres">
      <dgm:prSet presAssocID="{C52E9E89-3134-41FC-A181-243D6B29D999}" presName="compNode" presStyleCnt="0"/>
      <dgm:spPr/>
    </dgm:pt>
    <dgm:pt modelId="{FAC635D7-E9C7-4B43-BE9F-96892A6AABC5}" type="pres">
      <dgm:prSet presAssocID="{C52E9E89-3134-41FC-A181-243D6B29D999}" presName="bgRect" presStyleLbl="bgShp" presStyleIdx="1" presStyleCnt="2"/>
      <dgm:spPr/>
    </dgm:pt>
    <dgm:pt modelId="{533D696E-18B1-452E-B1F8-3BB9C0F0D4E4}" type="pres">
      <dgm:prSet presAssocID="{C52E9E89-3134-41FC-A181-243D6B29D999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rawing Compass"/>
        </a:ext>
      </dgm:extLst>
    </dgm:pt>
    <dgm:pt modelId="{995F0427-31F0-4C8D-9658-43840A1C2540}" type="pres">
      <dgm:prSet presAssocID="{C52E9E89-3134-41FC-A181-243D6B29D999}" presName="spaceRect" presStyleCnt="0"/>
      <dgm:spPr/>
    </dgm:pt>
    <dgm:pt modelId="{D2ADE872-50A7-43C0-AB70-EA0F973F068D}" type="pres">
      <dgm:prSet presAssocID="{C52E9E89-3134-41FC-A181-243D6B29D999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D197FB0D-B184-4A21-B9BB-6204560B6F18}" srcId="{49B7037A-D2EF-4B48-987E-3BC7E860C37E}" destId="{C52E9E89-3134-41FC-A181-243D6B29D999}" srcOrd="1" destOrd="0" parTransId="{347C4E52-044B-4231-B7CF-DD049475B859}" sibTransId="{A467C0EE-2A0E-404B-9FE6-76E955A116BC}"/>
    <dgm:cxn modelId="{BE71756D-B41E-48DE-BD03-CB0E5E225CD8}" type="presOf" srcId="{C52E9E89-3134-41FC-A181-243D6B29D999}" destId="{D2ADE872-50A7-43C0-AB70-EA0F973F068D}" srcOrd="0" destOrd="0" presId="urn:microsoft.com/office/officeart/2018/2/layout/IconVerticalSolidList"/>
    <dgm:cxn modelId="{5FF2F27F-C053-4DE6-972D-B8C5DD6CF4C0}" type="presOf" srcId="{49B7037A-D2EF-4B48-987E-3BC7E860C37E}" destId="{7515AFAD-ABE8-4F2C-BAC0-67515B0C18CD}" srcOrd="0" destOrd="0" presId="urn:microsoft.com/office/officeart/2018/2/layout/IconVerticalSolidList"/>
    <dgm:cxn modelId="{7C5A6EB6-B111-4D58-92B3-75DDE5D8FEBC}" type="presOf" srcId="{4502C244-18A5-47A6-B998-BF7884604AAB}" destId="{25EBEE6B-5C61-4B0E-8165-6D7C290EC19E}" srcOrd="0" destOrd="0" presId="urn:microsoft.com/office/officeart/2018/2/layout/IconVerticalSolidList"/>
    <dgm:cxn modelId="{D0ECA0F6-39A8-4773-AFD4-240D4701C057}" srcId="{49B7037A-D2EF-4B48-987E-3BC7E860C37E}" destId="{4502C244-18A5-47A6-B998-BF7884604AAB}" srcOrd="0" destOrd="0" parTransId="{312EDD71-5BA7-4850-9309-9A2D2196B69A}" sibTransId="{1D5E6A2B-28DA-45A4-9B1D-C60D0144955E}"/>
    <dgm:cxn modelId="{79C1428A-1AC4-4900-BB79-6E50B7F8EFF0}" type="presParOf" srcId="{7515AFAD-ABE8-4F2C-BAC0-67515B0C18CD}" destId="{2E134E82-27B1-4B7E-8301-318210FC3056}" srcOrd="0" destOrd="0" presId="urn:microsoft.com/office/officeart/2018/2/layout/IconVerticalSolidList"/>
    <dgm:cxn modelId="{0A7F49F6-6529-4917-B382-569C21C61E82}" type="presParOf" srcId="{2E134E82-27B1-4B7E-8301-318210FC3056}" destId="{AB20B085-6C05-4BE3-ACEF-CFACC799EEBF}" srcOrd="0" destOrd="0" presId="urn:microsoft.com/office/officeart/2018/2/layout/IconVerticalSolidList"/>
    <dgm:cxn modelId="{675D0AA7-F4DE-4FCE-B101-71DCCCC9486E}" type="presParOf" srcId="{2E134E82-27B1-4B7E-8301-318210FC3056}" destId="{82DF238A-C3CE-4C71-AF35-46FF5E586AE0}" srcOrd="1" destOrd="0" presId="urn:microsoft.com/office/officeart/2018/2/layout/IconVerticalSolidList"/>
    <dgm:cxn modelId="{2F7C4086-CC9C-4EA3-85F3-6F636ACB1B48}" type="presParOf" srcId="{2E134E82-27B1-4B7E-8301-318210FC3056}" destId="{44E36A9F-377F-4062-9D94-436069DA3AF2}" srcOrd="2" destOrd="0" presId="urn:microsoft.com/office/officeart/2018/2/layout/IconVerticalSolidList"/>
    <dgm:cxn modelId="{E5C174F3-5669-4D09-BA1A-DE1FA9AE840A}" type="presParOf" srcId="{2E134E82-27B1-4B7E-8301-318210FC3056}" destId="{25EBEE6B-5C61-4B0E-8165-6D7C290EC19E}" srcOrd="3" destOrd="0" presId="urn:microsoft.com/office/officeart/2018/2/layout/IconVerticalSolidList"/>
    <dgm:cxn modelId="{4C9EAC93-2833-4C9B-962E-B3481E1D20E7}" type="presParOf" srcId="{7515AFAD-ABE8-4F2C-BAC0-67515B0C18CD}" destId="{F13333D7-B5BA-47E1-8D33-0C51C0BDC42C}" srcOrd="1" destOrd="0" presId="urn:microsoft.com/office/officeart/2018/2/layout/IconVerticalSolidList"/>
    <dgm:cxn modelId="{F0B88B0A-47C0-48DD-90DC-5ABB6832C291}" type="presParOf" srcId="{7515AFAD-ABE8-4F2C-BAC0-67515B0C18CD}" destId="{E43470D4-46B6-47BB-A903-2FDE5DF0ABBB}" srcOrd="2" destOrd="0" presId="urn:microsoft.com/office/officeart/2018/2/layout/IconVerticalSolidList"/>
    <dgm:cxn modelId="{7223ACDD-C025-43EA-B3D6-2C3C781B3D8B}" type="presParOf" srcId="{E43470D4-46B6-47BB-A903-2FDE5DF0ABBB}" destId="{FAC635D7-E9C7-4B43-BE9F-96892A6AABC5}" srcOrd="0" destOrd="0" presId="urn:microsoft.com/office/officeart/2018/2/layout/IconVerticalSolidList"/>
    <dgm:cxn modelId="{277BFD29-B9E2-45F9-AEDA-D8E3B73A02AA}" type="presParOf" srcId="{E43470D4-46B6-47BB-A903-2FDE5DF0ABBB}" destId="{533D696E-18B1-452E-B1F8-3BB9C0F0D4E4}" srcOrd="1" destOrd="0" presId="urn:microsoft.com/office/officeart/2018/2/layout/IconVerticalSolidList"/>
    <dgm:cxn modelId="{C7A1BFD9-0EA5-4FA5-AA78-9179789FED70}" type="presParOf" srcId="{E43470D4-46B6-47BB-A903-2FDE5DF0ABBB}" destId="{995F0427-31F0-4C8D-9658-43840A1C2540}" srcOrd="2" destOrd="0" presId="urn:microsoft.com/office/officeart/2018/2/layout/IconVerticalSolidList"/>
    <dgm:cxn modelId="{9CC38C00-E969-446A-B007-867A62B789D0}" type="presParOf" srcId="{E43470D4-46B6-47BB-A903-2FDE5DF0ABBB}" destId="{D2ADE872-50A7-43C0-AB70-EA0F973F068D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20B085-6C05-4BE3-ACEF-CFACC799EEBF}">
      <dsp:nvSpPr>
        <dsp:cNvPr id="0" name=""/>
        <dsp:cNvSpPr/>
      </dsp:nvSpPr>
      <dsp:spPr>
        <a:xfrm>
          <a:off x="0" y="925715"/>
          <a:ext cx="6117335" cy="170901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DF238A-C3CE-4C71-AF35-46FF5E586AE0}">
      <dsp:nvSpPr>
        <dsp:cNvPr id="0" name=""/>
        <dsp:cNvSpPr/>
      </dsp:nvSpPr>
      <dsp:spPr>
        <a:xfrm>
          <a:off x="516976" y="1310243"/>
          <a:ext cx="939957" cy="93995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EBEE6B-5C61-4B0E-8165-6D7C290EC19E}">
      <dsp:nvSpPr>
        <dsp:cNvPr id="0" name=""/>
        <dsp:cNvSpPr/>
      </dsp:nvSpPr>
      <dsp:spPr>
        <a:xfrm>
          <a:off x="1973910" y="925715"/>
          <a:ext cx="4143425" cy="17090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0871" tIns="180871" rIns="180871" bIns="18087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Deterministic Finite Automata (DFA)</a:t>
          </a:r>
        </a:p>
      </dsp:txBody>
      <dsp:txXfrm>
        <a:off x="1973910" y="925715"/>
        <a:ext cx="4143425" cy="1709013"/>
      </dsp:txXfrm>
    </dsp:sp>
    <dsp:sp modelId="{FAC635D7-E9C7-4B43-BE9F-96892A6AABC5}">
      <dsp:nvSpPr>
        <dsp:cNvPr id="0" name=""/>
        <dsp:cNvSpPr/>
      </dsp:nvSpPr>
      <dsp:spPr>
        <a:xfrm>
          <a:off x="0" y="3061982"/>
          <a:ext cx="6117335" cy="170901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3D696E-18B1-452E-B1F8-3BB9C0F0D4E4}">
      <dsp:nvSpPr>
        <dsp:cNvPr id="0" name=""/>
        <dsp:cNvSpPr/>
      </dsp:nvSpPr>
      <dsp:spPr>
        <a:xfrm>
          <a:off x="516976" y="3446510"/>
          <a:ext cx="939957" cy="93995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ADE872-50A7-43C0-AB70-EA0F973F068D}">
      <dsp:nvSpPr>
        <dsp:cNvPr id="0" name=""/>
        <dsp:cNvSpPr/>
      </dsp:nvSpPr>
      <dsp:spPr>
        <a:xfrm>
          <a:off x="1973910" y="3061982"/>
          <a:ext cx="4143425" cy="17090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0871" tIns="180871" rIns="180871" bIns="18087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Non-deterministic Finite Automata (NFA)</a:t>
          </a:r>
        </a:p>
      </dsp:txBody>
      <dsp:txXfrm>
        <a:off x="1973910" y="3061982"/>
        <a:ext cx="4143425" cy="17090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51EA3-A88E-6AAF-F527-05531C35F7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F7B516-7313-BD58-372B-743530FC9B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98BF20-2AE5-7DCC-3384-E310E7F00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7C927-DF62-4359-A9EF-E8C946EDDACD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A487F8-987D-0541-93B8-B5EDEF6EF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145CAB-EAF9-4A8A-2348-E7F8687FE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F9E72-4D40-483F-BEA1-064E0ED07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691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44A78-721B-A334-A95D-C2C064324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1FFD60-D4C8-22AE-17FB-FFA8F23EDA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3EE6AB-0E7B-CF87-C041-9FF9A9EFC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7C927-DF62-4359-A9EF-E8C946EDDACD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18F486-62DA-D17E-6387-0F14C6B01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2BAA0C-EB53-A43E-F24F-F26398D2E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F9E72-4D40-483F-BEA1-064E0ED07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313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1CFD865-1763-F214-FB4A-C87C7936DA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2EB9A0-BC01-D2CA-FD3A-4D3DD97D53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CFBB50-A7FB-A5DC-407E-FC2BE89AA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7C927-DF62-4359-A9EF-E8C946EDDACD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325267-1FE7-D199-73DC-85BE85A99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709147-6FF4-3BB0-D5BD-864CE2DE4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F9E72-4D40-483F-BEA1-064E0ED07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908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7C9B6-227A-309B-C9C1-4FFD0CC5B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91AAD1-A0A0-F94F-7D51-74C182F007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4D1FEE-8373-E38D-50CC-22021842A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7C927-DF62-4359-A9EF-E8C946EDDACD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3BFDB1-3E8D-A7A9-89EC-686A37565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0D95B8-A8C3-E457-A8EF-C9F3B6ED5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F9E72-4D40-483F-BEA1-064E0ED07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059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9DE26D-9B19-82B9-929D-1DF661C37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C83B26-A4E8-AFB5-AF0E-EBE3418FF6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03E5A7-BD6D-85B8-AD9D-6E69C3310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7C927-DF62-4359-A9EF-E8C946EDDACD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78D2BB-F853-D02E-22EE-2F6BBFBF8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BE216-6873-C3FE-8453-3DD84EFEC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F9E72-4D40-483F-BEA1-064E0ED07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286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76DA7-01C7-C2BD-EDE3-CAE549EAB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B8FC75-0B40-F3A5-FAF8-54F549E180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9501DF-E268-D2FB-17C2-79DAD6B9E9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BE62DD-A677-B856-ED4C-4BB98215D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7C927-DF62-4359-A9EF-E8C946EDDACD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2A95EF-0275-2ED3-0111-D985EAA0C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72AADC-A665-AD13-A179-68A7CF756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F9E72-4D40-483F-BEA1-064E0ED07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325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B1535-C188-F4AD-00F5-542783B02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65C60E-C456-A755-98D8-D66A9B204F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C9C174-BA91-6F11-D6B4-89CBBF02BD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D27CBF-4F34-0328-0EE5-080A9FEF72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E8EC66-951A-28C1-4710-8922BE598E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AE8448E-D2BC-B1AC-4F5D-D53BEA9A1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7C927-DF62-4359-A9EF-E8C946EDDACD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58C432D-FA11-BDAA-F71F-FE8D53B26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E9E3A4A-09D2-410F-6679-3BD6FC20F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F9E72-4D40-483F-BEA1-064E0ED07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888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012FA3-4C8F-2D51-532F-4EF2C97BB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9E1253-6238-7162-88F2-338DF6A93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7C927-DF62-4359-A9EF-E8C946EDDACD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28E31E-F2C8-2E80-7C74-1680A14BF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52BF41-2971-279C-A066-8E3D5F003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F9E72-4D40-483F-BEA1-064E0ED07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489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00FD78-7A50-8482-8AA2-F82975840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7C927-DF62-4359-A9EF-E8C946EDDACD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F5CA8D-3E35-7C27-087F-0A79FDD0B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BE287C-00FB-DD17-BA20-A7475D515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F9E72-4D40-483F-BEA1-064E0ED07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468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E6A51A-9828-1816-376B-35AFB0E6A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7EEBA5-4BC3-8F5F-9214-59A3409DCC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073E32-7D5E-EC9E-1F9F-66A1DA03B2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3ACF65-1BEE-FA01-E21A-42BE343B1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7C927-DF62-4359-A9EF-E8C946EDDACD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753546-051A-1844-8506-D31EA4156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F48694-8BE0-D83B-0F89-3E5EE71A5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F9E72-4D40-483F-BEA1-064E0ED07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818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7D3BE-8846-F03E-144B-86F8C6777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2BD7E09-9B6A-37A9-2B15-03D16C9298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55DD4E-A2B0-7476-4C39-C2F1D98A0C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4A2AB6-9A72-6C85-020C-8A754D281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7C927-DF62-4359-A9EF-E8C946EDDACD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EE6FA1-9377-8014-448E-E8BF81CEA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4CD301-8880-ABF5-8CB1-5D6F894F2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F9E72-4D40-483F-BEA1-064E0ED07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415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F647F9-0508-08AA-C1E0-93A8F8C13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6DA1F2-C70E-0C96-EC9F-92F286AC01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E32BF2-A160-C038-E960-C82CA58C29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17C927-DF62-4359-A9EF-E8C946EDDACD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38E4F4-EF99-8C38-406C-80E5F0AA46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038F36-A5AD-9F32-25AF-E52E5B0A0D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0F9E72-4D40-483F-BEA1-064E0ED07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351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DA8D98-DE4A-7A2C-DB6A-FC4C69DB5F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1112" y="4246533"/>
            <a:ext cx="9144000" cy="1836146"/>
          </a:xfrm>
        </p:spPr>
        <p:txBody>
          <a:bodyPr/>
          <a:lstStyle/>
          <a:p>
            <a:pPr algn="l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Non-deterministic Finite Automata (NFA)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D77907-0757-9D6A-9A2B-EE15C3FC15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1112" y="6174754"/>
            <a:ext cx="9144000" cy="443020"/>
          </a:xfrm>
        </p:spPr>
        <p:txBody>
          <a:bodyPr/>
          <a:lstStyle/>
          <a:p>
            <a:pPr algn="l"/>
            <a:r>
              <a:rPr lang="en-US" dirty="0"/>
              <a:t>Yufis Azhar – </a:t>
            </a:r>
            <a:r>
              <a:rPr lang="en-US" dirty="0" err="1"/>
              <a:t>Informatika</a:t>
            </a:r>
            <a:r>
              <a:rPr lang="en-US" dirty="0"/>
              <a:t> – UMM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8CB3D0E-8435-5A7C-6644-5FD3952223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1277" y="5582593"/>
            <a:ext cx="1275407" cy="1275407"/>
          </a:xfrm>
          <a:prstGeom prst="rect">
            <a:avLst/>
          </a:prstGeom>
        </p:spPr>
      </p:pic>
      <p:pic>
        <p:nvPicPr>
          <p:cNvPr id="1026" name="Picture 2" descr="Complex Systems &amp; Networks Group - School of Mathematical Sciences">
            <a:extLst>
              <a:ext uri="{FF2B5EF4-FFF2-40B4-BE49-F238E27FC236}">
                <a16:creationId xmlns:a16="http://schemas.microsoft.com/office/drawing/2014/main" id="{E220C080-6563-C66B-AE36-DCA08F7FE3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4043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4805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8">
            <a:extLst>
              <a:ext uri="{FF2B5EF4-FFF2-40B4-BE49-F238E27FC236}">
                <a16:creationId xmlns:a16="http://schemas.microsoft.com/office/drawing/2014/main" id="{D55CD764-972B-4CA5-A885-53E55C63E1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10">
            <a:extLst>
              <a:ext uri="{FF2B5EF4-FFF2-40B4-BE49-F238E27FC236}">
                <a16:creationId xmlns:a16="http://schemas.microsoft.com/office/drawing/2014/main" id="{34165AB3-7006-4430-BCE3-25476BE133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020887" cy="649160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E69DAD-2849-69F8-870B-1C1C3B0AE0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209086"/>
            <a:ext cx="4303104" cy="4064925"/>
          </a:xfrm>
        </p:spPr>
        <p:txBody>
          <a:bodyPr anchor="ctr">
            <a:normAutofit/>
          </a:bodyPr>
          <a:lstStyle/>
          <a:p>
            <a:r>
              <a:rPr lang="en-US" sz="5000" b="1" dirty="0"/>
              <a:t>Type Finite State Automata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1999B20-6058-4C55-882E-A1FB050B69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167" y="2569464"/>
            <a:ext cx="242107" cy="1340860"/>
            <a:chOff x="56167" y="2761488"/>
            <a:chExt cx="242107" cy="1340860"/>
          </a:xfrm>
        </p:grpSpPr>
        <p:sp>
          <p:nvSpPr>
            <p:cNvPr id="14" name="Rectangle 2">
              <a:extLst>
                <a:ext uri="{FF2B5EF4-FFF2-40B4-BE49-F238E27FC236}">
                  <a16:creationId xmlns:a16="http://schemas.microsoft.com/office/drawing/2014/main" id="{168AC90C-344A-4A64-BC4B-AEE98034B0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333124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59">
              <a:extLst>
                <a:ext uri="{FF2B5EF4-FFF2-40B4-BE49-F238E27FC236}">
                  <a16:creationId xmlns:a16="http://schemas.microsoft.com/office/drawing/2014/main" id="{47AEB9AE-7E63-42CA-A3E5-F8EF7D8CA0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333124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2">
              <a:extLst>
                <a:ext uri="{FF2B5EF4-FFF2-40B4-BE49-F238E27FC236}">
                  <a16:creationId xmlns:a16="http://schemas.microsoft.com/office/drawing/2014/main" id="{076031FA-B93F-4A7D-AE66-85ADC613EB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318913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59">
              <a:extLst>
                <a:ext uri="{FF2B5EF4-FFF2-40B4-BE49-F238E27FC236}">
                  <a16:creationId xmlns:a16="http://schemas.microsoft.com/office/drawing/2014/main" id="{0C1FC8D1-E08A-4B12-A48F-BF225E5B0A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318913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2">
              <a:extLst>
                <a:ext uri="{FF2B5EF4-FFF2-40B4-BE49-F238E27FC236}">
                  <a16:creationId xmlns:a16="http://schemas.microsoft.com/office/drawing/2014/main" id="{F62D5F69-2C82-4007-8EF0-EBC9C23501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304701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59">
              <a:extLst>
                <a:ext uri="{FF2B5EF4-FFF2-40B4-BE49-F238E27FC236}">
                  <a16:creationId xmlns:a16="http://schemas.microsoft.com/office/drawing/2014/main" id="{677FAED6-5057-4B80-B1CF-196DC022B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304701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2">
              <a:extLst>
                <a:ext uri="{FF2B5EF4-FFF2-40B4-BE49-F238E27FC236}">
                  <a16:creationId xmlns:a16="http://schemas.microsoft.com/office/drawing/2014/main" id="{CE77C39F-572F-4435-85B4-9E9A35CFE2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290490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59">
              <a:extLst>
                <a:ext uri="{FF2B5EF4-FFF2-40B4-BE49-F238E27FC236}">
                  <a16:creationId xmlns:a16="http://schemas.microsoft.com/office/drawing/2014/main" id="{B3283BD4-0BC4-41D1-B09B-CBDC4292CD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290490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">
              <a:extLst>
                <a:ext uri="{FF2B5EF4-FFF2-40B4-BE49-F238E27FC236}">
                  <a16:creationId xmlns:a16="http://schemas.microsoft.com/office/drawing/2014/main" id="{BA3E687B-951E-45B2-BEFE-4CBEB325FE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276279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59">
              <a:extLst>
                <a:ext uri="{FF2B5EF4-FFF2-40B4-BE49-F238E27FC236}">
                  <a16:creationId xmlns:a16="http://schemas.microsoft.com/office/drawing/2014/main" id="{A49870CA-6E02-4787-82A6-28C0CB6B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276279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">
              <a:extLst>
                <a:ext uri="{FF2B5EF4-FFF2-40B4-BE49-F238E27FC236}">
                  <a16:creationId xmlns:a16="http://schemas.microsoft.com/office/drawing/2014/main" id="{5639C028-DD6E-4E69-AE6E-1CC158EDC9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40418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59">
              <a:extLst>
                <a:ext uri="{FF2B5EF4-FFF2-40B4-BE49-F238E27FC236}">
                  <a16:creationId xmlns:a16="http://schemas.microsoft.com/office/drawing/2014/main" id="{B1CD1FE8-3027-45AA-AD53-5B131FB03D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40418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">
              <a:extLst>
                <a:ext uri="{FF2B5EF4-FFF2-40B4-BE49-F238E27FC236}">
                  <a16:creationId xmlns:a16="http://schemas.microsoft.com/office/drawing/2014/main" id="{1FD2B706-0BB9-4A30-9206-252E09AE03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389970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59">
              <a:extLst>
                <a:ext uri="{FF2B5EF4-FFF2-40B4-BE49-F238E27FC236}">
                  <a16:creationId xmlns:a16="http://schemas.microsoft.com/office/drawing/2014/main" id="{D5783E13-BA0A-4F1E-A4F0-BFC9FF1035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389970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">
              <a:extLst>
                <a:ext uri="{FF2B5EF4-FFF2-40B4-BE49-F238E27FC236}">
                  <a16:creationId xmlns:a16="http://schemas.microsoft.com/office/drawing/2014/main" id="{D0847D6C-8036-43A9-BA3E-D1E8928882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375758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59">
              <a:extLst>
                <a:ext uri="{FF2B5EF4-FFF2-40B4-BE49-F238E27FC236}">
                  <a16:creationId xmlns:a16="http://schemas.microsoft.com/office/drawing/2014/main" id="{1D610CBF-7C35-498A-9BDD-A2954A7CAB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375758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">
              <a:extLst>
                <a:ext uri="{FF2B5EF4-FFF2-40B4-BE49-F238E27FC236}">
                  <a16:creationId xmlns:a16="http://schemas.microsoft.com/office/drawing/2014/main" id="{BCB60915-0422-4144-87E9-2289DBC045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361547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59">
              <a:extLst>
                <a:ext uri="{FF2B5EF4-FFF2-40B4-BE49-F238E27FC236}">
                  <a16:creationId xmlns:a16="http://schemas.microsoft.com/office/drawing/2014/main" id="{9D64F486-DA93-45CE-9075-4110C67F10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361547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2">
              <a:extLst>
                <a:ext uri="{FF2B5EF4-FFF2-40B4-BE49-F238E27FC236}">
                  <a16:creationId xmlns:a16="http://schemas.microsoft.com/office/drawing/2014/main" id="{DA8356F6-E822-44E0-8A11-33E5A5432E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347336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59">
              <a:extLst>
                <a:ext uri="{FF2B5EF4-FFF2-40B4-BE49-F238E27FC236}">
                  <a16:creationId xmlns:a16="http://schemas.microsoft.com/office/drawing/2014/main" id="{C825C106-0BD3-41C1-8520-50F54BD675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347336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5" name="Rectangle 34">
            <a:extLst>
              <a:ext uri="{FF2B5EF4-FFF2-40B4-BE49-F238E27FC236}">
                <a16:creationId xmlns:a16="http://schemas.microsoft.com/office/drawing/2014/main" id="{E3E51905-F374-4E1A-97CF-B741584B74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01384"/>
            <a:ext cx="12192000" cy="35661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7" name="Content Placeholder 2">
            <a:extLst>
              <a:ext uri="{FF2B5EF4-FFF2-40B4-BE49-F238E27FC236}">
                <a16:creationId xmlns:a16="http://schemas.microsoft.com/office/drawing/2014/main" id="{7AE021E7-CE41-D0DE-0FEB-88BA09CE1B9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2966360"/>
              </p:ext>
            </p:extLst>
          </p:nvPr>
        </p:nvGraphicFramePr>
        <p:xfrm>
          <a:off x="5614416" y="457200"/>
          <a:ext cx="6117336" cy="5696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B40C3D97-5270-E6BE-8CA0-410800360F1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2791" y="5381119"/>
            <a:ext cx="1275407" cy="1275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0797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B424D-4D6C-B3C0-3214-93F160EAF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DFA (review)</a:t>
            </a:r>
          </a:p>
        </p:txBody>
      </p:sp>
      <p:pic>
        <p:nvPicPr>
          <p:cNvPr id="1026" name="Picture 2" descr="Practice problems on finite automata - GeeksforGeeks">
            <a:extLst>
              <a:ext uri="{FF2B5EF4-FFF2-40B4-BE49-F238E27FC236}">
                <a16:creationId xmlns:a16="http://schemas.microsoft.com/office/drawing/2014/main" id="{77C61A57-3839-326C-BFCD-398D45D2E3D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477" y="1411309"/>
            <a:ext cx="8415580" cy="5107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0079848-108E-9CFF-D568-15D59D8EC7D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1277" y="5582593"/>
            <a:ext cx="1275407" cy="1275407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49917C42-49D0-16E2-85BE-9C5DA9AB1801}"/>
              </a:ext>
            </a:extLst>
          </p:cNvPr>
          <p:cNvSpPr/>
          <p:nvPr/>
        </p:nvSpPr>
        <p:spPr>
          <a:xfrm>
            <a:off x="2851688" y="1658319"/>
            <a:ext cx="1317356" cy="7439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437E472-AD47-EC35-9114-8A2AB3916892}"/>
              </a:ext>
            </a:extLst>
          </p:cNvPr>
          <p:cNvSpPr txBox="1"/>
          <p:nvPr/>
        </p:nvSpPr>
        <p:spPr>
          <a:xfrm>
            <a:off x="8446580" y="1596325"/>
            <a:ext cx="29446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Q    :   {q0, q1, q2, q3, q4}</a:t>
            </a:r>
          </a:p>
          <a:p>
            <a:r>
              <a:rPr lang="en-US" dirty="0">
                <a:ea typeface="Cambria Math" panose="02040503050406030204" pitchFamily="18" charset="0"/>
              </a:rPr>
              <a:t>𝛴     :   {0, 1}</a:t>
            </a:r>
          </a:p>
          <a:p>
            <a:r>
              <a:rPr lang="en-US" dirty="0">
                <a:ea typeface="Cambria Math" panose="02040503050406030204" pitchFamily="18" charset="0"/>
              </a:rPr>
              <a:t>q0   :   q0</a:t>
            </a:r>
          </a:p>
          <a:p>
            <a:r>
              <a:rPr lang="en-US" dirty="0">
                <a:ea typeface="Cambria Math" panose="02040503050406030204" pitchFamily="18" charset="0"/>
              </a:rPr>
              <a:t>F     :   {q3, q4}  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0E49FE2C-7C70-3392-CDE0-6EC5858D0D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4863491"/>
              </p:ext>
            </p:extLst>
          </p:nvPr>
        </p:nvGraphicFramePr>
        <p:xfrm>
          <a:off x="8541300" y="2855565"/>
          <a:ext cx="2741475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3825">
                  <a:extLst>
                    <a:ext uri="{9D8B030D-6E8A-4147-A177-3AD203B41FA5}">
                      <a16:colId xmlns:a16="http://schemas.microsoft.com/office/drawing/2014/main" val="3850813413"/>
                    </a:ext>
                  </a:extLst>
                </a:gridCol>
                <a:gridCol w="913825">
                  <a:extLst>
                    <a:ext uri="{9D8B030D-6E8A-4147-A177-3AD203B41FA5}">
                      <a16:colId xmlns:a16="http://schemas.microsoft.com/office/drawing/2014/main" val="2254982735"/>
                    </a:ext>
                  </a:extLst>
                </a:gridCol>
                <a:gridCol w="913825">
                  <a:extLst>
                    <a:ext uri="{9D8B030D-6E8A-4147-A177-3AD203B41FA5}">
                      <a16:colId xmlns:a16="http://schemas.microsoft.com/office/drawing/2014/main" val="338559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𝛿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89016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88963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34198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3652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36509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67942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8095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B424D-4D6C-B3C0-3214-93F160EAF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DFA (review)</a:t>
            </a:r>
          </a:p>
        </p:txBody>
      </p:sp>
      <p:pic>
        <p:nvPicPr>
          <p:cNvPr id="1026" name="Picture 2" descr="Practice problems on finite automata - GeeksforGeeks">
            <a:extLst>
              <a:ext uri="{FF2B5EF4-FFF2-40B4-BE49-F238E27FC236}">
                <a16:creationId xmlns:a16="http://schemas.microsoft.com/office/drawing/2014/main" id="{77C61A57-3839-326C-BFCD-398D45D2E3D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477" y="1411309"/>
            <a:ext cx="8415580" cy="5107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0079848-108E-9CFF-D568-15D59D8EC7D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1277" y="5582593"/>
            <a:ext cx="1275407" cy="1275407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49917C42-49D0-16E2-85BE-9C5DA9AB1801}"/>
              </a:ext>
            </a:extLst>
          </p:cNvPr>
          <p:cNvSpPr/>
          <p:nvPr/>
        </p:nvSpPr>
        <p:spPr>
          <a:xfrm>
            <a:off x="2851688" y="1658319"/>
            <a:ext cx="1317356" cy="7439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FFB511C-ABA8-9CA4-1F1A-AF3D8670361B}"/>
              </a:ext>
            </a:extLst>
          </p:cNvPr>
          <p:cNvSpPr txBox="1"/>
          <p:nvPr/>
        </p:nvSpPr>
        <p:spPr>
          <a:xfrm>
            <a:off x="8539566" y="2619214"/>
            <a:ext cx="251370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Input String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00110   </a:t>
            </a:r>
            <a:r>
              <a:rPr lang="en-US" sz="2400" dirty="0" err="1">
                <a:solidFill>
                  <a:schemeClr val="bg1"/>
                </a:solidFill>
                <a:highlight>
                  <a:srgbClr val="FF0000"/>
                </a:highlight>
              </a:rPr>
              <a:t>ditolak</a:t>
            </a:r>
            <a:endParaRPr lang="en-US" sz="2400" dirty="0">
              <a:solidFill>
                <a:schemeClr val="bg1"/>
              </a:solidFill>
              <a:highlight>
                <a:srgbClr val="FF0000"/>
              </a:highligh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11010   </a:t>
            </a:r>
            <a:r>
              <a:rPr lang="en-US" sz="2400" dirty="0" err="1">
                <a:solidFill>
                  <a:schemeClr val="bg1"/>
                </a:solidFill>
                <a:highlight>
                  <a:srgbClr val="FF0000"/>
                </a:highlight>
              </a:rPr>
              <a:t>ditolak</a:t>
            </a:r>
            <a:endParaRPr lang="en-US" sz="2400" dirty="0">
              <a:solidFill>
                <a:schemeClr val="bg1"/>
              </a:solidFill>
              <a:highlight>
                <a:srgbClr val="FF0000"/>
              </a:highligh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01000   </a:t>
            </a:r>
            <a:r>
              <a:rPr lang="en-US" sz="2400" dirty="0" err="1">
                <a:highlight>
                  <a:srgbClr val="00FF00"/>
                </a:highlight>
              </a:rPr>
              <a:t>diterima</a:t>
            </a:r>
            <a:endParaRPr lang="en-US" sz="2400" dirty="0">
              <a:highlight>
                <a:srgbClr val="00FF00"/>
              </a:highligh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00111   </a:t>
            </a:r>
            <a:r>
              <a:rPr lang="en-US" sz="2400" dirty="0" err="1">
                <a:highlight>
                  <a:srgbClr val="00FF00"/>
                </a:highlight>
              </a:rPr>
              <a:t>diterima</a:t>
            </a:r>
            <a:endParaRPr lang="en-US" sz="2400" dirty="0">
              <a:highlight>
                <a:srgbClr val="00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287760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BADA0-F0DA-EBEF-E9C3-1F792A42B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Non-deterministic Finite Automata (NFA)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89A78D-FB71-AB2D-6E2E-3163B6B8E7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Dalam</a:t>
            </a:r>
            <a:r>
              <a:rPr lang="en-US" dirty="0"/>
              <a:t> NFA, setiap input symbol bisa </a:t>
            </a:r>
            <a:r>
              <a:rPr lang="en-US" dirty="0" err="1"/>
              <a:t>menuju</a:t>
            </a:r>
            <a:r>
              <a:rPr lang="en-US" dirty="0"/>
              <a:t> ke lebih </a:t>
            </a:r>
            <a:r>
              <a:rPr lang="en-US" dirty="0" err="1"/>
              <a:t>dari</a:t>
            </a:r>
            <a:r>
              <a:rPr lang="en-US" dirty="0"/>
              <a:t> 1 state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90221C8-E235-7213-C048-F0FA74EB38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1075" y="5350120"/>
            <a:ext cx="1525609" cy="152560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03597E3-936C-6398-E847-3B079FD0F7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1646" y="3073313"/>
            <a:ext cx="5146165" cy="3335236"/>
          </a:xfrm>
          <a:prstGeom prst="rect">
            <a:avLst/>
          </a:prstGeom>
        </p:spPr>
      </p:pic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F46E5496-77B5-A71F-56CD-30DBBE8DD1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2658837"/>
              </p:ext>
            </p:extLst>
          </p:nvPr>
        </p:nvGraphicFramePr>
        <p:xfrm>
          <a:off x="7068961" y="4017933"/>
          <a:ext cx="2741476" cy="2595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369">
                  <a:extLst>
                    <a:ext uri="{9D8B030D-6E8A-4147-A177-3AD203B41FA5}">
                      <a16:colId xmlns:a16="http://schemas.microsoft.com/office/drawing/2014/main" val="3850813413"/>
                    </a:ext>
                  </a:extLst>
                </a:gridCol>
                <a:gridCol w="685369">
                  <a:extLst>
                    <a:ext uri="{9D8B030D-6E8A-4147-A177-3AD203B41FA5}">
                      <a16:colId xmlns:a16="http://schemas.microsoft.com/office/drawing/2014/main" val="2254982735"/>
                    </a:ext>
                  </a:extLst>
                </a:gridCol>
                <a:gridCol w="685369">
                  <a:extLst>
                    <a:ext uri="{9D8B030D-6E8A-4147-A177-3AD203B41FA5}">
                      <a16:colId xmlns:a16="http://schemas.microsoft.com/office/drawing/2014/main" val="33855902"/>
                    </a:ext>
                  </a:extLst>
                </a:gridCol>
                <a:gridCol w="685369">
                  <a:extLst>
                    <a:ext uri="{9D8B030D-6E8A-4147-A177-3AD203B41FA5}">
                      <a16:colId xmlns:a16="http://schemas.microsoft.com/office/drawing/2014/main" val="20760536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𝛿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89016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B,E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∅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∅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88963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∅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∅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34198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∅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∅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3652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∅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∅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∅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36509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∅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∅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67942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∅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∅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6490004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45C253F3-F3FB-04FF-C9E7-85C0C5AC2250}"/>
              </a:ext>
            </a:extLst>
          </p:cNvPr>
          <p:cNvSpPr txBox="1"/>
          <p:nvPr/>
        </p:nvSpPr>
        <p:spPr>
          <a:xfrm>
            <a:off x="6958743" y="2774196"/>
            <a:ext cx="29446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Q    :   {A, B, C, D, E, F}</a:t>
            </a:r>
          </a:p>
          <a:p>
            <a:r>
              <a:rPr lang="en-US" dirty="0">
                <a:ea typeface="Cambria Math" panose="02040503050406030204" pitchFamily="18" charset="0"/>
              </a:rPr>
              <a:t>𝛴     :   {a, b, c,}</a:t>
            </a:r>
          </a:p>
          <a:p>
            <a:r>
              <a:rPr lang="en-US" dirty="0">
                <a:ea typeface="Cambria Math" panose="02040503050406030204" pitchFamily="18" charset="0"/>
              </a:rPr>
              <a:t>q0   :   A</a:t>
            </a:r>
          </a:p>
          <a:p>
            <a:r>
              <a:rPr lang="en-US" dirty="0">
                <a:ea typeface="Cambria Math" panose="02040503050406030204" pitchFamily="18" charset="0"/>
              </a:rPr>
              <a:t>F     :   {D, F}  </a:t>
            </a:r>
          </a:p>
        </p:txBody>
      </p:sp>
    </p:spTree>
    <p:extLst>
      <p:ext uri="{BB962C8B-B14F-4D97-AF65-F5344CB8AC3E}">
        <p14:creationId xmlns:p14="http://schemas.microsoft.com/office/powerpoint/2010/main" val="3913516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BADA0-F0DA-EBEF-E9C3-1F792A42B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Non-deterministic Finite Automata (NFA)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89A78D-FB71-AB2D-6E2E-3163B6B8E7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258538"/>
          </a:xfrm>
        </p:spPr>
        <p:txBody>
          <a:bodyPr/>
          <a:lstStyle/>
          <a:p>
            <a:r>
              <a:rPr lang="en-US" dirty="0"/>
              <a:t>State </a:t>
            </a:r>
            <a:r>
              <a:rPr lang="en-US" dirty="0" err="1"/>
              <a:t>berikutnya</a:t>
            </a:r>
            <a:r>
              <a:rPr lang="en-US" dirty="0"/>
              <a:t> bisa </a:t>
            </a:r>
            <a:r>
              <a:rPr lang="en-US" dirty="0" err="1"/>
              <a:t>dipilih</a:t>
            </a:r>
            <a:r>
              <a:rPr lang="en-US" dirty="0"/>
              <a:t> secara random</a:t>
            </a:r>
          </a:p>
          <a:p>
            <a:r>
              <a:rPr lang="en-US" dirty="0"/>
              <a:t>String </a:t>
            </a:r>
            <a:r>
              <a:rPr lang="en-US" dirty="0" err="1"/>
              <a:t>diterima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salah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rute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yang </a:t>
            </a:r>
            <a:r>
              <a:rPr lang="en-US" dirty="0" err="1"/>
              <a:t>berhenti</a:t>
            </a:r>
            <a:r>
              <a:rPr lang="en-US" dirty="0"/>
              <a:t> di final state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90221C8-E235-7213-C048-F0FA74EB38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1075" y="5458609"/>
            <a:ext cx="1525609" cy="152560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03597E3-936C-6398-E847-3B079FD0F7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1646" y="3073313"/>
            <a:ext cx="5146165" cy="333523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786FAEC-3E87-36F0-98BF-230AE0D827F1}"/>
              </a:ext>
            </a:extLst>
          </p:cNvPr>
          <p:cNvSpPr txBox="1"/>
          <p:nvPr/>
        </p:nvSpPr>
        <p:spPr>
          <a:xfrm>
            <a:off x="6958739" y="3347634"/>
            <a:ext cx="33166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Input String</a:t>
            </a: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err="1"/>
              <a:t>abc</a:t>
            </a:r>
            <a:endParaRPr lang="en-US" sz="2400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717CDD8E-2041-69EB-A7D9-CDFF957E8C29}"/>
              </a:ext>
            </a:extLst>
          </p:cNvPr>
          <p:cNvSpPr/>
          <p:nvPr/>
        </p:nvSpPr>
        <p:spPr>
          <a:xfrm>
            <a:off x="7470184" y="4773483"/>
            <a:ext cx="387457" cy="38745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A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300611A-93BE-19A9-9434-3E42FB89E3B4}"/>
              </a:ext>
            </a:extLst>
          </p:cNvPr>
          <p:cNvSpPr/>
          <p:nvPr/>
        </p:nvSpPr>
        <p:spPr>
          <a:xfrm>
            <a:off x="8134027" y="4770899"/>
            <a:ext cx="387457" cy="38745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B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F8082079-8D88-3718-ED8E-DA5283E3DF49}"/>
              </a:ext>
            </a:extLst>
          </p:cNvPr>
          <p:cNvSpPr/>
          <p:nvPr/>
        </p:nvSpPr>
        <p:spPr>
          <a:xfrm>
            <a:off x="8813371" y="4768318"/>
            <a:ext cx="387457" cy="38745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C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FC3DD7A-A199-27F4-5EAD-1B06085CDC70}"/>
              </a:ext>
            </a:extLst>
          </p:cNvPr>
          <p:cNvSpPr/>
          <p:nvPr/>
        </p:nvSpPr>
        <p:spPr>
          <a:xfrm>
            <a:off x="9492712" y="4765734"/>
            <a:ext cx="387457" cy="38745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D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44B8CDF-ADCB-7835-C746-845E5C01EC3C}"/>
              </a:ext>
            </a:extLst>
          </p:cNvPr>
          <p:cNvCxnSpPr>
            <a:stCxn id="9" idx="6"/>
            <a:endCxn id="10" idx="2"/>
          </p:cNvCxnSpPr>
          <p:nvPr/>
        </p:nvCxnSpPr>
        <p:spPr>
          <a:xfrm flipV="1">
            <a:off x="7857641" y="4964628"/>
            <a:ext cx="276386" cy="25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82D5A3D-4F3D-C3E6-A37C-A5020569F606}"/>
              </a:ext>
            </a:extLst>
          </p:cNvPr>
          <p:cNvCxnSpPr>
            <a:stCxn id="10" idx="6"/>
            <a:endCxn id="11" idx="2"/>
          </p:cNvCxnSpPr>
          <p:nvPr/>
        </p:nvCxnSpPr>
        <p:spPr>
          <a:xfrm flipV="1">
            <a:off x="8521484" y="4962047"/>
            <a:ext cx="291887" cy="25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A68CF092-9FA0-A0E3-ACF0-4242DD9B6855}"/>
              </a:ext>
            </a:extLst>
          </p:cNvPr>
          <p:cNvCxnSpPr>
            <a:stCxn id="11" idx="6"/>
            <a:endCxn id="12" idx="2"/>
          </p:cNvCxnSpPr>
          <p:nvPr/>
        </p:nvCxnSpPr>
        <p:spPr>
          <a:xfrm flipV="1">
            <a:off x="9200828" y="4959463"/>
            <a:ext cx="291884" cy="25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Oval 18">
            <a:extLst>
              <a:ext uri="{FF2B5EF4-FFF2-40B4-BE49-F238E27FC236}">
                <a16:creationId xmlns:a16="http://schemas.microsoft.com/office/drawing/2014/main" id="{4D7DAAC7-B3EF-C866-D169-4A9DEAC90ADA}"/>
              </a:ext>
            </a:extLst>
          </p:cNvPr>
          <p:cNvSpPr/>
          <p:nvPr/>
        </p:nvSpPr>
        <p:spPr>
          <a:xfrm>
            <a:off x="7483101" y="4243955"/>
            <a:ext cx="387457" cy="38745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A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88611202-81C6-74B4-41E2-45FA7576EF8F}"/>
              </a:ext>
            </a:extLst>
          </p:cNvPr>
          <p:cNvSpPr/>
          <p:nvPr/>
        </p:nvSpPr>
        <p:spPr>
          <a:xfrm>
            <a:off x="8146944" y="4241371"/>
            <a:ext cx="387457" cy="38745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E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D4C35A13-D7DC-9D75-5A64-DDE14B8E3A31}"/>
              </a:ext>
            </a:extLst>
          </p:cNvPr>
          <p:cNvSpPr/>
          <p:nvPr/>
        </p:nvSpPr>
        <p:spPr>
          <a:xfrm>
            <a:off x="8826288" y="4238790"/>
            <a:ext cx="387457" cy="38745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F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1F4BEDBC-B41B-C22E-7503-271E6B176904}"/>
              </a:ext>
            </a:extLst>
          </p:cNvPr>
          <p:cNvSpPr/>
          <p:nvPr/>
        </p:nvSpPr>
        <p:spPr>
          <a:xfrm>
            <a:off x="9505629" y="4236206"/>
            <a:ext cx="387457" cy="38745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E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2F72450-923A-F728-3D3A-8E74E406E0B2}"/>
              </a:ext>
            </a:extLst>
          </p:cNvPr>
          <p:cNvCxnSpPr>
            <a:stCxn id="19" idx="6"/>
            <a:endCxn id="20" idx="2"/>
          </p:cNvCxnSpPr>
          <p:nvPr/>
        </p:nvCxnSpPr>
        <p:spPr>
          <a:xfrm flipV="1">
            <a:off x="7870558" y="4435100"/>
            <a:ext cx="276386" cy="25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C970E4F-D236-9244-813A-89F151151A81}"/>
              </a:ext>
            </a:extLst>
          </p:cNvPr>
          <p:cNvCxnSpPr>
            <a:stCxn id="20" idx="6"/>
            <a:endCxn id="21" idx="2"/>
          </p:cNvCxnSpPr>
          <p:nvPr/>
        </p:nvCxnSpPr>
        <p:spPr>
          <a:xfrm flipV="1">
            <a:off x="8534401" y="4432519"/>
            <a:ext cx="291887" cy="25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83F9CAA8-0868-86C2-1AD6-4ED4C10EC122}"/>
              </a:ext>
            </a:extLst>
          </p:cNvPr>
          <p:cNvCxnSpPr>
            <a:stCxn id="21" idx="6"/>
            <a:endCxn id="22" idx="2"/>
          </p:cNvCxnSpPr>
          <p:nvPr/>
        </p:nvCxnSpPr>
        <p:spPr>
          <a:xfrm flipV="1">
            <a:off x="9213745" y="4429935"/>
            <a:ext cx="291884" cy="25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Oval 25">
            <a:extLst>
              <a:ext uri="{FF2B5EF4-FFF2-40B4-BE49-F238E27FC236}">
                <a16:creationId xmlns:a16="http://schemas.microsoft.com/office/drawing/2014/main" id="{A37EA837-0E5F-B1A1-7496-8E0E4E62E3DA}"/>
              </a:ext>
            </a:extLst>
          </p:cNvPr>
          <p:cNvSpPr/>
          <p:nvPr/>
        </p:nvSpPr>
        <p:spPr>
          <a:xfrm>
            <a:off x="9536626" y="4825146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68036EA-2DEF-DC74-BAE9-F96D2B76E0D9}"/>
              </a:ext>
            </a:extLst>
          </p:cNvPr>
          <p:cNvSpPr txBox="1"/>
          <p:nvPr/>
        </p:nvSpPr>
        <p:spPr>
          <a:xfrm>
            <a:off x="9930539" y="4782543"/>
            <a:ext cx="10267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 err="1">
                <a:highlight>
                  <a:srgbClr val="00FF00"/>
                </a:highlight>
              </a:rPr>
              <a:t>diterima</a:t>
            </a:r>
            <a:endParaRPr lang="en-US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C8AE79A-1174-7A45-1325-108AD58B6B64}"/>
              </a:ext>
            </a:extLst>
          </p:cNvPr>
          <p:cNvSpPr txBox="1"/>
          <p:nvPr/>
        </p:nvSpPr>
        <p:spPr>
          <a:xfrm>
            <a:off x="9946037" y="4209105"/>
            <a:ext cx="87177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 err="1">
                <a:solidFill>
                  <a:schemeClr val="bg1"/>
                </a:solidFill>
                <a:highlight>
                  <a:srgbClr val="FF0000"/>
                </a:highlight>
              </a:rPr>
              <a:t>ditolak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7F9D12B-8EEF-D66C-01CF-C5B1DF89368E}"/>
              </a:ext>
            </a:extLst>
          </p:cNvPr>
          <p:cNvSpPr txBox="1"/>
          <p:nvPr/>
        </p:nvSpPr>
        <p:spPr>
          <a:xfrm>
            <a:off x="7897678" y="3788068"/>
            <a:ext cx="10267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 err="1">
                <a:highlight>
                  <a:srgbClr val="00FF00"/>
                </a:highlight>
              </a:rPr>
              <a:t>diterima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067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9" grpId="0" animBg="1"/>
      <p:bldP spid="20" grpId="0" animBg="1"/>
      <p:bldP spid="21" grpId="0" animBg="1"/>
      <p:bldP spid="22" grpId="0" animBg="1"/>
      <p:bldP spid="26" grpId="0" animBg="1"/>
      <p:bldP spid="3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BADA0-F0DA-EBEF-E9C3-1F792A42B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Non-deterministic Finite Automata (NFA)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89A78D-FB71-AB2D-6E2E-3163B6B8E7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5210" y="1593148"/>
            <a:ext cx="10515600" cy="1258538"/>
          </a:xfrm>
        </p:spPr>
        <p:txBody>
          <a:bodyPr>
            <a:normAutofit/>
          </a:bodyPr>
          <a:lstStyle/>
          <a:p>
            <a:r>
              <a:rPr lang="en-US" sz="2400" dirty="0" err="1"/>
              <a:t>Suatu</a:t>
            </a:r>
            <a:r>
              <a:rPr lang="en-US" sz="2400" dirty="0"/>
              <a:t> input bisa langsung </a:t>
            </a:r>
            <a:r>
              <a:rPr lang="en-US" sz="2400" dirty="0" err="1"/>
              <a:t>menuju</a:t>
            </a:r>
            <a:r>
              <a:rPr lang="en-US" sz="2400" dirty="0"/>
              <a:t> ke state </a:t>
            </a:r>
            <a:r>
              <a:rPr lang="en-US" sz="2400" dirty="0" err="1"/>
              <a:t>berikutnya</a:t>
            </a:r>
            <a:r>
              <a:rPr lang="en-US" sz="2400" dirty="0"/>
              <a:t>, 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terdapat</a:t>
            </a:r>
            <a:r>
              <a:rPr lang="en-US" sz="2400" dirty="0"/>
              <a:t> symbol </a:t>
            </a:r>
            <a:r>
              <a:rPr lang="el-GR" sz="2400" dirty="0">
                <a:ea typeface="Cambria Math" panose="02040503050406030204" pitchFamily="18" charset="0"/>
              </a:rPr>
              <a:t>ε</a:t>
            </a:r>
            <a:r>
              <a:rPr lang="en-US" sz="2400" dirty="0">
                <a:ea typeface="Cambria Math" panose="02040503050406030204" pitchFamily="18" charset="0"/>
              </a:rPr>
              <a:t> (epsilon) pada </a:t>
            </a:r>
            <a:r>
              <a:rPr lang="en-US" sz="2400" dirty="0" err="1">
                <a:ea typeface="Cambria Math" panose="02040503050406030204" pitchFamily="18" charset="0"/>
              </a:rPr>
              <a:t>fungsi</a:t>
            </a:r>
            <a:r>
              <a:rPr lang="en-US" sz="2400" dirty="0">
                <a:ea typeface="Cambria Math" panose="02040503050406030204" pitchFamily="18" charset="0"/>
              </a:rPr>
              <a:t> </a:t>
            </a:r>
            <a:r>
              <a:rPr lang="en-US" sz="2400" dirty="0" err="1">
                <a:ea typeface="Cambria Math" panose="02040503050406030204" pitchFamily="18" charset="0"/>
              </a:rPr>
              <a:t>transisi</a:t>
            </a:r>
            <a:endParaRPr lang="en-US" sz="2400" dirty="0"/>
          </a:p>
          <a:p>
            <a:endParaRPr lang="en-US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90221C8-E235-7213-C048-F0FA74EB38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1075" y="5458609"/>
            <a:ext cx="1525609" cy="1525609"/>
          </a:xfrm>
          <a:prstGeom prst="rect">
            <a:avLst/>
          </a:prstGeom>
        </p:spPr>
      </p:pic>
      <p:sp>
        <p:nvSpPr>
          <p:cNvPr id="1049" name="Oval 1048">
            <a:extLst>
              <a:ext uri="{FF2B5EF4-FFF2-40B4-BE49-F238E27FC236}">
                <a16:creationId xmlns:a16="http://schemas.microsoft.com/office/drawing/2014/main" id="{04FD6BBB-F78B-F89D-3969-13905ABEA2E9}"/>
              </a:ext>
            </a:extLst>
          </p:cNvPr>
          <p:cNvSpPr/>
          <p:nvPr/>
        </p:nvSpPr>
        <p:spPr>
          <a:xfrm>
            <a:off x="4166463" y="3081578"/>
            <a:ext cx="604434" cy="60443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q0</a:t>
            </a:r>
          </a:p>
        </p:txBody>
      </p:sp>
      <p:sp>
        <p:nvSpPr>
          <p:cNvPr id="1051" name="TextBox 1050">
            <a:extLst>
              <a:ext uri="{FF2B5EF4-FFF2-40B4-BE49-F238E27FC236}">
                <a16:creationId xmlns:a16="http://schemas.microsoft.com/office/drawing/2014/main" id="{56692F92-303B-5330-98B7-2778A9715337}"/>
              </a:ext>
            </a:extLst>
          </p:cNvPr>
          <p:cNvSpPr txBox="1"/>
          <p:nvPr/>
        </p:nvSpPr>
        <p:spPr>
          <a:xfrm>
            <a:off x="4969793" y="304799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cxnSp>
        <p:nvCxnSpPr>
          <p:cNvPr id="1057" name="Straight Arrow Connector 1056">
            <a:extLst>
              <a:ext uri="{FF2B5EF4-FFF2-40B4-BE49-F238E27FC236}">
                <a16:creationId xmlns:a16="http://schemas.microsoft.com/office/drawing/2014/main" id="{9964E066-074B-2AC9-F1FB-5B9825A0C9C6}"/>
              </a:ext>
            </a:extLst>
          </p:cNvPr>
          <p:cNvCxnSpPr/>
          <p:nvPr/>
        </p:nvCxnSpPr>
        <p:spPr>
          <a:xfrm>
            <a:off x="3688596" y="3378630"/>
            <a:ext cx="480448" cy="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58" name="Oval 1057">
            <a:extLst>
              <a:ext uri="{FF2B5EF4-FFF2-40B4-BE49-F238E27FC236}">
                <a16:creationId xmlns:a16="http://schemas.microsoft.com/office/drawing/2014/main" id="{9A458297-3649-A8BC-0170-0E2CC100FF39}"/>
              </a:ext>
            </a:extLst>
          </p:cNvPr>
          <p:cNvSpPr/>
          <p:nvPr/>
        </p:nvSpPr>
        <p:spPr>
          <a:xfrm>
            <a:off x="5512233" y="3094493"/>
            <a:ext cx="604434" cy="60443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q1</a:t>
            </a:r>
          </a:p>
        </p:txBody>
      </p:sp>
      <p:cxnSp>
        <p:nvCxnSpPr>
          <p:cNvPr id="1059" name="Straight Arrow Connector 1058">
            <a:extLst>
              <a:ext uri="{FF2B5EF4-FFF2-40B4-BE49-F238E27FC236}">
                <a16:creationId xmlns:a16="http://schemas.microsoft.com/office/drawing/2014/main" id="{6077A325-CEED-9849-C75E-E501602AC3F2}"/>
              </a:ext>
            </a:extLst>
          </p:cNvPr>
          <p:cNvCxnSpPr>
            <a:cxnSpLocks/>
          </p:cNvCxnSpPr>
          <p:nvPr/>
        </p:nvCxnSpPr>
        <p:spPr>
          <a:xfrm>
            <a:off x="4770894" y="3376047"/>
            <a:ext cx="731004" cy="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62" name="Oval 1061">
            <a:extLst>
              <a:ext uri="{FF2B5EF4-FFF2-40B4-BE49-F238E27FC236}">
                <a16:creationId xmlns:a16="http://schemas.microsoft.com/office/drawing/2014/main" id="{5252791B-40CB-8F50-2DB1-F43E0D3D2FAE}"/>
              </a:ext>
            </a:extLst>
          </p:cNvPr>
          <p:cNvSpPr/>
          <p:nvPr/>
        </p:nvSpPr>
        <p:spPr>
          <a:xfrm>
            <a:off x="6842506" y="3091910"/>
            <a:ext cx="604434" cy="60443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q2</a:t>
            </a:r>
          </a:p>
        </p:txBody>
      </p:sp>
      <p:cxnSp>
        <p:nvCxnSpPr>
          <p:cNvPr id="1063" name="Straight Arrow Connector 1062">
            <a:extLst>
              <a:ext uri="{FF2B5EF4-FFF2-40B4-BE49-F238E27FC236}">
                <a16:creationId xmlns:a16="http://schemas.microsoft.com/office/drawing/2014/main" id="{AE2011EC-6431-32EF-529F-C6119616A79F}"/>
              </a:ext>
            </a:extLst>
          </p:cNvPr>
          <p:cNvCxnSpPr>
            <a:cxnSpLocks/>
          </p:cNvCxnSpPr>
          <p:nvPr/>
        </p:nvCxnSpPr>
        <p:spPr>
          <a:xfrm>
            <a:off x="6116663" y="3357966"/>
            <a:ext cx="731004" cy="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64" name="TextBox 1063">
            <a:extLst>
              <a:ext uri="{FF2B5EF4-FFF2-40B4-BE49-F238E27FC236}">
                <a16:creationId xmlns:a16="http://schemas.microsoft.com/office/drawing/2014/main" id="{813CC774-1C60-B293-1344-F7D1B6C7868B}"/>
              </a:ext>
            </a:extLst>
          </p:cNvPr>
          <p:cNvSpPr txBox="1"/>
          <p:nvPr/>
        </p:nvSpPr>
        <p:spPr>
          <a:xfrm>
            <a:off x="6331061" y="3029917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ε</a:t>
            </a:r>
            <a:endParaRPr lang="en-US" dirty="0"/>
          </a:p>
        </p:txBody>
      </p:sp>
      <p:sp>
        <p:nvSpPr>
          <p:cNvPr id="1065" name="Oval 1064">
            <a:extLst>
              <a:ext uri="{FF2B5EF4-FFF2-40B4-BE49-F238E27FC236}">
                <a16:creationId xmlns:a16="http://schemas.microsoft.com/office/drawing/2014/main" id="{4FB76B05-42B2-EC0F-C766-A2C0DEB4CD1C}"/>
              </a:ext>
            </a:extLst>
          </p:cNvPr>
          <p:cNvSpPr/>
          <p:nvPr/>
        </p:nvSpPr>
        <p:spPr>
          <a:xfrm>
            <a:off x="6932913" y="3156490"/>
            <a:ext cx="459779" cy="45977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1067" name="TextBox 1066">
            <a:extLst>
              <a:ext uri="{FF2B5EF4-FFF2-40B4-BE49-F238E27FC236}">
                <a16:creationId xmlns:a16="http://schemas.microsoft.com/office/drawing/2014/main" id="{53634C5D-C07A-40AD-F277-FABAB8ADBFD5}"/>
              </a:ext>
            </a:extLst>
          </p:cNvPr>
          <p:cNvSpPr txBox="1"/>
          <p:nvPr/>
        </p:nvSpPr>
        <p:spPr>
          <a:xfrm>
            <a:off x="3192651" y="4370522"/>
            <a:ext cx="5254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Dari q0, bisa langsung </a:t>
            </a:r>
            <a:r>
              <a:rPr lang="en-US" dirty="0" err="1"/>
              <a:t>menuju</a:t>
            </a:r>
            <a:r>
              <a:rPr lang="en-US" dirty="0"/>
              <a:t> ke q2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diberi</a:t>
            </a:r>
            <a:r>
              <a:rPr lang="en-US" dirty="0"/>
              <a:t> input 1</a:t>
            </a:r>
          </a:p>
        </p:txBody>
      </p:sp>
      <p:cxnSp>
        <p:nvCxnSpPr>
          <p:cNvPr id="1069" name="Straight Arrow Connector 1068">
            <a:extLst>
              <a:ext uri="{FF2B5EF4-FFF2-40B4-BE49-F238E27FC236}">
                <a16:creationId xmlns:a16="http://schemas.microsoft.com/office/drawing/2014/main" id="{F952F552-6F77-3C4E-F51D-A4924B912710}"/>
              </a:ext>
            </a:extLst>
          </p:cNvPr>
          <p:cNvCxnSpPr/>
          <p:nvPr/>
        </p:nvCxnSpPr>
        <p:spPr>
          <a:xfrm>
            <a:off x="4479010" y="3983064"/>
            <a:ext cx="2634712" cy="0"/>
          </a:xfrm>
          <a:prstGeom prst="straightConnector1">
            <a:avLst/>
          </a:prstGeom>
          <a:ln w="28575">
            <a:solidFill>
              <a:srgbClr val="00B05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0" name="TextBox 1069">
            <a:extLst>
              <a:ext uri="{FF2B5EF4-FFF2-40B4-BE49-F238E27FC236}">
                <a16:creationId xmlns:a16="http://schemas.microsoft.com/office/drawing/2014/main" id="{E9CBF986-4262-C34B-73C4-978A96365066}"/>
              </a:ext>
            </a:extLst>
          </p:cNvPr>
          <p:cNvSpPr txBox="1"/>
          <p:nvPr/>
        </p:nvSpPr>
        <p:spPr>
          <a:xfrm>
            <a:off x="5718875" y="396756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4231873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7" grpId="0"/>
      <p:bldP spid="107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BADA0-F0DA-EBEF-E9C3-1F792A42B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Non-deterministic Finite Automata (NFA)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90221C8-E235-7213-C048-F0FA74EB38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1075" y="5458609"/>
            <a:ext cx="1525609" cy="1525609"/>
          </a:xfrm>
          <a:prstGeom prst="rect">
            <a:avLst/>
          </a:prstGeom>
        </p:spPr>
      </p:pic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C515BCC7-0E2D-96FF-F652-4B542E9767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4525299"/>
              </p:ext>
            </p:extLst>
          </p:nvPr>
        </p:nvGraphicFramePr>
        <p:xfrm>
          <a:off x="6851985" y="3506490"/>
          <a:ext cx="2741476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369">
                  <a:extLst>
                    <a:ext uri="{9D8B030D-6E8A-4147-A177-3AD203B41FA5}">
                      <a16:colId xmlns:a16="http://schemas.microsoft.com/office/drawing/2014/main" val="3850813413"/>
                    </a:ext>
                  </a:extLst>
                </a:gridCol>
                <a:gridCol w="685369">
                  <a:extLst>
                    <a:ext uri="{9D8B030D-6E8A-4147-A177-3AD203B41FA5}">
                      <a16:colId xmlns:a16="http://schemas.microsoft.com/office/drawing/2014/main" val="2254982735"/>
                    </a:ext>
                  </a:extLst>
                </a:gridCol>
                <a:gridCol w="685369">
                  <a:extLst>
                    <a:ext uri="{9D8B030D-6E8A-4147-A177-3AD203B41FA5}">
                      <a16:colId xmlns:a16="http://schemas.microsoft.com/office/drawing/2014/main" val="33855902"/>
                    </a:ext>
                  </a:extLst>
                </a:gridCol>
                <a:gridCol w="685369">
                  <a:extLst>
                    <a:ext uri="{9D8B030D-6E8A-4147-A177-3AD203B41FA5}">
                      <a16:colId xmlns:a16="http://schemas.microsoft.com/office/drawing/2014/main" val="20760536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𝛿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ε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89016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A,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∅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88963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∅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34198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∅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3652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∅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∅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3650923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49672FF9-546D-27A7-69D5-3427B750D316}"/>
              </a:ext>
            </a:extLst>
          </p:cNvPr>
          <p:cNvSpPr txBox="1"/>
          <p:nvPr/>
        </p:nvSpPr>
        <p:spPr>
          <a:xfrm>
            <a:off x="6803760" y="2138767"/>
            <a:ext cx="29446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Q    :   {A, B, C, D}</a:t>
            </a:r>
          </a:p>
          <a:p>
            <a:r>
              <a:rPr lang="en-US" dirty="0">
                <a:ea typeface="Cambria Math" panose="02040503050406030204" pitchFamily="18" charset="0"/>
              </a:rPr>
              <a:t>𝛴     :   {0, 1, </a:t>
            </a:r>
            <a:r>
              <a:rPr lang="el-GR" dirty="0">
                <a:latin typeface="Cambria Math" panose="02040503050406030204" pitchFamily="18" charset="0"/>
                <a:ea typeface="Cambria Math" panose="02040503050406030204" pitchFamily="18" charset="0"/>
              </a:rPr>
              <a:t>ε</a:t>
            </a:r>
            <a:r>
              <a:rPr lang="en-US" dirty="0">
                <a:ea typeface="Cambria Math" panose="02040503050406030204" pitchFamily="18" charset="0"/>
              </a:rPr>
              <a:t>}</a:t>
            </a:r>
          </a:p>
          <a:p>
            <a:r>
              <a:rPr lang="en-US" dirty="0">
                <a:ea typeface="Cambria Math" panose="02040503050406030204" pitchFamily="18" charset="0"/>
              </a:rPr>
              <a:t>q0   :   A</a:t>
            </a:r>
          </a:p>
          <a:p>
            <a:r>
              <a:rPr lang="en-US" dirty="0">
                <a:ea typeface="Cambria Math" panose="02040503050406030204" pitchFamily="18" charset="0"/>
              </a:rPr>
              <a:t>F     :   {C}  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819C01E0-BF11-0CE2-5437-0EBCD540D32B}"/>
              </a:ext>
            </a:extLst>
          </p:cNvPr>
          <p:cNvSpPr/>
          <p:nvPr/>
        </p:nvSpPr>
        <p:spPr>
          <a:xfrm>
            <a:off x="2092273" y="2634711"/>
            <a:ext cx="604434" cy="60443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A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DEB0668D-6403-CFB9-56B2-A06D5448DD17}"/>
              </a:ext>
            </a:extLst>
          </p:cNvPr>
          <p:cNvCxnSpPr/>
          <p:nvPr/>
        </p:nvCxnSpPr>
        <p:spPr>
          <a:xfrm>
            <a:off x="2386741" y="2216257"/>
            <a:ext cx="0" cy="418455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Oval 28">
            <a:extLst>
              <a:ext uri="{FF2B5EF4-FFF2-40B4-BE49-F238E27FC236}">
                <a16:creationId xmlns:a16="http://schemas.microsoft.com/office/drawing/2014/main" id="{DBEE0981-AA95-DD45-2363-B44290123343}"/>
              </a:ext>
            </a:extLst>
          </p:cNvPr>
          <p:cNvSpPr/>
          <p:nvPr/>
        </p:nvSpPr>
        <p:spPr>
          <a:xfrm>
            <a:off x="2105188" y="3949484"/>
            <a:ext cx="604434" cy="60443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B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58CD701E-333B-B3F1-6B25-A147165B3845}"/>
              </a:ext>
            </a:extLst>
          </p:cNvPr>
          <p:cNvSpPr/>
          <p:nvPr/>
        </p:nvSpPr>
        <p:spPr>
          <a:xfrm>
            <a:off x="3729927" y="3962399"/>
            <a:ext cx="604434" cy="60443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C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BF0BAF12-DDC6-437B-FA41-8F524A3243F0}"/>
              </a:ext>
            </a:extLst>
          </p:cNvPr>
          <p:cNvSpPr/>
          <p:nvPr/>
        </p:nvSpPr>
        <p:spPr>
          <a:xfrm>
            <a:off x="5385662" y="3975315"/>
            <a:ext cx="604434" cy="60443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D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0970DBDB-EA2E-CBD6-1181-7D1A667E6617}"/>
              </a:ext>
            </a:extLst>
          </p:cNvPr>
          <p:cNvCxnSpPr>
            <a:stCxn id="15" idx="4"/>
            <a:endCxn id="29" idx="0"/>
          </p:cNvCxnSpPr>
          <p:nvPr/>
        </p:nvCxnSpPr>
        <p:spPr>
          <a:xfrm>
            <a:off x="2394490" y="3239145"/>
            <a:ext cx="12915" cy="710339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Connector: Curved 55">
            <a:extLst>
              <a:ext uri="{FF2B5EF4-FFF2-40B4-BE49-F238E27FC236}">
                <a16:creationId xmlns:a16="http://schemas.microsoft.com/office/drawing/2014/main" id="{35F7EA0B-272E-ABCA-D04D-79C36C380B0B}"/>
              </a:ext>
            </a:extLst>
          </p:cNvPr>
          <p:cNvCxnSpPr>
            <a:cxnSpLocks/>
            <a:stCxn id="15" idx="1"/>
            <a:endCxn id="15" idx="3"/>
          </p:cNvCxnSpPr>
          <p:nvPr/>
        </p:nvCxnSpPr>
        <p:spPr>
          <a:xfrm rot="16200000" flipH="1">
            <a:off x="1967090" y="2936928"/>
            <a:ext cx="427400" cy="12700"/>
          </a:xfrm>
          <a:prstGeom prst="curvedConnector5">
            <a:avLst>
              <a:gd name="adj1" fmla="val -20850"/>
              <a:gd name="adj2" fmla="val -4092843"/>
              <a:gd name="adj3" fmla="val 164365"/>
            </a:avLst>
          </a:prstGeom>
          <a:ln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34" name="Connector: Curved 1033">
            <a:extLst>
              <a:ext uri="{FF2B5EF4-FFF2-40B4-BE49-F238E27FC236}">
                <a16:creationId xmlns:a16="http://schemas.microsoft.com/office/drawing/2014/main" id="{7D39382E-4010-6678-4F9D-FC088CDB1B1B}"/>
              </a:ext>
            </a:extLst>
          </p:cNvPr>
          <p:cNvCxnSpPr>
            <a:stCxn id="31" idx="7"/>
            <a:endCxn id="32" idx="1"/>
          </p:cNvCxnSpPr>
          <p:nvPr/>
        </p:nvCxnSpPr>
        <p:spPr>
          <a:xfrm rot="16200000" flipH="1">
            <a:off x="4853553" y="3443207"/>
            <a:ext cx="12916" cy="1228335"/>
          </a:xfrm>
          <a:prstGeom prst="curvedConnector3">
            <a:avLst>
              <a:gd name="adj1" fmla="val -2455226"/>
            </a:avLst>
          </a:prstGeom>
          <a:ln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0" name="Connector: Curved 1039">
            <a:extLst>
              <a:ext uri="{FF2B5EF4-FFF2-40B4-BE49-F238E27FC236}">
                <a16:creationId xmlns:a16="http://schemas.microsoft.com/office/drawing/2014/main" id="{5EFC022B-79C2-2B11-AB0A-33172DD42DB8}"/>
              </a:ext>
            </a:extLst>
          </p:cNvPr>
          <p:cNvCxnSpPr>
            <a:stCxn id="32" idx="3"/>
            <a:endCxn id="31" idx="5"/>
          </p:cNvCxnSpPr>
          <p:nvPr/>
        </p:nvCxnSpPr>
        <p:spPr>
          <a:xfrm rot="5400000" flipH="1">
            <a:off x="4853554" y="3870607"/>
            <a:ext cx="12916" cy="1228335"/>
          </a:xfrm>
          <a:prstGeom prst="curvedConnector3">
            <a:avLst>
              <a:gd name="adj1" fmla="val -2455226"/>
            </a:avLst>
          </a:prstGeom>
          <a:ln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2" name="Straight Arrow Connector 1041">
            <a:extLst>
              <a:ext uri="{FF2B5EF4-FFF2-40B4-BE49-F238E27FC236}">
                <a16:creationId xmlns:a16="http://schemas.microsoft.com/office/drawing/2014/main" id="{772B6CFB-326B-1AFB-0136-8DE939B7AA4A}"/>
              </a:ext>
            </a:extLst>
          </p:cNvPr>
          <p:cNvCxnSpPr>
            <a:stCxn id="29" idx="6"/>
            <a:endCxn id="31" idx="2"/>
          </p:cNvCxnSpPr>
          <p:nvPr/>
        </p:nvCxnSpPr>
        <p:spPr>
          <a:xfrm>
            <a:off x="2709622" y="4251701"/>
            <a:ext cx="1020305" cy="12915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43" name="TextBox 1042">
            <a:extLst>
              <a:ext uri="{FF2B5EF4-FFF2-40B4-BE49-F238E27FC236}">
                <a16:creationId xmlns:a16="http://schemas.microsoft.com/office/drawing/2014/main" id="{95410278-8611-92AF-25DB-5E557FD33C7B}"/>
              </a:ext>
            </a:extLst>
          </p:cNvPr>
          <p:cNvSpPr txBox="1"/>
          <p:nvPr/>
        </p:nvSpPr>
        <p:spPr>
          <a:xfrm>
            <a:off x="1208872" y="2867186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0,1</a:t>
            </a:r>
          </a:p>
        </p:txBody>
      </p:sp>
      <p:sp>
        <p:nvSpPr>
          <p:cNvPr id="1044" name="TextBox 1043">
            <a:extLst>
              <a:ext uri="{FF2B5EF4-FFF2-40B4-BE49-F238E27FC236}">
                <a16:creationId xmlns:a16="http://schemas.microsoft.com/office/drawing/2014/main" id="{EB3641F7-D329-F53F-8E41-6A0AEAC0BEBE}"/>
              </a:ext>
            </a:extLst>
          </p:cNvPr>
          <p:cNvSpPr txBox="1"/>
          <p:nvPr/>
        </p:nvSpPr>
        <p:spPr>
          <a:xfrm>
            <a:off x="2399656" y="332955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045" name="TextBox 1044">
            <a:extLst>
              <a:ext uri="{FF2B5EF4-FFF2-40B4-BE49-F238E27FC236}">
                <a16:creationId xmlns:a16="http://schemas.microsoft.com/office/drawing/2014/main" id="{F1FFB229-C7AA-F732-730C-882E3F2763F4}"/>
              </a:ext>
            </a:extLst>
          </p:cNvPr>
          <p:cNvSpPr txBox="1"/>
          <p:nvPr/>
        </p:nvSpPr>
        <p:spPr>
          <a:xfrm>
            <a:off x="3017004" y="3900406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1,</a:t>
            </a:r>
            <a:r>
              <a:rPr lang="el-GR" dirty="0">
                <a:latin typeface="Cambria Math" panose="02040503050406030204" pitchFamily="18" charset="0"/>
                <a:ea typeface="Cambria Math" panose="02040503050406030204" pitchFamily="18" charset="0"/>
              </a:rPr>
              <a:t>ε</a:t>
            </a:r>
            <a:endParaRPr lang="en-US" dirty="0"/>
          </a:p>
        </p:txBody>
      </p:sp>
      <p:sp>
        <p:nvSpPr>
          <p:cNvPr id="1046" name="TextBox 1045">
            <a:extLst>
              <a:ext uri="{FF2B5EF4-FFF2-40B4-BE49-F238E27FC236}">
                <a16:creationId xmlns:a16="http://schemas.microsoft.com/office/drawing/2014/main" id="{DC17BE9D-12DF-DD28-A1A4-77844CC17F44}"/>
              </a:ext>
            </a:extLst>
          </p:cNvPr>
          <p:cNvSpPr txBox="1"/>
          <p:nvPr/>
        </p:nvSpPr>
        <p:spPr>
          <a:xfrm>
            <a:off x="4657241" y="3386379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0,1</a:t>
            </a:r>
          </a:p>
        </p:txBody>
      </p:sp>
      <p:sp>
        <p:nvSpPr>
          <p:cNvPr id="1047" name="TextBox 1046">
            <a:extLst>
              <a:ext uri="{FF2B5EF4-FFF2-40B4-BE49-F238E27FC236}">
                <a16:creationId xmlns:a16="http://schemas.microsoft.com/office/drawing/2014/main" id="{B6EDD65D-AA85-9423-3277-8C161ED1D014}"/>
              </a:ext>
            </a:extLst>
          </p:cNvPr>
          <p:cNvSpPr txBox="1"/>
          <p:nvPr/>
        </p:nvSpPr>
        <p:spPr>
          <a:xfrm>
            <a:off x="4747646" y="480964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048" name="Oval 1047">
            <a:extLst>
              <a:ext uri="{FF2B5EF4-FFF2-40B4-BE49-F238E27FC236}">
                <a16:creationId xmlns:a16="http://schemas.microsoft.com/office/drawing/2014/main" id="{202121AA-D8D6-7D1E-BEF7-56A6EC24CD33}"/>
              </a:ext>
            </a:extLst>
          </p:cNvPr>
          <p:cNvSpPr/>
          <p:nvPr/>
        </p:nvSpPr>
        <p:spPr>
          <a:xfrm>
            <a:off x="3833250" y="4055388"/>
            <a:ext cx="428788" cy="42878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5720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BADA0-F0DA-EBEF-E9C3-1F792A42B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Non-deterministic Finite Automata (NFA)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90221C8-E235-7213-C048-F0FA74EB38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1075" y="5458609"/>
            <a:ext cx="1525609" cy="1525609"/>
          </a:xfrm>
          <a:prstGeom prst="rect">
            <a:avLst/>
          </a:prstGeom>
        </p:spPr>
      </p:pic>
      <p:sp>
        <p:nvSpPr>
          <p:cNvPr id="15" name="Oval 14">
            <a:extLst>
              <a:ext uri="{FF2B5EF4-FFF2-40B4-BE49-F238E27FC236}">
                <a16:creationId xmlns:a16="http://schemas.microsoft.com/office/drawing/2014/main" id="{819C01E0-BF11-0CE2-5437-0EBCD540D32B}"/>
              </a:ext>
            </a:extLst>
          </p:cNvPr>
          <p:cNvSpPr/>
          <p:nvPr/>
        </p:nvSpPr>
        <p:spPr>
          <a:xfrm>
            <a:off x="2092273" y="2634719"/>
            <a:ext cx="604434" cy="60443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A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DEB0668D-6403-CFB9-56B2-A06D5448DD17}"/>
              </a:ext>
            </a:extLst>
          </p:cNvPr>
          <p:cNvCxnSpPr/>
          <p:nvPr/>
        </p:nvCxnSpPr>
        <p:spPr>
          <a:xfrm>
            <a:off x="2386741" y="2216265"/>
            <a:ext cx="0" cy="418455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Oval 28">
            <a:extLst>
              <a:ext uri="{FF2B5EF4-FFF2-40B4-BE49-F238E27FC236}">
                <a16:creationId xmlns:a16="http://schemas.microsoft.com/office/drawing/2014/main" id="{DBEE0981-AA95-DD45-2363-B44290123343}"/>
              </a:ext>
            </a:extLst>
          </p:cNvPr>
          <p:cNvSpPr/>
          <p:nvPr/>
        </p:nvSpPr>
        <p:spPr>
          <a:xfrm>
            <a:off x="2105188" y="3949492"/>
            <a:ext cx="604434" cy="60443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B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58CD701E-333B-B3F1-6B25-A147165B3845}"/>
              </a:ext>
            </a:extLst>
          </p:cNvPr>
          <p:cNvSpPr/>
          <p:nvPr/>
        </p:nvSpPr>
        <p:spPr>
          <a:xfrm>
            <a:off x="3729927" y="3962407"/>
            <a:ext cx="604434" cy="60443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C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BF0BAF12-DDC6-437B-FA41-8F524A3243F0}"/>
              </a:ext>
            </a:extLst>
          </p:cNvPr>
          <p:cNvSpPr/>
          <p:nvPr/>
        </p:nvSpPr>
        <p:spPr>
          <a:xfrm>
            <a:off x="5385662" y="3975323"/>
            <a:ext cx="604434" cy="60443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D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0970DBDB-EA2E-CBD6-1181-7D1A667E6617}"/>
              </a:ext>
            </a:extLst>
          </p:cNvPr>
          <p:cNvCxnSpPr>
            <a:stCxn id="15" idx="4"/>
            <a:endCxn id="29" idx="0"/>
          </p:cNvCxnSpPr>
          <p:nvPr/>
        </p:nvCxnSpPr>
        <p:spPr>
          <a:xfrm>
            <a:off x="2394490" y="3239153"/>
            <a:ext cx="12915" cy="710339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Connector: Curved 55">
            <a:extLst>
              <a:ext uri="{FF2B5EF4-FFF2-40B4-BE49-F238E27FC236}">
                <a16:creationId xmlns:a16="http://schemas.microsoft.com/office/drawing/2014/main" id="{35F7EA0B-272E-ABCA-D04D-79C36C380B0B}"/>
              </a:ext>
            </a:extLst>
          </p:cNvPr>
          <p:cNvCxnSpPr>
            <a:cxnSpLocks/>
            <a:stCxn id="15" idx="1"/>
            <a:endCxn id="15" idx="3"/>
          </p:cNvCxnSpPr>
          <p:nvPr/>
        </p:nvCxnSpPr>
        <p:spPr>
          <a:xfrm rot="16200000" flipH="1">
            <a:off x="1967090" y="2936936"/>
            <a:ext cx="427400" cy="12700"/>
          </a:xfrm>
          <a:prstGeom prst="curvedConnector5">
            <a:avLst>
              <a:gd name="adj1" fmla="val -20850"/>
              <a:gd name="adj2" fmla="val -4092843"/>
              <a:gd name="adj3" fmla="val 164365"/>
            </a:avLst>
          </a:prstGeom>
          <a:ln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34" name="Connector: Curved 1033">
            <a:extLst>
              <a:ext uri="{FF2B5EF4-FFF2-40B4-BE49-F238E27FC236}">
                <a16:creationId xmlns:a16="http://schemas.microsoft.com/office/drawing/2014/main" id="{7D39382E-4010-6678-4F9D-FC088CDB1B1B}"/>
              </a:ext>
            </a:extLst>
          </p:cNvPr>
          <p:cNvCxnSpPr>
            <a:stCxn id="31" idx="7"/>
            <a:endCxn id="32" idx="1"/>
          </p:cNvCxnSpPr>
          <p:nvPr/>
        </p:nvCxnSpPr>
        <p:spPr>
          <a:xfrm rot="16200000" flipH="1">
            <a:off x="4853553" y="3443215"/>
            <a:ext cx="12916" cy="1228335"/>
          </a:xfrm>
          <a:prstGeom prst="curvedConnector3">
            <a:avLst>
              <a:gd name="adj1" fmla="val -2455226"/>
            </a:avLst>
          </a:prstGeom>
          <a:ln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0" name="Connector: Curved 1039">
            <a:extLst>
              <a:ext uri="{FF2B5EF4-FFF2-40B4-BE49-F238E27FC236}">
                <a16:creationId xmlns:a16="http://schemas.microsoft.com/office/drawing/2014/main" id="{5EFC022B-79C2-2B11-AB0A-33172DD42DB8}"/>
              </a:ext>
            </a:extLst>
          </p:cNvPr>
          <p:cNvCxnSpPr>
            <a:stCxn id="32" idx="3"/>
            <a:endCxn id="31" idx="5"/>
          </p:cNvCxnSpPr>
          <p:nvPr/>
        </p:nvCxnSpPr>
        <p:spPr>
          <a:xfrm rot="5400000" flipH="1">
            <a:off x="4853554" y="3870615"/>
            <a:ext cx="12916" cy="1228335"/>
          </a:xfrm>
          <a:prstGeom prst="curvedConnector3">
            <a:avLst>
              <a:gd name="adj1" fmla="val -2455226"/>
            </a:avLst>
          </a:prstGeom>
          <a:ln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2" name="Straight Arrow Connector 1041">
            <a:extLst>
              <a:ext uri="{FF2B5EF4-FFF2-40B4-BE49-F238E27FC236}">
                <a16:creationId xmlns:a16="http://schemas.microsoft.com/office/drawing/2014/main" id="{772B6CFB-326B-1AFB-0136-8DE939B7AA4A}"/>
              </a:ext>
            </a:extLst>
          </p:cNvPr>
          <p:cNvCxnSpPr>
            <a:stCxn id="29" idx="6"/>
            <a:endCxn id="31" idx="2"/>
          </p:cNvCxnSpPr>
          <p:nvPr/>
        </p:nvCxnSpPr>
        <p:spPr>
          <a:xfrm>
            <a:off x="2709622" y="4251709"/>
            <a:ext cx="1020305" cy="12915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43" name="TextBox 1042">
            <a:extLst>
              <a:ext uri="{FF2B5EF4-FFF2-40B4-BE49-F238E27FC236}">
                <a16:creationId xmlns:a16="http://schemas.microsoft.com/office/drawing/2014/main" id="{95410278-8611-92AF-25DB-5E557FD33C7B}"/>
              </a:ext>
            </a:extLst>
          </p:cNvPr>
          <p:cNvSpPr txBox="1"/>
          <p:nvPr/>
        </p:nvSpPr>
        <p:spPr>
          <a:xfrm>
            <a:off x="1208872" y="2867194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0,1</a:t>
            </a:r>
          </a:p>
        </p:txBody>
      </p:sp>
      <p:sp>
        <p:nvSpPr>
          <p:cNvPr id="1044" name="TextBox 1043">
            <a:extLst>
              <a:ext uri="{FF2B5EF4-FFF2-40B4-BE49-F238E27FC236}">
                <a16:creationId xmlns:a16="http://schemas.microsoft.com/office/drawing/2014/main" id="{EB3641F7-D329-F53F-8E41-6A0AEAC0BEBE}"/>
              </a:ext>
            </a:extLst>
          </p:cNvPr>
          <p:cNvSpPr txBox="1"/>
          <p:nvPr/>
        </p:nvSpPr>
        <p:spPr>
          <a:xfrm>
            <a:off x="2399656" y="332956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045" name="TextBox 1044">
            <a:extLst>
              <a:ext uri="{FF2B5EF4-FFF2-40B4-BE49-F238E27FC236}">
                <a16:creationId xmlns:a16="http://schemas.microsoft.com/office/drawing/2014/main" id="{F1FFB229-C7AA-F732-730C-882E3F2763F4}"/>
              </a:ext>
            </a:extLst>
          </p:cNvPr>
          <p:cNvSpPr txBox="1"/>
          <p:nvPr/>
        </p:nvSpPr>
        <p:spPr>
          <a:xfrm>
            <a:off x="3017004" y="3900414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1,</a:t>
            </a:r>
            <a:r>
              <a:rPr lang="el-GR" dirty="0">
                <a:latin typeface="Cambria Math" panose="02040503050406030204" pitchFamily="18" charset="0"/>
                <a:ea typeface="Cambria Math" panose="02040503050406030204" pitchFamily="18" charset="0"/>
              </a:rPr>
              <a:t>ε</a:t>
            </a:r>
            <a:endParaRPr lang="en-US" dirty="0"/>
          </a:p>
        </p:txBody>
      </p:sp>
      <p:sp>
        <p:nvSpPr>
          <p:cNvPr id="1046" name="TextBox 1045">
            <a:extLst>
              <a:ext uri="{FF2B5EF4-FFF2-40B4-BE49-F238E27FC236}">
                <a16:creationId xmlns:a16="http://schemas.microsoft.com/office/drawing/2014/main" id="{DC17BE9D-12DF-DD28-A1A4-77844CC17F44}"/>
              </a:ext>
            </a:extLst>
          </p:cNvPr>
          <p:cNvSpPr txBox="1"/>
          <p:nvPr/>
        </p:nvSpPr>
        <p:spPr>
          <a:xfrm>
            <a:off x="4657241" y="3386387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0,1</a:t>
            </a:r>
          </a:p>
        </p:txBody>
      </p:sp>
      <p:sp>
        <p:nvSpPr>
          <p:cNvPr id="1047" name="TextBox 1046">
            <a:extLst>
              <a:ext uri="{FF2B5EF4-FFF2-40B4-BE49-F238E27FC236}">
                <a16:creationId xmlns:a16="http://schemas.microsoft.com/office/drawing/2014/main" id="{B6EDD65D-AA85-9423-3277-8C161ED1D014}"/>
              </a:ext>
            </a:extLst>
          </p:cNvPr>
          <p:cNvSpPr txBox="1"/>
          <p:nvPr/>
        </p:nvSpPr>
        <p:spPr>
          <a:xfrm>
            <a:off x="4747646" y="480964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048" name="Oval 1047">
            <a:extLst>
              <a:ext uri="{FF2B5EF4-FFF2-40B4-BE49-F238E27FC236}">
                <a16:creationId xmlns:a16="http://schemas.microsoft.com/office/drawing/2014/main" id="{202121AA-D8D6-7D1E-BEF7-56A6EC24CD33}"/>
              </a:ext>
            </a:extLst>
          </p:cNvPr>
          <p:cNvSpPr/>
          <p:nvPr/>
        </p:nvSpPr>
        <p:spPr>
          <a:xfrm>
            <a:off x="3833250" y="4055396"/>
            <a:ext cx="428788" cy="42878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CB4EF4C-AA70-C42E-BC58-A77627F0FE39}"/>
              </a:ext>
            </a:extLst>
          </p:cNvPr>
          <p:cNvSpPr txBox="1"/>
          <p:nvPr/>
        </p:nvSpPr>
        <p:spPr>
          <a:xfrm>
            <a:off x="6400801" y="2402245"/>
            <a:ext cx="33166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Input String</a:t>
            </a: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0110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2306D5C-14BB-1DBC-1EDA-3BDC086E7798}"/>
              </a:ext>
            </a:extLst>
          </p:cNvPr>
          <p:cNvSpPr/>
          <p:nvPr/>
        </p:nvSpPr>
        <p:spPr>
          <a:xfrm>
            <a:off x="7467601" y="3252073"/>
            <a:ext cx="387457" cy="38745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A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F1BB31F-7DA6-5E53-7113-DCE1E6467C9C}"/>
              </a:ext>
            </a:extLst>
          </p:cNvPr>
          <p:cNvSpPr/>
          <p:nvPr/>
        </p:nvSpPr>
        <p:spPr>
          <a:xfrm>
            <a:off x="8131444" y="3249489"/>
            <a:ext cx="387457" cy="38745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A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4E3E68B5-91F3-C0DF-F008-F7DC7EF49286}"/>
              </a:ext>
            </a:extLst>
          </p:cNvPr>
          <p:cNvSpPr/>
          <p:nvPr/>
        </p:nvSpPr>
        <p:spPr>
          <a:xfrm>
            <a:off x="8810788" y="3246908"/>
            <a:ext cx="387457" cy="38745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A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F8DA6AE3-1EFF-82FD-157E-D32BABA58431}"/>
              </a:ext>
            </a:extLst>
          </p:cNvPr>
          <p:cNvSpPr/>
          <p:nvPr/>
        </p:nvSpPr>
        <p:spPr>
          <a:xfrm>
            <a:off x="9490129" y="3244324"/>
            <a:ext cx="387457" cy="38745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A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A666DEA2-24EA-7CAD-5201-07142A4C8F57}"/>
              </a:ext>
            </a:extLst>
          </p:cNvPr>
          <p:cNvCxnSpPr>
            <a:stCxn id="6" idx="6"/>
            <a:endCxn id="7" idx="2"/>
          </p:cNvCxnSpPr>
          <p:nvPr/>
        </p:nvCxnSpPr>
        <p:spPr>
          <a:xfrm flipV="1">
            <a:off x="7855058" y="3443218"/>
            <a:ext cx="276386" cy="25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16B6DF2C-BB00-A99A-44C8-30FE11E1FF3E}"/>
              </a:ext>
            </a:extLst>
          </p:cNvPr>
          <p:cNvCxnSpPr>
            <a:stCxn id="7" idx="6"/>
            <a:endCxn id="9" idx="2"/>
          </p:cNvCxnSpPr>
          <p:nvPr/>
        </p:nvCxnSpPr>
        <p:spPr>
          <a:xfrm flipV="1">
            <a:off x="8518901" y="3440637"/>
            <a:ext cx="291887" cy="25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0F7CD744-80EF-5F01-4C87-0B2F03F9627F}"/>
              </a:ext>
            </a:extLst>
          </p:cNvPr>
          <p:cNvCxnSpPr>
            <a:stCxn id="9" idx="6"/>
            <a:endCxn id="10" idx="2"/>
          </p:cNvCxnSpPr>
          <p:nvPr/>
        </p:nvCxnSpPr>
        <p:spPr>
          <a:xfrm flipV="1">
            <a:off x="9198245" y="3438053"/>
            <a:ext cx="291884" cy="25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Oval 16">
            <a:extLst>
              <a:ext uri="{FF2B5EF4-FFF2-40B4-BE49-F238E27FC236}">
                <a16:creationId xmlns:a16="http://schemas.microsoft.com/office/drawing/2014/main" id="{B6717346-2585-1579-8BD7-070591A55783}"/>
              </a:ext>
            </a:extLst>
          </p:cNvPr>
          <p:cNvSpPr/>
          <p:nvPr/>
        </p:nvSpPr>
        <p:spPr>
          <a:xfrm>
            <a:off x="7483099" y="3763521"/>
            <a:ext cx="387457" cy="38745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A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4CC199C-649B-098A-DB7C-5CB898AFB396}"/>
              </a:ext>
            </a:extLst>
          </p:cNvPr>
          <p:cNvSpPr/>
          <p:nvPr/>
        </p:nvSpPr>
        <p:spPr>
          <a:xfrm>
            <a:off x="8146942" y="3760937"/>
            <a:ext cx="387457" cy="38745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B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9D283628-F629-8D22-0A9E-C444CF84EFCB}"/>
              </a:ext>
            </a:extLst>
          </p:cNvPr>
          <p:cNvSpPr/>
          <p:nvPr/>
        </p:nvSpPr>
        <p:spPr>
          <a:xfrm>
            <a:off x="8826286" y="3758356"/>
            <a:ext cx="387457" cy="38745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C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2CF032C3-FBBA-00F7-0FB3-702CACF40B95}"/>
              </a:ext>
            </a:extLst>
          </p:cNvPr>
          <p:cNvSpPr/>
          <p:nvPr/>
        </p:nvSpPr>
        <p:spPr>
          <a:xfrm>
            <a:off x="9505627" y="3755772"/>
            <a:ext cx="387457" cy="38745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D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3B40D3EA-FFD0-147B-05B8-88B4FC7A2F02}"/>
              </a:ext>
            </a:extLst>
          </p:cNvPr>
          <p:cNvCxnSpPr>
            <a:stCxn id="17" idx="6"/>
            <a:endCxn id="18" idx="2"/>
          </p:cNvCxnSpPr>
          <p:nvPr/>
        </p:nvCxnSpPr>
        <p:spPr>
          <a:xfrm flipV="1">
            <a:off x="7870556" y="3954666"/>
            <a:ext cx="276386" cy="25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7934F65C-4B21-BBD8-9E95-920DD64D743E}"/>
              </a:ext>
            </a:extLst>
          </p:cNvPr>
          <p:cNvCxnSpPr>
            <a:stCxn id="18" idx="6"/>
            <a:endCxn id="19" idx="2"/>
          </p:cNvCxnSpPr>
          <p:nvPr/>
        </p:nvCxnSpPr>
        <p:spPr>
          <a:xfrm flipV="1">
            <a:off x="8534399" y="3952085"/>
            <a:ext cx="291887" cy="25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AB8D4280-B290-AACD-D971-BB7C70B0A239}"/>
              </a:ext>
            </a:extLst>
          </p:cNvPr>
          <p:cNvCxnSpPr>
            <a:stCxn id="19" idx="6"/>
            <a:endCxn id="20" idx="2"/>
          </p:cNvCxnSpPr>
          <p:nvPr/>
        </p:nvCxnSpPr>
        <p:spPr>
          <a:xfrm flipV="1">
            <a:off x="9213743" y="3949501"/>
            <a:ext cx="291884" cy="25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6AD61E6A-C51A-C180-37C3-6FD588B98108}"/>
              </a:ext>
            </a:extLst>
          </p:cNvPr>
          <p:cNvSpPr txBox="1"/>
          <p:nvPr/>
        </p:nvSpPr>
        <p:spPr>
          <a:xfrm>
            <a:off x="10008027" y="3728671"/>
            <a:ext cx="87177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 err="1">
                <a:solidFill>
                  <a:schemeClr val="bg1"/>
                </a:solidFill>
                <a:highlight>
                  <a:srgbClr val="FF0000"/>
                </a:highlight>
              </a:rPr>
              <a:t>ditolak</a:t>
            </a:r>
            <a:endParaRPr lang="en-US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E346FE8-57B0-186A-24D2-16F3E78CBA7C}"/>
              </a:ext>
            </a:extLst>
          </p:cNvPr>
          <p:cNvSpPr txBox="1"/>
          <p:nvPr/>
        </p:nvSpPr>
        <p:spPr>
          <a:xfrm>
            <a:off x="9989947" y="3230139"/>
            <a:ext cx="87177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 err="1">
                <a:solidFill>
                  <a:schemeClr val="bg1"/>
                </a:solidFill>
                <a:highlight>
                  <a:srgbClr val="FF0000"/>
                </a:highlight>
              </a:rPr>
              <a:t>ditolak</a:t>
            </a:r>
            <a:endParaRPr lang="en-US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DE48556A-2E44-340D-CAB7-FB316B425B3A}"/>
              </a:ext>
            </a:extLst>
          </p:cNvPr>
          <p:cNvSpPr/>
          <p:nvPr/>
        </p:nvSpPr>
        <p:spPr>
          <a:xfrm>
            <a:off x="7496012" y="4287880"/>
            <a:ext cx="387457" cy="38745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A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91E8D8AC-A291-C1D4-6249-EC65AF797837}"/>
              </a:ext>
            </a:extLst>
          </p:cNvPr>
          <p:cNvSpPr/>
          <p:nvPr/>
        </p:nvSpPr>
        <p:spPr>
          <a:xfrm>
            <a:off x="8159855" y="4285296"/>
            <a:ext cx="387457" cy="38745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B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3E052F54-E7E8-F7E7-627D-4415958CA82B}"/>
              </a:ext>
            </a:extLst>
          </p:cNvPr>
          <p:cNvSpPr/>
          <p:nvPr/>
        </p:nvSpPr>
        <p:spPr>
          <a:xfrm>
            <a:off x="8839199" y="4282715"/>
            <a:ext cx="387457" cy="38745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C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59EAB8DC-662F-B508-2AC7-F723B50AADE0}"/>
              </a:ext>
            </a:extLst>
          </p:cNvPr>
          <p:cNvSpPr/>
          <p:nvPr/>
        </p:nvSpPr>
        <p:spPr>
          <a:xfrm>
            <a:off x="9518540" y="4280131"/>
            <a:ext cx="387457" cy="38745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D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BE42E4B8-D3FB-A64A-B682-9B317D49F1FE}"/>
              </a:ext>
            </a:extLst>
          </p:cNvPr>
          <p:cNvCxnSpPr>
            <a:stCxn id="26" idx="6"/>
            <a:endCxn id="28" idx="2"/>
          </p:cNvCxnSpPr>
          <p:nvPr/>
        </p:nvCxnSpPr>
        <p:spPr>
          <a:xfrm flipV="1">
            <a:off x="7883469" y="4479025"/>
            <a:ext cx="276386" cy="25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0357826A-F579-F3EB-011F-300B23EAF0CB}"/>
              </a:ext>
            </a:extLst>
          </p:cNvPr>
          <p:cNvCxnSpPr>
            <a:stCxn id="28" idx="6"/>
            <a:endCxn id="30" idx="2"/>
          </p:cNvCxnSpPr>
          <p:nvPr/>
        </p:nvCxnSpPr>
        <p:spPr>
          <a:xfrm flipV="1">
            <a:off x="8547312" y="4476444"/>
            <a:ext cx="291887" cy="25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95650B4A-3A22-7D61-7E98-B52C2AAA45C9}"/>
              </a:ext>
            </a:extLst>
          </p:cNvPr>
          <p:cNvCxnSpPr>
            <a:stCxn id="30" idx="6"/>
            <a:endCxn id="33" idx="2"/>
          </p:cNvCxnSpPr>
          <p:nvPr/>
        </p:nvCxnSpPr>
        <p:spPr>
          <a:xfrm flipV="1">
            <a:off x="9226656" y="4473860"/>
            <a:ext cx="291884" cy="25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Oval 36">
            <a:extLst>
              <a:ext uri="{FF2B5EF4-FFF2-40B4-BE49-F238E27FC236}">
                <a16:creationId xmlns:a16="http://schemas.microsoft.com/office/drawing/2014/main" id="{70E2F3B8-B56E-FF17-B01F-02CFA84E2223}"/>
              </a:ext>
            </a:extLst>
          </p:cNvPr>
          <p:cNvSpPr/>
          <p:nvPr/>
        </p:nvSpPr>
        <p:spPr>
          <a:xfrm>
            <a:off x="10213380" y="4262049"/>
            <a:ext cx="387457" cy="38745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C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50331745-0E53-D602-0FCA-64514F30C511}"/>
              </a:ext>
            </a:extLst>
          </p:cNvPr>
          <p:cNvCxnSpPr>
            <a:endCxn id="37" idx="2"/>
          </p:cNvCxnSpPr>
          <p:nvPr/>
        </p:nvCxnSpPr>
        <p:spPr>
          <a:xfrm flipV="1">
            <a:off x="9921496" y="4455778"/>
            <a:ext cx="291884" cy="25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CFF2978E-FC0C-24AC-D63C-11E48A66BE2D}"/>
              </a:ext>
            </a:extLst>
          </p:cNvPr>
          <p:cNvSpPr txBox="1"/>
          <p:nvPr/>
        </p:nvSpPr>
        <p:spPr>
          <a:xfrm>
            <a:off x="10689954" y="4271107"/>
            <a:ext cx="10267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 err="1">
                <a:highlight>
                  <a:srgbClr val="00FF00"/>
                </a:highlight>
              </a:rPr>
              <a:t>diterima</a:t>
            </a:r>
            <a:endParaRPr lang="en-US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3B63871-8B44-4931-EBE9-5A1E99D1F19F}"/>
              </a:ext>
            </a:extLst>
          </p:cNvPr>
          <p:cNvSpPr txBox="1"/>
          <p:nvPr/>
        </p:nvSpPr>
        <p:spPr>
          <a:xfrm>
            <a:off x="7510222" y="2811684"/>
            <a:ext cx="10267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 err="1">
                <a:highlight>
                  <a:srgbClr val="00FF00"/>
                </a:highlight>
              </a:rPr>
              <a:t>diterima</a:t>
            </a:r>
            <a:endParaRPr lang="en-US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87E9C28D-A37F-DAEA-4804-17A2FF5FE313}"/>
              </a:ext>
            </a:extLst>
          </p:cNvPr>
          <p:cNvSpPr/>
          <p:nvPr/>
        </p:nvSpPr>
        <p:spPr>
          <a:xfrm>
            <a:off x="6814088" y="3249490"/>
            <a:ext cx="387457" cy="38745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A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2FE5A9B-D414-6E27-5B50-ED446E029212}"/>
              </a:ext>
            </a:extLst>
          </p:cNvPr>
          <p:cNvCxnSpPr>
            <a:stCxn id="3" idx="6"/>
          </p:cNvCxnSpPr>
          <p:nvPr/>
        </p:nvCxnSpPr>
        <p:spPr>
          <a:xfrm flipV="1">
            <a:off x="7201545" y="3440635"/>
            <a:ext cx="276386" cy="25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91D74826-7B8A-0391-6D34-FD6CC6E2BDF6}"/>
              </a:ext>
            </a:extLst>
          </p:cNvPr>
          <p:cNvSpPr/>
          <p:nvPr/>
        </p:nvSpPr>
        <p:spPr>
          <a:xfrm>
            <a:off x="6829586" y="3760938"/>
            <a:ext cx="387457" cy="38745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A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8FF43E5F-B166-2CA0-08A2-84AF702EFFD9}"/>
              </a:ext>
            </a:extLst>
          </p:cNvPr>
          <p:cNvCxnSpPr>
            <a:stCxn id="13" idx="6"/>
          </p:cNvCxnSpPr>
          <p:nvPr/>
        </p:nvCxnSpPr>
        <p:spPr>
          <a:xfrm flipV="1">
            <a:off x="7217043" y="3952083"/>
            <a:ext cx="276386" cy="25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Oval 40">
            <a:extLst>
              <a:ext uri="{FF2B5EF4-FFF2-40B4-BE49-F238E27FC236}">
                <a16:creationId xmlns:a16="http://schemas.microsoft.com/office/drawing/2014/main" id="{17E55D9F-CF25-5A1F-C759-D621128B80D9}"/>
              </a:ext>
            </a:extLst>
          </p:cNvPr>
          <p:cNvSpPr/>
          <p:nvPr/>
        </p:nvSpPr>
        <p:spPr>
          <a:xfrm>
            <a:off x="6842499" y="4285297"/>
            <a:ext cx="387457" cy="38745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A</a:t>
            </a: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23B5B249-CF35-54EB-28B6-D8ECDA268F30}"/>
              </a:ext>
            </a:extLst>
          </p:cNvPr>
          <p:cNvCxnSpPr>
            <a:stCxn id="41" idx="6"/>
          </p:cNvCxnSpPr>
          <p:nvPr/>
        </p:nvCxnSpPr>
        <p:spPr>
          <a:xfrm flipV="1">
            <a:off x="7229956" y="4476442"/>
            <a:ext cx="276386" cy="25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7618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10" grpId="0" animBg="1"/>
      <p:bldP spid="17" grpId="0" animBg="1"/>
      <p:bldP spid="18" grpId="0" animBg="1"/>
      <p:bldP spid="19" grpId="0" animBg="1"/>
      <p:bldP spid="20" grpId="0" animBg="1"/>
      <p:bldP spid="24" grpId="0"/>
      <p:bldP spid="25" grpId="0"/>
      <p:bldP spid="26" grpId="0" animBg="1"/>
      <p:bldP spid="28" grpId="0" animBg="1"/>
      <p:bldP spid="30" grpId="0" animBg="1"/>
      <p:bldP spid="33" grpId="0" animBg="1"/>
      <p:bldP spid="37" grpId="0" animBg="1"/>
      <p:bldP spid="39" grpId="0"/>
      <p:bldP spid="40" grpId="0"/>
      <p:bldP spid="3" grpId="0" animBg="1"/>
      <p:bldP spid="13" grpId="0" animBg="1"/>
      <p:bldP spid="4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365</Words>
  <Application>Microsoft Office PowerPoint</Application>
  <PresentationFormat>Widescreen</PresentationFormat>
  <Paragraphs>159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Office Theme</vt:lpstr>
      <vt:lpstr>Non-deterministic Finite Automata (NFA)</vt:lpstr>
      <vt:lpstr>Type Finite State Automata</vt:lpstr>
      <vt:lpstr>DFA (review)</vt:lpstr>
      <vt:lpstr>DFA (review)</vt:lpstr>
      <vt:lpstr>Non-deterministic Finite Automata (NFA)</vt:lpstr>
      <vt:lpstr>Non-deterministic Finite Automata (NFA)</vt:lpstr>
      <vt:lpstr>Non-deterministic Finite Automata (NFA)</vt:lpstr>
      <vt:lpstr>Non-deterministic Finite Automata (NFA)</vt:lpstr>
      <vt:lpstr>Non-deterministic Finite Automata (NFA)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Non-deterministic Finite State Automata (NFA)</dc:title>
  <dc:creator>yufisazhar</dc:creator>
  <cp:lastModifiedBy>yufisazhar</cp:lastModifiedBy>
  <cp:revision>13</cp:revision>
  <dcterms:created xsi:type="dcterms:W3CDTF">2022-10-08T10:50:31Z</dcterms:created>
  <dcterms:modified xsi:type="dcterms:W3CDTF">2022-10-10T04:13:13Z</dcterms:modified>
</cp:coreProperties>
</file>