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649" r:id="rId2"/>
    <p:sldId id="334" r:id="rId3"/>
    <p:sldId id="651" r:id="rId4"/>
    <p:sldId id="652" r:id="rId5"/>
    <p:sldId id="653" r:id="rId6"/>
    <p:sldId id="654" r:id="rId7"/>
    <p:sldId id="655" r:id="rId8"/>
    <p:sldId id="656" r:id="rId9"/>
    <p:sldId id="657" r:id="rId10"/>
    <p:sldId id="658" r:id="rId11"/>
    <p:sldId id="700" r:id="rId12"/>
    <p:sldId id="670" r:id="rId13"/>
    <p:sldId id="672" r:id="rId14"/>
    <p:sldId id="673" r:id="rId15"/>
    <p:sldId id="674" r:id="rId16"/>
    <p:sldId id="675" r:id="rId17"/>
    <p:sldId id="676" r:id="rId18"/>
    <p:sldId id="677" r:id="rId19"/>
    <p:sldId id="678" r:id="rId20"/>
    <p:sldId id="671" r:id="rId21"/>
    <p:sldId id="669" r:id="rId22"/>
    <p:sldId id="659" r:id="rId23"/>
    <p:sldId id="660" r:id="rId24"/>
    <p:sldId id="661" r:id="rId25"/>
    <p:sldId id="701" r:id="rId26"/>
    <p:sldId id="662" r:id="rId27"/>
    <p:sldId id="663" r:id="rId28"/>
    <p:sldId id="695" r:id="rId29"/>
    <p:sldId id="697" r:id="rId30"/>
    <p:sldId id="664" r:id="rId31"/>
    <p:sldId id="702" r:id="rId32"/>
    <p:sldId id="704" r:id="rId33"/>
    <p:sldId id="666" r:id="rId34"/>
    <p:sldId id="703" r:id="rId35"/>
    <p:sldId id="667" r:id="rId36"/>
    <p:sldId id="679" r:id="rId37"/>
    <p:sldId id="680" r:id="rId38"/>
    <p:sldId id="681" r:id="rId39"/>
    <p:sldId id="706" r:id="rId40"/>
    <p:sldId id="707" r:id="rId41"/>
    <p:sldId id="708" r:id="rId42"/>
    <p:sldId id="682" r:id="rId43"/>
    <p:sldId id="683" r:id="rId44"/>
    <p:sldId id="684" r:id="rId45"/>
    <p:sldId id="685" r:id="rId46"/>
    <p:sldId id="686" r:id="rId47"/>
    <p:sldId id="687" r:id="rId48"/>
    <p:sldId id="699" r:id="rId49"/>
    <p:sldId id="647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FFCCFF"/>
    <a:srgbClr val="E7F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62AD-CBD0-4C90-8C35-506654D52F2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2BBE8-FBE3-49AA-8201-2500CE30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66" y="1692322"/>
            <a:ext cx="5688521" cy="319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LENOVO\Pictures\background kand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478021"/>
            <a:ext cx="5795885" cy="28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1369" y="5299968"/>
            <a:ext cx="473942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Kredensial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KMMI-UMM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493" y="232737"/>
            <a:ext cx="10287391" cy="584775"/>
            <a:chOff x="1399277" y="232737"/>
            <a:chExt cx="9573523" cy="584775"/>
          </a:xfrm>
        </p:grpSpPr>
        <p:sp>
          <p:nvSpPr>
            <p:cNvPr id="8" name="Rounded Rectangle 7"/>
            <p:cNvSpPr/>
            <p:nvPr/>
          </p:nvSpPr>
          <p:spPr>
            <a:xfrm>
              <a:off x="1626098" y="232737"/>
              <a:ext cx="9212778" cy="584775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99277" y="300977"/>
              <a:ext cx="9573523" cy="461665"/>
            </a:xfrm>
            <a:prstGeom prst="rect">
              <a:avLst/>
            </a:prstGeom>
            <a:noFill/>
            <a:scene3d>
              <a:camera prst="orthographicFront"/>
              <a:lightRig rig="soft" dir="t"/>
            </a:scene3d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 dirty="0">
                  <a:ln w="11430"/>
                  <a:solidFill>
                    <a:srgbClr val="FFC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DASAR PERHITUNGAN  KANDANG CLOSE HOUSE FLOOR SISTEM</a:t>
              </a:r>
              <a:endParaRPr lang="en-US" sz="2400" b="1" cap="none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051" name="Picture 3" descr="C:\Users\LENOVO\Pictures\BERIILER H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134305"/>
            <a:ext cx="3811137" cy="25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9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Kipas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6" y="1996225"/>
            <a:ext cx="8650330" cy="404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17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Kipas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83"/>
          <a:stretch/>
        </p:blipFill>
        <p:spPr bwMode="auto">
          <a:xfrm>
            <a:off x="2266682" y="2133600"/>
            <a:ext cx="8809149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41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Kipas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62129" y="1255943"/>
            <a:ext cx="9221273" cy="5338040"/>
          </a:xfrm>
          <a:noFill/>
        </p:spPr>
      </p:pic>
    </p:spTree>
    <p:extLst>
      <p:ext uri="{BB962C8B-B14F-4D97-AF65-F5344CB8AC3E}">
        <p14:creationId xmlns:p14="http://schemas.microsoft.com/office/powerpoint/2010/main" val="202931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987158" y="895565"/>
            <a:ext cx="5949720" cy="554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6311" y="372345"/>
            <a:ext cx="8911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800" b="1" dirty="0"/>
              <a:t>Check k</a:t>
            </a:r>
            <a:r>
              <a:rPr lang="en-US" sz="2800" b="1" dirty="0" err="1"/>
              <a:t>apasitas</a:t>
            </a:r>
            <a:r>
              <a:rPr lang="id-ID" sz="2800" b="1" dirty="0"/>
              <a:t> exhaust</a:t>
            </a:r>
            <a:r>
              <a:rPr lang="en-US" sz="2800" b="1" dirty="0"/>
              <a:t> </a:t>
            </a:r>
            <a:r>
              <a:rPr lang="id-ID" sz="2800" b="1" dirty="0"/>
              <a:t>fan: www.bess.uiuc.edu </a:t>
            </a:r>
          </a:p>
        </p:txBody>
      </p:sp>
      <p:sp>
        <p:nvSpPr>
          <p:cNvPr id="7" name="object 4"/>
          <p:cNvSpPr/>
          <p:nvPr/>
        </p:nvSpPr>
        <p:spPr>
          <a:xfrm>
            <a:off x="3811280" y="4908138"/>
            <a:ext cx="2321280" cy="548280"/>
          </a:xfrm>
          <a:custGeom>
            <a:avLst/>
            <a:gdLst>
              <a:gd name="f0" fmla="val 0"/>
              <a:gd name="f1" fmla="val 2321560"/>
              <a:gd name="f2" fmla="val 1160780"/>
              <a:gd name="f3" fmla="val 54864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21560" h="548639">
                <a:moveTo>
                  <a:pt x="f2" y="f3"/>
                </a:moveTo>
                <a:lnTo>
                  <a:pt x="f0" y="f3"/>
                </a:lnTo>
                <a:lnTo>
                  <a:pt x="f0" y="f0"/>
                </a:lnTo>
                <a:lnTo>
                  <a:pt x="f1" y="f0"/>
                </a:lnTo>
                <a:lnTo>
                  <a:pt x="f1" y="f3"/>
                </a:lnTo>
                <a:lnTo>
                  <a:pt x="f2" y="f3"/>
                </a:lnTo>
                <a:close/>
              </a:path>
            </a:pathLst>
          </a:custGeom>
          <a:noFill/>
          <a:ln w="36720">
            <a:solidFill>
              <a:srgbClr val="FF3333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8429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584099" y="669701"/>
            <a:ext cx="9800823" cy="53791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5720794" y="1519019"/>
            <a:ext cx="1096920" cy="365399"/>
          </a:xfrm>
          <a:custGeom>
            <a:avLst/>
            <a:gdLst>
              <a:gd name="f0" fmla="val 0"/>
              <a:gd name="f1" fmla="val 365760"/>
              <a:gd name="f2" fmla="val 548640"/>
              <a:gd name="f3" fmla="val 10972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97279" h="365760">
                <a:moveTo>
                  <a:pt x="f2" y="f1"/>
                </a:moveTo>
                <a:lnTo>
                  <a:pt x="f0" y="f1"/>
                </a:lnTo>
                <a:lnTo>
                  <a:pt x="f0" y="f0"/>
                </a:lnTo>
                <a:lnTo>
                  <a:pt x="f3" y="f0"/>
                </a:lnTo>
                <a:lnTo>
                  <a:pt x="f3" y="f1"/>
                </a:lnTo>
                <a:lnTo>
                  <a:pt x="f2" y="f1"/>
                </a:lnTo>
                <a:close/>
              </a:path>
            </a:pathLst>
          </a:custGeom>
          <a:noFill/>
          <a:ln w="36720">
            <a:solidFill>
              <a:srgbClr val="FF3333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4811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2918" y="1117576"/>
            <a:ext cx="8467606" cy="46907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5087155" y="3476935"/>
            <a:ext cx="2395470" cy="476879"/>
          </a:xfrm>
          <a:custGeom>
            <a:avLst/>
            <a:gdLst>
              <a:gd name="f0" fmla="val 0"/>
              <a:gd name="f1" fmla="val 1920239"/>
              <a:gd name="f2" fmla="val 960120"/>
              <a:gd name="f3" fmla="val 36575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20239" h="365760">
                <a:moveTo>
                  <a:pt x="f2" y="f3"/>
                </a:moveTo>
                <a:lnTo>
                  <a:pt x="f0" y="f3"/>
                </a:lnTo>
                <a:lnTo>
                  <a:pt x="f0" y="f0"/>
                </a:lnTo>
                <a:lnTo>
                  <a:pt x="f1" y="f0"/>
                </a:lnTo>
                <a:lnTo>
                  <a:pt x="f1" y="f3"/>
                </a:lnTo>
                <a:lnTo>
                  <a:pt x="f2" y="f3"/>
                </a:lnTo>
                <a:close/>
              </a:path>
            </a:pathLst>
          </a:custGeom>
          <a:noFill/>
          <a:ln w="36720">
            <a:solidFill>
              <a:srgbClr val="FF3333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0004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1489680" y="759854"/>
            <a:ext cx="9135390" cy="49841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975197" y="3472326"/>
            <a:ext cx="639720" cy="468609"/>
          </a:xfrm>
          <a:custGeom>
            <a:avLst/>
            <a:gdLst>
              <a:gd name="f0" fmla="val 0"/>
              <a:gd name="f1" fmla="val 365760"/>
              <a:gd name="f2" fmla="val 320039"/>
              <a:gd name="f3" fmla="val 6400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40079" h="365760">
                <a:moveTo>
                  <a:pt x="f2" y="f1"/>
                </a:moveTo>
                <a:lnTo>
                  <a:pt x="f0" y="f1"/>
                </a:lnTo>
                <a:lnTo>
                  <a:pt x="f0" y="f0"/>
                </a:lnTo>
                <a:lnTo>
                  <a:pt x="f3" y="f0"/>
                </a:lnTo>
                <a:lnTo>
                  <a:pt x="f3" y="f1"/>
                </a:lnTo>
                <a:lnTo>
                  <a:pt x="f2" y="f1"/>
                </a:lnTo>
                <a:close/>
              </a:path>
            </a:pathLst>
          </a:custGeom>
          <a:noFill/>
          <a:ln w="36720">
            <a:solidFill>
              <a:srgbClr val="FF3333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0851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777284" y="405600"/>
            <a:ext cx="9813701" cy="58635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12600" lvl="0" hangingPunct="0">
              <a:spcBef>
                <a:spcPts val="99"/>
              </a:spcBef>
              <a:defRPr sz="1800"/>
            </a:pPr>
            <a:endParaRPr lang="en-US" dirty="0"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5762008" y="2653047"/>
            <a:ext cx="3485023" cy="1188360"/>
          </a:xfrm>
          <a:custGeom>
            <a:avLst/>
            <a:gdLst>
              <a:gd name="f0" fmla="val 0"/>
              <a:gd name="f1" fmla="val 2468879"/>
              <a:gd name="f2" fmla="val 1188720"/>
              <a:gd name="f3" fmla="val 123443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68879" h="1188720">
                <a:moveTo>
                  <a:pt x="f3" y="f2"/>
                </a:moveTo>
                <a:lnTo>
                  <a:pt x="f0" y="f2"/>
                </a:lnTo>
                <a:lnTo>
                  <a:pt x="f0" y="f0"/>
                </a:lnTo>
                <a:lnTo>
                  <a:pt x="f1" y="f0"/>
                </a:lnTo>
                <a:lnTo>
                  <a:pt x="f1" y="f2"/>
                </a:lnTo>
                <a:lnTo>
                  <a:pt x="f3" y="f2"/>
                </a:lnTo>
                <a:close/>
              </a:path>
            </a:pathLst>
          </a:custGeom>
          <a:noFill/>
          <a:ln w="36720">
            <a:solidFill>
              <a:srgbClr val="FF3333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7031" y="2600896"/>
            <a:ext cx="248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3 phase 380V, 50 Hz</a:t>
            </a:r>
          </a:p>
          <a:p>
            <a:endParaRPr lang="en-US" dirty="0"/>
          </a:p>
        </p:txBody>
      </p:sp>
      <p:sp>
        <p:nvSpPr>
          <p:cNvPr id="7" name="object 5"/>
          <p:cNvSpPr/>
          <p:nvPr/>
        </p:nvSpPr>
        <p:spPr>
          <a:xfrm>
            <a:off x="6088264" y="4510602"/>
            <a:ext cx="639720" cy="365399"/>
          </a:xfrm>
          <a:custGeom>
            <a:avLst/>
            <a:gdLst>
              <a:gd name="f0" fmla="val 0"/>
              <a:gd name="f1" fmla="val 365760"/>
              <a:gd name="f2" fmla="val 320039"/>
              <a:gd name="f3" fmla="val 6400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40079" h="365760">
                <a:moveTo>
                  <a:pt x="f2" y="f1"/>
                </a:moveTo>
                <a:lnTo>
                  <a:pt x="f0" y="f1"/>
                </a:lnTo>
                <a:lnTo>
                  <a:pt x="f0" y="f0"/>
                </a:lnTo>
                <a:lnTo>
                  <a:pt x="f3" y="f0"/>
                </a:lnTo>
                <a:lnTo>
                  <a:pt x="f3" y="f1"/>
                </a:lnTo>
                <a:lnTo>
                  <a:pt x="f2" y="f1"/>
                </a:lnTo>
                <a:close/>
              </a:path>
            </a:pathLst>
          </a:custGeom>
          <a:noFill/>
          <a:ln w="36720">
            <a:solidFill>
              <a:srgbClr val="FF3333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23821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1390918" y="1073007"/>
            <a:ext cx="10419009" cy="48641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0918" y="3808840"/>
            <a:ext cx="639720" cy="2128320"/>
          </a:xfrm>
          <a:custGeom>
            <a:avLst/>
            <a:gdLst>
              <a:gd name="f0" fmla="val 0"/>
              <a:gd name="f1" fmla="val 640080"/>
              <a:gd name="f2" fmla="val 2128520"/>
              <a:gd name="f3" fmla="val 32004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40080" h="2128520">
                <a:moveTo>
                  <a:pt x="f3" y="f2"/>
                </a:moveTo>
                <a:lnTo>
                  <a:pt x="f0" y="f2"/>
                </a:lnTo>
                <a:lnTo>
                  <a:pt x="f0" y="f0"/>
                </a:lnTo>
                <a:lnTo>
                  <a:pt x="f1" y="f0"/>
                </a:lnTo>
                <a:lnTo>
                  <a:pt x="f1" y="f2"/>
                </a:lnTo>
                <a:lnTo>
                  <a:pt x="f3" y="f2"/>
                </a:lnTo>
                <a:close/>
              </a:path>
            </a:pathLst>
          </a:custGeom>
          <a:noFill/>
          <a:ln w="36720">
            <a:solidFill>
              <a:srgbClr val="FF3333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5998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596979" y="525273"/>
            <a:ext cx="9826582" cy="5845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444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Penting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24936" y="1801504"/>
            <a:ext cx="9843899" cy="23010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Persaingan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endParaRPr lang="en-US" sz="1800" dirty="0"/>
          </a:p>
          <a:p>
            <a:pPr lvl="1"/>
            <a:r>
              <a:rPr lang="en-US" sz="1400" dirty="0" err="1"/>
              <a:t>Menaikkan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menekan</a:t>
            </a:r>
            <a:r>
              <a:rPr lang="en-US" sz="1400" dirty="0"/>
              <a:t> cost</a:t>
            </a:r>
          </a:p>
          <a:p>
            <a:r>
              <a:rPr lang="en-US" altLang="en-US" sz="1800" dirty="0" err="1"/>
              <a:t>Memaksimalkan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potensi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genetik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efisiensi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penggunaan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pakan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dalam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pertumbuhan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produksi</a:t>
            </a:r>
            <a:r>
              <a:rPr lang="en-US" altLang="en-US" sz="1800" dirty="0"/>
              <a:t>.</a:t>
            </a:r>
          </a:p>
          <a:p>
            <a:r>
              <a:rPr lang="en-US" altLang="en-US" sz="1800" dirty="0"/>
              <a:t>Target</a:t>
            </a:r>
            <a:endParaRPr lang="en-US" altLang="en-US" sz="1100" dirty="0"/>
          </a:p>
          <a:p>
            <a:pPr lvl="1"/>
            <a:r>
              <a:rPr lang="en-US" altLang="en-US" sz="1500" dirty="0"/>
              <a:t>For broiler</a:t>
            </a:r>
          </a:p>
          <a:p>
            <a:pPr lvl="2"/>
            <a:r>
              <a:rPr lang="en-US" altLang="en-US" sz="1100" dirty="0"/>
              <a:t>FCR </a:t>
            </a:r>
            <a:r>
              <a:rPr lang="en-US" altLang="en-US" sz="1100" dirty="0" err="1"/>
              <a:t>kurang</a:t>
            </a:r>
            <a:r>
              <a:rPr lang="en-US" altLang="en-US" sz="1100" dirty="0"/>
              <a:t> </a:t>
            </a:r>
            <a:r>
              <a:rPr lang="en-US" altLang="en-US" sz="1100" dirty="0" err="1"/>
              <a:t>dari</a:t>
            </a:r>
            <a:r>
              <a:rPr lang="en-US" altLang="en-US" sz="1100" dirty="0"/>
              <a:t> 1.45 </a:t>
            </a:r>
            <a:r>
              <a:rPr lang="en-US" altLang="en-US" sz="1100" dirty="0" err="1"/>
              <a:t>pada</a:t>
            </a:r>
            <a:r>
              <a:rPr lang="en-US" altLang="en-US" sz="1100" dirty="0"/>
              <a:t> </a:t>
            </a:r>
            <a:r>
              <a:rPr lang="en-US" altLang="en-US" sz="1100" dirty="0" err="1"/>
              <a:t>bobot</a:t>
            </a:r>
            <a:r>
              <a:rPr lang="en-US" altLang="en-US" sz="1100" dirty="0"/>
              <a:t> 2kg?</a:t>
            </a:r>
          </a:p>
          <a:p>
            <a:pPr lvl="2"/>
            <a:r>
              <a:rPr lang="en-US" altLang="en-US" sz="1100" dirty="0"/>
              <a:t>Total </a:t>
            </a:r>
            <a:r>
              <a:rPr lang="en-US" altLang="en-US" sz="1100" dirty="0" err="1"/>
              <a:t>kematian</a:t>
            </a:r>
            <a:r>
              <a:rPr lang="en-US" altLang="en-US" sz="1100" dirty="0"/>
              <a:t> </a:t>
            </a:r>
            <a:r>
              <a:rPr lang="en-US" altLang="en-US" sz="1100" dirty="0" err="1"/>
              <a:t>kurang</a:t>
            </a:r>
            <a:r>
              <a:rPr lang="en-US" altLang="en-US" sz="1100" dirty="0"/>
              <a:t> </a:t>
            </a:r>
            <a:r>
              <a:rPr lang="en-US" altLang="en-US" sz="1100" dirty="0" err="1"/>
              <a:t>dari</a:t>
            </a:r>
            <a:r>
              <a:rPr lang="en-US" altLang="en-US" sz="1100" dirty="0"/>
              <a:t> 3% @ 32 </a:t>
            </a:r>
            <a:r>
              <a:rPr lang="en-US" altLang="en-US" sz="1100" dirty="0" err="1"/>
              <a:t>hari</a:t>
            </a:r>
            <a:endParaRPr lang="en-US" altLang="en-US" sz="1100" dirty="0"/>
          </a:p>
          <a:p>
            <a:pPr lvl="2"/>
            <a:endParaRPr lang="en-US" altLang="en-US" sz="1100" dirty="0"/>
          </a:p>
          <a:p>
            <a:pPr lvl="1"/>
            <a:endParaRPr lang="en-US" altLang="en-US" sz="14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de-DE" sz="1400" dirty="0"/>
          </a:p>
          <a:p>
            <a:endParaRPr lang="de-DE" sz="1800" dirty="0"/>
          </a:p>
          <a:p>
            <a:endParaRPr lang="en-GB" sz="1800" dirty="0"/>
          </a:p>
          <a:p>
            <a:endParaRPr lang="de-DE" sz="1800" dirty="0"/>
          </a:p>
          <a:p>
            <a:endParaRPr lang="en-GB" sz="1800" dirty="0"/>
          </a:p>
          <a:p>
            <a:endParaRPr lang="de-DE" sz="1800" dirty="0"/>
          </a:p>
          <a:p>
            <a:endParaRPr lang="de-DE" sz="1800" dirty="0"/>
          </a:p>
        </p:txBody>
      </p:sp>
      <p:pic>
        <p:nvPicPr>
          <p:cNvPr id="12" name="Bildplatzhalter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2" b="10892"/>
          <a:stretch>
            <a:fillRect/>
          </a:stretch>
        </p:blipFill>
        <p:spPr>
          <a:xfrm>
            <a:off x="7191375" y="2133600"/>
            <a:ext cx="4477460" cy="3777621"/>
          </a:xfrm>
        </p:spPr>
      </p:pic>
    </p:spTree>
    <p:extLst>
      <p:ext uri="{BB962C8B-B14F-4D97-AF65-F5344CB8AC3E}">
        <p14:creationId xmlns:p14="http://schemas.microsoft.com/office/powerpoint/2010/main" val="1570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Rumus</a:t>
            </a:r>
            <a:r>
              <a:rPr lang="en-US" sz="4000" dirty="0"/>
              <a:t> </a:t>
            </a:r>
            <a:r>
              <a:rPr lang="en-US" sz="4000" dirty="0" err="1"/>
              <a:t>rumus</a:t>
            </a:r>
            <a:r>
              <a:rPr lang="en-US" sz="4000" dirty="0"/>
              <a:t> :</a:t>
            </a:r>
          </a:p>
        </p:txBody>
      </p:sp>
      <p:sp>
        <p:nvSpPr>
          <p:cNvPr id="4" name="ตัวยึดเนื้อหา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en-US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  </a:t>
            </a:r>
            <a:r>
              <a:rPr lang="en-US" alt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Chill Effect = Chill Factor x Air Speed (m/s)</a:t>
            </a:r>
          </a:p>
          <a:p>
            <a:endParaRPr lang="en-US" alt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Font typeface="Wingdings 3" charset="2"/>
              <a:buNone/>
            </a:pPr>
            <a:r>
              <a:rPr lang="en-US" altLang="en-US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  </a:t>
            </a:r>
            <a:r>
              <a:rPr lang="en-US" alt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Effective Temperature = Ambient Temp. – Chill Effect</a:t>
            </a:r>
          </a:p>
          <a:p>
            <a:pPr>
              <a:buFont typeface="Wingdings" panose="05000000000000000000" pitchFamily="2" charset="2"/>
              <a:buChar char=""/>
            </a:pPr>
            <a:endParaRPr lang="th-TH" alt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"/>
            </a:pPr>
            <a:r>
              <a:rPr lang="en-US" alt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CFM = m</a:t>
            </a:r>
            <a:r>
              <a:rPr lang="en-US" altLang="en-US" sz="2400" baseline="30000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en-US" alt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/h x 0.5886</a:t>
            </a:r>
          </a:p>
          <a:p>
            <a:pPr>
              <a:buFont typeface="Wingdings" panose="05000000000000000000" pitchFamily="2" charset="2"/>
              <a:buChar char=""/>
            </a:pPr>
            <a:r>
              <a:rPr lang="en-US" alt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CFM = m</a:t>
            </a:r>
            <a:r>
              <a:rPr lang="en-US" altLang="en-US" sz="2400" baseline="30000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en-US" alt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/h : 1,7</a:t>
            </a:r>
          </a:p>
          <a:p>
            <a:pPr marL="0" indent="0">
              <a:buNone/>
            </a:pPr>
            <a:endParaRPr lang="en-US" alt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Font typeface="Wingdings 3" charset="2"/>
              <a:buNone/>
            </a:pPr>
            <a:r>
              <a:rPr lang="en-US" altLang="en-US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  </a:t>
            </a:r>
            <a:r>
              <a:rPr lang="en-US" alt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Ft/min = m/s x 197</a:t>
            </a:r>
          </a:p>
          <a:p>
            <a:endParaRPr lang="en-US" alt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Font typeface="Wingdings 3" charset="2"/>
              <a:buNone/>
            </a:pPr>
            <a:r>
              <a:rPr lang="en-US" altLang="en-US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  </a:t>
            </a:r>
            <a:r>
              <a:rPr lang="en-US" alt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Inch of Water = Pa/249 </a:t>
            </a:r>
          </a:p>
          <a:p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939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Rumus</a:t>
            </a:r>
            <a:r>
              <a:rPr lang="en-US" dirty="0"/>
              <a:t> Wind speed</a:t>
            </a:r>
          </a:p>
        </p:txBody>
      </p:sp>
      <p:sp>
        <p:nvSpPr>
          <p:cNvPr id="5" name="Content Placeholder 2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Rumus</a:t>
            </a:r>
            <a:r>
              <a:rPr lang="en-US" sz="2000" dirty="0"/>
              <a:t> </a:t>
            </a:r>
            <a:r>
              <a:rPr lang="en-US" sz="2000" dirty="0" err="1"/>
              <a:t>perhitungan</a:t>
            </a:r>
            <a:r>
              <a:rPr lang="en-US" sz="2000" dirty="0"/>
              <a:t> wind speed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kapasitas</a:t>
            </a:r>
            <a:r>
              <a:rPr lang="en-US" sz="2000" dirty="0"/>
              <a:t> </a:t>
            </a:r>
            <a:r>
              <a:rPr lang="en-US" sz="2000" dirty="0" err="1"/>
              <a:t>kipas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Wind speed m/s = </a:t>
            </a:r>
            <a:r>
              <a:rPr lang="en-US" sz="2000" dirty="0" err="1"/>
              <a:t>Kapasitas</a:t>
            </a:r>
            <a:r>
              <a:rPr lang="en-US" sz="2000" dirty="0"/>
              <a:t> </a:t>
            </a:r>
            <a:r>
              <a:rPr lang="en-US" sz="2000" dirty="0" err="1"/>
              <a:t>kipas</a:t>
            </a:r>
            <a:r>
              <a:rPr lang="en-US" sz="2000" dirty="0"/>
              <a:t> m3/h : ( 3600 x cross section m2 )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721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Pressure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Perhitungan</a:t>
            </a:r>
            <a:r>
              <a:rPr lang="en-US" sz="2400" dirty="0"/>
              <a:t> Negative Pressure di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:</a:t>
            </a:r>
          </a:p>
          <a:p>
            <a:pPr marL="0" indent="0">
              <a:buNone/>
            </a:pPr>
            <a:r>
              <a:rPr lang="en-US" sz="2400" dirty="0"/>
              <a:t>	1. </a:t>
            </a:r>
            <a:r>
              <a:rPr lang="en-US" sz="2400" dirty="0" err="1"/>
              <a:t>Sistem</a:t>
            </a:r>
            <a:r>
              <a:rPr lang="en-US" sz="2400" dirty="0"/>
              <a:t>  </a:t>
            </a:r>
            <a:r>
              <a:rPr lang="en-US" sz="2400" dirty="0" err="1"/>
              <a:t>kandang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2. </a:t>
            </a:r>
            <a:r>
              <a:rPr lang="en-US" sz="2400" dirty="0" err="1"/>
              <a:t>Jenis</a:t>
            </a:r>
            <a:r>
              <a:rPr lang="en-US" sz="2400" dirty="0"/>
              <a:t>  cooling pad</a:t>
            </a:r>
          </a:p>
          <a:p>
            <a:pPr marL="0" indent="0">
              <a:buNone/>
            </a:pPr>
            <a:r>
              <a:rPr lang="en-US" sz="2400" dirty="0"/>
              <a:t>	3. </a:t>
            </a:r>
            <a:r>
              <a:rPr lang="en-US" sz="2400" dirty="0" err="1"/>
              <a:t>Panjang</a:t>
            </a:r>
            <a:r>
              <a:rPr lang="en-US" sz="2400" dirty="0"/>
              <a:t>  </a:t>
            </a:r>
            <a:r>
              <a:rPr lang="en-US" sz="2400" dirty="0" err="1"/>
              <a:t>kandang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65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Pressure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Indikator</a:t>
            </a:r>
            <a:r>
              <a:rPr lang="en-US" dirty="0"/>
              <a:t> / Manometer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Sensor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5" y="2893810"/>
            <a:ext cx="4425623" cy="3313807"/>
          </a:xfrm>
        </p:spPr>
      </p:pic>
      <p:pic>
        <p:nvPicPr>
          <p:cNvPr id="10" name="Picture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8" b="10218"/>
          <a:stretch>
            <a:fillRect/>
          </a:stretch>
        </p:blipFill>
        <p:spPr>
          <a:xfrm>
            <a:off x="7449891" y="2893810"/>
            <a:ext cx="4514581" cy="3275169"/>
          </a:xfrm>
        </p:spPr>
      </p:pic>
    </p:spTree>
    <p:extLst>
      <p:ext uri="{BB962C8B-B14F-4D97-AF65-F5344CB8AC3E}">
        <p14:creationId xmlns:p14="http://schemas.microsoft.com/office/powerpoint/2010/main" val="4169873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Pressure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615" y="1777284"/>
            <a:ext cx="9320033" cy="40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29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Pressure</a:t>
            </a:r>
          </a:p>
        </p:txBody>
      </p:sp>
      <p:pic>
        <p:nvPicPr>
          <p:cNvPr id="5" name="Content Placeholder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21" y="2060621"/>
            <a:ext cx="7920507" cy="41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5462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Pressure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negative pressure floor/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Kandang</a:t>
            </a:r>
            <a:r>
              <a:rPr lang="en-US" dirty="0"/>
              <a:t> 120 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angina yang di </a:t>
            </a:r>
            <a:r>
              <a:rPr lang="en-US" dirty="0" err="1"/>
              <a:t>inginkan</a:t>
            </a:r>
            <a:r>
              <a:rPr lang="en-US" dirty="0"/>
              <a:t>  3,0 m/</a:t>
            </a:r>
            <a:r>
              <a:rPr lang="en-US" dirty="0" err="1"/>
              <a:t>detik</a:t>
            </a:r>
            <a:endParaRPr lang="en-US" dirty="0"/>
          </a:p>
          <a:p>
            <a:r>
              <a:rPr lang="en-US" dirty="0"/>
              <a:t>=  Pa CP + ( 0,2 x 120 )</a:t>
            </a:r>
          </a:p>
          <a:p>
            <a:r>
              <a:rPr lang="en-US" dirty="0"/>
              <a:t>= 17 + 24</a:t>
            </a:r>
          </a:p>
          <a:p>
            <a:r>
              <a:rPr lang="en-US" dirty="0"/>
              <a:t>= 41 Pa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73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Kipas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sz="2800" dirty="0" err="1"/>
              <a:t>Penentuan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kipas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dasarnya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total Air Capacity di </a:t>
            </a:r>
            <a:r>
              <a:rPr lang="en-US" sz="2800" dirty="0" err="1"/>
              <a:t>bagi</a:t>
            </a:r>
            <a:r>
              <a:rPr lang="en-US" sz="2800" dirty="0"/>
              <a:t> Fan Capacity</a:t>
            </a:r>
          </a:p>
          <a:p>
            <a:pPr marL="457200" indent="-457200">
              <a:buAutoNum type="arabicPeriod"/>
            </a:pPr>
            <a:r>
              <a:rPr lang="en-US" sz="2800" dirty="0"/>
              <a:t>Ada 2 </a:t>
            </a: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kipas</a:t>
            </a:r>
            <a:r>
              <a:rPr lang="en-US" sz="2800" dirty="0"/>
              <a:t> :</a:t>
            </a:r>
          </a:p>
          <a:p>
            <a:pPr marL="0" indent="0">
              <a:buNone/>
            </a:pPr>
            <a:r>
              <a:rPr lang="en-US" sz="2800" dirty="0"/>
              <a:t>       - </a:t>
            </a:r>
            <a:r>
              <a:rPr lang="en-US" sz="2800" dirty="0" err="1"/>
              <a:t>Populasi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- Cross section Area ( CSA 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298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727982"/>
            <a:ext cx="91440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09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85" y="200024"/>
            <a:ext cx="9429540" cy="621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58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Dasar</a:t>
            </a:r>
            <a:r>
              <a:rPr lang="en-US" sz="4400" dirty="0"/>
              <a:t> </a:t>
            </a:r>
            <a:r>
              <a:rPr lang="en-US" sz="4400" dirty="0" err="1"/>
              <a:t>Penentuan</a:t>
            </a:r>
            <a:r>
              <a:rPr lang="en-US" sz="4400" dirty="0"/>
              <a:t> </a:t>
            </a:r>
            <a:r>
              <a:rPr lang="en-US" sz="4400" dirty="0" err="1"/>
              <a:t>Awal</a:t>
            </a:r>
            <a:endParaRPr lang="en-US" sz="4400" dirty="0"/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1623296" y="1322230"/>
            <a:ext cx="9285109" cy="487250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1. System </a:t>
            </a:r>
            <a:r>
              <a:rPr lang="en-US" sz="2400" dirty="0" err="1"/>
              <a:t>Kandang</a:t>
            </a:r>
            <a:endParaRPr lang="en-US" sz="2400" dirty="0"/>
          </a:p>
          <a:p>
            <a:r>
              <a:rPr lang="en-US" sz="2400" dirty="0"/>
              <a:t>2. House Dimension </a:t>
            </a:r>
            <a:r>
              <a:rPr lang="en-US" sz="2400" dirty="0" err="1"/>
              <a:t>dan</a:t>
            </a:r>
            <a:r>
              <a:rPr lang="en-US" sz="2400" dirty="0"/>
              <a:t> Cross Section Area ( CSA )</a:t>
            </a:r>
          </a:p>
          <a:p>
            <a:r>
              <a:rPr lang="en-US" sz="2400" dirty="0"/>
              <a:t>3.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Ventilasi</a:t>
            </a:r>
            <a:endParaRPr lang="en-US" sz="2400" dirty="0"/>
          </a:p>
          <a:p>
            <a:r>
              <a:rPr lang="en-US" sz="2400" dirty="0"/>
              <a:t>4. </a:t>
            </a:r>
            <a:r>
              <a:rPr lang="en-US" sz="2400" dirty="0" err="1"/>
              <a:t>kapasitas</a:t>
            </a:r>
            <a:r>
              <a:rPr lang="en-US" sz="2400" dirty="0"/>
              <a:t> </a:t>
            </a:r>
            <a:r>
              <a:rPr lang="en-US" sz="2400" dirty="0" err="1"/>
              <a:t>Kipas</a:t>
            </a:r>
            <a:endParaRPr lang="en-US" sz="2400" dirty="0"/>
          </a:p>
          <a:p>
            <a:r>
              <a:rPr lang="en-US" sz="2400" dirty="0"/>
              <a:t>5. Negative Pressure</a:t>
            </a:r>
          </a:p>
          <a:p>
            <a:r>
              <a:rPr lang="en-US" sz="2400" dirty="0"/>
              <a:t>6.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Kipas</a:t>
            </a:r>
            <a:endParaRPr lang="en-US" sz="2400" dirty="0"/>
          </a:p>
          <a:p>
            <a:r>
              <a:rPr lang="en-US" sz="2400" dirty="0"/>
              <a:t>7. </a:t>
            </a:r>
            <a:r>
              <a:rPr lang="en-US" sz="2400" dirty="0" err="1"/>
              <a:t>Jumlah</a:t>
            </a:r>
            <a:r>
              <a:rPr lang="en-US" sz="2400" dirty="0"/>
              <a:t> Cooling Pad</a:t>
            </a:r>
          </a:p>
          <a:p>
            <a:r>
              <a:rPr lang="en-US" sz="2400" dirty="0"/>
              <a:t>8. </a:t>
            </a:r>
            <a:r>
              <a:rPr lang="en-US" sz="2400" dirty="0" err="1"/>
              <a:t>Luasan</a:t>
            </a:r>
            <a:r>
              <a:rPr lang="en-US" sz="2400" dirty="0"/>
              <a:t> Inlet</a:t>
            </a:r>
          </a:p>
          <a:p>
            <a:r>
              <a:rPr lang="en-US" sz="2400" dirty="0"/>
              <a:t>9. </a:t>
            </a:r>
            <a:r>
              <a:rPr lang="en-US" sz="2400" dirty="0" err="1"/>
              <a:t>Kebutuhan</a:t>
            </a:r>
            <a:r>
              <a:rPr lang="en-US" sz="2400" dirty="0"/>
              <a:t> air </a:t>
            </a:r>
            <a:r>
              <a:rPr lang="en-US" sz="2400" dirty="0" err="1"/>
              <a:t>sirkulasi</a:t>
            </a:r>
            <a:r>
              <a:rPr lang="en-US" sz="2400" dirty="0"/>
              <a:t> cooling pad</a:t>
            </a:r>
          </a:p>
          <a:p>
            <a:r>
              <a:rPr lang="en-US" sz="2400" dirty="0"/>
              <a:t>10.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penerangan</a:t>
            </a:r>
            <a:r>
              <a:rPr lang="en-US" sz="2400" dirty="0"/>
              <a:t> </a:t>
            </a:r>
            <a:r>
              <a:rPr lang="en-US" sz="2400" dirty="0" err="1"/>
              <a:t>kandang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46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751527" y="1403797"/>
            <a:ext cx="9753085" cy="4507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5683" y="624110"/>
            <a:ext cx="9378929" cy="1280890"/>
          </a:xfrm>
        </p:spPr>
        <p:txBody>
          <a:bodyPr>
            <a:normAutofit/>
          </a:bodyPr>
          <a:lstStyle/>
          <a:p>
            <a:r>
              <a:rPr lang="en-US" sz="4800" dirty="0" err="1"/>
              <a:t>Berdasarkan</a:t>
            </a:r>
            <a:r>
              <a:rPr lang="en-US" sz="4800" dirty="0"/>
              <a:t>  </a:t>
            </a:r>
            <a:r>
              <a:rPr lang="en-US" sz="4800" dirty="0" err="1"/>
              <a:t>Populasi</a:t>
            </a:r>
            <a:endParaRPr lang="en-US" sz="4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125683" y="1905000"/>
            <a:ext cx="9426431" cy="397328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err="1"/>
              <a:t>Penentuan</a:t>
            </a:r>
            <a:r>
              <a:rPr lang="en-US" sz="3200" dirty="0"/>
              <a:t> Air Ventilation </a:t>
            </a:r>
            <a:r>
              <a:rPr lang="en-US" sz="3200" dirty="0" err="1"/>
              <a:t>adalan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ventilasi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breed </a:t>
            </a:r>
            <a:r>
              <a:rPr lang="en-US" sz="3200" dirty="0" err="1"/>
              <a:t>dikalikan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populasi</a:t>
            </a:r>
            <a:r>
              <a:rPr lang="en-US" sz="3200" dirty="0"/>
              <a:t> </a:t>
            </a:r>
            <a:r>
              <a:rPr lang="en-US" sz="3200" dirty="0" err="1"/>
              <a:t>dikalikan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faktor</a:t>
            </a:r>
            <a:r>
              <a:rPr lang="en-US" sz="3200" dirty="0"/>
              <a:t> </a:t>
            </a:r>
            <a:r>
              <a:rPr lang="en-US" sz="3200" dirty="0" err="1"/>
              <a:t>kenyamanan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letak</a:t>
            </a:r>
            <a:r>
              <a:rPr lang="en-US" sz="3200" dirty="0"/>
              <a:t> </a:t>
            </a:r>
            <a:r>
              <a:rPr lang="en-US" sz="3200" dirty="0" err="1"/>
              <a:t>geografis</a:t>
            </a:r>
            <a:r>
              <a:rPr lang="en-US" sz="3200" dirty="0"/>
              <a:t> </a:t>
            </a:r>
            <a:r>
              <a:rPr lang="en-US" sz="3200" dirty="0" err="1"/>
              <a:t>daan</a:t>
            </a:r>
            <a:r>
              <a:rPr lang="en-US" sz="3200" dirty="0"/>
              <a:t> </a:t>
            </a:r>
            <a:r>
              <a:rPr lang="en-US" sz="3200" dirty="0" err="1"/>
              <a:t>iklimnya</a:t>
            </a:r>
            <a:endParaRPr lang="en-US" sz="3200" dirty="0"/>
          </a:p>
          <a:p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iklim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Indonesia,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mencapai</a:t>
            </a:r>
            <a:r>
              <a:rPr lang="en-US" sz="3200" dirty="0"/>
              <a:t> </a:t>
            </a:r>
            <a:r>
              <a:rPr lang="en-US" sz="3200" dirty="0" err="1"/>
              <a:t>kenyamanan</a:t>
            </a:r>
            <a:r>
              <a:rPr lang="en-US" sz="3200" dirty="0"/>
              <a:t> </a:t>
            </a:r>
            <a:r>
              <a:rPr lang="en-US" sz="3200" dirty="0" err="1"/>
              <a:t>ayam</a:t>
            </a:r>
            <a:r>
              <a:rPr lang="en-US" sz="3200" dirty="0"/>
              <a:t> </a:t>
            </a:r>
            <a:r>
              <a:rPr lang="en-US" sz="3200" dirty="0" err="1"/>
              <a:t>dibutuhkan</a:t>
            </a:r>
            <a:r>
              <a:rPr lang="en-US" sz="3200" dirty="0"/>
              <a:t> 200-250% </a:t>
            </a:r>
            <a:r>
              <a:rPr lang="en-US" sz="3200" dirty="0" err="1"/>
              <a:t>kebutuhan</a:t>
            </a:r>
            <a:r>
              <a:rPr lang="en-US" sz="3200" dirty="0"/>
              <a:t> air ventilation</a:t>
            </a:r>
          </a:p>
        </p:txBody>
      </p:sp>
    </p:spTree>
    <p:extLst>
      <p:ext uri="{BB962C8B-B14F-4D97-AF65-F5344CB8AC3E}">
        <p14:creationId xmlns:p14="http://schemas.microsoft.com/office/powerpoint/2010/main" val="3884562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751527" y="1403797"/>
            <a:ext cx="9753085" cy="45074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Kipas</a:t>
            </a:r>
            <a:r>
              <a:rPr lang="en-US" sz="2400" dirty="0"/>
              <a:t> = </a:t>
            </a:r>
            <a:r>
              <a:rPr lang="en-US" sz="2400" dirty="0" err="1"/>
              <a:t>Populasi</a:t>
            </a:r>
            <a:r>
              <a:rPr lang="en-US" sz="2400" dirty="0"/>
              <a:t> x kebutuhan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segar</a:t>
            </a:r>
            <a:r>
              <a:rPr lang="en-US" sz="2400" dirty="0"/>
              <a:t> (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iklim</a:t>
            </a:r>
            <a:r>
              <a:rPr lang="en-US" sz="2400" dirty="0"/>
              <a:t> / Indonesia 10-11m3/jam )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 : </a:t>
            </a:r>
            <a:r>
              <a:rPr lang="en-US" sz="2400" dirty="0" err="1"/>
              <a:t>kandang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12x120 </a:t>
            </a:r>
            <a:r>
              <a:rPr lang="en-US" sz="2400" dirty="0" err="1"/>
              <a:t>dengan</a:t>
            </a:r>
            <a:r>
              <a:rPr lang="en-US" sz="2400" dirty="0"/>
              <a:t> density 15/m2</a:t>
            </a:r>
          </a:p>
          <a:p>
            <a:pPr marL="457200" lvl="1" indent="0">
              <a:buNone/>
            </a:pPr>
            <a:r>
              <a:rPr lang="en-US" sz="2200" dirty="0"/>
              <a:t>			total </a:t>
            </a:r>
            <a:r>
              <a:rPr lang="en-US" sz="2200" dirty="0" err="1"/>
              <a:t>kapasitas</a:t>
            </a:r>
            <a:r>
              <a:rPr lang="en-US" sz="2200" dirty="0"/>
              <a:t> 12x120x15 = 21600 </a:t>
            </a:r>
            <a:r>
              <a:rPr lang="en-US" sz="2200" dirty="0" err="1"/>
              <a:t>ekor</a:t>
            </a:r>
            <a:endParaRPr lang="en-US" sz="2200" dirty="0"/>
          </a:p>
          <a:p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kipas</a:t>
            </a:r>
            <a:r>
              <a:rPr lang="en-US" sz="2400" dirty="0"/>
              <a:t> = 21600 x 11m3/jam</a:t>
            </a:r>
          </a:p>
          <a:p>
            <a:pPr marL="0" indent="0">
              <a:buNone/>
            </a:pPr>
            <a:r>
              <a:rPr lang="en-US" sz="2400" dirty="0"/>
              <a:t>      		           = 237.600 : 36.011</a:t>
            </a:r>
          </a:p>
          <a:p>
            <a:pPr marL="0" indent="0">
              <a:buNone/>
            </a:pPr>
            <a:r>
              <a:rPr lang="en-US" sz="2400" dirty="0"/>
              <a:t>	                      = 6,59 </a:t>
            </a:r>
            <a:r>
              <a:rPr lang="en-US" sz="2400" dirty="0" err="1"/>
              <a:t>kipas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=  7 </a:t>
            </a:r>
            <a:r>
              <a:rPr lang="en-US" sz="2400" dirty="0" err="1"/>
              <a:t>Kipas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Penghitungan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Kipas</a:t>
            </a:r>
            <a:r>
              <a:rPr lang="en-US" sz="2800" dirty="0"/>
              <a:t> </a:t>
            </a:r>
            <a:r>
              <a:rPr lang="en-US" sz="2800" dirty="0" err="1"/>
              <a:t>berdasar</a:t>
            </a:r>
            <a:r>
              <a:rPr lang="en-US" sz="2800" dirty="0"/>
              <a:t> </a:t>
            </a:r>
            <a:r>
              <a:rPr lang="en-US" sz="2800" dirty="0" err="1"/>
              <a:t>Populasi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4911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493949" y="1403798"/>
            <a:ext cx="9753085" cy="4507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76531" y="624110"/>
            <a:ext cx="9328082" cy="1280890"/>
          </a:xfrm>
        </p:spPr>
        <p:txBody>
          <a:bodyPr>
            <a:normAutofit/>
          </a:bodyPr>
          <a:lstStyle/>
          <a:p>
            <a:r>
              <a:rPr lang="en-US" sz="3200" dirty="0" err="1"/>
              <a:t>Penghitungan</a:t>
            </a:r>
            <a:r>
              <a:rPr lang="en-US" sz="3200" dirty="0"/>
              <a:t> </a:t>
            </a: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Kipas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CSA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073499" y="1403798"/>
            <a:ext cx="9478615" cy="4739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u="sng" dirty="0" err="1"/>
              <a:t>Contoh</a:t>
            </a:r>
            <a:endParaRPr lang="en-US" sz="2400" u="sng" dirty="0"/>
          </a:p>
          <a:p>
            <a:r>
              <a:rPr lang="en-US" sz="2400" dirty="0" err="1"/>
              <a:t>Ch</a:t>
            </a:r>
            <a:r>
              <a:rPr lang="en-US" sz="2400" dirty="0"/>
              <a:t> Broiler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lebar</a:t>
            </a:r>
            <a:r>
              <a:rPr lang="en-US" sz="2400" dirty="0"/>
              <a:t> 12m, </a:t>
            </a:r>
            <a:r>
              <a:rPr lang="en-US" sz="2400" dirty="0" err="1"/>
              <a:t>tinggi</a:t>
            </a:r>
            <a:r>
              <a:rPr lang="en-US" sz="2400" dirty="0"/>
              <a:t> 2m </a:t>
            </a:r>
            <a:r>
              <a:rPr lang="en-US" sz="2400" dirty="0" err="1"/>
              <a:t>panjang</a:t>
            </a:r>
            <a:r>
              <a:rPr lang="en-US" sz="2400" dirty="0"/>
              <a:t> 120m </a:t>
            </a:r>
            <a:r>
              <a:rPr lang="en-US" sz="2400" dirty="0" err="1"/>
              <a:t>dengan</a:t>
            </a:r>
            <a:r>
              <a:rPr lang="en-US" sz="2400" dirty="0"/>
              <a:t> target </a:t>
            </a:r>
            <a:r>
              <a:rPr lang="en-US" sz="2400" dirty="0" err="1"/>
              <a:t>kecepatan</a:t>
            </a:r>
            <a:r>
              <a:rPr lang="en-US" sz="2400" dirty="0"/>
              <a:t> </a:t>
            </a:r>
            <a:r>
              <a:rPr lang="en-US" sz="2400" dirty="0" err="1"/>
              <a:t>angin</a:t>
            </a:r>
            <a:r>
              <a:rPr lang="en-US" sz="2400" dirty="0"/>
              <a:t> 3,0 m/s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pressure </a:t>
            </a:r>
            <a:r>
              <a:rPr lang="en-US" sz="2400" dirty="0" err="1"/>
              <a:t>adalah</a:t>
            </a:r>
            <a:r>
              <a:rPr lang="en-US" sz="2400" dirty="0"/>
              <a:t> 57 Pa </a:t>
            </a:r>
            <a:r>
              <a:rPr lang="en-US" sz="2400" dirty="0" err="1"/>
              <a:t>maka</a:t>
            </a:r>
            <a:r>
              <a:rPr lang="en-US" sz="2400" dirty="0"/>
              <a:t>:</a:t>
            </a:r>
          </a:p>
          <a:p>
            <a:r>
              <a:rPr lang="en-US" sz="2400" dirty="0"/>
              <a:t>Total air cap = 12 X 2 X 3,0 X 3.600 </a:t>
            </a:r>
          </a:p>
          <a:p>
            <a:r>
              <a:rPr lang="en-US" sz="2400" dirty="0"/>
              <a:t>                       = 259.200 m3/h</a:t>
            </a:r>
          </a:p>
          <a:p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Fan </a:t>
            </a:r>
            <a:r>
              <a:rPr lang="en-US" sz="2400" dirty="0" err="1"/>
              <a:t>Pericoli</a:t>
            </a:r>
            <a:r>
              <a:rPr lang="en-US" sz="2400" dirty="0"/>
              <a:t> </a:t>
            </a:r>
            <a:r>
              <a:rPr lang="en-US" sz="2400" dirty="0" err="1"/>
              <a:t>eoc</a:t>
            </a:r>
            <a:r>
              <a:rPr lang="en-US" sz="2400" dirty="0"/>
              <a:t> 50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kapasitas</a:t>
            </a:r>
            <a:r>
              <a:rPr lang="en-US" sz="2400" dirty="0"/>
              <a:t> fan 36.011 m3/h,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kipas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  <a:p>
            <a:r>
              <a:rPr lang="en-US" sz="2400" dirty="0"/>
              <a:t> = 259.200/36.011</a:t>
            </a:r>
          </a:p>
          <a:p>
            <a:r>
              <a:rPr lang="en-US" sz="2400" dirty="0"/>
              <a:t> = 7,19 </a:t>
            </a:r>
            <a:r>
              <a:rPr lang="en-US" sz="2400" dirty="0" err="1"/>
              <a:t>kipas</a:t>
            </a:r>
            <a:endParaRPr lang="en-US" sz="2400" dirty="0"/>
          </a:p>
          <a:p>
            <a:r>
              <a:rPr lang="en-US" sz="2400" dirty="0"/>
              <a:t> = 7 </a:t>
            </a:r>
            <a:r>
              <a:rPr lang="en-US" sz="2400" dirty="0" err="1"/>
              <a:t>kipas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912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Penghitungan</a:t>
            </a:r>
            <a:r>
              <a:rPr lang="en-US" sz="3200" dirty="0"/>
              <a:t> </a:t>
            </a: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Kipas</a:t>
            </a:r>
            <a:r>
              <a:rPr lang="en-US" sz="3200" dirty="0"/>
              <a:t> </a:t>
            </a:r>
            <a:r>
              <a:rPr lang="en-US" sz="3200" dirty="0" err="1"/>
              <a:t>berdasar</a:t>
            </a:r>
            <a:r>
              <a:rPr lang="en-US" sz="3200" dirty="0"/>
              <a:t> CSA</a:t>
            </a:r>
          </a:p>
        </p:txBody>
      </p:sp>
      <p:sp>
        <p:nvSpPr>
          <p:cNvPr id="6" name="object 2"/>
          <p:cNvSpPr/>
          <p:nvPr/>
        </p:nvSpPr>
        <p:spPr>
          <a:xfrm>
            <a:off x="2750704" y="1418491"/>
            <a:ext cx="8041792" cy="484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65940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idx="4294967295"/>
          </p:nvPr>
        </p:nvSpPr>
        <p:spPr>
          <a:xfrm>
            <a:off x="1146220" y="1300766"/>
            <a:ext cx="11045780" cy="4611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  </a:t>
            </a:r>
            <a:r>
              <a:rPr lang="en-US" sz="4000" dirty="0" err="1"/>
              <a:t>Karena</a:t>
            </a:r>
            <a:r>
              <a:rPr lang="en-US" sz="4000" dirty="0"/>
              <a:t> </a:t>
            </a:r>
            <a:r>
              <a:rPr lang="en-US" sz="4000" dirty="0" err="1"/>
              <a:t>ada</a:t>
            </a:r>
            <a:r>
              <a:rPr lang="en-US" sz="4000" dirty="0"/>
              <a:t> </a:t>
            </a:r>
            <a:r>
              <a:rPr lang="en-US" sz="4000" dirty="0" err="1"/>
              <a:t>dua</a:t>
            </a:r>
            <a:r>
              <a:rPr lang="en-US" sz="4000" dirty="0"/>
              <a:t> </a:t>
            </a:r>
            <a:r>
              <a:rPr lang="en-US" sz="4000" dirty="0" err="1"/>
              <a:t>pertimbangan</a:t>
            </a:r>
            <a:r>
              <a:rPr lang="en-US" sz="4000" dirty="0"/>
              <a:t> yang </a:t>
            </a:r>
            <a:r>
              <a:rPr lang="en-US" sz="4000" dirty="0" err="1"/>
              <a:t>sangat</a:t>
            </a:r>
            <a:r>
              <a:rPr lang="en-US" sz="4000" dirty="0"/>
              <a:t> </a:t>
            </a:r>
            <a:r>
              <a:rPr lang="en-US" sz="4000" dirty="0" err="1"/>
              <a:t>berbeda</a:t>
            </a:r>
            <a:r>
              <a:rPr lang="en-US" sz="4000" dirty="0"/>
              <a:t>, </a:t>
            </a:r>
            <a:r>
              <a:rPr lang="en-US" sz="4000" dirty="0" err="1"/>
              <a:t>dasar</a:t>
            </a:r>
            <a:r>
              <a:rPr lang="en-US" sz="4000" dirty="0"/>
              <a:t> </a:t>
            </a:r>
            <a:r>
              <a:rPr lang="en-US" sz="4000" dirty="0" err="1"/>
              <a:t>penentuan</a:t>
            </a:r>
            <a:r>
              <a:rPr lang="en-US" sz="4000" dirty="0"/>
              <a:t> kebutuhan </a:t>
            </a:r>
            <a:r>
              <a:rPr lang="en-US" sz="4000" dirty="0" err="1"/>
              <a:t>ventilasi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berdasarkan</a:t>
            </a:r>
            <a:r>
              <a:rPr lang="en-US" sz="4000" dirty="0"/>
              <a:t> yang </a:t>
            </a:r>
            <a:r>
              <a:rPr lang="en-US" sz="4000" dirty="0" err="1"/>
              <a:t>nilainya</a:t>
            </a:r>
            <a:r>
              <a:rPr lang="en-US" sz="4000" dirty="0"/>
              <a:t> </a:t>
            </a:r>
            <a:r>
              <a:rPr lang="en-US" sz="4000" dirty="0" err="1"/>
              <a:t>tertinggi</a:t>
            </a:r>
            <a:r>
              <a:rPr lang="en-US" sz="4000" dirty="0"/>
              <a:t>,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/>
              <a:t>berdasarkan</a:t>
            </a:r>
            <a:r>
              <a:rPr lang="en-US" sz="4000" dirty="0"/>
              <a:t> </a:t>
            </a:r>
            <a:r>
              <a:rPr lang="en-US" sz="4000" b="1" dirty="0"/>
              <a:t>CSA:</a:t>
            </a:r>
            <a:r>
              <a:rPr lang="en-US" sz="4000" dirty="0"/>
              <a:t> </a:t>
            </a:r>
          </a:p>
          <a:p>
            <a:r>
              <a:rPr lang="en-US" sz="4000" dirty="0"/>
              <a:t>                       7,19 </a:t>
            </a:r>
            <a:r>
              <a:rPr lang="en-US" sz="4000" dirty="0" err="1"/>
              <a:t>kipas</a:t>
            </a:r>
            <a:endParaRPr lang="en-US" sz="4000" dirty="0"/>
          </a:p>
          <a:p>
            <a:pPr algn="ctr"/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175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7995" y="620212"/>
            <a:ext cx="8967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6" dirty="0" err="1"/>
              <a:t>Kebutuhan</a:t>
            </a:r>
            <a:r>
              <a:rPr lang="en-US" sz="2400" spc="6" dirty="0"/>
              <a:t> </a:t>
            </a:r>
            <a:r>
              <a:rPr lang="en-US" sz="2400" spc="11" dirty="0" err="1"/>
              <a:t>Jumlah</a:t>
            </a:r>
            <a:r>
              <a:rPr lang="en-US" sz="2400" spc="11" dirty="0"/>
              <a:t> Exhaust </a:t>
            </a:r>
            <a:r>
              <a:rPr lang="en-US" sz="2400" spc="-17" dirty="0"/>
              <a:t>Fan </a:t>
            </a:r>
            <a:r>
              <a:rPr lang="en-US" sz="2400" spc="-6" dirty="0" err="1"/>
              <a:t>dengan</a:t>
            </a:r>
            <a:r>
              <a:rPr lang="en-US" sz="2400" spc="-6" dirty="0"/>
              <a:t> </a:t>
            </a:r>
            <a:r>
              <a:rPr lang="en-US" sz="2400" spc="-6" dirty="0" err="1"/>
              <a:t>panjang</a:t>
            </a:r>
            <a:r>
              <a:rPr lang="en-US" sz="2400" spc="-6" dirty="0"/>
              <a:t>  </a:t>
            </a:r>
            <a:r>
              <a:rPr lang="en-US" sz="2400" spc="-6" dirty="0" err="1"/>
              <a:t>Kandang</a:t>
            </a:r>
            <a:r>
              <a:rPr lang="en-US" sz="2400" spc="-6" dirty="0"/>
              <a:t> </a:t>
            </a:r>
            <a:r>
              <a:rPr lang="en-US" sz="2400" spc="6" dirty="0"/>
              <a:t>&lt;120</a:t>
            </a:r>
            <a:r>
              <a:rPr lang="en-US" sz="2400" spc="-144" dirty="0"/>
              <a:t> </a:t>
            </a:r>
            <a:r>
              <a:rPr lang="en-US" sz="2400" spc="6" dirty="0"/>
              <a:t>meter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906073" y="1890117"/>
            <a:ext cx="87318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11">
              <a:spcBef>
                <a:spcPts val="139"/>
              </a:spcBef>
            </a:pPr>
            <a:r>
              <a:rPr lang="en-US" sz="1400" b="1" spc="6" dirty="0" err="1">
                <a:latin typeface="Carlito"/>
                <a:cs typeface="Carlito"/>
              </a:rPr>
              <a:t>Rumus</a:t>
            </a:r>
            <a:r>
              <a:rPr lang="en-US" sz="1400" b="1" spc="156" dirty="0">
                <a:latin typeface="Carlito"/>
                <a:cs typeface="Carlito"/>
              </a:rPr>
              <a:t> </a:t>
            </a:r>
            <a:r>
              <a:rPr lang="en-US" sz="1400" b="1" dirty="0" err="1">
                <a:latin typeface="Carlito"/>
                <a:cs typeface="Carlito"/>
              </a:rPr>
              <a:t>pendekatan</a:t>
            </a:r>
            <a:r>
              <a:rPr lang="en-US" sz="1400" b="1" dirty="0">
                <a:latin typeface="Carlito"/>
                <a:cs typeface="Carlito"/>
              </a:rPr>
              <a:t>:</a:t>
            </a:r>
            <a:endParaRPr lang="en-US" sz="1400" dirty="0">
              <a:latin typeface="Carlito"/>
              <a:cs typeface="Carlito"/>
            </a:endParaRPr>
          </a:p>
          <a:p>
            <a:pPr>
              <a:spcBef>
                <a:spcPts val="44"/>
              </a:spcBef>
            </a:pP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6"/>
              </a:spcBef>
            </a:pPr>
            <a:r>
              <a:rPr lang="en-US" b="1" spc="-22" dirty="0" err="1">
                <a:solidFill>
                  <a:srgbClr val="FF3333"/>
                </a:solidFill>
                <a:latin typeface="Carlito"/>
                <a:cs typeface="Carlito"/>
              </a:rPr>
              <a:t>Panjang</a:t>
            </a:r>
            <a:r>
              <a:rPr lang="en-US" b="1" spc="-22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-17" dirty="0" err="1">
                <a:solidFill>
                  <a:srgbClr val="FF3333"/>
                </a:solidFill>
                <a:latin typeface="Carlito"/>
                <a:cs typeface="Carlito"/>
              </a:rPr>
              <a:t>kandang</a:t>
            </a:r>
            <a:r>
              <a:rPr lang="en-US" b="1" spc="-17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11" dirty="0">
                <a:solidFill>
                  <a:srgbClr val="FF3333"/>
                </a:solidFill>
                <a:latin typeface="Carlito"/>
                <a:cs typeface="Carlito"/>
              </a:rPr>
              <a:t>= </a:t>
            </a:r>
            <a:r>
              <a:rPr lang="en-US" b="1" spc="22" dirty="0">
                <a:solidFill>
                  <a:srgbClr val="FF3333"/>
                </a:solidFill>
                <a:latin typeface="Carlito"/>
                <a:cs typeface="Carlito"/>
              </a:rPr>
              <a:t>60</a:t>
            </a:r>
            <a:r>
              <a:rPr lang="en-US" b="1" spc="117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22" dirty="0">
                <a:solidFill>
                  <a:srgbClr val="FF3333"/>
                </a:solidFill>
                <a:latin typeface="Carlito"/>
                <a:cs typeface="Carlito"/>
              </a:rPr>
              <a:t>m</a:t>
            </a:r>
            <a:endParaRPr lang="en-US" dirty="0">
              <a:latin typeface="Carlito"/>
              <a:cs typeface="Carlito"/>
            </a:endParaRPr>
          </a:p>
          <a:p>
            <a:pPr>
              <a:spcBef>
                <a:spcPts val="28"/>
              </a:spcBef>
            </a:pPr>
            <a:endParaRPr lang="en-US" dirty="0">
              <a:latin typeface="Carlito"/>
              <a:cs typeface="Carlito"/>
            </a:endParaRPr>
          </a:p>
          <a:p>
            <a:pPr marL="14111"/>
            <a:r>
              <a:rPr lang="en-US" spc="-11" dirty="0" err="1">
                <a:solidFill>
                  <a:srgbClr val="FF3333"/>
                </a:solidFill>
                <a:latin typeface="Carlito"/>
                <a:cs typeface="Carlito"/>
              </a:rPr>
              <a:t>Kec</a:t>
            </a:r>
            <a:r>
              <a:rPr lang="en-US" spc="-11" dirty="0">
                <a:solidFill>
                  <a:srgbClr val="FF3333"/>
                </a:solidFill>
                <a:latin typeface="Carlito"/>
                <a:cs typeface="Carlito"/>
              </a:rPr>
              <a:t>. </a:t>
            </a:r>
            <a:r>
              <a:rPr lang="en-US" spc="6" dirty="0" err="1">
                <a:solidFill>
                  <a:srgbClr val="FF3333"/>
                </a:solidFill>
                <a:latin typeface="Carlito"/>
                <a:cs typeface="Carlito"/>
              </a:rPr>
              <a:t>Maks</a:t>
            </a:r>
            <a:r>
              <a:rPr lang="en-US" spc="-28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spc="-6" dirty="0">
                <a:solidFill>
                  <a:srgbClr val="FF3333"/>
                </a:solidFill>
                <a:latin typeface="Carlito"/>
                <a:cs typeface="Carlito"/>
              </a:rPr>
              <a:t>(m/s)</a:t>
            </a: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6"/>
              </a:spcBef>
            </a:pPr>
            <a:r>
              <a:rPr lang="en-US" spc="11" dirty="0">
                <a:latin typeface="Carlito"/>
                <a:cs typeface="Carlito"/>
              </a:rPr>
              <a:t>=</a:t>
            </a:r>
            <a:r>
              <a:rPr lang="en-US" spc="-33" dirty="0">
                <a:latin typeface="Carlito"/>
                <a:cs typeface="Carlito"/>
              </a:rPr>
              <a:t> </a:t>
            </a:r>
            <a:r>
              <a:rPr lang="en-US" spc="-17" dirty="0">
                <a:latin typeface="Carlito"/>
                <a:cs typeface="Carlito"/>
              </a:rPr>
              <a:t>{</a:t>
            </a:r>
            <a:r>
              <a:rPr lang="en-US" spc="-17" dirty="0" err="1">
                <a:latin typeface="Carlito"/>
                <a:cs typeface="Carlito"/>
              </a:rPr>
              <a:t>Panjang</a:t>
            </a:r>
            <a:r>
              <a:rPr lang="en-US" spc="33" dirty="0">
                <a:latin typeface="Carlito"/>
                <a:cs typeface="Carlito"/>
              </a:rPr>
              <a:t> </a:t>
            </a:r>
            <a:r>
              <a:rPr lang="en-US" dirty="0" err="1">
                <a:latin typeface="Carlito"/>
                <a:cs typeface="Carlito"/>
              </a:rPr>
              <a:t>kandang</a:t>
            </a:r>
            <a:r>
              <a:rPr lang="en-US" spc="-56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dirty="0">
                <a:latin typeface="Carlito"/>
                <a:cs typeface="Carlito"/>
              </a:rPr>
              <a:t> </a:t>
            </a:r>
            <a:r>
              <a:rPr lang="en-US" spc="17" dirty="0">
                <a:latin typeface="Carlito"/>
                <a:cs typeface="Carlito"/>
              </a:rPr>
              <a:t>(120</a:t>
            </a:r>
            <a:r>
              <a:rPr lang="en-US" spc="-56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28" dirty="0">
                <a:latin typeface="Carlito"/>
                <a:cs typeface="Carlito"/>
              </a:rPr>
              <a:t> </a:t>
            </a:r>
            <a:r>
              <a:rPr lang="en-US" b="1" spc="17" dirty="0" err="1">
                <a:latin typeface="Carlito"/>
                <a:cs typeface="Carlito"/>
              </a:rPr>
              <a:t>Kec</a:t>
            </a:r>
            <a:r>
              <a:rPr lang="en-US" b="1" spc="17" dirty="0">
                <a:latin typeface="Carlito"/>
                <a:cs typeface="Carlito"/>
              </a:rPr>
              <a:t>.</a:t>
            </a:r>
            <a:r>
              <a:rPr lang="en-US" b="1" spc="-100" dirty="0">
                <a:latin typeface="Carlito"/>
                <a:cs typeface="Carlito"/>
              </a:rPr>
              <a:t> </a:t>
            </a:r>
            <a:r>
              <a:rPr lang="en-US" b="1" spc="6" dirty="0" err="1">
                <a:latin typeface="Carlito"/>
                <a:cs typeface="Carlito"/>
              </a:rPr>
              <a:t>Angin</a:t>
            </a:r>
            <a:r>
              <a:rPr lang="en-US" b="1" spc="-39" dirty="0">
                <a:latin typeface="Carlito"/>
                <a:cs typeface="Carlito"/>
              </a:rPr>
              <a:t> </a:t>
            </a:r>
            <a:r>
              <a:rPr lang="en-US" b="1" spc="-6" dirty="0" err="1">
                <a:latin typeface="Carlito"/>
                <a:cs typeface="Carlito"/>
              </a:rPr>
              <a:t>Std</a:t>
            </a:r>
            <a:r>
              <a:rPr lang="en-US" spc="-6" dirty="0">
                <a:latin typeface="Carlito"/>
                <a:cs typeface="Carlito"/>
              </a:rPr>
              <a:t>)}</a:t>
            </a:r>
            <a:r>
              <a:rPr lang="en-US" spc="50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+</a:t>
            </a:r>
            <a:r>
              <a:rPr lang="en-US" spc="-39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{(120</a:t>
            </a:r>
            <a:r>
              <a:rPr lang="en-US" spc="-50" dirty="0">
                <a:latin typeface="Carlito"/>
                <a:cs typeface="Carlito"/>
              </a:rPr>
              <a:t> </a:t>
            </a:r>
            <a:r>
              <a:rPr lang="en-US" spc="-117" dirty="0">
                <a:latin typeface="Arial"/>
                <a:cs typeface="Arial"/>
              </a:rPr>
              <a:t>–</a:t>
            </a:r>
            <a:r>
              <a:rPr lang="en-US" spc="-150" dirty="0">
                <a:latin typeface="Arial"/>
                <a:cs typeface="Arial"/>
              </a:rPr>
              <a:t> </a:t>
            </a:r>
            <a:r>
              <a:rPr lang="en-US" spc="-11" dirty="0" err="1">
                <a:latin typeface="Carlito"/>
                <a:cs typeface="Carlito"/>
              </a:rPr>
              <a:t>Panjang</a:t>
            </a:r>
            <a:r>
              <a:rPr lang="en-US" spc="28" dirty="0">
                <a:latin typeface="Carlito"/>
                <a:cs typeface="Carlito"/>
              </a:rPr>
              <a:t> </a:t>
            </a:r>
            <a:r>
              <a:rPr lang="en-US" spc="6" dirty="0" err="1">
                <a:latin typeface="Carlito"/>
                <a:cs typeface="Carlito"/>
              </a:rPr>
              <a:t>Kandang</a:t>
            </a:r>
            <a:r>
              <a:rPr lang="en-US" spc="6" dirty="0">
                <a:latin typeface="Carlito"/>
                <a:cs typeface="Carlito"/>
              </a:rPr>
              <a:t>)</a:t>
            </a:r>
            <a:r>
              <a:rPr lang="en-US" spc="-100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17" dirty="0">
                <a:latin typeface="Carlito"/>
                <a:cs typeface="Carlito"/>
              </a:rPr>
              <a:t> </a:t>
            </a:r>
            <a:r>
              <a:rPr lang="en-US" spc="33" dirty="0">
                <a:latin typeface="Carlito"/>
                <a:cs typeface="Carlito"/>
              </a:rPr>
              <a:t>100}</a:t>
            </a: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6"/>
              </a:spcBef>
            </a:pPr>
            <a:r>
              <a:rPr lang="en-US" spc="11" dirty="0">
                <a:latin typeface="Carlito"/>
                <a:cs typeface="Carlito"/>
              </a:rPr>
              <a:t>=</a:t>
            </a:r>
            <a:r>
              <a:rPr lang="en-US" spc="-50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{60</a:t>
            </a:r>
            <a:r>
              <a:rPr lang="en-US" spc="22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17" dirty="0">
                <a:latin typeface="Carlito"/>
                <a:cs typeface="Carlito"/>
              </a:rPr>
              <a:t> </a:t>
            </a:r>
            <a:r>
              <a:rPr lang="en-US" spc="17" dirty="0">
                <a:latin typeface="Carlito"/>
                <a:cs typeface="Carlito"/>
              </a:rPr>
              <a:t>(120</a:t>
            </a:r>
            <a:r>
              <a:rPr lang="en-US" spc="-150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61" dirty="0">
                <a:latin typeface="Carlito"/>
                <a:cs typeface="Carlito"/>
              </a:rPr>
              <a:t> </a:t>
            </a:r>
            <a:r>
              <a:rPr lang="en-US" b="1" spc="17" dirty="0">
                <a:latin typeface="Carlito"/>
                <a:cs typeface="Carlito"/>
              </a:rPr>
              <a:t>3,2</a:t>
            </a:r>
            <a:r>
              <a:rPr lang="en-US" spc="17" dirty="0">
                <a:latin typeface="Carlito"/>
                <a:cs typeface="Carlito"/>
              </a:rPr>
              <a:t>)}</a:t>
            </a:r>
            <a:r>
              <a:rPr lang="en-US" spc="-127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+</a:t>
            </a:r>
            <a:r>
              <a:rPr lang="en-US" spc="-44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{(120</a:t>
            </a:r>
            <a:r>
              <a:rPr lang="en-US" spc="-56" dirty="0">
                <a:latin typeface="Carlito"/>
                <a:cs typeface="Carlito"/>
              </a:rPr>
              <a:t> </a:t>
            </a:r>
            <a:r>
              <a:rPr lang="en-US" spc="-117" dirty="0">
                <a:latin typeface="Arial"/>
                <a:cs typeface="Arial"/>
              </a:rPr>
              <a:t>–</a:t>
            </a:r>
            <a:r>
              <a:rPr lang="en-US" spc="-72" dirty="0">
                <a:latin typeface="Arial"/>
                <a:cs typeface="Arial"/>
              </a:rPr>
              <a:t> </a:t>
            </a:r>
            <a:r>
              <a:rPr lang="en-US" spc="17" dirty="0">
                <a:latin typeface="Carlito"/>
                <a:cs typeface="Carlito"/>
              </a:rPr>
              <a:t>60)}</a:t>
            </a:r>
            <a:r>
              <a:rPr lang="en-US" spc="-127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22" dirty="0">
                <a:latin typeface="Carlito"/>
                <a:cs typeface="Carlito"/>
              </a:rPr>
              <a:t> </a:t>
            </a:r>
            <a:r>
              <a:rPr lang="en-US" spc="28" dirty="0">
                <a:latin typeface="Carlito"/>
                <a:cs typeface="Carlito"/>
              </a:rPr>
              <a:t>100</a:t>
            </a: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6"/>
              </a:spcBef>
            </a:pPr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dirty="0">
                <a:latin typeface="Carlito"/>
                <a:cs typeface="Carlito"/>
              </a:rPr>
              <a:t>{(60 </a:t>
            </a:r>
            <a:r>
              <a:rPr lang="en-US" spc="6" dirty="0">
                <a:latin typeface="Carlito"/>
                <a:cs typeface="Carlito"/>
              </a:rPr>
              <a:t>: </a:t>
            </a:r>
            <a:r>
              <a:rPr lang="en-US" spc="22" dirty="0">
                <a:latin typeface="Carlito"/>
                <a:cs typeface="Carlito"/>
              </a:rPr>
              <a:t>37,5)} </a:t>
            </a:r>
            <a:r>
              <a:rPr lang="en-US" spc="11" dirty="0">
                <a:latin typeface="Carlito"/>
                <a:cs typeface="Carlito"/>
              </a:rPr>
              <a:t>+ </a:t>
            </a:r>
            <a:r>
              <a:rPr lang="en-US" dirty="0">
                <a:latin typeface="Carlito"/>
                <a:cs typeface="Carlito"/>
              </a:rPr>
              <a:t>{(60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261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100)}</a:t>
            </a:r>
            <a:endParaRPr lang="en-US" dirty="0">
              <a:latin typeface="Carlito"/>
              <a:cs typeface="Carlito"/>
            </a:endParaRPr>
          </a:p>
          <a:p>
            <a:pPr marL="14111"/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spc="22" dirty="0">
                <a:latin typeface="Carlito"/>
                <a:cs typeface="Carlito"/>
              </a:rPr>
              <a:t>1,6 </a:t>
            </a:r>
            <a:r>
              <a:rPr lang="en-US" spc="11" dirty="0">
                <a:latin typeface="Carlito"/>
                <a:cs typeface="Carlito"/>
              </a:rPr>
              <a:t>+</a:t>
            </a:r>
            <a:r>
              <a:rPr lang="en-US" spc="-178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0,6</a:t>
            </a: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6"/>
              </a:spcBef>
            </a:pPr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spc="22" dirty="0">
                <a:solidFill>
                  <a:srgbClr val="FF3333"/>
                </a:solidFill>
                <a:latin typeface="Carlito"/>
                <a:cs typeface="Carlito"/>
              </a:rPr>
              <a:t>2,2</a:t>
            </a:r>
            <a:r>
              <a:rPr lang="en-US" spc="-122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spc="-17" dirty="0">
                <a:solidFill>
                  <a:srgbClr val="FF3333"/>
                </a:solidFill>
                <a:latin typeface="Carlito"/>
                <a:cs typeface="Carlito"/>
              </a:rPr>
              <a:t>m/s</a:t>
            </a:r>
            <a:endParaRPr lang="en-US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768385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98628"/>
          </a:xfrm>
        </p:spPr>
        <p:txBody>
          <a:bodyPr>
            <a:normAutofit/>
          </a:bodyPr>
          <a:lstStyle/>
          <a:p>
            <a:pPr algn="ctr"/>
            <a:r>
              <a:rPr lang="en-US" sz="2400" spc="6" dirty="0" err="1"/>
              <a:t>Kebutuhan</a:t>
            </a:r>
            <a:r>
              <a:rPr lang="en-US" sz="2400" spc="6" dirty="0"/>
              <a:t> </a:t>
            </a:r>
            <a:r>
              <a:rPr lang="en-US" sz="2400" spc="11" dirty="0" err="1"/>
              <a:t>Jumlah</a:t>
            </a:r>
            <a:r>
              <a:rPr lang="en-US" sz="2400" spc="11" dirty="0"/>
              <a:t> Exhaust </a:t>
            </a:r>
            <a:r>
              <a:rPr lang="en-US" sz="2400" spc="-17" dirty="0"/>
              <a:t>Fan </a:t>
            </a:r>
            <a:r>
              <a:rPr lang="en-US" sz="2400" spc="-6" dirty="0" err="1"/>
              <a:t>dengan</a:t>
            </a:r>
            <a:r>
              <a:rPr lang="en-US" sz="2400" spc="-494" dirty="0"/>
              <a:t> </a:t>
            </a:r>
            <a:r>
              <a:rPr lang="en-US" sz="2400" spc="-6" dirty="0" err="1"/>
              <a:t>Panjang</a:t>
            </a:r>
            <a:r>
              <a:rPr lang="en-US" sz="2400" spc="-6" dirty="0"/>
              <a:t> </a:t>
            </a:r>
            <a:r>
              <a:rPr lang="en-US" sz="2400" spc="-6" dirty="0" err="1"/>
              <a:t>Kandang</a:t>
            </a:r>
            <a:r>
              <a:rPr lang="en-US" sz="2400" spc="-6" dirty="0"/>
              <a:t> </a:t>
            </a:r>
            <a:r>
              <a:rPr lang="en-US" sz="2400" spc="6" dirty="0"/>
              <a:t>&lt;120</a:t>
            </a:r>
            <a:r>
              <a:rPr lang="en-US" sz="2400" spc="-144" dirty="0"/>
              <a:t> </a:t>
            </a:r>
            <a:r>
              <a:rPr lang="en-US" sz="2400" spc="6" dirty="0"/>
              <a:t>meter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7999" y="1932437"/>
            <a:ext cx="7383887" cy="2395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11" marR="3796556">
              <a:lnSpc>
                <a:spcPts val="2489"/>
              </a:lnSpc>
              <a:spcBef>
                <a:spcPts val="372"/>
              </a:spcBef>
            </a:pPr>
            <a:r>
              <a:rPr lang="en-US" b="1" spc="-28" dirty="0" err="1">
                <a:solidFill>
                  <a:srgbClr val="FF3333"/>
                </a:solidFill>
                <a:latin typeface="Carlito"/>
                <a:cs typeface="Carlito"/>
              </a:rPr>
              <a:t>Panjang</a:t>
            </a:r>
            <a:r>
              <a:rPr lang="en-US" b="1" spc="-28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-17" dirty="0" err="1">
                <a:solidFill>
                  <a:srgbClr val="FF3333"/>
                </a:solidFill>
                <a:latin typeface="Carlito"/>
                <a:cs typeface="Carlito"/>
              </a:rPr>
              <a:t>kandang</a:t>
            </a:r>
            <a:r>
              <a:rPr lang="en-US" b="1" spc="-17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11" dirty="0">
                <a:solidFill>
                  <a:srgbClr val="FF3333"/>
                </a:solidFill>
                <a:latin typeface="Carlito"/>
                <a:cs typeface="Carlito"/>
              </a:rPr>
              <a:t>= </a:t>
            </a:r>
            <a:r>
              <a:rPr lang="en-US" b="1" spc="22" dirty="0">
                <a:solidFill>
                  <a:srgbClr val="FF3333"/>
                </a:solidFill>
                <a:latin typeface="Carlito"/>
                <a:cs typeface="Carlito"/>
              </a:rPr>
              <a:t>60 m  </a:t>
            </a:r>
            <a:r>
              <a:rPr lang="en-US" b="1" spc="11" dirty="0" err="1">
                <a:solidFill>
                  <a:srgbClr val="FF3333"/>
                </a:solidFill>
                <a:latin typeface="Carlito"/>
                <a:cs typeface="Carlito"/>
              </a:rPr>
              <a:t>Kec</a:t>
            </a:r>
            <a:r>
              <a:rPr lang="en-US" b="1" spc="11" dirty="0">
                <a:solidFill>
                  <a:srgbClr val="FF3333"/>
                </a:solidFill>
                <a:latin typeface="Carlito"/>
                <a:cs typeface="Carlito"/>
              </a:rPr>
              <a:t>.</a:t>
            </a:r>
            <a:r>
              <a:rPr lang="en-US" b="1" spc="-117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6" dirty="0" err="1">
                <a:solidFill>
                  <a:srgbClr val="FF3333"/>
                </a:solidFill>
                <a:latin typeface="Carlito"/>
                <a:cs typeface="Carlito"/>
              </a:rPr>
              <a:t>Angin</a:t>
            </a:r>
            <a:r>
              <a:rPr lang="en-US" b="1" spc="-56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11" dirty="0" err="1">
                <a:solidFill>
                  <a:srgbClr val="FF3333"/>
                </a:solidFill>
                <a:latin typeface="Carlito"/>
                <a:cs typeface="Carlito"/>
              </a:rPr>
              <a:t>Maks</a:t>
            </a:r>
            <a:r>
              <a:rPr lang="en-US" b="1" spc="-78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11" dirty="0">
                <a:solidFill>
                  <a:srgbClr val="FF3333"/>
                </a:solidFill>
                <a:latin typeface="Carlito"/>
                <a:cs typeface="Carlito"/>
              </a:rPr>
              <a:t>=</a:t>
            </a:r>
            <a:r>
              <a:rPr lang="en-US" b="1" spc="-56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17" dirty="0">
                <a:solidFill>
                  <a:srgbClr val="FF3333"/>
                </a:solidFill>
                <a:latin typeface="Carlito"/>
                <a:cs typeface="Carlito"/>
              </a:rPr>
              <a:t>2,2</a:t>
            </a:r>
            <a:r>
              <a:rPr lang="en-US" b="1" spc="-67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-6" dirty="0">
                <a:solidFill>
                  <a:srgbClr val="FF3333"/>
                </a:solidFill>
                <a:latin typeface="Carlito"/>
                <a:cs typeface="Carlito"/>
              </a:rPr>
              <a:t>m/s</a:t>
            </a:r>
            <a:endParaRPr lang="en-US" dirty="0">
              <a:latin typeface="Carlito"/>
              <a:cs typeface="Carlito"/>
            </a:endParaRPr>
          </a:p>
          <a:p>
            <a:pPr marL="335136"/>
            <a:endParaRPr lang="en-US" dirty="0">
              <a:latin typeface="Arial"/>
              <a:cs typeface="Arial"/>
            </a:endParaRPr>
          </a:p>
          <a:p>
            <a:pPr marL="337252">
              <a:spcBef>
                <a:spcPts val="6"/>
              </a:spcBef>
            </a:pPr>
            <a:r>
              <a:rPr lang="en-US" spc="-6" dirty="0" err="1">
                <a:latin typeface="Carlito"/>
                <a:cs typeface="Carlito"/>
              </a:rPr>
              <a:t>Keb</a:t>
            </a:r>
            <a:r>
              <a:rPr lang="en-US" spc="-6" dirty="0">
                <a:latin typeface="Carlito"/>
                <a:cs typeface="Carlito"/>
              </a:rPr>
              <a:t>. </a:t>
            </a:r>
            <a:r>
              <a:rPr lang="en-US" spc="17" dirty="0" err="1">
                <a:latin typeface="Carlito"/>
                <a:cs typeface="Carlito"/>
              </a:rPr>
              <a:t>Jml</a:t>
            </a:r>
            <a:r>
              <a:rPr lang="en-US" spc="17" dirty="0">
                <a:latin typeface="Carlito"/>
                <a:cs typeface="Carlito"/>
              </a:rPr>
              <a:t>. </a:t>
            </a:r>
            <a:r>
              <a:rPr lang="en-US" dirty="0" err="1">
                <a:latin typeface="Carlito"/>
                <a:cs typeface="Carlito"/>
              </a:rPr>
              <a:t>Kipas</a:t>
            </a:r>
            <a:r>
              <a:rPr lang="en-US" spc="-222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(</a:t>
            </a:r>
            <a:r>
              <a:rPr lang="en-US" dirty="0" err="1">
                <a:latin typeface="Carlito"/>
                <a:cs typeface="Carlito"/>
              </a:rPr>
              <a:t>bh</a:t>
            </a:r>
            <a:r>
              <a:rPr lang="en-US" dirty="0">
                <a:latin typeface="Carlito"/>
                <a:cs typeface="Carlito"/>
              </a:rPr>
              <a:t>)</a:t>
            </a:r>
          </a:p>
          <a:p>
            <a:pPr marL="337252"/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spc="-6" dirty="0">
                <a:latin typeface="Carlito"/>
                <a:cs typeface="Carlito"/>
              </a:rPr>
              <a:t>(Cross </a:t>
            </a:r>
            <a:r>
              <a:rPr lang="en-US" spc="-11" dirty="0">
                <a:latin typeface="Carlito"/>
                <a:cs typeface="Carlito"/>
              </a:rPr>
              <a:t>Section </a:t>
            </a:r>
            <a:r>
              <a:rPr lang="en-US" spc="11" dirty="0">
                <a:latin typeface="Carlito"/>
                <a:cs typeface="Carlito"/>
              </a:rPr>
              <a:t>x </a:t>
            </a:r>
            <a:r>
              <a:rPr lang="en-US" spc="-6" dirty="0" err="1">
                <a:latin typeface="Carlito"/>
                <a:cs typeface="Carlito"/>
              </a:rPr>
              <a:t>Keb</a:t>
            </a:r>
            <a:r>
              <a:rPr lang="en-US" spc="-6" dirty="0">
                <a:latin typeface="Carlito"/>
                <a:cs typeface="Carlito"/>
              </a:rPr>
              <a:t>. </a:t>
            </a:r>
            <a:r>
              <a:rPr lang="en-US" spc="-11" dirty="0" err="1">
                <a:latin typeface="Carlito"/>
                <a:cs typeface="Carlito"/>
              </a:rPr>
              <a:t>Kec</a:t>
            </a:r>
            <a:r>
              <a:rPr lang="en-US" spc="-11" dirty="0">
                <a:latin typeface="Carlito"/>
                <a:cs typeface="Carlito"/>
              </a:rPr>
              <a:t>. </a:t>
            </a:r>
            <a:r>
              <a:rPr lang="en-US" spc="11" dirty="0" err="1">
                <a:latin typeface="Carlito"/>
                <a:cs typeface="Carlito"/>
              </a:rPr>
              <a:t>Angin</a:t>
            </a:r>
            <a:r>
              <a:rPr lang="en-US" spc="11" dirty="0">
                <a:latin typeface="Carlito"/>
                <a:cs typeface="Carlito"/>
              </a:rPr>
              <a:t> </a:t>
            </a:r>
            <a:r>
              <a:rPr lang="en-US" spc="11" dirty="0" err="1">
                <a:latin typeface="Carlito"/>
                <a:cs typeface="Carlito"/>
              </a:rPr>
              <a:t>Maks</a:t>
            </a:r>
            <a:r>
              <a:rPr lang="en-US" spc="11" dirty="0">
                <a:latin typeface="Carlito"/>
                <a:cs typeface="Carlito"/>
              </a:rPr>
              <a:t>) </a:t>
            </a:r>
            <a:r>
              <a:rPr lang="en-US" spc="6" dirty="0">
                <a:latin typeface="Carlito"/>
                <a:cs typeface="Carlito"/>
              </a:rPr>
              <a:t>: </a:t>
            </a:r>
            <a:r>
              <a:rPr lang="en-US" spc="11" dirty="0" err="1">
                <a:latin typeface="Carlito"/>
                <a:cs typeface="Carlito"/>
              </a:rPr>
              <a:t>Kapasitas</a:t>
            </a:r>
            <a:r>
              <a:rPr lang="en-US" spc="-389" dirty="0">
                <a:latin typeface="Carlito"/>
                <a:cs typeface="Carlito"/>
              </a:rPr>
              <a:t> </a:t>
            </a:r>
            <a:r>
              <a:rPr lang="en-US" dirty="0" err="1">
                <a:latin typeface="Carlito"/>
                <a:cs typeface="Carlito"/>
              </a:rPr>
              <a:t>Kipas</a:t>
            </a:r>
            <a:endParaRPr lang="en-US" dirty="0">
              <a:latin typeface="Carlito"/>
              <a:cs typeface="Carlito"/>
            </a:endParaRPr>
          </a:p>
          <a:p>
            <a:pPr marL="337252">
              <a:spcBef>
                <a:spcPts val="6"/>
              </a:spcBef>
            </a:pPr>
            <a:r>
              <a:rPr lang="en-US" spc="11" dirty="0">
                <a:latin typeface="Carlito"/>
                <a:cs typeface="Carlito"/>
              </a:rPr>
              <a:t>=</a:t>
            </a:r>
            <a:r>
              <a:rPr lang="en-US" spc="-50" dirty="0">
                <a:latin typeface="Carlito"/>
                <a:cs typeface="Carlito"/>
              </a:rPr>
              <a:t> </a:t>
            </a:r>
            <a:r>
              <a:rPr lang="en-US" spc="-11" dirty="0">
                <a:latin typeface="Carlito"/>
                <a:cs typeface="Carlito"/>
              </a:rPr>
              <a:t>{(2</a:t>
            </a:r>
            <a:r>
              <a:rPr lang="en-US" spc="17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m</a:t>
            </a:r>
            <a:r>
              <a:rPr lang="en-US" spc="28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x</a:t>
            </a:r>
            <a:r>
              <a:rPr lang="en-US" spc="-67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12</a:t>
            </a:r>
            <a:r>
              <a:rPr lang="en-US" spc="-67" dirty="0">
                <a:latin typeface="Carlito"/>
                <a:cs typeface="Carlito"/>
              </a:rPr>
              <a:t> </a:t>
            </a:r>
            <a:r>
              <a:rPr lang="en-US" spc="28" dirty="0">
                <a:latin typeface="Carlito"/>
                <a:cs typeface="Carlito"/>
              </a:rPr>
              <a:t>m)</a:t>
            </a:r>
            <a:r>
              <a:rPr lang="en-US" spc="-22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x</a:t>
            </a:r>
            <a:r>
              <a:rPr lang="en-US" spc="-67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2,2</a:t>
            </a:r>
            <a:r>
              <a:rPr lang="en-US" spc="-67" dirty="0">
                <a:latin typeface="Carlito"/>
                <a:cs typeface="Carlito"/>
              </a:rPr>
              <a:t> </a:t>
            </a:r>
            <a:r>
              <a:rPr lang="en-US" spc="-6" dirty="0">
                <a:latin typeface="Carlito"/>
                <a:cs typeface="Carlito"/>
              </a:rPr>
              <a:t>m/s}</a:t>
            </a:r>
            <a:r>
              <a:rPr lang="en-US" spc="-44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28" dirty="0">
                <a:latin typeface="Carlito"/>
                <a:cs typeface="Carlito"/>
              </a:rPr>
              <a:t> </a:t>
            </a:r>
            <a:r>
              <a:rPr lang="en-US" spc="28" dirty="0">
                <a:latin typeface="Carlito"/>
                <a:cs typeface="Carlito"/>
              </a:rPr>
              <a:t>13,3</a:t>
            </a:r>
            <a:r>
              <a:rPr lang="en-US" spc="-150" dirty="0">
                <a:latin typeface="Carlito"/>
                <a:cs typeface="Carlito"/>
              </a:rPr>
              <a:t> </a:t>
            </a:r>
            <a:r>
              <a:rPr lang="en-US" spc="-6" dirty="0">
                <a:latin typeface="Carlito"/>
                <a:cs typeface="Carlito"/>
              </a:rPr>
              <a:t>m3/s</a:t>
            </a:r>
            <a:endParaRPr lang="en-US" dirty="0">
              <a:latin typeface="Carlito"/>
              <a:cs typeface="Carlito"/>
            </a:endParaRPr>
          </a:p>
          <a:p>
            <a:pPr marL="337252">
              <a:spcBef>
                <a:spcPts val="6"/>
              </a:spcBef>
            </a:pPr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spc="22" dirty="0">
                <a:latin typeface="Carlito"/>
                <a:cs typeface="Carlito"/>
              </a:rPr>
              <a:t>52,8 </a:t>
            </a:r>
            <a:r>
              <a:rPr lang="en-US" spc="-6" dirty="0">
                <a:latin typeface="Carlito"/>
                <a:cs typeface="Carlito"/>
              </a:rPr>
              <a:t>m3/s </a:t>
            </a:r>
            <a:r>
              <a:rPr lang="en-US" spc="6" dirty="0">
                <a:latin typeface="Carlito"/>
                <a:cs typeface="Carlito"/>
              </a:rPr>
              <a:t>: </a:t>
            </a:r>
            <a:r>
              <a:rPr lang="en-US" spc="22" dirty="0">
                <a:latin typeface="Carlito"/>
                <a:cs typeface="Carlito"/>
              </a:rPr>
              <a:t>13,3</a:t>
            </a:r>
            <a:r>
              <a:rPr lang="en-US" spc="-378" dirty="0">
                <a:latin typeface="Carlito"/>
                <a:cs typeface="Carlito"/>
              </a:rPr>
              <a:t> </a:t>
            </a:r>
            <a:r>
              <a:rPr lang="en-US" spc="-6" dirty="0">
                <a:latin typeface="Carlito"/>
                <a:cs typeface="Carlito"/>
              </a:rPr>
              <a:t>m3/s</a:t>
            </a:r>
            <a:endParaRPr lang="en-US" dirty="0">
              <a:latin typeface="Carlito"/>
              <a:cs typeface="Carlito"/>
            </a:endParaRPr>
          </a:p>
          <a:p>
            <a:pPr marL="337252">
              <a:spcBef>
                <a:spcPts val="6"/>
              </a:spcBef>
            </a:pPr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spc="22" dirty="0">
                <a:solidFill>
                  <a:srgbClr val="FF3333"/>
                </a:solidFill>
                <a:latin typeface="Carlito"/>
                <a:cs typeface="Carlito"/>
              </a:rPr>
              <a:t>3,9 </a:t>
            </a:r>
            <a:r>
              <a:rPr lang="en-US" spc="6" dirty="0">
                <a:solidFill>
                  <a:srgbClr val="FF3333"/>
                </a:solidFill>
                <a:latin typeface="Carlito"/>
                <a:cs typeface="Carlito"/>
              </a:rPr>
              <a:t>(</a:t>
            </a:r>
            <a:r>
              <a:rPr lang="en-US" spc="6" dirty="0" err="1">
                <a:solidFill>
                  <a:srgbClr val="FF3333"/>
                </a:solidFill>
                <a:latin typeface="Carlito"/>
                <a:cs typeface="Carlito"/>
              </a:rPr>
              <a:t>atau</a:t>
            </a:r>
            <a:r>
              <a:rPr lang="en-US" spc="6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spc="11" dirty="0">
                <a:solidFill>
                  <a:srgbClr val="FF3333"/>
                </a:solidFill>
                <a:latin typeface="Carlito"/>
                <a:cs typeface="Carlito"/>
              </a:rPr>
              <a:t>4</a:t>
            </a:r>
            <a:r>
              <a:rPr lang="en-US" spc="-217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dirty="0" err="1">
                <a:solidFill>
                  <a:srgbClr val="FF3333"/>
                </a:solidFill>
                <a:latin typeface="Carlito"/>
                <a:cs typeface="Carlito"/>
              </a:rPr>
              <a:t>bh</a:t>
            </a:r>
            <a:r>
              <a:rPr lang="en-US" dirty="0">
                <a:solidFill>
                  <a:srgbClr val="FF3333"/>
                </a:solidFill>
                <a:latin typeface="Carlito"/>
                <a:cs typeface="Carlito"/>
              </a:rPr>
              <a:t>)</a:t>
            </a:r>
            <a:endParaRPr lang="en-US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390379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spc="6" dirty="0" err="1"/>
              <a:t>Kebutuhan</a:t>
            </a:r>
            <a:r>
              <a:rPr lang="en-US" sz="2400" spc="6" dirty="0"/>
              <a:t> </a:t>
            </a:r>
            <a:r>
              <a:rPr lang="en-US" sz="2400" spc="11" dirty="0" err="1"/>
              <a:t>Jumlah</a:t>
            </a:r>
            <a:r>
              <a:rPr lang="en-US" sz="2400" spc="11" dirty="0"/>
              <a:t> Exhaust </a:t>
            </a:r>
            <a:r>
              <a:rPr lang="en-US" sz="2400" spc="-17" dirty="0"/>
              <a:t>Fan </a:t>
            </a:r>
            <a:r>
              <a:rPr lang="en-US" sz="2400" spc="-6" dirty="0" err="1"/>
              <a:t>dengan</a:t>
            </a:r>
            <a:r>
              <a:rPr lang="en-US" sz="2400" spc="-494" dirty="0"/>
              <a:t> </a:t>
            </a:r>
            <a:r>
              <a:rPr lang="en-US" sz="2400" spc="-6" dirty="0" err="1"/>
              <a:t>Panjang</a:t>
            </a:r>
            <a:r>
              <a:rPr lang="en-US" sz="2400" spc="-6" dirty="0"/>
              <a:t>  </a:t>
            </a:r>
            <a:r>
              <a:rPr lang="en-US" sz="2400" spc="-6" dirty="0" err="1"/>
              <a:t>Kandang</a:t>
            </a:r>
            <a:r>
              <a:rPr lang="en-US" sz="2400" spc="-6" dirty="0"/>
              <a:t> </a:t>
            </a:r>
            <a:r>
              <a:rPr lang="en-US" sz="2400" spc="6" dirty="0"/>
              <a:t>&gt;120</a:t>
            </a:r>
            <a:r>
              <a:rPr lang="en-US" sz="2400" spc="-144" dirty="0"/>
              <a:t> </a:t>
            </a:r>
            <a:r>
              <a:rPr lang="en-US" sz="2400" spc="6" dirty="0"/>
              <a:t>meter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867437" y="1890117"/>
            <a:ext cx="87447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11">
              <a:spcBef>
                <a:spcPts val="139"/>
              </a:spcBef>
            </a:pPr>
            <a:r>
              <a:rPr lang="en-US" sz="1400" b="1" spc="6" dirty="0" err="1">
                <a:latin typeface="Carlito"/>
                <a:cs typeface="Carlito"/>
              </a:rPr>
              <a:t>Rumus</a:t>
            </a:r>
            <a:r>
              <a:rPr lang="en-US" sz="1400" b="1" spc="156" dirty="0">
                <a:latin typeface="Carlito"/>
                <a:cs typeface="Carlito"/>
              </a:rPr>
              <a:t> </a:t>
            </a:r>
            <a:r>
              <a:rPr lang="en-US" sz="1400" b="1" dirty="0" err="1">
                <a:latin typeface="Carlito"/>
                <a:cs typeface="Carlito"/>
              </a:rPr>
              <a:t>pendekatan</a:t>
            </a:r>
            <a:r>
              <a:rPr lang="en-US" sz="1400" b="1" dirty="0">
                <a:latin typeface="Carlito"/>
                <a:cs typeface="Carlito"/>
              </a:rPr>
              <a:t>:</a:t>
            </a:r>
            <a:endParaRPr lang="en-US" sz="1400" dirty="0">
              <a:latin typeface="Carlito"/>
              <a:cs typeface="Carlito"/>
            </a:endParaRPr>
          </a:p>
          <a:p>
            <a:pPr>
              <a:spcBef>
                <a:spcPts val="44"/>
              </a:spcBef>
            </a:pP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6"/>
              </a:spcBef>
            </a:pPr>
            <a:r>
              <a:rPr lang="en-US" b="1" spc="-22" dirty="0" err="1">
                <a:solidFill>
                  <a:srgbClr val="FF3333"/>
                </a:solidFill>
                <a:latin typeface="Carlito"/>
                <a:cs typeface="Carlito"/>
              </a:rPr>
              <a:t>Panjang</a:t>
            </a:r>
            <a:r>
              <a:rPr lang="en-US" b="1" spc="-22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-17" dirty="0" err="1">
                <a:solidFill>
                  <a:srgbClr val="FF3333"/>
                </a:solidFill>
                <a:latin typeface="Carlito"/>
                <a:cs typeface="Carlito"/>
              </a:rPr>
              <a:t>kandang</a:t>
            </a:r>
            <a:r>
              <a:rPr lang="en-US" b="1" spc="-17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11" dirty="0">
                <a:solidFill>
                  <a:srgbClr val="FF3333"/>
                </a:solidFill>
                <a:latin typeface="Carlito"/>
                <a:cs typeface="Carlito"/>
              </a:rPr>
              <a:t>= </a:t>
            </a:r>
            <a:r>
              <a:rPr lang="en-US" b="1" spc="28" dirty="0">
                <a:solidFill>
                  <a:srgbClr val="FF3333"/>
                </a:solidFill>
                <a:latin typeface="Carlito"/>
                <a:cs typeface="Carlito"/>
              </a:rPr>
              <a:t>140</a:t>
            </a:r>
            <a:r>
              <a:rPr lang="en-US" b="1" spc="33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22" dirty="0">
                <a:solidFill>
                  <a:srgbClr val="FF3333"/>
                </a:solidFill>
                <a:latin typeface="Carlito"/>
                <a:cs typeface="Carlito"/>
              </a:rPr>
              <a:t>m</a:t>
            </a:r>
            <a:endParaRPr lang="en-US" dirty="0">
              <a:latin typeface="Carlito"/>
              <a:cs typeface="Carlito"/>
            </a:endParaRPr>
          </a:p>
          <a:p>
            <a:pPr>
              <a:spcBef>
                <a:spcPts val="28"/>
              </a:spcBef>
            </a:pPr>
            <a:endParaRPr lang="en-US" dirty="0">
              <a:latin typeface="Carlito"/>
              <a:cs typeface="Carlito"/>
            </a:endParaRPr>
          </a:p>
          <a:p>
            <a:pPr marL="14111"/>
            <a:r>
              <a:rPr lang="en-US" spc="-11" dirty="0" err="1">
                <a:solidFill>
                  <a:srgbClr val="FF3333"/>
                </a:solidFill>
                <a:latin typeface="Carlito"/>
                <a:cs typeface="Carlito"/>
              </a:rPr>
              <a:t>Kec</a:t>
            </a:r>
            <a:r>
              <a:rPr lang="en-US" spc="-11" dirty="0">
                <a:solidFill>
                  <a:srgbClr val="FF3333"/>
                </a:solidFill>
                <a:latin typeface="Carlito"/>
                <a:cs typeface="Carlito"/>
              </a:rPr>
              <a:t>. </a:t>
            </a:r>
            <a:r>
              <a:rPr lang="en-US" spc="6" dirty="0" err="1">
                <a:solidFill>
                  <a:srgbClr val="FF3333"/>
                </a:solidFill>
                <a:latin typeface="Carlito"/>
                <a:cs typeface="Carlito"/>
              </a:rPr>
              <a:t>Maks</a:t>
            </a:r>
            <a:r>
              <a:rPr lang="en-US" spc="-28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spc="-6" dirty="0">
                <a:solidFill>
                  <a:srgbClr val="FF3333"/>
                </a:solidFill>
                <a:latin typeface="Carlito"/>
                <a:cs typeface="Carlito"/>
              </a:rPr>
              <a:t>(m/s)</a:t>
            </a: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6"/>
              </a:spcBef>
            </a:pPr>
            <a:r>
              <a:rPr lang="en-US" spc="11" dirty="0">
                <a:latin typeface="Carlito"/>
                <a:cs typeface="Carlito"/>
              </a:rPr>
              <a:t>=</a:t>
            </a:r>
            <a:r>
              <a:rPr lang="en-US" spc="-39" dirty="0">
                <a:latin typeface="Carlito"/>
                <a:cs typeface="Carlito"/>
              </a:rPr>
              <a:t> </a:t>
            </a:r>
            <a:r>
              <a:rPr lang="en-US" spc="-17" dirty="0">
                <a:latin typeface="Carlito"/>
                <a:cs typeface="Carlito"/>
              </a:rPr>
              <a:t>{</a:t>
            </a:r>
            <a:r>
              <a:rPr lang="en-US" spc="-17" dirty="0" err="1">
                <a:latin typeface="Carlito"/>
                <a:cs typeface="Carlito"/>
              </a:rPr>
              <a:t>Panjang</a:t>
            </a:r>
            <a:r>
              <a:rPr lang="en-US" spc="33" dirty="0">
                <a:latin typeface="Carlito"/>
                <a:cs typeface="Carlito"/>
              </a:rPr>
              <a:t> </a:t>
            </a:r>
            <a:r>
              <a:rPr lang="en-US" dirty="0" err="1">
                <a:latin typeface="Carlito"/>
                <a:cs typeface="Carlito"/>
              </a:rPr>
              <a:t>kandang</a:t>
            </a:r>
            <a:r>
              <a:rPr lang="en-US" spc="-61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6" dirty="0">
                <a:latin typeface="Carlito"/>
                <a:cs typeface="Carlito"/>
              </a:rPr>
              <a:t> </a:t>
            </a:r>
            <a:r>
              <a:rPr lang="en-US" spc="17" dirty="0">
                <a:latin typeface="Carlito"/>
                <a:cs typeface="Carlito"/>
              </a:rPr>
              <a:t>(120</a:t>
            </a:r>
            <a:r>
              <a:rPr lang="en-US" spc="-61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28" dirty="0">
                <a:latin typeface="Carlito"/>
                <a:cs typeface="Carlito"/>
              </a:rPr>
              <a:t> </a:t>
            </a:r>
            <a:r>
              <a:rPr lang="en-US" b="1" spc="17" dirty="0" err="1">
                <a:latin typeface="Carlito"/>
                <a:cs typeface="Carlito"/>
              </a:rPr>
              <a:t>Kec</a:t>
            </a:r>
            <a:r>
              <a:rPr lang="en-US" b="1" spc="17" dirty="0">
                <a:latin typeface="Carlito"/>
                <a:cs typeface="Carlito"/>
              </a:rPr>
              <a:t>.</a:t>
            </a:r>
            <a:r>
              <a:rPr lang="en-US" b="1" spc="-100" dirty="0">
                <a:latin typeface="Carlito"/>
                <a:cs typeface="Carlito"/>
              </a:rPr>
              <a:t> </a:t>
            </a:r>
            <a:r>
              <a:rPr lang="en-US" b="1" spc="6" dirty="0" err="1">
                <a:latin typeface="Carlito"/>
                <a:cs typeface="Carlito"/>
              </a:rPr>
              <a:t>Angin</a:t>
            </a:r>
            <a:r>
              <a:rPr lang="en-US" b="1" spc="-44" dirty="0">
                <a:latin typeface="Carlito"/>
                <a:cs typeface="Carlito"/>
              </a:rPr>
              <a:t> </a:t>
            </a:r>
            <a:r>
              <a:rPr lang="en-US" b="1" spc="-6" dirty="0" err="1">
                <a:latin typeface="Carlito"/>
                <a:cs typeface="Carlito"/>
              </a:rPr>
              <a:t>Std</a:t>
            </a:r>
            <a:r>
              <a:rPr lang="en-US" spc="-6" dirty="0">
                <a:latin typeface="Carlito"/>
                <a:cs typeface="Carlito"/>
              </a:rPr>
              <a:t>)}</a:t>
            </a:r>
            <a:r>
              <a:rPr lang="en-US" spc="44" dirty="0">
                <a:latin typeface="Carlito"/>
                <a:cs typeface="Carlito"/>
              </a:rPr>
              <a:t> </a:t>
            </a:r>
            <a:r>
              <a:rPr lang="en-US" spc="-117" dirty="0">
                <a:latin typeface="Arial"/>
                <a:cs typeface="Arial"/>
              </a:rPr>
              <a:t>–</a:t>
            </a:r>
            <a:r>
              <a:rPr lang="en-US" spc="-156" dirty="0">
                <a:latin typeface="Arial"/>
                <a:cs typeface="Arial"/>
              </a:rPr>
              <a:t> </a:t>
            </a:r>
            <a:r>
              <a:rPr lang="en-US" spc="-11" dirty="0">
                <a:latin typeface="Carlito"/>
                <a:cs typeface="Carlito"/>
              </a:rPr>
              <a:t>{(</a:t>
            </a:r>
            <a:r>
              <a:rPr lang="en-US" spc="-11" dirty="0" err="1">
                <a:latin typeface="Carlito"/>
                <a:cs typeface="Carlito"/>
              </a:rPr>
              <a:t>Panjang</a:t>
            </a:r>
            <a:r>
              <a:rPr lang="en-US" spc="22" dirty="0">
                <a:latin typeface="Carlito"/>
                <a:cs typeface="Carlito"/>
              </a:rPr>
              <a:t> </a:t>
            </a:r>
            <a:r>
              <a:rPr lang="en-US" spc="6" dirty="0" err="1">
                <a:latin typeface="Carlito"/>
                <a:cs typeface="Carlito"/>
              </a:rPr>
              <a:t>Kandang</a:t>
            </a:r>
            <a:r>
              <a:rPr lang="en-US" spc="-50" dirty="0">
                <a:latin typeface="Carlito"/>
                <a:cs typeface="Carlito"/>
              </a:rPr>
              <a:t> </a:t>
            </a:r>
            <a:r>
              <a:rPr lang="en-US" spc="-117" dirty="0">
                <a:latin typeface="Arial"/>
                <a:cs typeface="Arial"/>
              </a:rPr>
              <a:t>–</a:t>
            </a:r>
            <a:r>
              <a:rPr lang="en-US" spc="-156" dirty="0">
                <a:latin typeface="Arial"/>
                <a:cs typeface="Arial"/>
              </a:rPr>
              <a:t> </a:t>
            </a:r>
            <a:r>
              <a:rPr lang="en-US" spc="28" dirty="0">
                <a:latin typeface="Carlito"/>
                <a:cs typeface="Carlito"/>
              </a:rPr>
              <a:t>120)</a:t>
            </a:r>
            <a:r>
              <a:rPr lang="en-US" spc="-100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22" dirty="0">
                <a:latin typeface="Carlito"/>
                <a:cs typeface="Carlito"/>
              </a:rPr>
              <a:t> </a:t>
            </a:r>
            <a:r>
              <a:rPr lang="en-US" spc="33" dirty="0">
                <a:latin typeface="Carlito"/>
                <a:cs typeface="Carlito"/>
              </a:rPr>
              <a:t>100}</a:t>
            </a: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6"/>
              </a:spcBef>
            </a:pPr>
            <a:r>
              <a:rPr lang="en-US" spc="11" dirty="0">
                <a:latin typeface="Carlito"/>
                <a:cs typeface="Carlito"/>
              </a:rPr>
              <a:t>=</a:t>
            </a:r>
            <a:r>
              <a:rPr lang="en-US" spc="-44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{140</a:t>
            </a:r>
            <a:r>
              <a:rPr lang="en-US" spc="-61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17" dirty="0">
                <a:latin typeface="Carlito"/>
                <a:cs typeface="Carlito"/>
              </a:rPr>
              <a:t> </a:t>
            </a:r>
            <a:r>
              <a:rPr lang="en-US" spc="17" dirty="0">
                <a:latin typeface="Carlito"/>
                <a:cs typeface="Carlito"/>
              </a:rPr>
              <a:t>(120</a:t>
            </a:r>
            <a:r>
              <a:rPr lang="en-US" spc="-61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28" dirty="0">
                <a:latin typeface="Carlito"/>
                <a:cs typeface="Carlito"/>
              </a:rPr>
              <a:t> </a:t>
            </a:r>
            <a:r>
              <a:rPr lang="en-US" b="1" spc="17" dirty="0">
                <a:latin typeface="Carlito"/>
                <a:cs typeface="Carlito"/>
              </a:rPr>
              <a:t>3,2</a:t>
            </a:r>
            <a:r>
              <a:rPr lang="en-US" spc="17" dirty="0">
                <a:latin typeface="Carlito"/>
                <a:cs typeface="Carlito"/>
              </a:rPr>
              <a:t>)}</a:t>
            </a:r>
            <a:r>
              <a:rPr lang="en-US" spc="-133" dirty="0">
                <a:latin typeface="Carlito"/>
                <a:cs typeface="Carlito"/>
              </a:rPr>
              <a:t> </a:t>
            </a:r>
            <a:r>
              <a:rPr lang="en-US" spc="-117" dirty="0">
                <a:latin typeface="Arial"/>
                <a:cs typeface="Arial"/>
              </a:rPr>
              <a:t>–</a:t>
            </a:r>
            <a:r>
              <a:rPr lang="en-US" spc="-72" dirty="0">
                <a:latin typeface="Arial"/>
                <a:cs typeface="Arial"/>
              </a:rPr>
              <a:t> </a:t>
            </a:r>
            <a:r>
              <a:rPr lang="en-US" spc="6" dirty="0">
                <a:latin typeface="Carlito"/>
                <a:cs typeface="Carlito"/>
              </a:rPr>
              <a:t>{(140</a:t>
            </a:r>
            <a:r>
              <a:rPr lang="en-US" spc="-61" dirty="0">
                <a:latin typeface="Carlito"/>
                <a:cs typeface="Carlito"/>
              </a:rPr>
              <a:t> </a:t>
            </a:r>
            <a:r>
              <a:rPr lang="en-US" spc="-117" dirty="0">
                <a:latin typeface="Arial"/>
                <a:cs typeface="Arial"/>
              </a:rPr>
              <a:t>–</a:t>
            </a:r>
            <a:r>
              <a:rPr lang="en-US" spc="-161" dirty="0">
                <a:latin typeface="Arial"/>
                <a:cs typeface="Arial"/>
              </a:rPr>
              <a:t> </a:t>
            </a:r>
            <a:r>
              <a:rPr lang="en-US" spc="28" dirty="0">
                <a:latin typeface="Carlito"/>
                <a:cs typeface="Carlito"/>
              </a:rPr>
              <a:t>120)</a:t>
            </a:r>
            <a:r>
              <a:rPr lang="en-US" spc="-100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17" dirty="0">
                <a:latin typeface="Carlito"/>
                <a:cs typeface="Carlito"/>
              </a:rPr>
              <a:t> </a:t>
            </a:r>
            <a:r>
              <a:rPr lang="en-US" spc="28" dirty="0">
                <a:latin typeface="Carlito"/>
                <a:cs typeface="Carlito"/>
              </a:rPr>
              <a:t>100}</a:t>
            </a: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6"/>
              </a:spcBef>
            </a:pPr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spc="6" dirty="0">
                <a:latin typeface="Carlito"/>
                <a:cs typeface="Carlito"/>
              </a:rPr>
              <a:t>{(140 : </a:t>
            </a:r>
            <a:r>
              <a:rPr lang="en-US" spc="22" dirty="0">
                <a:latin typeface="Carlito"/>
                <a:cs typeface="Carlito"/>
              </a:rPr>
              <a:t>37,5)} </a:t>
            </a:r>
            <a:r>
              <a:rPr lang="en-US" spc="6" dirty="0">
                <a:latin typeface="Carlito"/>
                <a:cs typeface="Carlito"/>
              </a:rPr>
              <a:t>- </a:t>
            </a:r>
            <a:r>
              <a:rPr lang="en-US" dirty="0">
                <a:latin typeface="Carlito"/>
                <a:cs typeface="Carlito"/>
              </a:rPr>
              <a:t>{(20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317" dirty="0">
                <a:latin typeface="Carlito"/>
                <a:cs typeface="Carlito"/>
              </a:rPr>
              <a:t> </a:t>
            </a:r>
            <a:r>
              <a:rPr lang="en-US" spc="17" dirty="0">
                <a:latin typeface="Carlito"/>
                <a:cs typeface="Carlito"/>
              </a:rPr>
              <a:t>100)}</a:t>
            </a:r>
            <a:endParaRPr lang="en-US" dirty="0">
              <a:latin typeface="Carlito"/>
              <a:cs typeface="Carlito"/>
            </a:endParaRPr>
          </a:p>
          <a:p>
            <a:pPr marL="14111"/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spc="22" dirty="0">
                <a:latin typeface="Carlito"/>
                <a:cs typeface="Carlito"/>
              </a:rPr>
              <a:t>3,7 </a:t>
            </a:r>
            <a:r>
              <a:rPr lang="en-US" spc="6" dirty="0">
                <a:latin typeface="Carlito"/>
                <a:cs typeface="Carlito"/>
              </a:rPr>
              <a:t>-</a:t>
            </a:r>
            <a:r>
              <a:rPr lang="en-US" spc="-172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0,2</a:t>
            </a: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6"/>
              </a:spcBef>
            </a:pPr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spc="22" dirty="0">
                <a:solidFill>
                  <a:srgbClr val="FF3333"/>
                </a:solidFill>
                <a:latin typeface="Carlito"/>
                <a:cs typeface="Carlito"/>
              </a:rPr>
              <a:t>3,5</a:t>
            </a:r>
            <a:r>
              <a:rPr lang="en-US" spc="-122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spc="-17" dirty="0">
                <a:solidFill>
                  <a:srgbClr val="FF3333"/>
                </a:solidFill>
                <a:latin typeface="Carlito"/>
                <a:cs typeface="Carlito"/>
              </a:rPr>
              <a:t>m/s</a:t>
            </a:r>
            <a:endParaRPr lang="en-US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149378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spc="6" dirty="0" err="1"/>
              <a:t>Kebutuhan</a:t>
            </a:r>
            <a:r>
              <a:rPr lang="en-US" sz="2400" spc="6" dirty="0"/>
              <a:t> </a:t>
            </a:r>
            <a:r>
              <a:rPr lang="en-US" sz="2400" spc="11" dirty="0" err="1"/>
              <a:t>Jumlah</a:t>
            </a:r>
            <a:r>
              <a:rPr lang="en-US" sz="2400" spc="11" dirty="0"/>
              <a:t> Exhaust </a:t>
            </a:r>
            <a:r>
              <a:rPr lang="en-US" sz="2400" spc="-17" dirty="0"/>
              <a:t>Fan </a:t>
            </a:r>
            <a:r>
              <a:rPr lang="en-US" sz="2400" spc="-6" dirty="0" err="1"/>
              <a:t>dengan</a:t>
            </a:r>
            <a:r>
              <a:rPr lang="en-US" sz="2400" spc="-494" dirty="0"/>
              <a:t> </a:t>
            </a:r>
            <a:r>
              <a:rPr lang="en-US" sz="2400" spc="-6" dirty="0" err="1"/>
              <a:t>Panjang</a:t>
            </a:r>
            <a:r>
              <a:rPr lang="en-US" sz="2400" spc="-6" dirty="0"/>
              <a:t>  </a:t>
            </a:r>
            <a:r>
              <a:rPr lang="en-US" sz="2400" spc="-6" dirty="0" err="1"/>
              <a:t>Kandang</a:t>
            </a:r>
            <a:r>
              <a:rPr lang="en-US" sz="2400" spc="-6" dirty="0"/>
              <a:t> </a:t>
            </a:r>
            <a:r>
              <a:rPr lang="en-US" sz="2400" spc="6" dirty="0"/>
              <a:t>&gt;120</a:t>
            </a:r>
            <a:r>
              <a:rPr lang="en-US" sz="2400" spc="-144" dirty="0"/>
              <a:t> </a:t>
            </a:r>
            <a:r>
              <a:rPr lang="en-US" sz="2400" spc="6" dirty="0"/>
              <a:t>meter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678806" y="1977064"/>
            <a:ext cx="8126568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11" marR="3796556">
              <a:lnSpc>
                <a:spcPct val="104900"/>
              </a:lnSpc>
              <a:spcBef>
                <a:spcPts val="11"/>
              </a:spcBef>
            </a:pPr>
            <a:r>
              <a:rPr lang="en-US" b="1" spc="-28" dirty="0" err="1">
                <a:solidFill>
                  <a:srgbClr val="FF3333"/>
                </a:solidFill>
                <a:latin typeface="Carlito"/>
                <a:cs typeface="Carlito"/>
              </a:rPr>
              <a:t>Panjang</a:t>
            </a:r>
            <a:r>
              <a:rPr lang="en-US" b="1" spc="-28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-17" dirty="0" err="1">
                <a:solidFill>
                  <a:srgbClr val="FF3333"/>
                </a:solidFill>
                <a:latin typeface="Carlito"/>
                <a:cs typeface="Carlito"/>
              </a:rPr>
              <a:t>kandang</a:t>
            </a:r>
            <a:r>
              <a:rPr lang="en-US" b="1" spc="-17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11" dirty="0">
                <a:solidFill>
                  <a:srgbClr val="FF3333"/>
                </a:solidFill>
                <a:latin typeface="Carlito"/>
                <a:cs typeface="Carlito"/>
              </a:rPr>
              <a:t>= </a:t>
            </a:r>
            <a:r>
              <a:rPr lang="en-US" b="1" spc="28" dirty="0">
                <a:solidFill>
                  <a:srgbClr val="FF3333"/>
                </a:solidFill>
                <a:latin typeface="Carlito"/>
                <a:cs typeface="Carlito"/>
              </a:rPr>
              <a:t>140 </a:t>
            </a:r>
            <a:r>
              <a:rPr lang="en-US" b="1" spc="22" dirty="0">
                <a:solidFill>
                  <a:srgbClr val="FF3333"/>
                </a:solidFill>
                <a:latin typeface="Carlito"/>
                <a:cs typeface="Carlito"/>
              </a:rPr>
              <a:t>m  </a:t>
            </a:r>
            <a:r>
              <a:rPr lang="en-US" b="1" spc="11" dirty="0" err="1">
                <a:solidFill>
                  <a:srgbClr val="FF3333"/>
                </a:solidFill>
                <a:latin typeface="Carlito"/>
                <a:cs typeface="Carlito"/>
              </a:rPr>
              <a:t>Kec</a:t>
            </a:r>
            <a:r>
              <a:rPr lang="en-US" b="1" spc="11" dirty="0">
                <a:solidFill>
                  <a:srgbClr val="FF3333"/>
                </a:solidFill>
                <a:latin typeface="Carlito"/>
                <a:cs typeface="Carlito"/>
              </a:rPr>
              <a:t>.</a:t>
            </a:r>
            <a:r>
              <a:rPr lang="en-US" b="1" spc="-117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6" dirty="0" err="1">
                <a:solidFill>
                  <a:srgbClr val="FF3333"/>
                </a:solidFill>
                <a:latin typeface="Carlito"/>
                <a:cs typeface="Carlito"/>
              </a:rPr>
              <a:t>Angin</a:t>
            </a:r>
            <a:r>
              <a:rPr lang="en-US" b="1" spc="-56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11" dirty="0" err="1">
                <a:solidFill>
                  <a:srgbClr val="FF3333"/>
                </a:solidFill>
                <a:latin typeface="Carlito"/>
                <a:cs typeface="Carlito"/>
              </a:rPr>
              <a:t>Maks</a:t>
            </a:r>
            <a:r>
              <a:rPr lang="en-US" b="1" spc="-78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11" dirty="0">
                <a:solidFill>
                  <a:srgbClr val="FF3333"/>
                </a:solidFill>
                <a:latin typeface="Carlito"/>
                <a:cs typeface="Carlito"/>
              </a:rPr>
              <a:t>=</a:t>
            </a:r>
            <a:r>
              <a:rPr lang="en-US" b="1" spc="-56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17" dirty="0">
                <a:solidFill>
                  <a:srgbClr val="FF3333"/>
                </a:solidFill>
                <a:latin typeface="Carlito"/>
                <a:cs typeface="Carlito"/>
              </a:rPr>
              <a:t>3,5</a:t>
            </a:r>
            <a:r>
              <a:rPr lang="en-US" b="1" spc="-67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b="1" spc="-6" dirty="0">
                <a:solidFill>
                  <a:srgbClr val="FF3333"/>
                </a:solidFill>
                <a:latin typeface="Carlito"/>
                <a:cs typeface="Carlito"/>
              </a:rPr>
              <a:t>m/s</a:t>
            </a:r>
            <a:endParaRPr lang="en-US" dirty="0">
              <a:latin typeface="Carlito"/>
              <a:cs typeface="Carlito"/>
            </a:endParaRPr>
          </a:p>
          <a:p>
            <a:pPr marL="335136"/>
            <a:endParaRPr lang="en-US" dirty="0">
              <a:latin typeface="Arial"/>
              <a:cs typeface="Arial"/>
            </a:endParaRPr>
          </a:p>
          <a:p>
            <a:pPr marL="337252">
              <a:spcBef>
                <a:spcPts val="6"/>
              </a:spcBef>
            </a:pPr>
            <a:r>
              <a:rPr lang="en-US" spc="-6" dirty="0" err="1">
                <a:latin typeface="Carlito"/>
                <a:cs typeface="Carlito"/>
              </a:rPr>
              <a:t>Keb</a:t>
            </a:r>
            <a:r>
              <a:rPr lang="en-US" spc="-6" dirty="0">
                <a:latin typeface="Carlito"/>
                <a:cs typeface="Carlito"/>
              </a:rPr>
              <a:t>. </a:t>
            </a:r>
            <a:r>
              <a:rPr lang="en-US" spc="17" dirty="0" err="1">
                <a:latin typeface="Carlito"/>
                <a:cs typeface="Carlito"/>
              </a:rPr>
              <a:t>Jml</a:t>
            </a:r>
            <a:r>
              <a:rPr lang="en-US" spc="17" dirty="0">
                <a:latin typeface="Carlito"/>
                <a:cs typeface="Carlito"/>
              </a:rPr>
              <a:t>. </a:t>
            </a:r>
            <a:r>
              <a:rPr lang="en-US" dirty="0" err="1">
                <a:latin typeface="Carlito"/>
                <a:cs typeface="Carlito"/>
              </a:rPr>
              <a:t>Kipas</a:t>
            </a:r>
            <a:r>
              <a:rPr lang="en-US" spc="-222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(</a:t>
            </a:r>
            <a:r>
              <a:rPr lang="en-US" dirty="0" err="1">
                <a:latin typeface="Carlito"/>
                <a:cs typeface="Carlito"/>
              </a:rPr>
              <a:t>bh</a:t>
            </a:r>
            <a:r>
              <a:rPr lang="en-US" dirty="0">
                <a:latin typeface="Carlito"/>
                <a:cs typeface="Carlito"/>
              </a:rPr>
              <a:t>)</a:t>
            </a:r>
          </a:p>
          <a:p>
            <a:pPr marL="337252"/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spc="-6" dirty="0">
                <a:latin typeface="Carlito"/>
                <a:cs typeface="Carlito"/>
              </a:rPr>
              <a:t>(Cross </a:t>
            </a:r>
            <a:r>
              <a:rPr lang="en-US" spc="-11" dirty="0">
                <a:latin typeface="Carlito"/>
                <a:cs typeface="Carlito"/>
              </a:rPr>
              <a:t>Section </a:t>
            </a:r>
            <a:r>
              <a:rPr lang="en-US" spc="11" dirty="0">
                <a:latin typeface="Carlito"/>
                <a:cs typeface="Carlito"/>
              </a:rPr>
              <a:t>x </a:t>
            </a:r>
            <a:r>
              <a:rPr lang="en-US" spc="-6" dirty="0" err="1">
                <a:latin typeface="Carlito"/>
                <a:cs typeface="Carlito"/>
              </a:rPr>
              <a:t>Keb</a:t>
            </a:r>
            <a:r>
              <a:rPr lang="en-US" spc="-6" dirty="0">
                <a:latin typeface="Carlito"/>
                <a:cs typeface="Carlito"/>
              </a:rPr>
              <a:t>. </a:t>
            </a:r>
            <a:r>
              <a:rPr lang="en-US" spc="-11" dirty="0" err="1">
                <a:latin typeface="Carlito"/>
                <a:cs typeface="Carlito"/>
              </a:rPr>
              <a:t>Kec</a:t>
            </a:r>
            <a:r>
              <a:rPr lang="en-US" spc="-11" dirty="0">
                <a:latin typeface="Carlito"/>
                <a:cs typeface="Carlito"/>
              </a:rPr>
              <a:t>. </a:t>
            </a:r>
            <a:r>
              <a:rPr lang="en-US" spc="11" dirty="0" err="1">
                <a:latin typeface="Carlito"/>
                <a:cs typeface="Carlito"/>
              </a:rPr>
              <a:t>Angin</a:t>
            </a:r>
            <a:r>
              <a:rPr lang="en-US" spc="11" dirty="0">
                <a:latin typeface="Carlito"/>
                <a:cs typeface="Carlito"/>
              </a:rPr>
              <a:t> </a:t>
            </a:r>
            <a:r>
              <a:rPr lang="en-US" spc="11" dirty="0" err="1">
                <a:latin typeface="Carlito"/>
                <a:cs typeface="Carlito"/>
              </a:rPr>
              <a:t>Maks</a:t>
            </a:r>
            <a:r>
              <a:rPr lang="en-US" spc="11" dirty="0">
                <a:latin typeface="Carlito"/>
                <a:cs typeface="Carlito"/>
              </a:rPr>
              <a:t>) </a:t>
            </a:r>
            <a:r>
              <a:rPr lang="en-US" spc="6" dirty="0">
                <a:latin typeface="Carlito"/>
                <a:cs typeface="Carlito"/>
              </a:rPr>
              <a:t>: </a:t>
            </a:r>
            <a:r>
              <a:rPr lang="en-US" spc="11" dirty="0" err="1">
                <a:latin typeface="Carlito"/>
                <a:cs typeface="Carlito"/>
              </a:rPr>
              <a:t>Kapasitas</a:t>
            </a:r>
            <a:r>
              <a:rPr lang="en-US" spc="-389" dirty="0">
                <a:latin typeface="Carlito"/>
                <a:cs typeface="Carlito"/>
              </a:rPr>
              <a:t> </a:t>
            </a:r>
            <a:r>
              <a:rPr lang="en-US" dirty="0" err="1">
                <a:latin typeface="Carlito"/>
                <a:cs typeface="Carlito"/>
              </a:rPr>
              <a:t>Kipas</a:t>
            </a:r>
            <a:endParaRPr lang="en-US" dirty="0">
              <a:latin typeface="Carlito"/>
              <a:cs typeface="Carlito"/>
            </a:endParaRPr>
          </a:p>
          <a:p>
            <a:pPr marL="337252">
              <a:spcBef>
                <a:spcPts val="6"/>
              </a:spcBef>
            </a:pPr>
            <a:r>
              <a:rPr lang="en-US" spc="11" dirty="0">
                <a:latin typeface="Carlito"/>
                <a:cs typeface="Carlito"/>
              </a:rPr>
              <a:t>=</a:t>
            </a:r>
            <a:r>
              <a:rPr lang="en-US" spc="-50" dirty="0">
                <a:latin typeface="Carlito"/>
                <a:cs typeface="Carlito"/>
              </a:rPr>
              <a:t> </a:t>
            </a:r>
            <a:r>
              <a:rPr lang="en-US" spc="-11" dirty="0">
                <a:latin typeface="Carlito"/>
                <a:cs typeface="Carlito"/>
              </a:rPr>
              <a:t>{(2</a:t>
            </a:r>
            <a:r>
              <a:rPr lang="en-US" spc="17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m</a:t>
            </a:r>
            <a:r>
              <a:rPr lang="en-US" spc="28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x</a:t>
            </a:r>
            <a:r>
              <a:rPr lang="en-US" spc="-67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12</a:t>
            </a:r>
            <a:r>
              <a:rPr lang="en-US" spc="-67" dirty="0">
                <a:latin typeface="Carlito"/>
                <a:cs typeface="Carlito"/>
              </a:rPr>
              <a:t> </a:t>
            </a:r>
            <a:r>
              <a:rPr lang="en-US" spc="28" dirty="0">
                <a:latin typeface="Carlito"/>
                <a:cs typeface="Carlito"/>
              </a:rPr>
              <a:t>m)</a:t>
            </a:r>
            <a:r>
              <a:rPr lang="en-US" spc="-22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x</a:t>
            </a:r>
            <a:r>
              <a:rPr lang="en-US" spc="-67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3,5</a:t>
            </a:r>
            <a:r>
              <a:rPr lang="en-US" spc="-67" dirty="0">
                <a:latin typeface="Carlito"/>
                <a:cs typeface="Carlito"/>
              </a:rPr>
              <a:t> </a:t>
            </a:r>
            <a:r>
              <a:rPr lang="en-US" spc="-6" dirty="0">
                <a:latin typeface="Carlito"/>
                <a:cs typeface="Carlito"/>
              </a:rPr>
              <a:t>m/s}</a:t>
            </a:r>
            <a:r>
              <a:rPr lang="en-US" spc="-44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28" dirty="0">
                <a:latin typeface="Carlito"/>
                <a:cs typeface="Carlito"/>
              </a:rPr>
              <a:t> </a:t>
            </a:r>
            <a:r>
              <a:rPr lang="en-US" spc="28" dirty="0">
                <a:latin typeface="Carlito"/>
                <a:cs typeface="Carlito"/>
              </a:rPr>
              <a:t>13,3</a:t>
            </a:r>
            <a:r>
              <a:rPr lang="en-US" spc="-150" dirty="0">
                <a:latin typeface="Carlito"/>
                <a:cs typeface="Carlito"/>
              </a:rPr>
              <a:t> </a:t>
            </a:r>
            <a:r>
              <a:rPr lang="en-US" spc="-6" dirty="0">
                <a:latin typeface="Carlito"/>
                <a:cs typeface="Carlito"/>
              </a:rPr>
              <a:t>m3/s</a:t>
            </a:r>
            <a:endParaRPr lang="en-US" dirty="0">
              <a:latin typeface="Carlito"/>
              <a:cs typeface="Carlito"/>
            </a:endParaRPr>
          </a:p>
          <a:p>
            <a:pPr marL="337252">
              <a:spcBef>
                <a:spcPts val="6"/>
              </a:spcBef>
            </a:pPr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spc="22" dirty="0">
                <a:latin typeface="Carlito"/>
                <a:cs typeface="Carlito"/>
              </a:rPr>
              <a:t>84 </a:t>
            </a:r>
            <a:r>
              <a:rPr lang="en-US" spc="-6" dirty="0">
                <a:latin typeface="Carlito"/>
                <a:cs typeface="Carlito"/>
              </a:rPr>
              <a:t>m3/s </a:t>
            </a:r>
            <a:r>
              <a:rPr lang="en-US" spc="6" dirty="0">
                <a:latin typeface="Carlito"/>
                <a:cs typeface="Carlito"/>
              </a:rPr>
              <a:t>: </a:t>
            </a:r>
            <a:r>
              <a:rPr lang="en-US" spc="22" dirty="0">
                <a:latin typeface="Carlito"/>
                <a:cs typeface="Carlito"/>
              </a:rPr>
              <a:t>13,3</a:t>
            </a:r>
            <a:r>
              <a:rPr lang="en-US" spc="-300" dirty="0">
                <a:latin typeface="Carlito"/>
                <a:cs typeface="Carlito"/>
              </a:rPr>
              <a:t> </a:t>
            </a:r>
            <a:r>
              <a:rPr lang="en-US" spc="-6" dirty="0">
                <a:latin typeface="Carlito"/>
                <a:cs typeface="Carlito"/>
              </a:rPr>
              <a:t>m3/s</a:t>
            </a:r>
            <a:endParaRPr lang="en-US" dirty="0">
              <a:latin typeface="Carlito"/>
              <a:cs typeface="Carlito"/>
            </a:endParaRPr>
          </a:p>
          <a:p>
            <a:pPr marL="337252">
              <a:spcBef>
                <a:spcPts val="6"/>
              </a:spcBef>
            </a:pPr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spc="22" dirty="0">
                <a:solidFill>
                  <a:srgbClr val="FF3333"/>
                </a:solidFill>
                <a:latin typeface="Carlito"/>
                <a:cs typeface="Carlito"/>
              </a:rPr>
              <a:t>6,3 </a:t>
            </a:r>
            <a:r>
              <a:rPr lang="en-US" spc="6" dirty="0">
                <a:solidFill>
                  <a:srgbClr val="FF3333"/>
                </a:solidFill>
                <a:latin typeface="Carlito"/>
                <a:cs typeface="Carlito"/>
              </a:rPr>
              <a:t>(</a:t>
            </a:r>
            <a:r>
              <a:rPr lang="en-US" spc="6" dirty="0" err="1">
                <a:solidFill>
                  <a:srgbClr val="FF3333"/>
                </a:solidFill>
                <a:latin typeface="Carlito"/>
                <a:cs typeface="Carlito"/>
              </a:rPr>
              <a:t>atau</a:t>
            </a:r>
            <a:r>
              <a:rPr lang="en-US" spc="6" dirty="0">
                <a:solidFill>
                  <a:srgbClr val="FF3333"/>
                </a:solidFill>
                <a:latin typeface="Carlito"/>
                <a:cs typeface="Carlito"/>
              </a:rPr>
              <a:t> </a:t>
            </a:r>
            <a:r>
              <a:rPr lang="en-US" spc="11" dirty="0">
                <a:solidFill>
                  <a:srgbClr val="FF3333"/>
                </a:solidFill>
                <a:latin typeface="Carlito"/>
                <a:cs typeface="Carlito"/>
              </a:rPr>
              <a:t>7 </a:t>
            </a:r>
            <a:r>
              <a:rPr lang="en-US" dirty="0" err="1">
                <a:solidFill>
                  <a:srgbClr val="FF3333"/>
                </a:solidFill>
                <a:latin typeface="Carlito"/>
                <a:cs typeface="Carlito"/>
              </a:rPr>
              <a:t>bh</a:t>
            </a:r>
            <a:r>
              <a:rPr lang="en-US" dirty="0">
                <a:solidFill>
                  <a:srgbClr val="FF3333"/>
                </a:solidFill>
                <a:latin typeface="Carlito"/>
                <a:cs typeface="Carlito"/>
              </a:rPr>
              <a:t>)</a:t>
            </a:r>
            <a:endParaRPr lang="en-US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9684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 noGrp="1"/>
          </p:cNvSpPr>
          <p:nvPr>
            <p:ph idx="1"/>
          </p:nvPr>
        </p:nvSpPr>
        <p:spPr>
          <a:xfrm>
            <a:off x="2266682" y="2133600"/>
            <a:ext cx="9237930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    </a:t>
            </a:r>
            <a:r>
              <a:rPr lang="en-US" sz="2800" dirty="0"/>
              <a:t>Inlet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pendinginan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beban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fan.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kecil</a:t>
            </a:r>
            <a:r>
              <a:rPr lang="en-US" sz="2800" dirty="0"/>
              <a:t> </a:t>
            </a:r>
            <a:r>
              <a:rPr lang="en-US" sz="2800" dirty="0" err="1"/>
              <a:t>luasan</a:t>
            </a:r>
            <a:r>
              <a:rPr lang="en-US" sz="2800" dirty="0"/>
              <a:t> inlet,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kecepatan</a:t>
            </a:r>
            <a:r>
              <a:rPr lang="en-US" sz="2800" dirty="0"/>
              <a:t> </a:t>
            </a:r>
            <a:r>
              <a:rPr lang="en-US" sz="2800" dirty="0" err="1"/>
              <a:t>angin</a:t>
            </a:r>
            <a:r>
              <a:rPr lang="en-US" sz="2800" dirty="0"/>
              <a:t> di inlet, </a:t>
            </a:r>
            <a:r>
              <a:rPr lang="en-US" sz="2800" dirty="0" err="1"/>
              <a:t>akibatnya</a:t>
            </a:r>
            <a:r>
              <a:rPr lang="en-US" sz="2800" dirty="0"/>
              <a:t> </a:t>
            </a:r>
            <a:r>
              <a:rPr lang="en-US" sz="2800" dirty="0" err="1"/>
              <a:t>pendinginan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maksimal</a:t>
            </a:r>
            <a:r>
              <a:rPr lang="en-US" sz="2800" dirty="0"/>
              <a:t>. </a:t>
            </a:r>
            <a:r>
              <a:rPr lang="en-US" sz="2800" dirty="0" err="1"/>
              <a:t>Selain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apabila</a:t>
            </a:r>
            <a:r>
              <a:rPr lang="en-US" sz="2800" dirty="0"/>
              <a:t> inlet </a:t>
            </a:r>
            <a:r>
              <a:rPr lang="en-US" sz="2800" dirty="0" err="1"/>
              <a:t>terlalu</a:t>
            </a:r>
            <a:r>
              <a:rPr lang="en-US" sz="2800" dirty="0"/>
              <a:t> </a:t>
            </a:r>
            <a:r>
              <a:rPr lang="en-US" sz="2800" dirty="0" err="1"/>
              <a:t>kecil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r>
              <a:rPr lang="en-US" sz="2800" dirty="0"/>
              <a:t> pressure, </a:t>
            </a:r>
            <a:r>
              <a:rPr lang="en-US" sz="2800" dirty="0" err="1"/>
              <a:t>akibatnya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fan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berat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kapasitas</a:t>
            </a:r>
            <a:r>
              <a:rPr lang="en-US" sz="2800" dirty="0"/>
              <a:t> </a:t>
            </a:r>
            <a:r>
              <a:rPr lang="en-US" sz="2800" dirty="0" err="1"/>
              <a:t>kipas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menurun</a:t>
            </a:r>
            <a:endParaRPr lang="en-US" sz="2800" dirty="0"/>
          </a:p>
          <a:p>
            <a:endParaRPr lang="en-US" sz="2800" dirty="0"/>
          </a:p>
          <a:p>
            <a:endParaRPr lang="en-US" sz="24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Penentuan</a:t>
            </a:r>
            <a:r>
              <a:rPr lang="en-US" sz="4000" dirty="0"/>
              <a:t> </a:t>
            </a:r>
            <a:r>
              <a:rPr lang="en-US" sz="4000" dirty="0" err="1"/>
              <a:t>Luasan</a:t>
            </a:r>
            <a:r>
              <a:rPr lang="en-US" sz="4000" dirty="0"/>
              <a:t> Inlet</a:t>
            </a:r>
          </a:p>
        </p:txBody>
      </p:sp>
    </p:spTree>
    <p:extLst>
      <p:ext uri="{BB962C8B-B14F-4D97-AF65-F5344CB8AC3E}">
        <p14:creationId xmlns:p14="http://schemas.microsoft.com/office/powerpoint/2010/main" val="304891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Kandang</a:t>
            </a:r>
            <a:r>
              <a:rPr lang="en-US" dirty="0"/>
              <a:t> / Floor ( </a:t>
            </a:r>
            <a:r>
              <a:rPr lang="en-US" dirty="0" err="1"/>
              <a:t>Lantai</a:t>
            </a:r>
            <a:r>
              <a:rPr lang="en-US" dirty="0"/>
              <a:t> ) </a:t>
            </a:r>
            <a:r>
              <a:rPr lang="en-US" dirty="0" err="1"/>
              <a:t>Sistem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45324" y="1972703"/>
            <a:ext cx="4286781" cy="576262"/>
          </a:xfrm>
        </p:spPr>
        <p:txBody>
          <a:bodyPr/>
          <a:lstStyle/>
          <a:p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sekam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179729" y="1969475"/>
            <a:ext cx="4325901" cy="576262"/>
          </a:xfrm>
        </p:spPr>
        <p:txBody>
          <a:bodyPr/>
          <a:lstStyle/>
          <a:p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plastic slat</a:t>
            </a:r>
          </a:p>
        </p:txBody>
      </p:sp>
      <p:pic>
        <p:nvPicPr>
          <p:cNvPr id="8" name="Picture Placeholder 1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8" b="10218"/>
          <a:stretch>
            <a:fillRect/>
          </a:stretch>
        </p:blipFill>
        <p:spPr>
          <a:xfrm>
            <a:off x="2645324" y="2616668"/>
            <a:ext cx="4231178" cy="3283130"/>
          </a:xfrm>
        </p:spPr>
      </p:pic>
      <p:pic>
        <p:nvPicPr>
          <p:cNvPr id="9" name="Picture Placeholder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" b="3663"/>
          <a:stretch>
            <a:fillRect/>
          </a:stretch>
        </p:blipFill>
        <p:spPr>
          <a:xfrm>
            <a:off x="7179729" y="2616669"/>
            <a:ext cx="4314305" cy="3283130"/>
          </a:xfrm>
        </p:spPr>
      </p:pic>
    </p:spTree>
    <p:extLst>
      <p:ext uri="{BB962C8B-B14F-4D97-AF65-F5344CB8AC3E}">
        <p14:creationId xmlns:p14="http://schemas.microsoft.com/office/powerpoint/2010/main" val="1671833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Penghitungan</a:t>
            </a:r>
            <a:r>
              <a:rPr lang="en-US" dirty="0"/>
              <a:t> </a:t>
            </a:r>
            <a:r>
              <a:rPr lang="en-US" dirty="0" err="1"/>
              <a:t>luasan</a:t>
            </a:r>
            <a:r>
              <a:rPr lang="en-US" dirty="0"/>
              <a:t> inlet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luasan</a:t>
            </a:r>
            <a:r>
              <a:rPr lang="en-US" sz="3200" dirty="0"/>
              <a:t> inlet </a:t>
            </a:r>
            <a:r>
              <a:rPr lang="en-US" sz="3200" dirty="0" err="1"/>
              <a:t>dengan</a:t>
            </a:r>
            <a:r>
              <a:rPr lang="en-US" sz="3200" dirty="0"/>
              <a:t> target </a:t>
            </a:r>
            <a:r>
              <a:rPr lang="en-US" sz="3200" dirty="0" err="1"/>
              <a:t>kecepatan</a:t>
            </a:r>
            <a:r>
              <a:rPr lang="en-US" sz="3200" dirty="0"/>
              <a:t> 1,5 m/s </a:t>
            </a:r>
            <a:r>
              <a:rPr lang="en-US" sz="3200" dirty="0" err="1"/>
              <a:t>adalah</a:t>
            </a:r>
            <a:r>
              <a:rPr lang="en-US" sz="3200" dirty="0"/>
              <a:t> :</a:t>
            </a:r>
          </a:p>
          <a:p>
            <a:pPr marL="0" indent="0">
              <a:buNone/>
            </a:pPr>
            <a:r>
              <a:rPr lang="en-US" sz="3200" dirty="0"/>
              <a:t>=(total air capacity/3600)/ wind speed</a:t>
            </a:r>
          </a:p>
          <a:p>
            <a:pPr marL="0" indent="0">
              <a:buNone/>
            </a:pPr>
            <a:r>
              <a:rPr lang="en-US" sz="3200" dirty="0"/>
              <a:t>= (259.200/3600)/1,5</a:t>
            </a:r>
          </a:p>
          <a:p>
            <a:pPr marL="0" indent="0">
              <a:buNone/>
            </a:pPr>
            <a:r>
              <a:rPr lang="en-US" sz="3200" dirty="0"/>
              <a:t>= 48,0 m2 / 1,5</a:t>
            </a:r>
          </a:p>
          <a:p>
            <a:pPr marL="0" indent="0">
              <a:buNone/>
            </a:pPr>
            <a:r>
              <a:rPr lang="en-US" sz="3200" dirty="0"/>
              <a:t>= 32 m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302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Ukuran</a:t>
            </a:r>
            <a:r>
              <a:rPr lang="en-US" dirty="0"/>
              <a:t> Cooling pad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P X L X T</a:t>
            </a:r>
          </a:p>
          <a:p>
            <a:pPr marL="0" indent="0">
              <a:buNone/>
            </a:pPr>
            <a:r>
              <a:rPr lang="en-US" sz="2400" dirty="0" err="1"/>
              <a:t>Misal</a:t>
            </a:r>
            <a:r>
              <a:rPr lang="en-US" sz="2400" dirty="0"/>
              <a:t>: 150 X 60 X 15 cm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Inlet </a:t>
            </a:r>
            <a:r>
              <a:rPr lang="en-US" sz="2400" dirty="0" err="1"/>
              <a:t>depan</a:t>
            </a:r>
            <a:r>
              <a:rPr lang="en-US" sz="2400" dirty="0"/>
              <a:t> 15 </a:t>
            </a:r>
            <a:r>
              <a:rPr lang="en-US" sz="2400" dirty="0" err="1"/>
              <a:t>lembar</a:t>
            </a:r>
            <a:r>
              <a:rPr lang="en-US" sz="2400" dirty="0"/>
              <a:t> (</a:t>
            </a:r>
            <a:r>
              <a:rPr lang="en-US" sz="2400" dirty="0" err="1"/>
              <a:t>luas</a:t>
            </a:r>
            <a:r>
              <a:rPr lang="en-US" sz="2400" dirty="0"/>
              <a:t>= 15X0.6X1.5 =13,5m2)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Inlet </a:t>
            </a:r>
            <a:r>
              <a:rPr lang="en-US" sz="2400" dirty="0" err="1"/>
              <a:t>samping</a:t>
            </a:r>
            <a:r>
              <a:rPr lang="en-US" sz="2400" dirty="0"/>
              <a:t> 19 </a:t>
            </a:r>
            <a:r>
              <a:rPr lang="en-US" sz="2400" dirty="0" err="1"/>
              <a:t>lembar</a:t>
            </a:r>
            <a:r>
              <a:rPr lang="en-US" sz="2400" dirty="0"/>
              <a:t> ( </a:t>
            </a:r>
            <a:r>
              <a:rPr lang="en-US" sz="2400" dirty="0" err="1"/>
              <a:t>luas</a:t>
            </a:r>
            <a:r>
              <a:rPr lang="en-US" sz="2400" dirty="0"/>
              <a:t>= 19X0,6X1,5=17,1m2)</a:t>
            </a:r>
          </a:p>
          <a:p>
            <a:pPr marL="0" indent="0">
              <a:buNone/>
            </a:pPr>
            <a:r>
              <a:rPr lang="en-US" sz="2400" dirty="0"/>
              <a:t>Total </a:t>
            </a:r>
            <a:r>
              <a:rPr lang="en-US" sz="2400" dirty="0" err="1"/>
              <a:t>luasan</a:t>
            </a:r>
            <a:r>
              <a:rPr lang="en-US" sz="2400" dirty="0"/>
              <a:t> inlet = (17,1X2)+13.5</a:t>
            </a:r>
          </a:p>
          <a:p>
            <a:pPr marL="0" indent="0">
              <a:buNone/>
            </a:pPr>
            <a:r>
              <a:rPr lang="en-US" sz="2400" dirty="0"/>
              <a:t>                              = 47,7m2</a:t>
            </a:r>
          </a:p>
          <a:p>
            <a:pPr marL="0" indent="0">
              <a:buNone/>
            </a:pPr>
            <a:r>
              <a:rPr lang="en-US" sz="2400" dirty="0" err="1"/>
              <a:t>Kecepatan</a:t>
            </a:r>
            <a:r>
              <a:rPr lang="en-US" sz="2400" dirty="0"/>
              <a:t> di inlet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penyesuaian</a:t>
            </a:r>
            <a:r>
              <a:rPr lang="en-US" sz="2400" dirty="0"/>
              <a:t> inlet:</a:t>
            </a:r>
          </a:p>
          <a:p>
            <a:pPr marL="0" indent="0">
              <a:buNone/>
            </a:pPr>
            <a:r>
              <a:rPr lang="en-US" sz="2400" dirty="0"/>
              <a:t>= (259.200/3600)/47.7</a:t>
            </a:r>
          </a:p>
          <a:p>
            <a:pPr marL="0" indent="0">
              <a:buNone/>
            </a:pPr>
            <a:r>
              <a:rPr lang="en-US" sz="2400" dirty="0"/>
              <a:t>=1,509 m/s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3450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Luasan</a:t>
            </a:r>
            <a:r>
              <a:rPr lang="en-US" dirty="0"/>
              <a:t> Cooling Pad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679" y="1326524"/>
            <a:ext cx="9662933" cy="234395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Perhitungan</a:t>
            </a:r>
            <a:r>
              <a:rPr lang="en-US" dirty="0"/>
              <a:t> = (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kipas</a:t>
            </a:r>
            <a:r>
              <a:rPr lang="en-US" dirty="0"/>
              <a:t> x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kipas</a:t>
            </a:r>
            <a:r>
              <a:rPr lang="en-US" dirty="0"/>
              <a:t> : </a:t>
            </a:r>
            <a:r>
              <a:rPr lang="en-US" dirty="0" err="1"/>
              <a:t>kec</a:t>
            </a:r>
            <a:r>
              <a:rPr lang="en-US" dirty="0"/>
              <a:t> </a:t>
            </a:r>
            <a:r>
              <a:rPr lang="en-US" dirty="0" err="1"/>
              <a:t>angin</a:t>
            </a:r>
            <a:r>
              <a:rPr lang="en-US" dirty="0"/>
              <a:t> di </a:t>
            </a:r>
            <a:r>
              <a:rPr lang="en-US" dirty="0" err="1"/>
              <a:t>celldek</a:t>
            </a:r>
            <a:r>
              <a:rPr lang="en-US" dirty="0"/>
              <a:t>) :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kipas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= (13,3 m3/s x 7 </a:t>
            </a:r>
            <a:r>
              <a:rPr lang="en-US" dirty="0" err="1"/>
              <a:t>kipas</a:t>
            </a:r>
            <a:r>
              <a:rPr lang="en-US" dirty="0"/>
              <a:t> : 2m/s) : 7 </a:t>
            </a:r>
            <a:r>
              <a:rPr lang="en-US" dirty="0" err="1"/>
              <a:t>kipas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= 6,65 m2 / </a:t>
            </a:r>
            <a:r>
              <a:rPr lang="en-US" dirty="0" err="1"/>
              <a:t>kipas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</a:t>
            </a:r>
            <a:r>
              <a:rPr lang="en-US" dirty="0"/>
              <a:t> :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angin</a:t>
            </a:r>
            <a:r>
              <a:rPr lang="en-US" dirty="0"/>
              <a:t> di </a:t>
            </a:r>
            <a:r>
              <a:rPr lang="en-US" dirty="0" err="1"/>
              <a:t>celdek</a:t>
            </a:r>
            <a:r>
              <a:rPr lang="en-US" dirty="0"/>
              <a:t>,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kipas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	  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kipas</a:t>
            </a:r>
            <a:endParaRPr lang="en-US" dirty="0"/>
          </a:p>
        </p:txBody>
      </p:sp>
      <p:pic>
        <p:nvPicPr>
          <p:cNvPr id="4" name="Picture 5" descr="20160229_1603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041" y="3799267"/>
            <a:ext cx="3631843" cy="28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20151208_1433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59391" y="3799268"/>
            <a:ext cx="4854818" cy="28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38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Luasan Area Inlet</a:t>
            </a:r>
            <a:endParaRPr lang="en-US" dirty="0"/>
          </a:p>
        </p:txBody>
      </p:sp>
      <p:grpSp>
        <p:nvGrpSpPr>
          <p:cNvPr id="4" name="object 4"/>
          <p:cNvGrpSpPr/>
          <p:nvPr/>
        </p:nvGrpSpPr>
        <p:grpSpPr>
          <a:xfrm>
            <a:off x="1071930" y="1666814"/>
            <a:ext cx="4580227" cy="2676878"/>
            <a:chOff x="466725" y="981075"/>
            <a:chExt cx="4267200" cy="2409190"/>
          </a:xfrm>
        </p:grpSpPr>
        <p:sp>
          <p:nvSpPr>
            <p:cNvPr id="5" name="object 5"/>
            <p:cNvSpPr/>
            <p:nvPr/>
          </p:nvSpPr>
          <p:spPr>
            <a:xfrm>
              <a:off x="466725" y="981075"/>
              <a:ext cx="4267200" cy="2400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3108376" y="1781048"/>
              <a:ext cx="262255" cy="1609090"/>
            </a:xfrm>
            <a:custGeom>
              <a:avLst/>
              <a:gdLst/>
              <a:ahLst/>
              <a:cxnLst/>
              <a:rect l="l" t="t" r="r" b="b"/>
              <a:pathLst>
                <a:path w="262254" h="1609089">
                  <a:moveTo>
                    <a:pt x="30529" y="1350583"/>
                  </a:moveTo>
                  <a:lnTo>
                    <a:pt x="19760" y="1354074"/>
                  </a:lnTo>
                  <a:lnTo>
                    <a:pt x="11124" y="1361487"/>
                  </a:lnTo>
                  <a:lnTo>
                    <a:pt x="6203" y="1371282"/>
                  </a:lnTo>
                  <a:lnTo>
                    <a:pt x="5330" y="1382220"/>
                  </a:lnTo>
                  <a:lnTo>
                    <a:pt x="8838" y="1393063"/>
                  </a:lnTo>
                  <a:lnTo>
                    <a:pt x="130123" y="1608708"/>
                  </a:lnTo>
                  <a:lnTo>
                    <a:pt x="164373" y="1552066"/>
                  </a:lnTo>
                  <a:lnTo>
                    <a:pt x="102437" y="1552066"/>
                  </a:lnTo>
                  <a:lnTo>
                    <a:pt x="102437" y="1442959"/>
                  </a:lnTo>
                  <a:lnTo>
                    <a:pt x="58622" y="1364995"/>
                  </a:lnTo>
                  <a:lnTo>
                    <a:pt x="51210" y="1356413"/>
                  </a:lnTo>
                  <a:lnTo>
                    <a:pt x="41429" y="1351486"/>
                  </a:lnTo>
                  <a:lnTo>
                    <a:pt x="30529" y="1350583"/>
                  </a:lnTo>
                  <a:close/>
                </a:path>
                <a:path w="262254" h="1609089">
                  <a:moveTo>
                    <a:pt x="102437" y="1442959"/>
                  </a:moveTo>
                  <a:lnTo>
                    <a:pt x="102437" y="1552066"/>
                  </a:lnTo>
                  <a:lnTo>
                    <a:pt x="159587" y="1552066"/>
                  </a:lnTo>
                  <a:lnTo>
                    <a:pt x="159587" y="1538096"/>
                  </a:lnTo>
                  <a:lnTo>
                    <a:pt x="155904" y="1538096"/>
                  </a:lnTo>
                  <a:lnTo>
                    <a:pt x="106628" y="1537208"/>
                  </a:lnTo>
                  <a:lnTo>
                    <a:pt x="131901" y="1495387"/>
                  </a:lnTo>
                  <a:lnTo>
                    <a:pt x="102437" y="1442959"/>
                  </a:lnTo>
                  <a:close/>
                </a:path>
                <a:path w="262254" h="1609089">
                  <a:moveTo>
                    <a:pt x="237837" y="1353943"/>
                  </a:moveTo>
                  <a:lnTo>
                    <a:pt x="226913" y="1354486"/>
                  </a:lnTo>
                  <a:lnTo>
                    <a:pt x="216965" y="1359078"/>
                  </a:lnTo>
                  <a:lnTo>
                    <a:pt x="209244" y="1367408"/>
                  </a:lnTo>
                  <a:lnTo>
                    <a:pt x="159587" y="1449576"/>
                  </a:lnTo>
                  <a:lnTo>
                    <a:pt x="159587" y="1552066"/>
                  </a:lnTo>
                  <a:lnTo>
                    <a:pt x="164373" y="1552066"/>
                  </a:lnTo>
                  <a:lnTo>
                    <a:pt x="258139" y="1397000"/>
                  </a:lnTo>
                  <a:lnTo>
                    <a:pt x="262024" y="1386332"/>
                  </a:lnTo>
                  <a:lnTo>
                    <a:pt x="261504" y="1375378"/>
                  </a:lnTo>
                  <a:lnTo>
                    <a:pt x="256889" y="1365424"/>
                  </a:lnTo>
                  <a:lnTo>
                    <a:pt x="248487" y="1357757"/>
                  </a:lnTo>
                  <a:lnTo>
                    <a:pt x="237837" y="1353943"/>
                  </a:lnTo>
                  <a:close/>
                </a:path>
                <a:path w="262254" h="1609089">
                  <a:moveTo>
                    <a:pt x="131901" y="1495387"/>
                  </a:moveTo>
                  <a:lnTo>
                    <a:pt x="106628" y="1537208"/>
                  </a:lnTo>
                  <a:lnTo>
                    <a:pt x="155904" y="1538096"/>
                  </a:lnTo>
                  <a:lnTo>
                    <a:pt x="131901" y="1495387"/>
                  </a:lnTo>
                  <a:close/>
                </a:path>
                <a:path w="262254" h="1609089">
                  <a:moveTo>
                    <a:pt x="159587" y="1449576"/>
                  </a:moveTo>
                  <a:lnTo>
                    <a:pt x="131901" y="1495387"/>
                  </a:lnTo>
                  <a:lnTo>
                    <a:pt x="155904" y="1538096"/>
                  </a:lnTo>
                  <a:lnTo>
                    <a:pt x="159587" y="1538096"/>
                  </a:lnTo>
                  <a:lnTo>
                    <a:pt x="159587" y="1449576"/>
                  </a:lnTo>
                  <a:close/>
                </a:path>
                <a:path w="262254" h="1609089">
                  <a:moveTo>
                    <a:pt x="130141" y="113449"/>
                  </a:moveTo>
                  <a:lnTo>
                    <a:pt x="102437" y="159233"/>
                  </a:lnTo>
                  <a:lnTo>
                    <a:pt x="102437" y="1442959"/>
                  </a:lnTo>
                  <a:lnTo>
                    <a:pt x="131901" y="1495387"/>
                  </a:lnTo>
                  <a:lnTo>
                    <a:pt x="159587" y="1449576"/>
                  </a:lnTo>
                  <a:lnTo>
                    <a:pt x="159587" y="165806"/>
                  </a:lnTo>
                  <a:lnTo>
                    <a:pt x="130141" y="113449"/>
                  </a:lnTo>
                  <a:close/>
                </a:path>
                <a:path w="262254" h="1609089">
                  <a:moveTo>
                    <a:pt x="163758" y="56641"/>
                  </a:moveTo>
                  <a:lnTo>
                    <a:pt x="159587" y="56641"/>
                  </a:lnTo>
                  <a:lnTo>
                    <a:pt x="159587" y="165806"/>
                  </a:lnTo>
                  <a:lnTo>
                    <a:pt x="203402" y="243712"/>
                  </a:lnTo>
                  <a:lnTo>
                    <a:pt x="210814" y="252295"/>
                  </a:lnTo>
                  <a:lnTo>
                    <a:pt x="220595" y="257222"/>
                  </a:lnTo>
                  <a:lnTo>
                    <a:pt x="231495" y="258125"/>
                  </a:lnTo>
                  <a:lnTo>
                    <a:pt x="242264" y="254635"/>
                  </a:lnTo>
                  <a:lnTo>
                    <a:pt x="250900" y="247221"/>
                  </a:lnTo>
                  <a:lnTo>
                    <a:pt x="255821" y="237426"/>
                  </a:lnTo>
                  <a:lnTo>
                    <a:pt x="256694" y="226488"/>
                  </a:lnTo>
                  <a:lnTo>
                    <a:pt x="253186" y="215646"/>
                  </a:lnTo>
                  <a:lnTo>
                    <a:pt x="163758" y="56641"/>
                  </a:lnTo>
                  <a:close/>
                </a:path>
                <a:path w="262254" h="1609089">
                  <a:moveTo>
                    <a:pt x="131901" y="0"/>
                  </a:moveTo>
                  <a:lnTo>
                    <a:pt x="3885" y="211709"/>
                  </a:lnTo>
                  <a:lnTo>
                    <a:pt x="0" y="222430"/>
                  </a:lnTo>
                  <a:lnTo>
                    <a:pt x="519" y="233378"/>
                  </a:lnTo>
                  <a:lnTo>
                    <a:pt x="5135" y="243302"/>
                  </a:lnTo>
                  <a:lnTo>
                    <a:pt x="13537" y="250951"/>
                  </a:lnTo>
                  <a:lnTo>
                    <a:pt x="24187" y="254837"/>
                  </a:lnTo>
                  <a:lnTo>
                    <a:pt x="35111" y="254317"/>
                  </a:lnTo>
                  <a:lnTo>
                    <a:pt x="45059" y="249701"/>
                  </a:lnTo>
                  <a:lnTo>
                    <a:pt x="52780" y="241300"/>
                  </a:lnTo>
                  <a:lnTo>
                    <a:pt x="102437" y="159233"/>
                  </a:lnTo>
                  <a:lnTo>
                    <a:pt x="102437" y="56641"/>
                  </a:lnTo>
                  <a:lnTo>
                    <a:pt x="163758" y="56641"/>
                  </a:lnTo>
                  <a:lnTo>
                    <a:pt x="131901" y="0"/>
                  </a:lnTo>
                  <a:close/>
                </a:path>
                <a:path w="262254" h="1609089">
                  <a:moveTo>
                    <a:pt x="159587" y="70738"/>
                  </a:moveTo>
                  <a:lnTo>
                    <a:pt x="106120" y="70738"/>
                  </a:lnTo>
                  <a:lnTo>
                    <a:pt x="155523" y="71500"/>
                  </a:lnTo>
                  <a:lnTo>
                    <a:pt x="130141" y="113449"/>
                  </a:lnTo>
                  <a:lnTo>
                    <a:pt x="159587" y="165806"/>
                  </a:lnTo>
                  <a:lnTo>
                    <a:pt x="159587" y="70738"/>
                  </a:lnTo>
                  <a:close/>
                </a:path>
                <a:path w="262254" h="1609089">
                  <a:moveTo>
                    <a:pt x="159587" y="56641"/>
                  </a:moveTo>
                  <a:lnTo>
                    <a:pt x="102437" y="56641"/>
                  </a:lnTo>
                  <a:lnTo>
                    <a:pt x="102437" y="159233"/>
                  </a:lnTo>
                  <a:lnTo>
                    <a:pt x="130141" y="113449"/>
                  </a:lnTo>
                  <a:lnTo>
                    <a:pt x="106120" y="70738"/>
                  </a:lnTo>
                  <a:lnTo>
                    <a:pt x="159587" y="70738"/>
                  </a:lnTo>
                  <a:lnTo>
                    <a:pt x="159587" y="56641"/>
                  </a:lnTo>
                  <a:close/>
                </a:path>
                <a:path w="262254" h="1609089">
                  <a:moveTo>
                    <a:pt x="106120" y="70738"/>
                  </a:moveTo>
                  <a:lnTo>
                    <a:pt x="130141" y="113449"/>
                  </a:lnTo>
                  <a:lnTo>
                    <a:pt x="155523" y="71500"/>
                  </a:lnTo>
                  <a:lnTo>
                    <a:pt x="106120" y="7073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652156" y="1666814"/>
            <a:ext cx="6376711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11" marR="5644">
              <a:lnSpc>
                <a:spcPct val="103000"/>
              </a:lnSpc>
              <a:spcBef>
                <a:spcPts val="83"/>
              </a:spcBef>
            </a:pPr>
            <a:r>
              <a:rPr lang="en-US" b="1" dirty="0" err="1">
                <a:latin typeface="Carlito"/>
                <a:cs typeface="Carlito"/>
              </a:rPr>
              <a:t>Contoh</a:t>
            </a:r>
            <a:r>
              <a:rPr lang="en-US" b="1" dirty="0">
                <a:latin typeface="Carlito"/>
                <a:cs typeface="Carlito"/>
              </a:rPr>
              <a:t>:</a:t>
            </a:r>
            <a:r>
              <a:rPr lang="en-US" b="1" spc="-117" dirty="0">
                <a:latin typeface="Carlito"/>
                <a:cs typeface="Carlito"/>
              </a:rPr>
              <a:t> </a:t>
            </a:r>
            <a:r>
              <a:rPr lang="en-US" spc="6" dirty="0" err="1">
                <a:latin typeface="Carlito"/>
                <a:cs typeface="Carlito"/>
              </a:rPr>
              <a:t>Kandang</a:t>
            </a:r>
            <a:r>
              <a:rPr lang="en-US" spc="-100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L=</a:t>
            </a:r>
            <a:r>
              <a:rPr lang="en-US" spc="22" dirty="0">
                <a:latin typeface="Carlito"/>
                <a:cs typeface="Carlito"/>
              </a:rPr>
              <a:t> 12</a:t>
            </a:r>
            <a:r>
              <a:rPr lang="en-US" spc="-72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m,</a:t>
            </a:r>
            <a:r>
              <a:rPr lang="en-US" spc="-83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T=</a:t>
            </a:r>
            <a:r>
              <a:rPr lang="en-US" spc="22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2 </a:t>
            </a:r>
            <a:r>
              <a:rPr lang="en-US" spc="6" dirty="0">
                <a:latin typeface="Carlito"/>
                <a:cs typeface="Carlito"/>
              </a:rPr>
              <a:t>m,</a:t>
            </a:r>
            <a:r>
              <a:rPr lang="en-US" spc="-83" dirty="0">
                <a:latin typeface="Carlito"/>
                <a:cs typeface="Carlito"/>
              </a:rPr>
              <a:t> </a:t>
            </a:r>
            <a:r>
              <a:rPr lang="en-US" dirty="0" err="1">
                <a:latin typeface="Carlito"/>
                <a:cs typeface="Carlito"/>
              </a:rPr>
              <a:t>Jumlah</a:t>
            </a:r>
            <a:r>
              <a:rPr lang="en-US" spc="-17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Exhaust  </a:t>
            </a:r>
            <a:r>
              <a:rPr lang="en-US" spc="11" dirty="0">
                <a:latin typeface="Carlito"/>
                <a:cs typeface="Carlito"/>
              </a:rPr>
              <a:t>Fan= 7</a:t>
            </a:r>
            <a:r>
              <a:rPr lang="en-US" spc="-156" dirty="0">
                <a:latin typeface="Carlito"/>
                <a:cs typeface="Carlito"/>
              </a:rPr>
              <a:t> </a:t>
            </a:r>
            <a:r>
              <a:rPr lang="en-US" spc="6" dirty="0" err="1">
                <a:latin typeface="Carlito"/>
                <a:cs typeface="Carlito"/>
              </a:rPr>
              <a:t>buah</a:t>
            </a:r>
            <a:endParaRPr lang="en-US" spc="6" dirty="0">
              <a:latin typeface="Carlito"/>
              <a:cs typeface="Carlito"/>
            </a:endParaRPr>
          </a:p>
          <a:p>
            <a:pPr marL="14111">
              <a:lnSpc>
                <a:spcPts val="1833"/>
              </a:lnSpc>
            </a:pPr>
            <a:r>
              <a:rPr lang="en-US" spc="6" dirty="0" err="1">
                <a:latin typeface="Carlito"/>
                <a:cs typeface="Carlito"/>
              </a:rPr>
              <a:t>Konstanta</a:t>
            </a:r>
            <a:r>
              <a:rPr lang="en-US" spc="-111" dirty="0">
                <a:latin typeface="Carlito"/>
                <a:cs typeface="Carlito"/>
              </a:rPr>
              <a:t> </a:t>
            </a:r>
            <a:r>
              <a:rPr lang="en-US" spc="-17" dirty="0" err="1">
                <a:latin typeface="Carlito"/>
                <a:cs typeface="Carlito"/>
              </a:rPr>
              <a:t>keb</a:t>
            </a:r>
            <a:r>
              <a:rPr lang="en-US" spc="-17" dirty="0">
                <a:latin typeface="Carlito"/>
                <a:cs typeface="Carlito"/>
              </a:rPr>
              <a:t>.</a:t>
            </a:r>
            <a:r>
              <a:rPr lang="en-US" spc="-89" dirty="0">
                <a:latin typeface="Carlito"/>
                <a:cs typeface="Carlito"/>
              </a:rPr>
              <a:t> </a:t>
            </a:r>
            <a:r>
              <a:rPr lang="en-US" spc="6" dirty="0" err="1">
                <a:latin typeface="Carlito"/>
                <a:cs typeface="Carlito"/>
              </a:rPr>
              <a:t>luasan</a:t>
            </a:r>
            <a:r>
              <a:rPr lang="en-US" spc="-22" dirty="0">
                <a:latin typeface="Carlito"/>
                <a:cs typeface="Carlito"/>
              </a:rPr>
              <a:t> </a:t>
            </a:r>
            <a:r>
              <a:rPr lang="en-US" spc="-6" dirty="0">
                <a:latin typeface="Carlito"/>
                <a:cs typeface="Carlito"/>
              </a:rPr>
              <a:t>inlet/</a:t>
            </a:r>
            <a:r>
              <a:rPr lang="en-US" spc="-6" dirty="0" err="1">
                <a:latin typeface="Carlito"/>
                <a:cs typeface="Carlito"/>
              </a:rPr>
              <a:t>kipas</a:t>
            </a:r>
            <a:r>
              <a:rPr lang="en-US" spc="-6" dirty="0">
                <a:latin typeface="Carlito"/>
                <a:cs typeface="Carlito"/>
              </a:rPr>
              <a:t>=</a:t>
            </a:r>
            <a:r>
              <a:rPr lang="en-US" spc="-61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4</a:t>
            </a:r>
            <a:r>
              <a:rPr lang="en-US" spc="-78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m²</a:t>
            </a:r>
          </a:p>
          <a:p>
            <a:pPr marL="14111">
              <a:lnSpc>
                <a:spcPts val="1833"/>
              </a:lnSpc>
            </a:pPr>
            <a:endParaRPr lang="en-US" spc="6" dirty="0">
              <a:latin typeface="Carlito"/>
              <a:cs typeface="Carlito"/>
            </a:endParaRPr>
          </a:p>
          <a:p>
            <a:pPr marL="14111">
              <a:lnSpc>
                <a:spcPts val="1833"/>
              </a:lnSpc>
            </a:pPr>
            <a:r>
              <a:rPr lang="en-US" spc="6" dirty="0" err="1">
                <a:latin typeface="Carlito"/>
                <a:cs typeface="Carlito"/>
              </a:rPr>
              <a:t>Panjang</a:t>
            </a:r>
            <a:r>
              <a:rPr lang="en-US" spc="6" dirty="0">
                <a:latin typeface="Carlito"/>
                <a:cs typeface="Carlito"/>
              </a:rPr>
              <a:t> pad (7 x 6,65 x 0,6) / (0.9 x 2) = 15,51 m </a:t>
            </a:r>
            <a:endParaRPr lang="en-US" dirty="0">
              <a:latin typeface="Carlito"/>
              <a:cs typeface="Carlit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930" y="4451258"/>
            <a:ext cx="10300115" cy="1821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11">
              <a:spcBef>
                <a:spcPts val="139"/>
              </a:spcBef>
            </a:pPr>
            <a:r>
              <a:rPr lang="en-US" b="1" dirty="0" err="1">
                <a:latin typeface="Carlito"/>
                <a:cs typeface="Carlito"/>
              </a:rPr>
              <a:t>Kebutuhan</a:t>
            </a:r>
            <a:r>
              <a:rPr lang="en-US" b="1" spc="-127" dirty="0">
                <a:latin typeface="Carlito"/>
                <a:cs typeface="Carlito"/>
              </a:rPr>
              <a:t> </a:t>
            </a:r>
            <a:r>
              <a:rPr lang="en-US" b="1" spc="11" dirty="0" err="1">
                <a:latin typeface="Carlito"/>
                <a:cs typeface="Carlito"/>
              </a:rPr>
              <a:t>tinggi</a:t>
            </a:r>
            <a:r>
              <a:rPr lang="en-US" b="1" spc="-83" dirty="0">
                <a:latin typeface="Carlito"/>
                <a:cs typeface="Carlito"/>
              </a:rPr>
              <a:t> </a:t>
            </a:r>
            <a:r>
              <a:rPr lang="en-US" b="1" spc="17" dirty="0">
                <a:latin typeface="Carlito"/>
                <a:cs typeface="Carlito"/>
              </a:rPr>
              <a:t>inlet</a:t>
            </a:r>
            <a:r>
              <a:rPr lang="en-US" b="1" spc="-72" dirty="0">
                <a:latin typeface="Carlito"/>
                <a:cs typeface="Carlito"/>
              </a:rPr>
              <a:t> </a:t>
            </a:r>
            <a:r>
              <a:rPr lang="en-US" b="1" spc="-6" dirty="0" err="1">
                <a:latin typeface="Carlito"/>
                <a:cs typeface="Carlito"/>
              </a:rPr>
              <a:t>kandang</a:t>
            </a:r>
            <a:endParaRPr lang="en-US" dirty="0">
              <a:latin typeface="Carlito"/>
              <a:cs typeface="Carlito"/>
            </a:endParaRPr>
          </a:p>
          <a:p>
            <a:pPr marL="14111">
              <a:lnSpc>
                <a:spcPts val="1849"/>
              </a:lnSpc>
              <a:spcBef>
                <a:spcPts val="56"/>
              </a:spcBef>
            </a:pPr>
            <a:r>
              <a:rPr lang="en-US" spc="11" dirty="0">
                <a:latin typeface="Carlito"/>
                <a:cs typeface="Carlito"/>
              </a:rPr>
              <a:t>=</a:t>
            </a:r>
            <a:r>
              <a:rPr lang="en-US" spc="-61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(</a:t>
            </a:r>
            <a:r>
              <a:rPr lang="en-US" dirty="0" err="1">
                <a:latin typeface="Carlito"/>
                <a:cs typeface="Carlito"/>
              </a:rPr>
              <a:t>Jumlah</a:t>
            </a:r>
            <a:r>
              <a:rPr lang="en-US" spc="-22" dirty="0">
                <a:latin typeface="Carlito"/>
                <a:cs typeface="Carlito"/>
              </a:rPr>
              <a:t> </a:t>
            </a:r>
            <a:r>
              <a:rPr lang="en-US" spc="6" dirty="0" err="1">
                <a:latin typeface="Carlito"/>
                <a:cs typeface="Carlito"/>
              </a:rPr>
              <a:t>kipas</a:t>
            </a:r>
            <a:r>
              <a:rPr lang="en-US" spc="-61" dirty="0">
                <a:latin typeface="Carlito"/>
                <a:cs typeface="Carlito"/>
              </a:rPr>
              <a:t> </a:t>
            </a:r>
            <a:r>
              <a:rPr lang="en-US" spc="17" dirty="0">
                <a:latin typeface="Carlito"/>
                <a:cs typeface="Carlito"/>
              </a:rPr>
              <a:t>yang</a:t>
            </a:r>
            <a:r>
              <a:rPr lang="en-US" spc="-94" dirty="0">
                <a:latin typeface="Carlito"/>
                <a:cs typeface="Carlito"/>
              </a:rPr>
              <a:t> </a:t>
            </a:r>
            <a:r>
              <a:rPr lang="en-US" spc="6" dirty="0" err="1">
                <a:latin typeface="Carlito"/>
                <a:cs typeface="Carlito"/>
              </a:rPr>
              <a:t>digunakan</a:t>
            </a:r>
            <a:r>
              <a:rPr lang="en-US" spc="-106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x</a:t>
            </a:r>
            <a:r>
              <a:rPr lang="en-US" spc="39" dirty="0">
                <a:latin typeface="Carlito"/>
                <a:cs typeface="Carlito"/>
              </a:rPr>
              <a:t> </a:t>
            </a:r>
            <a:r>
              <a:rPr lang="en-US" dirty="0" err="1">
                <a:latin typeface="Carlito"/>
                <a:cs typeface="Carlito"/>
              </a:rPr>
              <a:t>konstanta</a:t>
            </a:r>
            <a:r>
              <a:rPr lang="en-US" spc="-106" dirty="0">
                <a:latin typeface="Carlito"/>
                <a:cs typeface="Carlito"/>
              </a:rPr>
              <a:t> </a:t>
            </a:r>
            <a:r>
              <a:rPr lang="en-US" spc="-17" dirty="0" err="1">
                <a:latin typeface="Carlito"/>
                <a:cs typeface="Carlito"/>
              </a:rPr>
              <a:t>keb</a:t>
            </a:r>
            <a:r>
              <a:rPr lang="en-US" spc="-17" dirty="0">
                <a:latin typeface="Carlito"/>
                <a:cs typeface="Carlito"/>
              </a:rPr>
              <a:t>.</a:t>
            </a:r>
            <a:r>
              <a:rPr lang="en-US" spc="-89" dirty="0">
                <a:latin typeface="Carlito"/>
                <a:cs typeface="Carlito"/>
              </a:rPr>
              <a:t> </a:t>
            </a:r>
            <a:r>
              <a:rPr lang="en-US" spc="6" dirty="0" err="1">
                <a:latin typeface="Carlito"/>
                <a:cs typeface="Carlito"/>
              </a:rPr>
              <a:t>luasan</a:t>
            </a:r>
            <a:r>
              <a:rPr lang="en-US" spc="-22" dirty="0">
                <a:latin typeface="Carlito"/>
                <a:cs typeface="Carlito"/>
              </a:rPr>
              <a:t> </a:t>
            </a:r>
            <a:r>
              <a:rPr lang="en-US" spc="-17" dirty="0">
                <a:latin typeface="Carlito"/>
                <a:cs typeface="Carlito"/>
              </a:rPr>
              <a:t>inlet)</a:t>
            </a:r>
            <a:r>
              <a:rPr lang="en-US" spc="83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28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(</a:t>
            </a:r>
            <a:r>
              <a:rPr lang="en-US" spc="11" dirty="0" err="1">
                <a:latin typeface="Carlito"/>
                <a:cs typeface="Carlito"/>
              </a:rPr>
              <a:t>panjang</a:t>
            </a:r>
            <a:r>
              <a:rPr lang="en-US" spc="-100" dirty="0">
                <a:latin typeface="Carlito"/>
                <a:cs typeface="Carlito"/>
              </a:rPr>
              <a:t> </a:t>
            </a:r>
            <a:r>
              <a:rPr lang="en-US" spc="-17" dirty="0">
                <a:latin typeface="Carlito"/>
                <a:cs typeface="Carlito"/>
              </a:rPr>
              <a:t>inlet</a:t>
            </a:r>
            <a:r>
              <a:rPr lang="en-US" spc="33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x</a:t>
            </a:r>
            <a:r>
              <a:rPr lang="en-US" spc="-44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2</a:t>
            </a:r>
            <a:r>
              <a:rPr lang="en-US" spc="6" dirty="0">
                <a:latin typeface="Carlito"/>
                <a:cs typeface="Carlito"/>
              </a:rPr>
              <a:t> </a:t>
            </a:r>
            <a:r>
              <a:rPr lang="en-US" spc="11" dirty="0" err="1">
                <a:latin typeface="Carlito"/>
                <a:cs typeface="Carlito"/>
              </a:rPr>
              <a:t>sisi</a:t>
            </a:r>
            <a:r>
              <a:rPr lang="en-US" spc="11" dirty="0">
                <a:latin typeface="Carlito"/>
                <a:cs typeface="Carlito"/>
              </a:rPr>
              <a:t>)</a:t>
            </a:r>
            <a:endParaRPr lang="en-US" dirty="0">
              <a:latin typeface="Carlito"/>
              <a:cs typeface="Carlito"/>
            </a:endParaRPr>
          </a:p>
          <a:p>
            <a:pPr marL="14111">
              <a:lnSpc>
                <a:spcPts val="1849"/>
              </a:lnSpc>
            </a:pPr>
            <a:r>
              <a:rPr lang="en-US" spc="11" dirty="0">
                <a:latin typeface="Carlito"/>
                <a:cs typeface="Carlito"/>
              </a:rPr>
              <a:t>=</a:t>
            </a:r>
            <a:r>
              <a:rPr lang="en-US" spc="-67" dirty="0">
                <a:latin typeface="Carlito"/>
                <a:cs typeface="Carlito"/>
              </a:rPr>
              <a:t> </a:t>
            </a:r>
            <a:r>
              <a:rPr lang="en-US" spc="17" dirty="0">
                <a:latin typeface="Carlito"/>
                <a:cs typeface="Carlito"/>
              </a:rPr>
              <a:t>(7</a:t>
            </a:r>
            <a:r>
              <a:rPr lang="en-US" spc="6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EF </a:t>
            </a:r>
            <a:r>
              <a:rPr lang="en-US" spc="11" dirty="0">
                <a:latin typeface="Carlito"/>
                <a:cs typeface="Carlito"/>
              </a:rPr>
              <a:t>x</a:t>
            </a:r>
            <a:r>
              <a:rPr lang="en-US" spc="-44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4</a:t>
            </a:r>
            <a:r>
              <a:rPr lang="en-US" spc="-78" dirty="0">
                <a:latin typeface="Carlito"/>
                <a:cs typeface="Carlito"/>
              </a:rPr>
              <a:t> </a:t>
            </a:r>
            <a:r>
              <a:rPr lang="en-US" spc="-6" dirty="0">
                <a:latin typeface="Carlito"/>
                <a:cs typeface="Carlito"/>
              </a:rPr>
              <a:t>m²) </a:t>
            </a:r>
            <a:r>
              <a:rPr lang="en-US" spc="6" dirty="0">
                <a:latin typeface="Carlito"/>
                <a:cs typeface="Carlito"/>
              </a:rPr>
              <a:t>:</a:t>
            </a:r>
            <a:r>
              <a:rPr lang="en-US" spc="-28" dirty="0">
                <a:latin typeface="Carlito"/>
                <a:cs typeface="Carlito"/>
              </a:rPr>
              <a:t> </a:t>
            </a:r>
            <a:r>
              <a:rPr lang="en-US" spc="28" dirty="0">
                <a:latin typeface="Carlito"/>
                <a:cs typeface="Carlito"/>
              </a:rPr>
              <a:t>(15,51</a:t>
            </a:r>
            <a:r>
              <a:rPr lang="en-US" spc="-78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m</a:t>
            </a:r>
            <a:r>
              <a:rPr lang="en-US" spc="-122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x</a:t>
            </a:r>
            <a:r>
              <a:rPr lang="en-US" spc="-44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2</a:t>
            </a:r>
            <a:r>
              <a:rPr lang="en-US" spc="6" dirty="0">
                <a:latin typeface="Carlito"/>
                <a:cs typeface="Carlito"/>
              </a:rPr>
              <a:t> </a:t>
            </a:r>
            <a:r>
              <a:rPr lang="en-US" spc="11" dirty="0" err="1">
                <a:latin typeface="Carlito"/>
                <a:cs typeface="Carlito"/>
              </a:rPr>
              <a:t>sisi</a:t>
            </a:r>
            <a:r>
              <a:rPr lang="en-US" spc="11" dirty="0">
                <a:latin typeface="Carlito"/>
                <a:cs typeface="Carlito"/>
              </a:rPr>
              <a:t>)</a:t>
            </a: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50"/>
              </a:spcBef>
            </a:pPr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spc="28" dirty="0">
                <a:latin typeface="Carlito"/>
                <a:cs typeface="Carlito"/>
              </a:rPr>
              <a:t>0,9 </a:t>
            </a:r>
            <a:r>
              <a:rPr lang="en-US" spc="22" dirty="0">
                <a:latin typeface="Carlito"/>
                <a:cs typeface="Carlito"/>
              </a:rPr>
              <a:t>m</a:t>
            </a:r>
            <a:endParaRPr lang="en-US" dirty="0">
              <a:latin typeface="Carlito"/>
              <a:cs typeface="Carlito"/>
            </a:endParaRPr>
          </a:p>
          <a:p>
            <a:pPr>
              <a:spcBef>
                <a:spcPts val="28"/>
              </a:spcBef>
            </a:pPr>
            <a:endParaRPr lang="en-US" dirty="0">
              <a:latin typeface="Carlito"/>
              <a:cs typeface="Carlito"/>
            </a:endParaRPr>
          </a:p>
          <a:p>
            <a:pPr marL="14111" marR="5644">
              <a:lnSpc>
                <a:spcPts val="1589"/>
              </a:lnSpc>
            </a:pPr>
            <a:r>
              <a:rPr lang="en-US" sz="1600" b="1" spc="17" dirty="0">
                <a:latin typeface="Carlito"/>
                <a:cs typeface="Carlito"/>
              </a:rPr>
              <a:t>Note: </a:t>
            </a:r>
            <a:r>
              <a:rPr lang="en-US" sz="1600" spc="-17" dirty="0" err="1">
                <a:latin typeface="Carlito"/>
                <a:cs typeface="Carlito"/>
              </a:rPr>
              <a:t>Konstanta</a:t>
            </a:r>
            <a:r>
              <a:rPr lang="en-US" sz="1600" spc="-17" dirty="0">
                <a:latin typeface="Carlito"/>
                <a:cs typeface="Carlito"/>
              </a:rPr>
              <a:t> </a:t>
            </a:r>
            <a:r>
              <a:rPr lang="en-US" sz="1600" spc="-33" dirty="0" err="1">
                <a:latin typeface="Carlito"/>
                <a:cs typeface="Carlito"/>
              </a:rPr>
              <a:t>kebutuhan</a:t>
            </a:r>
            <a:r>
              <a:rPr lang="en-US" sz="1600" spc="-33" dirty="0">
                <a:latin typeface="Carlito"/>
                <a:cs typeface="Carlito"/>
              </a:rPr>
              <a:t> </a:t>
            </a:r>
            <a:r>
              <a:rPr lang="en-US" sz="1600" spc="11" dirty="0" err="1">
                <a:latin typeface="Carlito"/>
                <a:cs typeface="Carlito"/>
              </a:rPr>
              <a:t>luasan</a:t>
            </a:r>
            <a:r>
              <a:rPr lang="en-US" sz="1600" spc="11" dirty="0">
                <a:latin typeface="Carlito"/>
                <a:cs typeface="Carlito"/>
              </a:rPr>
              <a:t> </a:t>
            </a:r>
            <a:r>
              <a:rPr lang="en-US" sz="1600" spc="-6" dirty="0">
                <a:latin typeface="Carlito"/>
                <a:cs typeface="Carlito"/>
              </a:rPr>
              <a:t>inlet/</a:t>
            </a:r>
            <a:r>
              <a:rPr lang="en-US" sz="1600" spc="-6" dirty="0" err="1">
                <a:latin typeface="Carlito"/>
                <a:cs typeface="Carlito"/>
              </a:rPr>
              <a:t>kipas</a:t>
            </a:r>
            <a:r>
              <a:rPr lang="en-US" sz="1600" spc="-6" dirty="0">
                <a:latin typeface="Carlito"/>
                <a:cs typeface="Carlito"/>
              </a:rPr>
              <a:t> </a:t>
            </a:r>
            <a:r>
              <a:rPr lang="en-US" sz="1600" spc="6" dirty="0" err="1">
                <a:latin typeface="Carlito"/>
                <a:cs typeface="Carlito"/>
              </a:rPr>
              <a:t>adalah</a:t>
            </a:r>
            <a:r>
              <a:rPr lang="en-US" sz="1600" spc="6" dirty="0">
                <a:latin typeface="Carlito"/>
                <a:cs typeface="Carlito"/>
              </a:rPr>
              <a:t> </a:t>
            </a:r>
            <a:r>
              <a:rPr lang="en-US" sz="1600" spc="-6" dirty="0">
                <a:latin typeface="Carlito"/>
                <a:cs typeface="Carlito"/>
              </a:rPr>
              <a:t>3,5 </a:t>
            </a:r>
            <a:r>
              <a:rPr lang="en-US" sz="1600" spc="-78" dirty="0">
                <a:latin typeface="Arial"/>
                <a:cs typeface="Arial"/>
              </a:rPr>
              <a:t>– </a:t>
            </a:r>
            <a:r>
              <a:rPr lang="en-US" sz="1600" spc="-6" dirty="0">
                <a:latin typeface="Carlito"/>
                <a:cs typeface="Carlito"/>
              </a:rPr>
              <a:t>4,5 </a:t>
            </a:r>
            <a:r>
              <a:rPr lang="en-US" sz="1600" spc="-39" dirty="0">
                <a:latin typeface="Carlito"/>
                <a:cs typeface="Carlito"/>
              </a:rPr>
              <a:t>m². </a:t>
            </a:r>
            <a:r>
              <a:rPr lang="en-US" sz="1600" spc="-11" dirty="0" err="1">
                <a:latin typeface="Carlito"/>
                <a:cs typeface="Carlito"/>
              </a:rPr>
              <a:t>Angka</a:t>
            </a:r>
            <a:r>
              <a:rPr lang="en-US" sz="1600" spc="-11" dirty="0">
                <a:latin typeface="Carlito"/>
                <a:cs typeface="Carlito"/>
              </a:rPr>
              <a:t> </a:t>
            </a:r>
            <a:r>
              <a:rPr lang="en-US" sz="1600" spc="-6" dirty="0" err="1">
                <a:latin typeface="Carlito"/>
                <a:cs typeface="Carlito"/>
              </a:rPr>
              <a:t>ini</a:t>
            </a:r>
            <a:r>
              <a:rPr lang="en-US" sz="1600" spc="-6" dirty="0">
                <a:latin typeface="Carlito"/>
                <a:cs typeface="Carlito"/>
              </a:rPr>
              <a:t> </a:t>
            </a:r>
            <a:r>
              <a:rPr lang="en-US" sz="1600" spc="-22" dirty="0" err="1">
                <a:latin typeface="Carlito"/>
                <a:cs typeface="Carlito"/>
              </a:rPr>
              <a:t>merupakan</a:t>
            </a:r>
            <a:r>
              <a:rPr lang="en-US" sz="1600" spc="-22" dirty="0">
                <a:latin typeface="Carlito"/>
                <a:cs typeface="Carlito"/>
              </a:rPr>
              <a:t> </a:t>
            </a:r>
            <a:r>
              <a:rPr lang="en-US" sz="1600" spc="-6" dirty="0" err="1">
                <a:latin typeface="Carlito"/>
                <a:cs typeface="Carlito"/>
              </a:rPr>
              <a:t>angka</a:t>
            </a:r>
            <a:r>
              <a:rPr lang="en-US" sz="1600" spc="-6" dirty="0">
                <a:latin typeface="Carlito"/>
                <a:cs typeface="Carlito"/>
              </a:rPr>
              <a:t> </a:t>
            </a:r>
            <a:r>
              <a:rPr lang="en-US" sz="1600" spc="-11" dirty="0" err="1">
                <a:latin typeface="Carlito"/>
                <a:cs typeface="Carlito"/>
              </a:rPr>
              <a:t>pendekatan</a:t>
            </a:r>
            <a:r>
              <a:rPr lang="en-US" sz="1600" spc="-11" dirty="0">
                <a:latin typeface="Carlito"/>
                <a:cs typeface="Carlito"/>
              </a:rPr>
              <a:t> </a:t>
            </a:r>
            <a:r>
              <a:rPr lang="en-US" sz="1600" spc="17" dirty="0">
                <a:latin typeface="Carlito"/>
                <a:cs typeface="Carlito"/>
              </a:rPr>
              <a:t>agar </a:t>
            </a:r>
            <a:r>
              <a:rPr lang="en-US" sz="1600" spc="6" dirty="0" err="1">
                <a:latin typeface="Carlito"/>
                <a:cs typeface="Carlito"/>
              </a:rPr>
              <a:t>nilai</a:t>
            </a:r>
            <a:r>
              <a:rPr lang="en-US" sz="1600" spc="6" dirty="0">
                <a:latin typeface="Carlito"/>
                <a:cs typeface="Carlito"/>
              </a:rPr>
              <a:t> </a:t>
            </a:r>
            <a:r>
              <a:rPr lang="en-US" sz="1600" spc="-11" dirty="0">
                <a:latin typeface="Carlito"/>
                <a:cs typeface="Carlito"/>
              </a:rPr>
              <a:t>pressure  </a:t>
            </a:r>
            <a:r>
              <a:rPr lang="en-US" sz="1600" dirty="0">
                <a:latin typeface="Carlito"/>
                <a:cs typeface="Carlito"/>
              </a:rPr>
              <a:t>inlet </a:t>
            </a:r>
            <a:r>
              <a:rPr lang="en-US" sz="1600" spc="11" dirty="0" err="1">
                <a:latin typeface="Carlito"/>
                <a:cs typeface="Carlito"/>
              </a:rPr>
              <a:t>sebesar</a:t>
            </a:r>
            <a:r>
              <a:rPr lang="en-US" sz="1600" spc="11" dirty="0">
                <a:latin typeface="Carlito"/>
                <a:cs typeface="Carlito"/>
              </a:rPr>
              <a:t> </a:t>
            </a:r>
            <a:r>
              <a:rPr lang="en-US" sz="1600" spc="-11" dirty="0">
                <a:latin typeface="Carlito"/>
                <a:cs typeface="Carlito"/>
              </a:rPr>
              <a:t>0,02 </a:t>
            </a:r>
            <a:r>
              <a:rPr lang="en-US" sz="1600" spc="-78" dirty="0">
                <a:latin typeface="Arial"/>
                <a:cs typeface="Arial"/>
              </a:rPr>
              <a:t>– </a:t>
            </a:r>
            <a:r>
              <a:rPr lang="en-US" sz="1600" spc="-11" dirty="0">
                <a:latin typeface="Carlito"/>
                <a:cs typeface="Carlito"/>
              </a:rPr>
              <a:t>0,03</a:t>
            </a:r>
            <a:r>
              <a:rPr lang="en-US" sz="1600" spc="-100" dirty="0">
                <a:latin typeface="Carlito"/>
                <a:cs typeface="Carlito"/>
              </a:rPr>
              <a:t> </a:t>
            </a:r>
            <a:r>
              <a:rPr lang="en-US" sz="1600" dirty="0" err="1">
                <a:latin typeface="Carlito"/>
                <a:cs typeface="Carlito"/>
              </a:rPr>
              <a:t>iwc</a:t>
            </a:r>
            <a:r>
              <a:rPr lang="en-US" sz="1600" dirty="0">
                <a:latin typeface="Carlito"/>
                <a:cs typeface="Carlito"/>
              </a:rPr>
              <a:t> (5 - 7,5pa)</a:t>
            </a:r>
          </a:p>
        </p:txBody>
      </p:sp>
    </p:spTree>
    <p:extLst>
      <p:ext uri="{BB962C8B-B14F-4D97-AF65-F5344CB8AC3E}">
        <p14:creationId xmlns:p14="http://schemas.microsoft.com/office/powerpoint/2010/main" val="1509233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449108" y="582294"/>
            <a:ext cx="5161552" cy="2667000"/>
            <a:chOff x="2381250" y="1057275"/>
            <a:chExt cx="4267200" cy="2400300"/>
          </a:xfrm>
        </p:grpSpPr>
        <p:sp>
          <p:nvSpPr>
            <p:cNvPr id="5" name="object 5"/>
            <p:cNvSpPr/>
            <p:nvPr/>
          </p:nvSpPr>
          <p:spPr>
            <a:xfrm>
              <a:off x="2381250" y="1057275"/>
              <a:ext cx="4267200" cy="2400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3838447" y="1728977"/>
              <a:ext cx="1010285" cy="561975"/>
            </a:xfrm>
            <a:custGeom>
              <a:avLst/>
              <a:gdLst/>
              <a:ahLst/>
              <a:cxnLst/>
              <a:rect l="l" t="t" r="r" b="b"/>
              <a:pathLst>
                <a:path w="1010285" h="561975">
                  <a:moveTo>
                    <a:pt x="104130" y="406705"/>
                  </a:moveTo>
                  <a:lnTo>
                    <a:pt x="96853" y="407098"/>
                  </a:lnTo>
                  <a:lnTo>
                    <a:pt x="90267" y="410158"/>
                  </a:lnTo>
                  <a:lnTo>
                    <a:pt x="85216" y="415671"/>
                  </a:lnTo>
                  <a:lnTo>
                    <a:pt x="0" y="557022"/>
                  </a:lnTo>
                  <a:lnTo>
                    <a:pt x="164973" y="561594"/>
                  </a:lnTo>
                  <a:lnTo>
                    <a:pt x="172440" y="560286"/>
                  </a:lnTo>
                  <a:lnTo>
                    <a:pt x="178609" y="556371"/>
                  </a:lnTo>
                  <a:lnTo>
                    <a:pt x="179142" y="555625"/>
                  </a:lnTo>
                  <a:lnTo>
                    <a:pt x="42417" y="555625"/>
                  </a:lnTo>
                  <a:lnTo>
                    <a:pt x="24129" y="522224"/>
                  </a:lnTo>
                  <a:lnTo>
                    <a:pt x="85880" y="488430"/>
                  </a:lnTo>
                  <a:lnTo>
                    <a:pt x="117855" y="435356"/>
                  </a:lnTo>
                  <a:lnTo>
                    <a:pt x="120342" y="428232"/>
                  </a:lnTo>
                  <a:lnTo>
                    <a:pt x="119935" y="420941"/>
                  </a:lnTo>
                  <a:lnTo>
                    <a:pt x="116838" y="414317"/>
                  </a:lnTo>
                  <a:lnTo>
                    <a:pt x="111251" y="409194"/>
                  </a:lnTo>
                  <a:lnTo>
                    <a:pt x="104130" y="406705"/>
                  </a:lnTo>
                  <a:close/>
                </a:path>
                <a:path w="1010285" h="561975">
                  <a:moveTo>
                    <a:pt x="85880" y="488430"/>
                  </a:moveTo>
                  <a:lnTo>
                    <a:pt x="24129" y="522224"/>
                  </a:lnTo>
                  <a:lnTo>
                    <a:pt x="42417" y="555625"/>
                  </a:lnTo>
                  <a:lnTo>
                    <a:pt x="54949" y="548767"/>
                  </a:lnTo>
                  <a:lnTo>
                    <a:pt x="49529" y="548767"/>
                  </a:lnTo>
                  <a:lnTo>
                    <a:pt x="33781" y="519811"/>
                  </a:lnTo>
                  <a:lnTo>
                    <a:pt x="66974" y="519811"/>
                  </a:lnTo>
                  <a:lnTo>
                    <a:pt x="85880" y="488430"/>
                  </a:lnTo>
                  <a:close/>
                </a:path>
                <a:path w="1010285" h="561975">
                  <a:moveTo>
                    <a:pt x="104272" y="521774"/>
                  </a:moveTo>
                  <a:lnTo>
                    <a:pt x="42417" y="555625"/>
                  </a:lnTo>
                  <a:lnTo>
                    <a:pt x="179142" y="555625"/>
                  </a:lnTo>
                  <a:lnTo>
                    <a:pt x="182850" y="550431"/>
                  </a:lnTo>
                  <a:lnTo>
                    <a:pt x="184530" y="543051"/>
                  </a:lnTo>
                  <a:lnTo>
                    <a:pt x="183223" y="535584"/>
                  </a:lnTo>
                  <a:lnTo>
                    <a:pt x="179308" y="529415"/>
                  </a:lnTo>
                  <a:lnTo>
                    <a:pt x="173368" y="525174"/>
                  </a:lnTo>
                  <a:lnTo>
                    <a:pt x="165988" y="523494"/>
                  </a:lnTo>
                  <a:lnTo>
                    <a:pt x="104272" y="521774"/>
                  </a:lnTo>
                  <a:close/>
                </a:path>
                <a:path w="1010285" h="561975">
                  <a:moveTo>
                    <a:pt x="33781" y="519811"/>
                  </a:moveTo>
                  <a:lnTo>
                    <a:pt x="49529" y="548767"/>
                  </a:lnTo>
                  <a:lnTo>
                    <a:pt x="66427" y="520720"/>
                  </a:lnTo>
                  <a:lnTo>
                    <a:pt x="33781" y="519811"/>
                  </a:lnTo>
                  <a:close/>
                </a:path>
                <a:path w="1010285" h="561975">
                  <a:moveTo>
                    <a:pt x="66427" y="520720"/>
                  </a:moveTo>
                  <a:lnTo>
                    <a:pt x="49529" y="548767"/>
                  </a:lnTo>
                  <a:lnTo>
                    <a:pt x="54949" y="548767"/>
                  </a:lnTo>
                  <a:lnTo>
                    <a:pt x="104272" y="521774"/>
                  </a:lnTo>
                  <a:lnTo>
                    <a:pt x="66427" y="520720"/>
                  </a:lnTo>
                  <a:close/>
                </a:path>
                <a:path w="1010285" h="561975">
                  <a:moveTo>
                    <a:pt x="905631" y="39819"/>
                  </a:moveTo>
                  <a:lnTo>
                    <a:pt x="85880" y="488430"/>
                  </a:lnTo>
                  <a:lnTo>
                    <a:pt x="66427" y="520720"/>
                  </a:lnTo>
                  <a:lnTo>
                    <a:pt x="104272" y="521774"/>
                  </a:lnTo>
                  <a:lnTo>
                    <a:pt x="924023" y="73163"/>
                  </a:lnTo>
                  <a:lnTo>
                    <a:pt x="943476" y="40873"/>
                  </a:lnTo>
                  <a:lnTo>
                    <a:pt x="905631" y="39819"/>
                  </a:lnTo>
                  <a:close/>
                </a:path>
                <a:path w="1010285" h="561975">
                  <a:moveTo>
                    <a:pt x="66974" y="519811"/>
                  </a:moveTo>
                  <a:lnTo>
                    <a:pt x="33781" y="519811"/>
                  </a:lnTo>
                  <a:lnTo>
                    <a:pt x="66427" y="520720"/>
                  </a:lnTo>
                  <a:lnTo>
                    <a:pt x="66974" y="519811"/>
                  </a:lnTo>
                  <a:close/>
                </a:path>
                <a:path w="1010285" h="561975">
                  <a:moveTo>
                    <a:pt x="1009061" y="5969"/>
                  </a:moveTo>
                  <a:lnTo>
                    <a:pt x="967486" y="5969"/>
                  </a:lnTo>
                  <a:lnTo>
                    <a:pt x="985774" y="39370"/>
                  </a:lnTo>
                  <a:lnTo>
                    <a:pt x="924023" y="73163"/>
                  </a:lnTo>
                  <a:lnTo>
                    <a:pt x="892048" y="126237"/>
                  </a:lnTo>
                  <a:lnTo>
                    <a:pt x="889561" y="133361"/>
                  </a:lnTo>
                  <a:lnTo>
                    <a:pt x="889968" y="140652"/>
                  </a:lnTo>
                  <a:lnTo>
                    <a:pt x="893065" y="147276"/>
                  </a:lnTo>
                  <a:lnTo>
                    <a:pt x="898651" y="152400"/>
                  </a:lnTo>
                  <a:lnTo>
                    <a:pt x="905773" y="154888"/>
                  </a:lnTo>
                  <a:lnTo>
                    <a:pt x="913050" y="154495"/>
                  </a:lnTo>
                  <a:lnTo>
                    <a:pt x="919636" y="151435"/>
                  </a:lnTo>
                  <a:lnTo>
                    <a:pt x="924687" y="145923"/>
                  </a:lnTo>
                  <a:lnTo>
                    <a:pt x="1009061" y="5969"/>
                  </a:lnTo>
                  <a:close/>
                </a:path>
                <a:path w="1010285" h="561975">
                  <a:moveTo>
                    <a:pt x="943476" y="40873"/>
                  </a:moveTo>
                  <a:lnTo>
                    <a:pt x="924023" y="73163"/>
                  </a:lnTo>
                  <a:lnTo>
                    <a:pt x="981364" y="41783"/>
                  </a:lnTo>
                  <a:lnTo>
                    <a:pt x="976122" y="41783"/>
                  </a:lnTo>
                  <a:lnTo>
                    <a:pt x="943476" y="40873"/>
                  </a:lnTo>
                  <a:close/>
                </a:path>
                <a:path w="1010285" h="561975">
                  <a:moveTo>
                    <a:pt x="960374" y="12826"/>
                  </a:moveTo>
                  <a:lnTo>
                    <a:pt x="943476" y="40873"/>
                  </a:lnTo>
                  <a:lnTo>
                    <a:pt x="976122" y="41783"/>
                  </a:lnTo>
                  <a:lnTo>
                    <a:pt x="960374" y="12826"/>
                  </a:lnTo>
                  <a:close/>
                </a:path>
                <a:path w="1010285" h="561975">
                  <a:moveTo>
                    <a:pt x="971240" y="12826"/>
                  </a:moveTo>
                  <a:lnTo>
                    <a:pt x="960374" y="12826"/>
                  </a:lnTo>
                  <a:lnTo>
                    <a:pt x="976122" y="41783"/>
                  </a:lnTo>
                  <a:lnTo>
                    <a:pt x="981364" y="41783"/>
                  </a:lnTo>
                  <a:lnTo>
                    <a:pt x="985774" y="39370"/>
                  </a:lnTo>
                  <a:lnTo>
                    <a:pt x="971240" y="12826"/>
                  </a:lnTo>
                  <a:close/>
                </a:path>
                <a:path w="1010285" h="561975">
                  <a:moveTo>
                    <a:pt x="967486" y="5969"/>
                  </a:moveTo>
                  <a:lnTo>
                    <a:pt x="905631" y="39819"/>
                  </a:lnTo>
                  <a:lnTo>
                    <a:pt x="943476" y="40873"/>
                  </a:lnTo>
                  <a:lnTo>
                    <a:pt x="960374" y="12826"/>
                  </a:lnTo>
                  <a:lnTo>
                    <a:pt x="971240" y="12826"/>
                  </a:lnTo>
                  <a:lnTo>
                    <a:pt x="967486" y="5969"/>
                  </a:lnTo>
                  <a:close/>
                </a:path>
                <a:path w="1010285" h="561975">
                  <a:moveTo>
                    <a:pt x="844930" y="0"/>
                  </a:moveTo>
                  <a:lnTo>
                    <a:pt x="837463" y="1307"/>
                  </a:lnTo>
                  <a:lnTo>
                    <a:pt x="831294" y="5222"/>
                  </a:lnTo>
                  <a:lnTo>
                    <a:pt x="827053" y="11162"/>
                  </a:lnTo>
                  <a:lnTo>
                    <a:pt x="825373" y="18542"/>
                  </a:lnTo>
                  <a:lnTo>
                    <a:pt x="826680" y="26009"/>
                  </a:lnTo>
                  <a:lnTo>
                    <a:pt x="830595" y="32178"/>
                  </a:lnTo>
                  <a:lnTo>
                    <a:pt x="836535" y="36419"/>
                  </a:lnTo>
                  <a:lnTo>
                    <a:pt x="843914" y="38100"/>
                  </a:lnTo>
                  <a:lnTo>
                    <a:pt x="905631" y="39819"/>
                  </a:lnTo>
                  <a:lnTo>
                    <a:pt x="967486" y="5969"/>
                  </a:lnTo>
                  <a:lnTo>
                    <a:pt x="1009061" y="5969"/>
                  </a:lnTo>
                  <a:lnTo>
                    <a:pt x="1009903" y="4572"/>
                  </a:lnTo>
                  <a:lnTo>
                    <a:pt x="84493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56068" y="3474352"/>
            <a:ext cx="10959921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194">
              <a:spcBef>
                <a:spcPts val="139"/>
              </a:spcBef>
            </a:pPr>
            <a:r>
              <a:rPr lang="en-US" spc="-6" dirty="0">
                <a:latin typeface="Carlito"/>
                <a:cs typeface="Carlito"/>
              </a:rPr>
              <a:t>(</a:t>
            </a:r>
            <a:r>
              <a:rPr lang="en-US" spc="-6" dirty="0" err="1">
                <a:latin typeface="Carlito"/>
                <a:cs typeface="Carlito"/>
              </a:rPr>
              <a:t>Penentuan</a:t>
            </a:r>
            <a:r>
              <a:rPr lang="en-US" spc="-6" dirty="0">
                <a:latin typeface="Carlito"/>
                <a:cs typeface="Carlito"/>
              </a:rPr>
              <a:t> </a:t>
            </a:r>
            <a:r>
              <a:rPr lang="en-US" spc="11" dirty="0" err="1">
                <a:latin typeface="Carlito"/>
                <a:cs typeface="Carlito"/>
              </a:rPr>
              <a:t>bukaan</a:t>
            </a:r>
            <a:r>
              <a:rPr lang="en-US" spc="11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inlet </a:t>
            </a:r>
            <a:r>
              <a:rPr lang="en-US" spc="11" dirty="0" err="1">
                <a:latin typeface="Carlito"/>
                <a:cs typeface="Carlito"/>
              </a:rPr>
              <a:t>digunakan</a:t>
            </a:r>
            <a:r>
              <a:rPr lang="en-US" spc="11" dirty="0">
                <a:latin typeface="Carlito"/>
                <a:cs typeface="Carlito"/>
              </a:rPr>
              <a:t> </a:t>
            </a:r>
            <a:r>
              <a:rPr lang="en-US" spc="6" dirty="0" err="1">
                <a:latin typeface="Carlito"/>
                <a:cs typeface="Carlito"/>
              </a:rPr>
              <a:t>untuk</a:t>
            </a:r>
            <a:r>
              <a:rPr lang="en-US" spc="6" dirty="0">
                <a:latin typeface="Carlito"/>
                <a:cs typeface="Carlito"/>
              </a:rPr>
              <a:t> </a:t>
            </a:r>
            <a:r>
              <a:rPr lang="en-US" spc="11" dirty="0" err="1">
                <a:latin typeface="Carlito"/>
                <a:cs typeface="Carlito"/>
              </a:rPr>
              <a:t>memastikan</a:t>
            </a:r>
            <a:r>
              <a:rPr lang="en-US" spc="11" dirty="0">
                <a:latin typeface="Carlito"/>
                <a:cs typeface="Carlito"/>
              </a:rPr>
              <a:t> </a:t>
            </a:r>
            <a:r>
              <a:rPr lang="en-US" spc="6" dirty="0" err="1">
                <a:latin typeface="Carlito"/>
                <a:cs typeface="Carlito"/>
              </a:rPr>
              <a:t>bahwa</a:t>
            </a:r>
            <a:r>
              <a:rPr lang="en-US" spc="6" dirty="0">
                <a:latin typeface="Carlito"/>
                <a:cs typeface="Carlito"/>
              </a:rPr>
              <a:t> </a:t>
            </a:r>
            <a:r>
              <a:rPr lang="en-US" spc="-11" dirty="0">
                <a:latin typeface="Carlito"/>
                <a:cs typeface="Carlito"/>
              </a:rPr>
              <a:t>pressure </a:t>
            </a:r>
            <a:r>
              <a:rPr lang="en-US" dirty="0">
                <a:latin typeface="Carlito"/>
                <a:cs typeface="Carlito"/>
              </a:rPr>
              <a:t>inlet </a:t>
            </a:r>
            <a:r>
              <a:rPr lang="en-US" spc="-11" dirty="0" err="1">
                <a:latin typeface="Carlito"/>
                <a:cs typeface="Carlito"/>
              </a:rPr>
              <a:t>sebesar</a:t>
            </a:r>
            <a:r>
              <a:rPr lang="en-US" spc="-11" dirty="0">
                <a:latin typeface="Carlito"/>
                <a:cs typeface="Carlito"/>
              </a:rPr>
              <a:t> </a:t>
            </a:r>
            <a:r>
              <a:rPr lang="en-US" spc="17" dirty="0">
                <a:latin typeface="Carlito"/>
                <a:cs typeface="Carlito"/>
              </a:rPr>
              <a:t>0,02 </a:t>
            </a:r>
            <a:r>
              <a:rPr lang="en-US" spc="-89" dirty="0">
                <a:latin typeface="Arial"/>
                <a:cs typeface="Arial"/>
              </a:rPr>
              <a:t>– </a:t>
            </a:r>
            <a:r>
              <a:rPr lang="en-US" spc="17" dirty="0">
                <a:latin typeface="Carlito"/>
                <a:cs typeface="Carlito"/>
              </a:rPr>
              <a:t>0,03</a:t>
            </a:r>
            <a:r>
              <a:rPr lang="en-US" spc="111" dirty="0">
                <a:latin typeface="Carlito"/>
                <a:cs typeface="Carlito"/>
              </a:rPr>
              <a:t> </a:t>
            </a:r>
            <a:r>
              <a:rPr lang="en-US" spc="6" dirty="0" err="1">
                <a:latin typeface="Carlito"/>
                <a:cs typeface="Carlito"/>
              </a:rPr>
              <a:t>iwc</a:t>
            </a:r>
            <a:r>
              <a:rPr lang="en-US" spc="6" dirty="0">
                <a:latin typeface="Carlito"/>
                <a:cs typeface="Carlito"/>
              </a:rPr>
              <a:t>.)</a:t>
            </a:r>
            <a:endParaRPr lang="en-US" dirty="0">
              <a:latin typeface="Carlito"/>
              <a:cs typeface="Carlito"/>
            </a:endParaRPr>
          </a:p>
          <a:p>
            <a:pPr>
              <a:spcBef>
                <a:spcPts val="22"/>
              </a:spcBef>
            </a:pPr>
            <a:endParaRPr lang="en-US" dirty="0">
              <a:latin typeface="Carlito"/>
              <a:cs typeface="Carlito"/>
            </a:endParaRPr>
          </a:p>
          <a:p>
            <a:pPr marL="14111"/>
            <a:r>
              <a:rPr lang="en-US" b="1" spc="-6" dirty="0" err="1">
                <a:latin typeface="Carlito"/>
                <a:cs typeface="Carlito"/>
              </a:rPr>
              <a:t>Contoh</a:t>
            </a:r>
            <a:r>
              <a:rPr lang="en-US" b="1" spc="-6" dirty="0">
                <a:latin typeface="Carlito"/>
                <a:cs typeface="Carlito"/>
              </a:rPr>
              <a:t>:</a:t>
            </a: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106"/>
              </a:spcBef>
            </a:pPr>
            <a:r>
              <a:rPr lang="en-US" spc="6" dirty="0" err="1">
                <a:latin typeface="Carlito"/>
                <a:cs typeface="Carlito"/>
              </a:rPr>
              <a:t>Kebutuhan</a:t>
            </a:r>
            <a:r>
              <a:rPr lang="en-US" spc="6" dirty="0">
                <a:latin typeface="Carlito"/>
                <a:cs typeface="Carlito"/>
              </a:rPr>
              <a:t> </a:t>
            </a:r>
            <a:r>
              <a:rPr lang="en-US" spc="6" dirty="0" err="1">
                <a:latin typeface="Carlito"/>
                <a:cs typeface="Carlito"/>
              </a:rPr>
              <a:t>luasan</a:t>
            </a:r>
            <a:r>
              <a:rPr lang="en-US" spc="6" dirty="0">
                <a:latin typeface="Carlito"/>
                <a:cs typeface="Carlito"/>
              </a:rPr>
              <a:t> </a:t>
            </a:r>
            <a:r>
              <a:rPr lang="en-US" spc="17" dirty="0" err="1">
                <a:latin typeface="Carlito"/>
                <a:cs typeface="Carlito"/>
              </a:rPr>
              <a:t>bukaan</a:t>
            </a:r>
            <a:r>
              <a:rPr lang="en-US" spc="217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inlet</a:t>
            </a: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17"/>
              </a:spcBef>
            </a:pPr>
            <a:r>
              <a:rPr lang="en-US" spc="11" dirty="0">
                <a:latin typeface="Carlito"/>
                <a:cs typeface="Carlito"/>
              </a:rPr>
              <a:t>= (</a:t>
            </a:r>
            <a:r>
              <a:rPr lang="en-US" spc="11" dirty="0" err="1">
                <a:latin typeface="Carlito"/>
                <a:cs typeface="Carlito"/>
              </a:rPr>
              <a:t>Jumlah</a:t>
            </a:r>
            <a:r>
              <a:rPr lang="en-US" spc="11" dirty="0">
                <a:latin typeface="Carlito"/>
                <a:cs typeface="Carlito"/>
              </a:rPr>
              <a:t> </a:t>
            </a:r>
            <a:r>
              <a:rPr lang="en-US" spc="17" dirty="0" err="1">
                <a:latin typeface="Carlito"/>
                <a:cs typeface="Carlito"/>
              </a:rPr>
              <a:t>kipas</a:t>
            </a:r>
            <a:r>
              <a:rPr lang="en-US" spc="17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yang </a:t>
            </a:r>
            <a:r>
              <a:rPr lang="en-US" spc="17" dirty="0" err="1">
                <a:latin typeface="Carlito"/>
                <a:cs typeface="Carlito"/>
              </a:rPr>
              <a:t>digunakan</a:t>
            </a:r>
            <a:r>
              <a:rPr lang="en-US" spc="17" dirty="0">
                <a:latin typeface="Carlito"/>
                <a:cs typeface="Carlito"/>
              </a:rPr>
              <a:t> </a:t>
            </a:r>
            <a:r>
              <a:rPr lang="en-US" spc="11" dirty="0">
                <a:latin typeface="Carlito"/>
                <a:cs typeface="Carlito"/>
              </a:rPr>
              <a:t>x </a:t>
            </a:r>
            <a:r>
              <a:rPr lang="en-US" dirty="0" err="1">
                <a:latin typeface="Carlito"/>
                <a:cs typeface="Carlito"/>
              </a:rPr>
              <a:t>konstanta</a:t>
            </a:r>
            <a:r>
              <a:rPr lang="en-US" dirty="0">
                <a:latin typeface="Carlito"/>
                <a:cs typeface="Carlito"/>
              </a:rPr>
              <a:t> </a:t>
            </a:r>
            <a:r>
              <a:rPr lang="en-US" spc="-11" dirty="0" err="1">
                <a:latin typeface="Carlito"/>
                <a:cs typeface="Carlito"/>
              </a:rPr>
              <a:t>keb</a:t>
            </a:r>
            <a:r>
              <a:rPr lang="en-US" spc="-11" dirty="0">
                <a:latin typeface="Carlito"/>
                <a:cs typeface="Carlito"/>
              </a:rPr>
              <a:t>. </a:t>
            </a:r>
            <a:r>
              <a:rPr lang="en-US" spc="11" dirty="0" err="1">
                <a:latin typeface="Carlito"/>
                <a:cs typeface="Carlito"/>
              </a:rPr>
              <a:t>bukaan</a:t>
            </a:r>
            <a:r>
              <a:rPr lang="en-US" spc="11" dirty="0">
                <a:latin typeface="Carlito"/>
                <a:cs typeface="Carlito"/>
              </a:rPr>
              <a:t>/EF) </a:t>
            </a:r>
            <a:r>
              <a:rPr lang="en-US" spc="6" dirty="0">
                <a:latin typeface="Carlito"/>
                <a:cs typeface="Carlito"/>
              </a:rPr>
              <a:t>: </a:t>
            </a:r>
            <a:r>
              <a:rPr lang="en-US" spc="6" dirty="0" err="1">
                <a:latin typeface="Carlito"/>
                <a:cs typeface="Carlito"/>
              </a:rPr>
              <a:t>panjang</a:t>
            </a:r>
            <a:r>
              <a:rPr lang="en-US" spc="6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cell</a:t>
            </a:r>
            <a:r>
              <a:rPr lang="en-US" spc="11" dirty="0">
                <a:latin typeface="Carlito"/>
                <a:cs typeface="Carlito"/>
              </a:rPr>
              <a:t> </a:t>
            </a:r>
            <a:r>
              <a:rPr lang="en-US" spc="6" dirty="0">
                <a:latin typeface="Carlito"/>
                <a:cs typeface="Carlito"/>
              </a:rPr>
              <a:t>pad</a:t>
            </a: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106"/>
              </a:spcBef>
            </a:pPr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spc="-6" dirty="0">
                <a:latin typeface="Carlito"/>
                <a:cs typeface="Carlito"/>
              </a:rPr>
              <a:t>(1 </a:t>
            </a:r>
            <a:r>
              <a:rPr lang="en-US" dirty="0">
                <a:latin typeface="Carlito"/>
                <a:cs typeface="Carlito"/>
              </a:rPr>
              <a:t>EF </a:t>
            </a:r>
            <a:r>
              <a:rPr lang="en-US" spc="11" dirty="0">
                <a:latin typeface="Carlito"/>
                <a:cs typeface="Carlito"/>
              </a:rPr>
              <a:t>x </a:t>
            </a:r>
            <a:r>
              <a:rPr lang="en-US" spc="17" dirty="0">
                <a:latin typeface="Carlito"/>
                <a:cs typeface="Carlito"/>
              </a:rPr>
              <a:t>4 m²) </a:t>
            </a:r>
            <a:r>
              <a:rPr lang="en-US" spc="6" dirty="0">
                <a:latin typeface="Carlito"/>
                <a:cs typeface="Carlito"/>
              </a:rPr>
              <a:t>: </a:t>
            </a:r>
            <a:r>
              <a:rPr lang="en-US" spc="22" dirty="0">
                <a:latin typeface="Carlito"/>
                <a:cs typeface="Carlito"/>
              </a:rPr>
              <a:t>31,02</a:t>
            </a:r>
            <a:r>
              <a:rPr lang="en-US" spc="-167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m</a:t>
            </a:r>
            <a:endParaRPr lang="en-US" dirty="0">
              <a:latin typeface="Carlito"/>
              <a:cs typeface="Carlito"/>
            </a:endParaRPr>
          </a:p>
          <a:p>
            <a:pPr marL="14111">
              <a:spcBef>
                <a:spcPts val="106"/>
              </a:spcBef>
            </a:pPr>
            <a:r>
              <a:rPr lang="en-US" spc="11" dirty="0">
                <a:latin typeface="Carlito"/>
                <a:cs typeface="Carlito"/>
              </a:rPr>
              <a:t>= </a:t>
            </a:r>
            <a:r>
              <a:rPr lang="en-US" spc="17" dirty="0">
                <a:latin typeface="Carlito"/>
                <a:cs typeface="Carlito"/>
              </a:rPr>
              <a:t>0,1289 </a:t>
            </a:r>
            <a:r>
              <a:rPr lang="en-US" spc="22" dirty="0">
                <a:latin typeface="Carlito"/>
                <a:cs typeface="Carlito"/>
              </a:rPr>
              <a:t>m </a:t>
            </a:r>
            <a:r>
              <a:rPr lang="en-US" spc="11" dirty="0">
                <a:latin typeface="Carlito"/>
                <a:cs typeface="Carlito"/>
              </a:rPr>
              <a:t>(13</a:t>
            </a:r>
            <a:r>
              <a:rPr lang="en-US" spc="89" dirty="0">
                <a:latin typeface="Carlito"/>
                <a:cs typeface="Carlito"/>
              </a:rPr>
              <a:t> </a:t>
            </a:r>
            <a:r>
              <a:rPr lang="en-US" spc="22" dirty="0">
                <a:latin typeface="Carlito"/>
                <a:cs typeface="Carlito"/>
              </a:rPr>
              <a:t>cm)</a:t>
            </a:r>
            <a:endParaRPr lang="en-US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05871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pc="6" dirty="0"/>
              <a:t>Kebutuhan </a:t>
            </a:r>
            <a:r>
              <a:rPr lang="fi-FI" spc="22" dirty="0"/>
              <a:t>Air </a:t>
            </a:r>
            <a:r>
              <a:rPr lang="fi-FI" dirty="0"/>
              <a:t>Sirkulasi </a:t>
            </a:r>
            <a:r>
              <a:rPr lang="fi-FI" spc="28" dirty="0"/>
              <a:t>Cell</a:t>
            </a:r>
            <a:r>
              <a:rPr lang="fi-FI" spc="-482" dirty="0"/>
              <a:t> </a:t>
            </a:r>
            <a:r>
              <a:rPr lang="fi-FI" spc="-17" dirty="0"/>
              <a:t>Pad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1378039" y="1511979"/>
            <a:ext cx="9890975" cy="4085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</p:spTree>
    <p:extLst>
      <p:ext uri="{BB962C8B-B14F-4D97-AF65-F5344CB8AC3E}">
        <p14:creationId xmlns:p14="http://schemas.microsoft.com/office/powerpoint/2010/main" val="270562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7"/>
          <p:cNvGrpSpPr/>
          <p:nvPr/>
        </p:nvGrpSpPr>
        <p:grpSpPr>
          <a:xfrm>
            <a:off x="4494726" y="154547"/>
            <a:ext cx="2653049" cy="3142446"/>
            <a:chOff x="685800" y="1200150"/>
            <a:chExt cx="2305050" cy="3343275"/>
          </a:xfrm>
        </p:grpSpPr>
        <p:sp>
          <p:nvSpPr>
            <p:cNvPr id="5" name="object 8"/>
            <p:cNvSpPr/>
            <p:nvPr/>
          </p:nvSpPr>
          <p:spPr>
            <a:xfrm>
              <a:off x="685800" y="1781175"/>
              <a:ext cx="2305050" cy="2762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9"/>
            <p:cNvSpPr/>
            <p:nvPr/>
          </p:nvSpPr>
          <p:spPr>
            <a:xfrm>
              <a:off x="685800" y="1200150"/>
              <a:ext cx="2305050" cy="1733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" name="object 3"/>
          <p:cNvSpPr txBox="1">
            <a:spLocks/>
          </p:cNvSpPr>
          <p:nvPr/>
        </p:nvSpPr>
        <p:spPr>
          <a:xfrm>
            <a:off x="643943" y="3402113"/>
            <a:ext cx="11037195" cy="2892957"/>
          </a:xfrm>
          <a:prstGeom prst="rect">
            <a:avLst/>
          </a:prstGeom>
        </p:spPr>
        <p:txBody>
          <a:bodyPr vert="horz" wrap="square" lIns="0" tIns="17639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194" indent="-74083">
              <a:spcBef>
                <a:spcPts val="139"/>
              </a:spcBef>
              <a:buSzPct val="92857"/>
              <a:buFont typeface="Arial"/>
              <a:buChar char="•"/>
              <a:tabLst>
                <a:tab pos="88194" algn="l"/>
              </a:tabLst>
            </a:pPr>
            <a:r>
              <a:rPr lang="en-US" sz="1800" spc="-6" dirty="0"/>
              <a:t>  </a:t>
            </a:r>
            <a:r>
              <a:rPr lang="en-US" sz="1800" spc="-6" dirty="0" err="1"/>
              <a:t>Panjang</a:t>
            </a:r>
            <a:r>
              <a:rPr lang="en-US" sz="1800" spc="-22" dirty="0"/>
              <a:t> </a:t>
            </a:r>
            <a:r>
              <a:rPr lang="en-US" sz="1800" spc="11" dirty="0" err="1"/>
              <a:t>instalasi</a:t>
            </a:r>
            <a:r>
              <a:rPr lang="en-US" sz="1800" spc="-78" dirty="0"/>
              <a:t> </a:t>
            </a:r>
            <a:r>
              <a:rPr lang="en-US" sz="1800" spc="-6" dirty="0"/>
              <a:t>pad</a:t>
            </a:r>
            <a:r>
              <a:rPr lang="en-US" sz="1800" spc="-122" dirty="0"/>
              <a:t> </a:t>
            </a:r>
            <a:r>
              <a:rPr lang="en-US" sz="1800" spc="22" dirty="0"/>
              <a:t>13,3</a:t>
            </a:r>
            <a:r>
              <a:rPr lang="en-US" sz="1800" spc="-78" dirty="0"/>
              <a:t> </a:t>
            </a:r>
            <a:r>
              <a:rPr lang="en-US" sz="1800" spc="17" dirty="0"/>
              <a:t>m/</a:t>
            </a:r>
            <a:r>
              <a:rPr lang="en-US" sz="1800" spc="17" dirty="0" err="1"/>
              <a:t>sisi</a:t>
            </a:r>
            <a:r>
              <a:rPr lang="en-US" sz="1800" spc="17" dirty="0"/>
              <a:t>,</a:t>
            </a:r>
            <a:r>
              <a:rPr lang="en-US" sz="1800" spc="-94" dirty="0"/>
              <a:t> </a:t>
            </a:r>
            <a:r>
              <a:rPr lang="en-US" sz="1800" spc="11" dirty="0" err="1"/>
              <a:t>tebal</a:t>
            </a:r>
            <a:r>
              <a:rPr lang="en-US" sz="1800" spc="-78" dirty="0"/>
              <a:t> </a:t>
            </a:r>
            <a:r>
              <a:rPr lang="en-US" sz="1800" spc="-6" dirty="0"/>
              <a:t>pad</a:t>
            </a:r>
            <a:r>
              <a:rPr lang="en-US" sz="1800" spc="-122" dirty="0"/>
              <a:t> </a:t>
            </a:r>
            <a:r>
              <a:rPr lang="en-US" sz="1800" spc="22" dirty="0"/>
              <a:t>15</a:t>
            </a:r>
            <a:r>
              <a:rPr lang="en-US" sz="1800" spc="-78" dirty="0"/>
              <a:t> </a:t>
            </a:r>
            <a:r>
              <a:rPr lang="en-US" sz="1800" spc="11" dirty="0"/>
              <a:t>cm</a:t>
            </a:r>
          </a:p>
          <a:p>
            <a:pPr marL="14111"/>
            <a:r>
              <a:rPr lang="en-US" sz="1800" dirty="0">
                <a:latin typeface="Carlito"/>
                <a:cs typeface="Carlito"/>
              </a:rPr>
              <a:t>Debit</a:t>
            </a:r>
            <a:r>
              <a:rPr lang="en-US" sz="1800" spc="-56" dirty="0"/>
              <a:t> </a:t>
            </a:r>
            <a:r>
              <a:rPr lang="en-US" sz="1800" spc="-6" dirty="0"/>
              <a:t>air/</a:t>
            </a:r>
            <a:r>
              <a:rPr lang="en-US" sz="1800" spc="-6" dirty="0" err="1"/>
              <a:t>menit</a:t>
            </a:r>
            <a:endParaRPr lang="en-US" sz="1800" spc="-6" dirty="0"/>
          </a:p>
          <a:p>
            <a:pPr marL="14111">
              <a:lnSpc>
                <a:spcPts val="1849"/>
              </a:lnSpc>
              <a:spcBef>
                <a:spcPts val="50"/>
              </a:spcBef>
              <a:tabLst>
                <a:tab pos="818436" algn="l"/>
                <a:tab pos="1624173" algn="l"/>
              </a:tabLst>
            </a:pPr>
            <a:r>
              <a:rPr lang="en-US" sz="1800" spc="28" dirty="0"/>
              <a:t>QH2O	</a:t>
            </a:r>
            <a:r>
              <a:rPr lang="en-US" sz="1800" spc="11" dirty="0"/>
              <a:t>=	</a:t>
            </a:r>
            <a:r>
              <a:rPr lang="en-US" sz="1800" spc="11" dirty="0" err="1"/>
              <a:t>panjang</a:t>
            </a:r>
            <a:r>
              <a:rPr lang="en-US" sz="1800" spc="11" dirty="0"/>
              <a:t> x </a:t>
            </a:r>
            <a:r>
              <a:rPr lang="en-US" sz="1800" spc="-11" dirty="0" err="1"/>
              <a:t>tebal</a:t>
            </a:r>
            <a:r>
              <a:rPr lang="en-US" sz="1800" spc="-11" dirty="0"/>
              <a:t> </a:t>
            </a:r>
            <a:r>
              <a:rPr lang="en-US" sz="1800" spc="11" dirty="0"/>
              <a:t>x </a:t>
            </a:r>
            <a:r>
              <a:rPr lang="en-US" sz="1800" spc="22" dirty="0"/>
              <a:t>60</a:t>
            </a:r>
            <a:r>
              <a:rPr lang="en-US" sz="1800" spc="-189" dirty="0"/>
              <a:t> </a:t>
            </a:r>
            <a:r>
              <a:rPr lang="en-US" sz="1800" spc="-11" dirty="0"/>
              <a:t>liter/</a:t>
            </a:r>
            <a:r>
              <a:rPr lang="en-US" sz="1800" spc="-11" dirty="0" err="1"/>
              <a:t>menit</a:t>
            </a:r>
            <a:endParaRPr lang="en-US" sz="1800" spc="-11" dirty="0"/>
          </a:p>
          <a:p>
            <a:pPr marL="103008" indent="0">
              <a:lnSpc>
                <a:spcPts val="1833"/>
              </a:lnSpc>
              <a:buNone/>
              <a:tabLst>
                <a:tab pos="818436" algn="l"/>
              </a:tabLst>
            </a:pPr>
            <a:r>
              <a:rPr lang="en-US" sz="1800" spc="11" dirty="0"/>
              <a:t>		           =</a:t>
            </a:r>
            <a:r>
              <a:rPr lang="en-US" sz="1800" spc="28" dirty="0"/>
              <a:t>13,3</a:t>
            </a:r>
            <a:r>
              <a:rPr lang="en-US" sz="1800" spc="-78" dirty="0"/>
              <a:t> </a:t>
            </a:r>
            <a:r>
              <a:rPr lang="en-US" sz="1800" spc="22" dirty="0"/>
              <a:t>m</a:t>
            </a:r>
            <a:r>
              <a:rPr lang="en-US" sz="1800" spc="-117" dirty="0"/>
              <a:t> </a:t>
            </a:r>
            <a:r>
              <a:rPr lang="en-US" sz="1800" spc="11" dirty="0"/>
              <a:t>x</a:t>
            </a:r>
            <a:r>
              <a:rPr lang="en-US" sz="1800" spc="44" dirty="0"/>
              <a:t> </a:t>
            </a:r>
            <a:r>
              <a:rPr lang="en-US" sz="1800" spc="28" dirty="0"/>
              <a:t>0,15</a:t>
            </a:r>
            <a:r>
              <a:rPr lang="en-US" sz="1800" spc="-72" dirty="0"/>
              <a:t> </a:t>
            </a:r>
            <a:r>
              <a:rPr lang="en-US" sz="1800" spc="22" dirty="0"/>
              <a:t>m</a:t>
            </a:r>
            <a:r>
              <a:rPr lang="en-US" sz="1800" spc="-117" dirty="0"/>
              <a:t> </a:t>
            </a:r>
            <a:r>
              <a:rPr lang="en-US" sz="1800" spc="11" dirty="0"/>
              <a:t>x</a:t>
            </a:r>
            <a:r>
              <a:rPr lang="en-US" sz="1800" spc="-39" dirty="0"/>
              <a:t> </a:t>
            </a:r>
            <a:r>
              <a:rPr lang="en-US" sz="1800" spc="28" dirty="0"/>
              <a:t>60</a:t>
            </a:r>
            <a:r>
              <a:rPr lang="en-US" sz="1800" spc="-72" dirty="0"/>
              <a:t> </a:t>
            </a:r>
            <a:r>
              <a:rPr lang="en-US" sz="1800" spc="-11" dirty="0"/>
              <a:t>liter/</a:t>
            </a:r>
            <a:r>
              <a:rPr lang="en-US" sz="1800" spc="-11" dirty="0" err="1"/>
              <a:t>menit</a:t>
            </a:r>
            <a:endParaRPr lang="en-US" sz="1800" spc="-11" dirty="0"/>
          </a:p>
          <a:p>
            <a:pPr marL="103008" indent="0">
              <a:lnSpc>
                <a:spcPts val="1849"/>
              </a:lnSpc>
              <a:buNone/>
              <a:tabLst>
                <a:tab pos="818436" algn="l"/>
              </a:tabLst>
            </a:pPr>
            <a:r>
              <a:rPr lang="en-US" sz="1800" spc="11" dirty="0"/>
              <a:t>		           =</a:t>
            </a:r>
            <a:r>
              <a:rPr lang="en-US" sz="1800" spc="33" dirty="0"/>
              <a:t>119,7</a:t>
            </a:r>
            <a:r>
              <a:rPr lang="en-US" sz="1800" spc="-78" dirty="0"/>
              <a:t> </a:t>
            </a:r>
            <a:r>
              <a:rPr lang="en-US" sz="1800" spc="-11" dirty="0"/>
              <a:t>liter/</a:t>
            </a:r>
            <a:r>
              <a:rPr lang="en-US" sz="1800" spc="-11" dirty="0" err="1"/>
              <a:t>menit</a:t>
            </a:r>
            <a:endParaRPr lang="en-US" sz="1800" spc="-6" dirty="0"/>
          </a:p>
          <a:p>
            <a:pPr marL="331608" marR="5644" indent="-318202">
              <a:lnSpc>
                <a:spcPts val="1589"/>
              </a:lnSpc>
            </a:pPr>
            <a:r>
              <a:rPr lang="en-US" sz="1800" spc="11" dirty="0" err="1"/>
              <a:t>Pertimbangan</a:t>
            </a:r>
            <a:r>
              <a:rPr lang="en-US" sz="1800" spc="-106" dirty="0"/>
              <a:t> </a:t>
            </a:r>
            <a:r>
              <a:rPr lang="en-US" sz="1800" dirty="0" err="1"/>
              <a:t>hambatan</a:t>
            </a:r>
            <a:r>
              <a:rPr lang="en-US" sz="1800" spc="-17" dirty="0"/>
              <a:t> </a:t>
            </a:r>
            <a:r>
              <a:rPr lang="en-US" sz="1800" spc="11" dirty="0" err="1"/>
              <a:t>dan</a:t>
            </a:r>
            <a:r>
              <a:rPr lang="en-US" sz="1800" spc="-17" dirty="0"/>
              <a:t> </a:t>
            </a:r>
            <a:r>
              <a:rPr lang="en-US" sz="1800" spc="-6" dirty="0" err="1"/>
              <a:t>kinerja</a:t>
            </a:r>
            <a:r>
              <a:rPr lang="en-US" sz="1800" spc="-50" dirty="0"/>
              <a:t> </a:t>
            </a:r>
            <a:r>
              <a:rPr lang="en-US" sz="1800" spc="11" dirty="0" err="1"/>
              <a:t>pompa</a:t>
            </a:r>
            <a:r>
              <a:rPr lang="en-US" sz="1800" spc="-44" dirty="0"/>
              <a:t> </a:t>
            </a:r>
            <a:r>
              <a:rPr lang="en-US" sz="1800" spc="-6" dirty="0"/>
              <a:t>yang</a:t>
            </a:r>
            <a:r>
              <a:rPr lang="en-US" sz="1800" spc="-17" dirty="0"/>
              <a:t> </a:t>
            </a:r>
            <a:r>
              <a:rPr lang="en-US" sz="1800" spc="-6" dirty="0" err="1"/>
              <a:t>semakin</a:t>
            </a:r>
            <a:r>
              <a:rPr lang="en-US" sz="1800" spc="-17" dirty="0"/>
              <a:t> </a:t>
            </a:r>
            <a:r>
              <a:rPr lang="en-US" sz="1800" spc="6" dirty="0" err="1"/>
              <a:t>menurun</a:t>
            </a:r>
            <a:r>
              <a:rPr lang="en-US" sz="1800" spc="6" dirty="0"/>
              <a:t>,</a:t>
            </a:r>
            <a:r>
              <a:rPr lang="en-US" sz="1800" spc="-61" dirty="0"/>
              <a:t> </a:t>
            </a:r>
            <a:r>
              <a:rPr lang="en-US" sz="1800" dirty="0" err="1"/>
              <a:t>maka</a:t>
            </a:r>
            <a:r>
              <a:rPr lang="en-US" sz="1800" dirty="0"/>
              <a:t>  </a:t>
            </a:r>
            <a:r>
              <a:rPr lang="en-US" sz="1800" spc="17" dirty="0" err="1"/>
              <a:t>hitungan</a:t>
            </a:r>
            <a:r>
              <a:rPr lang="en-US" sz="1800" spc="-22" dirty="0"/>
              <a:t> </a:t>
            </a:r>
            <a:r>
              <a:rPr lang="en-US" sz="1800" dirty="0" err="1"/>
              <a:t>awal</a:t>
            </a:r>
            <a:r>
              <a:rPr lang="en-US" sz="1800" spc="-50" dirty="0"/>
              <a:t> </a:t>
            </a:r>
            <a:r>
              <a:rPr lang="en-US" sz="1800" dirty="0" err="1"/>
              <a:t>kebutuhan</a:t>
            </a:r>
            <a:r>
              <a:rPr lang="en-US" sz="1800" spc="-22" dirty="0"/>
              <a:t> </a:t>
            </a:r>
            <a:r>
              <a:rPr lang="en-US" sz="1800" spc="-11" dirty="0"/>
              <a:t>130%</a:t>
            </a:r>
            <a:r>
              <a:rPr lang="en-US" sz="1800" spc="-28" dirty="0"/>
              <a:t> </a:t>
            </a:r>
            <a:r>
              <a:rPr lang="en-US" sz="1800" spc="11" dirty="0" err="1"/>
              <a:t>dari</a:t>
            </a:r>
            <a:r>
              <a:rPr lang="en-US" sz="1800" spc="-50" dirty="0"/>
              <a:t> </a:t>
            </a:r>
            <a:r>
              <a:rPr lang="en-US" sz="1800" spc="6" dirty="0" err="1"/>
              <a:t>kebutuhan</a:t>
            </a:r>
            <a:r>
              <a:rPr lang="en-US" sz="1800" spc="-106" dirty="0"/>
              <a:t> </a:t>
            </a:r>
            <a:r>
              <a:rPr lang="en-US" sz="1800" spc="6" dirty="0"/>
              <a:t>minimum</a:t>
            </a:r>
            <a:endParaRPr lang="en-US" sz="1800" dirty="0"/>
          </a:p>
          <a:p>
            <a:pPr>
              <a:spcBef>
                <a:spcPts val="6"/>
              </a:spcBef>
            </a:pPr>
            <a:endParaRPr lang="en-US" sz="1800" dirty="0"/>
          </a:p>
          <a:p>
            <a:pPr marL="14111">
              <a:spcBef>
                <a:spcPts val="6"/>
              </a:spcBef>
              <a:tabLst>
                <a:tab pos="1624173" algn="l"/>
                <a:tab pos="2429203" algn="l"/>
              </a:tabLst>
            </a:pPr>
            <a:r>
              <a:rPr lang="en-US" sz="1800" spc="28" dirty="0"/>
              <a:t>QH2O</a:t>
            </a:r>
            <a:r>
              <a:rPr lang="en-US" sz="1800" spc="272" dirty="0"/>
              <a:t> </a:t>
            </a:r>
            <a:r>
              <a:rPr lang="en-US" sz="1800" spc="11" dirty="0"/>
              <a:t>X</a:t>
            </a:r>
            <a:r>
              <a:rPr lang="en-US" sz="1800" spc="-89" dirty="0"/>
              <a:t> </a:t>
            </a:r>
            <a:r>
              <a:rPr lang="en-US" sz="1800" spc="28" dirty="0"/>
              <a:t>(130%)</a:t>
            </a:r>
            <a:r>
              <a:rPr lang="en-US" sz="1800" spc="11" dirty="0"/>
              <a:t>= </a:t>
            </a:r>
            <a:r>
              <a:rPr lang="en-US" sz="1800" spc="28" dirty="0"/>
              <a:t>119,7 </a:t>
            </a:r>
            <a:r>
              <a:rPr lang="en-US" sz="1800" spc="11" dirty="0"/>
              <a:t>x</a:t>
            </a:r>
            <a:r>
              <a:rPr lang="en-US" sz="1800" spc="-227" dirty="0"/>
              <a:t> </a:t>
            </a:r>
            <a:r>
              <a:rPr lang="en-US" sz="1800" spc="22" dirty="0"/>
              <a:t>1,3 = 155,61 liter/ </a:t>
            </a:r>
            <a:r>
              <a:rPr lang="en-US" sz="1800" spc="22" dirty="0" err="1"/>
              <a:t>menit</a:t>
            </a:r>
            <a:endParaRPr lang="en-US" sz="1800" spc="22" dirty="0"/>
          </a:p>
          <a:p>
            <a:pPr marL="14111">
              <a:spcBef>
                <a:spcPts val="6"/>
              </a:spcBef>
              <a:tabLst>
                <a:tab pos="1624173" algn="l"/>
                <a:tab pos="2429203" algn="l"/>
              </a:tabLst>
            </a:pPr>
            <a:endParaRPr lang="en-US" sz="1800" spc="22" dirty="0"/>
          </a:p>
        </p:txBody>
      </p:sp>
    </p:spTree>
    <p:extLst>
      <p:ext uri="{BB962C8B-B14F-4D97-AF65-F5344CB8AC3E}">
        <p14:creationId xmlns:p14="http://schemas.microsoft.com/office/powerpoint/2010/main" val="3985806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Arial" pitchFamily="2"/>
              </a:rPr>
              <a:t>Kebutuhan</a:t>
            </a:r>
            <a:r>
              <a:rPr lang="en-US" dirty="0">
                <a:cs typeface="Arial" pitchFamily="2"/>
              </a:rPr>
              <a:t> </a:t>
            </a:r>
            <a:r>
              <a:rPr lang="en-US" dirty="0" err="1">
                <a:cs typeface="Arial" pitchFamily="2"/>
              </a:rPr>
              <a:t>Penerangan</a:t>
            </a:r>
            <a:r>
              <a:rPr lang="en-US" dirty="0">
                <a:cs typeface="Arial" pitchFamily="2"/>
              </a:rPr>
              <a:t> </a:t>
            </a:r>
            <a:r>
              <a:rPr lang="en-US" dirty="0" err="1">
                <a:cs typeface="Arial" pitchFamily="2"/>
              </a:rPr>
              <a:t>Kandang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40750" y="1827658"/>
            <a:ext cx="2801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23060" algn="l"/>
              </a:tabLst>
            </a:pPr>
            <a:r>
              <a:rPr lang="en-US" b="1" dirty="0">
                <a:solidFill>
                  <a:srgbClr val="2C2CB8"/>
                </a:solidFill>
                <a:latin typeface="Arial"/>
                <a:cs typeface="Arial"/>
              </a:rPr>
              <a:t>KALKULASI	RUMUS</a:t>
            </a:r>
            <a:r>
              <a:rPr lang="en-US" b="1" spc="-75" dirty="0">
                <a:solidFill>
                  <a:srgbClr val="2C2CB8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2C2CB8"/>
                </a:solidFill>
                <a:latin typeface="Arial"/>
                <a:cs typeface="Arial"/>
              </a:rPr>
              <a:t>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4946" y="2875002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00" lvl="0" hangingPunct="0">
              <a:spcBef>
                <a:spcPts val="130"/>
              </a:spcBef>
              <a:defRPr sz="1800"/>
            </a:pPr>
            <a:r>
              <a:rPr lang="en-US" dirty="0">
                <a:latin typeface="Arial" pitchFamily="18"/>
                <a:ea typeface="Microsoft YaHei" pitchFamily="2"/>
                <a:cs typeface="Arial" pitchFamily="2"/>
              </a:rPr>
              <a:t>N 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8659" y="2665927"/>
            <a:ext cx="618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(E) x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(A)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528811" y="3059668"/>
            <a:ext cx="49197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28811" y="3084284"/>
            <a:ext cx="473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Lumen </a:t>
            </a:r>
            <a:r>
              <a:rPr lang="en-US" dirty="0" err="1"/>
              <a:t>Lampu</a:t>
            </a:r>
            <a:r>
              <a:rPr lang="en-US" dirty="0"/>
              <a:t> x LLF x CU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84946" y="391979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N = JUMLAH TITIK</a:t>
            </a:r>
            <a:r>
              <a:rPr lang="en-US" spc="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LAMPU</a:t>
            </a:r>
            <a:endParaRPr lang="en-US" dirty="0">
              <a:latin typeface="Arial"/>
              <a:cs typeface="Arial"/>
            </a:endParaRPr>
          </a:p>
          <a:p>
            <a:pPr marL="12700" marR="861060">
              <a:lnSpc>
                <a:spcPct val="100000"/>
              </a:lnSpc>
            </a:pP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E = INTENSITAS PENERANGAN ( LUX )  </a:t>
            </a:r>
          </a:p>
          <a:p>
            <a:pPr marL="12700" marR="861060">
              <a:lnSpc>
                <a:spcPct val="100000"/>
              </a:lnSpc>
            </a:pP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A = LUAS BIDANG KERJA ( M2</a:t>
            </a:r>
            <a:r>
              <a:rPr lang="en-US" spc="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Ø = LUMEN ( LM</a:t>
            </a:r>
            <a:r>
              <a:rPr lang="en-US" spc="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LLF = LOSS LIGHT FACTOR ( 0.7 – 0.8</a:t>
            </a:r>
            <a:r>
              <a:rPr lang="en-US" spc="9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CU = COEFFICIENT of UTILIZATION ( 50%-65%</a:t>
            </a:r>
            <a:r>
              <a:rPr lang="en-US" spc="1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95635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11"/>
          <p:cNvGrpSpPr/>
          <p:nvPr/>
        </p:nvGrpSpPr>
        <p:grpSpPr>
          <a:xfrm>
            <a:off x="2001591" y="457200"/>
            <a:ext cx="8430296" cy="2971800"/>
            <a:chOff x="609600" y="838200"/>
            <a:chExt cx="7467600" cy="2971800"/>
          </a:xfrm>
        </p:grpSpPr>
        <p:sp>
          <p:nvSpPr>
            <p:cNvPr id="5" name="object 12"/>
            <p:cNvSpPr/>
            <p:nvPr/>
          </p:nvSpPr>
          <p:spPr>
            <a:xfrm>
              <a:off x="990600" y="838200"/>
              <a:ext cx="7086600" cy="2971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13"/>
            <p:cNvSpPr/>
            <p:nvPr/>
          </p:nvSpPr>
          <p:spPr>
            <a:xfrm>
              <a:off x="609600" y="2676905"/>
              <a:ext cx="534035" cy="132715"/>
            </a:xfrm>
            <a:custGeom>
              <a:avLst/>
              <a:gdLst/>
              <a:ahLst/>
              <a:cxnLst/>
              <a:rect l="l" t="t" r="r" b="b"/>
              <a:pathLst>
                <a:path w="534035" h="132714">
                  <a:moveTo>
                    <a:pt x="419773" y="0"/>
                  </a:moveTo>
                  <a:lnTo>
                    <a:pt x="411022" y="2286"/>
                  </a:lnTo>
                  <a:lnTo>
                    <a:pt x="407047" y="9144"/>
                  </a:lnTo>
                  <a:lnTo>
                    <a:pt x="403072" y="15875"/>
                  </a:lnTo>
                  <a:lnTo>
                    <a:pt x="405371" y="24638"/>
                  </a:lnTo>
                  <a:lnTo>
                    <a:pt x="452420" y="52056"/>
                  </a:lnTo>
                  <a:lnTo>
                    <a:pt x="505117" y="52070"/>
                  </a:lnTo>
                  <a:lnTo>
                    <a:pt x="505117" y="80645"/>
                  </a:lnTo>
                  <a:lnTo>
                    <a:pt x="452225" y="80645"/>
                  </a:lnTo>
                  <a:lnTo>
                    <a:pt x="405371" y="107950"/>
                  </a:lnTo>
                  <a:lnTo>
                    <a:pt x="403072" y="116713"/>
                  </a:lnTo>
                  <a:lnTo>
                    <a:pt x="407047" y="123444"/>
                  </a:lnTo>
                  <a:lnTo>
                    <a:pt x="411022" y="130302"/>
                  </a:lnTo>
                  <a:lnTo>
                    <a:pt x="419773" y="132588"/>
                  </a:lnTo>
                  <a:lnTo>
                    <a:pt x="508865" y="80645"/>
                  </a:lnTo>
                  <a:lnTo>
                    <a:pt x="505117" y="80645"/>
                  </a:lnTo>
                  <a:lnTo>
                    <a:pt x="508887" y="80631"/>
                  </a:lnTo>
                  <a:lnTo>
                    <a:pt x="533463" y="66294"/>
                  </a:lnTo>
                  <a:lnTo>
                    <a:pt x="419773" y="0"/>
                  </a:lnTo>
                  <a:close/>
                </a:path>
                <a:path w="534035" h="132714">
                  <a:moveTo>
                    <a:pt x="476811" y="66294"/>
                  </a:moveTo>
                  <a:lnTo>
                    <a:pt x="452247" y="80631"/>
                  </a:lnTo>
                  <a:lnTo>
                    <a:pt x="505117" y="80645"/>
                  </a:lnTo>
                  <a:lnTo>
                    <a:pt x="505117" y="78613"/>
                  </a:lnTo>
                  <a:lnTo>
                    <a:pt x="497916" y="78613"/>
                  </a:lnTo>
                  <a:lnTo>
                    <a:pt x="476811" y="66294"/>
                  </a:lnTo>
                  <a:close/>
                </a:path>
                <a:path w="534035" h="132714">
                  <a:moveTo>
                    <a:pt x="0" y="51943"/>
                  </a:moveTo>
                  <a:lnTo>
                    <a:pt x="0" y="80518"/>
                  </a:lnTo>
                  <a:lnTo>
                    <a:pt x="452247" y="80631"/>
                  </a:lnTo>
                  <a:lnTo>
                    <a:pt x="476811" y="66294"/>
                  </a:lnTo>
                  <a:lnTo>
                    <a:pt x="452420" y="52056"/>
                  </a:lnTo>
                  <a:lnTo>
                    <a:pt x="0" y="51943"/>
                  </a:lnTo>
                  <a:close/>
                </a:path>
                <a:path w="534035" h="132714">
                  <a:moveTo>
                    <a:pt x="497916" y="53975"/>
                  </a:moveTo>
                  <a:lnTo>
                    <a:pt x="476811" y="66294"/>
                  </a:lnTo>
                  <a:lnTo>
                    <a:pt x="497916" y="78613"/>
                  </a:lnTo>
                  <a:lnTo>
                    <a:pt x="497916" y="53975"/>
                  </a:lnTo>
                  <a:close/>
                </a:path>
                <a:path w="534035" h="132714">
                  <a:moveTo>
                    <a:pt x="505117" y="53975"/>
                  </a:moveTo>
                  <a:lnTo>
                    <a:pt x="497916" y="53975"/>
                  </a:lnTo>
                  <a:lnTo>
                    <a:pt x="497916" y="78613"/>
                  </a:lnTo>
                  <a:lnTo>
                    <a:pt x="505117" y="78613"/>
                  </a:lnTo>
                  <a:lnTo>
                    <a:pt x="505117" y="53975"/>
                  </a:lnTo>
                  <a:close/>
                </a:path>
                <a:path w="534035" h="132714">
                  <a:moveTo>
                    <a:pt x="452420" y="52056"/>
                  </a:moveTo>
                  <a:lnTo>
                    <a:pt x="476811" y="66294"/>
                  </a:lnTo>
                  <a:lnTo>
                    <a:pt x="497916" y="53975"/>
                  </a:lnTo>
                  <a:lnTo>
                    <a:pt x="505117" y="53975"/>
                  </a:lnTo>
                  <a:lnTo>
                    <a:pt x="505117" y="52070"/>
                  </a:lnTo>
                  <a:lnTo>
                    <a:pt x="452420" y="520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14"/>
            <p:cNvSpPr/>
            <p:nvPr/>
          </p:nvSpPr>
          <p:spPr>
            <a:xfrm>
              <a:off x="3429000" y="2667000"/>
              <a:ext cx="381000" cy="228600"/>
            </a:xfrm>
            <a:custGeom>
              <a:avLst/>
              <a:gdLst/>
              <a:ahLst/>
              <a:cxnLst/>
              <a:rect l="l" t="t" r="r" b="b"/>
              <a:pathLst>
                <a:path w="381000" h="228600">
                  <a:moveTo>
                    <a:pt x="0" y="114300"/>
                  </a:moveTo>
                  <a:lnTo>
                    <a:pt x="36771" y="46798"/>
                  </a:lnTo>
                  <a:lnTo>
                    <a:pt x="78016" y="22055"/>
                  </a:lnTo>
                  <a:lnTo>
                    <a:pt x="130308" y="5827"/>
                  </a:lnTo>
                  <a:lnTo>
                    <a:pt x="190500" y="0"/>
                  </a:lnTo>
                  <a:lnTo>
                    <a:pt x="250691" y="5827"/>
                  </a:lnTo>
                  <a:lnTo>
                    <a:pt x="302983" y="22055"/>
                  </a:lnTo>
                  <a:lnTo>
                    <a:pt x="344228" y="46798"/>
                  </a:lnTo>
                  <a:lnTo>
                    <a:pt x="371282" y="78175"/>
                  </a:lnTo>
                  <a:lnTo>
                    <a:pt x="381000" y="114300"/>
                  </a:lnTo>
                  <a:lnTo>
                    <a:pt x="371282" y="150424"/>
                  </a:lnTo>
                  <a:lnTo>
                    <a:pt x="344228" y="181801"/>
                  </a:lnTo>
                  <a:lnTo>
                    <a:pt x="302983" y="206544"/>
                  </a:lnTo>
                  <a:lnTo>
                    <a:pt x="250691" y="222772"/>
                  </a:lnTo>
                  <a:lnTo>
                    <a:pt x="190500" y="228600"/>
                  </a:lnTo>
                  <a:lnTo>
                    <a:pt x="130308" y="222772"/>
                  </a:lnTo>
                  <a:lnTo>
                    <a:pt x="78016" y="206544"/>
                  </a:lnTo>
                  <a:lnTo>
                    <a:pt x="36771" y="181801"/>
                  </a:lnTo>
                  <a:lnTo>
                    <a:pt x="9717" y="150424"/>
                  </a:lnTo>
                  <a:lnTo>
                    <a:pt x="0" y="1143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2431708" y="34599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KANDANG BROILER 12M X</a:t>
            </a:r>
            <a:r>
              <a:rPr lang="en-US" spc="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120M</a:t>
            </a:r>
            <a:endParaRPr lang="en-US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KEBUTUHAN INTENSITAS </a:t>
            </a:r>
            <a:r>
              <a:rPr lang="en-US" spc="-10" dirty="0">
                <a:solidFill>
                  <a:srgbClr val="00AF50"/>
                </a:solidFill>
                <a:latin typeface="Arial"/>
                <a:cs typeface="Arial"/>
              </a:rPr>
              <a:t>CAHAYA 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23 </a:t>
            </a:r>
            <a:r>
              <a:rPr lang="en-US" spc="-5" dirty="0">
                <a:solidFill>
                  <a:srgbClr val="2C2CB8"/>
                </a:solidFill>
                <a:latin typeface="Arial"/>
                <a:cs typeface="Arial"/>
              </a:rPr>
              <a:t>LUX </a:t>
            </a:r>
            <a:r>
              <a:rPr lang="en-US" spc="-5" dirty="0">
                <a:solidFill>
                  <a:srgbClr val="006FC0"/>
                </a:solidFill>
                <a:latin typeface="Arial"/>
                <a:cs typeface="Arial"/>
              </a:rPr>
              <a:t>, MENGGUNAKAN  LAMPU LED 9W ( 900 lumen</a:t>
            </a:r>
            <a:r>
              <a:rPr lang="en-US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6FC0"/>
                </a:solidFill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6809" y="4559367"/>
            <a:ext cx="214503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386715" algn="l"/>
                <a:tab pos="819150" algn="l"/>
                <a:tab pos="1035685" algn="l"/>
                <a:tab pos="2106295" algn="l"/>
              </a:tabLst>
            </a:pPr>
            <a:r>
              <a:rPr sz="2325" spc="-254" baseline="-34050" dirty="0">
                <a:latin typeface="Arial"/>
                <a:cs typeface="Arial"/>
              </a:rPr>
              <a:t>=</a:t>
            </a:r>
            <a:r>
              <a:rPr sz="1550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550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23	</a:t>
            </a:r>
            <a:r>
              <a:rPr sz="1550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	</a:t>
            </a:r>
            <a:r>
              <a:rPr sz="1550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1440	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3863880" y="4836017"/>
            <a:ext cx="175069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21640" algn="l"/>
                <a:tab pos="734060" algn="l"/>
                <a:tab pos="1431290" algn="l"/>
              </a:tabLst>
            </a:pPr>
            <a:r>
              <a:rPr sz="1550" spc="-204" dirty="0">
                <a:latin typeface="Arial"/>
                <a:cs typeface="Arial"/>
              </a:rPr>
              <a:t>90</a:t>
            </a:r>
            <a:r>
              <a:rPr sz="1550" spc="-165" dirty="0">
                <a:latin typeface="Arial"/>
                <a:cs typeface="Arial"/>
              </a:rPr>
              <a:t>0</a:t>
            </a:r>
            <a:r>
              <a:rPr sz="1550" dirty="0">
                <a:latin typeface="Arial"/>
                <a:cs typeface="Arial"/>
              </a:rPr>
              <a:t>	</a:t>
            </a:r>
            <a:r>
              <a:rPr sz="1550" spc="-145" dirty="0">
                <a:latin typeface="Arial"/>
                <a:cs typeface="Arial"/>
              </a:rPr>
              <a:t>x</a:t>
            </a:r>
            <a:r>
              <a:rPr sz="1550" dirty="0">
                <a:latin typeface="Arial"/>
                <a:cs typeface="Arial"/>
              </a:rPr>
              <a:t>	</a:t>
            </a:r>
            <a:r>
              <a:rPr sz="1550" spc="-204" dirty="0">
                <a:latin typeface="Arial"/>
                <a:cs typeface="Arial"/>
              </a:rPr>
              <a:t>0</a:t>
            </a:r>
            <a:r>
              <a:rPr sz="1550" spc="-60" dirty="0">
                <a:latin typeface="Arial"/>
                <a:cs typeface="Arial"/>
              </a:rPr>
              <a:t>.</a:t>
            </a:r>
            <a:r>
              <a:rPr sz="1550" spc="-204" dirty="0">
                <a:latin typeface="Arial"/>
                <a:cs typeface="Arial"/>
              </a:rPr>
              <a:t>6</a:t>
            </a:r>
            <a:r>
              <a:rPr sz="1550" spc="-165" dirty="0">
                <a:latin typeface="Arial"/>
                <a:cs typeface="Arial"/>
              </a:rPr>
              <a:t>5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spc="-145" dirty="0">
                <a:latin typeface="Arial"/>
                <a:cs typeface="Arial"/>
              </a:rPr>
              <a:t>x</a:t>
            </a:r>
            <a:r>
              <a:rPr sz="1550" dirty="0">
                <a:latin typeface="Arial"/>
                <a:cs typeface="Arial"/>
              </a:rPr>
              <a:t>	</a:t>
            </a:r>
            <a:r>
              <a:rPr sz="1550" spc="-204" dirty="0">
                <a:latin typeface="Arial"/>
                <a:cs typeface="Arial"/>
              </a:rPr>
              <a:t>0</a:t>
            </a:r>
            <a:r>
              <a:rPr sz="1550" spc="-60" dirty="0">
                <a:latin typeface="Arial"/>
                <a:cs typeface="Arial"/>
              </a:rPr>
              <a:t>.</a:t>
            </a:r>
            <a:r>
              <a:rPr sz="1550" spc="-204" dirty="0">
                <a:latin typeface="Arial"/>
                <a:cs typeface="Arial"/>
              </a:rPr>
              <a:t>7</a:t>
            </a:r>
            <a:r>
              <a:rPr sz="1550" spc="-165" dirty="0">
                <a:latin typeface="Arial"/>
                <a:cs typeface="Arial"/>
              </a:rPr>
              <a:t>5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3084034" y="4681470"/>
            <a:ext cx="33147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204" dirty="0">
                <a:latin typeface="Arial"/>
                <a:cs typeface="Arial"/>
              </a:rPr>
              <a:t>75</a:t>
            </a:r>
            <a:r>
              <a:rPr sz="1550" spc="-60" dirty="0">
                <a:latin typeface="Arial"/>
                <a:cs typeface="Arial"/>
              </a:rPr>
              <a:t>.</a:t>
            </a:r>
            <a:r>
              <a:rPr sz="1550" spc="-165" dirty="0">
                <a:latin typeface="Arial"/>
                <a:cs typeface="Arial"/>
              </a:rPr>
              <a:t>5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1516" y="5405661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rgbClr val="2C2CB8"/>
                </a:solidFill>
                <a:latin typeface="Arial"/>
                <a:cs typeface="Arial"/>
              </a:rPr>
              <a:t>TOTAL KEBUTUHAN LAMPU LED 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9W </a:t>
            </a:r>
            <a:r>
              <a:rPr lang="en-US" spc="-5" dirty="0">
                <a:solidFill>
                  <a:srgbClr val="2C2CB8"/>
                </a:solidFill>
                <a:latin typeface="Arial"/>
                <a:cs typeface="Arial"/>
              </a:rPr>
              <a:t>DALAM 1 KANDANG 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76 </a:t>
            </a: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TITIK</a:t>
            </a:r>
            <a:r>
              <a:rPr lang="en-US" spc="-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AF50"/>
                </a:solidFill>
                <a:latin typeface="Arial"/>
                <a:cs typeface="Arial"/>
              </a:rPr>
              <a:t>LAMPU</a:t>
            </a:r>
            <a:endParaRPr lang="en-US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pc="-5" dirty="0">
                <a:solidFill>
                  <a:srgbClr val="2C2CB8"/>
                </a:solidFill>
                <a:latin typeface="Arial"/>
                <a:cs typeface="Arial"/>
              </a:rPr>
              <a:t>MISAL INSTALASI 3 LINE -&gt; MASING-MASING LINE 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26</a:t>
            </a:r>
            <a:r>
              <a:rPr lang="en-US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2C2CB8"/>
                </a:solidFill>
                <a:latin typeface="Arial"/>
                <a:cs typeface="Arial"/>
              </a:rPr>
              <a:t>TITIK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434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7752" y="2555571"/>
            <a:ext cx="6395848" cy="56618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b="1" spc="-85" dirty="0"/>
              <a:t>Sekian </a:t>
            </a:r>
            <a:r>
              <a:rPr b="1" dirty="0"/>
              <a:t>&amp;</a:t>
            </a:r>
            <a:r>
              <a:rPr b="1" spc="-395" dirty="0"/>
              <a:t> </a:t>
            </a:r>
            <a:r>
              <a:rPr b="1" spc="-130" dirty="0"/>
              <a:t>Terimakasih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House Dimension </a:t>
            </a:r>
            <a:r>
              <a:rPr lang="en-US" sz="2800" dirty="0" err="1"/>
              <a:t>dan</a:t>
            </a:r>
            <a:r>
              <a:rPr lang="en-US" sz="2800" dirty="0"/>
              <a:t> Cross Section Area ( CSA )</a:t>
            </a: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3" y="2857047"/>
            <a:ext cx="4313237" cy="2331355"/>
          </a:xfrm>
          <a:prstGeom prst="rect">
            <a:avLst/>
          </a:prstGeom>
        </p:spPr>
      </p:pic>
      <p:pic>
        <p:nvPicPr>
          <p:cNvPr id="17" name="Picture Placeholder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r="6691"/>
          <a:stretch>
            <a:fillRect/>
          </a:stretch>
        </p:blipFill>
        <p:spPr>
          <a:xfrm rot="16200000">
            <a:off x="7714133" y="1377722"/>
            <a:ext cx="3451538" cy="5074902"/>
          </a:xfrm>
        </p:spPr>
      </p:pic>
    </p:spTree>
    <p:extLst>
      <p:ext uri="{BB962C8B-B14F-4D97-AF65-F5344CB8AC3E}">
        <p14:creationId xmlns:p14="http://schemas.microsoft.com/office/powerpoint/2010/main" val="400379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Sistem</a:t>
            </a:r>
            <a:r>
              <a:rPr lang="en-US" sz="4800" dirty="0"/>
              <a:t> </a:t>
            </a:r>
            <a:r>
              <a:rPr lang="en-US" sz="4800" dirty="0" err="1"/>
              <a:t>Ventilasi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1. Cross </a:t>
            </a:r>
            <a:r>
              <a:rPr lang="en-US" sz="2800" dirty="0" err="1"/>
              <a:t>Ventilasi</a:t>
            </a:r>
            <a:endParaRPr lang="en-US" sz="2800" dirty="0"/>
          </a:p>
          <a:p>
            <a:r>
              <a:rPr lang="en-US" sz="2800" dirty="0"/>
              <a:t>2. Side </a:t>
            </a:r>
            <a:r>
              <a:rPr lang="en-US" sz="2800" dirty="0" err="1"/>
              <a:t>Ventilasi</a:t>
            </a:r>
            <a:r>
              <a:rPr lang="en-US" sz="2800" dirty="0"/>
              <a:t> / Minimum </a:t>
            </a:r>
            <a:r>
              <a:rPr lang="en-US" sz="2800" dirty="0" err="1"/>
              <a:t>Ventilasi</a:t>
            </a:r>
            <a:endParaRPr lang="en-US" sz="2800" dirty="0"/>
          </a:p>
          <a:p>
            <a:r>
              <a:rPr lang="en-US" sz="2800" dirty="0"/>
              <a:t>3. </a:t>
            </a:r>
            <a:r>
              <a:rPr lang="en-US" sz="2800" dirty="0" err="1"/>
              <a:t>Combi</a:t>
            </a:r>
            <a:r>
              <a:rPr lang="en-US" sz="2800" dirty="0"/>
              <a:t> tunnel </a:t>
            </a:r>
            <a:r>
              <a:rPr lang="en-US" sz="2800" dirty="0" err="1"/>
              <a:t>Ventilasi</a:t>
            </a:r>
            <a:endParaRPr lang="en-US" sz="2800" dirty="0"/>
          </a:p>
          <a:p>
            <a:r>
              <a:rPr lang="en-US" sz="2800" dirty="0"/>
              <a:t>4. Tunnel </a:t>
            </a:r>
            <a:r>
              <a:rPr lang="en-US" sz="2800" dirty="0" err="1"/>
              <a:t>Ventilasi</a:t>
            </a:r>
            <a:r>
              <a:rPr lang="en-US" sz="2800" dirty="0"/>
              <a:t> / </a:t>
            </a:r>
            <a:r>
              <a:rPr lang="en-US" sz="2800" dirty="0" err="1"/>
              <a:t>Maksimum</a:t>
            </a:r>
            <a:r>
              <a:rPr lang="en-US" sz="2800" dirty="0"/>
              <a:t> </a:t>
            </a:r>
            <a:r>
              <a:rPr lang="en-US" sz="2800" dirty="0" err="1"/>
              <a:t>Ventilasi</a:t>
            </a:r>
            <a:endParaRPr lang="en-US" sz="2800" dirty="0"/>
          </a:p>
          <a:p>
            <a:r>
              <a:rPr lang="en-US" sz="2800" dirty="0"/>
              <a:t>5. Double tunnel </a:t>
            </a:r>
            <a:r>
              <a:rPr lang="en-US" sz="2800" dirty="0" err="1"/>
              <a:t>Ventilasi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1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 Placeholder 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2588654"/>
            <a:ext cx="8915400" cy="3515931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Sistem</a:t>
            </a:r>
            <a:r>
              <a:rPr lang="en-US" sz="2800" dirty="0"/>
              <a:t> Tunnel </a:t>
            </a:r>
            <a:r>
              <a:rPr lang="en-US" sz="2800" dirty="0" err="1"/>
              <a:t>Ventilasi</a:t>
            </a:r>
            <a:r>
              <a:rPr lang="en-US" sz="2800" dirty="0"/>
              <a:t> ideal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suhu</a:t>
            </a:r>
            <a:r>
              <a:rPr lang="en-US" sz="2800" dirty="0"/>
              <a:t> </a:t>
            </a:r>
            <a:r>
              <a:rPr lang="en-US" sz="2800" dirty="0" err="1"/>
              <a:t>tropis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85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 </a:t>
            </a:r>
            <a:r>
              <a:rPr lang="en-US" dirty="0" err="1"/>
              <a:t>Ventilasi</a:t>
            </a:r>
            <a:endParaRPr lang="en-US" dirty="0"/>
          </a:p>
        </p:txBody>
      </p:sp>
      <p:sp>
        <p:nvSpPr>
          <p:cNvPr id="4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tekanan</a:t>
            </a:r>
            <a:r>
              <a:rPr lang="en-US" sz="2800" dirty="0"/>
              <a:t> negative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kipas</a:t>
            </a:r>
            <a:r>
              <a:rPr lang="en-US" sz="2800" dirty="0"/>
              <a:t> di </a:t>
            </a:r>
            <a:r>
              <a:rPr lang="en-US" sz="2800" dirty="0" err="1"/>
              <a:t>salah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ujung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inlet di </a:t>
            </a:r>
            <a:r>
              <a:rPr lang="en-US" sz="2800" dirty="0" err="1"/>
              <a:t>ujung</a:t>
            </a:r>
            <a:r>
              <a:rPr lang="en-US" sz="2800" dirty="0"/>
              <a:t> lain.</a:t>
            </a:r>
          </a:p>
          <a:p>
            <a:r>
              <a:rPr lang="en-US" sz="2800" dirty="0" err="1"/>
              <a:t>Kandang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kedap</a:t>
            </a:r>
            <a:endParaRPr lang="en-US" sz="2800" dirty="0"/>
          </a:p>
          <a:p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cuaca</a:t>
            </a:r>
            <a:r>
              <a:rPr lang="en-US" sz="2800" dirty="0"/>
              <a:t> </a:t>
            </a:r>
            <a:r>
              <a:rPr lang="en-US" sz="2800" dirty="0" err="1"/>
              <a:t>panas</a:t>
            </a:r>
            <a:r>
              <a:rPr lang="en-US" sz="2800" dirty="0"/>
              <a:t> , </a:t>
            </a:r>
            <a:r>
              <a:rPr lang="en-US" sz="2800" dirty="0" err="1"/>
              <a:t>menciptakan</a:t>
            </a:r>
            <a:r>
              <a:rPr lang="en-US" sz="2800" dirty="0"/>
              <a:t> </a:t>
            </a:r>
            <a:r>
              <a:rPr lang="en-US" sz="2800" dirty="0" err="1"/>
              <a:t>aliran</a:t>
            </a:r>
            <a:r>
              <a:rPr lang="en-US" sz="2800" dirty="0"/>
              <a:t> </a:t>
            </a:r>
            <a:r>
              <a:rPr lang="en-US" sz="2800" dirty="0" err="1"/>
              <a:t>udara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kecepatan</a:t>
            </a:r>
            <a:r>
              <a:rPr lang="en-US" sz="2800" dirty="0"/>
              <a:t> 3-4 m/s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mendinginkan</a:t>
            </a:r>
            <a:r>
              <a:rPr lang="en-US" sz="2800" dirty="0"/>
              <a:t> </a:t>
            </a:r>
            <a:r>
              <a:rPr lang="en-US" sz="2800" dirty="0" err="1"/>
              <a:t>melalu</a:t>
            </a:r>
            <a:r>
              <a:rPr lang="en-US" sz="2800" dirty="0"/>
              <a:t> cooling pad</a:t>
            </a:r>
          </a:p>
        </p:txBody>
      </p:sp>
    </p:spTree>
    <p:extLst>
      <p:ext uri="{BB962C8B-B14F-4D97-AF65-F5344CB8AC3E}">
        <p14:creationId xmlns:p14="http://schemas.microsoft.com/office/powerpoint/2010/main" val="164720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890" y="624110"/>
            <a:ext cx="9968247" cy="792566"/>
          </a:xfrm>
        </p:spPr>
        <p:txBody>
          <a:bodyPr>
            <a:normAutofit/>
          </a:bodyPr>
          <a:lstStyle/>
          <a:p>
            <a:r>
              <a:rPr lang="en-US" sz="2000" dirty="0"/>
              <a:t>Tunnel </a:t>
            </a:r>
            <a:r>
              <a:rPr lang="en-US" sz="2000" dirty="0" err="1"/>
              <a:t>ventilasi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kombinasi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Kipas</a:t>
            </a:r>
            <a:r>
              <a:rPr lang="en-US" sz="2000" dirty="0"/>
              <a:t> Tunnel + Cooling Pad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56"/>
          <a:stretch/>
        </p:blipFill>
        <p:spPr bwMode="auto">
          <a:xfrm>
            <a:off x="2730321" y="1725769"/>
            <a:ext cx="8036416" cy="3773510"/>
          </a:xfrm>
          <a:prstGeom prst="roundRect">
            <a:avLst>
              <a:gd name="adj" fmla="val 3336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861072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4109</TotalTime>
  <Words>1638</Words>
  <Application>Microsoft Office PowerPoint</Application>
  <PresentationFormat>Widescreen</PresentationFormat>
  <Paragraphs>237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Angsana New</vt:lpstr>
      <vt:lpstr>Arial</vt:lpstr>
      <vt:lpstr>Calibri</vt:lpstr>
      <vt:lpstr>Carlito</vt:lpstr>
      <vt:lpstr>Century Gothic</vt:lpstr>
      <vt:lpstr>Times New Roman</vt:lpstr>
      <vt:lpstr>Wingdings</vt:lpstr>
      <vt:lpstr>Wingdings 3</vt:lpstr>
      <vt:lpstr>Wisp</vt:lpstr>
      <vt:lpstr>PowerPoint Presentation</vt:lpstr>
      <vt:lpstr>Mengapa kontrol Iklim begitu Penting</vt:lpstr>
      <vt:lpstr>Dasar Penentuan Awal</vt:lpstr>
      <vt:lpstr>Sistem Kandang / Floor ( Lantai ) Sistem </vt:lpstr>
      <vt:lpstr>House Dimension dan Cross Section Area ( CSA )</vt:lpstr>
      <vt:lpstr>Sistem Ventilasi</vt:lpstr>
      <vt:lpstr>Sistem Tunnel Ventilasi ideal pada suhu tropis</vt:lpstr>
      <vt:lpstr>Tunnel Ventilasi</vt:lpstr>
      <vt:lpstr>Tunnel ventilasi yang baik kombinasi antara Kipas Tunnel + Cooling Pad </vt:lpstr>
      <vt:lpstr>Kapasitas Kipas</vt:lpstr>
      <vt:lpstr>Kapasitas Kipas</vt:lpstr>
      <vt:lpstr>Kapasitas Kipas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Rumus rumus :</vt:lpstr>
      <vt:lpstr>Rumus Wind speed</vt:lpstr>
      <vt:lpstr>Negative Pressure</vt:lpstr>
      <vt:lpstr>Negative Pressure</vt:lpstr>
      <vt:lpstr>Negative Pressure</vt:lpstr>
      <vt:lpstr>Negative Pressure</vt:lpstr>
      <vt:lpstr>Negative Pressure</vt:lpstr>
      <vt:lpstr>Jumlah Kipas</vt:lpstr>
      <vt:lpstr>PowerPoint Presentation</vt:lpstr>
      <vt:lpstr>PowerPoint Presentation</vt:lpstr>
      <vt:lpstr>Berdasarkan  Populasi</vt:lpstr>
      <vt:lpstr>Penghitungan Jumlah Kipas berdasar Populasi</vt:lpstr>
      <vt:lpstr>Penghitungan Jumlah Kipas berdasarkan CSA</vt:lpstr>
      <vt:lpstr>Penghitungan Jumlah Kipas berdasar CSA</vt:lpstr>
      <vt:lpstr>PowerPoint Presentation</vt:lpstr>
      <vt:lpstr>PowerPoint Presentation</vt:lpstr>
      <vt:lpstr>Kebutuhan Jumlah Exhaust Fan dengan Panjang Kandang &lt;120 meter</vt:lpstr>
      <vt:lpstr>Kebutuhan Jumlah Exhaust Fan dengan Panjang  Kandang &gt;120 meter</vt:lpstr>
      <vt:lpstr>Kebutuhan Jumlah Exhaust Fan dengan Panjang  Kandang &gt;120 meter</vt:lpstr>
      <vt:lpstr>Penentuan Luasan Inlet</vt:lpstr>
      <vt:lpstr>Penghitungan luasan inlet</vt:lpstr>
      <vt:lpstr>Ukuran Cooling pad</vt:lpstr>
      <vt:lpstr>Luasan Cooling Pad </vt:lpstr>
      <vt:lpstr>Luasan Area Inlet</vt:lpstr>
      <vt:lpstr>PowerPoint Presentation</vt:lpstr>
      <vt:lpstr>Kebutuhan Air Sirkulasi Cell Pad</vt:lpstr>
      <vt:lpstr>PowerPoint Presentation</vt:lpstr>
      <vt:lpstr>Kebutuhan Penerangan Kandang</vt:lpstr>
      <vt:lpstr>PowerPoint Presentation</vt:lpstr>
      <vt:lpstr>Sekian &amp; 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SETING PULET 2018</dc:title>
  <dc:creator>ASUS</dc:creator>
  <cp:lastModifiedBy>ITA AMELIA</cp:lastModifiedBy>
  <cp:revision>239</cp:revision>
  <dcterms:created xsi:type="dcterms:W3CDTF">2018-01-01T22:35:15Z</dcterms:created>
  <dcterms:modified xsi:type="dcterms:W3CDTF">2021-08-07T00:21:55Z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1059583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