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0" r:id="rId5"/>
    <p:sldId id="261" r:id="rId6"/>
    <p:sldId id="262" r:id="rId7"/>
    <p:sldId id="263" r:id="rId8"/>
    <p:sldId id="265" r:id="rId9"/>
    <p:sldId id="268" r:id="rId10"/>
    <p:sldId id="267" r:id="rId11"/>
    <p:sldId id="269" r:id="rId1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9E75C2D4-A368-45F9-8C64-E71D37FEF0FA}"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4276569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E75C2D4-A368-45F9-8C64-E71D37FEF0FA}"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56015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E75C2D4-A368-45F9-8C64-E71D37FEF0FA}"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316062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9E75C2D4-A368-45F9-8C64-E71D37FEF0FA}"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525380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75C2D4-A368-45F9-8C64-E71D37FEF0FA}"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3654295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9E75C2D4-A368-45F9-8C64-E71D37FEF0FA}"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3569488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9E75C2D4-A368-45F9-8C64-E71D37FEF0FA}" type="datetimeFigureOut">
              <a:rPr lang="id-ID" smtClean="0"/>
              <a:t>19/09/2021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2391005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9E75C2D4-A368-45F9-8C64-E71D37FEF0FA}" type="datetimeFigureOut">
              <a:rPr lang="id-ID" smtClean="0"/>
              <a:t>19/09/2021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1365575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5C2D4-A368-45F9-8C64-E71D37FEF0FA}" type="datetimeFigureOut">
              <a:rPr lang="id-ID" smtClean="0"/>
              <a:t>19/09/2021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1117225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5C2D4-A368-45F9-8C64-E71D37FEF0FA}"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245701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5C2D4-A368-45F9-8C64-E71D37FEF0FA}"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2620193-C95D-4015-9753-3186FF83DB59}" type="slidenum">
              <a:rPr lang="id-ID" smtClean="0"/>
              <a:t>‹#›</a:t>
            </a:fld>
            <a:endParaRPr lang="id-ID"/>
          </a:p>
        </p:txBody>
      </p:sp>
    </p:spTree>
    <p:extLst>
      <p:ext uri="{BB962C8B-B14F-4D97-AF65-F5344CB8AC3E}">
        <p14:creationId xmlns:p14="http://schemas.microsoft.com/office/powerpoint/2010/main" val="2660750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5C2D4-A368-45F9-8C64-E71D37FEF0FA}" type="datetimeFigureOut">
              <a:rPr lang="id-ID" smtClean="0"/>
              <a:t>19/09/2021</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20193-C95D-4015-9753-3186FF83DB59}" type="slidenum">
              <a:rPr lang="id-ID" smtClean="0"/>
              <a:t>‹#›</a:t>
            </a:fld>
            <a:endParaRPr lang="id-ID"/>
          </a:p>
        </p:txBody>
      </p:sp>
    </p:spTree>
    <p:extLst>
      <p:ext uri="{BB962C8B-B14F-4D97-AF65-F5344CB8AC3E}">
        <p14:creationId xmlns:p14="http://schemas.microsoft.com/office/powerpoint/2010/main" val="2645196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3663"/>
            <a:ext cx="9144000" cy="2387600"/>
          </a:xfrm>
        </p:spPr>
        <p:txBody>
          <a:bodyPr/>
          <a:lstStyle/>
          <a:p>
            <a:r>
              <a:rPr lang="id-ID" dirty="0" smtClean="0"/>
              <a:t>TEKNOLOGI </a:t>
            </a:r>
            <a:br>
              <a:rPr lang="id-ID" dirty="0" smtClean="0"/>
            </a:br>
            <a:r>
              <a:rPr lang="id-ID" dirty="0" smtClean="0"/>
              <a:t>PENGOLAHAN  PAKAN</a:t>
            </a:r>
            <a:endParaRPr lang="id-ID" dirty="0"/>
          </a:p>
        </p:txBody>
      </p:sp>
      <p:sp>
        <p:nvSpPr>
          <p:cNvPr id="3" name="Subtitle 2"/>
          <p:cNvSpPr>
            <a:spLocks noGrp="1"/>
          </p:cNvSpPr>
          <p:nvPr>
            <p:ph type="subTitle" idx="1"/>
          </p:nvPr>
        </p:nvSpPr>
        <p:spPr>
          <a:xfrm>
            <a:off x="1524000" y="2481263"/>
            <a:ext cx="9144000" cy="1655762"/>
          </a:xfrm>
        </p:spPr>
        <p:txBody>
          <a:bodyPr/>
          <a:lstStyle/>
          <a:p>
            <a:r>
              <a:rPr lang="id-ID" dirty="0" smtClean="0"/>
              <a:t>PROGRAM KREDENSIAL MIKRO MAHASISWA INDONESIA </a:t>
            </a:r>
          </a:p>
          <a:p>
            <a:r>
              <a:rPr lang="id-ID" dirty="0" smtClean="0"/>
              <a:t>KELAS PROFESIONAL AYAM PETELUR</a:t>
            </a:r>
            <a:endParaRPr lang="id-ID" dirty="0"/>
          </a:p>
        </p:txBody>
      </p:sp>
      <p:pic>
        <p:nvPicPr>
          <p:cNvPr id="4" name="Picture 3" descr="Pakan Ternak – WIRA TANI KARAWANG"/>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463925"/>
            <a:ext cx="4514850" cy="3149600"/>
          </a:xfrm>
          <a:prstGeom prst="rect">
            <a:avLst/>
          </a:prstGeom>
          <a:noFill/>
          <a:ln>
            <a:noFill/>
          </a:ln>
        </p:spPr>
      </p:pic>
    </p:spTree>
    <p:extLst>
      <p:ext uri="{BB962C8B-B14F-4D97-AF65-F5344CB8AC3E}">
        <p14:creationId xmlns:p14="http://schemas.microsoft.com/office/powerpoint/2010/main" val="4138912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PANAS</a:t>
            </a:r>
            <a:endParaRPr lang="id-ID" dirty="0"/>
          </a:p>
        </p:txBody>
      </p:sp>
      <p:sp>
        <p:nvSpPr>
          <p:cNvPr id="3" name="Content Placeholder 2"/>
          <p:cNvSpPr>
            <a:spLocks noGrp="1"/>
          </p:cNvSpPr>
          <p:nvPr>
            <p:ph idx="1"/>
          </p:nvPr>
        </p:nvSpPr>
        <p:spPr/>
        <p:txBody>
          <a:bodyPr/>
          <a:lstStyle/>
          <a:p>
            <a:r>
              <a:rPr lang="id-ID" dirty="0" smtClean="0"/>
              <a:t>POPPING</a:t>
            </a:r>
          </a:p>
          <a:p>
            <a:pPr marL="0" indent="0">
              <a:buNone/>
            </a:pPr>
            <a:r>
              <a:rPr lang="id-ID" dirty="0"/>
              <a:t>prosesing menggunakan atau mengalirkan udara panas pada butir-butiran dengan suhu 170-260</a:t>
            </a:r>
            <a:r>
              <a:rPr lang="id-ID" baseline="30000" dirty="0"/>
              <a:t>O</a:t>
            </a:r>
            <a:r>
              <a:rPr lang="id-ID" dirty="0"/>
              <a:t>C selama 10-20 detik. Pemanasan menyebabkan pembengkakan dinding sel sehingga butiran pati akan keluar sehingga tersedia untuk </a:t>
            </a:r>
            <a:r>
              <a:rPr lang="id-ID" dirty="0" smtClean="0"/>
              <a:t>dicerna</a:t>
            </a:r>
          </a:p>
          <a:p>
            <a:r>
              <a:rPr lang="id-ID" dirty="0" smtClean="0"/>
              <a:t>ROASTING</a:t>
            </a:r>
          </a:p>
          <a:p>
            <a:pPr marL="0" lvl="0" indent="0">
              <a:buNone/>
            </a:pPr>
            <a:r>
              <a:rPr lang="id-ID" dirty="0"/>
              <a:t>prosesing menggunakan panas kering untuk meningkatkan volume atau densitas butir-butiran sehingga meningkatkan kecernaan karbohidrat. Roasting juga menurunkan kadar air butiran sampai 5%.</a:t>
            </a:r>
          </a:p>
          <a:p>
            <a:pPr marL="0" indent="0">
              <a:buNone/>
            </a:pPr>
            <a:endParaRPr lang="id-ID" dirty="0"/>
          </a:p>
        </p:txBody>
      </p:sp>
    </p:spTree>
    <p:extLst>
      <p:ext uri="{BB962C8B-B14F-4D97-AF65-F5344CB8AC3E}">
        <p14:creationId xmlns:p14="http://schemas.microsoft.com/office/powerpoint/2010/main" val="3214578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ellet Feed Mill Manufacturer India | Lark Engineering Pellet Feed Plant"/>
          <p:cNvPicPr/>
          <p:nvPr/>
        </p:nvPicPr>
        <p:blipFill>
          <a:blip r:embed="rId2">
            <a:extLst>
              <a:ext uri="{28A0092B-C50C-407E-A947-70E740481C1C}">
                <a14:useLocalDpi xmlns:a14="http://schemas.microsoft.com/office/drawing/2010/main" val="0"/>
              </a:ext>
            </a:extLst>
          </a:blip>
          <a:srcRect/>
          <a:stretch>
            <a:fillRect/>
          </a:stretch>
        </p:blipFill>
        <p:spPr bwMode="auto">
          <a:xfrm>
            <a:off x="2501900" y="254000"/>
            <a:ext cx="6459855" cy="6374130"/>
          </a:xfrm>
          <a:prstGeom prst="rect">
            <a:avLst/>
          </a:prstGeom>
          <a:noFill/>
          <a:ln>
            <a:noFill/>
          </a:ln>
        </p:spPr>
      </p:pic>
    </p:spTree>
    <p:extLst>
      <p:ext uri="{BB962C8B-B14F-4D97-AF65-F5344CB8AC3E}">
        <p14:creationId xmlns:p14="http://schemas.microsoft.com/office/powerpoint/2010/main" val="603916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DESCRIPTION</a:t>
            </a:r>
            <a:endParaRPr lang="id-ID" dirty="0"/>
          </a:p>
        </p:txBody>
      </p:sp>
      <p:sp>
        <p:nvSpPr>
          <p:cNvPr id="3" name="Content Placeholder 2"/>
          <p:cNvSpPr>
            <a:spLocks noGrp="1"/>
          </p:cNvSpPr>
          <p:nvPr>
            <p:ph idx="1"/>
          </p:nvPr>
        </p:nvSpPr>
        <p:spPr/>
        <p:txBody>
          <a:bodyPr/>
          <a:lstStyle/>
          <a:p>
            <a:pPr algn="just"/>
            <a:r>
              <a:rPr lang="id-ID" dirty="0"/>
              <a:t>Teknologi pengolahan  pakan merupakan operasionalisasi untuk meningkatkan nilai nutrisi dan utilitas bahan pakan. </a:t>
            </a:r>
          </a:p>
          <a:p>
            <a:pPr algn="just"/>
            <a:r>
              <a:rPr lang="id-ID" dirty="0" smtClean="0"/>
              <a:t>Teknologi </a:t>
            </a:r>
            <a:r>
              <a:rPr lang="id-ID" dirty="0"/>
              <a:t>pengolahan dapat dilakukan pada bahan pakan atau pada campuran pakan atau ransum.  </a:t>
            </a:r>
            <a:endParaRPr lang="id-ID" dirty="0" smtClean="0"/>
          </a:p>
          <a:p>
            <a:pPr algn="just"/>
            <a:r>
              <a:rPr lang="id-ID" dirty="0" smtClean="0"/>
              <a:t>Pengolahan </a:t>
            </a:r>
            <a:r>
              <a:rPr lang="id-ID" dirty="0"/>
              <a:t>dapat dilakukan secara mekanik, fisis, khemis atau </a:t>
            </a:r>
            <a:r>
              <a:rPr lang="id-ID" dirty="0" smtClean="0"/>
              <a:t>mikrobiologis</a:t>
            </a:r>
          </a:p>
          <a:p>
            <a:pPr algn="just"/>
            <a:r>
              <a:rPr lang="id-ID" dirty="0" smtClean="0"/>
              <a:t>Metode pengolahan pakan dibagi 2 bagian yaitu metode dingin dan panas</a:t>
            </a:r>
            <a:endParaRPr lang="id-ID" dirty="0"/>
          </a:p>
        </p:txBody>
      </p:sp>
    </p:spTree>
    <p:extLst>
      <p:ext uri="{BB962C8B-B14F-4D97-AF65-F5344CB8AC3E}">
        <p14:creationId xmlns:p14="http://schemas.microsoft.com/office/powerpoint/2010/main" val="2682785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PENGOLAHAN PAKAN</a:t>
            </a:r>
            <a:endParaRPr lang="id-ID" dirty="0"/>
          </a:p>
        </p:txBody>
      </p:sp>
      <p:sp>
        <p:nvSpPr>
          <p:cNvPr id="3" name="Content Placeholder 2"/>
          <p:cNvSpPr>
            <a:spLocks noGrp="1"/>
          </p:cNvSpPr>
          <p:nvPr>
            <p:ph sz="half" idx="1"/>
          </p:nvPr>
        </p:nvSpPr>
        <p:spPr/>
        <p:txBody>
          <a:bodyPr>
            <a:normAutofit/>
          </a:bodyPr>
          <a:lstStyle/>
          <a:p>
            <a:pPr lvl="0"/>
            <a:r>
              <a:rPr lang="en-US" dirty="0" err="1" smtClean="0"/>
              <a:t>Meningkatkan</a:t>
            </a:r>
            <a:r>
              <a:rPr lang="en-US" dirty="0" smtClean="0"/>
              <a:t> </a:t>
            </a:r>
            <a:r>
              <a:rPr lang="en-US" dirty="0" err="1" smtClean="0"/>
              <a:t>keuntungan</a:t>
            </a:r>
            <a:endParaRPr lang="id-ID" dirty="0" smtClean="0"/>
          </a:p>
          <a:p>
            <a:pPr lvl="0"/>
            <a:r>
              <a:rPr lang="en-US" dirty="0" err="1" smtClean="0"/>
              <a:t>Mengubah</a:t>
            </a:r>
            <a:r>
              <a:rPr lang="en-US" dirty="0" smtClean="0"/>
              <a:t> </a:t>
            </a:r>
            <a:r>
              <a:rPr lang="en-US" dirty="0" err="1" smtClean="0"/>
              <a:t>ukuran</a:t>
            </a:r>
            <a:r>
              <a:rPr lang="en-US" dirty="0" smtClean="0"/>
              <a:t> </a:t>
            </a:r>
            <a:r>
              <a:rPr lang="en-US" dirty="0" err="1" smtClean="0"/>
              <a:t>partikel</a:t>
            </a:r>
            <a:endParaRPr lang="id-ID" dirty="0" smtClean="0"/>
          </a:p>
          <a:p>
            <a:pPr lvl="0"/>
            <a:r>
              <a:rPr lang="en-US" dirty="0" err="1" smtClean="0"/>
              <a:t>Mengubah</a:t>
            </a:r>
            <a:r>
              <a:rPr lang="en-US" dirty="0" smtClean="0"/>
              <a:t> </a:t>
            </a:r>
            <a:r>
              <a:rPr lang="en-US" dirty="0" err="1" smtClean="0"/>
              <a:t>kandungan</a:t>
            </a:r>
            <a:r>
              <a:rPr lang="en-US" dirty="0" smtClean="0"/>
              <a:t> air</a:t>
            </a:r>
            <a:endParaRPr lang="id-ID" dirty="0" smtClean="0"/>
          </a:p>
          <a:p>
            <a:pPr lvl="0"/>
            <a:r>
              <a:rPr lang="en-US" dirty="0" err="1" smtClean="0"/>
              <a:t>Mengubah</a:t>
            </a:r>
            <a:r>
              <a:rPr lang="en-US" dirty="0" smtClean="0"/>
              <a:t> </a:t>
            </a:r>
            <a:r>
              <a:rPr lang="en-US" dirty="0" err="1" smtClean="0"/>
              <a:t>densitas</a:t>
            </a:r>
            <a:r>
              <a:rPr lang="en-US" dirty="0" smtClean="0"/>
              <a:t> </a:t>
            </a:r>
            <a:r>
              <a:rPr lang="en-US" dirty="0" err="1" smtClean="0"/>
              <a:t>pakan</a:t>
            </a:r>
            <a:r>
              <a:rPr lang="en-US" dirty="0" smtClean="0"/>
              <a:t>.</a:t>
            </a:r>
            <a:endParaRPr lang="id-ID" dirty="0" smtClean="0"/>
          </a:p>
          <a:p>
            <a:pPr lvl="0"/>
            <a:r>
              <a:rPr lang="en-US" dirty="0" err="1" smtClean="0"/>
              <a:t>Mengubah</a:t>
            </a:r>
            <a:r>
              <a:rPr lang="en-US" dirty="0" smtClean="0"/>
              <a:t> </a:t>
            </a:r>
            <a:r>
              <a:rPr lang="en-US" dirty="0" err="1" smtClean="0"/>
              <a:t>palatabilitas</a:t>
            </a:r>
            <a:r>
              <a:rPr lang="en-US" dirty="0" smtClean="0"/>
              <a:t>.</a:t>
            </a:r>
            <a:endParaRPr lang="id-ID" dirty="0" smtClean="0"/>
          </a:p>
          <a:p>
            <a:pPr lvl="0"/>
            <a:r>
              <a:rPr lang="en-US" dirty="0" err="1" smtClean="0"/>
              <a:t>Mengubah</a:t>
            </a:r>
            <a:r>
              <a:rPr lang="en-US" dirty="0" smtClean="0"/>
              <a:t> </a:t>
            </a:r>
            <a:r>
              <a:rPr lang="en-US" dirty="0" err="1" smtClean="0"/>
              <a:t>kandungan</a:t>
            </a:r>
            <a:r>
              <a:rPr lang="en-US" dirty="0" smtClean="0"/>
              <a:t> </a:t>
            </a:r>
            <a:r>
              <a:rPr lang="en-US" dirty="0" err="1" smtClean="0"/>
              <a:t>nutrisi</a:t>
            </a:r>
            <a:r>
              <a:rPr lang="en-US" dirty="0" smtClean="0"/>
              <a:t>.</a:t>
            </a:r>
            <a:endParaRPr lang="id-ID" dirty="0" smtClean="0"/>
          </a:p>
          <a:p>
            <a:r>
              <a:rPr lang="en-US" dirty="0" err="1" smtClean="0"/>
              <a:t>Meningkatkan</a:t>
            </a:r>
            <a:r>
              <a:rPr lang="en-US" dirty="0" smtClean="0"/>
              <a:t> </a:t>
            </a:r>
            <a:r>
              <a:rPr lang="en-US" dirty="0" err="1" smtClean="0"/>
              <a:t>ketersediaan</a:t>
            </a:r>
            <a:r>
              <a:rPr lang="en-US" dirty="0" smtClean="0"/>
              <a:t> (</a:t>
            </a:r>
            <a:r>
              <a:rPr lang="en-US" dirty="0" err="1" smtClean="0"/>
              <a:t>aviabilitas</a:t>
            </a:r>
            <a:r>
              <a:rPr lang="en-US" dirty="0" smtClean="0"/>
              <a:t>) </a:t>
            </a:r>
            <a:r>
              <a:rPr lang="en-US" dirty="0" err="1" smtClean="0"/>
              <a:t>dan</a:t>
            </a:r>
            <a:r>
              <a:rPr lang="en-US" dirty="0" smtClean="0"/>
              <a:t> </a:t>
            </a:r>
            <a:r>
              <a:rPr lang="en-US" dirty="0" err="1" smtClean="0"/>
              <a:t>kecernaan</a:t>
            </a:r>
            <a:r>
              <a:rPr lang="en-US" dirty="0" smtClean="0"/>
              <a:t> </a:t>
            </a:r>
            <a:r>
              <a:rPr lang="en-US" dirty="0" err="1" smtClean="0"/>
              <a:t>nutrisi</a:t>
            </a:r>
            <a:r>
              <a:rPr lang="en-US" dirty="0" smtClean="0"/>
              <a:t> </a:t>
            </a:r>
            <a:r>
              <a:rPr lang="en-US" dirty="0" err="1" smtClean="0"/>
              <a:t>pakan</a:t>
            </a:r>
            <a:r>
              <a:rPr lang="en-US" dirty="0" smtClean="0"/>
              <a:t>.</a:t>
            </a:r>
            <a:endParaRPr lang="id-ID" dirty="0" smtClean="0"/>
          </a:p>
          <a:p>
            <a:pPr lvl="0"/>
            <a:endParaRPr lang="id-ID" dirty="0" smtClean="0"/>
          </a:p>
          <a:p>
            <a:pPr marL="0" indent="0">
              <a:buNone/>
            </a:pPr>
            <a:endParaRPr lang="id-ID" dirty="0"/>
          </a:p>
        </p:txBody>
      </p:sp>
      <p:sp>
        <p:nvSpPr>
          <p:cNvPr id="4" name="Content Placeholder 3"/>
          <p:cNvSpPr>
            <a:spLocks noGrp="1"/>
          </p:cNvSpPr>
          <p:nvPr>
            <p:ph sz="half" idx="2"/>
          </p:nvPr>
        </p:nvSpPr>
        <p:spPr/>
        <p:txBody>
          <a:bodyPr>
            <a:normAutofit/>
          </a:bodyPr>
          <a:lstStyle/>
          <a:p>
            <a:pPr lvl="0"/>
            <a:r>
              <a:rPr lang="en-US" dirty="0" err="1" smtClean="0"/>
              <a:t>Detoksifikasi</a:t>
            </a:r>
            <a:r>
              <a:rPr lang="en-US" dirty="0" smtClean="0"/>
              <a:t>.</a:t>
            </a:r>
            <a:endParaRPr lang="id-ID" dirty="0" smtClean="0"/>
          </a:p>
          <a:p>
            <a:pPr lvl="0"/>
            <a:r>
              <a:rPr lang="en-US" dirty="0" err="1" smtClean="0"/>
              <a:t>Mempertahankan</a:t>
            </a:r>
            <a:r>
              <a:rPr lang="en-US" dirty="0" smtClean="0"/>
              <a:t> </a:t>
            </a:r>
            <a:r>
              <a:rPr lang="en-US" dirty="0" err="1" smtClean="0"/>
              <a:t>kualitas</a:t>
            </a:r>
            <a:r>
              <a:rPr lang="en-US" dirty="0" smtClean="0"/>
              <a:t>.</a:t>
            </a:r>
            <a:endParaRPr lang="id-ID" dirty="0" smtClean="0"/>
          </a:p>
          <a:p>
            <a:pPr lvl="0"/>
            <a:r>
              <a:rPr lang="en-US" dirty="0" err="1" smtClean="0"/>
              <a:t>Memudahkan</a:t>
            </a:r>
            <a:r>
              <a:rPr lang="en-US" dirty="0" smtClean="0"/>
              <a:t> </a:t>
            </a:r>
            <a:r>
              <a:rPr lang="en-US" dirty="0" err="1" smtClean="0"/>
              <a:t>penyimpanan</a:t>
            </a:r>
            <a:r>
              <a:rPr lang="en-US" dirty="0" smtClean="0"/>
              <a:t> </a:t>
            </a:r>
            <a:r>
              <a:rPr lang="en-US" dirty="0" err="1" smtClean="0"/>
              <a:t>dan</a:t>
            </a:r>
            <a:r>
              <a:rPr lang="en-US" dirty="0" smtClean="0"/>
              <a:t> </a:t>
            </a:r>
            <a:r>
              <a:rPr lang="en-US" dirty="0" err="1" smtClean="0"/>
              <a:t>mengurangi</a:t>
            </a:r>
            <a:r>
              <a:rPr lang="en-US" dirty="0" smtClean="0"/>
              <a:t> </a:t>
            </a:r>
            <a:r>
              <a:rPr lang="en-US" dirty="0" err="1" smtClean="0"/>
              <a:t>biaya</a:t>
            </a:r>
            <a:r>
              <a:rPr lang="en-US" dirty="0" smtClean="0"/>
              <a:t> </a:t>
            </a:r>
            <a:r>
              <a:rPr lang="en-US" dirty="0" err="1" smtClean="0"/>
              <a:t>transpor</a:t>
            </a:r>
            <a:r>
              <a:rPr lang="en-US" dirty="0" smtClean="0"/>
              <a:t>.</a:t>
            </a:r>
            <a:endParaRPr lang="id-ID" dirty="0" smtClean="0"/>
          </a:p>
          <a:p>
            <a:pPr lvl="0"/>
            <a:r>
              <a:rPr lang="en-US" dirty="0" err="1" smtClean="0"/>
              <a:t>Meningkatkan</a:t>
            </a:r>
            <a:r>
              <a:rPr lang="en-US" dirty="0" smtClean="0"/>
              <a:t> </a:t>
            </a:r>
            <a:r>
              <a:rPr lang="en-US" dirty="0" err="1" smtClean="0"/>
              <a:t>pemanfaatan</a:t>
            </a:r>
            <a:r>
              <a:rPr lang="en-US" dirty="0" smtClean="0"/>
              <a:t> </a:t>
            </a:r>
            <a:r>
              <a:rPr lang="en-US" dirty="0" err="1" smtClean="0"/>
              <a:t>mekanisasi</a:t>
            </a:r>
            <a:r>
              <a:rPr lang="en-US" dirty="0" smtClean="0"/>
              <a:t>.</a:t>
            </a:r>
            <a:endParaRPr lang="id-ID" dirty="0" smtClean="0"/>
          </a:p>
          <a:p>
            <a:pPr lvl="0"/>
            <a:r>
              <a:rPr lang="en-US" dirty="0" err="1" smtClean="0"/>
              <a:t>Mencegah</a:t>
            </a:r>
            <a:r>
              <a:rPr lang="en-US" dirty="0" smtClean="0"/>
              <a:t> </a:t>
            </a:r>
            <a:r>
              <a:rPr lang="en-US" dirty="0" err="1" smtClean="0"/>
              <a:t>tumbuhnya</a:t>
            </a:r>
            <a:r>
              <a:rPr lang="en-US" dirty="0" smtClean="0"/>
              <a:t> </a:t>
            </a:r>
            <a:r>
              <a:rPr lang="en-US" dirty="0" err="1" smtClean="0"/>
              <a:t>jamur</a:t>
            </a:r>
            <a:r>
              <a:rPr lang="en-US" dirty="0" smtClean="0"/>
              <a:t>, </a:t>
            </a:r>
            <a:r>
              <a:rPr lang="en-US" dirty="0" err="1" smtClean="0"/>
              <a:t>bakteri</a:t>
            </a:r>
            <a:r>
              <a:rPr lang="en-US" dirty="0" smtClean="0"/>
              <a:t>, </a:t>
            </a:r>
            <a:r>
              <a:rPr lang="en-US" dirty="0" err="1" smtClean="0"/>
              <a:t>dan</a:t>
            </a:r>
            <a:r>
              <a:rPr lang="en-US" dirty="0" smtClean="0"/>
              <a:t> </a:t>
            </a:r>
            <a:r>
              <a:rPr lang="en-US" dirty="0" err="1" smtClean="0"/>
              <a:t>bahan</a:t>
            </a:r>
            <a:r>
              <a:rPr lang="en-US" dirty="0" smtClean="0"/>
              <a:t> yang </a:t>
            </a:r>
            <a:r>
              <a:rPr lang="en-US" dirty="0" err="1" smtClean="0"/>
              <a:t>merusak</a:t>
            </a:r>
            <a:r>
              <a:rPr lang="en-US" dirty="0" smtClean="0"/>
              <a:t> </a:t>
            </a:r>
            <a:r>
              <a:rPr lang="en-US" dirty="0" err="1" smtClean="0"/>
              <a:t>pakan</a:t>
            </a:r>
            <a:r>
              <a:rPr lang="en-US" dirty="0" smtClean="0"/>
              <a:t>.</a:t>
            </a:r>
            <a:endParaRPr lang="id-ID" dirty="0" smtClean="0"/>
          </a:p>
          <a:p>
            <a:endParaRPr lang="id-ID" dirty="0" smtClean="0"/>
          </a:p>
          <a:p>
            <a:endParaRPr lang="id-ID" dirty="0"/>
          </a:p>
        </p:txBody>
      </p:sp>
    </p:spTree>
    <p:extLst>
      <p:ext uri="{BB962C8B-B14F-4D97-AF65-F5344CB8AC3E}">
        <p14:creationId xmlns:p14="http://schemas.microsoft.com/office/powerpoint/2010/main" val="2776925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SELEKSI METODE PENGOLAHAN PAKAN</a:t>
            </a:r>
            <a:endParaRPr lang="id-ID" dirty="0"/>
          </a:p>
        </p:txBody>
      </p:sp>
      <p:sp>
        <p:nvSpPr>
          <p:cNvPr id="3" name="Content Placeholder 2"/>
          <p:cNvSpPr>
            <a:spLocks noGrp="1"/>
          </p:cNvSpPr>
          <p:nvPr>
            <p:ph sz="half" idx="1"/>
          </p:nvPr>
        </p:nvSpPr>
        <p:spPr/>
        <p:txBody>
          <a:bodyPr>
            <a:normAutofit fontScale="92500" lnSpcReduction="10000"/>
          </a:bodyPr>
          <a:lstStyle/>
          <a:p>
            <a:pPr marL="0" lvl="0" indent="0" fontAlgn="base">
              <a:buNone/>
            </a:pPr>
            <a:r>
              <a:rPr lang="en-US" dirty="0" err="1" smtClean="0"/>
              <a:t>Pertimbangan</a:t>
            </a:r>
            <a:r>
              <a:rPr lang="en-US" dirty="0" smtClean="0"/>
              <a:t> </a:t>
            </a:r>
            <a:r>
              <a:rPr lang="en-US" dirty="0" err="1" smtClean="0"/>
              <a:t>nutrisi</a:t>
            </a:r>
            <a:r>
              <a:rPr lang="en-US" dirty="0" smtClean="0"/>
              <a:t>.</a:t>
            </a:r>
            <a:endParaRPr lang="id-ID" dirty="0" smtClean="0"/>
          </a:p>
          <a:p>
            <a:pPr lvl="0"/>
            <a:r>
              <a:rPr lang="en-US" dirty="0" err="1" smtClean="0"/>
              <a:t>Tipe</a:t>
            </a:r>
            <a:r>
              <a:rPr lang="en-US" dirty="0" smtClean="0"/>
              <a:t> </a:t>
            </a:r>
            <a:r>
              <a:rPr lang="en-US" dirty="0" err="1" smtClean="0"/>
              <a:t>butir-butiran</a:t>
            </a:r>
            <a:r>
              <a:rPr lang="en-US" dirty="0" smtClean="0"/>
              <a:t>/</a:t>
            </a:r>
            <a:r>
              <a:rPr lang="en-US" dirty="0" err="1" smtClean="0"/>
              <a:t>biji-bijian</a:t>
            </a:r>
            <a:r>
              <a:rPr lang="en-US" dirty="0" smtClean="0"/>
              <a:t>. </a:t>
            </a:r>
            <a:endParaRPr lang="id-ID" dirty="0" smtClean="0"/>
          </a:p>
          <a:p>
            <a:pPr lvl="0"/>
            <a:r>
              <a:rPr lang="en-US" dirty="0" err="1" smtClean="0"/>
              <a:t>Kualitas</a:t>
            </a:r>
            <a:r>
              <a:rPr lang="en-US" dirty="0" smtClean="0"/>
              <a:t> </a:t>
            </a:r>
            <a:r>
              <a:rPr lang="en-US" dirty="0" err="1" smtClean="0"/>
              <a:t>dan</a:t>
            </a:r>
            <a:r>
              <a:rPr lang="en-US" dirty="0" smtClean="0"/>
              <a:t> </a:t>
            </a:r>
            <a:r>
              <a:rPr lang="en-US" dirty="0" err="1" smtClean="0"/>
              <a:t>bentuk</a:t>
            </a:r>
            <a:r>
              <a:rPr lang="en-US" dirty="0" smtClean="0"/>
              <a:t> </a:t>
            </a:r>
            <a:r>
              <a:rPr lang="en-US" dirty="0" err="1" smtClean="0"/>
              <a:t>produk</a:t>
            </a:r>
            <a:r>
              <a:rPr lang="en-US" dirty="0" smtClean="0"/>
              <a:t>.</a:t>
            </a:r>
            <a:endParaRPr lang="id-ID" dirty="0" smtClean="0"/>
          </a:p>
          <a:p>
            <a:pPr lvl="0"/>
            <a:r>
              <a:rPr lang="en-US" dirty="0" smtClean="0"/>
              <a:t>Kadar air. </a:t>
            </a:r>
            <a:endParaRPr lang="id-ID" dirty="0" smtClean="0"/>
          </a:p>
          <a:p>
            <a:pPr lvl="0"/>
            <a:r>
              <a:rPr lang="en-US" dirty="0" err="1" smtClean="0"/>
              <a:t>Jumlah</a:t>
            </a:r>
            <a:r>
              <a:rPr lang="en-US" dirty="0" smtClean="0"/>
              <a:t> </a:t>
            </a:r>
            <a:r>
              <a:rPr lang="en-US" dirty="0" err="1" smtClean="0"/>
              <a:t>konsentrat</a:t>
            </a:r>
            <a:r>
              <a:rPr lang="en-US" dirty="0" smtClean="0"/>
              <a:t> </a:t>
            </a:r>
            <a:r>
              <a:rPr lang="en-US" dirty="0" err="1" smtClean="0"/>
              <a:t>dalam</a:t>
            </a:r>
            <a:r>
              <a:rPr lang="en-US" dirty="0" smtClean="0"/>
              <a:t> </a:t>
            </a:r>
            <a:r>
              <a:rPr lang="en-US" dirty="0" err="1" smtClean="0"/>
              <a:t>pakan</a:t>
            </a:r>
            <a:r>
              <a:rPr lang="en-US" dirty="0" smtClean="0"/>
              <a:t>. </a:t>
            </a:r>
            <a:endParaRPr lang="id-ID" dirty="0" smtClean="0"/>
          </a:p>
          <a:p>
            <a:pPr lvl="0"/>
            <a:r>
              <a:rPr lang="en-US" dirty="0" err="1" smtClean="0"/>
              <a:t>Perubahan</a:t>
            </a:r>
            <a:r>
              <a:rPr lang="en-US" dirty="0" smtClean="0"/>
              <a:t> </a:t>
            </a:r>
            <a:r>
              <a:rPr lang="en-US" dirty="0" err="1" smtClean="0"/>
              <a:t>struktur</a:t>
            </a:r>
            <a:r>
              <a:rPr lang="en-US" dirty="0" smtClean="0"/>
              <a:t>.</a:t>
            </a:r>
            <a:endParaRPr lang="id-ID" dirty="0" smtClean="0"/>
          </a:p>
          <a:p>
            <a:pPr lvl="0"/>
            <a:r>
              <a:rPr lang="en-US" dirty="0" err="1" smtClean="0"/>
              <a:t>Konsumsi</a:t>
            </a:r>
            <a:r>
              <a:rPr lang="en-US" dirty="0" smtClean="0"/>
              <a:t> </a:t>
            </a:r>
            <a:r>
              <a:rPr lang="en-US" dirty="0" err="1" smtClean="0"/>
              <a:t>pakan</a:t>
            </a:r>
            <a:r>
              <a:rPr lang="en-US" dirty="0" smtClean="0"/>
              <a:t>, </a:t>
            </a:r>
            <a:r>
              <a:rPr lang="en-US" dirty="0" err="1" smtClean="0"/>
              <a:t>laju</a:t>
            </a:r>
            <a:r>
              <a:rPr lang="en-US" dirty="0" smtClean="0"/>
              <a:t> </a:t>
            </a:r>
            <a:r>
              <a:rPr lang="en-US" dirty="0" err="1" smtClean="0"/>
              <a:t>pertumbuhan</a:t>
            </a:r>
            <a:r>
              <a:rPr lang="en-US" dirty="0" smtClean="0"/>
              <a:t>, </a:t>
            </a:r>
            <a:r>
              <a:rPr lang="en-US" dirty="0" err="1" smtClean="0"/>
              <a:t>dan</a:t>
            </a:r>
            <a:r>
              <a:rPr lang="en-US" dirty="0" smtClean="0"/>
              <a:t> </a:t>
            </a:r>
            <a:r>
              <a:rPr lang="en-US" dirty="0" err="1" smtClean="0"/>
              <a:t>efisiensi</a:t>
            </a:r>
            <a:r>
              <a:rPr lang="en-US" dirty="0" smtClean="0"/>
              <a:t> </a:t>
            </a:r>
            <a:r>
              <a:rPr lang="en-US" dirty="0" err="1" smtClean="0"/>
              <a:t>pakan</a:t>
            </a:r>
            <a:r>
              <a:rPr lang="en-US" dirty="0" smtClean="0"/>
              <a:t>.</a:t>
            </a:r>
            <a:endParaRPr lang="id-ID" dirty="0" smtClean="0"/>
          </a:p>
          <a:p>
            <a:pPr lvl="0"/>
            <a:r>
              <a:rPr lang="en-US" dirty="0" err="1" smtClean="0"/>
              <a:t>Kesehatan</a:t>
            </a:r>
            <a:r>
              <a:rPr lang="en-US" dirty="0" smtClean="0"/>
              <a:t>.</a:t>
            </a:r>
            <a:endParaRPr lang="id-ID" dirty="0" smtClean="0"/>
          </a:p>
          <a:p>
            <a:pPr lvl="0"/>
            <a:r>
              <a:rPr lang="en-US" dirty="0" err="1" smtClean="0"/>
              <a:t>Pengaruh</a:t>
            </a:r>
            <a:r>
              <a:rPr lang="en-US" dirty="0" smtClean="0"/>
              <a:t> </a:t>
            </a:r>
            <a:r>
              <a:rPr lang="en-US" dirty="0" err="1" smtClean="0"/>
              <a:t>terhadap</a:t>
            </a:r>
            <a:r>
              <a:rPr lang="en-US" dirty="0" smtClean="0"/>
              <a:t> </a:t>
            </a:r>
            <a:r>
              <a:rPr lang="en-US" dirty="0" err="1" smtClean="0"/>
              <a:t>produksi</a:t>
            </a:r>
            <a:r>
              <a:rPr lang="en-US" dirty="0" smtClean="0"/>
              <a:t>.</a:t>
            </a:r>
            <a:endParaRPr lang="id-ID" dirty="0" smtClean="0"/>
          </a:p>
          <a:p>
            <a:pPr marL="0" indent="0">
              <a:buNone/>
            </a:pPr>
            <a:endParaRPr lang="id-ID" dirty="0"/>
          </a:p>
        </p:txBody>
      </p:sp>
      <p:sp>
        <p:nvSpPr>
          <p:cNvPr id="4" name="Content Placeholder 3"/>
          <p:cNvSpPr>
            <a:spLocks noGrp="1"/>
          </p:cNvSpPr>
          <p:nvPr>
            <p:ph sz="half" idx="2"/>
          </p:nvPr>
        </p:nvSpPr>
        <p:spPr/>
        <p:txBody>
          <a:bodyPr>
            <a:normAutofit fontScale="92500" lnSpcReduction="10000"/>
          </a:bodyPr>
          <a:lstStyle/>
          <a:p>
            <a:pPr marL="0" lvl="0" indent="0" fontAlgn="base">
              <a:buNone/>
            </a:pPr>
            <a:r>
              <a:rPr lang="en-US" dirty="0" err="1" smtClean="0"/>
              <a:t>Pertimbangan</a:t>
            </a:r>
            <a:r>
              <a:rPr lang="en-US" dirty="0" smtClean="0"/>
              <a:t> non-</a:t>
            </a:r>
            <a:r>
              <a:rPr lang="en-US" dirty="0" err="1" smtClean="0"/>
              <a:t>nutrisi</a:t>
            </a:r>
            <a:r>
              <a:rPr lang="en-US" dirty="0" smtClean="0"/>
              <a:t>. </a:t>
            </a:r>
            <a:endParaRPr lang="id-ID" dirty="0" smtClean="0"/>
          </a:p>
          <a:p>
            <a:pPr lvl="0"/>
            <a:r>
              <a:rPr lang="en-US" dirty="0" err="1" smtClean="0"/>
              <a:t>Musim</a:t>
            </a:r>
            <a:r>
              <a:rPr lang="en-US" dirty="0" smtClean="0"/>
              <a:t> </a:t>
            </a:r>
            <a:r>
              <a:rPr lang="en-US" dirty="0" err="1" smtClean="0"/>
              <a:t>panen</a:t>
            </a:r>
            <a:r>
              <a:rPr lang="en-US" dirty="0" smtClean="0"/>
              <a:t> </a:t>
            </a:r>
            <a:r>
              <a:rPr lang="en-US" dirty="0" err="1" smtClean="0"/>
              <a:t>butir-butiran</a:t>
            </a:r>
            <a:r>
              <a:rPr lang="en-US" dirty="0" smtClean="0"/>
              <a:t>/</a:t>
            </a:r>
            <a:r>
              <a:rPr lang="en-US" dirty="0" err="1" smtClean="0"/>
              <a:t>biji-bijian</a:t>
            </a:r>
            <a:r>
              <a:rPr lang="en-US" dirty="0" smtClean="0"/>
              <a:t>. </a:t>
            </a:r>
            <a:endParaRPr lang="id-ID" dirty="0" smtClean="0"/>
          </a:p>
          <a:p>
            <a:pPr lvl="0"/>
            <a:r>
              <a:rPr lang="en-US" dirty="0" err="1" smtClean="0"/>
              <a:t>Ukuran</a:t>
            </a:r>
            <a:r>
              <a:rPr lang="en-US" dirty="0" smtClean="0"/>
              <a:t> </a:t>
            </a:r>
            <a:r>
              <a:rPr lang="en-US" dirty="0" err="1" smtClean="0"/>
              <a:t>produksi</a:t>
            </a:r>
            <a:r>
              <a:rPr lang="en-US" dirty="0" smtClean="0"/>
              <a:t>. </a:t>
            </a:r>
            <a:endParaRPr lang="id-ID" dirty="0" smtClean="0"/>
          </a:p>
          <a:p>
            <a:pPr lvl="0"/>
            <a:r>
              <a:rPr lang="en-US" dirty="0" err="1" smtClean="0"/>
              <a:t>Kepentingan</a:t>
            </a:r>
            <a:r>
              <a:rPr lang="en-US" dirty="0" smtClean="0"/>
              <a:t> </a:t>
            </a:r>
            <a:r>
              <a:rPr lang="en-US" dirty="0" err="1" smtClean="0"/>
              <a:t>produksi</a:t>
            </a:r>
            <a:r>
              <a:rPr lang="en-US" dirty="0" smtClean="0"/>
              <a:t>. </a:t>
            </a:r>
            <a:endParaRPr lang="id-ID" dirty="0" smtClean="0"/>
          </a:p>
          <a:p>
            <a:pPr lvl="0"/>
            <a:r>
              <a:rPr lang="en-US" dirty="0" err="1" smtClean="0"/>
              <a:t>Kapasitas</a:t>
            </a:r>
            <a:r>
              <a:rPr lang="en-US" dirty="0" smtClean="0"/>
              <a:t> </a:t>
            </a:r>
            <a:r>
              <a:rPr lang="en-US" dirty="0" err="1" smtClean="0"/>
              <a:t>mesin</a:t>
            </a:r>
            <a:r>
              <a:rPr lang="en-US" dirty="0" smtClean="0"/>
              <a:t>. </a:t>
            </a:r>
            <a:endParaRPr lang="id-ID" dirty="0" smtClean="0"/>
          </a:p>
          <a:p>
            <a:pPr lvl="0"/>
            <a:r>
              <a:rPr lang="en-US" dirty="0" err="1" smtClean="0"/>
              <a:t>Pemeliharaan</a:t>
            </a:r>
            <a:r>
              <a:rPr lang="en-US" dirty="0" smtClean="0"/>
              <a:t> </a:t>
            </a:r>
            <a:r>
              <a:rPr lang="en-US" dirty="0" err="1" smtClean="0"/>
              <a:t>dan</a:t>
            </a:r>
            <a:r>
              <a:rPr lang="en-US" dirty="0" smtClean="0"/>
              <a:t> </a:t>
            </a:r>
            <a:r>
              <a:rPr lang="en-US" dirty="0" err="1" smtClean="0"/>
              <a:t>biaya</a:t>
            </a:r>
            <a:r>
              <a:rPr lang="en-US" dirty="0" smtClean="0"/>
              <a:t> </a:t>
            </a:r>
            <a:r>
              <a:rPr lang="en-US" dirty="0" err="1" smtClean="0"/>
              <a:t>operasi</a:t>
            </a:r>
            <a:r>
              <a:rPr lang="en-US" dirty="0" smtClean="0"/>
              <a:t>. </a:t>
            </a:r>
            <a:endParaRPr lang="id-ID" dirty="0" smtClean="0"/>
          </a:p>
          <a:p>
            <a:pPr lvl="0"/>
            <a:r>
              <a:rPr lang="en-US" dirty="0" err="1" smtClean="0"/>
              <a:t>Kebutuhan</a:t>
            </a:r>
            <a:r>
              <a:rPr lang="en-US" dirty="0" smtClean="0"/>
              <a:t> </a:t>
            </a:r>
            <a:r>
              <a:rPr lang="en-US" dirty="0" err="1" smtClean="0"/>
              <a:t>tenaga</a:t>
            </a:r>
            <a:r>
              <a:rPr lang="en-US" dirty="0" smtClean="0"/>
              <a:t> </a:t>
            </a:r>
            <a:r>
              <a:rPr lang="en-US" dirty="0" err="1" smtClean="0"/>
              <a:t>kerja</a:t>
            </a:r>
            <a:r>
              <a:rPr lang="en-US" dirty="0" smtClean="0"/>
              <a:t>.</a:t>
            </a:r>
            <a:endParaRPr lang="id-ID" dirty="0" smtClean="0"/>
          </a:p>
          <a:p>
            <a:pPr marL="0" indent="0">
              <a:buNone/>
            </a:pPr>
            <a:endParaRPr lang="id-ID" dirty="0"/>
          </a:p>
        </p:txBody>
      </p:sp>
    </p:spTree>
    <p:extLst>
      <p:ext uri="{BB962C8B-B14F-4D97-AF65-F5344CB8AC3E}">
        <p14:creationId xmlns:p14="http://schemas.microsoft.com/office/powerpoint/2010/main" val="1370508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DINGIN</a:t>
            </a:r>
            <a:endParaRPr lang="id-ID" dirty="0"/>
          </a:p>
        </p:txBody>
      </p:sp>
      <p:sp>
        <p:nvSpPr>
          <p:cNvPr id="3" name="Content Placeholder 2"/>
          <p:cNvSpPr>
            <a:spLocks noGrp="1"/>
          </p:cNvSpPr>
          <p:nvPr>
            <p:ph idx="1"/>
          </p:nvPr>
        </p:nvSpPr>
        <p:spPr/>
        <p:txBody>
          <a:bodyPr>
            <a:normAutofit/>
          </a:bodyPr>
          <a:lstStyle/>
          <a:p>
            <a:r>
              <a:rPr lang="id-ID" dirty="0" smtClean="0"/>
              <a:t>GRINDING</a:t>
            </a:r>
          </a:p>
          <a:p>
            <a:pPr marL="0" indent="0">
              <a:buNone/>
            </a:pPr>
            <a:r>
              <a:rPr lang="id-ID" dirty="0" smtClean="0"/>
              <a:t>	</a:t>
            </a:r>
            <a:r>
              <a:rPr lang="id-ID" dirty="0"/>
              <a:t>perubahan ukuran partikel bahan baku atau pakan untuk </a:t>
            </a:r>
            <a:endParaRPr lang="id-ID" dirty="0" smtClean="0"/>
          </a:p>
          <a:p>
            <a:pPr marL="0" indent="0">
              <a:buNone/>
            </a:pPr>
            <a:r>
              <a:rPr lang="id-ID" dirty="0"/>
              <a:t> </a:t>
            </a:r>
            <a:r>
              <a:rPr lang="id-ID" dirty="0" smtClean="0"/>
              <a:t>          optimalisasi </a:t>
            </a:r>
            <a:r>
              <a:rPr lang="id-ID" dirty="0"/>
              <a:t>pada pencampuran juga untuk meningkatkan </a:t>
            </a:r>
            <a:endParaRPr lang="id-ID" dirty="0" smtClean="0"/>
          </a:p>
          <a:p>
            <a:pPr marL="0" indent="0">
              <a:buNone/>
            </a:pPr>
            <a:r>
              <a:rPr lang="id-ID" dirty="0"/>
              <a:t> </a:t>
            </a:r>
            <a:r>
              <a:rPr lang="id-ID" dirty="0" smtClean="0"/>
              <a:t>          kecernaan </a:t>
            </a:r>
            <a:r>
              <a:rPr lang="id-ID" dirty="0"/>
              <a:t>dan penyerapan nutrisi pakan</a:t>
            </a:r>
            <a:endParaRPr lang="id-ID" dirty="0" smtClean="0"/>
          </a:p>
          <a:p>
            <a:r>
              <a:rPr lang="id-ID" dirty="0" smtClean="0"/>
              <a:t>MIXING</a:t>
            </a:r>
          </a:p>
          <a:p>
            <a:pPr marL="0" indent="0">
              <a:buNone/>
            </a:pPr>
            <a:r>
              <a:rPr lang="id-ID" dirty="0" smtClean="0"/>
              <a:t>	</a:t>
            </a:r>
            <a:r>
              <a:rPr lang="id-ID" dirty="0"/>
              <a:t>pencampuran pakan untuk keseimbangan nutrisi pakan </a:t>
            </a:r>
            <a:r>
              <a:rPr lang="id-ID" dirty="0" smtClean="0"/>
              <a:t>dan</a:t>
            </a:r>
          </a:p>
          <a:p>
            <a:pPr marL="0" indent="0">
              <a:buNone/>
            </a:pPr>
            <a:r>
              <a:rPr lang="id-ID" dirty="0"/>
              <a:t> </a:t>
            </a:r>
            <a:r>
              <a:rPr lang="id-ID" dirty="0" smtClean="0"/>
              <a:t>          </a:t>
            </a:r>
            <a:r>
              <a:rPr lang="id-ID" dirty="0"/>
              <a:t>efisiensi penggunaan pakan </a:t>
            </a:r>
          </a:p>
        </p:txBody>
      </p:sp>
    </p:spTree>
    <p:extLst>
      <p:ext uri="{BB962C8B-B14F-4D97-AF65-F5344CB8AC3E}">
        <p14:creationId xmlns:p14="http://schemas.microsoft.com/office/powerpoint/2010/main" val="12774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DINGIN</a:t>
            </a:r>
            <a:endParaRPr lang="id-ID" dirty="0"/>
          </a:p>
        </p:txBody>
      </p:sp>
      <p:sp>
        <p:nvSpPr>
          <p:cNvPr id="3" name="Content Placeholder 2"/>
          <p:cNvSpPr>
            <a:spLocks noGrp="1"/>
          </p:cNvSpPr>
          <p:nvPr>
            <p:ph idx="1"/>
          </p:nvPr>
        </p:nvSpPr>
        <p:spPr/>
        <p:txBody>
          <a:bodyPr/>
          <a:lstStyle/>
          <a:p>
            <a:r>
              <a:rPr lang="id-ID" dirty="0" smtClean="0"/>
              <a:t>PEMERAMAN</a:t>
            </a:r>
          </a:p>
          <a:p>
            <a:pPr marL="0" indent="0">
              <a:buNone/>
            </a:pPr>
            <a:r>
              <a:rPr lang="id-ID" dirty="0"/>
              <a:t>biasanya pada biji-bijian untuk meningkatkan kadar air menjadi 25-30%. Biasanya disimpan dalam kondisi anaerob selama 21 hari untuk meningkatkan matrik protein dan mengeluarkan enzim amilase dan proteasi sehingga kecernaan pati dan protein biji-bijian lebih </a:t>
            </a:r>
            <a:r>
              <a:rPr lang="id-ID" dirty="0" smtClean="0"/>
              <a:t>tinggi</a:t>
            </a:r>
          </a:p>
          <a:p>
            <a:r>
              <a:rPr lang="id-ID" dirty="0" smtClean="0"/>
              <a:t>PERENDAMAN</a:t>
            </a:r>
          </a:p>
          <a:p>
            <a:pPr marL="0" indent="0">
              <a:buNone/>
            </a:pPr>
            <a:r>
              <a:rPr lang="id-ID" dirty="0"/>
              <a:t>tujuan untuk memecah sel atau membengkak sehingga bijian atau butiran mudah dicerna. Biasanya sekitar 12 jam atau 1 malam. Perendaman juga akan menghidrolisis phytat pospate sehingga phospor menjadi lebih tersedia</a:t>
            </a:r>
          </a:p>
        </p:txBody>
      </p:sp>
    </p:spTree>
    <p:extLst>
      <p:ext uri="{BB962C8B-B14F-4D97-AF65-F5344CB8AC3E}">
        <p14:creationId xmlns:p14="http://schemas.microsoft.com/office/powerpoint/2010/main" val="53913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PANAS</a:t>
            </a:r>
            <a:endParaRPr lang="id-ID" dirty="0"/>
          </a:p>
        </p:txBody>
      </p:sp>
      <p:sp>
        <p:nvSpPr>
          <p:cNvPr id="3" name="Content Placeholder 2"/>
          <p:cNvSpPr>
            <a:spLocks noGrp="1"/>
          </p:cNvSpPr>
          <p:nvPr>
            <p:ph idx="1"/>
          </p:nvPr>
        </p:nvSpPr>
        <p:spPr/>
        <p:txBody>
          <a:bodyPr/>
          <a:lstStyle/>
          <a:p>
            <a:r>
              <a:rPr lang="id-ID" dirty="0" smtClean="0"/>
              <a:t>EXPLOADING</a:t>
            </a:r>
          </a:p>
          <a:p>
            <a:pPr marL="0" indent="0">
              <a:buNone/>
            </a:pPr>
            <a:r>
              <a:rPr lang="id-ID" dirty="0"/>
              <a:t>biji-bijian di panaskan dengan uap pada tekanan tinggi dalam tanki tertutup. Dengan tekanan 15,9-17,6 kg/cm2 selama 15-20 detik. Tujuan untuk memecah lapiran luar biji-bijian yang keras dan sulit dipecah jika menggunakan hammer </a:t>
            </a:r>
            <a:r>
              <a:rPr lang="id-ID" dirty="0" smtClean="0"/>
              <a:t>mill</a:t>
            </a:r>
          </a:p>
          <a:p>
            <a:r>
              <a:rPr lang="id-ID" dirty="0" smtClean="0"/>
              <a:t>EXTRUCTION</a:t>
            </a:r>
          </a:p>
          <a:p>
            <a:pPr marL="0" lvl="0" indent="0">
              <a:buNone/>
            </a:pPr>
            <a:r>
              <a:rPr lang="id-ID" dirty="0"/>
              <a:t>adalah teknik memasak terutama kedele untuk meningkatkan kecernaan pati serta menurunkan antitripsin. Metode menggunakan uap panas pada tekanan tinggi antara 170-200</a:t>
            </a:r>
            <a:r>
              <a:rPr lang="id-ID" baseline="30000" dirty="0"/>
              <a:t>o</a:t>
            </a:r>
            <a:r>
              <a:rPr lang="id-ID" dirty="0"/>
              <a:t>C</a:t>
            </a:r>
          </a:p>
          <a:p>
            <a:pPr marL="0" indent="0">
              <a:buNone/>
            </a:pPr>
            <a:endParaRPr lang="id-ID" dirty="0" smtClean="0"/>
          </a:p>
        </p:txBody>
      </p:sp>
    </p:spTree>
    <p:extLst>
      <p:ext uri="{BB962C8B-B14F-4D97-AF65-F5344CB8AC3E}">
        <p14:creationId xmlns:p14="http://schemas.microsoft.com/office/powerpoint/2010/main" val="3516856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PANAS</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HEAT TREATMENT</a:t>
            </a:r>
          </a:p>
          <a:p>
            <a:pPr marL="0" indent="0">
              <a:buNone/>
            </a:pPr>
            <a:r>
              <a:rPr lang="id-ID" dirty="0"/>
              <a:t>tujuan untuk memperbaiki ketersediaan protein nabati karena umumnya protein berikatan dengan karbohidrat atau anti nutrisi. Pemanasan untuk melepaskan ikatan karbohidrat kompleks dan antinutrisi sehingga protein tersedia dan meningkatkan kecernaan nya.  Teknik dengan pemanasan pada suhu 110</a:t>
            </a:r>
            <a:r>
              <a:rPr lang="id-ID" baseline="30000" dirty="0"/>
              <a:t>o</a:t>
            </a:r>
            <a:r>
              <a:rPr lang="id-ID" dirty="0"/>
              <a:t>C selama 30 menit pada tekanan 1,345 </a:t>
            </a:r>
            <a:r>
              <a:rPr lang="id-ID" dirty="0" smtClean="0"/>
              <a:t>kg/cm</a:t>
            </a:r>
            <a:r>
              <a:rPr lang="id-ID" baseline="30000" dirty="0" smtClean="0"/>
              <a:t>2</a:t>
            </a:r>
          </a:p>
          <a:p>
            <a:r>
              <a:rPr lang="id-ID" dirty="0" smtClean="0"/>
              <a:t>MICRONIZING</a:t>
            </a:r>
            <a:endParaRPr lang="id-ID" baseline="30000" dirty="0" smtClean="0"/>
          </a:p>
          <a:p>
            <a:pPr marL="0" indent="0">
              <a:buNone/>
            </a:pPr>
            <a:r>
              <a:rPr lang="id-ID" dirty="0" smtClean="0"/>
              <a:t>seperti </a:t>
            </a:r>
            <a:r>
              <a:rPr lang="id-ID" dirty="0"/>
              <a:t>peristiwa meletupkan biji-bijian dengan aplikasi panas infrared dimana suhu biji-bijian menjadi 149</a:t>
            </a:r>
            <a:r>
              <a:rPr lang="id-ID" baseline="30000" dirty="0"/>
              <a:t>o</a:t>
            </a:r>
            <a:r>
              <a:rPr lang="id-ID" dirty="0"/>
              <a:t>C  dan kadar air meningkat 3%. Tujuan untuk meningkatkan konsentrasi karbohidrat tersedia sekaligus menurunkan toxic antitripsin</a:t>
            </a:r>
          </a:p>
        </p:txBody>
      </p:sp>
    </p:spTree>
    <p:extLst>
      <p:ext uri="{BB962C8B-B14F-4D97-AF65-F5344CB8AC3E}">
        <p14:creationId xmlns:p14="http://schemas.microsoft.com/office/powerpoint/2010/main" val="2465925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PENGOLAHAN PANAS</a:t>
            </a:r>
            <a:endParaRPr lang="id-ID" dirty="0"/>
          </a:p>
        </p:txBody>
      </p:sp>
      <p:sp>
        <p:nvSpPr>
          <p:cNvPr id="3" name="Content Placeholder 2"/>
          <p:cNvSpPr>
            <a:spLocks noGrp="1"/>
          </p:cNvSpPr>
          <p:nvPr>
            <p:ph sz="half" idx="1"/>
          </p:nvPr>
        </p:nvSpPr>
        <p:spPr>
          <a:xfrm>
            <a:off x="838200" y="1690688"/>
            <a:ext cx="5181600" cy="4351338"/>
          </a:xfrm>
        </p:spPr>
        <p:txBody>
          <a:bodyPr>
            <a:normAutofit fontScale="62500" lnSpcReduction="20000"/>
          </a:bodyPr>
          <a:lstStyle/>
          <a:p>
            <a:r>
              <a:rPr lang="id-ID" dirty="0" smtClean="0"/>
              <a:t>PELETTING</a:t>
            </a:r>
          </a:p>
          <a:p>
            <a:pPr marL="0" indent="0">
              <a:buNone/>
            </a:pPr>
            <a:r>
              <a:rPr lang="id-ID" dirty="0" smtClean="0"/>
              <a:t>peristiwa pencetakan atau pengepresan dengan pemanasan pakan mash menjadi bentuk yang lebih kompak dan tidak mudah pecah.  Peristiwa pencetakan menggunakan alat yang disebut dengan extruder pada suhu antara 65-80% dengan kadar air 17%</a:t>
            </a:r>
          </a:p>
          <a:p>
            <a:pPr marL="0" indent="0">
              <a:buNone/>
            </a:pPr>
            <a:endParaRPr lang="id-ID" dirty="0"/>
          </a:p>
        </p:txBody>
      </p:sp>
      <p:sp>
        <p:nvSpPr>
          <p:cNvPr id="4" name="Content Placeholder 3"/>
          <p:cNvSpPr>
            <a:spLocks noGrp="1"/>
          </p:cNvSpPr>
          <p:nvPr>
            <p:ph sz="half" idx="2"/>
          </p:nvPr>
        </p:nvSpPr>
        <p:spPr/>
        <p:txBody>
          <a:bodyPr>
            <a:normAutofit fontScale="62500" lnSpcReduction="20000"/>
          </a:bodyPr>
          <a:lstStyle/>
          <a:p>
            <a:pPr marL="0" indent="0">
              <a:buNone/>
            </a:pPr>
            <a:r>
              <a:rPr lang="id-ID" dirty="0" smtClean="0"/>
              <a:t>Keunggulan pakan pelet dibandingkan pakan mash adalah :</a:t>
            </a:r>
          </a:p>
          <a:p>
            <a:pPr lvl="0"/>
            <a:r>
              <a:rPr lang="id-ID" dirty="0" smtClean="0"/>
              <a:t>Meningkatkan densitas pakan dan konsumsi pakan</a:t>
            </a:r>
          </a:p>
          <a:p>
            <a:pPr lvl="0"/>
            <a:r>
              <a:rPr lang="id-ID" dirty="0" smtClean="0"/>
              <a:t>Meningkatkan kecerna pakan dan nilai nutrisi pakan</a:t>
            </a:r>
          </a:p>
          <a:p>
            <a:pPr lvl="0"/>
            <a:r>
              <a:rPr lang="id-ID" dirty="0" smtClean="0"/>
              <a:t>Komposisi bahan pakan dan kandungan nutrisi terdistrubsi merata pada setiap butir pelet</a:t>
            </a:r>
          </a:p>
          <a:p>
            <a:pPr lvl="0"/>
            <a:r>
              <a:rPr lang="id-ID" dirty="0" smtClean="0"/>
              <a:t>Menurunkan masalah tentang pemilihan bahan pakan, palatabilitas dan serat kasar pada pakan</a:t>
            </a:r>
          </a:p>
          <a:p>
            <a:pPr lvl="0"/>
            <a:r>
              <a:rPr lang="id-ID" dirty="0" smtClean="0"/>
              <a:t>Menurunkan kandungan dan tocix anti nutrisi</a:t>
            </a:r>
          </a:p>
          <a:p>
            <a:pPr lvl="0"/>
            <a:r>
              <a:rPr lang="id-ID" dirty="0" smtClean="0"/>
              <a:t>Memperbaiki laju pertumbuhan dan efisiensi penggunaan pakan</a:t>
            </a:r>
          </a:p>
          <a:p>
            <a:pPr lvl="0"/>
            <a:r>
              <a:rPr lang="id-ID" dirty="0" smtClean="0"/>
              <a:t>Menurunkan pakan terbuang dan debu</a:t>
            </a:r>
          </a:p>
          <a:p>
            <a:pPr lvl="0"/>
            <a:r>
              <a:rPr lang="id-ID" dirty="0" smtClean="0"/>
              <a:t>Meningkatkan efisiensi pakan pada grower dan pullet</a:t>
            </a:r>
          </a:p>
          <a:p>
            <a:pPr lvl="0"/>
            <a:r>
              <a:rPr lang="id-ID" dirty="0" smtClean="0"/>
              <a:t>Menurunkan waktu makan pada unggas </a:t>
            </a:r>
          </a:p>
          <a:p>
            <a:endParaRPr lang="id-ID" dirty="0"/>
          </a:p>
        </p:txBody>
      </p:sp>
      <p:pic>
        <p:nvPicPr>
          <p:cNvPr id="7" name="Picture 6" descr="Multifunctional Feed Pellet Machine_Feed Pellet Production Line,Feed Pellet  Plant,Fish Feed Pellet Machine-AIX Feed machinery"/>
          <p:cNvPicPr/>
          <p:nvPr/>
        </p:nvPicPr>
        <p:blipFill>
          <a:blip r:embed="rId2">
            <a:extLst>
              <a:ext uri="{28A0092B-C50C-407E-A947-70E740481C1C}">
                <a14:useLocalDpi xmlns:a14="http://schemas.microsoft.com/office/drawing/2010/main" val="0"/>
              </a:ext>
            </a:extLst>
          </a:blip>
          <a:srcRect/>
          <a:stretch>
            <a:fillRect/>
          </a:stretch>
        </p:blipFill>
        <p:spPr bwMode="auto">
          <a:xfrm>
            <a:off x="838200" y="3340100"/>
            <a:ext cx="5151755" cy="3181667"/>
          </a:xfrm>
          <a:prstGeom prst="rect">
            <a:avLst/>
          </a:prstGeom>
          <a:noFill/>
          <a:ln>
            <a:noFill/>
          </a:ln>
        </p:spPr>
      </p:pic>
    </p:spTree>
    <p:extLst>
      <p:ext uri="{BB962C8B-B14F-4D97-AF65-F5344CB8AC3E}">
        <p14:creationId xmlns:p14="http://schemas.microsoft.com/office/powerpoint/2010/main" val="3895333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581</Words>
  <Application>Microsoft Office PowerPoint</Application>
  <PresentationFormat>Widescreen</PresentationFormat>
  <Paragraphs>79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TEKNOLOGI  PENGOLAHAN  PAKAN</vt:lpstr>
      <vt:lpstr>DESCRIPTION</vt:lpstr>
      <vt:lpstr>TUJUAN PENGOLAHAN PAKAN</vt:lpstr>
      <vt:lpstr>SELEKSI METODE PENGOLAHAN PAKAN</vt:lpstr>
      <vt:lpstr>METODE PENGOLAHAN DINGIN</vt:lpstr>
      <vt:lpstr>METODE PENGOLAHAN DINGIN</vt:lpstr>
      <vt:lpstr>METODE PENGOLAHAN PANAS</vt:lpstr>
      <vt:lpstr>METODE PENGOLAHAN PANAS</vt:lpstr>
      <vt:lpstr>METODE PENGOLAHAN PANAS</vt:lpstr>
      <vt:lpstr>METODE PENGOLAHAN PANAS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TEKNOLOGI PENGOLAHAN DAN PENCAMPURAN PAKAN</dc:title>
  <dc:creator>Toshiba</dc:creator>
  <cp:lastModifiedBy>Toshiba</cp:lastModifiedBy>
  <cp:revision>7</cp:revision>
  <dcterms:created xsi:type="dcterms:W3CDTF">2021-09-18T19:18:32Z</dcterms:created>
  <dcterms:modified xsi:type="dcterms:W3CDTF">2021-09-18T20:34:09Z</dcterms:modified>
</cp:coreProperties>
</file>