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embeddedFontLs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2" roundtripDataSignature="AMtx7mjcfrRZtXx4GuoZCwnk4Qy+1Ls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Tahom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0" name="Google Shape;3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8" name="Google Shape;3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4" name="Google Shape;36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0" name="Google Shape;37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1" name="Google Shape;39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150" name="Google Shape;150;p45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151" name="Google Shape;151;p45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157" name="Google Shape;157;p46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6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8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8" name="Google Shape;11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119" name="Google Shape;119;p40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44169" lvl="1" marL="9144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11150" lvl="4" marL="22860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125" name="Google Shape;125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126" name="Google Shape;126;p41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2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141" name="Google Shape;141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142" name="Google Shape;142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143" name="Google Shape;143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144" name="Google Shape;144;p44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4"/>
          <p:cNvGrpSpPr/>
          <p:nvPr/>
        </p:nvGrpSpPr>
        <p:grpSpPr>
          <a:xfrm>
            <a:off x="3800475" y="1789112"/>
            <a:ext cx="5355117" cy="5056187"/>
            <a:chOff x="2394" y="1127"/>
            <a:chExt cx="3373" cy="3185"/>
          </a:xfrm>
        </p:grpSpPr>
        <p:sp>
          <p:nvSpPr>
            <p:cNvPr id="11" name="Google Shape;11;p34"/>
            <p:cNvSpPr txBox="1"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34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34"/>
            <p:cNvSpPr txBox="1"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34"/>
            <p:cNvSpPr/>
            <p:nvPr/>
          </p:nvSpPr>
          <p:spPr>
            <a:xfrm>
              <a:off x="4871" y="3508"/>
              <a:ext cx="66" cy="96"/>
            </a:xfrm>
            <a:custGeom>
              <a:rect b="b" l="l" r="r" t="t"/>
              <a:pathLst>
                <a:path extrusionOk="0" h="96" w="6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34"/>
            <p:cNvSpPr txBox="1"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34"/>
            <p:cNvSpPr txBox="1"/>
            <p:nvPr/>
          </p:nvSpPr>
          <p:spPr>
            <a:xfrm rot="-960000">
              <a:off x="5640" y="1521"/>
              <a:ext cx="6" cy="881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34"/>
            <p:cNvSpPr txBox="1"/>
            <p:nvPr/>
          </p:nvSpPr>
          <p:spPr>
            <a:xfrm rot="-1200000">
              <a:off x="3444" y="1816"/>
              <a:ext cx="6" cy="20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34"/>
            <p:cNvSpPr txBox="1"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34"/>
            <p:cNvSpPr txBox="1"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34"/>
            <p:cNvSpPr/>
            <p:nvPr/>
          </p:nvSpPr>
          <p:spPr>
            <a:xfrm>
              <a:off x="4007" y="3021"/>
              <a:ext cx="623" cy="156"/>
            </a:xfrm>
            <a:custGeom>
              <a:rect b="b" l="l" r="r" t="t"/>
              <a:pathLst>
                <a:path extrusionOk="0" h="156" w="623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34"/>
            <p:cNvSpPr/>
            <p:nvPr/>
          </p:nvSpPr>
          <p:spPr>
            <a:xfrm>
              <a:off x="4762" y="3591"/>
              <a:ext cx="996" cy="126"/>
            </a:xfrm>
            <a:custGeom>
              <a:rect b="b" l="l" r="r" t="t"/>
              <a:pathLst>
                <a:path extrusionOk="0" h="126" w="993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34"/>
            <p:cNvSpPr/>
            <p:nvPr/>
          </p:nvSpPr>
          <p:spPr>
            <a:xfrm>
              <a:off x="4786" y="3645"/>
              <a:ext cx="972" cy="245"/>
            </a:xfrm>
            <a:custGeom>
              <a:rect b="b" l="l" r="r" t="t"/>
              <a:pathLst>
                <a:path extrusionOk="0" h="245" w="969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34"/>
            <p:cNvSpPr/>
            <p:nvPr/>
          </p:nvSpPr>
          <p:spPr>
            <a:xfrm>
              <a:off x="4804" y="3591"/>
              <a:ext cx="954" cy="90"/>
            </a:xfrm>
            <a:custGeom>
              <a:rect b="b" l="l" r="r" t="t"/>
              <a:pathLst>
                <a:path extrusionOk="0" h="90" w="951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34"/>
            <p:cNvSpPr/>
            <p:nvPr/>
          </p:nvSpPr>
          <p:spPr>
            <a:xfrm>
              <a:off x="3059" y="1541"/>
              <a:ext cx="102" cy="155"/>
            </a:xfrm>
            <a:custGeom>
              <a:rect b="b" l="l" r="r" t="t"/>
              <a:pathLst>
                <a:path extrusionOk="0" h="155" w="102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34"/>
            <p:cNvSpPr/>
            <p:nvPr/>
          </p:nvSpPr>
          <p:spPr>
            <a:xfrm>
              <a:off x="3059" y="1690"/>
              <a:ext cx="90" cy="96"/>
            </a:xfrm>
            <a:custGeom>
              <a:rect b="b" l="l" r="r" t="t"/>
              <a:pathLst>
                <a:path extrusionOk="0" h="96" w="9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34"/>
            <p:cNvSpPr/>
            <p:nvPr/>
          </p:nvSpPr>
          <p:spPr>
            <a:xfrm>
              <a:off x="3059" y="1768"/>
              <a:ext cx="90" cy="108"/>
            </a:xfrm>
            <a:custGeom>
              <a:rect b="b" l="l" r="r" t="t"/>
              <a:pathLst>
                <a:path extrusionOk="0" h="108" w="9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34"/>
            <p:cNvSpPr/>
            <p:nvPr/>
          </p:nvSpPr>
          <p:spPr>
            <a:xfrm>
              <a:off x="5470" y="1205"/>
              <a:ext cx="102" cy="156"/>
            </a:xfrm>
            <a:custGeom>
              <a:rect b="b" l="l" r="r" t="t"/>
              <a:pathLst>
                <a:path extrusionOk="0" h="156" w="102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34"/>
            <p:cNvSpPr/>
            <p:nvPr/>
          </p:nvSpPr>
          <p:spPr>
            <a:xfrm>
              <a:off x="5476" y="1349"/>
              <a:ext cx="84" cy="96"/>
            </a:xfrm>
            <a:custGeom>
              <a:rect b="b" l="l" r="r" t="t"/>
              <a:pathLst>
                <a:path extrusionOk="0" h="96" w="84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34"/>
            <p:cNvSpPr/>
            <p:nvPr/>
          </p:nvSpPr>
          <p:spPr>
            <a:xfrm>
              <a:off x="5470" y="1433"/>
              <a:ext cx="90" cy="108"/>
            </a:xfrm>
            <a:custGeom>
              <a:rect b="b" l="l" r="r" t="t"/>
              <a:pathLst>
                <a:path extrusionOk="0" h="108" w="9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34"/>
            <p:cNvSpPr/>
            <p:nvPr/>
          </p:nvSpPr>
          <p:spPr>
            <a:xfrm>
              <a:off x="5428" y="3525"/>
              <a:ext cx="66" cy="96"/>
            </a:xfrm>
            <a:custGeom>
              <a:rect b="b" l="l" r="r" t="t"/>
              <a:pathLst>
                <a:path extrusionOk="0" h="96" w="6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34"/>
            <p:cNvSpPr/>
            <p:nvPr/>
          </p:nvSpPr>
          <p:spPr>
            <a:xfrm>
              <a:off x="3017" y="1127"/>
              <a:ext cx="2603" cy="444"/>
            </a:xfrm>
            <a:custGeom>
              <a:rect b="b" l="l" r="r" t="t"/>
              <a:pathLst>
                <a:path extrusionOk="0" h="444" w="259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34"/>
            <p:cNvSpPr/>
            <p:nvPr/>
          </p:nvSpPr>
          <p:spPr>
            <a:xfrm>
              <a:off x="2934" y="3773"/>
              <a:ext cx="84" cy="95"/>
            </a:xfrm>
            <a:custGeom>
              <a:rect b="b" l="l" r="r" t="t"/>
              <a:pathLst>
                <a:path extrusionOk="0" h="95" w="84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3779" y="3872"/>
              <a:ext cx="90" cy="108"/>
            </a:xfrm>
            <a:custGeom>
              <a:rect b="b" l="l" r="r" t="t"/>
              <a:pathLst>
                <a:path extrusionOk="0" h="108" w="9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34"/>
            <p:cNvSpPr/>
            <p:nvPr/>
          </p:nvSpPr>
          <p:spPr>
            <a:xfrm>
              <a:off x="2400" y="3872"/>
              <a:ext cx="72" cy="90"/>
            </a:xfrm>
            <a:custGeom>
              <a:rect b="b" l="l" r="r" t="t"/>
              <a:pathLst>
                <a:path extrusionOk="0" h="90" w="71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34"/>
            <p:cNvSpPr/>
            <p:nvPr/>
          </p:nvSpPr>
          <p:spPr>
            <a:xfrm>
              <a:off x="3743" y="3788"/>
              <a:ext cx="90" cy="96"/>
            </a:xfrm>
            <a:custGeom>
              <a:rect b="b" l="l" r="r" t="t"/>
              <a:pathLst>
                <a:path extrusionOk="0" h="96" w="9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34"/>
            <p:cNvSpPr/>
            <p:nvPr/>
          </p:nvSpPr>
          <p:spPr>
            <a:xfrm>
              <a:off x="5422" y="3603"/>
              <a:ext cx="72" cy="108"/>
            </a:xfrm>
            <a:custGeom>
              <a:rect b="b" l="l" r="r" t="t"/>
              <a:pathLst>
                <a:path extrusionOk="0" h="108" w="72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34"/>
            <p:cNvSpPr txBox="1"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1;p34"/>
            <p:cNvSpPr txBox="1"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34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fmla="val 6326" name="adj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4306" y="1529"/>
              <a:ext cx="252" cy="1576"/>
            </a:xfrm>
            <a:custGeom>
              <a:rect b="b" l="l" r="r" t="t"/>
              <a:pathLst>
                <a:path extrusionOk="0" h="1576" w="252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4169" y="1421"/>
              <a:ext cx="317" cy="138"/>
            </a:xfrm>
            <a:custGeom>
              <a:rect b="b" l="l" r="r" t="t"/>
              <a:pathLst>
                <a:path extrusionOk="0" h="138" w="316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5" name="Google Shape;45;p3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6"/>
          <p:cNvGrpSpPr/>
          <p:nvPr/>
        </p:nvGrpSpPr>
        <p:grpSpPr>
          <a:xfrm>
            <a:off x="3800475" y="1789112"/>
            <a:ext cx="5355117" cy="5056187"/>
            <a:chOff x="2394" y="1127"/>
            <a:chExt cx="3373" cy="3185"/>
          </a:xfrm>
        </p:grpSpPr>
        <p:sp>
          <p:nvSpPr>
            <p:cNvPr id="58" name="Google Shape;58;p36"/>
            <p:cNvSpPr txBox="1"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36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36"/>
            <p:cNvSpPr txBox="1"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36"/>
            <p:cNvSpPr/>
            <p:nvPr/>
          </p:nvSpPr>
          <p:spPr>
            <a:xfrm>
              <a:off x="4871" y="3508"/>
              <a:ext cx="66" cy="96"/>
            </a:xfrm>
            <a:custGeom>
              <a:rect b="b" l="l" r="r" t="t"/>
              <a:pathLst>
                <a:path extrusionOk="0" h="96" w="6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36"/>
            <p:cNvSpPr txBox="1"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" name="Google Shape;63;p36"/>
            <p:cNvSpPr txBox="1"/>
            <p:nvPr/>
          </p:nvSpPr>
          <p:spPr>
            <a:xfrm rot="-960000">
              <a:off x="5640" y="1521"/>
              <a:ext cx="6" cy="881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64;p36"/>
            <p:cNvSpPr txBox="1"/>
            <p:nvPr/>
          </p:nvSpPr>
          <p:spPr>
            <a:xfrm rot="-1200000">
              <a:off x="3444" y="1816"/>
              <a:ext cx="6" cy="203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36"/>
            <p:cNvSpPr txBox="1"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" name="Google Shape;66;p36"/>
            <p:cNvSpPr txBox="1"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67;p36"/>
            <p:cNvSpPr/>
            <p:nvPr/>
          </p:nvSpPr>
          <p:spPr>
            <a:xfrm>
              <a:off x="4007" y="3021"/>
              <a:ext cx="623" cy="156"/>
            </a:xfrm>
            <a:custGeom>
              <a:rect b="b" l="l" r="r" t="t"/>
              <a:pathLst>
                <a:path extrusionOk="0" h="156" w="623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68;p36"/>
            <p:cNvSpPr/>
            <p:nvPr/>
          </p:nvSpPr>
          <p:spPr>
            <a:xfrm>
              <a:off x="4762" y="3591"/>
              <a:ext cx="996" cy="126"/>
            </a:xfrm>
            <a:custGeom>
              <a:rect b="b" l="l" r="r" t="t"/>
              <a:pathLst>
                <a:path extrusionOk="0" h="126" w="993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69;p36"/>
            <p:cNvSpPr/>
            <p:nvPr/>
          </p:nvSpPr>
          <p:spPr>
            <a:xfrm>
              <a:off x="4786" y="3645"/>
              <a:ext cx="972" cy="245"/>
            </a:xfrm>
            <a:custGeom>
              <a:rect b="b" l="l" r="r" t="t"/>
              <a:pathLst>
                <a:path extrusionOk="0" h="245" w="969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Google Shape;70;p36"/>
            <p:cNvSpPr/>
            <p:nvPr/>
          </p:nvSpPr>
          <p:spPr>
            <a:xfrm>
              <a:off x="4804" y="3591"/>
              <a:ext cx="954" cy="90"/>
            </a:xfrm>
            <a:custGeom>
              <a:rect b="b" l="l" r="r" t="t"/>
              <a:pathLst>
                <a:path extrusionOk="0" h="90" w="951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" name="Google Shape;71;p36"/>
            <p:cNvSpPr/>
            <p:nvPr/>
          </p:nvSpPr>
          <p:spPr>
            <a:xfrm>
              <a:off x="3059" y="1541"/>
              <a:ext cx="102" cy="155"/>
            </a:xfrm>
            <a:custGeom>
              <a:rect b="b" l="l" r="r" t="t"/>
              <a:pathLst>
                <a:path extrusionOk="0" h="155" w="102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72;p36"/>
            <p:cNvSpPr/>
            <p:nvPr/>
          </p:nvSpPr>
          <p:spPr>
            <a:xfrm>
              <a:off x="3059" y="1690"/>
              <a:ext cx="90" cy="96"/>
            </a:xfrm>
            <a:custGeom>
              <a:rect b="b" l="l" r="r" t="t"/>
              <a:pathLst>
                <a:path extrusionOk="0" h="96" w="9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73;p36"/>
            <p:cNvSpPr/>
            <p:nvPr/>
          </p:nvSpPr>
          <p:spPr>
            <a:xfrm>
              <a:off x="3059" y="1768"/>
              <a:ext cx="90" cy="108"/>
            </a:xfrm>
            <a:custGeom>
              <a:rect b="b" l="l" r="r" t="t"/>
              <a:pathLst>
                <a:path extrusionOk="0" h="108" w="9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" name="Google Shape;74;p36"/>
            <p:cNvSpPr/>
            <p:nvPr/>
          </p:nvSpPr>
          <p:spPr>
            <a:xfrm>
              <a:off x="5470" y="1205"/>
              <a:ext cx="102" cy="156"/>
            </a:xfrm>
            <a:custGeom>
              <a:rect b="b" l="l" r="r" t="t"/>
              <a:pathLst>
                <a:path extrusionOk="0" h="156" w="102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" name="Google Shape;75;p36"/>
            <p:cNvSpPr/>
            <p:nvPr/>
          </p:nvSpPr>
          <p:spPr>
            <a:xfrm>
              <a:off x="5476" y="1349"/>
              <a:ext cx="84" cy="96"/>
            </a:xfrm>
            <a:custGeom>
              <a:rect b="b" l="l" r="r" t="t"/>
              <a:pathLst>
                <a:path extrusionOk="0" h="96" w="84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36"/>
            <p:cNvSpPr/>
            <p:nvPr/>
          </p:nvSpPr>
          <p:spPr>
            <a:xfrm>
              <a:off x="5470" y="1433"/>
              <a:ext cx="90" cy="108"/>
            </a:xfrm>
            <a:custGeom>
              <a:rect b="b" l="l" r="r" t="t"/>
              <a:pathLst>
                <a:path extrusionOk="0" h="108" w="9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Google Shape;77;p36"/>
            <p:cNvSpPr/>
            <p:nvPr/>
          </p:nvSpPr>
          <p:spPr>
            <a:xfrm>
              <a:off x="5428" y="3525"/>
              <a:ext cx="66" cy="96"/>
            </a:xfrm>
            <a:custGeom>
              <a:rect b="b" l="l" r="r" t="t"/>
              <a:pathLst>
                <a:path extrusionOk="0" h="96" w="6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36"/>
            <p:cNvSpPr/>
            <p:nvPr/>
          </p:nvSpPr>
          <p:spPr>
            <a:xfrm>
              <a:off x="3017" y="1127"/>
              <a:ext cx="2603" cy="444"/>
            </a:xfrm>
            <a:custGeom>
              <a:rect b="b" l="l" r="r" t="t"/>
              <a:pathLst>
                <a:path extrusionOk="0" h="444" w="259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36"/>
            <p:cNvSpPr/>
            <p:nvPr/>
          </p:nvSpPr>
          <p:spPr>
            <a:xfrm>
              <a:off x="2934" y="3773"/>
              <a:ext cx="84" cy="95"/>
            </a:xfrm>
            <a:custGeom>
              <a:rect b="b" l="l" r="r" t="t"/>
              <a:pathLst>
                <a:path extrusionOk="0" h="95" w="84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36"/>
            <p:cNvSpPr/>
            <p:nvPr/>
          </p:nvSpPr>
          <p:spPr>
            <a:xfrm>
              <a:off x="3779" y="3872"/>
              <a:ext cx="90" cy="108"/>
            </a:xfrm>
            <a:custGeom>
              <a:rect b="b" l="l" r="r" t="t"/>
              <a:pathLst>
                <a:path extrusionOk="0" h="108" w="9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36"/>
            <p:cNvSpPr/>
            <p:nvPr/>
          </p:nvSpPr>
          <p:spPr>
            <a:xfrm>
              <a:off x="2400" y="3872"/>
              <a:ext cx="72" cy="90"/>
            </a:xfrm>
            <a:custGeom>
              <a:rect b="b" l="l" r="r" t="t"/>
              <a:pathLst>
                <a:path extrusionOk="0" h="90" w="71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36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36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3743" y="3788"/>
              <a:ext cx="90" cy="96"/>
            </a:xfrm>
            <a:custGeom>
              <a:rect b="b" l="l" r="r" t="t"/>
              <a:pathLst>
                <a:path extrusionOk="0" h="96" w="9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5422" y="3603"/>
              <a:ext cx="72" cy="108"/>
            </a:xfrm>
            <a:custGeom>
              <a:rect b="b" l="l" r="r" t="t"/>
              <a:pathLst>
                <a:path extrusionOk="0" h="108" w="72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36"/>
            <p:cNvSpPr txBox="1"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88;p36"/>
            <p:cNvSpPr txBox="1"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fmla="val 6326" name="adj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36"/>
            <p:cNvSpPr/>
            <p:nvPr/>
          </p:nvSpPr>
          <p:spPr>
            <a:xfrm>
              <a:off x="4306" y="1529"/>
              <a:ext cx="252" cy="1576"/>
            </a:xfrm>
            <a:custGeom>
              <a:rect b="b" l="l" r="r" t="t"/>
              <a:pathLst>
                <a:path extrusionOk="0" h="1576" w="252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36"/>
            <p:cNvSpPr/>
            <p:nvPr/>
          </p:nvSpPr>
          <p:spPr>
            <a:xfrm>
              <a:off x="4169" y="1421"/>
              <a:ext cx="317" cy="138"/>
            </a:xfrm>
            <a:custGeom>
              <a:rect b="b" l="l" r="r" t="t"/>
              <a:pathLst>
                <a:path extrusionOk="0" h="138" w="316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2" name="Google Shape;92;p36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4" name="Google Shape;94;p36"/>
          <p:cNvSpPr txBox="1"/>
          <p:nvPr>
            <p:ph idx="10" type="dt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5" name="Google Shape;95;p36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Google Shape;96;p36"/>
          <p:cNvSpPr txBox="1"/>
          <p:nvPr>
            <p:ph idx="12" type="sldNum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457200" y="2130425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CARDIOVASCULAR</a:t>
            </a:r>
            <a:endParaRPr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942975" y="41465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Desy Andari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Laboratorium histologi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Fakultas Kedokteran UMM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A. Sedang = muskularis = distributing artery </a:t>
            </a:r>
            <a:endParaRPr/>
          </a:p>
        </p:txBody>
      </p:sp>
      <p:sp>
        <p:nvSpPr>
          <p:cNvPr id="231" name="Google Shape;231;p1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Yg menonjol komponen otot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Mendistribusikan darah ke bbg organ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: subendotel sangat tipis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LEI : sangat jelas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 : 40 lapisan otot polos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 : LEE jelas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Lokasi: tibialis, poplitea, axilaris, lienalis, mesenterica, intercostalis.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Arteri besar = arteri tipe elastis</a:t>
            </a:r>
            <a:endParaRPr/>
          </a:p>
        </p:txBody>
      </p:sp>
      <p:sp>
        <p:nvSpPr>
          <p:cNvPr id="238" name="Google Shape;238;p11"/>
          <p:cNvSpPr txBox="1"/>
          <p:nvPr>
            <p:ph idx="1" type="body"/>
          </p:nvPr>
        </p:nvSpPr>
        <p:spPr>
          <a:xfrm>
            <a:off x="228600" y="1600200"/>
            <a:ext cx="89154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Serat Elastis &gt;&gt;&gt;, warna kekuningan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Dinding relatif tipis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: lebih tebal, endotel (+) lam. Basalis kdg tdk tampak. Subendotel : tebal, serabut elastis &gt;&gt;&gt;, otot polos &lt;&lt;. LEI tak tampak (kabur)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 : lamela elastis yg di antaranya tdp otot polos.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 : tipis. LEE tdk jelas, vasa vasorum (+)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KAPILER</a:t>
            </a:r>
            <a:endParaRPr/>
          </a:p>
        </p:txBody>
      </p:sp>
      <p:sp>
        <p:nvSpPr>
          <p:cNvPr id="245" name="Google Shape;245;p1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Permeabilitas selektif  pertukaran O2, Co2, metabolit, nutrien, sisa metabolit antara darah dan jaringan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dan TA, tanpa TM.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	- Tunica intima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(TI) : Endotel (+) diatas lamina basalis (LB)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b="0" i="0" lang="en-US" sz="3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T. Media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 TM ) : (-)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b="0" i="0" lang="en-US" sz="3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T. adventitia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: (+), mengandung perisit (sel adventitial),   jenis undifferentiated cell, derivat mesenkim, terletak di 	dalam LB., mampu transformasi/diferensiasi menjadi sel otot atau sel lain.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JENIS-JENIS KAPILER</a:t>
            </a:r>
            <a:endParaRPr/>
          </a:p>
        </p:txBody>
      </p:sp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3810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Berdasarkan struktur endotel, ada 3 jenis :</a:t>
            </a:r>
            <a:endParaRPr/>
          </a:p>
          <a:p>
            <a: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100" y="2060575"/>
            <a:ext cx="6121400" cy="429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>
            <p:ph idx="1" type="body"/>
          </p:nvPr>
        </p:nvSpPr>
        <p:spPr>
          <a:xfrm>
            <a:off x="457200" y="914400"/>
            <a:ext cx="8229600" cy="521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 Continuous capillary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Khas : </a:t>
            </a:r>
            <a:r>
              <a:rPr b="0" i="1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pori-pori di endotel (-)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Lokasi (Lok)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: otot, saraf, otak dan paru, jaringan ikat, pankreas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vesikel pinositik &gt;&gt; utk mencegah kebocoran molekul.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57200" y="1447800"/>
            <a:ext cx="822642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Lokasi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tempat pertukaran antara darah dan jaringan cepat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Ginjal: filtrasi darah dan prod urin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Endokrin: transport hormon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Ciliaris: prod H. Aqueus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Striae vascularis : endolimfe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vs-new2" id="286" name="Google Shape;286;p18"/>
          <p:cNvPicPr preferRelativeResize="0"/>
          <p:nvPr/>
        </p:nvPicPr>
        <p:blipFill rotWithShape="1">
          <a:blip r:embed="rId3">
            <a:alphaModFix/>
          </a:blip>
          <a:srcRect b="34570" l="17193" r="13021" t="34512"/>
          <a:stretch/>
        </p:blipFill>
        <p:spPr>
          <a:xfrm>
            <a:off x="100012" y="3581400"/>
            <a:ext cx="904398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609600"/>
            <a:ext cx="4398962" cy="254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381000"/>
            <a:ext cx="3886200" cy="308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>
            <p:ph idx="1" type="body"/>
          </p:nvPr>
        </p:nvSpPr>
        <p:spPr>
          <a:xfrm>
            <a:off x="457200" y="990600"/>
            <a:ext cx="8226425" cy="510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Kapiler sinusoid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Ciri khas 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a. Berkelok-kelok, lumen sangat lebar (30-40 mm) shg.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aliran darah lambat.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b. Dibawah endotel tidak ada dinding, sehingga terdapat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ruang terbuka, melalui ruang ini, kapiler berhub. dg.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jar.  dibawahnya.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c. Pori/fenestra di endotel banyak (multiple)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d. Terdapat sel yang berfungsi fagosit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e. Lamina basalis yang kontinu (-)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Dengan ke 5 ciri tersebut cairan darah dan makromol dapat  balik antara 2 ruangan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Lokasi :</a:t>
            </a: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Hepar, organ hematopoesis (lien dan sumsum tlg)</a:t>
            </a:r>
            <a:endParaRPr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PENDAHULUAN</a:t>
            </a:r>
            <a:endParaRPr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304800" y="1600200"/>
            <a:ext cx="85344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Sistem cardiovascular tdd: 4 ruang jantung dan sirkulasi tertutup arteri dan vena.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Sirkulasi pulmonal: A. Pulmonalis (CO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  kapiler pulmonalis (CO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  V. Pulmonalis (O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Sirkulasi sistemik: aorta  seluruh tubuh  vena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Dilapisi endotel</a:t>
            </a:r>
            <a:endParaRPr/>
          </a:p>
        </p:txBody>
      </p:sp>
      <p:cxnSp>
        <p:nvCxnSpPr>
          <p:cNvPr id="174" name="Google Shape;174;p2"/>
          <p:cNvCxnSpPr/>
          <p:nvPr/>
        </p:nvCxnSpPr>
        <p:spPr>
          <a:xfrm>
            <a:off x="4953000" y="3505200"/>
            <a:ext cx="838200" cy="1587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vs-new2" id="301" name="Google Shape;30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250" r="19089" t="66865"/>
          <a:stretch/>
        </p:blipFill>
        <p:spPr>
          <a:xfrm>
            <a:off x="1600200" y="1752600"/>
            <a:ext cx="5867400" cy="386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kapiler2-SBD" id="309" name="Google Shape;309;p21"/>
          <p:cNvPicPr preferRelativeResize="0"/>
          <p:nvPr/>
        </p:nvPicPr>
        <p:blipFill rotWithShape="1">
          <a:blip r:embed="rId3">
            <a:alphaModFix/>
          </a:blip>
          <a:srcRect b="12532" l="3593" r="1509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Venula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Dari kapiler venula yang bocor.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Endotel tdk bertautan erat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Dipengaruhi zat vasoaktif (saat inflamasi)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≈ arteri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Katup (+)  mencegah aliran balik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Serat elastin TM tidak teratur  LE tdk tampak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JANTUNG </a:t>
            </a:r>
            <a:endParaRPr/>
          </a:p>
        </p:txBody>
      </p:sp>
      <p:sp>
        <p:nvSpPr>
          <p:cNvPr id="330" name="Google Shape;330;p2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Terdiri dari 3 tunica: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= endocardium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 = myocardium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 = epicardium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JANTUNG</a:t>
            </a:r>
            <a:endParaRPr/>
          </a:p>
        </p:txBody>
      </p:sp>
      <p:sp>
        <p:nvSpPr>
          <p:cNvPr id="337" name="Google Shape;337;p2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Endocardium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Selapis endotel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Subendocard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tdd. jar. ikat, mengandung : vena, saraf, cabang sistem konduksi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Serabut Purkinye  Sel membesar, inti 1-2, ditengah, seperti otot jantung, tp sitoplasma banyak timbunan glikogen, pucat, miofibril jarang</a:t>
            </a:r>
            <a:endParaRPr/>
          </a:p>
          <a:p>
            <a: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86868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VS7" id="353" name="Google Shape;353;p27"/>
          <p:cNvPicPr preferRelativeResize="0"/>
          <p:nvPr/>
        </p:nvPicPr>
        <p:blipFill rotWithShape="1">
          <a:blip r:embed="rId3">
            <a:alphaModFix/>
          </a:blip>
          <a:srcRect b="48318" l="15116" r="13043" t="795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VS8" id="361" name="Google Shape;361;p28"/>
          <p:cNvPicPr preferRelativeResize="0"/>
          <p:nvPr/>
        </p:nvPicPr>
        <p:blipFill rotWithShape="1">
          <a:blip r:embed="rId3">
            <a:alphaModFix/>
          </a:blip>
          <a:srcRect b="44984" l="9425" r="19569" t="811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 txBox="1"/>
          <p:nvPr>
            <p:ph idx="1" type="body"/>
          </p:nvPr>
        </p:nvSpPr>
        <p:spPr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Mioacardium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Otot jantung = Miosit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serabutnya bercabang, anastomose +, inti 1-2 di tengah.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Diskus interkalaris +.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Sifat: involunter, kontraksi kuat, ritmis dan otomatis.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type="title"/>
          </p:nvPr>
        </p:nvSpPr>
        <p:spPr>
          <a:xfrm>
            <a:off x="455612" y="273050"/>
            <a:ext cx="8074025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STRUKTUR UMUM PEMB. DARAH (PD)</a:t>
            </a:r>
            <a:endParaRPr/>
          </a:p>
        </p:txBody>
      </p:sp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457200" y="1066800"/>
            <a:ext cx="8229600" cy="505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AutoNum type="arabicPeriod"/>
            </a:pPr>
            <a:r>
              <a:rPr b="1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Tunica Intima (TI) tdd :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 Trdpt 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Selapis endotel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di bagian dalam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Lap. subendotel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: tdd. ji. longgar halus. Pada arteriole, lap. Ini sangat tipis sekali shg. hampir sukar dilihat.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AutoNum type="arabicPeriod" startAt="2"/>
            </a:pPr>
            <a:r>
              <a:rPr b="1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Tunica Media ( TM ) tdd :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-Terutama tdd. lapisan sel otot, diantaranya tdp serat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elastin, kolagen dan proteoglikan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-TM paling berkembang dan dpt  untuk membedakan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antara A. besar dan A. sedang.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/>
          <p:nvPr>
            <p:ph type="title"/>
          </p:nvPr>
        </p:nvSpPr>
        <p:spPr>
          <a:xfrm>
            <a:off x="36195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Miosit atrium &lt; miosit ventrikel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Rangka: J.I fibrosa (trigonum fibrosum, anulus fibrosus)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Kondroid: J.I ≈ fibrokartilago (kondrosit?)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Katup jantung: kondroid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Korda tendinae</a:t>
            </a:r>
            <a:endParaRPr/>
          </a:p>
          <a:p>
            <a: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Epicardium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Lapisan luar jantung  J.I. longgar, fibroblas, serat kolagen, j.lemak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Dibungkus pericardium viseral dan epitel selapis pipih</a:t>
            </a:r>
            <a:endParaRPr/>
          </a:p>
          <a:p>
            <a: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Hantaran listrik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 node  dinding atrium kanan (V.cava superior)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AV node  dinding tengah atrium kanan (katup trikuspidalis)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Berkas AV (bundle His)  bercabang ke tiap ventrikel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Serabut Purkinje: konduksi impuls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Narrow vertical" id="394" name="Google Shape;394;p33"/>
          <p:cNvSpPr/>
          <p:nvPr/>
        </p:nvSpPr>
        <p:spPr>
          <a:xfrm>
            <a:off x="2514600" y="2057400"/>
            <a:ext cx="4343400" cy="2286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Wassalam 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Tunica media</a:t>
            </a:r>
            <a:endParaRPr/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Lapisan sel otot, di antaranya tdp elastin, kolagen dan proteoglikan.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Bagian plg berkembang, utk membedakan arteri besar dan sedang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Terdapat lamina elastika interna (LEI) dan lamina elastika eksterna (LEE).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TM-TI →LEI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TM-TA → LEE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Tunica Adventitia (TA)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Terutama tdd.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serabut elastis dan kolagen</a:t>
            </a: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Pada PD besar, di TA tdp. vasa vasorum untuk nutrisi TM karena tidak cukup bila hanya dari lumen saja.</a:t>
            </a:r>
            <a:endParaRPr/>
          </a:p>
          <a:p>
            <a: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508000"/>
            <a:ext cx="8305800" cy="677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Nutrisi P.D</a:t>
            </a:r>
            <a:endParaRPr/>
          </a:p>
        </p:txBody>
      </p:sp>
      <p:sp>
        <p:nvSpPr>
          <p:cNvPr id="210" name="Google Shape;210;p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 dari vasa vasorum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 luar dari arteriole cab. Kolateral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dan TM bag.plg dlm avaskuler → nutrisi difusi dr lumen.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klasifikasi</a:t>
            </a:r>
            <a:endParaRPr/>
          </a:p>
        </p:txBody>
      </p:sp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Arteriole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 sedang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 besar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Arteriole </a:t>
            </a:r>
            <a:endParaRPr/>
          </a:p>
        </p:txBody>
      </p:sp>
      <p:sp>
        <p:nvSpPr>
          <p:cNvPr id="224" name="Google Shape;224;p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Tipis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Ø 100 – 500 µm.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Lumen sempit.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 : subendotel (-)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TM : 1-5 lapis sel otot polos, spiral.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LEE : pd arteriole yg lebih besar.</a:t>
            </a:r>
            <a:endParaRPr/>
          </a:p>
          <a:p>
            <a:pPr indent="-210820" lvl="0" marL="342900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