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Montserrat"/>
      <p:regular r:id="rId52"/>
      <p:bold r:id="rId53"/>
      <p:italic r:id="rId54"/>
      <p:boldItalic r:id="rId55"/>
    </p:embeddedFont>
    <p:embeddedFont>
      <p:font typeface="Lato"/>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0" roundtripDataSignature="AMtx7mi1OFs+pwr2i21ahdp+cbfSWLAQ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Montserrat-bold.fntdata"/><Relationship Id="rId52" Type="http://schemas.openxmlformats.org/officeDocument/2006/relationships/font" Target="fonts/Montserrat-regular.fntdata"/><Relationship Id="rId11" Type="http://schemas.openxmlformats.org/officeDocument/2006/relationships/slide" Target="slides/slide6.xml"/><Relationship Id="rId55" Type="http://schemas.openxmlformats.org/officeDocument/2006/relationships/font" Target="fonts/Montserrat-boldItalic.fntdata"/><Relationship Id="rId10" Type="http://schemas.openxmlformats.org/officeDocument/2006/relationships/slide" Target="slides/slide5.xml"/><Relationship Id="rId54" Type="http://schemas.openxmlformats.org/officeDocument/2006/relationships/font" Target="fonts/Montserrat-italic.fntdata"/><Relationship Id="rId13" Type="http://schemas.openxmlformats.org/officeDocument/2006/relationships/slide" Target="slides/slide8.xml"/><Relationship Id="rId57" Type="http://schemas.openxmlformats.org/officeDocument/2006/relationships/font" Target="fonts/Lato-bold.fntdata"/><Relationship Id="rId12" Type="http://schemas.openxmlformats.org/officeDocument/2006/relationships/slide" Target="slides/slide7.xml"/><Relationship Id="rId56" Type="http://schemas.openxmlformats.org/officeDocument/2006/relationships/font" Target="fonts/Lato-regular.fntdata"/><Relationship Id="rId15" Type="http://schemas.openxmlformats.org/officeDocument/2006/relationships/slide" Target="slides/slide10.xml"/><Relationship Id="rId59" Type="http://schemas.openxmlformats.org/officeDocument/2006/relationships/font" Target="fonts/Lato-boldItalic.fntdata"/><Relationship Id="rId14" Type="http://schemas.openxmlformats.org/officeDocument/2006/relationships/slide" Target="slides/slide9.xml"/><Relationship Id="rId58"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Perhatian visual adalah proses yang mengatasi masalah ini dengan mengarahkan sebagian kecil informasi yang tiba di korteks visual primer ke pusat tingkat tinggi yang terlibat dalam memori kerja visual dan pengenalan pola. Attentional visual field (AVF), sering disebut bidang pandang yang berguna (UFOV), mengukur ukuran bidang visual (VF) di mana seseorang dapat mendeteksi dan melokalisasi target perifer dengan adanya target pusat tetap (perhatian terbagi) , dengan atau tanpa distraktor lain (perhatian selektif).1 Pentingnya dan relevansi AVF terletak pada kenyataan bahwa kemampuan untuk mengekstrak informasi visual dalam sekejap membutuhkan pemrosesan kognitif tingkat tinggi, daripada hanya input sensorik visual, fitur penting dalam mobilitas dan mengemudi.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Kulit, otot, tendon, persendian, dan organ dalam memiliki reseptor yang mendeteksi sentuhan, suhu atau rasa sakit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Rasa haus merupakan indikator dehidrasi akut namun sensasi haus pada lansia sudah menurun sehingga asupan air pada mereka harus lebih diperhatikan</a:t>
            </a:r>
            <a:endParaRPr/>
          </a:p>
          <a:p>
            <a:pPr indent="0" lvl="0" marL="0" rtl="0" algn="l">
              <a:lnSpc>
                <a:spcPct val="100000"/>
              </a:lnSpc>
              <a:spcBef>
                <a:spcPts val="0"/>
              </a:spcBef>
              <a:spcAft>
                <a:spcPts val="0"/>
              </a:spcAft>
              <a:buSzPts val="1100"/>
              <a:buNone/>
            </a:pPr>
            <a:r>
              <a:rPr lang="en-US"/>
              <a:t>sengaja membatasi konsumsi cairan untuk menghindari frekuensi berkemih, terutama pada mereka yang memiliki gangguan mobilitas.</a:t>
            </a:r>
            <a:endParaRPr/>
          </a:p>
          <a:p>
            <a:pPr indent="0" lvl="0" marL="0" rtl="0" algn="l">
              <a:lnSpc>
                <a:spcPct val="100000"/>
              </a:lnSpc>
              <a:spcBef>
                <a:spcPts val="0"/>
              </a:spcBef>
              <a:spcAft>
                <a:spcPts val="0"/>
              </a:spcAft>
              <a:buSzPts val="1100"/>
              <a:buNone/>
            </a:pPr>
            <a:r>
              <a:rPr lang="en-US"/>
              <a:t> waktu minum yang dianjurkan untuk memenuhi kebutuhan cairan agar tetap terhidrasi sepanjang hari dianjurkan minum pada saat bangun tidur, sarapan, pertengahan pagi, makan siang, pertengahan sore hari, petang hari, makan malam dan sebelum tidur, perlu peningkatan cairan apabila temperatur ekstrem, aktivitas fisik meningkat, demam dan mengkonsumsi alkohol.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777777"/>
              </a:buClr>
              <a:buSzPts val="1200"/>
              <a:buChar char="●"/>
            </a:pPr>
            <a:r>
              <a:rPr lang="en-US" sz="1200">
                <a:solidFill>
                  <a:srgbClr val="777777"/>
                </a:solidFill>
                <a:highlight>
                  <a:srgbClr val="FFFFFF"/>
                </a:highlight>
              </a:rPr>
              <a:t>Terjadinya penurunan fungsi sel otak, menyebabkan penurunan daya ingat jangka pendek, melambatnya proses informasi, mengatur dan mengurutkan sesuatu yang dapat mengakibatkan kesulitan dalam melakukan aktifitas sehari-hari disebut dengan demensia/pikun.</a:t>
            </a:r>
            <a:endParaRPr sz="1200">
              <a:solidFill>
                <a:srgbClr val="777777"/>
              </a:solidFill>
              <a:highlight>
                <a:srgbClr val="FFFFFF"/>
              </a:highlight>
            </a:endParaRPr>
          </a:p>
          <a:p>
            <a:pPr indent="0" lvl="0" marL="0" rtl="0" algn="l">
              <a:lnSpc>
                <a:spcPct val="100000"/>
              </a:lnSpc>
              <a:spcBef>
                <a:spcPts val="80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8"/>
          <p:cNvSpPr/>
          <p:nvPr/>
        </p:nvSpPr>
        <p:spPr>
          <a:xfrm rot="5400000">
            <a:off x="7500300" y="505"/>
            <a:ext cx="1643700" cy="1643700"/>
          </a:xfrm>
          <a:prstGeom prst="diagStripe">
            <a:avLst>
              <a:gd fmla="val 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48"/>
          <p:cNvGrpSpPr/>
          <p:nvPr/>
        </p:nvGrpSpPr>
        <p:grpSpPr>
          <a:xfrm>
            <a:off x="0" y="490"/>
            <a:ext cx="5153705" cy="5134399"/>
            <a:chOff x="0" y="75"/>
            <a:chExt cx="5153705" cy="5152950"/>
          </a:xfrm>
        </p:grpSpPr>
        <p:sp>
          <p:nvSpPr>
            <p:cNvPr id="12" name="Google Shape;12;p48"/>
            <p:cNvSpPr/>
            <p:nvPr/>
          </p:nvSpPr>
          <p:spPr>
            <a:xfrm rot="-5400000">
              <a:off x="455" y="-225"/>
              <a:ext cx="5152800" cy="5153700"/>
            </a:xfrm>
            <a:prstGeom prst="diagStripe">
              <a:avLst>
                <a:gd fmla="val 5000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8"/>
            <p:cNvSpPr/>
            <p:nvPr/>
          </p:nvSpPr>
          <p:spPr>
            <a:xfrm rot="-5400000">
              <a:off x="150" y="1145825"/>
              <a:ext cx="3996600" cy="3996900"/>
            </a:xfrm>
            <a:prstGeom prst="diagStripe">
              <a:avLst>
                <a:gd fmla="val 58774"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8"/>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8"/>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48"/>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17" name="Google Shape;17;p48"/>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8" name="Google Shape;1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grpSp>
        <p:nvGrpSpPr>
          <p:cNvPr id="123" name="Google Shape;123;p57"/>
          <p:cNvGrpSpPr/>
          <p:nvPr/>
        </p:nvGrpSpPr>
        <p:grpSpPr>
          <a:xfrm>
            <a:off x="0" y="4128572"/>
            <a:ext cx="698925" cy="684657"/>
            <a:chOff x="0" y="3785672"/>
            <a:chExt cx="698925" cy="684657"/>
          </a:xfrm>
        </p:grpSpPr>
        <p:sp>
          <p:nvSpPr>
            <p:cNvPr id="124" name="Google Shape;124;p57"/>
            <p:cNvSpPr/>
            <p:nvPr/>
          </p:nvSpPr>
          <p:spPr>
            <a:xfrm rot="-5400000">
              <a:off x="0" y="3785672"/>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7"/>
            <p:cNvSpPr/>
            <p:nvPr/>
          </p:nvSpPr>
          <p:spPr>
            <a:xfrm flipH="1">
              <a:off x="154125" y="3925529"/>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 name="Google Shape;126;p57"/>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27" name="Google Shape;127;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grpSp>
        <p:nvGrpSpPr>
          <p:cNvPr id="20" name="Google Shape;20;p49"/>
          <p:cNvGrpSpPr/>
          <p:nvPr/>
        </p:nvGrpSpPr>
        <p:grpSpPr>
          <a:xfrm>
            <a:off x="0" y="381001"/>
            <a:ext cx="1037850" cy="1016288"/>
            <a:chOff x="0" y="381001"/>
            <a:chExt cx="1037850" cy="1016288"/>
          </a:xfrm>
        </p:grpSpPr>
        <p:sp>
          <p:nvSpPr>
            <p:cNvPr id="21" name="Google Shape;21;p4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4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49"/>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5" name="Google Shape;25;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6" name="Shape 26"/>
        <p:cNvGrpSpPr/>
        <p:nvPr/>
      </p:nvGrpSpPr>
      <p:grpSpPr>
        <a:xfrm>
          <a:off x="0" y="0"/>
          <a:ext cx="0" cy="0"/>
          <a:chOff x="0" y="0"/>
          <a:chExt cx="0" cy="0"/>
        </a:xfrm>
      </p:grpSpPr>
      <p:grpSp>
        <p:nvGrpSpPr>
          <p:cNvPr id="27" name="Google Shape;27;p50"/>
          <p:cNvGrpSpPr/>
          <p:nvPr/>
        </p:nvGrpSpPr>
        <p:grpSpPr>
          <a:xfrm>
            <a:off x="4406400" y="0"/>
            <a:ext cx="4737600" cy="5143500"/>
            <a:chOff x="4406400" y="0"/>
            <a:chExt cx="4737600" cy="5143500"/>
          </a:xfrm>
        </p:grpSpPr>
        <p:sp>
          <p:nvSpPr>
            <p:cNvPr id="28" name="Google Shape;28;p50"/>
            <p:cNvSpPr/>
            <p:nvPr/>
          </p:nvSpPr>
          <p:spPr>
            <a:xfrm rot="5400000">
              <a:off x="4407900" y="-1500"/>
              <a:ext cx="47346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0"/>
            <p:cNvSpPr/>
            <p:nvPr/>
          </p:nvSpPr>
          <p:spPr>
            <a:xfrm rot="5400000">
              <a:off x="4840825" y="6000"/>
              <a:ext cx="42987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0"/>
            <p:cNvSpPr/>
            <p:nvPr/>
          </p:nvSpPr>
          <p:spPr>
            <a:xfrm rot="-5400000">
              <a:off x="5618399" y="123664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0"/>
            <p:cNvSpPr/>
            <p:nvPr/>
          </p:nvSpPr>
          <p:spPr>
            <a:xfrm flipH="1">
              <a:off x="5849857" y="144407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0"/>
            <p:cNvSpPr/>
            <p:nvPr/>
          </p:nvSpPr>
          <p:spPr>
            <a:xfrm rot="-5400000">
              <a:off x="5987081" y="246974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0"/>
            <p:cNvSpPr/>
            <p:nvPr/>
          </p:nvSpPr>
          <p:spPr>
            <a:xfrm flipH="1">
              <a:off x="6222115" y="2677179"/>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0"/>
            <p:cNvSpPr/>
            <p:nvPr/>
          </p:nvSpPr>
          <p:spPr>
            <a:xfrm rot="-5400000">
              <a:off x="6675341" y="186224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0"/>
            <p:cNvSpPr/>
            <p:nvPr/>
          </p:nvSpPr>
          <p:spPr>
            <a:xfrm rot="-5400000">
              <a:off x="6861141" y="247808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0"/>
            <p:cNvSpPr/>
            <p:nvPr/>
          </p:nvSpPr>
          <p:spPr>
            <a:xfrm flipH="1">
              <a:off x="7965266" y="269319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50"/>
            <p:cNvSpPr/>
            <p:nvPr/>
          </p:nvSpPr>
          <p:spPr>
            <a:xfrm flipH="1">
              <a:off x="8145082" y="330903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0"/>
            <p:cNvSpPr/>
            <p:nvPr/>
          </p:nvSpPr>
          <p:spPr>
            <a:xfrm rot="-5400000">
              <a:off x="7047599" y="309534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0"/>
            <p:cNvSpPr/>
            <p:nvPr/>
          </p:nvSpPr>
          <p:spPr>
            <a:xfrm flipH="1">
              <a:off x="7276649" y="330278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0"/>
            <p:cNvSpPr/>
            <p:nvPr/>
          </p:nvSpPr>
          <p:spPr>
            <a:xfrm flipH="1">
              <a:off x="7462448" y="391862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0"/>
            <p:cNvSpPr/>
            <p:nvPr/>
          </p:nvSpPr>
          <p:spPr>
            <a:xfrm rot="-5400000">
              <a:off x="8102491" y="37188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0"/>
            <p:cNvSpPr/>
            <p:nvPr/>
          </p:nvSpPr>
          <p:spPr>
            <a:xfrm flipH="1">
              <a:off x="8334533" y="392629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0"/>
            <p:cNvSpPr/>
            <p:nvPr/>
          </p:nvSpPr>
          <p:spPr>
            <a:xfrm rot="-5400000">
              <a:off x="8288290" y="433470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50"/>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1"/>
          <p:cNvGrpSpPr/>
          <p:nvPr/>
        </p:nvGrpSpPr>
        <p:grpSpPr>
          <a:xfrm>
            <a:off x="0" y="381001"/>
            <a:ext cx="1037850" cy="1016288"/>
            <a:chOff x="0" y="381001"/>
            <a:chExt cx="1037850" cy="1016288"/>
          </a:xfrm>
        </p:grpSpPr>
        <p:sp>
          <p:nvSpPr>
            <p:cNvPr id="50" name="Google Shape;50;p5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5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3" name="Google Shape;53;p51"/>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51"/>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5" name="Google Shape;55;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52"/>
          <p:cNvGrpSpPr/>
          <p:nvPr/>
        </p:nvGrpSpPr>
        <p:grpSpPr>
          <a:xfrm>
            <a:off x="0" y="381001"/>
            <a:ext cx="1037850" cy="1016288"/>
            <a:chOff x="0" y="381001"/>
            <a:chExt cx="1037850" cy="1016288"/>
          </a:xfrm>
        </p:grpSpPr>
        <p:sp>
          <p:nvSpPr>
            <p:cNvPr id="58" name="Google Shape;58;p52"/>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2"/>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5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1" name="Google Shape;61;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grpSp>
        <p:nvGrpSpPr>
          <p:cNvPr id="63" name="Google Shape;63;p53"/>
          <p:cNvGrpSpPr/>
          <p:nvPr/>
        </p:nvGrpSpPr>
        <p:grpSpPr>
          <a:xfrm>
            <a:off x="4406400" y="0"/>
            <a:ext cx="4737600" cy="5143065"/>
            <a:chOff x="4406400" y="0"/>
            <a:chExt cx="4737600" cy="5143065"/>
          </a:xfrm>
        </p:grpSpPr>
        <p:sp>
          <p:nvSpPr>
            <p:cNvPr id="64" name="Google Shape;64;p53"/>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3"/>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3"/>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3"/>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3"/>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3"/>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3"/>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3"/>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3"/>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3"/>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3"/>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3"/>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3"/>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3"/>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3"/>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3"/>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53"/>
          <p:cNvSpPr txBox="1"/>
          <p:nvPr>
            <p:ph hasCustomPrompt="1" type="title"/>
          </p:nvPr>
        </p:nvSpPr>
        <p:spPr>
          <a:xfrm>
            <a:off x="823850" y="1284675"/>
            <a:ext cx="4776000" cy="1300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83" name="Google Shape;83;p53"/>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4" name="Google Shape;8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grpSp>
        <p:nvGrpSpPr>
          <p:cNvPr id="86" name="Google Shape;86;p54"/>
          <p:cNvGrpSpPr/>
          <p:nvPr/>
        </p:nvGrpSpPr>
        <p:grpSpPr>
          <a:xfrm>
            <a:off x="4406400" y="0"/>
            <a:ext cx="4737600" cy="5143065"/>
            <a:chOff x="4406400" y="0"/>
            <a:chExt cx="4737600" cy="5143065"/>
          </a:xfrm>
        </p:grpSpPr>
        <p:sp>
          <p:nvSpPr>
            <p:cNvPr id="87" name="Google Shape;87;p54"/>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4"/>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4"/>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4"/>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4"/>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4"/>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4"/>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4"/>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4"/>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4"/>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4"/>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4"/>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4"/>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4"/>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4"/>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4"/>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54"/>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grpSp>
        <p:nvGrpSpPr>
          <p:cNvPr id="108" name="Google Shape;108;p55"/>
          <p:cNvGrpSpPr/>
          <p:nvPr/>
        </p:nvGrpSpPr>
        <p:grpSpPr>
          <a:xfrm>
            <a:off x="0" y="381001"/>
            <a:ext cx="1037850" cy="1016288"/>
            <a:chOff x="0" y="381001"/>
            <a:chExt cx="1037850" cy="1016288"/>
          </a:xfrm>
        </p:grpSpPr>
        <p:sp>
          <p:nvSpPr>
            <p:cNvPr id="109" name="Google Shape;109;p5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p55"/>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2" name="Google Shape;112;p55"/>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3" name="Google Shape;11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grpSp>
        <p:nvGrpSpPr>
          <p:cNvPr id="115" name="Google Shape;115;p56"/>
          <p:cNvGrpSpPr/>
          <p:nvPr/>
        </p:nvGrpSpPr>
        <p:grpSpPr>
          <a:xfrm>
            <a:off x="0" y="381001"/>
            <a:ext cx="1037850" cy="1016288"/>
            <a:chOff x="0" y="381001"/>
            <a:chExt cx="1037850" cy="1016288"/>
          </a:xfrm>
        </p:grpSpPr>
        <p:sp>
          <p:nvSpPr>
            <p:cNvPr id="116" name="Google Shape;116;p5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p56"/>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9" name="Google Shape;119;p56"/>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20" name="Google Shape;120;p56"/>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21" name="Google Shape;121;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7" name="Google Shape;7;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8" name="Google Shape;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Ageing Process and Physiological Changes</a:t>
            </a:r>
            <a:endParaRPr/>
          </a:p>
        </p:txBody>
      </p:sp>
      <p:sp>
        <p:nvSpPr>
          <p:cNvPr id="135" name="Google Shape;135;p1"/>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en-US"/>
              <a:t>dr. Hanna Cakrawati</a:t>
            </a:r>
            <a:endParaRPr/>
          </a:p>
        </p:txBody>
      </p:sp>
      <p:pic>
        <p:nvPicPr>
          <p:cNvPr id="136" name="Google Shape;136;p1"/>
          <p:cNvPicPr preferRelativeResize="0"/>
          <p:nvPr/>
        </p:nvPicPr>
        <p:blipFill rotWithShape="1">
          <a:blip r:embed="rId3">
            <a:alphaModFix/>
          </a:blip>
          <a:srcRect b="0" l="0" r="0" t="0"/>
          <a:stretch/>
        </p:blipFill>
        <p:spPr>
          <a:xfrm>
            <a:off x="514650" y="2475400"/>
            <a:ext cx="3797824" cy="240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b="1" lang="en-US">
                <a:latin typeface="Times New Roman"/>
                <a:ea typeface="Times New Roman"/>
                <a:cs typeface="Times New Roman"/>
                <a:sym typeface="Times New Roman"/>
              </a:rPr>
              <a:t>P</a:t>
            </a:r>
            <a:r>
              <a:rPr b="1" lang="en-US" sz="2400">
                <a:latin typeface="Times New Roman"/>
                <a:ea typeface="Times New Roman"/>
                <a:cs typeface="Times New Roman"/>
                <a:sym typeface="Times New Roman"/>
              </a:rPr>
              <a:t>enuaan “</a:t>
            </a:r>
            <a:r>
              <a:rPr b="1" lang="en-US">
                <a:latin typeface="Times New Roman"/>
                <a:ea typeface="Times New Roman"/>
                <a:cs typeface="Times New Roman"/>
                <a:sym typeface="Times New Roman"/>
              </a:rPr>
              <a:t>P</a:t>
            </a:r>
            <a:r>
              <a:rPr b="1" lang="en-US" sz="2400">
                <a:latin typeface="Times New Roman"/>
                <a:ea typeface="Times New Roman"/>
                <a:cs typeface="Times New Roman"/>
                <a:sym typeface="Times New Roman"/>
              </a:rPr>
              <a:t>enyakit”.</a:t>
            </a:r>
            <a:endParaRPr/>
          </a:p>
        </p:txBody>
      </p:sp>
      <p:sp>
        <p:nvSpPr>
          <p:cNvPr id="195" name="Google Shape;195;p10"/>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146050" rtl="0" algn="just">
              <a:lnSpc>
                <a:spcPct val="115000"/>
              </a:lnSpc>
              <a:spcBef>
                <a:spcPts val="0"/>
              </a:spcBef>
              <a:spcAft>
                <a:spcPts val="0"/>
              </a:spcAft>
              <a:buSzPts val="1300"/>
              <a:buNone/>
            </a:pPr>
            <a:r>
              <a:rPr lang="en-US" sz="1600"/>
              <a:t>Sebagian besar penelitian yang melacak penyakit di masa dewasa sepakat pada dua hal: </a:t>
            </a:r>
            <a:endParaRPr/>
          </a:p>
          <a:p>
            <a:pPr indent="-342900" lvl="0" marL="488950" rtl="0" algn="just">
              <a:lnSpc>
                <a:spcPct val="115000"/>
              </a:lnSpc>
              <a:spcBef>
                <a:spcPts val="0"/>
              </a:spcBef>
              <a:spcAft>
                <a:spcPts val="0"/>
              </a:spcAft>
              <a:buSzPts val="1300"/>
              <a:buAutoNum type="arabicParenR"/>
            </a:pPr>
            <a:r>
              <a:rPr lang="en-US" sz="1600"/>
              <a:t>Terdapat </a:t>
            </a:r>
            <a:r>
              <a:rPr b="1" lang="en-US" sz="1600"/>
              <a:t>hubungan langsung antara usia dan penyakit</a:t>
            </a:r>
            <a:r>
              <a:rPr lang="en-US" sz="1600"/>
              <a:t>, dan </a:t>
            </a:r>
            <a:endParaRPr/>
          </a:p>
          <a:p>
            <a:pPr indent="-342900" lvl="0" marL="488950" rtl="0" algn="just">
              <a:lnSpc>
                <a:spcPct val="115000"/>
              </a:lnSpc>
              <a:spcBef>
                <a:spcPts val="0"/>
              </a:spcBef>
              <a:spcAft>
                <a:spcPts val="0"/>
              </a:spcAft>
              <a:buSzPts val="1300"/>
              <a:buAutoNum type="arabicParenR"/>
            </a:pPr>
            <a:r>
              <a:rPr b="1" lang="en-US" sz="1600"/>
              <a:t>Seiring bertambahnya usia, kemungkinan menderita lebih dari satu penyakit (disebut komorbiditas) meningkat</a:t>
            </a:r>
            <a:r>
              <a:rPr lang="en-US" sz="1600"/>
              <a:t>. Penyakit penyerta membuat diagnosis dan pengobatan penyakit pada orang lanjut usia menjadi lebih rumit, karena pengobatan untuk satu penyakit (misalnya antiperadangan untuk artritis) mungkin lebih rumit.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1297500" y="143584"/>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b="1" lang="en-US"/>
              <a:t>Beberapa Normal Aging:</a:t>
            </a:r>
            <a:endParaRPr/>
          </a:p>
        </p:txBody>
      </p:sp>
      <p:sp>
        <p:nvSpPr>
          <p:cNvPr id="201" name="Google Shape;201;p11"/>
          <p:cNvSpPr txBox="1"/>
          <p:nvPr>
            <p:ph idx="1" type="body"/>
          </p:nvPr>
        </p:nvSpPr>
        <p:spPr>
          <a:xfrm>
            <a:off x="1164821" y="927597"/>
            <a:ext cx="7504726" cy="3288305"/>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b="1" lang="en-US" sz="1400"/>
              <a:t>Aterosklerosis</a:t>
            </a:r>
            <a:r>
              <a:rPr lang="en-US" sz="1400"/>
              <a:t>, </a:t>
            </a:r>
            <a:endParaRPr/>
          </a:p>
          <a:p>
            <a:pPr indent="-298450" lvl="1" marL="914400" rtl="0" algn="just">
              <a:lnSpc>
                <a:spcPct val="115000"/>
              </a:lnSpc>
              <a:spcBef>
                <a:spcPts val="0"/>
              </a:spcBef>
              <a:spcAft>
                <a:spcPts val="0"/>
              </a:spcAft>
              <a:buSzPts val="1100"/>
              <a:buChar char="○"/>
            </a:pPr>
            <a:r>
              <a:rPr lang="en-US" sz="1400"/>
              <a:t>yaitu penumpukan lemak secara progresif di bagian dalam arteri yang membawa darah ke seluruh tubuh. Seiring waktu, penumpukan lemak menghambat aliran darah, meningkatkan tekanan darah, dan meningkatkan pembekuan darah. Dampaknya bisa berupa kecacatan atau kematian mendadak karena pendarahan atau penggumpalan darah, namun baik pencegahan maupun pengobatan telah mengubah dampak penyakit yang berkaitan dengan usia ini. </a:t>
            </a:r>
            <a:endParaRPr/>
          </a:p>
          <a:p>
            <a:pPr indent="-228600" lvl="0" marL="457200" rtl="0" algn="just">
              <a:lnSpc>
                <a:spcPct val="115000"/>
              </a:lnSpc>
              <a:spcBef>
                <a:spcPts val="0"/>
              </a:spcBef>
              <a:spcAft>
                <a:spcPts val="0"/>
              </a:spcAft>
              <a:buSzPts val="1300"/>
              <a:buNone/>
            </a:pPr>
            <a:r>
              <a:t/>
            </a:r>
            <a:endParaRPr sz="1400"/>
          </a:p>
          <a:p>
            <a:pPr indent="-311150" lvl="0" marL="457200" rtl="0" algn="just">
              <a:lnSpc>
                <a:spcPct val="115000"/>
              </a:lnSpc>
              <a:spcBef>
                <a:spcPts val="0"/>
              </a:spcBef>
              <a:spcAft>
                <a:spcPts val="0"/>
              </a:spcAft>
              <a:buSzPts val="1300"/>
              <a:buChar char="●"/>
            </a:pPr>
            <a:r>
              <a:rPr lang="en-US" sz="1400"/>
              <a:t>Demensia </a:t>
            </a:r>
            <a:endParaRPr/>
          </a:p>
          <a:p>
            <a:pPr indent="-298450" lvl="1" marL="914400" rtl="0" algn="just">
              <a:lnSpc>
                <a:spcPct val="115000"/>
              </a:lnSpc>
              <a:spcBef>
                <a:spcPts val="0"/>
              </a:spcBef>
              <a:spcAft>
                <a:spcPts val="0"/>
              </a:spcAft>
              <a:buSzPts val="1100"/>
              <a:buChar char="○"/>
            </a:pPr>
            <a:r>
              <a:rPr lang="en-US" sz="1400"/>
              <a:t>didefinisikan sebagai kemunduran global fungsi intelektual dan kognitif yang ditandai dengan cacat pada kelima fungsi mental utama: 1) orientasi, 2) memori, 3) kecerdasan, 4) penilaian, dan 5) afek </a:t>
            </a:r>
            <a:endParaRPr/>
          </a:p>
          <a:p>
            <a:pPr indent="-228600" lvl="0" marL="457200" rtl="0" algn="just">
              <a:lnSpc>
                <a:spcPct val="115000"/>
              </a:lnSpc>
              <a:spcBef>
                <a:spcPts val="0"/>
              </a:spcBef>
              <a:spcAft>
                <a:spcPts val="0"/>
              </a:spcAft>
              <a:buSzPts val="1300"/>
              <a:buNone/>
            </a:pPr>
            <a:r>
              <a:t/>
            </a:r>
            <a:endParaRPr sz="1400"/>
          </a:p>
          <a:p>
            <a:pPr indent="-311150" lvl="0" marL="457200" rtl="0" algn="just">
              <a:lnSpc>
                <a:spcPct val="115000"/>
              </a:lnSpc>
              <a:spcBef>
                <a:spcPts val="0"/>
              </a:spcBef>
              <a:spcAft>
                <a:spcPts val="0"/>
              </a:spcAft>
              <a:buSzPts val="1300"/>
              <a:buChar char="●"/>
            </a:pPr>
            <a:r>
              <a:rPr lang="en-US" sz="1400"/>
              <a:t>Alzheimer maupun Parkinson </a:t>
            </a:r>
            <a:endParaRPr/>
          </a:p>
          <a:p>
            <a:pPr indent="-298450" lvl="1" marL="914400" rtl="0" algn="just">
              <a:lnSpc>
                <a:spcPct val="115000"/>
              </a:lnSpc>
              <a:spcBef>
                <a:spcPts val="0"/>
              </a:spcBef>
              <a:spcAft>
                <a:spcPts val="0"/>
              </a:spcAft>
              <a:buSzPts val="1100"/>
              <a:buChar char="○"/>
            </a:pPr>
            <a:r>
              <a:rPr lang="en-US" sz="1400"/>
              <a:t>dapat mengakibatkan demensia bagi penderitanya, yang sebagian besar berusia di atas 70 tahun</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type="title"/>
          </p:nvPr>
        </p:nvSpPr>
        <p:spPr>
          <a:xfrm>
            <a:off x="1297500" y="17809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US"/>
              <a:t>Penyakit Alzheimer</a:t>
            </a:r>
            <a:endParaRPr/>
          </a:p>
        </p:txBody>
      </p:sp>
      <p:sp>
        <p:nvSpPr>
          <p:cNvPr id="207" name="Google Shape;207;p12"/>
          <p:cNvSpPr txBox="1"/>
          <p:nvPr>
            <p:ph idx="1" type="body"/>
          </p:nvPr>
        </p:nvSpPr>
        <p:spPr>
          <a:xfrm>
            <a:off x="1104180" y="924451"/>
            <a:ext cx="7625751" cy="29112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lang="en-US" sz="1400">
                <a:solidFill>
                  <a:schemeClr val="lt1"/>
                </a:solidFill>
                <a:latin typeface="Arial"/>
                <a:ea typeface="Arial"/>
                <a:cs typeface="Arial"/>
                <a:sym typeface="Arial"/>
              </a:rPr>
              <a:t>B</a:t>
            </a:r>
            <a:r>
              <a:rPr b="0" i="0" lang="en-US" sz="1400">
                <a:solidFill>
                  <a:schemeClr val="lt1"/>
                </a:solidFill>
                <a:latin typeface="Arial"/>
                <a:ea typeface="Arial"/>
                <a:cs typeface="Arial"/>
                <a:sym typeface="Arial"/>
              </a:rPr>
              <a:t>entuk umum dari </a:t>
            </a:r>
            <a:r>
              <a:rPr b="1" i="0" lang="en-US" sz="1400">
                <a:solidFill>
                  <a:schemeClr val="lt1"/>
                </a:solidFill>
                <a:latin typeface="Arial"/>
                <a:ea typeface="Arial"/>
                <a:cs typeface="Arial"/>
                <a:sym typeface="Arial"/>
              </a:rPr>
              <a:t>demensia</a:t>
            </a:r>
            <a:r>
              <a:rPr b="0" i="0" lang="en-US" sz="1400">
                <a:solidFill>
                  <a:schemeClr val="lt1"/>
                </a:solidFill>
                <a:latin typeface="Arial"/>
                <a:ea typeface="Arial"/>
                <a:cs typeface="Arial"/>
                <a:sym typeface="Arial"/>
              </a:rPr>
              <a:t>, sebuah kondisi </a:t>
            </a:r>
            <a:r>
              <a:rPr b="1" i="0" lang="en-US" sz="1400">
                <a:solidFill>
                  <a:schemeClr val="lt1"/>
                </a:solidFill>
                <a:latin typeface="Arial"/>
                <a:ea typeface="Arial"/>
                <a:cs typeface="Arial"/>
                <a:sym typeface="Arial"/>
              </a:rPr>
              <a:t>neurodegeneratif</a:t>
            </a:r>
            <a:r>
              <a:rPr b="0" i="0" lang="en-US" sz="1400">
                <a:solidFill>
                  <a:schemeClr val="lt1"/>
                </a:solidFill>
                <a:latin typeface="Arial"/>
                <a:ea typeface="Arial"/>
                <a:cs typeface="Arial"/>
                <a:sym typeface="Arial"/>
              </a:rPr>
              <a:t> yang mempengaruhi fungsi kognitif seseorang, seperti memori, kemampuan berpikir, dan kemampuan berbicara.</a:t>
            </a:r>
            <a:endParaRPr/>
          </a:p>
          <a:p>
            <a:pPr indent="-228600" lvl="0" marL="457200" rtl="0" algn="just">
              <a:lnSpc>
                <a:spcPct val="115000"/>
              </a:lnSpc>
              <a:spcBef>
                <a:spcPts val="0"/>
              </a:spcBef>
              <a:spcAft>
                <a:spcPts val="0"/>
              </a:spcAft>
              <a:buSzPts val="1300"/>
              <a:buNone/>
            </a:pPr>
            <a:r>
              <a:t/>
            </a:r>
            <a:endParaRPr sz="1400">
              <a:solidFill>
                <a:schemeClr val="lt1"/>
              </a:solidFill>
              <a:latin typeface="Arial"/>
              <a:ea typeface="Arial"/>
              <a:cs typeface="Arial"/>
              <a:sym typeface="Arial"/>
            </a:endParaRPr>
          </a:p>
          <a:p>
            <a:pPr indent="-311150" lvl="0" marL="457200" rtl="0" algn="just">
              <a:lnSpc>
                <a:spcPct val="115000"/>
              </a:lnSpc>
              <a:spcBef>
                <a:spcPts val="0"/>
              </a:spcBef>
              <a:spcAft>
                <a:spcPts val="0"/>
              </a:spcAft>
              <a:buSzPts val="1300"/>
              <a:buChar char="●"/>
            </a:pPr>
            <a:r>
              <a:rPr lang="en-US" sz="1400">
                <a:solidFill>
                  <a:schemeClr val="lt1"/>
                </a:solidFill>
                <a:latin typeface="Arial"/>
                <a:ea typeface="Arial"/>
                <a:cs typeface="Arial"/>
                <a:sym typeface="Arial"/>
              </a:rPr>
              <a:t>A</a:t>
            </a:r>
            <a:r>
              <a:rPr b="0" i="0" lang="en-US" sz="1400">
                <a:solidFill>
                  <a:schemeClr val="lt1"/>
                </a:solidFill>
                <a:latin typeface="Arial"/>
                <a:ea typeface="Arial"/>
                <a:cs typeface="Arial"/>
                <a:sym typeface="Arial"/>
              </a:rPr>
              <a:t>kumulasi plak beta-amiloid dan gulungan neurofibrilar yang mengganggu fungsi normal sel saraf</a:t>
            </a:r>
            <a:r>
              <a:rPr lang="en-US" sz="1400">
                <a:solidFill>
                  <a:schemeClr val="lt1"/>
                </a:solidFill>
                <a:latin typeface="Arial"/>
                <a:ea typeface="Arial"/>
                <a:cs typeface="Arial"/>
                <a:sym typeface="Arial"/>
              </a:rPr>
              <a:t> </a:t>
            </a:r>
            <a:r>
              <a:rPr lang="en-US" sz="1400">
                <a:solidFill>
                  <a:schemeClr val="lt1"/>
                </a:solidFill>
              </a:rPr>
              <a:t>di korteks serebral (tempat terjadinya pemikiran tingkat tinggi) dan di hipokampus (yang terlibat dalam memori). </a:t>
            </a:r>
            <a:endParaRPr/>
          </a:p>
          <a:p>
            <a:pPr indent="-228600" lvl="0" marL="457200" rtl="0" algn="just">
              <a:lnSpc>
                <a:spcPct val="115000"/>
              </a:lnSpc>
              <a:spcBef>
                <a:spcPts val="0"/>
              </a:spcBef>
              <a:spcAft>
                <a:spcPts val="0"/>
              </a:spcAft>
              <a:buSzPts val="1300"/>
              <a:buNone/>
            </a:pPr>
            <a:r>
              <a:t/>
            </a:r>
            <a:endParaRPr sz="1400">
              <a:solidFill>
                <a:schemeClr val="lt1"/>
              </a:solidFill>
            </a:endParaRPr>
          </a:p>
          <a:p>
            <a:pPr indent="-311150" lvl="0" marL="457200" rtl="0" algn="just">
              <a:lnSpc>
                <a:spcPct val="115000"/>
              </a:lnSpc>
              <a:spcBef>
                <a:spcPts val="0"/>
              </a:spcBef>
              <a:spcAft>
                <a:spcPts val="0"/>
              </a:spcAft>
              <a:buSzPts val="1300"/>
              <a:buChar char="●"/>
            </a:pPr>
            <a:r>
              <a:rPr lang="en-US" sz="1400">
                <a:solidFill>
                  <a:schemeClr val="lt1"/>
                </a:solidFill>
              </a:rPr>
              <a:t>Penyakit yang progresif dan melemahkan, </a:t>
            </a:r>
            <a:endParaRPr/>
          </a:p>
          <a:p>
            <a:pPr indent="-228600" lvl="0" marL="457200" rtl="0" algn="just">
              <a:lnSpc>
                <a:spcPct val="115000"/>
              </a:lnSpc>
              <a:spcBef>
                <a:spcPts val="0"/>
              </a:spcBef>
              <a:spcAft>
                <a:spcPts val="0"/>
              </a:spcAft>
              <a:buSzPts val="1300"/>
              <a:buNone/>
            </a:pPr>
            <a:r>
              <a:t/>
            </a:r>
            <a:endParaRPr sz="1400">
              <a:solidFill>
                <a:schemeClr val="lt1"/>
              </a:solidFill>
            </a:endParaRPr>
          </a:p>
          <a:p>
            <a:pPr indent="-311150" lvl="0" marL="457200" rtl="0" algn="just">
              <a:lnSpc>
                <a:spcPct val="115000"/>
              </a:lnSpc>
              <a:spcBef>
                <a:spcPts val="0"/>
              </a:spcBef>
              <a:spcAft>
                <a:spcPts val="0"/>
              </a:spcAft>
              <a:buSzPts val="1300"/>
              <a:buChar char="●"/>
            </a:pPr>
            <a:r>
              <a:rPr lang="en-US" sz="1400">
                <a:solidFill>
                  <a:schemeClr val="lt1"/>
                </a:solidFill>
              </a:rPr>
              <a:t>Gejala:</a:t>
            </a:r>
            <a:endParaRPr/>
          </a:p>
          <a:p>
            <a:pPr indent="-298450" lvl="1" marL="914400" rtl="0" algn="just">
              <a:lnSpc>
                <a:spcPct val="115000"/>
              </a:lnSpc>
              <a:spcBef>
                <a:spcPts val="0"/>
              </a:spcBef>
              <a:spcAft>
                <a:spcPts val="0"/>
              </a:spcAft>
              <a:buSzPts val="1100"/>
              <a:buChar char="○"/>
            </a:pPr>
            <a:r>
              <a:rPr b="1" i="0" lang="en-US" sz="1400">
                <a:latin typeface="Arial"/>
                <a:ea typeface="Arial"/>
                <a:cs typeface="Arial"/>
                <a:sym typeface="Arial"/>
              </a:rPr>
              <a:t>Kerusakan Memori Short-Term</a:t>
            </a:r>
            <a:endParaRPr b="1" i="0" sz="1400">
              <a:solidFill>
                <a:schemeClr val="lt1"/>
              </a:solidFill>
              <a:latin typeface="Arial"/>
              <a:ea typeface="Arial"/>
              <a:cs typeface="Arial"/>
              <a:sym typeface="Arial"/>
            </a:endParaRPr>
          </a:p>
          <a:p>
            <a:pPr indent="-298450" lvl="1" marL="914400" rtl="0" algn="just">
              <a:lnSpc>
                <a:spcPct val="115000"/>
              </a:lnSpc>
              <a:spcBef>
                <a:spcPts val="0"/>
              </a:spcBef>
              <a:spcAft>
                <a:spcPts val="0"/>
              </a:spcAft>
              <a:buSzPts val="1100"/>
              <a:buChar char="○"/>
            </a:pPr>
            <a:r>
              <a:rPr b="1" i="0" lang="en-US" sz="1400">
                <a:latin typeface="Arial"/>
                <a:ea typeface="Arial"/>
                <a:cs typeface="Arial"/>
                <a:sym typeface="Arial"/>
              </a:rPr>
              <a:t>Kesulitan dalam Berpikir dan Berbicara</a:t>
            </a:r>
            <a:endParaRPr b="1" i="0" sz="1400">
              <a:latin typeface="Arial"/>
              <a:ea typeface="Arial"/>
              <a:cs typeface="Arial"/>
              <a:sym typeface="Arial"/>
            </a:endParaRPr>
          </a:p>
          <a:p>
            <a:pPr indent="-298450" lvl="1" marL="914400" rtl="0" algn="just">
              <a:lnSpc>
                <a:spcPct val="115000"/>
              </a:lnSpc>
              <a:spcBef>
                <a:spcPts val="0"/>
              </a:spcBef>
              <a:spcAft>
                <a:spcPts val="0"/>
              </a:spcAft>
              <a:buSzPts val="1100"/>
              <a:buChar char="○"/>
            </a:pPr>
            <a:r>
              <a:rPr b="1" i="0" lang="en-US" sz="1400">
                <a:latin typeface="Arial"/>
                <a:ea typeface="Arial"/>
                <a:cs typeface="Arial"/>
                <a:sym typeface="Arial"/>
              </a:rPr>
              <a:t>Kehilangan Kemampuan Fungsional</a:t>
            </a:r>
            <a:endParaRPr b="1" i="0" sz="1400">
              <a:latin typeface="Arial"/>
              <a:ea typeface="Arial"/>
              <a:cs typeface="Arial"/>
              <a:sym typeface="Arial"/>
            </a:endParaRPr>
          </a:p>
          <a:p>
            <a:pPr indent="-298450" lvl="1" marL="914400" rtl="0" algn="just">
              <a:lnSpc>
                <a:spcPct val="115000"/>
              </a:lnSpc>
              <a:spcBef>
                <a:spcPts val="0"/>
              </a:spcBef>
              <a:spcAft>
                <a:spcPts val="0"/>
              </a:spcAft>
              <a:buSzPts val="1100"/>
              <a:buChar char="○"/>
            </a:pPr>
            <a:r>
              <a:rPr b="1" i="0" lang="en-US" sz="1400">
                <a:latin typeface="Arial"/>
                <a:ea typeface="Arial"/>
                <a:cs typeface="Arial"/>
                <a:sym typeface="Arial"/>
              </a:rPr>
              <a:t>Perubahan Perilaku dan Kepribadian</a:t>
            </a:r>
            <a:endParaRPr b="1" i="0" sz="1400">
              <a:latin typeface="Arial"/>
              <a:ea typeface="Arial"/>
              <a:cs typeface="Arial"/>
              <a:sym typeface="Arial"/>
            </a:endParaRPr>
          </a:p>
          <a:p>
            <a:pPr indent="-298450" lvl="1" marL="914400" rtl="0" algn="just">
              <a:lnSpc>
                <a:spcPct val="115000"/>
              </a:lnSpc>
              <a:spcBef>
                <a:spcPts val="0"/>
              </a:spcBef>
              <a:spcAft>
                <a:spcPts val="0"/>
              </a:spcAft>
              <a:buSzPts val="1100"/>
              <a:buChar char="○"/>
            </a:pPr>
            <a:r>
              <a:rPr b="1" i="0" lang="en-US" sz="1400">
                <a:latin typeface="Arial"/>
                <a:ea typeface="Arial"/>
                <a:cs typeface="Arial"/>
                <a:sym typeface="Arial"/>
              </a:rPr>
              <a:t>Kehilangan Kemampuan Berkomunikasi</a:t>
            </a:r>
            <a:endParaRPr sz="14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type="title"/>
          </p:nvPr>
        </p:nvSpPr>
        <p:spPr>
          <a:xfrm>
            <a:off x="1297500" y="2020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US"/>
              <a:t>Penyakit Parkinson</a:t>
            </a:r>
            <a:endParaRPr/>
          </a:p>
        </p:txBody>
      </p:sp>
      <p:sp>
        <p:nvSpPr>
          <p:cNvPr id="213" name="Google Shape;213;p13"/>
          <p:cNvSpPr txBox="1"/>
          <p:nvPr>
            <p:ph idx="1" type="body"/>
          </p:nvPr>
        </p:nvSpPr>
        <p:spPr>
          <a:xfrm>
            <a:off x="606145" y="845137"/>
            <a:ext cx="8207400" cy="29112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lang="en-US" sz="1400">
                <a:solidFill>
                  <a:schemeClr val="lt1"/>
                </a:solidFill>
                <a:latin typeface="Times New Roman"/>
                <a:ea typeface="Times New Roman"/>
                <a:cs typeface="Times New Roman"/>
                <a:sym typeface="Times New Roman"/>
              </a:rPr>
              <a:t>G</a:t>
            </a:r>
            <a:r>
              <a:rPr b="0" i="0" lang="en-US" sz="1400">
                <a:solidFill>
                  <a:schemeClr val="lt1"/>
                </a:solidFill>
                <a:latin typeface="Times New Roman"/>
                <a:ea typeface="Times New Roman"/>
                <a:cs typeface="Times New Roman"/>
                <a:sym typeface="Times New Roman"/>
              </a:rPr>
              <a:t>angguan </a:t>
            </a:r>
            <a:r>
              <a:rPr b="1" i="0" lang="en-US" sz="1400">
                <a:solidFill>
                  <a:schemeClr val="lt1"/>
                </a:solidFill>
                <a:latin typeface="Times New Roman"/>
                <a:ea typeface="Times New Roman"/>
                <a:cs typeface="Times New Roman"/>
                <a:sym typeface="Times New Roman"/>
              </a:rPr>
              <a:t>neurodegeneratif</a:t>
            </a:r>
            <a:r>
              <a:rPr b="0" i="0" lang="en-US" sz="1400">
                <a:solidFill>
                  <a:schemeClr val="lt1"/>
                </a:solidFill>
                <a:latin typeface="Times New Roman"/>
                <a:ea typeface="Times New Roman"/>
                <a:cs typeface="Times New Roman"/>
                <a:sym typeface="Times New Roman"/>
              </a:rPr>
              <a:t> yang mempengaruhi </a:t>
            </a:r>
            <a:r>
              <a:rPr b="1" i="0" lang="en-US" sz="1400">
                <a:solidFill>
                  <a:schemeClr val="lt1"/>
                </a:solidFill>
                <a:latin typeface="Times New Roman"/>
                <a:ea typeface="Times New Roman"/>
                <a:cs typeface="Times New Roman"/>
                <a:sym typeface="Times New Roman"/>
              </a:rPr>
              <a:t>sistem saraf pusat</a:t>
            </a:r>
            <a:r>
              <a:rPr b="0" i="0" lang="en-US" sz="1400">
                <a:solidFill>
                  <a:schemeClr val="lt1"/>
                </a:solidFill>
                <a:latin typeface="Times New Roman"/>
                <a:ea typeface="Times New Roman"/>
                <a:cs typeface="Times New Roman"/>
                <a:sym typeface="Times New Roman"/>
              </a:rPr>
              <a:t>, khususnya </a:t>
            </a:r>
            <a:r>
              <a:rPr b="1" i="0" lang="en-US" sz="1400">
                <a:solidFill>
                  <a:schemeClr val="lt1"/>
                </a:solidFill>
                <a:latin typeface="Times New Roman"/>
                <a:ea typeface="Times New Roman"/>
                <a:cs typeface="Times New Roman"/>
                <a:sym typeface="Times New Roman"/>
              </a:rPr>
              <a:t>bagian otak yang mengatur gerakan</a:t>
            </a:r>
            <a:endParaRPr b="1" i="0" sz="1400">
              <a:solidFill>
                <a:schemeClr val="lt1"/>
              </a:solidFill>
              <a:latin typeface="Times New Roman"/>
              <a:ea typeface="Times New Roman"/>
              <a:cs typeface="Times New Roman"/>
              <a:sym typeface="Times New Roman"/>
            </a:endParaRPr>
          </a:p>
          <a:p>
            <a:pPr indent="-228600" lvl="0" marL="457200" rtl="0" algn="just">
              <a:lnSpc>
                <a:spcPct val="115000"/>
              </a:lnSpc>
              <a:spcBef>
                <a:spcPts val="0"/>
              </a:spcBef>
              <a:spcAft>
                <a:spcPts val="0"/>
              </a:spcAft>
              <a:buSzPts val="1300"/>
              <a:buNone/>
            </a:pPr>
            <a:r>
              <a:t/>
            </a:r>
            <a:endParaRPr b="1" sz="1400">
              <a:solidFill>
                <a:schemeClr val="lt1"/>
              </a:solidFill>
              <a:latin typeface="Times New Roman"/>
              <a:ea typeface="Times New Roman"/>
              <a:cs typeface="Times New Roman"/>
              <a:sym typeface="Times New Roman"/>
            </a:endParaRPr>
          </a:p>
          <a:p>
            <a:pPr indent="-311150" lvl="0" marL="457200" rtl="0" algn="just">
              <a:lnSpc>
                <a:spcPct val="115000"/>
              </a:lnSpc>
              <a:spcBef>
                <a:spcPts val="0"/>
              </a:spcBef>
              <a:spcAft>
                <a:spcPts val="0"/>
              </a:spcAft>
              <a:buSzPts val="1300"/>
              <a:buChar char="●"/>
            </a:pPr>
            <a:r>
              <a:rPr lang="en-US" sz="1400">
                <a:solidFill>
                  <a:schemeClr val="lt1"/>
                </a:solidFill>
                <a:latin typeface="Times New Roman"/>
                <a:ea typeface="Times New Roman"/>
                <a:cs typeface="Times New Roman"/>
                <a:sym typeface="Times New Roman"/>
              </a:rPr>
              <a:t>Gejala:</a:t>
            </a:r>
            <a:endParaRPr/>
          </a:p>
          <a:p>
            <a:pPr indent="-298450" lvl="1" marL="914400" rtl="0" algn="just">
              <a:lnSpc>
                <a:spcPct val="115000"/>
              </a:lnSpc>
              <a:spcBef>
                <a:spcPts val="0"/>
              </a:spcBef>
              <a:spcAft>
                <a:spcPts val="0"/>
              </a:spcAft>
              <a:buSzPts val="1100"/>
              <a:buChar char="○"/>
            </a:pPr>
            <a:r>
              <a:rPr b="1" i="0" lang="en-US" sz="1400">
                <a:solidFill>
                  <a:schemeClr val="lt1"/>
                </a:solidFill>
                <a:latin typeface="Times New Roman"/>
                <a:ea typeface="Times New Roman"/>
                <a:cs typeface="Times New Roman"/>
                <a:sym typeface="Times New Roman"/>
              </a:rPr>
              <a:t>Tremor</a:t>
            </a:r>
            <a:endParaRPr/>
          </a:p>
          <a:p>
            <a:pPr indent="-298450" lvl="1" marL="914400" rtl="0" algn="just">
              <a:lnSpc>
                <a:spcPct val="115000"/>
              </a:lnSpc>
              <a:spcBef>
                <a:spcPts val="0"/>
              </a:spcBef>
              <a:spcAft>
                <a:spcPts val="0"/>
              </a:spcAft>
              <a:buSzPts val="1100"/>
              <a:buChar char="○"/>
            </a:pPr>
            <a:r>
              <a:rPr b="1" i="0" lang="en-US" sz="1400">
                <a:solidFill>
                  <a:schemeClr val="lt1"/>
                </a:solidFill>
                <a:latin typeface="Times New Roman"/>
                <a:ea typeface="Times New Roman"/>
                <a:cs typeface="Times New Roman"/>
                <a:sym typeface="Times New Roman"/>
              </a:rPr>
              <a:t>Bradykinesia</a:t>
            </a:r>
            <a:endParaRPr/>
          </a:p>
          <a:p>
            <a:pPr indent="-298450" lvl="1" marL="914400" rtl="0" algn="just">
              <a:lnSpc>
                <a:spcPct val="115000"/>
              </a:lnSpc>
              <a:spcBef>
                <a:spcPts val="0"/>
              </a:spcBef>
              <a:spcAft>
                <a:spcPts val="0"/>
              </a:spcAft>
              <a:buSzPts val="1100"/>
              <a:buChar char="○"/>
            </a:pPr>
            <a:r>
              <a:rPr b="1" i="0" lang="en-US" sz="1400">
                <a:solidFill>
                  <a:schemeClr val="lt1"/>
                </a:solidFill>
                <a:latin typeface="Times New Roman"/>
                <a:ea typeface="Times New Roman"/>
                <a:cs typeface="Times New Roman"/>
                <a:sym typeface="Times New Roman"/>
              </a:rPr>
              <a:t>Rigidity</a:t>
            </a:r>
            <a:endParaRPr b="1" sz="1400">
              <a:solidFill>
                <a:schemeClr val="lt1"/>
              </a:solidFill>
              <a:latin typeface="Times New Roman"/>
              <a:ea typeface="Times New Roman"/>
              <a:cs typeface="Times New Roman"/>
              <a:sym typeface="Times New Roman"/>
            </a:endParaRPr>
          </a:p>
          <a:p>
            <a:pPr indent="-298450" lvl="1" marL="914400" rtl="0" algn="just">
              <a:lnSpc>
                <a:spcPct val="115000"/>
              </a:lnSpc>
              <a:spcBef>
                <a:spcPts val="0"/>
              </a:spcBef>
              <a:spcAft>
                <a:spcPts val="0"/>
              </a:spcAft>
              <a:buSzPts val="1100"/>
              <a:buChar char="○"/>
            </a:pPr>
            <a:r>
              <a:rPr b="1" i="0" lang="en-US" sz="1400">
                <a:solidFill>
                  <a:schemeClr val="lt1"/>
                </a:solidFill>
                <a:latin typeface="Times New Roman"/>
                <a:ea typeface="Times New Roman"/>
                <a:cs typeface="Times New Roman"/>
                <a:sym typeface="Times New Roman"/>
              </a:rPr>
              <a:t>Postural Instability</a:t>
            </a:r>
            <a:endParaRPr/>
          </a:p>
          <a:p>
            <a:pPr indent="-298450" lvl="1" marL="914400" rtl="0" algn="just">
              <a:lnSpc>
                <a:spcPct val="115000"/>
              </a:lnSpc>
              <a:spcBef>
                <a:spcPts val="0"/>
              </a:spcBef>
              <a:spcAft>
                <a:spcPts val="0"/>
              </a:spcAft>
              <a:buSzPts val="1100"/>
              <a:buChar char="○"/>
            </a:pPr>
            <a:r>
              <a:rPr lang="en-US" sz="1400">
                <a:solidFill>
                  <a:schemeClr val="lt1"/>
                </a:solidFill>
                <a:latin typeface="Times New Roman"/>
                <a:ea typeface="Times New Roman"/>
                <a:cs typeface="Times New Roman"/>
                <a:sym typeface="Times New Roman"/>
              </a:rPr>
              <a:t>G</a:t>
            </a:r>
            <a:r>
              <a:rPr b="0" i="0" lang="en-US" sz="1400">
                <a:solidFill>
                  <a:schemeClr val="lt1"/>
                </a:solidFill>
                <a:latin typeface="Times New Roman"/>
                <a:ea typeface="Times New Roman"/>
                <a:cs typeface="Times New Roman"/>
                <a:sym typeface="Times New Roman"/>
              </a:rPr>
              <a:t>ejala non-motorik, seperti masalah tidur, gangguan mood (depresi atau kecemasan), masalah pencernaan, dan gangguan fungsi kognitif pada tahap lanjut.</a:t>
            </a:r>
            <a:endParaRPr/>
          </a:p>
          <a:p>
            <a:pPr indent="-228600" lvl="1" marL="914400" rtl="0" algn="just">
              <a:lnSpc>
                <a:spcPct val="115000"/>
              </a:lnSpc>
              <a:spcBef>
                <a:spcPts val="0"/>
              </a:spcBef>
              <a:spcAft>
                <a:spcPts val="0"/>
              </a:spcAft>
              <a:buSzPts val="1100"/>
              <a:buNone/>
            </a:pPr>
            <a:r>
              <a:t/>
            </a:r>
            <a:endParaRPr b="1" i="0" sz="1400">
              <a:solidFill>
                <a:schemeClr val="lt1"/>
              </a:solidFill>
              <a:latin typeface="Times New Roman"/>
              <a:ea typeface="Times New Roman"/>
              <a:cs typeface="Times New Roman"/>
              <a:sym typeface="Times New Roman"/>
            </a:endParaRPr>
          </a:p>
          <a:p>
            <a:pPr indent="-311150" lvl="0" marL="457200" rtl="0" algn="just">
              <a:lnSpc>
                <a:spcPct val="115000"/>
              </a:lnSpc>
              <a:spcBef>
                <a:spcPts val="0"/>
              </a:spcBef>
              <a:spcAft>
                <a:spcPts val="0"/>
              </a:spcAft>
              <a:buSzPts val="1300"/>
              <a:buChar char="●"/>
            </a:pPr>
            <a:r>
              <a:rPr lang="en-US" sz="1400">
                <a:solidFill>
                  <a:schemeClr val="lt1"/>
                </a:solidFill>
                <a:latin typeface="Times New Roman"/>
                <a:ea typeface="Times New Roman"/>
                <a:cs typeface="Times New Roman"/>
                <a:sym typeface="Times New Roman"/>
              </a:rPr>
              <a:t>Disebabkan oleh ketidakseimbangan biokimia di otak antara dua neurotransmitter (</a:t>
            </a:r>
            <a:r>
              <a:rPr b="1" lang="en-US" sz="1400">
                <a:solidFill>
                  <a:schemeClr val="lt1"/>
                </a:solidFill>
                <a:latin typeface="Times New Roman"/>
                <a:ea typeface="Times New Roman"/>
                <a:cs typeface="Times New Roman"/>
                <a:sym typeface="Times New Roman"/>
              </a:rPr>
              <a:t>dopamin dan asetilkolin</a:t>
            </a:r>
            <a:r>
              <a:rPr lang="en-US" sz="1400">
                <a:solidFill>
                  <a:schemeClr val="lt1"/>
                </a:solidFill>
                <a:latin typeface="Times New Roman"/>
                <a:ea typeface="Times New Roman"/>
                <a:cs typeface="Times New Roman"/>
                <a:sym typeface="Times New Roman"/>
              </a:rPr>
              <a:t>). </a:t>
            </a:r>
            <a:r>
              <a:rPr b="0" i="0" lang="en-US" sz="1400">
                <a:solidFill>
                  <a:schemeClr val="lt1"/>
                </a:solidFill>
                <a:latin typeface="Times New Roman"/>
                <a:ea typeface="Times New Roman"/>
                <a:cs typeface="Times New Roman"/>
                <a:sym typeface="Times New Roman"/>
              </a:rPr>
              <a:t>Dopamin adalah zat kimia otak yang berperan penting dalam pengendalian gerakan dan koordinasi.</a:t>
            </a:r>
            <a:r>
              <a:rPr lang="en-US" sz="1400">
                <a:solidFill>
                  <a:schemeClr val="lt1"/>
                </a:solidFill>
                <a:latin typeface="Times New Roman"/>
                <a:ea typeface="Times New Roman"/>
                <a:cs typeface="Times New Roman"/>
                <a:sym typeface="Times New Roman"/>
              </a:rPr>
              <a:t>Tingkat dopamin biasanya menurun seiring bertambahnya usia, namun ketika tingkat yang sangat rendah tercapai, dan rasio dopamin terhadap asetilkolin berubah terlalu drastis, maka tanda dan gejala Parkinson muncul.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US"/>
              <a:t>Gaya Hidup, </a:t>
            </a:r>
            <a:r>
              <a:rPr lang="en-US"/>
              <a:t>Environment dan </a:t>
            </a:r>
            <a:r>
              <a:rPr b="1" lang="en-US"/>
              <a:t>Genetik</a:t>
            </a:r>
            <a:r>
              <a:rPr lang="en-US"/>
              <a:t> Berpengaruh pada Penuaan</a:t>
            </a:r>
            <a:endParaRPr/>
          </a:p>
        </p:txBody>
      </p:sp>
      <p:sp>
        <p:nvSpPr>
          <p:cNvPr id="219" name="Google Shape;219;p14"/>
          <p:cNvSpPr txBox="1"/>
          <p:nvPr>
            <p:ph idx="1" type="body"/>
          </p:nvPr>
        </p:nvSpPr>
        <p:spPr>
          <a:xfrm>
            <a:off x="517358" y="1567550"/>
            <a:ext cx="8001000" cy="29112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b="1" lang="en-US" sz="1800"/>
              <a:t>Pilihan gaya hidup</a:t>
            </a:r>
            <a:r>
              <a:rPr lang="en-US" sz="1800"/>
              <a:t>,</a:t>
            </a:r>
            <a:endParaRPr/>
          </a:p>
          <a:p>
            <a:pPr indent="-298450" lvl="1" marL="914400" rtl="0" algn="just">
              <a:lnSpc>
                <a:spcPct val="115000"/>
              </a:lnSpc>
              <a:spcBef>
                <a:spcPts val="0"/>
              </a:spcBef>
              <a:spcAft>
                <a:spcPts val="0"/>
              </a:spcAft>
              <a:buSzPts val="1100"/>
              <a:buChar char="○"/>
            </a:pPr>
            <a:r>
              <a:rPr lang="en-US" sz="1600"/>
              <a:t>Merokok, pola makan yang buruk, paparan faktor risiko lingkungan seperti polusi, sinar matahari, dan kebisingan, yang dapat memengaruhi sistem fisiologis pada kebanyakan orang. </a:t>
            </a:r>
            <a:endParaRPr/>
          </a:p>
          <a:p>
            <a:pPr indent="-298450" lvl="1" marL="914400" rtl="0" algn="just">
              <a:lnSpc>
                <a:spcPct val="115000"/>
              </a:lnSpc>
              <a:spcBef>
                <a:spcPts val="0"/>
              </a:spcBef>
              <a:spcAft>
                <a:spcPts val="0"/>
              </a:spcAft>
              <a:buSzPts val="1100"/>
              <a:buChar char="○"/>
            </a:pPr>
            <a:r>
              <a:rPr lang="en-US" sz="1600"/>
              <a:t>Gangguan pendengaran tidak lagi dianggap sebagai konsekuensi penuaan yang tidak dapat dihindari (Mader, 1984). Studi perbandingan kemampuan pendengaran pada penduduk asli di seluruh dunia menunjukkan bahwa paparan kebisingan merupakan faktor utama dalam menentukan tingkat gangguan pendengaran</a:t>
            </a:r>
            <a:endParaRPr sz="1600"/>
          </a:p>
          <a:p>
            <a:pPr indent="-228600" lvl="1" marL="914400" rtl="0" algn="just">
              <a:lnSpc>
                <a:spcPct val="115000"/>
              </a:lnSpc>
              <a:spcBef>
                <a:spcPts val="0"/>
              </a:spcBef>
              <a:spcAft>
                <a:spcPts val="0"/>
              </a:spcAft>
              <a:buSzPts val="1100"/>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US"/>
              <a:t>Gaya Hidup, </a:t>
            </a:r>
            <a:r>
              <a:rPr lang="en-US"/>
              <a:t>Environment dan </a:t>
            </a:r>
            <a:r>
              <a:rPr b="1" lang="en-US"/>
              <a:t>Genetik</a:t>
            </a:r>
            <a:r>
              <a:rPr lang="en-US"/>
              <a:t> Berpengaruh pada Penuaan</a:t>
            </a:r>
            <a:endParaRPr/>
          </a:p>
        </p:txBody>
      </p:sp>
      <p:sp>
        <p:nvSpPr>
          <p:cNvPr id="225" name="Google Shape;225;p15"/>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146050" rtl="0" algn="just">
              <a:lnSpc>
                <a:spcPct val="115000"/>
              </a:lnSpc>
              <a:spcBef>
                <a:spcPts val="0"/>
              </a:spcBef>
              <a:spcAft>
                <a:spcPts val="0"/>
              </a:spcAft>
              <a:buSzPts val="1300"/>
              <a:buNone/>
            </a:pPr>
            <a:r>
              <a:rPr lang="en-US"/>
              <a:t>LINGKUNGAN:</a:t>
            </a:r>
            <a:endParaRPr/>
          </a:p>
          <a:p>
            <a:pPr indent="0" lvl="0" marL="146050" rtl="0" algn="just">
              <a:lnSpc>
                <a:spcPct val="115000"/>
              </a:lnSpc>
              <a:spcBef>
                <a:spcPts val="0"/>
              </a:spcBef>
              <a:spcAft>
                <a:spcPts val="0"/>
              </a:spcAft>
              <a:buSzPts val="1300"/>
              <a:buNone/>
            </a:pPr>
            <a:r>
              <a:t/>
            </a:r>
            <a:endParaRPr/>
          </a:p>
          <a:p>
            <a:pPr indent="-311150" lvl="0" marL="457200" rtl="0" algn="just">
              <a:lnSpc>
                <a:spcPct val="115000"/>
              </a:lnSpc>
              <a:spcBef>
                <a:spcPts val="0"/>
              </a:spcBef>
              <a:spcAft>
                <a:spcPts val="0"/>
              </a:spcAft>
              <a:buSzPts val="1300"/>
              <a:buChar char="●"/>
            </a:pPr>
            <a:r>
              <a:rPr lang="en-US"/>
              <a:t>Lingkungan menyumbang sekitar 65% dari keragaman harapan hidup. </a:t>
            </a:r>
            <a:endParaRPr/>
          </a:p>
          <a:p>
            <a:pPr indent="-311150" lvl="0" marL="457200" rtl="0" algn="just">
              <a:lnSpc>
                <a:spcPct val="115000"/>
              </a:lnSpc>
              <a:spcBef>
                <a:spcPts val="0"/>
              </a:spcBef>
              <a:spcAft>
                <a:spcPts val="0"/>
              </a:spcAft>
              <a:buSzPts val="1300"/>
              <a:buChar char="●"/>
            </a:pPr>
            <a:r>
              <a:rPr lang="en-US"/>
              <a:t>Lingkungan mencakup berbagai faktor yang terpapar pada tubuh, termasuk makanan, air, panas/dingin, kebisingan, racun, dll. </a:t>
            </a:r>
            <a:endParaRPr/>
          </a:p>
          <a:p>
            <a:pPr indent="-311150" lvl="0" marL="457200" rtl="0" algn="just">
              <a:lnSpc>
                <a:spcPct val="115000"/>
              </a:lnSpc>
              <a:spcBef>
                <a:spcPts val="0"/>
              </a:spcBef>
              <a:spcAft>
                <a:spcPts val="0"/>
              </a:spcAft>
              <a:buSzPts val="1300"/>
              <a:buChar char="●"/>
            </a:pPr>
            <a:r>
              <a:rPr lang="en-US"/>
              <a:t>Pentingnya lingkungan terhadap harapan hidup terlihat jelas di Amerika Serikat pada awal tahun 1900an ketika sanitasi ditingkatkan (misalnya sistem air dan saluran pembuangan, teknik antibakteri) tersebar luas dan banyak penyakit menular (misalnya difteri, tuberkulosis, maag, pneumonia), dapat dikendalikan.</a:t>
            </a:r>
            <a:endParaRPr/>
          </a:p>
          <a:p>
            <a:pPr indent="-311150" lvl="0" marL="457200" rtl="0" algn="just">
              <a:lnSpc>
                <a:spcPct val="115000"/>
              </a:lnSpc>
              <a:spcBef>
                <a:spcPts val="0"/>
              </a:spcBef>
              <a:spcAft>
                <a:spcPts val="0"/>
              </a:spcAft>
              <a:buSzPts val="1300"/>
              <a:buChar char="●"/>
            </a:pPr>
            <a:r>
              <a:rPr lang="en-US"/>
              <a:t>Pentingnya lingkungan terhadap harapan hidup dan kualitas hidup dalam 100 tahun ke depan terutama berasal dari perbaikan gaya hidup, bukan sanitasi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US"/>
              <a:t>Environment versus Genetics</a:t>
            </a:r>
            <a:endParaRPr/>
          </a:p>
        </p:txBody>
      </p:sp>
      <p:sp>
        <p:nvSpPr>
          <p:cNvPr id="231" name="Google Shape;231;p16"/>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just">
              <a:lnSpc>
                <a:spcPct val="115000"/>
              </a:lnSpc>
              <a:spcBef>
                <a:spcPts val="0"/>
              </a:spcBef>
              <a:spcAft>
                <a:spcPts val="0"/>
              </a:spcAft>
              <a:buSzPct val="108108"/>
              <a:buNone/>
            </a:pPr>
            <a:r>
              <a:rPr lang="en-US"/>
              <a:t>GENETIK:</a:t>
            </a:r>
            <a:endParaRPr/>
          </a:p>
          <a:p>
            <a:pPr indent="-311150" lvl="0" marL="457200" rtl="0" algn="just">
              <a:lnSpc>
                <a:spcPct val="115000"/>
              </a:lnSpc>
              <a:spcBef>
                <a:spcPts val="0"/>
              </a:spcBef>
              <a:spcAft>
                <a:spcPts val="0"/>
              </a:spcAft>
              <a:buSzPct val="108108"/>
              <a:buChar char="●"/>
            </a:pPr>
            <a:r>
              <a:rPr lang="en-US"/>
              <a:t>Gen mempengaruhi harapan hidup dan penuaan fisiologis, dan menyumbang sekitar 35% varian pada manusia</a:t>
            </a:r>
            <a:endParaRPr/>
          </a:p>
          <a:p>
            <a:pPr indent="-311150" lvl="0" marL="457200" rtl="0" algn="just">
              <a:lnSpc>
                <a:spcPct val="115000"/>
              </a:lnSpc>
              <a:spcBef>
                <a:spcPts val="0"/>
              </a:spcBef>
              <a:spcAft>
                <a:spcPts val="0"/>
              </a:spcAft>
              <a:buSzPct val="108108"/>
              <a:buChar char="●"/>
            </a:pPr>
            <a:r>
              <a:rPr lang="en-US"/>
              <a:t>Eksperimen genetik terbaru lainnya telah berupaya mengidentifikasi dan memodifikasi gen "usia", yang jika diaktifkan, tampaknya menyebabkan kematian sel. </a:t>
            </a:r>
            <a:endParaRPr/>
          </a:p>
          <a:p>
            <a:pPr indent="-311150" lvl="0" marL="457200" rtl="0" algn="just">
              <a:lnSpc>
                <a:spcPct val="115000"/>
              </a:lnSpc>
              <a:spcBef>
                <a:spcPts val="0"/>
              </a:spcBef>
              <a:spcAft>
                <a:spcPts val="0"/>
              </a:spcAft>
              <a:buSzPct val="108108"/>
              <a:buChar char="●"/>
            </a:pPr>
            <a:r>
              <a:rPr lang="en-US"/>
              <a:t>Dengan menonaktifkan gen “usia” pada cacing dewasa, para peneliti memungkinkan cacing yang telah diubah ini hidup dua hingga empat kali lebih lama dibandingkan cacing biasa</a:t>
            </a:r>
            <a:endParaRPr/>
          </a:p>
          <a:p>
            <a:pPr indent="-311150" lvl="0" marL="457200" rtl="0" algn="just">
              <a:lnSpc>
                <a:spcPct val="115000"/>
              </a:lnSpc>
              <a:spcBef>
                <a:spcPts val="0"/>
              </a:spcBef>
              <a:spcAft>
                <a:spcPts val="0"/>
              </a:spcAft>
              <a:buSzPct val="108108"/>
              <a:buChar char="●"/>
            </a:pPr>
            <a:r>
              <a:rPr lang="en-US"/>
              <a:t>Schachter dkk (1994) menempatkan gen-gen khusus yang mungkin berhubungan dengan penuaan ke dalam tiga kategori: </a:t>
            </a:r>
            <a:endParaRPr/>
          </a:p>
          <a:p>
            <a:pPr indent="-342900" lvl="1" marL="946150" rtl="0" algn="just">
              <a:lnSpc>
                <a:spcPct val="115000"/>
              </a:lnSpc>
              <a:spcBef>
                <a:spcPts val="0"/>
              </a:spcBef>
              <a:spcAft>
                <a:spcPts val="0"/>
              </a:spcAft>
              <a:buSzPct val="108108"/>
              <a:buAutoNum type="arabicParenR"/>
            </a:pPr>
            <a:r>
              <a:rPr lang="en-US"/>
              <a:t>gen yang mempengaruhi umur panjang, </a:t>
            </a:r>
            <a:endParaRPr/>
          </a:p>
          <a:p>
            <a:pPr indent="-342900" lvl="1" marL="946150" rtl="0" algn="just">
              <a:lnSpc>
                <a:spcPct val="115000"/>
              </a:lnSpc>
              <a:spcBef>
                <a:spcPts val="0"/>
              </a:spcBef>
              <a:spcAft>
                <a:spcPts val="0"/>
              </a:spcAft>
              <a:buSzPct val="108108"/>
              <a:buAutoNum type="arabicParenR"/>
            </a:pPr>
            <a:r>
              <a:rPr lang="en-US"/>
              <a:t>gen yang bertanggung jawab atas fungsi dan perbaikan sel, dan</a:t>
            </a:r>
            <a:endParaRPr/>
          </a:p>
          <a:p>
            <a:pPr indent="-342900" lvl="1" marL="946150" rtl="0" algn="just">
              <a:lnSpc>
                <a:spcPct val="115000"/>
              </a:lnSpc>
              <a:spcBef>
                <a:spcPts val="0"/>
              </a:spcBef>
              <a:spcAft>
                <a:spcPts val="0"/>
              </a:spcAft>
              <a:buSzPct val="108108"/>
              <a:buAutoNum type="arabicParenR"/>
            </a:pPr>
            <a:r>
              <a:rPr lang="en-US"/>
              <a:t>gen yang berhubungan dengan penyakit yang berkaitan dengan usia. </a:t>
            </a:r>
            <a:endParaRPr/>
          </a:p>
          <a:p>
            <a:pPr indent="0" lvl="1" marL="603250" rtl="0" algn="just">
              <a:lnSpc>
                <a:spcPct val="115000"/>
              </a:lnSpc>
              <a:spcBef>
                <a:spcPts val="0"/>
              </a:spcBef>
              <a:spcAft>
                <a:spcPts val="0"/>
              </a:spcAft>
              <a:buSzPct val="108108"/>
              <a:buNone/>
            </a:pPr>
            <a:r>
              <a:t/>
            </a:r>
            <a:endParaRPr/>
          </a:p>
          <a:p>
            <a:pPr indent="0" lvl="0" marL="146050" rtl="0" algn="just">
              <a:lnSpc>
                <a:spcPct val="115000"/>
              </a:lnSpc>
              <a:spcBef>
                <a:spcPts val="0"/>
              </a:spcBef>
              <a:spcAft>
                <a:spcPts val="0"/>
              </a:spcAft>
              <a:buSzPct val="108108"/>
              <a:buNone/>
            </a:pPr>
            <a:r>
              <a:rPr lang="en-US"/>
              <a:t>Studi terbaru mengenai genom manusia telah mengidentifikasi banyak gen yang bertanggung jawab atas penyakit dan kematian. Saat ini, terdapat beragam bukti mengenai ada atau tidaknya satu atau lebih gen yang berhubungan secara spesifik dengan penuaan atau umur panjang pada manusia.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US"/>
              <a:t>Gaya Hidup, </a:t>
            </a:r>
            <a:r>
              <a:rPr lang="en-US"/>
              <a:t>Environment dan </a:t>
            </a:r>
            <a:r>
              <a:rPr b="1" lang="en-US"/>
              <a:t>Genetik</a:t>
            </a:r>
            <a:r>
              <a:rPr lang="en-US"/>
              <a:t> Berpengaruh pada Penuaan</a:t>
            </a:r>
            <a:endParaRPr/>
          </a:p>
        </p:txBody>
      </p:sp>
      <p:sp>
        <p:nvSpPr>
          <p:cNvPr id="237" name="Google Shape;237;p17"/>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311150" lvl="0" marL="457200" rtl="0" algn="just">
              <a:lnSpc>
                <a:spcPct val="115000"/>
              </a:lnSpc>
              <a:spcBef>
                <a:spcPts val="0"/>
              </a:spcBef>
              <a:spcAft>
                <a:spcPts val="0"/>
              </a:spcAft>
              <a:buSzPts val="1300"/>
              <a:buChar char="●"/>
            </a:pPr>
            <a:r>
              <a:rPr lang="en-US" sz="1600"/>
              <a:t>Genetik:</a:t>
            </a:r>
            <a:endParaRPr/>
          </a:p>
          <a:p>
            <a:pPr indent="-298450" lvl="1" marL="914400" rtl="0" algn="just">
              <a:lnSpc>
                <a:spcPct val="115000"/>
              </a:lnSpc>
              <a:spcBef>
                <a:spcPts val="0"/>
              </a:spcBef>
              <a:spcAft>
                <a:spcPts val="0"/>
              </a:spcAft>
              <a:buSzPts val="1100"/>
              <a:buChar char="○"/>
            </a:pPr>
            <a:r>
              <a:rPr lang="en-US" sz="1600"/>
              <a:t>Semua pria dan wanita, dinding arteri biasanya menebal dan tekanan darah meningkat seiring bertambahnya usia. Namun sejauh mana perubahan yang biasa terjadi ini bervariasi antar kelompok dalam populasi. </a:t>
            </a:r>
            <a:endParaRPr/>
          </a:p>
          <a:p>
            <a:pPr indent="-298450" lvl="1" marL="914400" rtl="0" algn="just">
              <a:lnSpc>
                <a:spcPct val="115000"/>
              </a:lnSpc>
              <a:spcBef>
                <a:spcPts val="0"/>
              </a:spcBef>
              <a:spcAft>
                <a:spcPts val="0"/>
              </a:spcAft>
              <a:buSzPts val="1100"/>
              <a:buChar char="○"/>
            </a:pPr>
            <a:r>
              <a:rPr lang="en-US" sz="1600"/>
              <a:t>Tingkat peningkatan tekanan darah jauh lebih besar di antara orang Amerika keturunan Afrika dibandingkan dengan orang Afrika, Euro-Kaukasia, dan populasi Asia. </a:t>
            </a:r>
            <a:endParaRPr/>
          </a:p>
          <a:p>
            <a:pPr indent="-228600" lvl="0" marL="457200" rtl="0" algn="just">
              <a:lnSpc>
                <a:spcPct val="115000"/>
              </a:lnSpc>
              <a:spcBef>
                <a:spcPts val="0"/>
              </a:spcBef>
              <a:spcAft>
                <a:spcPts val="0"/>
              </a:spcAft>
              <a:buSzPts val="13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Teori Penuaan:</a:t>
            </a:r>
            <a:br>
              <a:rPr b="1" lang="en-US"/>
            </a:br>
            <a:r>
              <a:rPr lang="en-US" sz="2000"/>
              <a:t>“Lebih dari 300 teori penuaan fisiologis telah diselidiki selama berabad-abad”</a:t>
            </a:r>
            <a:endParaRPr/>
          </a:p>
        </p:txBody>
      </p:sp>
      <p:sp>
        <p:nvSpPr>
          <p:cNvPr id="243" name="Google Shape;243;p18"/>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n-US"/>
              <a:t>Teori penuaan umum mencakup penyebab eksternal atau internal.</a:t>
            </a:r>
            <a:endParaRPr/>
          </a:p>
          <a:p>
            <a:pPr indent="-311150" lvl="0" marL="457200" rtl="0" algn="l">
              <a:lnSpc>
                <a:spcPct val="115000"/>
              </a:lnSpc>
              <a:spcBef>
                <a:spcPts val="0"/>
              </a:spcBef>
              <a:spcAft>
                <a:spcPts val="0"/>
              </a:spcAft>
              <a:buSzPts val="1300"/>
              <a:buChar char="●"/>
            </a:pPr>
            <a:r>
              <a:rPr lang="en-US"/>
              <a:t>Penyebab eksternal mencakup unsur lingkungan seperti makanan, bakteri, radiasi, dan polutan sebagai penyebab utama yang mengancam jiwa. </a:t>
            </a:r>
            <a:endParaRPr/>
          </a:p>
          <a:p>
            <a:pPr indent="-311150" lvl="0" marL="457200" rtl="0" algn="l">
              <a:lnSpc>
                <a:spcPct val="115000"/>
              </a:lnSpc>
              <a:spcBef>
                <a:spcPts val="0"/>
              </a:spcBef>
              <a:spcAft>
                <a:spcPts val="0"/>
              </a:spcAft>
              <a:buSzPts val="1300"/>
              <a:buChar char="●"/>
            </a:pPr>
            <a:r>
              <a:rPr lang="en-US"/>
              <a:t>Penyebab internal diyakini sebagai peristiwa terprogram yang menyebabkan perubahan atau kematian sel. </a:t>
            </a:r>
            <a:endParaRPr/>
          </a:p>
          <a:p>
            <a:pPr indent="-311150" lvl="0" marL="457200" rtl="0" algn="l">
              <a:lnSpc>
                <a:spcPct val="115000"/>
              </a:lnSpc>
              <a:spcBef>
                <a:spcPts val="0"/>
              </a:spcBef>
              <a:spcAft>
                <a:spcPts val="0"/>
              </a:spcAft>
              <a:buSzPts val="1300"/>
              <a:buChar char="●"/>
            </a:pPr>
            <a:r>
              <a:rPr lang="en-US"/>
              <a:t>Penyebab penuaan yang bersifat eksternal dan internal tidak bisa dipisahkan satu sama lain – banyak teori penuaan mengacu pada keduanya.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Teori Penuaan:</a:t>
            </a:r>
            <a:br>
              <a:rPr b="1" lang="en-US"/>
            </a:br>
            <a:r>
              <a:rPr lang="en-US"/>
              <a:t>Error Theories of Aging &amp; Programmed theories of aging</a:t>
            </a:r>
            <a:endParaRPr/>
          </a:p>
        </p:txBody>
      </p:sp>
      <p:sp>
        <p:nvSpPr>
          <p:cNvPr id="249" name="Google Shape;249;p19"/>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a:t>Ada dua kategori utama yang menjadi dasar teori penyelidikan utama saat ini: </a:t>
            </a:r>
            <a:endParaRPr/>
          </a:p>
          <a:p>
            <a:pPr indent="-342900" lvl="0" marL="488950" rtl="0" algn="l">
              <a:lnSpc>
                <a:spcPct val="115000"/>
              </a:lnSpc>
              <a:spcBef>
                <a:spcPts val="0"/>
              </a:spcBef>
              <a:spcAft>
                <a:spcPts val="0"/>
              </a:spcAft>
              <a:buSzPts val="1300"/>
              <a:buAutoNum type="arabicParenR"/>
            </a:pPr>
            <a:r>
              <a:rPr lang="en-US"/>
              <a:t>Error Theories of Aging , harus ada mekanisme tertentu yang menyebabkan sel atau jaringan tubuh diserang oleh serangan lingkungan. Kerusakan akibat serangan ini terakumulasi seiring berjalannya waktu, dan kemudian menyebabkan sel tidak berfungsi atau mati.</a:t>
            </a:r>
            <a:endParaRPr/>
          </a:p>
          <a:p>
            <a:pPr indent="-342900" lvl="0" marL="488950" rtl="0" algn="l">
              <a:lnSpc>
                <a:spcPct val="115000"/>
              </a:lnSpc>
              <a:spcBef>
                <a:spcPts val="0"/>
              </a:spcBef>
              <a:spcAft>
                <a:spcPts val="0"/>
              </a:spcAft>
              <a:buSzPts val="1300"/>
              <a:buAutoNum type="arabicParenR"/>
            </a:pPr>
            <a:r>
              <a:rPr lang="en-US"/>
              <a:t>Programmed theories of aging, penuaan terjadi di dalam spesies dan merupakan hasil alami dan diharapkan dari serangkaian peristiwa yang disengaja dan ditulis ke dalam kode genetik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Pertanyaan kunci yang tertarik untuk berumur panjang</a:t>
            </a:r>
            <a:br>
              <a:rPr lang="en-US"/>
            </a:br>
            <a:endParaRPr/>
          </a:p>
        </p:txBody>
      </p:sp>
      <p:sp>
        <p:nvSpPr>
          <p:cNvPr id="142" name="Google Shape;142;p2"/>
          <p:cNvSpPr txBox="1"/>
          <p:nvPr>
            <p:ph idx="1" type="body"/>
          </p:nvPr>
        </p:nvSpPr>
        <p:spPr>
          <a:xfrm>
            <a:off x="1297500" y="1567550"/>
            <a:ext cx="7038900" cy="682355"/>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US" sz="1800"/>
              <a:t>“Bagaimana penampilan dan fungsi tubuh saya seiringan dengan berjalannya waktu?”</a:t>
            </a:r>
            <a:endParaRPr/>
          </a:p>
          <a:p>
            <a:pPr indent="-311150" lvl="0" marL="457200" rtl="0" algn="l">
              <a:lnSpc>
                <a:spcPct val="115000"/>
              </a:lnSpc>
              <a:spcBef>
                <a:spcPts val="0"/>
              </a:spcBef>
              <a:spcAft>
                <a:spcPts val="0"/>
              </a:spcAft>
              <a:buSzPts val="1300"/>
              <a:buChar char="●"/>
            </a:pPr>
            <a:r>
              <a:rPr lang="en-US" sz="1800"/>
              <a:t>“Apa yang mengontrol laju penuaan tubuh?”</a:t>
            </a:r>
            <a:endParaRPr/>
          </a:p>
          <a:p>
            <a:pPr indent="0" lvl="0" marL="146050" rtl="0" algn="l">
              <a:lnSpc>
                <a:spcPct val="115000"/>
              </a:lnSpc>
              <a:spcBef>
                <a:spcPts val="0"/>
              </a:spcBef>
              <a:spcAft>
                <a:spcPts val="0"/>
              </a:spcAft>
              <a:buSzPts val="1300"/>
              <a:buNone/>
            </a:pPr>
            <a:r>
              <a:t/>
            </a:r>
            <a:endParaRPr sz="1800"/>
          </a:p>
        </p:txBody>
      </p:sp>
      <p:sp>
        <p:nvSpPr>
          <p:cNvPr id="143" name="Google Shape;143;p2"/>
          <p:cNvSpPr txBox="1"/>
          <p:nvPr/>
        </p:nvSpPr>
        <p:spPr>
          <a:xfrm>
            <a:off x="1441881" y="2818768"/>
            <a:ext cx="7038900" cy="682354"/>
          </a:xfrm>
          <a:prstGeom prst="rect">
            <a:avLst/>
          </a:prstGeom>
          <a:noFill/>
          <a:ln>
            <a:noFill/>
          </a:ln>
        </p:spPr>
        <p:txBody>
          <a:bodyPr anchorCtr="0" anchor="t" bIns="91425" lIns="91425" spcFirstLastPara="1" rIns="91425" wrap="square" tIns="91425">
            <a:normAutofit fontScale="82500" lnSpcReduction="20000"/>
          </a:bodyPr>
          <a:lstStyle/>
          <a:p>
            <a:pPr indent="0" lvl="0" marL="0" marR="0" rtl="0" algn="l">
              <a:lnSpc>
                <a:spcPct val="100000"/>
              </a:lnSpc>
              <a:spcBef>
                <a:spcPts val="0"/>
              </a:spcBef>
              <a:spcAft>
                <a:spcPts val="0"/>
              </a:spcAft>
              <a:buClr>
                <a:schemeClr val="lt1"/>
              </a:buClr>
              <a:buSzPct val="121212"/>
              <a:buFont typeface="Montserrat"/>
              <a:buNone/>
            </a:pPr>
            <a:r>
              <a:rPr b="0" i="0" lang="en-US" sz="2400" u="none" cap="none" strike="noStrike">
                <a:solidFill>
                  <a:schemeClr val="lt1"/>
                </a:solidFill>
                <a:latin typeface="Montserrat"/>
                <a:ea typeface="Montserrat"/>
                <a:cs typeface="Montserrat"/>
                <a:sym typeface="Montserrat"/>
              </a:rPr>
              <a:t>Physiology aging</a:t>
            </a:r>
            <a:br>
              <a:rPr b="0" i="0" lang="en-US" sz="2400" u="none" cap="none" strike="noStrike">
                <a:solidFill>
                  <a:schemeClr val="lt1"/>
                </a:solidFill>
                <a:latin typeface="Montserrat"/>
                <a:ea typeface="Montserrat"/>
                <a:cs typeface="Montserrat"/>
                <a:sym typeface="Montserrat"/>
              </a:rPr>
            </a:br>
            <a:endParaRPr b="0" i="0" sz="2400" u="none" cap="none" strike="noStrike">
              <a:solidFill>
                <a:schemeClr val="lt1"/>
              </a:solidFill>
              <a:latin typeface="Montserrat"/>
              <a:ea typeface="Montserrat"/>
              <a:cs typeface="Montserrat"/>
              <a:sym typeface="Montserrat"/>
            </a:endParaRPr>
          </a:p>
        </p:txBody>
      </p:sp>
      <p:sp>
        <p:nvSpPr>
          <p:cNvPr id="144" name="Google Shape;144;p2"/>
          <p:cNvSpPr txBox="1"/>
          <p:nvPr/>
        </p:nvSpPr>
        <p:spPr>
          <a:xfrm>
            <a:off x="1297500" y="3139022"/>
            <a:ext cx="7038900" cy="682355"/>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lt1"/>
              </a:buClr>
              <a:buSzPts val="1300"/>
              <a:buFont typeface="Lato"/>
              <a:buNone/>
            </a:pPr>
            <a:r>
              <a:rPr b="0" i="0" lang="en-US" sz="1800" u="none" cap="none" strike="noStrike">
                <a:solidFill>
                  <a:schemeClr val="lt1"/>
                </a:solidFill>
                <a:latin typeface="Times New Roman"/>
                <a:ea typeface="Times New Roman"/>
                <a:cs typeface="Times New Roman"/>
                <a:sym typeface="Times New Roman"/>
              </a:rPr>
              <a:t>Penuaan fisiologis mengacu pada perubahan struktur dan proses jaringan, organ utama, dan sistem tubuh seiring berjalannya waktu yang pada akhirnya dapat memengaruhi kesehatan, perilaku, kapasitas fungsional, dan kelangsungan hidup kita</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Teori Penuaan:</a:t>
            </a:r>
            <a:br>
              <a:rPr b="1" lang="en-US"/>
            </a:br>
            <a:r>
              <a:rPr lang="en-US"/>
              <a:t>Error Theories of Aging &amp; Programmed theories of aging</a:t>
            </a:r>
            <a:endParaRPr/>
          </a:p>
        </p:txBody>
      </p:sp>
      <p:sp>
        <p:nvSpPr>
          <p:cNvPr id="255" name="Google Shape;255;p20"/>
          <p:cNvSpPr txBox="1"/>
          <p:nvPr>
            <p:ph idx="1" type="body"/>
          </p:nvPr>
        </p:nvSpPr>
        <p:spPr>
          <a:xfrm>
            <a:off x="1297500" y="1567550"/>
            <a:ext cx="3024334" cy="29112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n-US"/>
              <a:t>Error Theories of Aging:</a:t>
            </a:r>
            <a:endParaRPr/>
          </a:p>
          <a:p>
            <a:pPr indent="-298450" lvl="1" marL="914400" rtl="0" algn="l">
              <a:lnSpc>
                <a:spcPct val="115000"/>
              </a:lnSpc>
              <a:spcBef>
                <a:spcPts val="0"/>
              </a:spcBef>
              <a:spcAft>
                <a:spcPts val="0"/>
              </a:spcAft>
              <a:buSzPts val="1100"/>
              <a:buChar char="○"/>
            </a:pPr>
            <a:r>
              <a:rPr lang="en-US"/>
              <a:t>Free Radical Theory</a:t>
            </a:r>
            <a:endParaRPr/>
          </a:p>
          <a:p>
            <a:pPr indent="-298450" lvl="1" marL="914400" rtl="0" algn="l">
              <a:lnSpc>
                <a:spcPct val="115000"/>
              </a:lnSpc>
              <a:spcBef>
                <a:spcPts val="0"/>
              </a:spcBef>
              <a:spcAft>
                <a:spcPts val="0"/>
              </a:spcAft>
              <a:buSzPts val="1100"/>
              <a:buChar char="○"/>
            </a:pPr>
            <a:r>
              <a:rPr lang="en-US"/>
              <a:t>Mithochondrial Theory of Aging</a:t>
            </a:r>
            <a:endParaRPr/>
          </a:p>
          <a:p>
            <a:pPr indent="-298450" lvl="1" marL="914400" rtl="0" algn="l">
              <a:lnSpc>
                <a:spcPct val="115000"/>
              </a:lnSpc>
              <a:spcBef>
                <a:spcPts val="0"/>
              </a:spcBef>
              <a:spcAft>
                <a:spcPts val="0"/>
              </a:spcAft>
              <a:buSzPts val="1100"/>
              <a:buChar char="○"/>
            </a:pPr>
            <a:r>
              <a:rPr lang="en-US"/>
              <a:t>Wear and Tear</a:t>
            </a:r>
            <a:endParaRPr/>
          </a:p>
          <a:p>
            <a:pPr indent="-298450" lvl="1" marL="914400" rtl="0" algn="l">
              <a:lnSpc>
                <a:spcPct val="115000"/>
              </a:lnSpc>
              <a:spcBef>
                <a:spcPts val="0"/>
              </a:spcBef>
              <a:spcAft>
                <a:spcPts val="0"/>
              </a:spcAft>
              <a:buSzPts val="1100"/>
              <a:buChar char="○"/>
            </a:pPr>
            <a:r>
              <a:rPr lang="en-US"/>
              <a:t>Cross-linking</a:t>
            </a:r>
            <a:endParaRPr/>
          </a:p>
          <a:p>
            <a:pPr indent="-298450" lvl="1" marL="914400" rtl="0" algn="l">
              <a:lnSpc>
                <a:spcPct val="115000"/>
              </a:lnSpc>
              <a:spcBef>
                <a:spcPts val="0"/>
              </a:spcBef>
              <a:spcAft>
                <a:spcPts val="0"/>
              </a:spcAft>
              <a:buSzPts val="1100"/>
              <a:buChar char="○"/>
            </a:pPr>
            <a:r>
              <a:rPr lang="en-US"/>
              <a:t>Error Catastrophe</a:t>
            </a:r>
            <a:endParaRPr/>
          </a:p>
          <a:p>
            <a:pPr indent="-228600" lvl="1" marL="914400" rtl="0" algn="l">
              <a:lnSpc>
                <a:spcPct val="115000"/>
              </a:lnSpc>
              <a:spcBef>
                <a:spcPts val="0"/>
              </a:spcBef>
              <a:spcAft>
                <a:spcPts val="0"/>
              </a:spcAft>
              <a:buSzPts val="1100"/>
              <a:buNone/>
            </a:pPr>
            <a:r>
              <a:t/>
            </a:r>
            <a:endParaRPr/>
          </a:p>
        </p:txBody>
      </p:sp>
      <p:sp>
        <p:nvSpPr>
          <p:cNvPr id="256" name="Google Shape;256;p20"/>
          <p:cNvSpPr txBox="1"/>
          <p:nvPr/>
        </p:nvSpPr>
        <p:spPr>
          <a:xfrm>
            <a:off x="4321834" y="1478411"/>
            <a:ext cx="3024334" cy="2911200"/>
          </a:xfrm>
          <a:prstGeom prst="rect">
            <a:avLst/>
          </a:prstGeom>
          <a:noFill/>
          <a:ln>
            <a:noFill/>
          </a:ln>
        </p:spPr>
        <p:txBody>
          <a:bodyPr anchorCtr="0" anchor="t" bIns="91425" lIns="91425" spcFirstLastPara="1" rIns="91425" wrap="square" tIns="91425">
            <a:normAutofit/>
          </a:bodyPr>
          <a:lstStyle/>
          <a:p>
            <a:pPr indent="-311150" lvl="0" marL="457200" marR="0" rtl="0" algn="l">
              <a:lnSpc>
                <a:spcPct val="115000"/>
              </a:lnSpc>
              <a:spcBef>
                <a:spcPts val="0"/>
              </a:spcBef>
              <a:spcAft>
                <a:spcPts val="0"/>
              </a:spcAft>
              <a:buClr>
                <a:schemeClr val="lt1"/>
              </a:buClr>
              <a:buSzPts val="1300"/>
              <a:buFont typeface="Lato"/>
              <a:buChar char="●"/>
            </a:pPr>
            <a:r>
              <a:rPr b="0" i="0" lang="en-US" sz="1300" u="none" cap="none" strike="noStrike">
                <a:solidFill>
                  <a:schemeClr val="lt1"/>
                </a:solidFill>
                <a:latin typeface="Lato"/>
                <a:ea typeface="Lato"/>
                <a:cs typeface="Lato"/>
                <a:sym typeface="Lato"/>
              </a:rPr>
              <a:t>Programmed theories of aging :</a:t>
            </a:r>
            <a:endParaRPr/>
          </a:p>
          <a:p>
            <a:pPr indent="-298450" lvl="1" marL="914400" marR="0" rtl="0" algn="l">
              <a:lnSpc>
                <a:spcPct val="115000"/>
              </a:lnSpc>
              <a:spcBef>
                <a:spcPts val="0"/>
              </a:spcBef>
              <a:spcAft>
                <a:spcPts val="0"/>
              </a:spcAft>
              <a:buClr>
                <a:schemeClr val="lt1"/>
              </a:buClr>
              <a:buSzPts val="1100"/>
              <a:buFont typeface="Lato"/>
              <a:buChar char="○"/>
            </a:pPr>
            <a:r>
              <a:rPr b="0" i="0" lang="en-US" sz="1100" u="none" cap="none" strike="noStrike">
                <a:solidFill>
                  <a:schemeClr val="lt1"/>
                </a:solidFill>
                <a:latin typeface="Lato"/>
                <a:ea typeface="Lato"/>
                <a:cs typeface="Lato"/>
                <a:sym typeface="Lato"/>
              </a:rPr>
              <a:t>Hayflick Phenomenon</a:t>
            </a:r>
            <a:endParaRPr/>
          </a:p>
          <a:p>
            <a:pPr indent="-298450" lvl="1" marL="914400" marR="0" rtl="0" algn="l">
              <a:lnSpc>
                <a:spcPct val="115000"/>
              </a:lnSpc>
              <a:spcBef>
                <a:spcPts val="0"/>
              </a:spcBef>
              <a:spcAft>
                <a:spcPts val="0"/>
              </a:spcAft>
              <a:buClr>
                <a:schemeClr val="lt1"/>
              </a:buClr>
              <a:buSzPts val="1100"/>
              <a:buFont typeface="Lato"/>
              <a:buChar char="○"/>
            </a:pPr>
            <a:r>
              <a:rPr b="0" i="0" lang="en-US" sz="1100" u="none" cap="none" strike="noStrike">
                <a:solidFill>
                  <a:schemeClr val="lt1"/>
                </a:solidFill>
                <a:latin typeface="Lato"/>
                <a:ea typeface="Lato"/>
                <a:cs typeface="Lato"/>
                <a:sym typeface="Lato"/>
              </a:rPr>
              <a:t>Telomerase Theory</a:t>
            </a:r>
            <a:endParaRPr/>
          </a:p>
          <a:p>
            <a:pPr indent="-298450" lvl="1" marL="914400" marR="0" rtl="0" algn="l">
              <a:lnSpc>
                <a:spcPct val="115000"/>
              </a:lnSpc>
              <a:spcBef>
                <a:spcPts val="0"/>
              </a:spcBef>
              <a:spcAft>
                <a:spcPts val="0"/>
              </a:spcAft>
              <a:buClr>
                <a:schemeClr val="lt1"/>
              </a:buClr>
              <a:buSzPts val="1100"/>
              <a:buFont typeface="Lato"/>
              <a:buChar char="○"/>
            </a:pPr>
            <a:r>
              <a:rPr b="0" i="0" lang="en-US" sz="1100" u="none" cap="none" strike="noStrike">
                <a:solidFill>
                  <a:schemeClr val="lt1"/>
                </a:solidFill>
                <a:latin typeface="Lato"/>
                <a:ea typeface="Lato"/>
                <a:cs typeface="Lato"/>
                <a:sym typeface="Lato"/>
              </a:rPr>
              <a:t>Neuroendocrine theory</a:t>
            </a:r>
            <a:endParaRPr/>
          </a:p>
          <a:p>
            <a:pPr indent="-298450" lvl="1" marL="914400" marR="0" rtl="0" algn="l">
              <a:lnSpc>
                <a:spcPct val="115000"/>
              </a:lnSpc>
              <a:spcBef>
                <a:spcPts val="0"/>
              </a:spcBef>
              <a:spcAft>
                <a:spcPts val="0"/>
              </a:spcAft>
              <a:buClr>
                <a:schemeClr val="lt1"/>
              </a:buClr>
              <a:buSzPts val="1100"/>
              <a:buFont typeface="Lato"/>
              <a:buChar char="○"/>
            </a:pPr>
            <a:r>
              <a:rPr b="0" i="0" lang="en-US" sz="1100" u="none" cap="none" strike="noStrike">
                <a:solidFill>
                  <a:schemeClr val="lt1"/>
                </a:solidFill>
                <a:latin typeface="Lato"/>
                <a:ea typeface="Lato"/>
                <a:cs typeface="Lato"/>
                <a:sym typeface="Lato"/>
              </a:rPr>
              <a:t>Somatic Mutation Theory</a:t>
            </a:r>
            <a:endParaRPr/>
          </a:p>
          <a:p>
            <a:pPr indent="-228600" lvl="1" marL="914400" marR="0" rtl="0" algn="l">
              <a:lnSpc>
                <a:spcPct val="115000"/>
              </a:lnSpc>
              <a:spcBef>
                <a:spcPts val="0"/>
              </a:spcBef>
              <a:spcAft>
                <a:spcPts val="0"/>
              </a:spcAft>
              <a:buClr>
                <a:schemeClr val="lt1"/>
              </a:buClr>
              <a:buSzPts val="1100"/>
              <a:buFont typeface="Lato"/>
              <a:buNone/>
            </a:pPr>
            <a:r>
              <a:t/>
            </a:r>
            <a:endParaRPr b="0" i="0" sz="1100" u="none" cap="none" strike="noStrike">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US"/>
              <a:t>Perubahan Sistem Saraf pada Usia Lanjut</a:t>
            </a:r>
            <a:br>
              <a:rPr b="1" lang="en-US"/>
            </a:br>
            <a:r>
              <a:rPr b="1" lang="en-US"/>
              <a:t>Memory, learning and intelligence</a:t>
            </a:r>
            <a:endParaRPr b="1"/>
          </a:p>
        </p:txBody>
      </p:sp>
      <p:sp>
        <p:nvSpPr>
          <p:cNvPr id="262" name="Google Shape;262;p21"/>
          <p:cNvSpPr txBox="1"/>
          <p:nvPr>
            <p:ph idx="1" type="body"/>
          </p:nvPr>
        </p:nvSpPr>
        <p:spPr>
          <a:xfrm>
            <a:off x="1297500" y="1491350"/>
            <a:ext cx="7038900" cy="3228900"/>
          </a:xfrm>
          <a:prstGeom prst="rect">
            <a:avLst/>
          </a:prstGeom>
          <a:noFill/>
          <a:ln>
            <a:noFill/>
          </a:ln>
        </p:spPr>
        <p:txBody>
          <a:bodyPr anchorCtr="0" anchor="t" bIns="91425" lIns="91425" spcFirstLastPara="1" rIns="91425" wrap="square" tIns="91425">
            <a:normAutofit lnSpcReduction="10000"/>
          </a:bodyPr>
          <a:lstStyle/>
          <a:p>
            <a:pPr indent="-285750" lvl="0" marL="285750" rtl="0" algn="just">
              <a:lnSpc>
                <a:spcPct val="115000"/>
              </a:lnSpc>
              <a:spcBef>
                <a:spcPts val="0"/>
              </a:spcBef>
              <a:spcAft>
                <a:spcPts val="0"/>
              </a:spcAft>
              <a:buSzPts val="1300"/>
              <a:buChar char="●"/>
            </a:pPr>
            <a:r>
              <a:rPr b="1" lang="en-US"/>
              <a:t>Volume otak mencapai puncaknya pada awal 20-an dan itu menurun secara bertahap selama sisa hidup</a:t>
            </a:r>
            <a:r>
              <a:rPr lang="en-US"/>
              <a:t>.  Di usia 40-an, korteks mulai menyusut dan orang-orang mulai memperhatikan perubahan halus dalam kemampuan mereka untuk mengingat atau melakukan lebih dari satu tugas pada satu waktu. Kunci lainnya area seperti neuron menyusut atau mengalami atrofi dan pengurangan besar dalam ekstensi koneksi antar neuron (kehilangan dendritik) juga diperhatikan. </a:t>
            </a:r>
            <a:endParaRPr/>
          </a:p>
          <a:p>
            <a:pPr indent="-285750" lvl="0" marL="285750" rtl="0" algn="just">
              <a:lnSpc>
                <a:spcPct val="115000"/>
              </a:lnSpc>
              <a:spcBef>
                <a:spcPts val="1200"/>
              </a:spcBef>
              <a:spcAft>
                <a:spcPts val="0"/>
              </a:spcAft>
              <a:buSzPts val="1300"/>
              <a:buChar char="●"/>
            </a:pPr>
            <a:r>
              <a:rPr lang="en-US"/>
              <a:t>Selama penuaan normal, </a:t>
            </a:r>
            <a:r>
              <a:rPr b="1" lang="en-US"/>
              <a:t>aliran darah masuk otak berkurang </a:t>
            </a:r>
            <a:r>
              <a:rPr lang="en-US"/>
              <a:t>dan menjadi kurang efisien dalam merekrut area yang berbeda. keseluruhan sekelompok perubahan yang terjadi di otak dengan penuaan menurunkan efisiensi komunikasi sel-ke-sel,  yang menurunkan kemampuan untuk mengambil dan belajar. Hal ini juga mempengaruhi kecerdasan, terutama kecerdasan  pemecahan masalah dengan materi baru yang membutuhkan hubungan yang kompleks menurun dengan cepat setelah masa remaja. Keterampilan motorik persepsi (timed tasks) menurun seiring bertambahnya usia.</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US"/>
              <a:t>Perubahan Special Senses pada Usia Lanjut:</a:t>
            </a:r>
            <a:endParaRPr b="1"/>
          </a:p>
          <a:p>
            <a:pPr indent="0" lvl="0" marL="0" rtl="0" algn="ctr">
              <a:lnSpc>
                <a:spcPct val="100000"/>
              </a:lnSpc>
              <a:spcBef>
                <a:spcPts val="0"/>
              </a:spcBef>
              <a:spcAft>
                <a:spcPts val="0"/>
              </a:spcAft>
              <a:buClr>
                <a:srgbClr val="000000"/>
              </a:buClr>
              <a:buSzPct val="46323"/>
              <a:buFont typeface="Arial"/>
              <a:buNone/>
            </a:pPr>
            <a:r>
              <a:rPr lang="en-US" sz="1662" u="sng">
                <a:highlight>
                  <a:schemeClr val="dk1"/>
                </a:highlight>
                <a:latin typeface="Times New Roman"/>
                <a:ea typeface="Times New Roman"/>
                <a:cs typeface="Times New Roman"/>
                <a:sym typeface="Times New Roman"/>
              </a:rPr>
              <a:t>→ Malnutrisi pada pasien usia lanjut meningkat</a:t>
            </a:r>
            <a:endParaRPr sz="1662" u="sng">
              <a:highlight>
                <a:schemeClr val="dk1"/>
              </a:highlight>
              <a:latin typeface="Times New Roman"/>
              <a:ea typeface="Times New Roman"/>
              <a:cs typeface="Times New Roman"/>
              <a:sym typeface="Times New Roman"/>
            </a:endParaRPr>
          </a:p>
          <a:p>
            <a:pPr indent="0" lvl="0" marL="0" rtl="0" algn="ctr">
              <a:lnSpc>
                <a:spcPct val="100000"/>
              </a:lnSpc>
              <a:spcBef>
                <a:spcPts val="1200"/>
              </a:spcBef>
              <a:spcAft>
                <a:spcPts val="0"/>
              </a:spcAft>
              <a:buSzPct val="111111"/>
              <a:buNone/>
            </a:pPr>
            <a:r>
              <a:t/>
            </a:r>
            <a:endParaRPr b="1"/>
          </a:p>
        </p:txBody>
      </p:sp>
      <p:sp>
        <p:nvSpPr>
          <p:cNvPr id="268" name="Google Shape;268;p22"/>
          <p:cNvSpPr txBox="1"/>
          <p:nvPr>
            <p:ph idx="1" type="body"/>
          </p:nvPr>
        </p:nvSpPr>
        <p:spPr>
          <a:xfrm>
            <a:off x="1297500" y="1567550"/>
            <a:ext cx="7365600" cy="329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US" sz="1600">
                <a:latin typeface="Times New Roman"/>
                <a:ea typeface="Times New Roman"/>
                <a:cs typeface="Times New Roman"/>
                <a:sym typeface="Times New Roman"/>
              </a:rPr>
              <a:t>Kehilangan indera perasa adalah masalah umum di kalangan lansia.</a:t>
            </a:r>
            <a:endParaRPr/>
          </a:p>
          <a:p>
            <a:pPr indent="-320040" lvl="0" marL="457200" rtl="0" algn="l">
              <a:lnSpc>
                <a:spcPct val="100000"/>
              </a:lnSpc>
              <a:spcBef>
                <a:spcPts val="1200"/>
              </a:spcBef>
              <a:spcAft>
                <a:spcPts val="0"/>
              </a:spcAft>
              <a:buSzPts val="1440"/>
              <a:buFont typeface="Times New Roman"/>
              <a:buChar char="●"/>
            </a:pPr>
            <a:r>
              <a:rPr lang="en-US" sz="1600">
                <a:highlight>
                  <a:schemeClr val="dk1"/>
                </a:highlight>
                <a:latin typeface="Times New Roman"/>
                <a:ea typeface="Times New Roman"/>
                <a:cs typeface="Times New Roman"/>
                <a:sym typeface="Times New Roman"/>
              </a:rPr>
              <a:t>Menurunnya fungsi indera perasa berkaitan dengan kekurangan kadar zink menyebabkan berkurangnya nafsu makan pada lanjut usia. </a:t>
            </a:r>
            <a:endParaRPr/>
          </a:p>
          <a:p>
            <a:pPr indent="-320040" lvl="0" marL="457200" rtl="0" algn="l">
              <a:lnSpc>
                <a:spcPct val="100000"/>
              </a:lnSpc>
              <a:spcBef>
                <a:spcPts val="0"/>
              </a:spcBef>
              <a:spcAft>
                <a:spcPts val="0"/>
              </a:spcAft>
              <a:buSzPts val="1440"/>
              <a:buFont typeface="Times New Roman"/>
              <a:buChar char="●"/>
            </a:pPr>
            <a:r>
              <a:rPr lang="en-US" sz="1600">
                <a:highlight>
                  <a:schemeClr val="dk1"/>
                </a:highlight>
                <a:latin typeface="Times New Roman"/>
                <a:ea typeface="Times New Roman"/>
                <a:cs typeface="Times New Roman"/>
                <a:sym typeface="Times New Roman"/>
              </a:rPr>
              <a:t>Sensitifitas terhadap rasa manis dan asin biasanya berkurang, ini menyebabkan lanjut usia senang makan yang manis dan asin.</a:t>
            </a:r>
            <a:endParaRPr sz="1600">
              <a:latin typeface="Times New Roman"/>
              <a:ea typeface="Times New Roman"/>
              <a:cs typeface="Times New Roman"/>
              <a:sym typeface="Times New Roman"/>
            </a:endParaRPr>
          </a:p>
          <a:p>
            <a:pPr indent="-306228" lvl="0" marL="457200" rtl="0" algn="l">
              <a:lnSpc>
                <a:spcPct val="115000"/>
              </a:lnSpc>
              <a:spcBef>
                <a:spcPts val="0"/>
              </a:spcBef>
              <a:spcAft>
                <a:spcPts val="0"/>
              </a:spcAft>
              <a:buSzPts val="1223"/>
              <a:buFont typeface="Times New Roman"/>
              <a:buChar char="●"/>
            </a:pPr>
            <a:r>
              <a:rPr lang="en-US" sz="1600">
                <a:latin typeface="Times New Roman"/>
                <a:ea typeface="Times New Roman"/>
                <a:cs typeface="Times New Roman"/>
                <a:sym typeface="Times New Roman"/>
              </a:rPr>
              <a:t>Deteksi garam menurun.</a:t>
            </a:r>
            <a:endParaRPr/>
          </a:p>
          <a:p>
            <a:pPr indent="-306228" lvl="0" marL="457200" rtl="0" algn="l">
              <a:lnSpc>
                <a:spcPct val="115000"/>
              </a:lnSpc>
              <a:spcBef>
                <a:spcPts val="0"/>
              </a:spcBef>
              <a:spcAft>
                <a:spcPts val="0"/>
              </a:spcAft>
              <a:buSzPts val="1223"/>
              <a:buFont typeface="Times New Roman"/>
              <a:buChar char="●"/>
            </a:pPr>
            <a:r>
              <a:rPr lang="en-US" sz="1600">
                <a:latin typeface="Times New Roman"/>
                <a:ea typeface="Times New Roman"/>
                <a:cs typeface="Times New Roman"/>
                <a:sym typeface="Times New Roman"/>
              </a:rPr>
              <a:t>Persepsi manis tidak berubah dan pahit dilebih-lebihkan.</a:t>
            </a:r>
            <a:endParaRPr/>
          </a:p>
          <a:p>
            <a:pPr indent="-306228" lvl="0" marL="457200" rtl="0" algn="l">
              <a:lnSpc>
                <a:spcPct val="115000"/>
              </a:lnSpc>
              <a:spcBef>
                <a:spcPts val="0"/>
              </a:spcBef>
              <a:spcAft>
                <a:spcPts val="0"/>
              </a:spcAft>
              <a:buSzPts val="1223"/>
              <a:buFont typeface="Times New Roman"/>
              <a:buChar char="●"/>
            </a:pPr>
            <a:r>
              <a:rPr lang="en-US" sz="1600">
                <a:latin typeface="Times New Roman"/>
                <a:ea typeface="Times New Roman"/>
                <a:cs typeface="Times New Roman"/>
                <a:sym typeface="Times New Roman"/>
              </a:rPr>
              <a:t>Kelenjar ludah,  volume serta kualitas air liur berkurang. </a:t>
            </a:r>
            <a:endParaRPr/>
          </a:p>
          <a:p>
            <a:pPr indent="0" lvl="0" marL="457200" rtl="0" algn="l">
              <a:lnSpc>
                <a:spcPct val="115000"/>
              </a:lnSpc>
              <a:spcBef>
                <a:spcPts val="1200"/>
              </a:spcBef>
              <a:spcAft>
                <a:spcPts val="0"/>
              </a:spcAft>
              <a:buSzPts val="1300"/>
              <a:buNone/>
            </a:pPr>
            <a:r>
              <a:rPr lang="en-US" sz="1600">
                <a:latin typeface="Times New Roman"/>
                <a:ea typeface="Times New Roman"/>
                <a:cs typeface="Times New Roman"/>
                <a:sym typeface="Times New Roman"/>
              </a:rPr>
              <a:t>Semua perubahan tsb  membuat makan kurang menarik. sensasi rasa dan menyebabkan penurunan produksi air liur.</a:t>
            </a:r>
            <a:endParaRPr/>
          </a:p>
          <a:p>
            <a:pPr indent="0" lvl="0" marL="0" rtl="0" algn="l">
              <a:lnSpc>
                <a:spcPct val="115000"/>
              </a:lnSpc>
              <a:spcBef>
                <a:spcPts val="1200"/>
              </a:spcBef>
              <a:spcAft>
                <a:spcPts val="0"/>
              </a:spcAft>
              <a:buSzPts val="1300"/>
              <a:buNone/>
            </a:pPr>
            <a:r>
              <a:t/>
            </a:r>
            <a:endParaRPr sz="1600">
              <a:latin typeface="Times New Roman"/>
              <a:ea typeface="Times New Roman"/>
              <a:cs typeface="Times New Roman"/>
              <a:sym typeface="Times New Roman"/>
            </a:endParaRPr>
          </a:p>
          <a:p>
            <a:pPr indent="0" lvl="0" marL="0" rtl="0" algn="l">
              <a:lnSpc>
                <a:spcPct val="100000"/>
              </a:lnSpc>
              <a:spcBef>
                <a:spcPts val="1200"/>
              </a:spcBef>
              <a:spcAft>
                <a:spcPts val="0"/>
              </a:spcAft>
              <a:buSzPts val="1300"/>
              <a:buNone/>
            </a:pPr>
            <a:r>
              <a:t/>
            </a:r>
            <a:endParaRPr sz="1600">
              <a:highlight>
                <a:schemeClr val="dk1"/>
              </a:highlight>
              <a:latin typeface="Times New Roman"/>
              <a:ea typeface="Times New Roman"/>
              <a:cs typeface="Times New Roman"/>
              <a:sym typeface="Times New Roman"/>
            </a:endParaRPr>
          </a:p>
          <a:p>
            <a:pPr indent="0" lvl="0" marL="0" rtl="0" algn="l">
              <a:lnSpc>
                <a:spcPct val="100000"/>
              </a:lnSpc>
              <a:spcBef>
                <a:spcPts val="1200"/>
              </a:spcBef>
              <a:spcAft>
                <a:spcPts val="0"/>
              </a:spcAft>
              <a:buSzPts val="1300"/>
              <a:buNone/>
            </a:pPr>
            <a:r>
              <a:t/>
            </a:r>
            <a:endParaRPr sz="1600">
              <a:highlight>
                <a:schemeClr val="dk1"/>
              </a:highlight>
              <a:latin typeface="Times New Roman"/>
              <a:ea typeface="Times New Roman"/>
              <a:cs typeface="Times New Roman"/>
              <a:sym typeface="Times New Roman"/>
            </a:endParaRPr>
          </a:p>
          <a:p>
            <a:pPr indent="0" lvl="0" marL="0" rtl="0" algn="l">
              <a:lnSpc>
                <a:spcPct val="100000"/>
              </a:lnSpc>
              <a:spcBef>
                <a:spcPts val="800"/>
              </a:spcBef>
              <a:spcAft>
                <a:spcPts val="0"/>
              </a:spcAft>
              <a:buSzPts val="770"/>
              <a:buNone/>
            </a:pPr>
            <a:r>
              <a:t/>
            </a:r>
            <a:endParaRPr sz="1600">
              <a:highlight>
                <a:schemeClr val="dk1"/>
              </a:highlight>
              <a:latin typeface="Times New Roman"/>
              <a:ea typeface="Times New Roman"/>
              <a:cs typeface="Times New Roman"/>
              <a:sym typeface="Times New Roman"/>
            </a:endParaRPr>
          </a:p>
          <a:p>
            <a:pPr indent="0" lvl="0" marL="0" rtl="0" algn="l">
              <a:lnSpc>
                <a:spcPct val="100000"/>
              </a:lnSpc>
              <a:spcBef>
                <a:spcPts val="1200"/>
              </a:spcBef>
              <a:spcAft>
                <a:spcPts val="1200"/>
              </a:spcAft>
              <a:buSzPts val="770"/>
              <a:buNone/>
            </a:pPr>
            <a:r>
              <a:t/>
            </a:r>
            <a:endParaRPr sz="1600">
              <a:highlight>
                <a:schemeClr val="dk1"/>
              </a:highlight>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b="1" lang="en-US"/>
              <a:t>Penurunan Ketajaman Rasa</a:t>
            </a:r>
            <a:endParaRPr/>
          </a:p>
          <a:p>
            <a:pPr indent="0" lvl="0" marL="0" rtl="0" algn="l">
              <a:lnSpc>
                <a:spcPct val="100000"/>
              </a:lnSpc>
              <a:spcBef>
                <a:spcPts val="0"/>
              </a:spcBef>
              <a:spcAft>
                <a:spcPts val="0"/>
              </a:spcAft>
              <a:buSzPts val="2400"/>
              <a:buNone/>
            </a:pPr>
            <a:r>
              <a:t/>
            </a:r>
            <a:endParaRPr/>
          </a:p>
        </p:txBody>
      </p:sp>
      <p:sp>
        <p:nvSpPr>
          <p:cNvPr id="274" name="Google Shape;274;p23"/>
          <p:cNvSpPr txBox="1"/>
          <p:nvPr>
            <p:ph idx="1" type="body"/>
          </p:nvPr>
        </p:nvSpPr>
        <p:spPr>
          <a:xfrm>
            <a:off x="1056017" y="1116149"/>
            <a:ext cx="7656600" cy="2911200"/>
          </a:xfrm>
          <a:prstGeom prst="rect">
            <a:avLst/>
          </a:prstGeom>
          <a:noFill/>
          <a:ln>
            <a:noFill/>
          </a:ln>
        </p:spPr>
        <p:txBody>
          <a:bodyPr anchorCtr="0" anchor="t" bIns="91425" lIns="91425" spcFirstLastPara="1" rIns="91425" wrap="square" tIns="91425">
            <a:noAutofit/>
          </a:bodyPr>
          <a:lstStyle/>
          <a:p>
            <a:pPr indent="-306228" lvl="0" marL="457200" rtl="0" algn="just">
              <a:lnSpc>
                <a:spcPct val="115000"/>
              </a:lnSpc>
              <a:spcBef>
                <a:spcPts val="0"/>
              </a:spcBef>
              <a:spcAft>
                <a:spcPts val="0"/>
              </a:spcAft>
              <a:buSzPts val="1223"/>
              <a:buFont typeface="Times New Roman"/>
              <a:buChar char="●"/>
            </a:pPr>
            <a:r>
              <a:rPr lang="en-US" sz="1600">
                <a:latin typeface="Times New Roman"/>
                <a:ea typeface="Times New Roman"/>
                <a:cs typeface="Times New Roman"/>
                <a:sym typeface="Times New Roman"/>
              </a:rPr>
              <a:t>Studi menunjukkan bahwa </a:t>
            </a:r>
            <a:r>
              <a:rPr b="1" lang="en-US" sz="1600">
                <a:latin typeface="Times New Roman"/>
                <a:ea typeface="Times New Roman"/>
                <a:cs typeface="Times New Roman"/>
                <a:sym typeface="Times New Roman"/>
              </a:rPr>
              <a:t>penurunan fisiologis dalam penurunan ketajaman rasa </a:t>
            </a:r>
            <a:r>
              <a:rPr lang="en-US" sz="1600">
                <a:latin typeface="Times New Roman"/>
                <a:ea typeface="Times New Roman"/>
                <a:cs typeface="Times New Roman"/>
                <a:sym typeface="Times New Roman"/>
              </a:rPr>
              <a:t>dan </a:t>
            </a:r>
            <a:r>
              <a:rPr b="1" lang="en-US" sz="1600">
                <a:latin typeface="Times New Roman"/>
                <a:ea typeface="Times New Roman"/>
                <a:cs typeface="Times New Roman"/>
                <a:sym typeface="Times New Roman"/>
              </a:rPr>
              <a:t>penurunan kepadatan papila </a:t>
            </a:r>
            <a:r>
              <a:rPr lang="en-US" sz="1600">
                <a:latin typeface="Times New Roman"/>
                <a:ea typeface="Times New Roman"/>
                <a:cs typeface="Times New Roman"/>
                <a:sym typeface="Times New Roman"/>
              </a:rPr>
              <a:t>menyebabkan penurunan fungsi pengecapan . </a:t>
            </a:r>
            <a:endParaRPr sz="1600">
              <a:latin typeface="Times New Roman"/>
              <a:ea typeface="Times New Roman"/>
              <a:cs typeface="Times New Roman"/>
              <a:sym typeface="Times New Roman"/>
            </a:endParaRPr>
          </a:p>
          <a:p>
            <a:pPr indent="-306228" lvl="0" marL="457200" rtl="0" algn="just">
              <a:lnSpc>
                <a:spcPct val="115000"/>
              </a:lnSpc>
              <a:spcBef>
                <a:spcPts val="0"/>
              </a:spcBef>
              <a:spcAft>
                <a:spcPts val="0"/>
              </a:spcAft>
              <a:buSzPts val="1223"/>
              <a:buFont typeface="Times New Roman"/>
              <a:buChar char="●"/>
            </a:pPr>
            <a:r>
              <a:rPr lang="en-US" sz="1600">
                <a:latin typeface="Times New Roman"/>
                <a:ea typeface="Times New Roman"/>
                <a:cs typeface="Times New Roman"/>
                <a:sym typeface="Times New Roman"/>
              </a:rPr>
              <a:t>Penelitian yang menunjukkan terjadinya disfungsi rasa, ditemukan adanya  perubahan kepadatan papila terkait ketajaman rasa akibat penuaan  dapat mempengaruhi rasa yang  berbeda di berbagai daerah lidah. </a:t>
            </a:r>
            <a:endParaRPr sz="1600">
              <a:latin typeface="Times New Roman"/>
              <a:ea typeface="Times New Roman"/>
              <a:cs typeface="Times New Roman"/>
              <a:sym typeface="Times New Roman"/>
            </a:endParaRPr>
          </a:p>
          <a:p>
            <a:pPr indent="-306228" lvl="0" marL="457200" rtl="0" algn="just">
              <a:lnSpc>
                <a:spcPct val="115000"/>
              </a:lnSpc>
              <a:spcBef>
                <a:spcPts val="0"/>
              </a:spcBef>
              <a:spcAft>
                <a:spcPts val="0"/>
              </a:spcAft>
              <a:buSzPts val="1223"/>
              <a:buFont typeface="Times New Roman"/>
              <a:buChar char="●"/>
            </a:pPr>
            <a:r>
              <a:rPr lang="en-US" sz="1600">
                <a:latin typeface="Times New Roman"/>
                <a:ea typeface="Times New Roman"/>
                <a:cs typeface="Times New Roman"/>
                <a:sym typeface="Times New Roman"/>
              </a:rPr>
              <a:t>Persepsi mencicipi  menurun selama proses penuaan adalah normal. </a:t>
            </a:r>
            <a:endParaRPr sz="1600">
              <a:latin typeface="Times New Roman"/>
              <a:ea typeface="Times New Roman"/>
              <a:cs typeface="Times New Roman"/>
              <a:sym typeface="Times New Roman"/>
            </a:endParaRPr>
          </a:p>
          <a:p>
            <a:pPr indent="-311150" lvl="0" marL="457200" rtl="0" algn="just">
              <a:lnSpc>
                <a:spcPct val="115000"/>
              </a:lnSpc>
              <a:spcBef>
                <a:spcPts val="0"/>
              </a:spcBef>
              <a:spcAft>
                <a:spcPts val="0"/>
              </a:spcAft>
              <a:buSzPts val="1300"/>
              <a:buFont typeface="Times New Roman"/>
              <a:buChar char="●"/>
            </a:pPr>
            <a:r>
              <a:rPr lang="en-US" sz="1600">
                <a:latin typeface="Times New Roman"/>
                <a:ea typeface="Times New Roman"/>
                <a:cs typeface="Times New Roman"/>
                <a:sym typeface="Times New Roman"/>
              </a:rPr>
              <a:t>Sebuah studi yang dilakukan pada orang tua yang sehat menunjukkan bahwa setelah sekitar 70 tahun, ambang rasa mulai meningkat yang mengakibatkan dysgeusia (</a:t>
            </a:r>
            <a:r>
              <a:rPr lang="en-US" sz="1600">
                <a:highlight>
                  <a:srgbClr val="202124"/>
                </a:highlight>
                <a:latin typeface="Times New Roman"/>
                <a:ea typeface="Times New Roman"/>
                <a:cs typeface="Times New Roman"/>
                <a:sym typeface="Times New Roman"/>
              </a:rPr>
              <a:t> </a:t>
            </a:r>
            <a:r>
              <a:rPr b="1" lang="en-US" sz="1600">
                <a:highlight>
                  <a:srgbClr val="202124"/>
                </a:highlight>
                <a:latin typeface="Times New Roman"/>
                <a:ea typeface="Times New Roman"/>
                <a:cs typeface="Times New Roman"/>
                <a:sym typeface="Times New Roman"/>
              </a:rPr>
              <a:t>Dysgeusia adalah</a:t>
            </a:r>
            <a:r>
              <a:rPr lang="en-US" sz="1600">
                <a:highlight>
                  <a:srgbClr val="202124"/>
                </a:highlight>
                <a:latin typeface="Times New Roman"/>
                <a:ea typeface="Times New Roman"/>
                <a:cs typeface="Times New Roman"/>
                <a:sym typeface="Times New Roman"/>
              </a:rPr>
              <a:t> gangguan indra perasa yang mengubah persepsi rasa)</a:t>
            </a:r>
            <a:endParaRPr sz="1600">
              <a:latin typeface="Times New Roman"/>
              <a:ea typeface="Times New Roman"/>
              <a:cs typeface="Times New Roman"/>
              <a:sym typeface="Times New Roman"/>
            </a:endParaRPr>
          </a:p>
          <a:p>
            <a:pPr indent="0" lvl="0" marL="0" rtl="0" algn="just">
              <a:lnSpc>
                <a:spcPct val="115000"/>
              </a:lnSpc>
              <a:spcBef>
                <a:spcPts val="1200"/>
              </a:spcBef>
              <a:spcAft>
                <a:spcPts val="0"/>
              </a:spcAft>
              <a:buSzPts val="1300"/>
              <a:buNone/>
            </a:pPr>
            <a:r>
              <a:t/>
            </a:r>
            <a:endParaRPr sz="1600">
              <a:latin typeface="Times New Roman"/>
              <a:ea typeface="Times New Roman"/>
              <a:cs typeface="Times New Roman"/>
              <a:sym typeface="Times New Roman"/>
            </a:endParaRPr>
          </a:p>
          <a:p>
            <a:pPr indent="0" lvl="0" marL="0" rtl="0" algn="just">
              <a:lnSpc>
                <a:spcPct val="115000"/>
              </a:lnSpc>
              <a:spcBef>
                <a:spcPts val="1200"/>
              </a:spcBef>
              <a:spcAft>
                <a:spcPts val="1200"/>
              </a:spcAft>
              <a:buSzPts val="1300"/>
              <a:buNone/>
            </a:pPr>
            <a:r>
              <a:t/>
            </a:r>
            <a:endParaRPr sz="16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4"/>
          <p:cNvSpPr txBox="1"/>
          <p:nvPr>
            <p:ph idx="1" type="body"/>
          </p:nvPr>
        </p:nvSpPr>
        <p:spPr>
          <a:xfrm>
            <a:off x="1086928" y="1380225"/>
            <a:ext cx="7174322" cy="3420900"/>
          </a:xfrm>
          <a:prstGeom prst="rect">
            <a:avLst/>
          </a:prstGeom>
          <a:noFill/>
          <a:ln>
            <a:noFill/>
          </a:ln>
        </p:spPr>
        <p:txBody>
          <a:bodyPr anchorCtr="0" anchor="t" bIns="91425" lIns="91425" spcFirstLastPara="1" rIns="91425" wrap="square" tIns="91425">
            <a:noAutofit/>
          </a:bodyPr>
          <a:lstStyle/>
          <a:p>
            <a:pPr indent="-320040" lvl="0" marL="457200" rtl="0" algn="just">
              <a:lnSpc>
                <a:spcPct val="100000"/>
              </a:lnSpc>
              <a:spcBef>
                <a:spcPts val="0"/>
              </a:spcBef>
              <a:spcAft>
                <a:spcPts val="0"/>
              </a:spcAft>
              <a:buClr>
                <a:schemeClr val="lt1"/>
              </a:buClr>
              <a:buSzPts val="1440"/>
              <a:buFont typeface="Times New Roman"/>
              <a:buChar char="●"/>
            </a:pPr>
            <a:r>
              <a:rPr lang="en-US" sz="1400">
                <a:highlight>
                  <a:schemeClr val="dk1"/>
                </a:highlight>
                <a:latin typeface="Times New Roman"/>
                <a:ea typeface="Times New Roman"/>
                <a:cs typeface="Times New Roman"/>
                <a:sym typeface="Times New Roman"/>
              </a:rPr>
              <a:t>Gigi-geligi yang tanggal, menyebabkan gangguan fungsi mengunyah yang mengakibatkan kurangnya asupan makanan pada lanjut usia.</a:t>
            </a:r>
            <a:endParaRPr sz="1400">
              <a:highlight>
                <a:schemeClr val="dk1"/>
              </a:highlight>
              <a:latin typeface="Times New Roman"/>
              <a:ea typeface="Times New Roman"/>
              <a:cs typeface="Times New Roman"/>
              <a:sym typeface="Times New Roman"/>
            </a:endParaRPr>
          </a:p>
          <a:p>
            <a:pPr indent="-320040" lvl="0" marL="457200" rtl="0" algn="just">
              <a:lnSpc>
                <a:spcPct val="100000"/>
              </a:lnSpc>
              <a:spcBef>
                <a:spcPts val="0"/>
              </a:spcBef>
              <a:spcAft>
                <a:spcPts val="0"/>
              </a:spcAft>
              <a:buClr>
                <a:schemeClr val="lt1"/>
              </a:buClr>
              <a:buSzPts val="1440"/>
              <a:buFont typeface="Times New Roman"/>
              <a:buChar char="●"/>
            </a:pPr>
            <a:r>
              <a:rPr lang="en-US" sz="1400">
                <a:highlight>
                  <a:schemeClr val="dk1"/>
                </a:highlight>
                <a:latin typeface="Times New Roman"/>
                <a:ea typeface="Times New Roman"/>
                <a:cs typeface="Times New Roman"/>
                <a:sym typeface="Times New Roman"/>
              </a:rPr>
              <a:t>Menurunnya sekresi air ludah mengurangi kemampuan mengunyah dan menelan makanan.</a:t>
            </a:r>
            <a:endParaRPr sz="1400">
              <a:highlight>
                <a:schemeClr val="dk1"/>
              </a:highlight>
              <a:latin typeface="Times New Roman"/>
              <a:ea typeface="Times New Roman"/>
              <a:cs typeface="Times New Roman"/>
              <a:sym typeface="Times New Roman"/>
            </a:endParaRPr>
          </a:p>
          <a:p>
            <a:pPr indent="-320040" lvl="0" marL="457200" rtl="0" algn="just">
              <a:lnSpc>
                <a:spcPct val="100000"/>
              </a:lnSpc>
              <a:spcBef>
                <a:spcPts val="0"/>
              </a:spcBef>
              <a:spcAft>
                <a:spcPts val="0"/>
              </a:spcAft>
              <a:buClr>
                <a:schemeClr val="lt1"/>
              </a:buClr>
              <a:buSzPts val="1440"/>
              <a:buFont typeface="Times New Roman"/>
              <a:buChar char="●"/>
            </a:pPr>
            <a:r>
              <a:rPr lang="en-US" sz="1400">
                <a:highlight>
                  <a:schemeClr val="dk1"/>
                </a:highlight>
                <a:latin typeface="Times New Roman"/>
                <a:ea typeface="Times New Roman"/>
                <a:cs typeface="Times New Roman"/>
                <a:sym typeface="Times New Roman"/>
              </a:rPr>
              <a:t>Cairan saluran cerna dan enzim-enzim yang membantu pencernaan berkurang pada proses menua→kemampuan penyerapan zat- zat gizi juga menurun terutama lemak dan kalsium. </a:t>
            </a:r>
            <a:endParaRPr sz="1400">
              <a:highlight>
                <a:schemeClr val="dk1"/>
              </a:highlight>
              <a:latin typeface="Times New Roman"/>
              <a:ea typeface="Times New Roman"/>
              <a:cs typeface="Times New Roman"/>
              <a:sym typeface="Times New Roman"/>
            </a:endParaRPr>
          </a:p>
          <a:p>
            <a:pPr indent="-228600" lvl="0" marL="457200" rtl="0" algn="just">
              <a:lnSpc>
                <a:spcPct val="100000"/>
              </a:lnSpc>
              <a:spcBef>
                <a:spcPts val="0"/>
              </a:spcBef>
              <a:spcAft>
                <a:spcPts val="0"/>
              </a:spcAft>
              <a:buClr>
                <a:srgbClr val="777777"/>
              </a:buClr>
              <a:buSzPts val="1440"/>
              <a:buFont typeface="Times New Roman"/>
              <a:buNone/>
            </a:pPr>
            <a:r>
              <a:t/>
            </a:r>
            <a:endParaRPr sz="1400">
              <a:highlight>
                <a:schemeClr val="dk1"/>
              </a:highlight>
              <a:latin typeface="Times New Roman"/>
              <a:ea typeface="Times New Roman"/>
              <a:cs typeface="Times New Roman"/>
              <a:sym typeface="Times New Roman"/>
            </a:endParaRPr>
          </a:p>
          <a:p>
            <a:pPr indent="0" lvl="0" marL="457200" rtl="0" algn="just">
              <a:lnSpc>
                <a:spcPct val="100000"/>
              </a:lnSpc>
              <a:spcBef>
                <a:spcPts val="800"/>
              </a:spcBef>
              <a:spcAft>
                <a:spcPts val="0"/>
              </a:spcAft>
              <a:buSzPts val="1300"/>
              <a:buNone/>
            </a:pPr>
            <a:r>
              <a:rPr b="1" lang="en-US" sz="1400">
                <a:highlight>
                  <a:schemeClr val="dk1"/>
                </a:highlight>
                <a:latin typeface="Times New Roman"/>
                <a:ea typeface="Times New Roman"/>
                <a:cs typeface="Times New Roman"/>
                <a:sym typeface="Times New Roman"/>
              </a:rPr>
              <a:t>Penurunan fungsi pada sistem pencernaan</a:t>
            </a:r>
            <a:endParaRPr b="1" sz="1400">
              <a:highlight>
                <a:schemeClr val="dk1"/>
              </a:highlight>
              <a:latin typeface="Times New Roman"/>
              <a:ea typeface="Times New Roman"/>
              <a:cs typeface="Times New Roman"/>
              <a:sym typeface="Times New Roman"/>
            </a:endParaRPr>
          </a:p>
          <a:p>
            <a:pPr indent="-320040" lvl="0" marL="457200" rtl="0" algn="just">
              <a:lnSpc>
                <a:spcPct val="100000"/>
              </a:lnSpc>
              <a:spcBef>
                <a:spcPts val="800"/>
              </a:spcBef>
              <a:spcAft>
                <a:spcPts val="0"/>
              </a:spcAft>
              <a:buClr>
                <a:schemeClr val="lt1"/>
              </a:buClr>
              <a:buSzPts val="1440"/>
              <a:buFont typeface="Times New Roman"/>
              <a:buChar char="●"/>
            </a:pPr>
            <a:r>
              <a:rPr lang="en-US" sz="1400">
                <a:highlight>
                  <a:schemeClr val="dk1"/>
                </a:highlight>
                <a:latin typeface="Times New Roman"/>
                <a:ea typeface="Times New Roman"/>
                <a:cs typeface="Times New Roman"/>
                <a:sym typeface="Times New Roman"/>
              </a:rPr>
              <a:t>Pada lambung, faktor yang berpengaruh terhadap penyerapan vitamin B 12 berkurang, sehingga dapat menyebabkan anemia.</a:t>
            </a:r>
            <a:endParaRPr sz="1400">
              <a:highlight>
                <a:schemeClr val="dk1"/>
              </a:highlight>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lt1"/>
              </a:buClr>
              <a:buSzPts val="1400"/>
              <a:buFont typeface="Times New Roman"/>
              <a:buChar char="●"/>
            </a:pPr>
            <a:r>
              <a:rPr lang="en-US" sz="1400">
                <a:highlight>
                  <a:schemeClr val="dk1"/>
                </a:highlight>
                <a:latin typeface="Times New Roman"/>
                <a:ea typeface="Times New Roman"/>
                <a:cs typeface="Times New Roman"/>
                <a:sym typeface="Times New Roman"/>
              </a:rPr>
              <a:t>Penurunan mobilitas usus, menyebabkan gangguan pada saluran pencernaan seperti perut kembung, nyeri perut dan susah buang air besar. Hal ini dapat menyebabkan menurunnya nafsu makan dan terjadinya wasir.</a:t>
            </a:r>
            <a:endParaRPr sz="1400">
              <a:highlight>
                <a:schemeClr val="dk1"/>
              </a:highlight>
              <a:latin typeface="Times New Roman"/>
              <a:ea typeface="Times New Roman"/>
              <a:cs typeface="Times New Roman"/>
              <a:sym typeface="Times New Roman"/>
            </a:endParaRPr>
          </a:p>
          <a:p>
            <a:pPr indent="0" lvl="0" marL="0" rtl="0" algn="just">
              <a:lnSpc>
                <a:spcPct val="115000"/>
              </a:lnSpc>
              <a:spcBef>
                <a:spcPts val="800"/>
              </a:spcBef>
              <a:spcAft>
                <a:spcPts val="0"/>
              </a:spcAft>
              <a:buSzPts val="1300"/>
              <a:buNone/>
            </a:pPr>
            <a:r>
              <a:t/>
            </a:r>
            <a:endParaRPr sz="1400">
              <a:latin typeface="Times New Roman"/>
              <a:ea typeface="Times New Roman"/>
              <a:cs typeface="Times New Roman"/>
              <a:sym typeface="Times New Roman"/>
            </a:endParaRPr>
          </a:p>
          <a:p>
            <a:pPr indent="0" lvl="0" marL="0" rtl="0" algn="just">
              <a:lnSpc>
                <a:spcPct val="115000"/>
              </a:lnSpc>
              <a:spcBef>
                <a:spcPts val="1200"/>
              </a:spcBef>
              <a:spcAft>
                <a:spcPts val="1200"/>
              </a:spcAft>
              <a:buSzPts val="358"/>
              <a:buNone/>
            </a:pPr>
            <a:r>
              <a:t/>
            </a:r>
            <a:endParaRPr sz="1400">
              <a:latin typeface="Times New Roman"/>
              <a:ea typeface="Times New Roman"/>
              <a:cs typeface="Times New Roman"/>
              <a:sym typeface="Times New Roman"/>
            </a:endParaRPr>
          </a:p>
        </p:txBody>
      </p:sp>
      <p:sp>
        <p:nvSpPr>
          <p:cNvPr id="280" name="Google Shape;280;p24"/>
          <p:cNvSpPr txBox="1"/>
          <p:nvPr>
            <p:ph type="title"/>
          </p:nvPr>
        </p:nvSpPr>
        <p:spPr>
          <a:xfrm>
            <a:off x="1297500" y="406625"/>
            <a:ext cx="7038900" cy="91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US" sz="1800">
                <a:latin typeface="Times New Roman"/>
                <a:ea typeface="Times New Roman"/>
                <a:cs typeface="Times New Roman"/>
                <a:sym typeface="Times New Roman"/>
              </a:rPr>
              <a:t>Masalah mengunyah yang berhubungan dengan kehilangan gigi dan penggunaan gigi palsu juga mengganggu</a:t>
            </a:r>
            <a:endParaRPr b="1" sz="1800">
              <a:latin typeface="Times New Roman"/>
              <a:ea typeface="Times New Roman"/>
              <a:cs typeface="Times New Roman"/>
              <a:sym typeface="Times New Roman"/>
            </a:endParaRPr>
          </a:p>
          <a:p>
            <a:pPr indent="0" lvl="0" marL="0" rtl="0" algn="ctr">
              <a:lnSpc>
                <a:spcPct val="115000"/>
              </a:lnSpc>
              <a:spcBef>
                <a:spcPts val="1200"/>
              </a:spcBef>
              <a:spcAft>
                <a:spcPts val="1200"/>
              </a:spcAft>
              <a:buSzPts val="2400"/>
              <a:buNone/>
            </a:pPr>
            <a:r>
              <a:t/>
            </a:r>
            <a:endParaRPr b="1" sz="18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US" sz="2500">
                <a:latin typeface="Times New Roman"/>
                <a:ea typeface="Times New Roman"/>
                <a:cs typeface="Times New Roman"/>
                <a:sym typeface="Times New Roman"/>
              </a:rPr>
              <a:t>Seiring bertambahnya usia, fungsi penciuman menurun mengakibatkan perubahan berat badan dan pencernaan</a:t>
            </a:r>
            <a:endParaRPr sz="2500">
              <a:latin typeface="Times New Roman"/>
              <a:ea typeface="Times New Roman"/>
              <a:cs typeface="Times New Roman"/>
              <a:sym typeface="Times New Roman"/>
            </a:endParaRPr>
          </a:p>
          <a:p>
            <a:pPr indent="0" lvl="0" marL="0" rtl="0" algn="ctr">
              <a:lnSpc>
                <a:spcPct val="115000"/>
              </a:lnSpc>
              <a:spcBef>
                <a:spcPts val="1200"/>
              </a:spcBef>
              <a:spcAft>
                <a:spcPts val="1200"/>
              </a:spcAft>
              <a:buSzPts val="990"/>
              <a:buNone/>
            </a:pPr>
            <a:r>
              <a:t/>
            </a:r>
            <a:endParaRPr sz="2500">
              <a:latin typeface="Times New Roman"/>
              <a:ea typeface="Times New Roman"/>
              <a:cs typeface="Times New Roman"/>
              <a:sym typeface="Times New Roman"/>
            </a:endParaRPr>
          </a:p>
        </p:txBody>
      </p:sp>
      <p:sp>
        <p:nvSpPr>
          <p:cNvPr id="286" name="Google Shape;286;p25"/>
          <p:cNvSpPr txBox="1"/>
          <p:nvPr>
            <p:ph idx="1" type="body"/>
          </p:nvPr>
        </p:nvSpPr>
        <p:spPr>
          <a:xfrm>
            <a:off x="1297500" y="1838550"/>
            <a:ext cx="7107600" cy="2911200"/>
          </a:xfrm>
          <a:prstGeom prst="rect">
            <a:avLst/>
          </a:prstGeom>
          <a:noFill/>
          <a:ln>
            <a:noFill/>
          </a:ln>
        </p:spPr>
        <p:txBody>
          <a:bodyPr anchorCtr="0" anchor="t" bIns="91425" lIns="91425" spcFirstLastPara="1" rIns="91425" wrap="square" tIns="91425">
            <a:normAutofit fontScale="92500" lnSpcReduction="10000"/>
          </a:bodyPr>
          <a:lstStyle/>
          <a:p>
            <a:pPr indent="-329796" lvl="0" marL="457200" rtl="0" algn="just">
              <a:lnSpc>
                <a:spcPct val="95000"/>
              </a:lnSpc>
              <a:spcBef>
                <a:spcPts val="0"/>
              </a:spcBef>
              <a:spcAft>
                <a:spcPts val="0"/>
              </a:spcAft>
              <a:buSzPct val="108175"/>
              <a:buFont typeface="Times New Roman"/>
              <a:buChar char="●"/>
            </a:pPr>
            <a:r>
              <a:rPr b="1" lang="en-US" sz="1593">
                <a:latin typeface="Times New Roman"/>
                <a:ea typeface="Times New Roman"/>
                <a:cs typeface="Times New Roman"/>
                <a:sym typeface="Times New Roman"/>
              </a:rPr>
              <a:t>Hiposmia</a:t>
            </a:r>
            <a:r>
              <a:rPr lang="en-US" sz="1593">
                <a:latin typeface="Times New Roman"/>
                <a:ea typeface="Times New Roman"/>
                <a:cs typeface="Times New Roman"/>
                <a:sym typeface="Times New Roman"/>
              </a:rPr>
              <a:t> (berkurangnya kemampuan untuk mencium dan mendeteksi bau) ditemui pada  penuaan normal. </a:t>
            </a:r>
            <a:endParaRPr sz="1593">
              <a:latin typeface="Times New Roman"/>
              <a:ea typeface="Times New Roman"/>
              <a:cs typeface="Times New Roman"/>
              <a:sym typeface="Times New Roman"/>
            </a:endParaRPr>
          </a:p>
          <a:p>
            <a:pPr indent="-329796" lvl="0" marL="457200" rtl="0" algn="just">
              <a:lnSpc>
                <a:spcPct val="95000"/>
              </a:lnSpc>
              <a:spcBef>
                <a:spcPts val="0"/>
              </a:spcBef>
              <a:spcAft>
                <a:spcPts val="0"/>
              </a:spcAft>
              <a:buSzPct val="108175"/>
              <a:buFont typeface="Times New Roman"/>
              <a:buChar char="●"/>
            </a:pPr>
            <a:r>
              <a:rPr lang="en-US" sz="1593">
                <a:latin typeface="Times New Roman"/>
                <a:ea typeface="Times New Roman"/>
                <a:cs typeface="Times New Roman"/>
                <a:sym typeface="Times New Roman"/>
              </a:rPr>
              <a:t>Indera penciuman berkurang dengan bertambahnya usia, dan ini mempengaruhi kemampuan untuk membedakan bau. </a:t>
            </a:r>
            <a:endParaRPr sz="1593">
              <a:latin typeface="Times New Roman"/>
              <a:ea typeface="Times New Roman"/>
              <a:cs typeface="Times New Roman"/>
              <a:sym typeface="Times New Roman"/>
            </a:endParaRPr>
          </a:p>
          <a:p>
            <a:pPr indent="-329796" lvl="0" marL="457200" rtl="0" algn="just">
              <a:lnSpc>
                <a:spcPct val="95000"/>
              </a:lnSpc>
              <a:spcBef>
                <a:spcPts val="0"/>
              </a:spcBef>
              <a:spcAft>
                <a:spcPts val="0"/>
              </a:spcAft>
              <a:buSzPct val="108175"/>
              <a:buFont typeface="Times New Roman"/>
              <a:buChar char="●"/>
            </a:pPr>
            <a:r>
              <a:rPr b="1" lang="en-US" sz="1593">
                <a:latin typeface="Times New Roman"/>
                <a:ea typeface="Times New Roman"/>
                <a:cs typeface="Times New Roman"/>
                <a:sym typeface="Times New Roman"/>
              </a:rPr>
              <a:t>B</a:t>
            </a:r>
            <a:r>
              <a:rPr lang="en-US" sz="1593">
                <a:latin typeface="Times New Roman"/>
                <a:ea typeface="Times New Roman"/>
                <a:cs typeface="Times New Roman"/>
                <a:sym typeface="Times New Roman"/>
              </a:rPr>
              <a:t>erkurang fungsi penciuman dapat menyebabkan penurunan kualitas hidup yang signifikan, termasuk gangguan rasa dan hilangnya kenikmatan makan yang mengakibatkan perubahan berat badan dan pencernaan.</a:t>
            </a:r>
            <a:endParaRPr sz="1593">
              <a:latin typeface="Times New Roman"/>
              <a:ea typeface="Times New Roman"/>
              <a:cs typeface="Times New Roman"/>
              <a:sym typeface="Times New Roman"/>
            </a:endParaRPr>
          </a:p>
          <a:p>
            <a:pPr indent="-340555" lvl="0" marL="457200" rtl="0" algn="just">
              <a:lnSpc>
                <a:spcPct val="115000"/>
              </a:lnSpc>
              <a:spcBef>
                <a:spcPts val="1200"/>
              </a:spcBef>
              <a:spcAft>
                <a:spcPts val="0"/>
              </a:spcAft>
              <a:buSzPct val="100000"/>
              <a:buFont typeface="Times New Roman"/>
              <a:buChar char="●"/>
            </a:pPr>
            <a:r>
              <a:rPr lang="en-US" sz="1600">
                <a:latin typeface="Times New Roman"/>
                <a:ea typeface="Times New Roman"/>
                <a:cs typeface="Times New Roman"/>
                <a:sym typeface="Times New Roman"/>
              </a:rPr>
              <a:t>Studi lain menemukan bahwa 62,5% dari 80-97 tahun memiliki gangguan penciuman.</a:t>
            </a:r>
            <a:endParaRPr/>
          </a:p>
          <a:p>
            <a:pPr indent="-340555" lvl="0" marL="457200" rtl="0" algn="just">
              <a:lnSpc>
                <a:spcPct val="115000"/>
              </a:lnSpc>
              <a:spcBef>
                <a:spcPts val="0"/>
              </a:spcBef>
              <a:spcAft>
                <a:spcPts val="0"/>
              </a:spcAft>
              <a:buSzPct val="100000"/>
              <a:buFont typeface="Times New Roman"/>
              <a:buChar char="●"/>
            </a:pPr>
            <a:r>
              <a:rPr lang="en-US" sz="1600">
                <a:latin typeface="Times New Roman"/>
                <a:ea typeface="Times New Roman"/>
                <a:cs typeface="Times New Roman"/>
                <a:sym typeface="Times New Roman"/>
              </a:rPr>
              <a:t>Penuaan menyebabkan atrofi neuron bulbus olfaktorius. Pemprosesan pencium di  sentral berubah, menghasilkan persepsi yang menurun dan minat yang berkurang pada makanan.</a:t>
            </a:r>
            <a:endParaRPr/>
          </a:p>
          <a:p>
            <a:pPr indent="0" lvl="0" marL="0" rtl="0" algn="just">
              <a:lnSpc>
                <a:spcPct val="115000"/>
              </a:lnSpc>
              <a:spcBef>
                <a:spcPts val="1200"/>
              </a:spcBef>
              <a:spcAft>
                <a:spcPts val="0"/>
              </a:spcAft>
              <a:buSzPct val="87837"/>
              <a:buNone/>
            </a:pPr>
            <a:r>
              <a:t/>
            </a:r>
            <a:endParaRPr sz="1600"/>
          </a:p>
          <a:p>
            <a:pPr indent="0" lvl="0" marL="0" rtl="0" algn="just">
              <a:lnSpc>
                <a:spcPct val="115000"/>
              </a:lnSpc>
              <a:spcBef>
                <a:spcPts val="1200"/>
              </a:spcBef>
              <a:spcAft>
                <a:spcPts val="0"/>
              </a:spcAft>
              <a:buSzPct val="87837"/>
              <a:buNone/>
            </a:pPr>
            <a:r>
              <a:t/>
            </a:r>
            <a:endParaRPr sz="1600"/>
          </a:p>
          <a:p>
            <a:pPr indent="-228577" lvl="0" marL="457200" rtl="0" algn="just">
              <a:lnSpc>
                <a:spcPct val="95000"/>
              </a:lnSpc>
              <a:spcBef>
                <a:spcPts val="1200"/>
              </a:spcBef>
              <a:spcAft>
                <a:spcPts val="0"/>
              </a:spcAft>
              <a:buSzPct val="108175"/>
              <a:buFont typeface="Times New Roman"/>
              <a:buNone/>
            </a:pPr>
            <a:r>
              <a:t/>
            </a:r>
            <a:endParaRPr sz="1593">
              <a:latin typeface="Times New Roman"/>
              <a:ea typeface="Times New Roman"/>
              <a:cs typeface="Times New Roman"/>
              <a:sym typeface="Times New Roman"/>
            </a:endParaRPr>
          </a:p>
          <a:p>
            <a:pPr indent="0" lvl="0" marL="457200" rtl="0" algn="just">
              <a:lnSpc>
                <a:spcPct val="95000"/>
              </a:lnSpc>
              <a:spcBef>
                <a:spcPts val="1200"/>
              </a:spcBef>
              <a:spcAft>
                <a:spcPts val="1200"/>
              </a:spcAft>
              <a:buSzPts val="523"/>
              <a:buNone/>
            </a:pPr>
            <a:r>
              <a:t/>
            </a:r>
            <a:endParaRPr sz="116">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US" sz="2500">
                <a:latin typeface="Lato"/>
                <a:ea typeface="Lato"/>
                <a:cs typeface="Lato"/>
                <a:sym typeface="Lato"/>
              </a:rPr>
              <a:t>Penurunan daya Penglihatan dan Pendengaran</a:t>
            </a:r>
            <a:endParaRPr b="1" sz="2500">
              <a:latin typeface="Lato"/>
              <a:ea typeface="Lato"/>
              <a:cs typeface="Lato"/>
              <a:sym typeface="Lato"/>
            </a:endParaRPr>
          </a:p>
          <a:p>
            <a:pPr indent="0" lvl="0" marL="0" rtl="0" algn="ctr">
              <a:lnSpc>
                <a:spcPct val="100000"/>
              </a:lnSpc>
              <a:spcBef>
                <a:spcPts val="1200"/>
              </a:spcBef>
              <a:spcAft>
                <a:spcPts val="0"/>
              </a:spcAft>
              <a:buSzPts val="2400"/>
              <a:buNone/>
            </a:pPr>
            <a:r>
              <a:t/>
            </a:r>
            <a:endParaRPr b="1" sz="1800">
              <a:latin typeface="Lato"/>
              <a:ea typeface="Lato"/>
              <a:cs typeface="Lato"/>
              <a:sym typeface="Lato"/>
            </a:endParaRPr>
          </a:p>
        </p:txBody>
      </p:sp>
      <p:sp>
        <p:nvSpPr>
          <p:cNvPr id="292" name="Google Shape;292;p26"/>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304958" lvl="0" marL="457200" rtl="0" algn="just">
              <a:lnSpc>
                <a:spcPct val="115000"/>
              </a:lnSpc>
              <a:spcBef>
                <a:spcPts val="0"/>
              </a:spcBef>
              <a:spcAft>
                <a:spcPts val="0"/>
              </a:spcAft>
              <a:buSzPts val="1400"/>
              <a:buChar char="●"/>
            </a:pPr>
            <a:r>
              <a:rPr lang="en-US" sz="1400"/>
              <a:t>Penuaan meliputi penurunan daya akomodasi (presbiopia), toleransi silau, adaptasi, aktivitas kontras rendah, attentional visual fields dan diskriminasi warna. </a:t>
            </a:r>
            <a:endParaRPr sz="1400"/>
          </a:p>
          <a:p>
            <a:pPr indent="-304958" lvl="0" marL="457200" rtl="0" algn="just">
              <a:lnSpc>
                <a:spcPct val="115000"/>
              </a:lnSpc>
              <a:spcBef>
                <a:spcPts val="0"/>
              </a:spcBef>
              <a:spcAft>
                <a:spcPts val="0"/>
              </a:spcAft>
              <a:buSzPts val="1400"/>
              <a:buChar char="●"/>
            </a:pPr>
            <a:r>
              <a:rPr lang="en-US" sz="1400"/>
              <a:t>Perubahan terjadi di pusat pemrosesan dan dalam komponen mata. </a:t>
            </a:r>
            <a:endParaRPr sz="1400"/>
          </a:p>
          <a:p>
            <a:pPr indent="-304958" lvl="0" marL="457200" rtl="0" algn="just">
              <a:lnSpc>
                <a:spcPct val="115000"/>
              </a:lnSpc>
              <a:spcBef>
                <a:spcPts val="0"/>
              </a:spcBef>
              <a:spcAft>
                <a:spcPts val="0"/>
              </a:spcAft>
              <a:buSzPts val="1400"/>
              <a:buChar char="●"/>
            </a:pPr>
            <a:r>
              <a:rPr lang="en-US" sz="1400"/>
              <a:t>Penuaan menyebabkan gangguan pendengaran konduktif dan sensorik (presbikusis)</a:t>
            </a:r>
            <a:endParaRPr sz="1400"/>
          </a:p>
          <a:p>
            <a:pPr indent="0" lvl="0" marL="0" rtl="0" algn="just">
              <a:lnSpc>
                <a:spcPct val="115000"/>
              </a:lnSpc>
              <a:spcBef>
                <a:spcPts val="1200"/>
              </a:spcBef>
              <a:spcAft>
                <a:spcPts val="0"/>
              </a:spcAft>
              <a:buSzPts val="1300"/>
              <a:buNone/>
            </a:pPr>
            <a:r>
              <a:t/>
            </a:r>
            <a:endParaRPr sz="1400"/>
          </a:p>
          <a:p>
            <a:pPr indent="0" lvl="0" marL="0" rtl="0" algn="just">
              <a:lnSpc>
                <a:spcPct val="115000"/>
              </a:lnSpc>
              <a:spcBef>
                <a:spcPts val="1200"/>
              </a:spcBef>
              <a:spcAft>
                <a:spcPts val="0"/>
              </a:spcAft>
              <a:buSzPts val="1300"/>
              <a:buNone/>
            </a:pPr>
            <a:r>
              <a:rPr lang="en-US" sz="1400"/>
              <a:t>Banyak perubahan ini mempengaruhi membaca, keseimbangan dan mengemudi.</a:t>
            </a:r>
            <a:endParaRPr sz="1400"/>
          </a:p>
          <a:p>
            <a:pPr indent="0" lvl="0" marL="0" rtl="0" algn="just">
              <a:lnSpc>
                <a:spcPct val="115000"/>
              </a:lnSpc>
              <a:spcBef>
                <a:spcPts val="1200"/>
              </a:spcBef>
              <a:spcAft>
                <a:spcPts val="0"/>
              </a:spcAft>
              <a:buSzPts val="1300"/>
              <a:buNone/>
            </a:pPr>
            <a:r>
              <a:t/>
            </a:r>
            <a:endParaRPr sz="1400"/>
          </a:p>
          <a:p>
            <a:pPr indent="0" lvl="0" marL="0" rtl="0" algn="just">
              <a:lnSpc>
                <a:spcPct val="115000"/>
              </a:lnSpc>
              <a:spcBef>
                <a:spcPts val="1200"/>
              </a:spcBef>
              <a:spcAft>
                <a:spcPts val="0"/>
              </a:spcAft>
              <a:buSzPts val="1300"/>
              <a:buNone/>
            </a:pPr>
            <a:r>
              <a:t/>
            </a:r>
            <a:endParaRPr sz="1400"/>
          </a:p>
          <a:p>
            <a:pPr indent="0" lvl="0" marL="0" rtl="0" algn="just">
              <a:lnSpc>
                <a:spcPct val="115000"/>
              </a:lnSpc>
              <a:spcBef>
                <a:spcPts val="1200"/>
              </a:spcBef>
              <a:spcAft>
                <a:spcPts val="0"/>
              </a:spcAft>
              <a:buSzPts val="1300"/>
              <a:buNone/>
            </a:pPr>
            <a:r>
              <a:t/>
            </a:r>
            <a:endParaRPr sz="1400"/>
          </a:p>
          <a:p>
            <a:pPr indent="0" lvl="0" marL="0" rtl="0" algn="just">
              <a:lnSpc>
                <a:spcPct val="115000"/>
              </a:lnSpc>
              <a:spcBef>
                <a:spcPts val="1200"/>
              </a:spcBef>
              <a:spcAft>
                <a:spcPts val="1200"/>
              </a:spcAft>
              <a:buSzPts val="1300"/>
              <a:buNone/>
            </a:pPr>
            <a:r>
              <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7"/>
          <p:cNvSpPr txBox="1"/>
          <p:nvPr>
            <p:ph type="title"/>
          </p:nvPr>
        </p:nvSpPr>
        <p:spPr>
          <a:xfrm>
            <a:off x="1297500" y="381775"/>
            <a:ext cx="7038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US" sz="2560">
                <a:latin typeface="Times New Roman"/>
                <a:ea typeface="Times New Roman"/>
                <a:cs typeface="Times New Roman"/>
                <a:sym typeface="Times New Roman"/>
              </a:rPr>
              <a:t>Penurunan pada sensasi sentuhan</a:t>
            </a:r>
            <a:endParaRPr sz="2560">
              <a:latin typeface="Times New Roman"/>
              <a:ea typeface="Times New Roman"/>
              <a:cs typeface="Times New Roman"/>
              <a:sym typeface="Times New Roman"/>
            </a:endParaRPr>
          </a:p>
          <a:p>
            <a:pPr indent="0" lvl="0" marL="0" rtl="0" algn="ctr">
              <a:lnSpc>
                <a:spcPct val="100000"/>
              </a:lnSpc>
              <a:spcBef>
                <a:spcPts val="0"/>
              </a:spcBef>
              <a:spcAft>
                <a:spcPts val="0"/>
              </a:spcAft>
              <a:buSzPts val="990"/>
              <a:buNone/>
            </a:pPr>
            <a:r>
              <a:rPr lang="en-US" sz="1760">
                <a:latin typeface="Times New Roman"/>
                <a:ea typeface="Times New Roman"/>
                <a:cs typeface="Times New Roman"/>
                <a:sym typeface="Times New Roman"/>
              </a:rPr>
              <a:t>Rasa sentuhan juga termasuk kesadaran akan getaran dan rasa sakit.</a:t>
            </a:r>
            <a:endParaRPr sz="1760">
              <a:latin typeface="Times New Roman"/>
              <a:ea typeface="Times New Roman"/>
              <a:cs typeface="Times New Roman"/>
              <a:sym typeface="Times New Roman"/>
            </a:endParaRPr>
          </a:p>
          <a:p>
            <a:pPr indent="0" lvl="0" marL="0" rtl="0" algn="ctr">
              <a:lnSpc>
                <a:spcPct val="100000"/>
              </a:lnSpc>
              <a:spcBef>
                <a:spcPts val="0"/>
              </a:spcBef>
              <a:spcAft>
                <a:spcPts val="0"/>
              </a:spcAft>
              <a:buSzPts val="990"/>
              <a:buNone/>
            </a:pPr>
            <a:r>
              <a:t/>
            </a:r>
            <a:endParaRPr sz="2560">
              <a:latin typeface="Times New Roman"/>
              <a:ea typeface="Times New Roman"/>
              <a:cs typeface="Times New Roman"/>
              <a:sym typeface="Times New Roman"/>
            </a:endParaRPr>
          </a:p>
        </p:txBody>
      </p:sp>
      <p:sp>
        <p:nvSpPr>
          <p:cNvPr id="298" name="Google Shape;298;p27"/>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n-US"/>
              <a:t>Seiring bertambahnya usia, indera peraba menurun karena perubahan kulit dan berkurangnya sirkulasi darah untuk menyentuh reseptor atau ke otak dan medula spinalis</a:t>
            </a:r>
            <a:endParaRPr/>
          </a:p>
          <a:p>
            <a:pPr indent="-228600" lvl="0" marL="45720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Char char="●"/>
            </a:pPr>
            <a:r>
              <a:rPr lang="en-US"/>
              <a:t>Penurunan indera peraba mempengaruhi keterampilan motorik sederhana, kekuatan genggaman tangan dan keseimbangan.</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t/>
            </a:r>
            <a:endParaRPr/>
          </a:p>
        </p:txBody>
      </p:sp>
      <p:sp>
        <p:nvSpPr>
          <p:cNvPr id="299" name="Google Shape;299;p27"/>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Penelitian telah menunjukkan bahwa gelendong otot (reseptor sensorik di dalam otot yang terutama mendeteksi perubahan panjang otot ini) dan mekanoreseptor (organ indera atau sel yang merespons rangsangan mekanis seperti sentuhan atau suara) fungsi menurun seiring bertambahnya usia, lebih lanjut mengganggu keseimbangan</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02564"/>
              <a:buNone/>
            </a:pPr>
            <a:r>
              <a:rPr b="1" lang="en-US" sz="2600">
                <a:latin typeface="Times New Roman"/>
                <a:ea typeface="Times New Roman"/>
                <a:cs typeface="Times New Roman"/>
                <a:sym typeface="Times New Roman"/>
              </a:rPr>
              <a:t>Perubahan pada sistem muskuloskeletal </a:t>
            </a:r>
            <a:endParaRPr b="1" sz="2600">
              <a:latin typeface="Times New Roman"/>
              <a:ea typeface="Times New Roman"/>
              <a:cs typeface="Times New Roman"/>
              <a:sym typeface="Times New Roman"/>
            </a:endParaRPr>
          </a:p>
          <a:p>
            <a:pPr indent="0" lvl="0" marL="0" rtl="0" algn="ctr">
              <a:lnSpc>
                <a:spcPct val="100000"/>
              </a:lnSpc>
              <a:spcBef>
                <a:spcPts val="0"/>
              </a:spcBef>
              <a:spcAft>
                <a:spcPts val="0"/>
              </a:spcAft>
              <a:buSzPct val="102564"/>
              <a:buNone/>
            </a:pPr>
            <a:r>
              <a:rPr b="1" lang="en-US" sz="2600">
                <a:latin typeface="Times New Roman"/>
                <a:ea typeface="Times New Roman"/>
                <a:cs typeface="Times New Roman"/>
                <a:sym typeface="Times New Roman"/>
              </a:rPr>
              <a:t>→meningkatkan insiden sarkopenia</a:t>
            </a:r>
            <a:endParaRPr b="1" sz="2600">
              <a:latin typeface="Times New Roman"/>
              <a:ea typeface="Times New Roman"/>
              <a:cs typeface="Times New Roman"/>
              <a:sym typeface="Times New Roman"/>
            </a:endParaRPr>
          </a:p>
        </p:txBody>
      </p:sp>
      <p:sp>
        <p:nvSpPr>
          <p:cNvPr id="305" name="Google Shape;305;p28"/>
          <p:cNvSpPr txBox="1"/>
          <p:nvPr>
            <p:ph idx="1" type="body"/>
          </p:nvPr>
        </p:nvSpPr>
        <p:spPr>
          <a:xfrm>
            <a:off x="1297500" y="1302975"/>
            <a:ext cx="7038900" cy="3212700"/>
          </a:xfrm>
          <a:prstGeom prst="rect">
            <a:avLst/>
          </a:prstGeom>
          <a:noFill/>
          <a:ln>
            <a:noFill/>
          </a:ln>
        </p:spPr>
        <p:txBody>
          <a:bodyPr anchorCtr="0" anchor="t" bIns="91425" lIns="91425" spcFirstLastPara="1" rIns="91425" wrap="square" tIns="91425">
            <a:noAutofit/>
          </a:bodyPr>
          <a:lstStyle/>
          <a:p>
            <a:pPr indent="-303104" lvl="0" marL="457200" rtl="0" algn="just">
              <a:lnSpc>
                <a:spcPct val="115000"/>
              </a:lnSpc>
              <a:spcBef>
                <a:spcPts val="0"/>
              </a:spcBef>
              <a:spcAft>
                <a:spcPts val="0"/>
              </a:spcAft>
              <a:buSzPts val="1173"/>
              <a:buFont typeface="Times New Roman"/>
              <a:buChar char="●"/>
            </a:pPr>
            <a:r>
              <a:rPr lang="en-US" sz="1400">
                <a:latin typeface="Times New Roman"/>
                <a:ea typeface="Times New Roman"/>
                <a:cs typeface="Times New Roman"/>
                <a:sym typeface="Times New Roman"/>
              </a:rPr>
              <a:t>Penuaan normal ditandai dengan </a:t>
            </a:r>
            <a:r>
              <a:rPr b="1" lang="en-US" sz="1400">
                <a:latin typeface="Times New Roman"/>
                <a:ea typeface="Times New Roman"/>
                <a:cs typeface="Times New Roman"/>
                <a:sym typeface="Times New Roman"/>
              </a:rPr>
              <a:t>penurunan massa tulang dan otot serta peningkatan adipositas.</a:t>
            </a:r>
            <a:endParaRPr b="1" sz="1400">
              <a:latin typeface="Times New Roman"/>
              <a:ea typeface="Times New Roman"/>
              <a:cs typeface="Times New Roman"/>
              <a:sym typeface="Times New Roman"/>
            </a:endParaRPr>
          </a:p>
          <a:p>
            <a:pPr indent="-303104" lvl="0" marL="457200" rtl="0" algn="just">
              <a:lnSpc>
                <a:spcPct val="115000"/>
              </a:lnSpc>
              <a:spcBef>
                <a:spcPts val="0"/>
              </a:spcBef>
              <a:spcAft>
                <a:spcPts val="0"/>
              </a:spcAft>
              <a:buSzPts val="1173"/>
              <a:buFont typeface="Times New Roman"/>
              <a:buChar char="●"/>
            </a:pPr>
            <a:r>
              <a:rPr lang="en-US" sz="1400">
                <a:latin typeface="Times New Roman"/>
                <a:ea typeface="Times New Roman"/>
                <a:cs typeface="Times New Roman"/>
                <a:sym typeface="Times New Roman"/>
              </a:rPr>
              <a:t>Penurunan massa otot dan pengurangan kekuatan otot menyebabkan risiko patah tulang, kelemahan, penurunan kualitas hidup dan hilangnya kemandirian.</a:t>
            </a:r>
            <a:endParaRPr sz="1400">
              <a:latin typeface="Times New Roman"/>
              <a:ea typeface="Times New Roman"/>
              <a:cs typeface="Times New Roman"/>
              <a:sym typeface="Times New Roman"/>
            </a:endParaRPr>
          </a:p>
          <a:p>
            <a:pPr indent="-303104" lvl="0" marL="457200" rtl="0" algn="just">
              <a:lnSpc>
                <a:spcPct val="115000"/>
              </a:lnSpc>
              <a:spcBef>
                <a:spcPts val="0"/>
              </a:spcBef>
              <a:spcAft>
                <a:spcPts val="0"/>
              </a:spcAft>
              <a:buSzPts val="1173"/>
              <a:buFont typeface="Times New Roman"/>
              <a:buChar char="●"/>
            </a:pPr>
            <a:r>
              <a:rPr lang="en-US" sz="1400">
                <a:latin typeface="Times New Roman"/>
                <a:ea typeface="Times New Roman"/>
                <a:cs typeface="Times New Roman"/>
                <a:sym typeface="Times New Roman"/>
              </a:rPr>
              <a:t>Perubahan ini dalam sistem muskuloskeletal mencerminkan proses penuaan serta konsekuensi dari penurunan aktivitas fisik</a:t>
            </a:r>
            <a:endParaRPr sz="1400">
              <a:latin typeface="Times New Roman"/>
              <a:ea typeface="Times New Roman"/>
              <a:cs typeface="Times New Roman"/>
              <a:sym typeface="Times New Roman"/>
            </a:endParaRPr>
          </a:p>
          <a:p>
            <a:pPr indent="0" lvl="0" marL="457200" rtl="0" algn="just">
              <a:lnSpc>
                <a:spcPct val="115000"/>
              </a:lnSpc>
              <a:spcBef>
                <a:spcPts val="1200"/>
              </a:spcBef>
              <a:spcAft>
                <a:spcPts val="0"/>
              </a:spcAft>
              <a:buSzPts val="1300"/>
              <a:buNone/>
            </a:pPr>
            <a:r>
              <a:rPr lang="en-US" sz="1400">
                <a:latin typeface="Times New Roman"/>
                <a:ea typeface="Times New Roman"/>
                <a:cs typeface="Times New Roman"/>
                <a:sym typeface="Times New Roman"/>
              </a:rPr>
              <a:t>Pengecilan otot pada orang tua yang lemah disebut </a:t>
            </a:r>
            <a:r>
              <a:rPr b="1" lang="en-US" sz="1400">
                <a:latin typeface="Times New Roman"/>
                <a:ea typeface="Times New Roman"/>
                <a:cs typeface="Times New Roman"/>
                <a:sym typeface="Times New Roman"/>
              </a:rPr>
              <a:t>'sarcopaenia</a:t>
            </a:r>
            <a:r>
              <a:rPr lang="en-US" sz="1400">
                <a:latin typeface="Times New Roman"/>
                <a:ea typeface="Times New Roman"/>
                <a:cs typeface="Times New Roman"/>
                <a:sym typeface="Times New Roman"/>
              </a:rPr>
              <a:t>'. Gangguan ini menyebabkan insiden yang lebih tinggi dari jatuh dan patah tulang dan penurunan fungsional. Sarkopaenia fungsional atau perubahan muskuloskeletal terkait usia mempengaruhi 7% lansia di atas usia 70 tahun, dan tingkat kerusakan meningkat dengan waktu, mempengaruhi lebih dari 20% dari orang tua pada usia.</a:t>
            </a:r>
            <a:endParaRPr sz="1400">
              <a:latin typeface="Times New Roman"/>
              <a:ea typeface="Times New Roman"/>
              <a:cs typeface="Times New Roman"/>
              <a:sym typeface="Times New Roman"/>
            </a:endParaRPr>
          </a:p>
          <a:p>
            <a:pPr indent="0" lvl="0" marL="0" rtl="0" algn="just">
              <a:lnSpc>
                <a:spcPct val="115000"/>
              </a:lnSpc>
              <a:spcBef>
                <a:spcPts val="1200"/>
              </a:spcBef>
              <a:spcAft>
                <a:spcPts val="0"/>
              </a:spcAft>
              <a:buSzPts val="358"/>
              <a:buNone/>
            </a:pPr>
            <a:r>
              <a:t/>
            </a:r>
            <a:endParaRPr sz="1400"/>
          </a:p>
          <a:p>
            <a:pPr indent="0" lvl="0" marL="0" rtl="0" algn="just">
              <a:lnSpc>
                <a:spcPct val="115000"/>
              </a:lnSpc>
              <a:spcBef>
                <a:spcPts val="1200"/>
              </a:spcBef>
              <a:spcAft>
                <a:spcPts val="1200"/>
              </a:spcAft>
              <a:buSzPts val="358"/>
              <a:buNone/>
            </a:pPr>
            <a:r>
              <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9"/>
          <p:cNvSpPr txBox="1"/>
          <p:nvPr>
            <p:ph type="title"/>
          </p:nvPr>
        </p:nvSpPr>
        <p:spPr>
          <a:xfrm>
            <a:off x="1297500" y="1651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Penurunan massa otot berhubungan dengan kelemahan, kecacatan dan morbiditas</a:t>
            </a:r>
            <a:endParaRPr/>
          </a:p>
          <a:p>
            <a:pPr indent="0" lvl="0" marL="0" rtl="0" algn="l">
              <a:lnSpc>
                <a:spcPct val="100000"/>
              </a:lnSpc>
              <a:spcBef>
                <a:spcPts val="0"/>
              </a:spcBef>
              <a:spcAft>
                <a:spcPts val="0"/>
              </a:spcAft>
              <a:buSzPct val="111111"/>
              <a:buNone/>
            </a:pPr>
            <a:r>
              <a:t/>
            </a:r>
            <a:endParaRPr/>
          </a:p>
        </p:txBody>
      </p:sp>
      <p:sp>
        <p:nvSpPr>
          <p:cNvPr id="311" name="Google Shape;311;p29"/>
          <p:cNvSpPr txBox="1"/>
          <p:nvPr>
            <p:ph idx="1" type="body"/>
          </p:nvPr>
        </p:nvSpPr>
        <p:spPr>
          <a:xfrm>
            <a:off x="844550" y="1567550"/>
            <a:ext cx="3403200" cy="2911200"/>
          </a:xfrm>
          <a:prstGeom prst="rect">
            <a:avLst/>
          </a:prstGeom>
          <a:noFill/>
          <a:ln>
            <a:noFill/>
          </a:ln>
        </p:spPr>
        <p:txBody>
          <a:bodyPr anchorCtr="0" anchor="t" bIns="91425" lIns="91425" spcFirstLastPara="1" rIns="91425" wrap="square" tIns="91425">
            <a:noAutofit/>
          </a:bodyPr>
          <a:lstStyle/>
          <a:p>
            <a:pPr indent="0" lvl="0" marL="0" rtl="0" algn="just">
              <a:lnSpc>
                <a:spcPct val="105000"/>
              </a:lnSpc>
              <a:spcBef>
                <a:spcPts val="0"/>
              </a:spcBef>
              <a:spcAft>
                <a:spcPts val="0"/>
              </a:spcAft>
              <a:buSzPts val="523"/>
              <a:buNone/>
            </a:pPr>
            <a:r>
              <a:rPr lang="en-US" sz="917"/>
              <a:t>Kekuatan otot rangka (kapasitas pembangkit tenaga) juga berkurang seiring bertambahnya usia, tergantung pada genetik, makanan dan, faktor lingkungan serta pilihan gaya hidup.</a:t>
            </a:r>
            <a:endParaRPr/>
          </a:p>
          <a:p>
            <a:pPr indent="0" lvl="0" marL="0" rtl="0" algn="just">
              <a:lnSpc>
                <a:spcPct val="105000"/>
              </a:lnSpc>
              <a:spcBef>
                <a:spcPts val="1200"/>
              </a:spcBef>
              <a:spcAft>
                <a:spcPts val="0"/>
              </a:spcAft>
              <a:buSzPts val="523"/>
              <a:buNone/>
            </a:pPr>
            <a:r>
              <a:rPr lang="en-US" sz="917"/>
              <a:t>Jumlah total serat otot berkurang karena penurunan kapasitas produksi sel untuk menghasilkan protein. Terjadi penurunan ukuran sel otot, serat dan jaringan seiring dengan kehilangan total kekuatan otot, massa otot, dan kekuatan otot dari semua kelompok otot utama seperti deltoid, bisep, trisep, paha belakang, gastrocnemius (otot betis), dan sebagainya.</a:t>
            </a:r>
            <a:endParaRPr/>
          </a:p>
          <a:p>
            <a:pPr indent="0" lvl="0" marL="0" rtl="0" algn="just">
              <a:lnSpc>
                <a:spcPct val="105000"/>
              </a:lnSpc>
              <a:spcBef>
                <a:spcPts val="1200"/>
              </a:spcBef>
              <a:spcAft>
                <a:spcPts val="0"/>
              </a:spcAft>
              <a:buSzPts val="523"/>
              <a:buNone/>
            </a:pPr>
            <a:r>
              <a:rPr lang="en-US" sz="917"/>
              <a:t>Tulang rawan biasanya bertindak sebagai penyerap kejut  dan agen pelicin  yang mencegah cedera gesekan tulang. Ada pengerasan dan fibrosis elemen jaringan ikat yang mengurangi rentang gerak dan mempengaruhi gerakan dengan membuat mereka kurang efisien. </a:t>
            </a:r>
            <a:endParaRPr/>
          </a:p>
          <a:p>
            <a:pPr indent="0" lvl="0" marL="0" rtl="0" algn="just">
              <a:lnSpc>
                <a:spcPct val="105000"/>
              </a:lnSpc>
              <a:spcBef>
                <a:spcPts val="1200"/>
              </a:spcBef>
              <a:spcAft>
                <a:spcPts val="0"/>
              </a:spcAft>
              <a:buSzPts val="523"/>
              <a:buNone/>
            </a:pPr>
            <a:r>
              <a:rPr lang="en-US" sz="917"/>
              <a:t>Sebagai bagian dari proses pembelahan sel normal, telomer terjadi pemendekan. DNA lebih terpapar bahan kimia, racun, dan produk limbah yang dihasilkan di tubuh. Seluruh proses ini meningkatkan kerentanan sel.</a:t>
            </a:r>
            <a:endParaRPr/>
          </a:p>
          <a:p>
            <a:pPr indent="0" lvl="0" marL="0" rtl="0" algn="just">
              <a:lnSpc>
                <a:spcPct val="105000"/>
              </a:lnSpc>
              <a:spcBef>
                <a:spcPts val="1200"/>
              </a:spcBef>
              <a:spcAft>
                <a:spcPts val="0"/>
              </a:spcAft>
              <a:buSzPts val="523"/>
              <a:buNone/>
            </a:pPr>
            <a:r>
              <a:t/>
            </a:r>
            <a:endParaRPr sz="917"/>
          </a:p>
          <a:p>
            <a:pPr indent="0" lvl="0" marL="0" rtl="0" algn="just">
              <a:lnSpc>
                <a:spcPct val="105000"/>
              </a:lnSpc>
              <a:spcBef>
                <a:spcPts val="1200"/>
              </a:spcBef>
              <a:spcAft>
                <a:spcPts val="0"/>
              </a:spcAft>
              <a:buSzPts val="523"/>
              <a:buNone/>
            </a:pPr>
            <a:r>
              <a:t/>
            </a:r>
            <a:endParaRPr sz="917"/>
          </a:p>
          <a:p>
            <a:pPr indent="0" lvl="0" marL="0" rtl="0" algn="just">
              <a:lnSpc>
                <a:spcPct val="105000"/>
              </a:lnSpc>
              <a:spcBef>
                <a:spcPts val="1200"/>
              </a:spcBef>
              <a:spcAft>
                <a:spcPts val="1200"/>
              </a:spcAft>
              <a:buSzPts val="523"/>
              <a:buNone/>
            </a:pPr>
            <a:r>
              <a:t/>
            </a:r>
            <a:endParaRPr sz="917"/>
          </a:p>
        </p:txBody>
      </p:sp>
      <p:sp>
        <p:nvSpPr>
          <p:cNvPr id="312" name="Google Shape;312;p29"/>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id="313" name="Google Shape;313;p29"/>
          <p:cNvPicPr preferRelativeResize="0"/>
          <p:nvPr/>
        </p:nvPicPr>
        <p:blipFill rotWithShape="1">
          <a:blip r:embed="rId3">
            <a:alphaModFix/>
          </a:blip>
          <a:srcRect b="0" l="0" r="0" t="0"/>
          <a:stretch/>
        </p:blipFill>
        <p:spPr>
          <a:xfrm>
            <a:off x="4418703" y="1056075"/>
            <a:ext cx="4475672" cy="3835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US"/>
              <a:t>Istilah 'Lansia' diterapkan pada individu-individu yang berusia 60 tahun ke atas</a:t>
            </a:r>
            <a:endParaRPr b="1"/>
          </a:p>
        </p:txBody>
      </p:sp>
      <p:sp>
        <p:nvSpPr>
          <p:cNvPr id="150" name="Google Shape;150;p3"/>
          <p:cNvSpPr txBox="1"/>
          <p:nvPr>
            <p:ph idx="1" type="body"/>
          </p:nvPr>
        </p:nvSpPr>
        <p:spPr>
          <a:xfrm>
            <a:off x="3738675" y="1689475"/>
            <a:ext cx="4597800" cy="2789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Usia paruh baya adalah waktu ketika orang memperhatikan usia terkait</a:t>
            </a:r>
            <a:endParaRPr/>
          </a:p>
          <a:p>
            <a:pPr indent="0" lvl="0" marL="0" rtl="0" algn="l">
              <a:lnSpc>
                <a:spcPct val="115000"/>
              </a:lnSpc>
              <a:spcBef>
                <a:spcPts val="1200"/>
              </a:spcBef>
              <a:spcAft>
                <a:spcPts val="0"/>
              </a:spcAft>
              <a:buSzPts val="1300"/>
              <a:buNone/>
            </a:pPr>
            <a:r>
              <a:rPr lang="en-US"/>
              <a:t>Perubahan seperti rambut beruban, kulit keriput dan cukup banyak penurunan fisik.</a:t>
            </a:r>
            <a:endParaRPr/>
          </a:p>
          <a:p>
            <a:pPr indent="0" lvl="0" marL="0" rtl="0" algn="just">
              <a:lnSpc>
                <a:spcPct val="115000"/>
              </a:lnSpc>
              <a:spcBef>
                <a:spcPts val="1200"/>
              </a:spcBef>
              <a:spcAft>
                <a:spcPts val="0"/>
              </a:spcAft>
              <a:buSzPts val="1300"/>
              <a:buNone/>
            </a:pPr>
            <a:r>
              <a:t/>
            </a:r>
            <a:endParaRPr sz="1200">
              <a:solidFill>
                <a:srgbClr val="777777"/>
              </a:solidFill>
              <a:highlight>
                <a:srgbClr val="FFFFFF"/>
              </a:highlight>
              <a:latin typeface="Arial"/>
              <a:ea typeface="Arial"/>
              <a:cs typeface="Arial"/>
              <a:sym typeface="Arial"/>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1200"/>
              </a:spcBef>
              <a:spcAft>
                <a:spcPts val="1200"/>
              </a:spcAft>
              <a:buSzPts val="1300"/>
              <a:buNone/>
            </a:pPr>
            <a:r>
              <a:t/>
            </a:r>
            <a:endParaRPr/>
          </a:p>
        </p:txBody>
      </p:sp>
      <p:pic>
        <p:nvPicPr>
          <p:cNvPr id="151" name="Google Shape;151;p3"/>
          <p:cNvPicPr preferRelativeResize="0"/>
          <p:nvPr/>
        </p:nvPicPr>
        <p:blipFill rotWithShape="1">
          <a:blip r:embed="rId3">
            <a:alphaModFix/>
          </a:blip>
          <a:srcRect b="0" l="0" r="0" t="0"/>
          <a:stretch/>
        </p:blipFill>
        <p:spPr>
          <a:xfrm>
            <a:off x="300000" y="1689475"/>
            <a:ext cx="3277425" cy="2423025"/>
          </a:xfrm>
          <a:prstGeom prst="rect">
            <a:avLst/>
          </a:prstGeom>
          <a:noFill/>
          <a:ln>
            <a:noFill/>
          </a:ln>
        </p:spPr>
      </p:pic>
      <p:pic>
        <p:nvPicPr>
          <p:cNvPr id="152" name="Google Shape;152;p3"/>
          <p:cNvPicPr preferRelativeResize="0"/>
          <p:nvPr/>
        </p:nvPicPr>
        <p:blipFill rotWithShape="1">
          <a:blip r:embed="rId4">
            <a:alphaModFix/>
          </a:blip>
          <a:srcRect b="0" l="0" r="0" t="0"/>
          <a:stretch/>
        </p:blipFill>
        <p:spPr>
          <a:xfrm>
            <a:off x="3835625" y="2974121"/>
            <a:ext cx="4597801" cy="18057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Penurunan massa otot berhubungan dengan kelemahan, kecacatan dan morbiditas</a:t>
            </a:r>
            <a:endParaRPr/>
          </a:p>
          <a:p>
            <a:pPr indent="0" lvl="0" marL="0" rtl="0" algn="l">
              <a:lnSpc>
                <a:spcPct val="100000"/>
              </a:lnSpc>
              <a:spcBef>
                <a:spcPts val="0"/>
              </a:spcBef>
              <a:spcAft>
                <a:spcPts val="0"/>
              </a:spcAft>
              <a:buSzPct val="111111"/>
              <a:buNone/>
            </a:pPr>
            <a:r>
              <a:t/>
            </a:r>
            <a:endParaRPr/>
          </a:p>
        </p:txBody>
      </p:sp>
      <p:sp>
        <p:nvSpPr>
          <p:cNvPr id="319" name="Google Shape;319;p30"/>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
        <p:nvSpPr>
          <p:cNvPr id="320" name="Google Shape;320;p30"/>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id="321" name="Google Shape;321;p30"/>
          <p:cNvPicPr preferRelativeResize="0"/>
          <p:nvPr/>
        </p:nvPicPr>
        <p:blipFill rotWithShape="1">
          <a:blip r:embed="rId3">
            <a:alphaModFix/>
          </a:blip>
          <a:srcRect b="0" l="0" r="0" t="0"/>
          <a:stretch/>
        </p:blipFill>
        <p:spPr>
          <a:xfrm>
            <a:off x="1034012" y="1460025"/>
            <a:ext cx="7565873" cy="33133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Kecenderungan untuk menjadi lebih pendek terjadi di antara kelompok gender yang berbeda dan di semua ras.</a:t>
            </a:r>
            <a:endParaRPr/>
          </a:p>
        </p:txBody>
      </p:sp>
      <p:sp>
        <p:nvSpPr>
          <p:cNvPr id="327" name="Google Shape;327;p31"/>
          <p:cNvSpPr txBox="1"/>
          <p:nvPr>
            <p:ph idx="1" type="body"/>
          </p:nvPr>
        </p:nvSpPr>
        <p:spPr>
          <a:xfrm>
            <a:off x="1297500" y="1591475"/>
            <a:ext cx="7038900" cy="29112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92857"/>
              <a:buNone/>
            </a:pPr>
            <a:r>
              <a:t/>
            </a:r>
            <a:endParaRPr sz="5600"/>
          </a:p>
          <a:p>
            <a:pPr indent="0" lvl="0" marL="0" rtl="0" algn="l">
              <a:lnSpc>
                <a:spcPct val="115000"/>
              </a:lnSpc>
              <a:spcBef>
                <a:spcPts val="1200"/>
              </a:spcBef>
              <a:spcAft>
                <a:spcPts val="0"/>
              </a:spcAft>
              <a:buSzPct val="92857"/>
              <a:buNone/>
            </a:pPr>
            <a:r>
              <a:rPr lang="en-US" sz="5600"/>
              <a:t>Penurunan tinggi badan dikaitkan dengan perubahan penuaan pada tulang, otot, dan persendian. Penelitian menunjukkan bahwa orang biasanya kehilangan hampir satu setengah inci (sekitar 1 cm) setiap 10 tahun setelah usia 40  dan penurunan tinggi badan bahkan lebih cepat setelah usia 70 tahun.</a:t>
            </a:r>
            <a:endParaRPr sz="5600"/>
          </a:p>
          <a:p>
            <a:pPr indent="0" lvl="0" marL="0" rtl="0" algn="l">
              <a:lnSpc>
                <a:spcPct val="115000"/>
              </a:lnSpc>
              <a:spcBef>
                <a:spcPts val="1200"/>
              </a:spcBef>
              <a:spcAft>
                <a:spcPts val="0"/>
              </a:spcAft>
              <a:buSzPct val="92857"/>
              <a:buNone/>
            </a:pPr>
            <a:r>
              <a:t/>
            </a:r>
            <a:endParaRPr sz="5600"/>
          </a:p>
          <a:p>
            <a:pPr indent="0" lvl="0" marL="0" rtl="0" algn="l">
              <a:lnSpc>
                <a:spcPct val="115000"/>
              </a:lnSpc>
              <a:spcBef>
                <a:spcPts val="1200"/>
              </a:spcBef>
              <a:spcAft>
                <a:spcPts val="0"/>
              </a:spcAft>
              <a:buSzPct val="92857"/>
              <a:buNone/>
            </a:pPr>
            <a:r>
              <a:rPr lang="en-US" sz="5600"/>
              <a:t>Perubahan ini dapat dicegah dengan mengikuti: diet sehat, tetap aktif secara fisik dan mencegah dan mengobati keropos tulang</a:t>
            </a:r>
            <a:endParaRPr sz="5600"/>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0"/>
              </a:spcAft>
              <a:buSzPts val="1300"/>
              <a:buNone/>
            </a:pPr>
            <a:r>
              <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Body composition changes in old age</a:t>
            </a:r>
            <a:endParaRPr/>
          </a:p>
        </p:txBody>
      </p:sp>
      <p:sp>
        <p:nvSpPr>
          <p:cNvPr id="333" name="Google Shape;333;p32"/>
          <p:cNvSpPr txBox="1"/>
          <p:nvPr>
            <p:ph idx="1" type="body"/>
          </p:nvPr>
        </p:nvSpPr>
        <p:spPr>
          <a:xfrm>
            <a:off x="1297500" y="1307850"/>
            <a:ext cx="7038900" cy="3206700"/>
          </a:xfrm>
          <a:prstGeom prst="rect">
            <a:avLst/>
          </a:prstGeom>
          <a:noFill/>
          <a:ln>
            <a:noFill/>
          </a:ln>
        </p:spPr>
        <p:txBody>
          <a:bodyPr anchorCtr="0" anchor="t" bIns="91425" lIns="91425" spcFirstLastPara="1" rIns="91425" wrap="square" tIns="91425">
            <a:normAutofit fontScale="92500"/>
          </a:bodyPr>
          <a:lstStyle/>
          <a:p>
            <a:pPr indent="0" lvl="0" marL="0" rtl="0" algn="just">
              <a:lnSpc>
                <a:spcPct val="115000"/>
              </a:lnSpc>
              <a:spcBef>
                <a:spcPts val="0"/>
              </a:spcBef>
              <a:spcAft>
                <a:spcPts val="0"/>
              </a:spcAft>
              <a:buSzPct val="108108"/>
              <a:buNone/>
            </a:pPr>
            <a:r>
              <a:rPr lang="en-US"/>
              <a:t>Tubuh manusia terdiri dari lemak, jaringan tanpa lemak (otot dan organ), tulang dan air. Setelah usia 40, Organ tubuh seperti hati, ginjal dan lainnya organ mulai kehilangan beberapa sel mereka.</a:t>
            </a:r>
            <a:endParaRPr/>
          </a:p>
          <a:p>
            <a:pPr indent="0" lvl="0" marL="0" rtl="0" algn="just">
              <a:lnSpc>
                <a:spcPct val="115000"/>
              </a:lnSpc>
              <a:spcBef>
                <a:spcPts val="1200"/>
              </a:spcBef>
              <a:spcAft>
                <a:spcPts val="0"/>
              </a:spcAft>
              <a:buSzPct val="108108"/>
              <a:buNone/>
            </a:pPr>
            <a:r>
              <a:rPr lang="en-US"/>
              <a:t>Perubahan berat badan total bervariasi untuk pria dan wanita, karena pria sering menambah berat badan sampai sekitar usia 55 dan kemudian mulai menurunkan berat badan di kemudian hari. Ini mungkin terkait dengan penurunan testosteron hormon seks pria. </a:t>
            </a:r>
            <a:endParaRPr/>
          </a:p>
          <a:p>
            <a:pPr indent="0" lvl="0" marL="0" rtl="0" algn="just">
              <a:lnSpc>
                <a:spcPct val="115000"/>
              </a:lnSpc>
              <a:spcBef>
                <a:spcPts val="1200"/>
              </a:spcBef>
              <a:spcAft>
                <a:spcPts val="0"/>
              </a:spcAft>
              <a:buSzPct val="108108"/>
              <a:buNone/>
            </a:pPr>
            <a:r>
              <a:rPr lang="en-US"/>
              <a:t>Wanita biasanya menambah berat badan sampai usia 67-69 dan kemudian mulai menurunkan berat badan. Penurunan berat badan di kemudian hari terjadi sebagian karena lemak menggantikan jaringan otot tanpa lemak dan lemak beratnya kurang dari otot.</a:t>
            </a:r>
            <a:endParaRPr/>
          </a:p>
          <a:p>
            <a:pPr indent="0" lvl="0" marL="0" rtl="0" algn="just">
              <a:lnSpc>
                <a:spcPct val="115000"/>
              </a:lnSpc>
              <a:spcBef>
                <a:spcPts val="1200"/>
              </a:spcBef>
              <a:spcAft>
                <a:spcPts val="1200"/>
              </a:spcAft>
              <a:buSzPct val="108108"/>
              <a:buNone/>
            </a:pPr>
            <a:r>
              <a:rPr lang="en-US"/>
              <a:t>Penelitian juga menunjukkan bahwa orang tua mungkin memiliki hampir sepertiga lebih banyak lemak dibandingkan ketika mereka masih muda. Jaringan lemak menumpuk ke arah pusat tubuh, termasuk di sekitar organ dalam.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3"/>
          <p:cNvSpPr txBox="1"/>
          <p:nvPr>
            <p:ph type="title"/>
          </p:nvPr>
        </p:nvSpPr>
        <p:spPr>
          <a:xfrm>
            <a:off x="1297500" y="26436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b="1" lang="en-US"/>
              <a:t>Perubahan Komposisi Tubuh  </a:t>
            </a:r>
            <a:endParaRPr/>
          </a:p>
        </p:txBody>
      </p:sp>
      <p:pic>
        <p:nvPicPr>
          <p:cNvPr id="339" name="Google Shape;339;p33"/>
          <p:cNvPicPr preferRelativeResize="0"/>
          <p:nvPr/>
        </p:nvPicPr>
        <p:blipFill rotWithShape="1">
          <a:blip r:embed="rId3">
            <a:alphaModFix/>
          </a:blip>
          <a:srcRect b="6930" l="26407" r="28047" t="34554"/>
          <a:stretch/>
        </p:blipFill>
        <p:spPr>
          <a:xfrm>
            <a:off x="1264480" y="1057684"/>
            <a:ext cx="6615039" cy="363839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Perubahan Komposisi Cairan Tubuh pada lansia dan permasalahannya</a:t>
            </a:r>
            <a:endParaRPr/>
          </a:p>
        </p:txBody>
      </p:sp>
      <p:sp>
        <p:nvSpPr>
          <p:cNvPr id="345" name="Google Shape;345;p34"/>
          <p:cNvSpPr txBox="1"/>
          <p:nvPr>
            <p:ph idx="1" type="body"/>
          </p:nvPr>
        </p:nvSpPr>
        <p:spPr>
          <a:xfrm>
            <a:off x="1297500" y="1567550"/>
            <a:ext cx="7326900" cy="3331800"/>
          </a:xfrm>
          <a:prstGeom prst="rect">
            <a:avLst/>
          </a:prstGeom>
          <a:noFill/>
          <a:ln>
            <a:noFill/>
          </a:ln>
        </p:spPr>
        <p:txBody>
          <a:bodyPr anchorCtr="0" anchor="t" bIns="91425" lIns="91425" spcFirstLastPara="1" rIns="91425" wrap="square" tIns="91425">
            <a:normAutofit/>
          </a:bodyPr>
          <a:lstStyle/>
          <a:p>
            <a:pPr indent="-311150" lvl="0" marL="457200" rtl="0" algn="just">
              <a:lnSpc>
                <a:spcPct val="115000"/>
              </a:lnSpc>
              <a:spcBef>
                <a:spcPts val="0"/>
              </a:spcBef>
              <a:spcAft>
                <a:spcPts val="0"/>
              </a:spcAft>
              <a:buSzPts val="1300"/>
              <a:buChar char="●"/>
            </a:pPr>
            <a:r>
              <a:rPr lang="en-US"/>
              <a:t>Selama penuaan terjadi sejumlah perubahan fisiologis sehingga menempatkan lansia lebih berisiko dehidrasi.</a:t>
            </a:r>
            <a:endParaRPr/>
          </a:p>
          <a:p>
            <a:pPr indent="-311150" lvl="0" marL="457200" rtl="0" algn="just">
              <a:lnSpc>
                <a:spcPct val="115000"/>
              </a:lnSpc>
              <a:spcBef>
                <a:spcPts val="0"/>
              </a:spcBef>
              <a:spcAft>
                <a:spcPts val="0"/>
              </a:spcAft>
              <a:buSzPts val="1300"/>
              <a:buChar char="●"/>
            </a:pPr>
            <a:r>
              <a:rPr lang="en-US"/>
              <a:t>Cadangan air pada tubuh lansia jumlahnya berkurang akibat proporsi lemak yang lebih besar dan penurunan lean body mass</a:t>
            </a:r>
            <a:endParaRPr/>
          </a:p>
          <a:p>
            <a:pPr indent="-311150" lvl="0" marL="457200" rtl="0" algn="just">
              <a:lnSpc>
                <a:spcPct val="115000"/>
              </a:lnSpc>
              <a:spcBef>
                <a:spcPts val="0"/>
              </a:spcBef>
              <a:spcAft>
                <a:spcPts val="0"/>
              </a:spcAft>
              <a:buSzPts val="1300"/>
              <a:buChar char="●"/>
            </a:pPr>
            <a:r>
              <a:rPr lang="en-US"/>
              <a:t>Dehidrasi didefinisikan sebagai penurunan cairan tubuh total yang berhubungan dengan kehilangan cairan, asupan cairan berkurang ataupun kombinasi keduanya.</a:t>
            </a:r>
            <a:endParaRPr/>
          </a:p>
          <a:p>
            <a:pPr indent="-311150" lvl="0" marL="457200" rtl="0" algn="just">
              <a:lnSpc>
                <a:spcPct val="115000"/>
              </a:lnSpc>
              <a:spcBef>
                <a:spcPts val="0"/>
              </a:spcBef>
              <a:spcAft>
                <a:spcPts val="0"/>
              </a:spcAft>
              <a:buSzPts val="1300"/>
              <a:buChar char="●"/>
            </a:pPr>
            <a:r>
              <a:rPr lang="en-US"/>
              <a:t>Dehidrasi telah dikaitkan dengan peningkatan morbiditas dan mortalitas. Selama penuaan terjadi perubahan fisiologis yang meningkatkan risiko dehidrasi pada lansia. Penurunan sensasi haus menyebabkan lansia kurang minum dan mereka mungkin juga sengaja membatasi konsumsi cairan untuk menghindari frekuensi berkemih</a:t>
            </a:r>
            <a:endParaRPr/>
          </a:p>
          <a:p>
            <a:pPr indent="-311150" lvl="0" marL="457200" rtl="0" algn="just">
              <a:lnSpc>
                <a:spcPct val="115000"/>
              </a:lnSpc>
              <a:spcBef>
                <a:spcPts val="0"/>
              </a:spcBef>
              <a:spcAft>
                <a:spcPts val="0"/>
              </a:spcAft>
              <a:buSzPts val="1300"/>
              <a:buChar char="●"/>
            </a:pPr>
            <a:r>
              <a:rPr lang="en-US"/>
              <a:t>Penurunan kemampuan dari ginjal untuk mengkonsentrasikan urin</a:t>
            </a:r>
            <a:endParaRPr/>
          </a:p>
          <a:p>
            <a:pPr indent="-311150" lvl="0" marL="457200" rtl="0" algn="just">
              <a:lnSpc>
                <a:spcPct val="115000"/>
              </a:lnSpc>
              <a:spcBef>
                <a:spcPts val="0"/>
              </a:spcBef>
              <a:spcAft>
                <a:spcPts val="0"/>
              </a:spcAft>
              <a:buSzPts val="1300"/>
              <a:buChar char="●"/>
            </a:pPr>
            <a:r>
              <a:rPr lang="en-US"/>
              <a:t>Perempuan lebih berisiko dehidrasi</a:t>
            </a:r>
            <a:endParaRPr/>
          </a:p>
          <a:p>
            <a:pPr indent="0" lvl="0" marL="0" rtl="0" algn="just">
              <a:lnSpc>
                <a:spcPct val="115000"/>
              </a:lnSpc>
              <a:spcBef>
                <a:spcPts val="1200"/>
              </a:spcBef>
              <a:spcAft>
                <a:spcPts val="1200"/>
              </a:spcAft>
              <a:buSzPts val="13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Rekomendasi Asupan Cairan pada Lansia</a:t>
            </a:r>
            <a:endParaRPr/>
          </a:p>
        </p:txBody>
      </p:sp>
      <p:sp>
        <p:nvSpPr>
          <p:cNvPr id="351" name="Google Shape;351;p35"/>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311150" lvl="0" marL="457200" rtl="0" algn="just">
              <a:lnSpc>
                <a:spcPct val="115000"/>
              </a:lnSpc>
              <a:spcBef>
                <a:spcPts val="0"/>
              </a:spcBef>
              <a:spcAft>
                <a:spcPts val="0"/>
              </a:spcAft>
              <a:buSzPts val="1300"/>
              <a:buChar char="●"/>
            </a:pPr>
            <a:r>
              <a:rPr lang="en-US"/>
              <a:t>Mempertahankan hidrasi sangat esensial bagi kesehatan lansia</a:t>
            </a:r>
            <a:endParaRPr/>
          </a:p>
          <a:p>
            <a:pPr indent="0" lvl="0" marL="0" rtl="0" algn="just">
              <a:lnSpc>
                <a:spcPct val="115000"/>
              </a:lnSpc>
              <a:spcBef>
                <a:spcPts val="1200"/>
              </a:spcBef>
              <a:spcAft>
                <a:spcPts val="0"/>
              </a:spcAft>
              <a:buSzPts val="1300"/>
              <a:buNone/>
            </a:pPr>
            <a:r>
              <a:rPr lang="en-US"/>
              <a:t>Guidelines to Effective Hydration in Age Care Facilities dan ajuran gizi seimbang, asupan air yang dianjurkan sebanyak 6-8 gelas per hari atau setara dengan ±1,5 liter dan ditingkatkan apabila temperatur lingkungan meningkat.</a:t>
            </a:r>
            <a:endParaRPr/>
          </a:p>
          <a:p>
            <a:pPr indent="0" lvl="0" marL="0" rtl="0" algn="just">
              <a:lnSpc>
                <a:spcPct val="115000"/>
              </a:lnSpc>
              <a:spcBef>
                <a:spcPts val="1200"/>
              </a:spcBef>
              <a:spcAft>
                <a:spcPts val="0"/>
              </a:spcAft>
              <a:buSzPts val="1300"/>
              <a:buNone/>
            </a:pPr>
            <a:r>
              <a:rPr lang="en-US"/>
              <a:t>Asupan cairan minimum pada lansia yang disarankan  sebanyak 1 500 mL menurut hasil Canadian Community Health Survey-Nutrition (CCHS) tahun 2004.</a:t>
            </a:r>
            <a:endParaRPr/>
          </a:p>
          <a:p>
            <a:pPr indent="0" lvl="0" marL="0" rtl="0" algn="just">
              <a:lnSpc>
                <a:spcPct val="115000"/>
              </a:lnSpc>
              <a:spcBef>
                <a:spcPts val="1200"/>
              </a:spcBef>
              <a:spcAft>
                <a:spcPts val="1200"/>
              </a:spcAft>
              <a:buSzPts val="1300"/>
              <a:buNone/>
            </a:pPr>
            <a:r>
              <a:rPr lang="en-US"/>
              <a:t>Mayoritas lansia minum hanya cukup untuk mencegah dehidrasi akut, tetapi tidak mencukupi kebutuhan tubuh.24 Lansia sering mengurangi asupan cairan sebab mereka pikir dengan melakukan hal demikian akan mengurangi frekuensi ke toilet.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Metabolisme</a:t>
            </a:r>
            <a:endParaRPr/>
          </a:p>
        </p:txBody>
      </p:sp>
      <p:sp>
        <p:nvSpPr>
          <p:cNvPr id="357" name="Google Shape;357;p36"/>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300"/>
              <a:buNone/>
            </a:pPr>
            <a:r>
              <a:rPr lang="en-US"/>
              <a:t>Metabolisme tidak hanya menyediakan energi dengan membakar karbohidrat dan lemak dalam makanan kita, tetapi juga partikel kecil, seperti asam amino dan asam lemak, yang digunakan untuk sintesis makromolekul seperti protein dan lipid. </a:t>
            </a:r>
            <a:endParaRPr/>
          </a:p>
          <a:p>
            <a:pPr indent="0" lvl="0" marL="0" rtl="0" algn="just">
              <a:lnSpc>
                <a:spcPct val="115000"/>
              </a:lnSpc>
              <a:spcBef>
                <a:spcPts val="1200"/>
              </a:spcBef>
              <a:spcAft>
                <a:spcPts val="0"/>
              </a:spcAft>
              <a:buSzPts val="1300"/>
              <a:buNone/>
            </a:pPr>
            <a:r>
              <a:rPr lang="en-US"/>
              <a:t>Metabolisme sangat penting untuk pembentukan otot dan pergantian energi. </a:t>
            </a:r>
            <a:endParaRPr/>
          </a:p>
          <a:p>
            <a:pPr indent="0" lvl="0" marL="0" rtl="0" algn="just">
              <a:lnSpc>
                <a:spcPct val="115000"/>
              </a:lnSpc>
              <a:spcBef>
                <a:spcPts val="1200"/>
              </a:spcBef>
              <a:spcAft>
                <a:spcPts val="0"/>
              </a:spcAft>
              <a:buSzPts val="1300"/>
              <a:buNone/>
            </a:pPr>
            <a:r>
              <a:rPr lang="en-US"/>
              <a:t>Efek samping  dari metabolisme adalah hal itu dapat menjadi sumber radikal oksigen dan produk sampingan lain yang merusak makromolekul.</a:t>
            </a:r>
            <a:endParaRPr/>
          </a:p>
          <a:p>
            <a:pPr indent="0" lvl="0" marL="0" rtl="0" algn="just">
              <a:lnSpc>
                <a:spcPct val="115000"/>
              </a:lnSpc>
              <a:spcBef>
                <a:spcPts val="1200"/>
              </a:spcBef>
              <a:spcAft>
                <a:spcPts val="0"/>
              </a:spcAft>
              <a:buSzPts val="1300"/>
              <a:buNone/>
            </a:pPr>
            <a:r>
              <a:rPr lang="en-US"/>
              <a:t>Untuk mengatasi kerusakan, metabolisme mendukung proses detoksifikasi.</a:t>
            </a:r>
            <a:endParaRPr/>
          </a:p>
          <a:p>
            <a:pPr indent="0" lvl="0" marL="0" rtl="0" algn="just">
              <a:lnSpc>
                <a:spcPct val="115000"/>
              </a:lnSpc>
              <a:spcBef>
                <a:spcPts val="1200"/>
              </a:spcBef>
              <a:spcAft>
                <a:spcPts val="1200"/>
              </a:spcAft>
              <a:buSzPts val="13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Aging Changes Heart and Blood Vessel</a:t>
            </a:r>
            <a:endParaRPr/>
          </a:p>
        </p:txBody>
      </p:sp>
      <p:sp>
        <p:nvSpPr>
          <p:cNvPr id="363" name="Google Shape;363;p37"/>
          <p:cNvSpPr txBox="1"/>
          <p:nvPr>
            <p:ph idx="1" type="body"/>
          </p:nvPr>
        </p:nvSpPr>
        <p:spPr>
          <a:xfrm>
            <a:off x="362308" y="1205600"/>
            <a:ext cx="8272733" cy="3410400"/>
          </a:xfrm>
          <a:prstGeom prst="rect">
            <a:avLst/>
          </a:prstGeom>
          <a:noFill/>
          <a:ln>
            <a:noFill/>
          </a:ln>
        </p:spPr>
        <p:txBody>
          <a:bodyPr anchorCtr="0" anchor="t" bIns="91425" lIns="91425" spcFirstLastPara="1" rIns="91425" wrap="square" tIns="91425">
            <a:noAutofit/>
          </a:bodyPr>
          <a:lstStyle/>
          <a:p>
            <a:pPr indent="0" lvl="0" marL="457200" rtl="0" algn="just">
              <a:lnSpc>
                <a:spcPct val="105000"/>
              </a:lnSpc>
              <a:spcBef>
                <a:spcPts val="0"/>
              </a:spcBef>
              <a:spcAft>
                <a:spcPts val="0"/>
              </a:spcAft>
              <a:buSzPts val="358"/>
              <a:buNone/>
            </a:pPr>
            <a:r>
              <a:rPr lang="en-US" sz="1400">
                <a:latin typeface="Times New Roman"/>
                <a:ea typeface="Times New Roman"/>
                <a:cs typeface="Times New Roman"/>
                <a:sym typeface="Times New Roman"/>
              </a:rPr>
              <a:t>Jantung:</a:t>
            </a:r>
            <a:endParaRPr sz="1400">
              <a:latin typeface="Times New Roman"/>
              <a:ea typeface="Times New Roman"/>
              <a:cs typeface="Times New Roman"/>
              <a:sym typeface="Times New Roman"/>
            </a:endParaRPr>
          </a:p>
          <a:p>
            <a:pPr indent="-282792" lvl="0" marL="457200" rtl="0" algn="just">
              <a:lnSpc>
                <a:spcPct val="105000"/>
              </a:lnSpc>
              <a:spcBef>
                <a:spcPts val="1200"/>
              </a:spcBef>
              <a:spcAft>
                <a:spcPts val="0"/>
              </a:spcAft>
              <a:buSzPts val="853"/>
              <a:buFont typeface="Times New Roman"/>
              <a:buChar char="●"/>
            </a:pPr>
            <a:r>
              <a:rPr lang="en-US" sz="1400">
                <a:latin typeface="Times New Roman"/>
                <a:ea typeface="Times New Roman"/>
                <a:cs typeface="Times New Roman"/>
                <a:sym typeface="Times New Roman"/>
              </a:rPr>
              <a:t>Jantung yang lebih tua kemungkin tidak dapat memompa darah saat membuatnya bekerja lebih keras.</a:t>
            </a:r>
            <a:endParaRPr sz="1400">
              <a:latin typeface="Times New Roman"/>
              <a:ea typeface="Times New Roman"/>
              <a:cs typeface="Times New Roman"/>
              <a:sym typeface="Times New Roman"/>
            </a:endParaRPr>
          </a:p>
          <a:p>
            <a:pPr indent="-282792" lvl="0" marL="457200" rtl="0" algn="just">
              <a:lnSpc>
                <a:spcPct val="105000"/>
              </a:lnSpc>
              <a:spcBef>
                <a:spcPts val="0"/>
              </a:spcBef>
              <a:spcAft>
                <a:spcPts val="0"/>
              </a:spcAft>
              <a:buSzPts val="853"/>
              <a:buFont typeface="Times New Roman"/>
              <a:buChar char="●"/>
            </a:pPr>
            <a:r>
              <a:rPr lang="en-US" sz="1400">
                <a:latin typeface="Times New Roman"/>
                <a:ea typeface="Times New Roman"/>
                <a:cs typeface="Times New Roman"/>
                <a:sym typeface="Times New Roman"/>
              </a:rPr>
              <a:t>Jantung memiliki sistem alat pacu jantung alami yang mengontrol detak jantung. </a:t>
            </a:r>
            <a:r>
              <a:rPr b="1" lang="en-US" sz="1400">
                <a:latin typeface="Times New Roman"/>
                <a:ea typeface="Times New Roman"/>
                <a:cs typeface="Times New Roman"/>
                <a:sym typeface="Times New Roman"/>
              </a:rPr>
              <a:t>Beberapa jalur dari sistem ini dapat terbentuk jaringan fibrosa dan timbunan lemak. </a:t>
            </a:r>
            <a:endParaRPr b="1" sz="1400">
              <a:latin typeface="Times New Roman"/>
              <a:ea typeface="Times New Roman"/>
              <a:cs typeface="Times New Roman"/>
              <a:sym typeface="Times New Roman"/>
            </a:endParaRPr>
          </a:p>
          <a:p>
            <a:pPr indent="-282792" lvl="0" marL="457200" rtl="0" algn="just">
              <a:lnSpc>
                <a:spcPct val="105000"/>
              </a:lnSpc>
              <a:spcBef>
                <a:spcPts val="0"/>
              </a:spcBef>
              <a:spcAft>
                <a:spcPts val="0"/>
              </a:spcAft>
              <a:buSzPts val="853"/>
              <a:buFont typeface="Times New Roman"/>
              <a:buChar char="●"/>
            </a:pPr>
            <a:r>
              <a:rPr b="1" lang="en-US" sz="1400">
                <a:latin typeface="Times New Roman"/>
                <a:ea typeface="Times New Roman"/>
                <a:cs typeface="Times New Roman"/>
                <a:sym typeface="Times New Roman"/>
              </a:rPr>
              <a:t>Nodus sinoatrial atau SA kehilangan beberapa selnya</a:t>
            </a:r>
            <a:r>
              <a:rPr lang="en-US" sz="1400">
                <a:latin typeface="Times New Roman"/>
                <a:ea typeface="Times New Roman"/>
                <a:cs typeface="Times New Roman"/>
                <a:sym typeface="Times New Roman"/>
              </a:rPr>
              <a:t>. Perubahan ini dapat menyebabkan detak jantung yang sedikit lebih lambat.</a:t>
            </a:r>
            <a:endParaRPr sz="1400">
              <a:latin typeface="Times New Roman"/>
              <a:ea typeface="Times New Roman"/>
              <a:cs typeface="Times New Roman"/>
              <a:sym typeface="Times New Roman"/>
            </a:endParaRPr>
          </a:p>
          <a:p>
            <a:pPr indent="-282792" lvl="0" marL="457200" rtl="0" algn="just">
              <a:lnSpc>
                <a:spcPct val="105000"/>
              </a:lnSpc>
              <a:spcBef>
                <a:spcPts val="0"/>
              </a:spcBef>
              <a:spcAft>
                <a:spcPts val="0"/>
              </a:spcAft>
              <a:buSzPts val="853"/>
              <a:buFont typeface="Times New Roman"/>
              <a:buChar char="●"/>
            </a:pPr>
            <a:r>
              <a:rPr lang="en-US" sz="1400">
                <a:latin typeface="Times New Roman"/>
                <a:ea typeface="Times New Roman"/>
                <a:cs typeface="Times New Roman"/>
                <a:sym typeface="Times New Roman"/>
              </a:rPr>
              <a:t>Sedikit </a:t>
            </a:r>
            <a:r>
              <a:rPr b="1" lang="en-US" sz="1400">
                <a:latin typeface="Times New Roman"/>
                <a:ea typeface="Times New Roman"/>
                <a:cs typeface="Times New Roman"/>
                <a:sym typeface="Times New Roman"/>
              </a:rPr>
              <a:t>peningkatan ukuran jantung</a:t>
            </a:r>
            <a:r>
              <a:rPr lang="en-US" sz="1400">
                <a:latin typeface="Times New Roman"/>
                <a:ea typeface="Times New Roman"/>
                <a:cs typeface="Times New Roman"/>
                <a:sym typeface="Times New Roman"/>
              </a:rPr>
              <a:t>, terutama ventrikel kiri terjadi pada beberapa orang. Dinding jantung menebal, sehingga jumlah darah yang dapat ditampung oleh bilik sebenarnya dapat berkurang meskipun ukuran jantung secara keseluruhan meningkat. Jantung mungkin terisi lebih lambat.</a:t>
            </a:r>
            <a:endParaRPr sz="1400">
              <a:latin typeface="Times New Roman"/>
              <a:ea typeface="Times New Roman"/>
              <a:cs typeface="Times New Roman"/>
              <a:sym typeface="Times New Roman"/>
            </a:endParaRPr>
          </a:p>
          <a:p>
            <a:pPr indent="-282792" lvl="0" marL="457200" rtl="0" algn="just">
              <a:lnSpc>
                <a:spcPct val="105000"/>
              </a:lnSpc>
              <a:spcBef>
                <a:spcPts val="0"/>
              </a:spcBef>
              <a:spcAft>
                <a:spcPts val="0"/>
              </a:spcAft>
              <a:buSzPts val="853"/>
              <a:buFont typeface="Times New Roman"/>
              <a:buChar char="●"/>
            </a:pPr>
            <a:r>
              <a:rPr lang="en-US" sz="1400">
                <a:latin typeface="Times New Roman"/>
                <a:ea typeface="Times New Roman"/>
                <a:cs typeface="Times New Roman"/>
                <a:sym typeface="Times New Roman"/>
              </a:rPr>
              <a:t>Perubahan jantung sering menyebabkan elektrokardiogram (EKG) orang tua yang normal dan sehat sedikit berbeda dari EKG orang dewasa muda yang sehat. Ritme abnormal (aritmia), seperti fibrilasi atrium, lebih sering terjadi pada orang tua. Mereka mungkin disebabkan oleh beberapa jenis penyakit jantung.</a:t>
            </a:r>
            <a:endParaRPr sz="1400">
              <a:latin typeface="Times New Roman"/>
              <a:ea typeface="Times New Roman"/>
              <a:cs typeface="Times New Roman"/>
              <a:sym typeface="Times New Roman"/>
            </a:endParaRPr>
          </a:p>
          <a:p>
            <a:pPr indent="-282792" lvl="0" marL="457200" rtl="0" algn="just">
              <a:lnSpc>
                <a:spcPct val="105000"/>
              </a:lnSpc>
              <a:spcBef>
                <a:spcPts val="0"/>
              </a:spcBef>
              <a:spcAft>
                <a:spcPts val="0"/>
              </a:spcAft>
              <a:buSzPts val="853"/>
              <a:buFont typeface="Times New Roman"/>
              <a:buChar char="●"/>
            </a:pPr>
            <a:r>
              <a:rPr lang="en-US" sz="1400">
                <a:latin typeface="Times New Roman"/>
                <a:ea typeface="Times New Roman"/>
                <a:cs typeface="Times New Roman"/>
                <a:sym typeface="Times New Roman"/>
              </a:rPr>
              <a:t>Perubahan normal pada jantung termasuk deposit "pigmen penuaan", lipofuscin. </a:t>
            </a:r>
            <a:r>
              <a:rPr b="1" lang="en-US" sz="1400">
                <a:latin typeface="Times New Roman"/>
                <a:ea typeface="Times New Roman"/>
                <a:cs typeface="Times New Roman"/>
                <a:sym typeface="Times New Roman"/>
              </a:rPr>
              <a:t>Sel-sel otot jantung sedikit mengalami degenerasi. Katup di dalam jantung, yang mengontrol arah aliran darah, menebal dan menjadi kaku.</a:t>
            </a:r>
            <a:r>
              <a:rPr lang="en-US" sz="1400">
                <a:latin typeface="Times New Roman"/>
                <a:ea typeface="Times New Roman"/>
                <a:cs typeface="Times New Roman"/>
                <a:sym typeface="Times New Roman"/>
              </a:rPr>
              <a:t> Murmur jantung yang disebabkan oleh kekakuan katup cukup umum terjadi pada orang tua.</a:t>
            </a:r>
            <a:endParaRPr sz="1400">
              <a:latin typeface="Times New Roman"/>
              <a:ea typeface="Times New Roman"/>
              <a:cs typeface="Times New Roman"/>
              <a:sym typeface="Times New Roman"/>
            </a:endParaRPr>
          </a:p>
          <a:p>
            <a:pPr indent="0" lvl="0" marL="0" rtl="0" algn="just">
              <a:lnSpc>
                <a:spcPct val="105000"/>
              </a:lnSpc>
              <a:spcBef>
                <a:spcPts val="1200"/>
              </a:spcBef>
              <a:spcAft>
                <a:spcPts val="1200"/>
              </a:spcAft>
              <a:buSzPts val="358"/>
              <a:buNone/>
            </a:pPr>
            <a:r>
              <a:t/>
            </a:r>
            <a:endParaRPr sz="1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t/>
            </a:r>
            <a:endParaRPr/>
          </a:p>
        </p:txBody>
      </p:sp>
      <p:sp>
        <p:nvSpPr>
          <p:cNvPr id="369" name="Google Shape;369;p38"/>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300"/>
              <a:buNone/>
            </a:pPr>
            <a:r>
              <a:t/>
            </a:r>
            <a:endParaRPr/>
          </a:p>
        </p:txBody>
      </p:sp>
      <p:sp>
        <p:nvSpPr>
          <p:cNvPr id="370" name="Google Shape;370;p38"/>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300"/>
              <a:buNone/>
            </a:pPr>
            <a:r>
              <a:t/>
            </a:r>
            <a:endParaRPr/>
          </a:p>
        </p:txBody>
      </p:sp>
      <p:pic>
        <p:nvPicPr>
          <p:cNvPr id="371" name="Google Shape;371;p38"/>
          <p:cNvPicPr preferRelativeResize="0"/>
          <p:nvPr/>
        </p:nvPicPr>
        <p:blipFill rotWithShape="1">
          <a:blip r:embed="rId3">
            <a:alphaModFix/>
          </a:blip>
          <a:srcRect b="15726" l="16518" r="18550" t="21765"/>
          <a:stretch/>
        </p:blipFill>
        <p:spPr>
          <a:xfrm>
            <a:off x="1458311" y="393750"/>
            <a:ext cx="6656471" cy="45146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Masalah pada kondisi perubahan jantung oleh karena faktor Aging</a:t>
            </a:r>
            <a:endParaRPr/>
          </a:p>
        </p:txBody>
      </p:sp>
      <p:sp>
        <p:nvSpPr>
          <p:cNvPr id="377" name="Google Shape;377;p39"/>
          <p:cNvSpPr txBox="1"/>
          <p:nvPr>
            <p:ph idx="2" type="body"/>
          </p:nvPr>
        </p:nvSpPr>
        <p:spPr>
          <a:xfrm>
            <a:off x="3795623" y="1392625"/>
            <a:ext cx="4957752" cy="29112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440"/>
              <a:buNone/>
            </a:pPr>
            <a:r>
              <a:rPr lang="en-US" sz="1400">
                <a:latin typeface="Arial"/>
                <a:ea typeface="Arial"/>
                <a:cs typeface="Arial"/>
                <a:sym typeface="Arial"/>
              </a:rPr>
              <a:t>Angina (nyeri dada yang disebabkan oleh berkurangnya aliran darah ke otot jantung untuk sementara), sesak napas saat beraktivitas, dan serangan jantung dapat terjadi akibat penyakit arteri koroner.</a:t>
            </a:r>
            <a:endParaRPr sz="1400">
              <a:latin typeface="Arial"/>
              <a:ea typeface="Arial"/>
              <a:cs typeface="Arial"/>
              <a:sym typeface="Arial"/>
            </a:endParaRPr>
          </a:p>
          <a:p>
            <a:pPr indent="0" lvl="0" marL="0" rtl="0" algn="l">
              <a:lnSpc>
                <a:spcPct val="95000"/>
              </a:lnSpc>
              <a:spcBef>
                <a:spcPts val="1200"/>
              </a:spcBef>
              <a:spcAft>
                <a:spcPts val="0"/>
              </a:spcAft>
              <a:buSzPts val="440"/>
              <a:buNone/>
            </a:pPr>
            <a:r>
              <a:rPr lang="en-US" sz="1400">
                <a:latin typeface="Arial"/>
                <a:ea typeface="Arial"/>
                <a:cs typeface="Arial"/>
                <a:sym typeface="Arial"/>
              </a:rPr>
              <a:t>Irama jantung yang tidak normal (aritmia) dari berbagai jenis dapat terjadi.</a:t>
            </a:r>
            <a:endParaRPr sz="1400">
              <a:latin typeface="Arial"/>
              <a:ea typeface="Arial"/>
              <a:cs typeface="Arial"/>
              <a:sym typeface="Arial"/>
            </a:endParaRPr>
          </a:p>
          <a:p>
            <a:pPr indent="0" lvl="0" marL="0" rtl="0" algn="l">
              <a:lnSpc>
                <a:spcPct val="95000"/>
              </a:lnSpc>
              <a:spcBef>
                <a:spcPts val="1200"/>
              </a:spcBef>
              <a:spcAft>
                <a:spcPts val="0"/>
              </a:spcAft>
              <a:buSzPts val="440"/>
              <a:buNone/>
            </a:pPr>
            <a:r>
              <a:rPr lang="en-US" sz="1400">
                <a:latin typeface="Arial"/>
                <a:ea typeface="Arial"/>
                <a:cs typeface="Arial"/>
                <a:sym typeface="Arial"/>
              </a:rPr>
              <a:t>Anemia dapat terjadi, kemungkinan terkait dengan malnutrisi, infeksi kronis, kehilangan darah dari saluran pencernaan, atau sebagai komplikasi penyakit atau obat lain.</a:t>
            </a:r>
            <a:endParaRPr sz="1400">
              <a:latin typeface="Arial"/>
              <a:ea typeface="Arial"/>
              <a:cs typeface="Arial"/>
              <a:sym typeface="Arial"/>
            </a:endParaRPr>
          </a:p>
          <a:p>
            <a:pPr indent="0" lvl="0" marL="0" rtl="0" algn="l">
              <a:lnSpc>
                <a:spcPct val="95000"/>
              </a:lnSpc>
              <a:spcBef>
                <a:spcPts val="1200"/>
              </a:spcBef>
              <a:spcAft>
                <a:spcPts val="0"/>
              </a:spcAft>
              <a:buSzPts val="440"/>
              <a:buNone/>
            </a:pPr>
            <a:r>
              <a:rPr lang="en-US" sz="1400">
                <a:latin typeface="Arial"/>
                <a:ea typeface="Arial"/>
                <a:cs typeface="Arial"/>
                <a:sym typeface="Arial"/>
              </a:rPr>
              <a:t>Arteriosklerosis (pengerasan pembuluh darah) sangat umum terjadi. Timbunan plak lemak di dalam pembuluh darah menyebabkannya menyempit dan menyumbat pembuluh darah secara total.</a:t>
            </a:r>
            <a:endParaRPr sz="1400">
              <a:latin typeface="Arial"/>
              <a:ea typeface="Arial"/>
              <a:cs typeface="Arial"/>
              <a:sym typeface="Arial"/>
            </a:endParaRPr>
          </a:p>
          <a:p>
            <a:pPr indent="0" lvl="0" marL="0" rtl="0" algn="l">
              <a:lnSpc>
                <a:spcPct val="95000"/>
              </a:lnSpc>
              <a:spcBef>
                <a:spcPts val="1200"/>
              </a:spcBef>
              <a:spcAft>
                <a:spcPts val="1200"/>
              </a:spcAft>
              <a:buSzPts val="440"/>
              <a:buNone/>
            </a:pPr>
            <a:r>
              <a:t/>
            </a:r>
            <a:endParaRPr sz="1400">
              <a:latin typeface="Arial"/>
              <a:ea typeface="Arial"/>
              <a:cs typeface="Arial"/>
              <a:sym typeface="Arial"/>
            </a:endParaRPr>
          </a:p>
        </p:txBody>
      </p:sp>
      <p:pic>
        <p:nvPicPr>
          <p:cNvPr id="378" name="Google Shape;378;p39"/>
          <p:cNvPicPr preferRelativeResize="0"/>
          <p:nvPr/>
        </p:nvPicPr>
        <p:blipFill rotWithShape="1">
          <a:blip r:embed="rId3">
            <a:alphaModFix/>
          </a:blip>
          <a:srcRect b="0" l="0" r="0" t="0"/>
          <a:stretch/>
        </p:blipFill>
        <p:spPr>
          <a:xfrm>
            <a:off x="390625" y="1671348"/>
            <a:ext cx="3035126" cy="2474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a:t>Populasi Penduduk Usia Lanjut di Indonesia</a:t>
            </a:r>
            <a:endParaRPr/>
          </a:p>
        </p:txBody>
      </p:sp>
      <p:sp>
        <p:nvSpPr>
          <p:cNvPr id="158" name="Google Shape;158;p4"/>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08108"/>
              <a:buNone/>
            </a:pPr>
            <a:r>
              <a:rPr lang="en-US"/>
              <a:t>Indonesia mengalami peningkatan populasi penduduk lanjut usia yang amat pesat dari 4,48% pada tahun 1971 (5,3 juta jiwa) menjadi 9,77% pada tahun 2010 (23,9 juta jiwa) dan diprediksi akan terjadi ledakan jumlah penduduk lansia sebesar 11,34% atau sekitar 28,8 juta jiwa pada tahun 2020. </a:t>
            </a:r>
            <a:endParaRPr/>
          </a:p>
          <a:p>
            <a:pPr indent="0" lvl="0" marL="0" rtl="0" algn="l">
              <a:lnSpc>
                <a:spcPct val="115000"/>
              </a:lnSpc>
              <a:spcBef>
                <a:spcPts val="1200"/>
              </a:spcBef>
              <a:spcAft>
                <a:spcPts val="0"/>
              </a:spcAft>
              <a:buSzPct val="108108"/>
              <a:buNone/>
            </a:pPr>
            <a:r>
              <a:rPr lang="en-US"/>
              <a:t>Secara progresif akan menjadi masalah dengan meningkatnya populasi yang menua dan meningkatkan kebutuhan yang lebih besar pada pelayanan sosial dan kesehatan.</a:t>
            </a:r>
            <a:endParaRPr/>
          </a:p>
          <a:p>
            <a:pPr indent="0" lvl="0" marL="0" rtl="0" algn="l">
              <a:lnSpc>
                <a:spcPct val="115000"/>
              </a:lnSpc>
              <a:spcBef>
                <a:spcPts val="1200"/>
              </a:spcBef>
              <a:spcAft>
                <a:spcPts val="1200"/>
              </a:spcAft>
              <a:buSzPct val="117117"/>
              <a:buNone/>
            </a:pPr>
            <a:r>
              <a:rPr lang="en-US" sz="1200">
                <a:highlight>
                  <a:schemeClr val="dk1"/>
                </a:highlight>
                <a:latin typeface="Arial"/>
                <a:ea typeface="Arial"/>
                <a:cs typeface="Arial"/>
                <a:sym typeface="Arial"/>
              </a:rPr>
              <a:t>Proses menua sangat individual dan berbeda perkembangannya pada tiap individu, karena dipengaruhi oleh faktor internal dan eksternal. Faktor eksternal yang mempengaruhi proses menua adalah asupan makanan, pendidikan, sosial budaya, penyakit infeksi/degeneratif, higiene sanitasi lingkungan, ekonomi dan dukungan keluarga. Faktor eksternal lain yaitu kemunduran psikologis seperti sindroma lepas jabatan, perasaan sedih dan sendiri, perubahan status sosial sangat mempengaruhi proses menua pada seseorang.</a:t>
            </a:r>
            <a:endParaRPr>
              <a:highlight>
                <a:schemeClr val="dk1"/>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t/>
            </a:r>
            <a:endParaRPr/>
          </a:p>
        </p:txBody>
      </p:sp>
      <p:sp>
        <p:nvSpPr>
          <p:cNvPr id="384" name="Google Shape;384;p40"/>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0" rtl="0" algn="just">
              <a:lnSpc>
                <a:spcPct val="95000"/>
              </a:lnSpc>
              <a:spcBef>
                <a:spcPts val="1200"/>
              </a:spcBef>
              <a:spcAft>
                <a:spcPts val="0"/>
              </a:spcAft>
              <a:buSzPts val="440"/>
              <a:buNone/>
            </a:pPr>
            <a:r>
              <a:rPr lang="en-US" sz="1200">
                <a:latin typeface="Arial"/>
                <a:ea typeface="Arial"/>
                <a:cs typeface="Arial"/>
                <a:sym typeface="Arial"/>
              </a:rPr>
              <a:t>Gagal jantung kongestif juga sangat umum terjadi pada orang tua. Pada orang yang lebih tua dari 75 tahun, gagal jantung kongestif terjadi 10 kali lebih sering daripada pada orang dewasa yang lebih muda.</a:t>
            </a:r>
            <a:endParaRPr/>
          </a:p>
          <a:p>
            <a:pPr indent="0" lvl="0" marL="0" rtl="0" algn="just">
              <a:lnSpc>
                <a:spcPct val="95000"/>
              </a:lnSpc>
              <a:spcBef>
                <a:spcPts val="1200"/>
              </a:spcBef>
              <a:spcAft>
                <a:spcPts val="0"/>
              </a:spcAft>
              <a:buSzPts val="440"/>
              <a:buNone/>
            </a:pPr>
            <a:r>
              <a:rPr lang="en-US" sz="1200">
                <a:latin typeface="Arial"/>
                <a:ea typeface="Arial"/>
                <a:cs typeface="Arial"/>
                <a:sym typeface="Arial"/>
              </a:rPr>
              <a:t>Penyakit arteri koroner cukup umum. Ini sering merupakan akibat dari aterosklerosis.</a:t>
            </a:r>
            <a:endParaRPr/>
          </a:p>
          <a:p>
            <a:pPr indent="0" lvl="0" marL="0" rtl="0" algn="just">
              <a:lnSpc>
                <a:spcPct val="95000"/>
              </a:lnSpc>
              <a:spcBef>
                <a:spcPts val="1200"/>
              </a:spcBef>
              <a:spcAft>
                <a:spcPts val="0"/>
              </a:spcAft>
              <a:buSzPts val="440"/>
              <a:buNone/>
            </a:pPr>
            <a:r>
              <a:rPr lang="en-US" sz="1200">
                <a:latin typeface="Arial"/>
                <a:ea typeface="Arial"/>
                <a:cs typeface="Arial"/>
                <a:sym typeface="Arial"/>
              </a:rPr>
              <a:t>Tekanan darah tinggi dan hipotensi ortostatik lebih sering terjadi pada usia yang lebih tua. Orang tua yang menggunakan obat tekanan darah perlu bekerja sama dengan dokter mereka untuk menemukan cara terbaik untuk mengelola tekanan darah tinggi mereka. Ini karena terlalu banyak obat dapat menyebabkan tekanan darah rendah dan dapat menyebabkan jatuh.</a:t>
            </a:r>
            <a:endParaRPr/>
          </a:p>
          <a:p>
            <a:pPr indent="0" lvl="0" marL="0" rtl="0" algn="just">
              <a:lnSpc>
                <a:spcPct val="95000"/>
              </a:lnSpc>
              <a:spcBef>
                <a:spcPts val="1200"/>
              </a:spcBef>
              <a:spcAft>
                <a:spcPts val="0"/>
              </a:spcAft>
              <a:buSzPts val="440"/>
              <a:buNone/>
            </a:pPr>
            <a:r>
              <a:rPr lang="en-US" sz="1200">
                <a:latin typeface="Arial"/>
                <a:ea typeface="Arial"/>
                <a:cs typeface="Arial"/>
                <a:sym typeface="Arial"/>
              </a:rPr>
              <a:t>Penyakit katup jantung cukup umum. Stenosis aorta, atau penyempitan katup aorta, adalah penyakit katup yang paling umum pada orang dewasa yang lebih tua.</a:t>
            </a:r>
            <a:endParaRPr/>
          </a:p>
          <a:p>
            <a:pPr indent="0" lvl="0" marL="0" rtl="0" algn="just">
              <a:lnSpc>
                <a:spcPct val="95000"/>
              </a:lnSpc>
              <a:spcBef>
                <a:spcPts val="1200"/>
              </a:spcBef>
              <a:spcAft>
                <a:spcPts val="0"/>
              </a:spcAft>
              <a:buSzPts val="440"/>
              <a:buNone/>
            </a:pPr>
            <a:r>
              <a:rPr lang="en-US" sz="1200">
                <a:latin typeface="Arial"/>
                <a:ea typeface="Arial"/>
                <a:cs typeface="Arial"/>
                <a:sym typeface="Arial"/>
              </a:rPr>
              <a:t>Serangan iskemik transien (TIA) atau stroke dapat terjadi jika aliran darah ke otak terganggu.</a:t>
            </a:r>
            <a:endParaRPr/>
          </a:p>
          <a:p>
            <a:pPr indent="-228600" lvl="0" marL="457200" rtl="0" algn="just">
              <a:lnSpc>
                <a:spcPct val="115000"/>
              </a:lnSpc>
              <a:spcBef>
                <a:spcPts val="0"/>
              </a:spcBef>
              <a:spcAft>
                <a:spcPts val="0"/>
              </a:spcAft>
              <a:buSzPts val="13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t/>
            </a:r>
            <a:endParaRPr/>
          </a:p>
        </p:txBody>
      </p:sp>
      <p:sp>
        <p:nvSpPr>
          <p:cNvPr id="390" name="Google Shape;390;p41"/>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just">
              <a:lnSpc>
                <a:spcPct val="115000"/>
              </a:lnSpc>
              <a:spcBef>
                <a:spcPts val="0"/>
              </a:spcBef>
              <a:spcAft>
                <a:spcPts val="0"/>
              </a:spcAft>
              <a:buSzPct val="117647"/>
              <a:buNone/>
            </a:pPr>
            <a:r>
              <a:rPr lang="en-US"/>
              <a:t>Pembuluh darah:</a:t>
            </a:r>
            <a:endParaRPr/>
          </a:p>
          <a:p>
            <a:pPr indent="-292576" lvl="0" marL="457200" rtl="0" algn="just">
              <a:lnSpc>
                <a:spcPct val="115000"/>
              </a:lnSpc>
              <a:spcBef>
                <a:spcPts val="1200"/>
              </a:spcBef>
              <a:spcAft>
                <a:spcPts val="0"/>
              </a:spcAft>
              <a:buSzPct val="100000"/>
              <a:buChar char="●"/>
            </a:pPr>
            <a:r>
              <a:rPr lang="en-US"/>
              <a:t>Reseptor yang disebut baroreseptor memantau tekanan darah dan membuat perubahan untuk membantu mempertahankan tekanan darah yang cukup konstan ketika seseorang mengubah posisi atau melakukan aktivitas lain. </a:t>
            </a:r>
            <a:endParaRPr/>
          </a:p>
          <a:p>
            <a:pPr indent="-292576" lvl="0" marL="457200" rtl="0" algn="just">
              <a:lnSpc>
                <a:spcPct val="115000"/>
              </a:lnSpc>
              <a:spcBef>
                <a:spcPts val="0"/>
              </a:spcBef>
              <a:spcAft>
                <a:spcPts val="0"/>
              </a:spcAft>
              <a:buSzPct val="100000"/>
              <a:buChar char="●"/>
            </a:pPr>
            <a:r>
              <a:rPr lang="en-US"/>
              <a:t>Baroreseptor menjadi kurang sensitif dengan penuaan. Ini mungkin menjelaskan mengapa banyak orang tua memiliki hipotensi ortostatik, suatu kondisi di mana tekanan darah turun ketika seseorang berubah dari berbaring atau duduk menjadi berdiri. Hal ini menyebabkan pusing karena aliran darah ke otak berkurang.</a:t>
            </a:r>
            <a:endParaRPr/>
          </a:p>
          <a:p>
            <a:pPr indent="-292576" lvl="0" marL="457200" rtl="0" algn="just">
              <a:lnSpc>
                <a:spcPct val="115000"/>
              </a:lnSpc>
              <a:spcBef>
                <a:spcPts val="0"/>
              </a:spcBef>
              <a:spcAft>
                <a:spcPts val="0"/>
              </a:spcAft>
              <a:buSzPct val="100000"/>
              <a:buChar char="●"/>
            </a:pPr>
            <a:r>
              <a:rPr lang="en-US"/>
              <a:t>Dinding kapiler sedikit menebal. Ini dapat menyebabkan tingkat pertukaran nutrisi dan limbah yang sedikit lebih lambat.</a:t>
            </a:r>
            <a:endParaRPr/>
          </a:p>
          <a:p>
            <a:pPr indent="-292576" lvl="0" marL="457200" rtl="0" algn="just">
              <a:lnSpc>
                <a:spcPct val="115000"/>
              </a:lnSpc>
              <a:spcBef>
                <a:spcPts val="0"/>
              </a:spcBef>
              <a:spcAft>
                <a:spcPts val="0"/>
              </a:spcAft>
              <a:buSzPct val="100000"/>
              <a:buChar char="●"/>
            </a:pPr>
            <a:r>
              <a:rPr lang="en-US"/>
              <a:t>Arteri utama dari jantung (aorta) menjadi lebih tebal, kaku, dan kurang fleksibel. Hal ini mungkin berhubungan dengan perubahan jaringan ikat dinding pembuluh darah. Hal ini membuat tekanan darah lebih tinggi dan membuat jantung bekerja lebih keras, yang dapat menyebabkan penebalan otot jantung (hipertrofi). Arteri lain juga menebal dan menegang. </a:t>
            </a:r>
            <a:endParaRPr/>
          </a:p>
          <a:p>
            <a:pPr indent="-292576" lvl="0" marL="457200" rtl="0" algn="just">
              <a:lnSpc>
                <a:spcPct val="115000"/>
              </a:lnSpc>
              <a:spcBef>
                <a:spcPts val="0"/>
              </a:spcBef>
              <a:spcAft>
                <a:spcPts val="0"/>
              </a:spcAft>
              <a:buSzPct val="100000"/>
              <a:buChar char="●"/>
            </a:pPr>
            <a:r>
              <a:rPr lang="en-US"/>
              <a:t>Secara umum, kebanyakan orang tua mengalami peningkatan tekanan darah sedang.</a:t>
            </a:r>
            <a:endParaRPr/>
          </a:p>
          <a:p>
            <a:pPr indent="0" lvl="0" marL="0" rtl="0" algn="just">
              <a:lnSpc>
                <a:spcPct val="115000"/>
              </a:lnSpc>
              <a:spcBef>
                <a:spcPts val="1200"/>
              </a:spcBef>
              <a:spcAft>
                <a:spcPts val="1200"/>
              </a:spcAft>
              <a:buSzPct val="117647"/>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US" sz="1660"/>
              <a:t>Walter Cannon opened his classic book on</a:t>
            </a:r>
            <a:endParaRPr b="1" sz="1660"/>
          </a:p>
          <a:p>
            <a:pPr indent="0" lvl="0" marL="0" rtl="0" algn="ctr">
              <a:lnSpc>
                <a:spcPct val="100000"/>
              </a:lnSpc>
              <a:spcBef>
                <a:spcPts val="0"/>
              </a:spcBef>
              <a:spcAft>
                <a:spcPts val="0"/>
              </a:spcAft>
              <a:buSzPts val="990"/>
              <a:buNone/>
            </a:pPr>
            <a:r>
              <a:rPr b="1" lang="en-US" sz="1660"/>
              <a:t>human physiology with the sentence: </a:t>
            </a:r>
            <a:endParaRPr b="1" sz="1660"/>
          </a:p>
          <a:p>
            <a:pPr indent="0" lvl="0" marL="0" rtl="0" algn="ctr">
              <a:lnSpc>
                <a:spcPct val="100000"/>
              </a:lnSpc>
              <a:spcBef>
                <a:spcPts val="0"/>
              </a:spcBef>
              <a:spcAft>
                <a:spcPts val="0"/>
              </a:spcAft>
              <a:buSzPts val="990"/>
              <a:buNone/>
            </a:pPr>
            <a:r>
              <a:rPr b="1" lang="en-US" sz="1660" u="sng"/>
              <a:t>‘Our bodies are made</a:t>
            </a:r>
            <a:endParaRPr b="1" sz="1660" u="sng"/>
          </a:p>
          <a:p>
            <a:pPr indent="0" lvl="0" marL="0" rtl="0" algn="ctr">
              <a:lnSpc>
                <a:spcPct val="100000"/>
              </a:lnSpc>
              <a:spcBef>
                <a:spcPts val="0"/>
              </a:spcBef>
              <a:spcAft>
                <a:spcPts val="0"/>
              </a:spcAft>
              <a:buSzPts val="990"/>
              <a:buNone/>
            </a:pPr>
            <a:r>
              <a:rPr b="1" lang="en-US" sz="1660" u="sng"/>
              <a:t>of extraordinarily unstable materia</a:t>
            </a:r>
            <a:r>
              <a:rPr b="1" lang="en-US" sz="1660"/>
              <a:t>l’</a:t>
            </a:r>
            <a:endParaRPr b="1" sz="1660"/>
          </a:p>
          <a:p>
            <a:pPr indent="0" lvl="0" marL="0" rtl="0" algn="ctr">
              <a:lnSpc>
                <a:spcPct val="100000"/>
              </a:lnSpc>
              <a:spcBef>
                <a:spcPts val="0"/>
              </a:spcBef>
              <a:spcAft>
                <a:spcPts val="0"/>
              </a:spcAft>
              <a:buSzPts val="990"/>
              <a:buNone/>
            </a:pPr>
            <a:r>
              <a:t/>
            </a:r>
            <a:endParaRPr b="1" sz="1660"/>
          </a:p>
        </p:txBody>
      </p:sp>
      <p:sp>
        <p:nvSpPr>
          <p:cNvPr id="396" name="Google Shape;396;p44"/>
          <p:cNvSpPr txBox="1"/>
          <p:nvPr>
            <p:ph idx="1" type="body"/>
          </p:nvPr>
        </p:nvSpPr>
        <p:spPr>
          <a:xfrm>
            <a:off x="1345350" y="2089000"/>
            <a:ext cx="7038900" cy="29112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300"/>
              <a:buNone/>
            </a:pPr>
            <a:r>
              <a:rPr lang="en-US"/>
              <a:t>Secara umum dianggap bahwa penyebab utama penuaan adalah </a:t>
            </a:r>
            <a:r>
              <a:rPr b="1" lang="en-US"/>
              <a:t>kerusakan pada makromolekul yang membentuk tubuh manusia</a:t>
            </a:r>
            <a:r>
              <a:rPr lang="en-US"/>
              <a:t>. Jika tidak diperbaiki, kerusakan ini secara bertahap akan menumpuk, dan (misalnya) menyebabkan peningkatan oksidasi DNA. </a:t>
            </a:r>
            <a:endParaRPr/>
          </a:p>
          <a:p>
            <a:pPr indent="0" lvl="0" marL="0" rtl="0" algn="just">
              <a:lnSpc>
                <a:spcPct val="115000"/>
              </a:lnSpc>
              <a:spcBef>
                <a:spcPts val="1200"/>
              </a:spcBef>
              <a:spcAft>
                <a:spcPts val="1200"/>
              </a:spcAft>
              <a:buSzPts val="1300"/>
              <a:buNone/>
            </a:pPr>
            <a:r>
              <a:rPr lang="en-US"/>
              <a:t>Protein yang membentuk kira-kira tiga perempat dari berat kering tubuh manusia mengalami kerusakan oksidatif. Kerusakan mungkin tampak tidak dapat dihindari ketika kita mempertimbangkan bahwa energi yang membuat tubuh manusia bekerja adalah berasal dari 'pembakaran' nutrisi, terutama karbohidrat dan lemak yang bereaksi dengan oksigen.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t/>
            </a:r>
            <a:endParaRPr/>
          </a:p>
        </p:txBody>
      </p:sp>
      <p:sp>
        <p:nvSpPr>
          <p:cNvPr id="402" name="Google Shape;402;p42"/>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Darah:</a:t>
            </a:r>
            <a:endParaRPr/>
          </a:p>
          <a:p>
            <a:pPr indent="-311150" lvl="0" marL="457200" rtl="0" algn="l">
              <a:lnSpc>
                <a:spcPct val="115000"/>
              </a:lnSpc>
              <a:spcBef>
                <a:spcPts val="1200"/>
              </a:spcBef>
              <a:spcAft>
                <a:spcPts val="0"/>
              </a:spcAft>
              <a:buSzPts val="1300"/>
              <a:buChar char="●"/>
            </a:pPr>
            <a:r>
              <a:rPr lang="en-US"/>
              <a:t>Darah itu sendiri sedikit berubah seiring bertambahnya usia. </a:t>
            </a:r>
            <a:endParaRPr/>
          </a:p>
          <a:p>
            <a:pPr indent="-311150" lvl="0" marL="457200" rtl="0" algn="l">
              <a:lnSpc>
                <a:spcPct val="115000"/>
              </a:lnSpc>
              <a:spcBef>
                <a:spcPts val="0"/>
              </a:spcBef>
              <a:spcAft>
                <a:spcPts val="0"/>
              </a:spcAft>
              <a:buSzPts val="1300"/>
              <a:buChar char="●"/>
            </a:pPr>
            <a:r>
              <a:rPr lang="en-US"/>
              <a:t>Penuaan normal menyebabkan penurunan total air tubuh. Sebagai bagian dari ini, ada lebih sedikit cairan dalam aliran darah, sehingga volume darah menurun.</a:t>
            </a:r>
            <a:endParaRPr/>
          </a:p>
          <a:p>
            <a:pPr indent="-311150" lvl="0" marL="457200" rtl="0" algn="l">
              <a:lnSpc>
                <a:spcPct val="115000"/>
              </a:lnSpc>
              <a:spcBef>
                <a:spcPts val="0"/>
              </a:spcBef>
              <a:spcAft>
                <a:spcPts val="0"/>
              </a:spcAft>
              <a:buSzPts val="1300"/>
              <a:buChar char="●"/>
            </a:pPr>
            <a:r>
              <a:rPr lang="en-US"/>
              <a:t>Kecepatan produksi sel darah merah sebagai respons terhadap stres atau penyakit berkurang. Ini menciptakan respons yang lebih lambat terhadap kehilangan darah dan anemia.</a:t>
            </a:r>
            <a:endParaRPr/>
          </a:p>
          <a:p>
            <a:pPr indent="-311150" lvl="0" marL="457200" rtl="0" algn="l">
              <a:lnSpc>
                <a:spcPct val="115000"/>
              </a:lnSpc>
              <a:spcBef>
                <a:spcPts val="0"/>
              </a:spcBef>
              <a:spcAft>
                <a:spcPts val="0"/>
              </a:spcAft>
              <a:buSzPts val="1300"/>
              <a:buChar char="●"/>
            </a:pPr>
            <a:r>
              <a:rPr lang="en-US"/>
              <a:t>Sebagian besar sel darah putih tetap pada tingkat yang sama, meskipun sel darah putih tertentu yang penting untuk kekebalan (neutrofil) menurun dalam jumlah dan kemampuannya untuk melawan bakteri. Ini mengurangi kemampuan untuk melawan infeksi.</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3"/>
          <p:cNvSpPr txBox="1"/>
          <p:nvPr>
            <p:ph type="title"/>
          </p:nvPr>
        </p:nvSpPr>
        <p:spPr>
          <a:xfrm>
            <a:off x="823850" y="1284675"/>
            <a:ext cx="4776000" cy="1300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8000"/>
              <a:buNone/>
            </a:pPr>
            <a:r>
              <a:rPr lang="en-US" sz="4800"/>
              <a:t>Tambahan</a:t>
            </a:r>
            <a:endParaRPr sz="4800"/>
          </a:p>
        </p:txBody>
      </p:sp>
      <p:sp>
        <p:nvSpPr>
          <p:cNvPr id="408" name="Google Shape;408;p43"/>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3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b="1" lang="en-US"/>
              <a:t>Perubahan Sistem Saraf pada Usia Lanjut</a:t>
            </a:r>
            <a:endParaRPr b="1"/>
          </a:p>
        </p:txBody>
      </p:sp>
      <p:sp>
        <p:nvSpPr>
          <p:cNvPr id="414" name="Google Shape;414;p45"/>
          <p:cNvSpPr txBox="1"/>
          <p:nvPr>
            <p:ph idx="1" type="body"/>
          </p:nvPr>
        </p:nvSpPr>
        <p:spPr>
          <a:xfrm>
            <a:off x="1151300" y="1259600"/>
            <a:ext cx="7469400" cy="35010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just">
              <a:lnSpc>
                <a:spcPct val="115000"/>
              </a:lnSpc>
              <a:spcBef>
                <a:spcPts val="0"/>
              </a:spcBef>
              <a:spcAft>
                <a:spcPts val="0"/>
              </a:spcAft>
              <a:buSzPct val="118775"/>
              <a:buNone/>
            </a:pPr>
            <a:r>
              <a:rPr lang="en-US" sz="4378">
                <a:latin typeface="Times New Roman"/>
                <a:ea typeface="Times New Roman"/>
                <a:cs typeface="Times New Roman"/>
                <a:sym typeface="Times New Roman"/>
              </a:rPr>
              <a:t>Penuaan dikaitkan dengan banyak gangguan neurologis, sebagai kapasitas otak untuk mentransmisikan sinyal dan berkurangnya.</a:t>
            </a:r>
            <a:endParaRPr sz="4378">
              <a:latin typeface="Times New Roman"/>
              <a:ea typeface="Times New Roman"/>
              <a:cs typeface="Times New Roman"/>
              <a:sym typeface="Times New Roman"/>
            </a:endParaRPr>
          </a:p>
          <a:p>
            <a:pPr indent="0" lvl="0" marL="0" rtl="0" algn="just">
              <a:lnSpc>
                <a:spcPct val="115000"/>
              </a:lnSpc>
              <a:spcBef>
                <a:spcPts val="1200"/>
              </a:spcBef>
              <a:spcAft>
                <a:spcPts val="0"/>
              </a:spcAft>
              <a:buSzPct val="118775"/>
              <a:buNone/>
            </a:pPr>
            <a:r>
              <a:rPr lang="en-US" sz="4378">
                <a:latin typeface="Times New Roman"/>
                <a:ea typeface="Times New Roman"/>
                <a:cs typeface="Times New Roman"/>
                <a:sym typeface="Times New Roman"/>
              </a:rPr>
              <a:t>Hilangnya fungsi otak adalah ketakutan terbesar di kalangan lansia yang mencakup hilangnya persona dari demensia (biasanya penyakit Alzheimer).</a:t>
            </a:r>
            <a:endParaRPr sz="4378">
              <a:latin typeface="Times New Roman"/>
              <a:ea typeface="Times New Roman"/>
              <a:cs typeface="Times New Roman"/>
              <a:sym typeface="Times New Roman"/>
            </a:endParaRPr>
          </a:p>
          <a:p>
            <a:pPr indent="0" lvl="0" marL="0" rtl="0" algn="just">
              <a:lnSpc>
                <a:spcPct val="115000"/>
              </a:lnSpc>
              <a:spcBef>
                <a:spcPts val="1200"/>
              </a:spcBef>
              <a:spcAft>
                <a:spcPts val="0"/>
              </a:spcAft>
              <a:buSzPct val="118775"/>
              <a:buNone/>
            </a:pPr>
            <a:r>
              <a:rPr lang="en-US" sz="4378">
                <a:latin typeface="Times New Roman"/>
                <a:ea typeface="Times New Roman"/>
                <a:cs typeface="Times New Roman"/>
                <a:sym typeface="Times New Roman"/>
              </a:rPr>
              <a:t>Penyakit Alzheimer dan Parkinson adalah penyakit neurodegeneratif progresif yang terkait dengan penuaan. </a:t>
            </a:r>
            <a:endParaRPr sz="4378">
              <a:latin typeface="Times New Roman"/>
              <a:ea typeface="Times New Roman"/>
              <a:cs typeface="Times New Roman"/>
              <a:sym typeface="Times New Roman"/>
            </a:endParaRPr>
          </a:p>
          <a:p>
            <a:pPr indent="0" lvl="0" marL="0" rtl="0" algn="just">
              <a:lnSpc>
                <a:spcPct val="115000"/>
              </a:lnSpc>
              <a:spcBef>
                <a:spcPts val="1200"/>
              </a:spcBef>
              <a:spcAft>
                <a:spcPts val="0"/>
              </a:spcAft>
              <a:buSzPct val="118775"/>
              <a:buNone/>
            </a:pPr>
            <a:r>
              <a:rPr lang="en-US" sz="4378">
                <a:latin typeface="Times New Roman"/>
                <a:ea typeface="Times New Roman"/>
                <a:cs typeface="Times New Roman"/>
                <a:sym typeface="Times New Roman"/>
              </a:rPr>
              <a:t>Alzheimer ditandai dengan penurunan kognitif progresif seiring dengan perubahan perilaku dan penurunan aktivitas hidup sehari-hari. Alzheimer adalah yang paling jenis umum dari demensia pra-pikun dan pikun. Penyakit ini menyebabkan kematian sel saraf dan jaringan kehilangan seluruh otak, mempengaruhi hampir semua fungsinya. Korteks di otak mengerut dan ini merusak area yang terlibat dalam berpikir, merencanakan, dan mengingat. Penyusutan di sel saraf sangat parah di hipokampus (area korteks yang memainkan peran kunci) dalam pembentukan ingatan baru) serta ventrikel (ruang berisi cairan di dalam otak) juga tumbuh lebih besar.</a:t>
            </a:r>
            <a:endParaRPr sz="4378">
              <a:latin typeface="Times New Roman"/>
              <a:ea typeface="Times New Roman"/>
              <a:cs typeface="Times New Roman"/>
              <a:sym typeface="Times New Roman"/>
            </a:endParaRPr>
          </a:p>
          <a:p>
            <a:pPr indent="0" lvl="0" marL="0" rtl="0" algn="just">
              <a:lnSpc>
                <a:spcPct val="115000"/>
              </a:lnSpc>
              <a:spcBef>
                <a:spcPts val="1200"/>
              </a:spcBef>
              <a:spcAft>
                <a:spcPts val="0"/>
              </a:spcAft>
              <a:buSzPct val="118775"/>
              <a:buNone/>
            </a:pPr>
            <a:r>
              <a:rPr lang="en-US" sz="4378">
                <a:latin typeface="Times New Roman"/>
                <a:ea typeface="Times New Roman"/>
                <a:cs typeface="Times New Roman"/>
                <a:sym typeface="Times New Roman"/>
              </a:rPr>
              <a:t>Penyakit Alzheimer menyebabkan ketidakseimbangan keseluruhan di antara orang tua dengan menyebabkan kehilangan ingatan, perubahan kepribadian dan perilaku seperti depresi, apatis, sosial penarikan diri, perubahan suasana hati, ketidakpercayaan pada orang lain, lekas marah dan agresivitas. Menurut Organisasi Kesehatan Dunia (WHO) [13], hampir 5% pria dan 6% wanita berusia 60 tahun atau lebih terkena demensia tipe Alzheimer di seluruh dunia.</a:t>
            </a:r>
            <a:endParaRPr sz="4378">
              <a:latin typeface="Times New Roman"/>
              <a:ea typeface="Times New Roman"/>
              <a:cs typeface="Times New Roman"/>
              <a:sym typeface="Times New Roman"/>
            </a:endParaRPr>
          </a:p>
          <a:p>
            <a:pPr indent="0" lvl="0" marL="0" rtl="0" algn="just">
              <a:lnSpc>
                <a:spcPct val="115000"/>
              </a:lnSpc>
              <a:spcBef>
                <a:spcPts val="1200"/>
              </a:spcBef>
              <a:spcAft>
                <a:spcPts val="0"/>
              </a:spcAft>
              <a:buSzPts val="1300"/>
              <a:buNone/>
            </a:pPr>
            <a:r>
              <a:t/>
            </a:r>
            <a:endParaRPr/>
          </a:p>
          <a:p>
            <a:pPr indent="0" lvl="0" marL="0" rtl="0" algn="just">
              <a:lnSpc>
                <a:spcPct val="115000"/>
              </a:lnSpc>
              <a:spcBef>
                <a:spcPts val="1200"/>
              </a:spcBef>
              <a:spcAft>
                <a:spcPts val="0"/>
              </a:spcAft>
              <a:buSzPts val="1300"/>
              <a:buNone/>
            </a:pPr>
            <a:r>
              <a:t/>
            </a:r>
            <a:endParaRPr/>
          </a:p>
          <a:p>
            <a:pPr indent="0" lvl="0" marL="0" rtl="0" algn="just">
              <a:lnSpc>
                <a:spcPct val="115000"/>
              </a:lnSpc>
              <a:spcBef>
                <a:spcPts val="1200"/>
              </a:spcBef>
              <a:spcAft>
                <a:spcPts val="0"/>
              </a:spcAft>
              <a:buSzPts val="1300"/>
              <a:buNone/>
            </a:pPr>
            <a:r>
              <a:t/>
            </a:r>
            <a:endParaRPr/>
          </a:p>
          <a:p>
            <a:pPr indent="0" lvl="0" marL="0" rtl="0" algn="just">
              <a:lnSpc>
                <a:spcPct val="115000"/>
              </a:lnSpc>
              <a:spcBef>
                <a:spcPts val="1200"/>
              </a:spcBef>
              <a:spcAft>
                <a:spcPts val="0"/>
              </a:spcAft>
              <a:buSzPts val="1300"/>
              <a:buNone/>
            </a:pPr>
            <a:r>
              <a:t/>
            </a:r>
            <a:endParaRPr/>
          </a:p>
          <a:p>
            <a:pPr indent="0" lvl="0" marL="0" rtl="0" algn="just">
              <a:lnSpc>
                <a:spcPct val="115000"/>
              </a:lnSpc>
              <a:spcBef>
                <a:spcPts val="1200"/>
              </a:spcBef>
              <a:spcAft>
                <a:spcPts val="1200"/>
              </a:spcAft>
              <a:buSzPts val="13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US" sz="1300">
                <a:latin typeface="Lato"/>
                <a:ea typeface="Lato"/>
                <a:cs typeface="Lato"/>
                <a:sym typeface="Lato"/>
              </a:rPr>
              <a:t>TERIMA KASIH</a:t>
            </a:r>
            <a:endParaRPr/>
          </a:p>
        </p:txBody>
      </p:sp>
      <p:sp>
        <p:nvSpPr>
          <p:cNvPr id="420" name="Google Shape;420;p46"/>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795525" y="3018425"/>
            <a:ext cx="4587000" cy="14157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1820"/>
              <a:t>APAKAH dalam penatalaksanaan terapi pada LANSIA membutuhkan perhatian khusus?</a:t>
            </a:r>
            <a:endParaRPr b="1" sz="1820"/>
          </a:p>
        </p:txBody>
      </p:sp>
      <p:sp>
        <p:nvSpPr>
          <p:cNvPr id="164" name="Google Shape;164;p5"/>
          <p:cNvSpPr txBox="1"/>
          <p:nvPr/>
        </p:nvSpPr>
        <p:spPr>
          <a:xfrm>
            <a:off x="807275" y="1882700"/>
            <a:ext cx="4839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Lato"/>
                <a:ea typeface="Lato"/>
                <a:cs typeface="Lato"/>
                <a:sym typeface="Lato"/>
              </a:rPr>
              <a:t>Apakah ini menjadi Masalah Kesehatan yang harus di perhatikan oleh tenaga kesehatan terhadap pasien  Lansia?</a:t>
            </a:r>
            <a:endParaRPr b="1" i="0" sz="1800" u="none" cap="none" strike="noStrike">
              <a:solidFill>
                <a:schemeClr val="lt1"/>
              </a:solidFill>
              <a:latin typeface="Lato"/>
              <a:ea typeface="Lato"/>
              <a:cs typeface="Lato"/>
              <a:sym typeface="Lato"/>
            </a:endParaRPr>
          </a:p>
        </p:txBody>
      </p:sp>
      <p:sp>
        <p:nvSpPr>
          <p:cNvPr id="165" name="Google Shape;165;p5"/>
          <p:cNvSpPr txBox="1"/>
          <p:nvPr/>
        </p:nvSpPr>
        <p:spPr>
          <a:xfrm>
            <a:off x="731075" y="967725"/>
            <a:ext cx="7332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highlight>
                  <a:schemeClr val="dk1"/>
                </a:highlight>
                <a:latin typeface="Lato"/>
                <a:ea typeface="Lato"/>
                <a:cs typeface="Lato"/>
                <a:sym typeface="Lato"/>
              </a:rPr>
              <a:t>Beberapa hal yang menjadi timbul pertanyaan bagi tenaga kesehatan:</a:t>
            </a:r>
            <a:endParaRPr b="0" i="0" sz="1400" u="none" cap="none" strike="noStrike">
              <a:solidFill>
                <a:schemeClr val="lt1"/>
              </a:solidFill>
              <a:highlight>
                <a:schemeClr val="dk1"/>
              </a:highlight>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US" sz="2800"/>
              <a:t>Penuaan </a:t>
            </a:r>
            <a:r>
              <a:rPr b="1" lang="en-US" sz="2800"/>
              <a:t>“Biasa” </a:t>
            </a:r>
            <a:r>
              <a:rPr lang="en-US" sz="2800"/>
              <a:t>dan </a:t>
            </a:r>
            <a:r>
              <a:rPr b="1" lang="en-US" sz="2800"/>
              <a:t>“Tidak dapat dihindari”</a:t>
            </a:r>
            <a:endParaRPr/>
          </a:p>
        </p:txBody>
      </p:sp>
      <p:sp>
        <p:nvSpPr>
          <p:cNvPr id="171" name="Google Shape;171;p6"/>
          <p:cNvSpPr txBox="1"/>
          <p:nvPr>
            <p:ph idx="1" type="body"/>
          </p:nvPr>
        </p:nvSpPr>
        <p:spPr>
          <a:xfrm>
            <a:off x="421105" y="1567550"/>
            <a:ext cx="8188057" cy="29112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lang="en-US" sz="1600">
                <a:latin typeface="Times New Roman"/>
                <a:ea typeface="Times New Roman"/>
                <a:cs typeface="Times New Roman"/>
                <a:sym typeface="Times New Roman"/>
              </a:rPr>
              <a:t>Namun tidak semua perubahan yang kita lihat pada orang lanjut usia disebabkan oleh penuaan fisiologis Meskipun banyak orang mengalami perubahan fisiologis serupa seiring berjalannya waktu. Meskipun banyak orang mengalami perubahan fisiologis serupa dari waktu ke waktu, ada beberapa perubahan yang tidak dapat dihindari. </a:t>
            </a:r>
            <a:endParaRPr/>
          </a:p>
          <a:p>
            <a:pPr indent="-228600" lvl="0" marL="457200" rtl="0" algn="just">
              <a:lnSpc>
                <a:spcPct val="115000"/>
              </a:lnSpc>
              <a:spcBef>
                <a:spcPts val="0"/>
              </a:spcBef>
              <a:spcAft>
                <a:spcPts val="0"/>
              </a:spcAft>
              <a:buSzPts val="1300"/>
              <a:buNone/>
            </a:pPr>
            <a:r>
              <a:t/>
            </a:r>
            <a:endParaRPr sz="1600">
              <a:latin typeface="Times New Roman"/>
              <a:ea typeface="Times New Roman"/>
              <a:cs typeface="Times New Roman"/>
              <a:sym typeface="Times New Roman"/>
            </a:endParaRPr>
          </a:p>
          <a:p>
            <a:pPr indent="-311150" lvl="0" marL="457200" rtl="0" algn="just">
              <a:lnSpc>
                <a:spcPct val="115000"/>
              </a:lnSpc>
              <a:spcBef>
                <a:spcPts val="0"/>
              </a:spcBef>
              <a:spcAft>
                <a:spcPts val="0"/>
              </a:spcAft>
              <a:buSzPts val="1300"/>
              <a:buChar char="●"/>
            </a:pPr>
            <a:r>
              <a:rPr lang="en-US" sz="1600">
                <a:latin typeface="Times New Roman"/>
                <a:ea typeface="Times New Roman"/>
                <a:cs typeface="Times New Roman"/>
                <a:sym typeface="Times New Roman"/>
              </a:rPr>
              <a:t>Hasil dari studi longitudinal, yang mengamati sejumlah besar orang selama bertahun-tahun, mengungkapkan informasi baru tentang penuaan fisiologis yang membantu kita memahami dua perbedaan utama: yang pertama adalah antara </a:t>
            </a:r>
            <a:r>
              <a:rPr b="1" lang="en-US" sz="1600">
                <a:latin typeface="Times New Roman"/>
                <a:ea typeface="Times New Roman"/>
                <a:cs typeface="Times New Roman"/>
                <a:sym typeface="Times New Roman"/>
              </a:rPr>
              <a:t>penuaan yang “biasa” </a:t>
            </a:r>
            <a:r>
              <a:rPr lang="en-US" sz="1600">
                <a:latin typeface="Times New Roman"/>
                <a:ea typeface="Times New Roman"/>
                <a:cs typeface="Times New Roman"/>
                <a:sym typeface="Times New Roman"/>
              </a:rPr>
              <a:t>dan </a:t>
            </a:r>
            <a:r>
              <a:rPr b="1" lang="en-US" sz="1600">
                <a:latin typeface="Times New Roman"/>
                <a:ea typeface="Times New Roman"/>
                <a:cs typeface="Times New Roman"/>
                <a:sym typeface="Times New Roman"/>
              </a:rPr>
              <a:t>penuaan yang “tidak dapat dihindari”</a:t>
            </a:r>
            <a:r>
              <a:rPr lang="en-US" sz="1600">
                <a:latin typeface="Times New Roman"/>
                <a:ea typeface="Times New Roman"/>
                <a:cs typeface="Times New Roman"/>
                <a:sym typeface="Times New Roman"/>
              </a:rPr>
              <a:t>, dan perbedaan yang keduanya adalah antara </a:t>
            </a:r>
            <a:r>
              <a:rPr b="1" lang="en-US" sz="1600">
                <a:latin typeface="Times New Roman"/>
                <a:ea typeface="Times New Roman"/>
                <a:cs typeface="Times New Roman"/>
                <a:sym typeface="Times New Roman"/>
              </a:rPr>
              <a:t>penuaan "normal" dan "penyakit”.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US"/>
              <a:t>Perubahan Penuaan “</a:t>
            </a:r>
            <a:r>
              <a:rPr b="1" lang="en-US"/>
              <a:t>Biasa</a:t>
            </a:r>
            <a:r>
              <a:rPr lang="en-US"/>
              <a:t>”</a:t>
            </a:r>
            <a:endParaRPr/>
          </a:p>
        </p:txBody>
      </p:sp>
      <p:sp>
        <p:nvSpPr>
          <p:cNvPr id="177" name="Google Shape;177;p7"/>
          <p:cNvSpPr txBox="1"/>
          <p:nvPr>
            <p:ph idx="1" type="body"/>
          </p:nvPr>
        </p:nvSpPr>
        <p:spPr>
          <a:xfrm>
            <a:off x="234616" y="1483329"/>
            <a:ext cx="8674768" cy="29112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lang="en-US" sz="1800"/>
              <a:t>Perubahan penuaan biasa mengacu pada perubahan kompleks yang biasanya kita lihat pada individu saat mereka memasuki dan menjalani kehidupan selanjutnya. </a:t>
            </a:r>
            <a:endParaRPr/>
          </a:p>
          <a:p>
            <a:pPr indent="-228600" lvl="0" marL="457200" rtl="0" algn="just">
              <a:lnSpc>
                <a:spcPct val="115000"/>
              </a:lnSpc>
              <a:spcBef>
                <a:spcPts val="0"/>
              </a:spcBef>
              <a:spcAft>
                <a:spcPts val="0"/>
              </a:spcAft>
              <a:buSzPts val="1300"/>
              <a:buNone/>
            </a:pPr>
            <a:r>
              <a:t/>
            </a:r>
            <a:endParaRPr sz="1800"/>
          </a:p>
          <a:p>
            <a:pPr indent="-311150" lvl="0" marL="457200" rtl="0" algn="just">
              <a:lnSpc>
                <a:spcPct val="115000"/>
              </a:lnSpc>
              <a:spcBef>
                <a:spcPts val="0"/>
              </a:spcBef>
              <a:spcAft>
                <a:spcPts val="0"/>
              </a:spcAft>
              <a:buSzPts val="1300"/>
              <a:buChar char="●"/>
            </a:pPr>
            <a:r>
              <a:rPr lang="en-US" sz="1800"/>
              <a:t>Termasuk di antara perubahan penuaan yang biasa terjadi adalah </a:t>
            </a:r>
            <a:r>
              <a:rPr b="1" lang="en-US" sz="1800"/>
              <a:t>peningkatan tekanan darah </a:t>
            </a:r>
            <a:r>
              <a:rPr lang="en-US" sz="1800"/>
              <a:t>dan</a:t>
            </a:r>
            <a:r>
              <a:rPr b="1" lang="en-US" sz="1800"/>
              <a:t> berat badan </a:t>
            </a:r>
            <a:r>
              <a:rPr lang="en-US" sz="1800"/>
              <a:t>serta</a:t>
            </a:r>
            <a:r>
              <a:rPr b="1" lang="en-US" sz="1800"/>
              <a:t> hilangnya pendengaran dan ketajaman penglihatan. </a:t>
            </a:r>
            <a:endParaRPr/>
          </a:p>
          <a:p>
            <a:pPr indent="0" lvl="0" marL="146050" rtl="0" algn="just">
              <a:lnSpc>
                <a:spcPct val="115000"/>
              </a:lnSpc>
              <a:spcBef>
                <a:spcPts val="0"/>
              </a:spcBef>
              <a:spcAft>
                <a:spcPts val="0"/>
              </a:spcAft>
              <a:buSzPts val="1300"/>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Perubahan Penuaan “</a:t>
            </a:r>
            <a:r>
              <a:rPr b="1" lang="en-US"/>
              <a:t>Tidak dapat dihindari</a:t>
            </a:r>
            <a:r>
              <a:rPr lang="en-US"/>
              <a:t>”</a:t>
            </a:r>
            <a:endParaRPr/>
          </a:p>
        </p:txBody>
      </p:sp>
      <p:sp>
        <p:nvSpPr>
          <p:cNvPr id="183" name="Google Shape;183;p8"/>
          <p:cNvSpPr txBox="1"/>
          <p:nvPr>
            <p:ph idx="1" type="body"/>
          </p:nvPr>
        </p:nvSpPr>
        <p:spPr>
          <a:xfrm>
            <a:off x="577515" y="1567550"/>
            <a:ext cx="7964905" cy="2911200"/>
          </a:xfrm>
          <a:prstGeom prst="rect">
            <a:avLst/>
          </a:prstGeom>
          <a:noFill/>
          <a:ln>
            <a:noFill/>
          </a:ln>
        </p:spPr>
        <p:txBody>
          <a:bodyPr anchorCtr="0" anchor="t" bIns="91425" lIns="91425" spcFirstLastPara="1" rIns="91425" wrap="square" tIns="91425">
            <a:normAutofit/>
          </a:bodyPr>
          <a:lstStyle/>
          <a:p>
            <a:pPr indent="-311150" lvl="0" marL="457200" rtl="0" algn="just">
              <a:lnSpc>
                <a:spcPct val="115000"/>
              </a:lnSpc>
              <a:spcBef>
                <a:spcPts val="0"/>
              </a:spcBef>
              <a:spcAft>
                <a:spcPts val="0"/>
              </a:spcAft>
              <a:buSzPts val="1300"/>
              <a:buChar char="●"/>
            </a:pPr>
            <a:r>
              <a:rPr b="1" lang="en-US" sz="1800"/>
              <a:t>Perubahan yang tidak dapat dihindari</a:t>
            </a:r>
            <a:r>
              <a:rPr lang="en-US" sz="1800"/>
              <a:t> adalah perubahan yang bersifat universal, mungkin karena terprogram secara genetis atau biologis atau akibat hidup yang tidak dapat dihindari sepanjang waktu. </a:t>
            </a:r>
            <a:endParaRPr/>
          </a:p>
          <a:p>
            <a:pPr indent="-228600" lvl="0" marL="457200" rtl="0" algn="just">
              <a:lnSpc>
                <a:spcPct val="115000"/>
              </a:lnSpc>
              <a:spcBef>
                <a:spcPts val="0"/>
              </a:spcBef>
              <a:spcAft>
                <a:spcPts val="0"/>
              </a:spcAft>
              <a:buSzPts val="1300"/>
              <a:buNone/>
            </a:pPr>
            <a:r>
              <a:t/>
            </a:r>
            <a:endParaRPr sz="1800"/>
          </a:p>
          <a:p>
            <a:pPr indent="-311150" lvl="0" marL="457200" rtl="0" algn="just">
              <a:lnSpc>
                <a:spcPct val="115000"/>
              </a:lnSpc>
              <a:spcBef>
                <a:spcPts val="0"/>
              </a:spcBef>
              <a:spcAft>
                <a:spcPts val="0"/>
              </a:spcAft>
              <a:buSzPts val="1300"/>
              <a:buChar char="●"/>
            </a:pPr>
            <a:r>
              <a:rPr lang="en-US" sz="1800"/>
              <a:t>Contoh perubahan fisiologis yang tidak dapat dihindari adalah </a:t>
            </a:r>
            <a:r>
              <a:rPr b="1" lang="en-US" sz="1800"/>
              <a:t>rambut beruban, kebotakan, kerutan pada wajah</a:t>
            </a:r>
            <a:r>
              <a:rPr lang="en-US" sz="1800"/>
              <a:t>, </a:t>
            </a:r>
            <a:r>
              <a:rPr b="1" lang="en-US" sz="1800"/>
              <a:t>peningkatan kolesterol darah</a:t>
            </a:r>
            <a:r>
              <a:rPr lang="en-US" sz="1800"/>
              <a:t>, </a:t>
            </a:r>
            <a:r>
              <a:rPr b="1" lang="en-US" sz="1800"/>
              <a:t>peningkatan lemak tubuh</a:t>
            </a:r>
            <a:r>
              <a:rPr lang="en-US" sz="1800"/>
              <a:t>, </a:t>
            </a:r>
            <a:r>
              <a:rPr b="1" lang="en-US" sz="1800"/>
              <a:t>penurunan massa tubuh tanpa lemak</a:t>
            </a:r>
            <a:r>
              <a:rPr lang="en-US" sz="1800"/>
              <a:t>, dan </a:t>
            </a:r>
            <a:r>
              <a:rPr b="1" lang="en-US" sz="1800"/>
              <a:t>hilangnya kepadatan tulang</a:t>
            </a:r>
            <a:endParaRPr b="1" sz="1800"/>
          </a:p>
          <a:p>
            <a:pPr indent="-228600" lvl="0" marL="457200" rtl="0" algn="just">
              <a:lnSpc>
                <a:spcPct val="115000"/>
              </a:lnSpc>
              <a:spcBef>
                <a:spcPts val="0"/>
              </a:spcBef>
              <a:spcAft>
                <a:spcPts val="0"/>
              </a:spcAft>
              <a:buSzPts val="1300"/>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US" sz="3200">
                <a:latin typeface="Times New Roman"/>
                <a:ea typeface="Times New Roman"/>
                <a:cs typeface="Times New Roman"/>
                <a:sym typeface="Times New Roman"/>
              </a:rPr>
              <a:t>Penuaan “Normal" dan “Penyakit”.</a:t>
            </a:r>
            <a:endParaRPr sz="3200"/>
          </a:p>
        </p:txBody>
      </p:sp>
      <p:sp>
        <p:nvSpPr>
          <p:cNvPr id="189" name="Google Shape;189;p9"/>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146050" rtl="0" algn="just">
              <a:lnSpc>
                <a:spcPct val="115000"/>
              </a:lnSpc>
              <a:spcBef>
                <a:spcPts val="0"/>
              </a:spcBef>
              <a:spcAft>
                <a:spcPts val="0"/>
              </a:spcAft>
              <a:buSzPts val="1300"/>
              <a:buNone/>
            </a:pPr>
            <a:r>
              <a:rPr lang="en-US"/>
              <a:t>Ada serangkaian perubahan fisiologis akibat penuaan yang tidak dapat dihindari dan dapat disebut sebagai penyakit jika sudah parah.</a:t>
            </a:r>
            <a:endParaRPr/>
          </a:p>
          <a:p>
            <a:pPr indent="0" lvl="0" marL="146050" rtl="0" algn="just">
              <a:lnSpc>
                <a:spcPct val="115000"/>
              </a:lnSpc>
              <a:spcBef>
                <a:spcPts val="0"/>
              </a:spcBef>
              <a:spcAft>
                <a:spcPts val="0"/>
              </a:spcAft>
              <a:buSzPts val="1300"/>
              <a:buNone/>
            </a:pPr>
            <a:r>
              <a:rPr lang="en-US"/>
              <a:t> Misal:</a:t>
            </a:r>
            <a:endParaRPr/>
          </a:p>
          <a:p>
            <a:pPr indent="-311150" lvl="0" marL="457200" rtl="0" algn="just">
              <a:lnSpc>
                <a:spcPct val="115000"/>
              </a:lnSpc>
              <a:spcBef>
                <a:spcPts val="0"/>
              </a:spcBef>
              <a:spcAft>
                <a:spcPts val="0"/>
              </a:spcAft>
              <a:buSzPts val="1300"/>
              <a:buChar char="●"/>
            </a:pPr>
            <a:r>
              <a:rPr lang="en-US"/>
              <a:t>Hilangnya kepadatan tulang yang berkaitan dengan usia penyakit akibat hilangnya kalsium menjadi osteoporosis dalam bentuk lanjut;</a:t>
            </a:r>
            <a:endParaRPr/>
          </a:p>
          <a:p>
            <a:pPr indent="-311150" lvl="0" marL="457200" rtl="0" algn="just">
              <a:lnSpc>
                <a:spcPct val="115000"/>
              </a:lnSpc>
              <a:spcBef>
                <a:spcPts val="0"/>
              </a:spcBef>
              <a:spcAft>
                <a:spcPts val="0"/>
              </a:spcAft>
              <a:buSzPts val="1300"/>
              <a:buChar char="●"/>
            </a:pPr>
            <a:r>
              <a:rPr lang="en-US"/>
              <a:t>Pembesaran kelenjar prostat (hiperplasia prostat jinak), atau </a:t>
            </a:r>
            <a:endParaRPr/>
          </a:p>
          <a:p>
            <a:pPr indent="-311150" lvl="0" marL="457200" rtl="0" algn="just">
              <a:lnSpc>
                <a:spcPct val="115000"/>
              </a:lnSpc>
              <a:spcBef>
                <a:spcPts val="0"/>
              </a:spcBef>
              <a:spcAft>
                <a:spcPts val="0"/>
              </a:spcAft>
              <a:buSzPts val="1300"/>
              <a:buChar char="●"/>
            </a:pPr>
            <a:r>
              <a:rPr lang="en-US"/>
              <a:t>Hilangnya sel-sel otak secara parah (demensia)</a:t>
            </a:r>
            <a:endParaRPr/>
          </a:p>
          <a:p>
            <a:pPr indent="0" lvl="0" marL="146050" rtl="0" algn="just">
              <a:lnSpc>
                <a:spcPct val="115000"/>
              </a:lnSpc>
              <a:spcBef>
                <a:spcPts val="0"/>
              </a:spcBef>
              <a:spcAft>
                <a:spcPts val="0"/>
              </a:spcAft>
              <a:buSzPts val="1300"/>
              <a:buNone/>
            </a:pPr>
            <a:r>
              <a:t/>
            </a:r>
            <a:endParaRPr/>
          </a:p>
          <a:p>
            <a:pPr indent="0" lvl="0" marL="146050" rtl="0" algn="just">
              <a:lnSpc>
                <a:spcPct val="115000"/>
              </a:lnSpc>
              <a:spcBef>
                <a:spcPts val="0"/>
              </a:spcBef>
              <a:spcAft>
                <a:spcPts val="0"/>
              </a:spcAft>
              <a:buSzPts val="1300"/>
              <a:buNone/>
            </a:pPr>
            <a:r>
              <a:rPr lang="en-US"/>
              <a:t>Bukan jenis perubahannya (biasa atau tidak bisa dihindari) yang menentukan apakah sesuatu itu penyakit, </a:t>
            </a:r>
            <a:r>
              <a:rPr b="1" lang="en-US"/>
              <a:t>melainkan tingkat keparahannya</a:t>
            </a:r>
            <a:r>
              <a:rPr lang="en-US"/>
              <a: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