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9144000"/>
  <p:notesSz cx="7102475" cy="8991600"/>
  <p:embeddedFontLst>
    <p:embeddedFont>
      <p:font typeface="Tahoma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12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4" roundtripDataSignature="AMtx7mhbj7XbPK5v45XqeIf2NLLdI6rt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12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Tahoma-bold.fntdata"/><Relationship Id="rId10" Type="http://schemas.openxmlformats.org/officeDocument/2006/relationships/slide" Target="slides/slide4.xml"/><Relationship Id="rId32" Type="http://schemas.openxmlformats.org/officeDocument/2006/relationships/font" Target="fonts/Tahoma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1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5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6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7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8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0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1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2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3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4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5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710225" y="4271000"/>
            <a:ext cx="5681975" cy="40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1183975" y="674350"/>
            <a:ext cx="4735200" cy="3371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 txBox="1"/>
          <p:nvPr>
            <p:ph idx="10" type="dt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1" type="ftr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2" type="sldNum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99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77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9pPr>
          </a:lstStyle>
          <a:p/>
        </p:txBody>
      </p:sp>
      <p:sp>
        <p:nvSpPr>
          <p:cNvPr id="78" name="Google Shape;78;p36"/>
          <p:cNvSpPr txBox="1"/>
          <p:nvPr>
            <p:ph idx="10" type="dt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1" type="ftr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2" type="sldNum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8"/>
          <p:cNvSpPr txBox="1"/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92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00" name="Google Shape;100;p38"/>
          <p:cNvSpPr txBox="1"/>
          <p:nvPr>
            <p:ph idx="10" type="dt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8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8"/>
          <p:cNvSpPr txBox="1"/>
          <p:nvPr>
            <p:ph idx="12" type="sldNum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b="0" i="0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b="0" i="0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b="0" i="0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b="0" i="0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b="0" i="0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b="0" i="0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b="0" i="0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b="0" i="0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b="0" i="0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/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" type="body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291465" lvl="1" marL="914400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indent="-285750" lvl="2" marL="13716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285750" lvl="5" marL="27432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indent="-285750" lvl="7" marL="36576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indent="-285750" lvl="8" marL="41148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0" type="dt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1" type="ftr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2" type="sldNum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/>
          <p:nvPr>
            <p:ph type="title"/>
          </p:nvPr>
        </p:nvSpPr>
        <p:spPr>
          <a:xfrm rot="5400000">
            <a:off x="5020469" y="2197894"/>
            <a:ext cx="5918200" cy="19510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9"/>
          <p:cNvSpPr txBox="1"/>
          <p:nvPr>
            <p:ph idx="1" type="body"/>
          </p:nvPr>
        </p:nvSpPr>
        <p:spPr>
          <a:xfrm rot="5400000">
            <a:off x="1042194" y="323057"/>
            <a:ext cx="5918200" cy="5700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291465" lvl="1" marL="914400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indent="-285750" lvl="2" marL="13716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285750" lvl="5" marL="27432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indent="-285750" lvl="7" marL="36576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indent="-285750" lvl="8" marL="41148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0" type="dt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1" type="ftr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9"/>
          <p:cNvSpPr txBox="1"/>
          <p:nvPr>
            <p:ph idx="12" type="sldNum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/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" type="body"/>
          </p:nvPr>
        </p:nvSpPr>
        <p:spPr>
          <a:xfrm rot="5400000">
            <a:off x="3011487" y="188912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7180" lvl="0" marL="4572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indent="-291465" lvl="1" marL="914400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indent="-285750" lvl="2" marL="13716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indent="-291464" lvl="3" marL="1828800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285750" lvl="5" marL="27432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indent="-285750" lvl="7" marL="36576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indent="-285750" lvl="8" marL="41148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0" type="dt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1" type="ftr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6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49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9pPr>
          </a:lstStyle>
          <a:p/>
        </p:txBody>
      </p:sp>
      <p:sp>
        <p:nvSpPr>
          <p:cNvPr id="44" name="Google Shape;44;p31"/>
          <p:cNvSpPr txBox="1"/>
          <p:nvPr>
            <p:ph idx="10" type="dt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1"/>
          <p:cNvSpPr txBox="1"/>
          <p:nvPr>
            <p:ph idx="11" type="ftr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2" type="sldNum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indent="-326390" lvl="1" marL="914400" algn="l">
              <a:spcBef>
                <a:spcPts val="560"/>
              </a:spcBef>
              <a:spcAft>
                <a:spcPts val="0"/>
              </a:spcAft>
              <a:buSzPts val="1540"/>
              <a:buChar char="■"/>
              <a:defRPr sz="2800"/>
            </a:lvl2pPr>
            <a:lvl3pPr indent="-304800" lvl="2" marL="1371600" algn="l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2400"/>
            </a:lvl3pPr>
            <a:lvl4pPr indent="-298450" lvl="3" marL="1828800" algn="l">
              <a:spcBef>
                <a:spcPts val="400"/>
              </a:spcBef>
              <a:spcAft>
                <a:spcPts val="0"/>
              </a:spcAft>
              <a:buSzPts val="1100"/>
              <a:buChar char="■"/>
              <a:defRPr sz="2000"/>
            </a:lvl4pPr>
            <a:lvl5pPr indent="-292100" lvl="4" marL="22860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5pPr>
            <a:lvl6pPr indent="-292100" lvl="5" marL="27432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6pPr>
            <a:lvl7pPr indent="-292100" lvl="6" marL="32004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7pPr>
            <a:lvl8pPr indent="-292100" lvl="7" marL="36576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8pPr>
            <a:lvl9pPr indent="-292100" lvl="8" marL="41148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9pPr>
          </a:lstStyle>
          <a:p/>
        </p:txBody>
      </p:sp>
      <p:sp>
        <p:nvSpPr>
          <p:cNvPr id="50" name="Google Shape;50;p3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6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49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9pPr>
          </a:lstStyle>
          <a:p/>
        </p:txBody>
      </p:sp>
      <p:sp>
        <p:nvSpPr>
          <p:cNvPr id="51" name="Google Shape;51;p32"/>
          <p:cNvSpPr txBox="1"/>
          <p:nvPr>
            <p:ph idx="10" type="dt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0" type="dt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1" type="ftr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12" type="sldNum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44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1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9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8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9pPr>
          </a:lstStyle>
          <a:p/>
        </p:txBody>
      </p:sp>
      <p:sp>
        <p:nvSpPr>
          <p:cNvPr id="62" name="Google Shape;62;p3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indent="-298450" lvl="1" marL="914400" algn="l">
              <a:spcBef>
                <a:spcPts val="400"/>
              </a:spcBef>
              <a:spcAft>
                <a:spcPts val="0"/>
              </a:spcAft>
              <a:buSzPts val="1100"/>
              <a:buChar char="■"/>
              <a:defRPr sz="2000"/>
            </a:lvl2pPr>
            <a:lvl3pPr indent="-285750" lvl="2" marL="13716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3pPr>
            <a:lvl4pPr indent="-284480" lvl="3" marL="1828800" algn="l">
              <a:spcBef>
                <a:spcPts val="320"/>
              </a:spcBef>
              <a:spcAft>
                <a:spcPts val="0"/>
              </a:spcAft>
              <a:buSzPts val="880"/>
              <a:buChar char="■"/>
              <a:defRPr sz="1600"/>
            </a:lvl4pPr>
            <a:lvl5pPr indent="-279400" lvl="4" marL="22860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5pPr>
            <a:lvl6pPr indent="-279400" lvl="5" marL="27432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6pPr>
            <a:lvl7pPr indent="-279400" lvl="6" marL="3200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7pPr>
            <a:lvl8pPr indent="-279400" lvl="7" marL="36576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8pPr>
            <a:lvl9pPr indent="-279400" lvl="8" marL="41148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9pPr>
          </a:lstStyle>
          <a:p/>
        </p:txBody>
      </p:sp>
      <p:sp>
        <p:nvSpPr>
          <p:cNvPr id="63" name="Google Shape;63;p3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44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1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9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88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800"/>
              <a:buNone/>
              <a:defRPr b="1" sz="1600"/>
            </a:lvl9pPr>
          </a:lstStyle>
          <a:p/>
        </p:txBody>
      </p:sp>
      <p:sp>
        <p:nvSpPr>
          <p:cNvPr id="64" name="Google Shape;64;p3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indent="-298450" lvl="1" marL="914400" algn="l">
              <a:spcBef>
                <a:spcPts val="400"/>
              </a:spcBef>
              <a:spcAft>
                <a:spcPts val="0"/>
              </a:spcAft>
              <a:buSzPts val="1100"/>
              <a:buChar char="■"/>
              <a:defRPr sz="2000"/>
            </a:lvl2pPr>
            <a:lvl3pPr indent="-285750" lvl="2" marL="13716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3pPr>
            <a:lvl4pPr indent="-284480" lvl="3" marL="1828800" algn="l">
              <a:spcBef>
                <a:spcPts val="320"/>
              </a:spcBef>
              <a:spcAft>
                <a:spcPts val="0"/>
              </a:spcAft>
              <a:buSzPts val="880"/>
              <a:buChar char="■"/>
              <a:defRPr sz="1600"/>
            </a:lvl4pPr>
            <a:lvl5pPr indent="-279400" lvl="4" marL="22860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5pPr>
            <a:lvl6pPr indent="-279400" lvl="5" marL="27432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6pPr>
            <a:lvl7pPr indent="-279400" lvl="6" marL="3200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7pPr>
            <a:lvl8pPr indent="-279400" lvl="7" marL="36576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8pPr>
            <a:lvl9pPr indent="-279400" lvl="8" marL="41148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body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indent="-312419" lvl="1" marL="914400" algn="l">
              <a:spcBef>
                <a:spcPts val="480"/>
              </a:spcBef>
              <a:spcAft>
                <a:spcPts val="0"/>
              </a:spcAft>
              <a:buSzPts val="1320"/>
              <a:buChar char="■"/>
              <a:defRPr sz="2400"/>
            </a:lvl2pPr>
            <a:lvl3pPr indent="-292100" lvl="2" marL="13716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3pPr>
            <a:lvl4pPr indent="-291464" lvl="3" marL="1828800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 sz="1800"/>
            </a:lvl4pPr>
            <a:lvl5pPr indent="-285750" lvl="4" marL="22860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5pPr>
            <a:lvl6pPr indent="-285750" lvl="5" marL="27432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6pPr>
            <a:lvl7pPr indent="-285750" lvl="6" marL="32004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7pPr>
            <a:lvl8pPr indent="-285750" lvl="7" marL="36576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8pPr>
            <a:lvl9pPr indent="-285750" lvl="8" marL="41148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9pPr>
          </a:lstStyle>
          <a:p/>
        </p:txBody>
      </p:sp>
      <p:sp>
        <p:nvSpPr>
          <p:cNvPr id="71" name="Google Shape;71;p35"/>
          <p:cNvSpPr txBox="1"/>
          <p:nvPr>
            <p:ph idx="2" type="body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5280" lvl="0" marL="45720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indent="-312419" lvl="1" marL="914400" algn="l">
              <a:spcBef>
                <a:spcPts val="480"/>
              </a:spcBef>
              <a:spcAft>
                <a:spcPts val="0"/>
              </a:spcAft>
              <a:buSzPts val="1320"/>
              <a:buChar char="■"/>
              <a:defRPr sz="2400"/>
            </a:lvl2pPr>
            <a:lvl3pPr indent="-292100" lvl="2" marL="13716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3pPr>
            <a:lvl4pPr indent="-291464" lvl="3" marL="1828800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 sz="1800"/>
            </a:lvl4pPr>
            <a:lvl5pPr indent="-285750" lvl="4" marL="22860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5pPr>
            <a:lvl6pPr indent="-285750" lvl="5" marL="27432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6pPr>
            <a:lvl7pPr indent="-285750" lvl="6" marL="32004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7pPr>
            <a:lvl8pPr indent="-285750" lvl="7" marL="36576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8pPr>
            <a:lvl9pPr indent="-285750" lvl="8" marL="411480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9pPr>
          </a:lstStyle>
          <a:p/>
        </p:txBody>
      </p:sp>
      <p:sp>
        <p:nvSpPr>
          <p:cNvPr id="72" name="Google Shape;72;p35"/>
          <p:cNvSpPr txBox="1"/>
          <p:nvPr>
            <p:ph idx="10" type="dt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1" type="ftr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2" type="sldNum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/>
        </p:nvSpPr>
        <p:spPr>
          <a:xfrm>
            <a:off x="417512" y="1098550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Google Shape;7;p26"/>
          <p:cNvSpPr txBox="1"/>
          <p:nvPr/>
        </p:nvSpPr>
        <p:spPr>
          <a:xfrm>
            <a:off x="800100" y="1098550"/>
            <a:ext cx="328612" cy="47466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Google Shape;8;p26"/>
          <p:cNvSpPr txBox="1"/>
          <p:nvPr/>
        </p:nvSpPr>
        <p:spPr>
          <a:xfrm>
            <a:off x="541337" y="1520825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Google Shape;9;p26"/>
          <p:cNvSpPr txBox="1"/>
          <p:nvPr/>
        </p:nvSpPr>
        <p:spPr>
          <a:xfrm>
            <a:off x="911225" y="1520825"/>
            <a:ext cx="368300" cy="474662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10;p26"/>
          <p:cNvSpPr txBox="1"/>
          <p:nvPr/>
        </p:nvSpPr>
        <p:spPr>
          <a:xfrm>
            <a:off x="127000" y="1447800"/>
            <a:ext cx="560387" cy="422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Google Shape;11;p26"/>
          <p:cNvSpPr txBox="1"/>
          <p:nvPr/>
        </p:nvSpPr>
        <p:spPr>
          <a:xfrm>
            <a:off x="762000" y="990600"/>
            <a:ext cx="31750" cy="105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26"/>
          <p:cNvSpPr txBox="1"/>
          <p:nvPr/>
        </p:nvSpPr>
        <p:spPr>
          <a:xfrm>
            <a:off x="442912" y="1781175"/>
            <a:ext cx="8226425" cy="3175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Google Shape;13;p26"/>
          <p:cNvSpPr txBox="1"/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" type="body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2639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048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921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921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921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921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5" name="Google Shape;15;p26"/>
          <p:cNvSpPr txBox="1"/>
          <p:nvPr>
            <p:ph idx="10" type="dt"/>
          </p:nvPr>
        </p:nvSpPr>
        <p:spPr>
          <a:xfrm>
            <a:off x="11620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6" name="Google Shape;16;p26"/>
          <p:cNvSpPr txBox="1"/>
          <p:nvPr>
            <p:ph idx="11" type="ftr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" name="Google Shape;17;p26"/>
          <p:cNvSpPr txBox="1"/>
          <p:nvPr>
            <p:ph idx="12" type="sldNum"/>
          </p:nvPr>
        </p:nvSpPr>
        <p:spPr>
          <a:xfrm>
            <a:off x="7042150" y="6243637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37"/>
          <p:cNvGrpSpPr/>
          <p:nvPr/>
        </p:nvGrpSpPr>
        <p:grpSpPr>
          <a:xfrm>
            <a:off x="0" y="2438400"/>
            <a:ext cx="9009062" cy="1052512"/>
            <a:chOff x="0" y="1536"/>
            <a:chExt cx="5675" cy="663"/>
          </a:xfrm>
        </p:grpSpPr>
        <p:grpSp>
          <p:nvGrpSpPr>
            <p:cNvPr id="83" name="Google Shape;83;p37"/>
            <p:cNvGrpSpPr/>
            <p:nvPr/>
          </p:nvGrpSpPr>
          <p:grpSpPr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84" name="Google Shape;84;p37"/>
              <p:cNvSpPr txBox="1"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5" name="Google Shape;85;p37"/>
              <p:cNvSpPr txBox="1"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86" name="Google Shape;86;p37"/>
            <p:cNvGrpSpPr/>
            <p:nvPr/>
          </p:nvGrpSpPr>
          <p:grpSpPr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87" name="Google Shape;87;p37"/>
              <p:cNvSpPr txBox="1"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8" name="Google Shape;88;p37"/>
              <p:cNvSpPr txBox="1"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89" name="Google Shape;89;p37"/>
            <p:cNvSpPr txBox="1"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hlink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0" name="Google Shape;90;p37"/>
            <p:cNvSpPr txBox="1"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1" name="Google Shape;91;p37"/>
            <p:cNvSpPr txBox="1"/>
            <p:nvPr/>
          </p:nvSpPr>
          <p:spPr>
            <a:xfrm flipH="1" rot="10800000">
              <a:off x="199" y="2054"/>
              <a:ext cx="5476" cy="3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92" name="Google Shape;92;p37"/>
          <p:cNvSpPr txBox="1"/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3" name="Google Shape;93;p37"/>
          <p:cNvSpPr txBox="1"/>
          <p:nvPr>
            <p:ph idx="1" type="body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2639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048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921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2921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2921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2921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4" name="Google Shape;94;p37"/>
          <p:cNvSpPr txBox="1"/>
          <p:nvPr>
            <p:ph idx="10" type="dt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5" name="Google Shape;95;p37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96" name="Google Shape;96;p37"/>
          <p:cNvSpPr txBox="1"/>
          <p:nvPr>
            <p:ph idx="12" type="sldNum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b="0" i="0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b="0" i="0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b="0" i="0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b="0" i="0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b="0" i="0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b="0" i="0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b="0" i="0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b="0" i="0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/>
              <a:buNone/>
              <a:defRPr b="0" i="0" sz="140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 txBox="1"/>
          <p:nvPr/>
        </p:nvSpPr>
        <p:spPr>
          <a:xfrm>
            <a:off x="685800" y="2606675"/>
            <a:ext cx="7086600" cy="1465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330066"/>
                </a:solidFill>
                <a:latin typeface="Verdana"/>
                <a:ea typeface="Verdana"/>
                <a:cs typeface="Verdana"/>
                <a:sym typeface="Verdana"/>
              </a:rPr>
              <a:t>HELMINTHOLOGY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330066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330066"/>
                </a:solidFill>
                <a:latin typeface="Verdana"/>
                <a:ea typeface="Verdana"/>
                <a:cs typeface="Verdana"/>
                <a:sym typeface="Verdana"/>
              </a:rPr>
              <a:t> PLATYHELMINTHES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/>
        </p:nvSpPr>
        <p:spPr>
          <a:xfrm>
            <a:off x="971550" y="549275"/>
            <a:ext cx="7777162" cy="557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Telur immature + faeces (1) 🡪 mature (2) 🡪 coracidium (3) 🡪 crustacea/cyclops air tawar (IH.I) 🡪 procercoid larva (4). 🡪 ikan air tawar (IH. II), 🡪 plerocercoid larva (sparganum) (5) &amp; (6). Manusia makan ikan mentah/kurang masak (7) plerocercoid larva 🡪 usus halus 🡪 cacing dewasa.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Cacing dewasa: panjang sampai 10 m dengan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     3000 proglottid.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Telur diproduksi 1.000.000 telur/hari/cacing.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Beberapa hewan mammalia dapat menjadi DH. </a:t>
            </a:r>
            <a:endParaRPr/>
          </a:p>
        </p:txBody>
      </p:sp>
      <p:sp>
        <p:nvSpPr>
          <p:cNvPr descr=" " id="161" name="Google Shape;161;p10"/>
          <p:cNvSpPr txBox="1"/>
          <p:nvPr/>
        </p:nvSpPr>
        <p:spPr>
          <a:xfrm>
            <a:off x="-2166937" y="2576512"/>
            <a:ext cx="160337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 " id="162" name="Google Shape;162;p10"/>
          <p:cNvSpPr txBox="1"/>
          <p:nvPr/>
        </p:nvSpPr>
        <p:spPr>
          <a:xfrm>
            <a:off x="3246437" y="2576512"/>
            <a:ext cx="160337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 " id="163" name="Google Shape;163;p10"/>
          <p:cNvSpPr txBox="1"/>
          <p:nvPr/>
        </p:nvSpPr>
        <p:spPr>
          <a:xfrm>
            <a:off x="6961187" y="2576512"/>
            <a:ext cx="160337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 " id="164" name="Google Shape;164;p10"/>
          <p:cNvSpPr txBox="1"/>
          <p:nvPr/>
        </p:nvSpPr>
        <p:spPr>
          <a:xfrm>
            <a:off x="-1881187" y="2728912"/>
            <a:ext cx="160337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 " id="165" name="Google Shape;165;p10"/>
          <p:cNvSpPr txBox="1"/>
          <p:nvPr/>
        </p:nvSpPr>
        <p:spPr>
          <a:xfrm>
            <a:off x="-2216150" y="2881312"/>
            <a:ext cx="160337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 " id="166" name="Google Shape;166;p10"/>
          <p:cNvSpPr txBox="1"/>
          <p:nvPr/>
        </p:nvSpPr>
        <p:spPr>
          <a:xfrm>
            <a:off x="2006600" y="3033712"/>
            <a:ext cx="160337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 " id="167" name="Google Shape;167;p10"/>
          <p:cNvSpPr txBox="1"/>
          <p:nvPr/>
        </p:nvSpPr>
        <p:spPr>
          <a:xfrm>
            <a:off x="-3149600" y="3186112"/>
            <a:ext cx="160337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 " id="168" name="Google Shape;168;p10"/>
          <p:cNvSpPr txBox="1"/>
          <p:nvPr/>
        </p:nvSpPr>
        <p:spPr>
          <a:xfrm>
            <a:off x="-2909887" y="3338512"/>
            <a:ext cx="160337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 " id="169" name="Google Shape;169;p10"/>
          <p:cNvSpPr txBox="1"/>
          <p:nvPr/>
        </p:nvSpPr>
        <p:spPr>
          <a:xfrm>
            <a:off x="8897937" y="3338512"/>
            <a:ext cx="160337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 " id="170" name="Google Shape;170;p10"/>
          <p:cNvSpPr txBox="1"/>
          <p:nvPr/>
        </p:nvSpPr>
        <p:spPr>
          <a:xfrm>
            <a:off x="10972800" y="3338512"/>
            <a:ext cx="160337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advTm="43391"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/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rgbClr val="330066"/>
                </a:solidFill>
                <a:latin typeface="Tahoma"/>
                <a:ea typeface="Tahoma"/>
                <a:cs typeface="Tahoma"/>
                <a:sym typeface="Tahoma"/>
              </a:rPr>
              <a:t>Gambaran klinis:</a:t>
            </a:r>
            <a:endParaRPr/>
          </a:p>
        </p:txBody>
      </p:sp>
      <p:sp>
        <p:nvSpPr>
          <p:cNvPr id="176" name="Google Shape;176;p11"/>
          <p:cNvSpPr txBox="1"/>
          <p:nvPr>
            <p:ph idx="1" type="body"/>
          </p:nvPr>
        </p:nvSpPr>
        <p:spPr>
          <a:xfrm>
            <a:off x="1371600" y="1773237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umumnya gejala ringan, sakit perut, diare, muntah, penurunan berat badan. Defisiensi vit. B12 🡪 anemia perniciosa.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Infeksi berat mengakibatkan obstruksi usus.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Migrasi cacing 🡪 cholecystitis atau cholangitis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/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rgbClr val="330066"/>
                </a:solidFill>
                <a:latin typeface="Tahoma"/>
                <a:ea typeface="Tahoma"/>
                <a:cs typeface="Tahoma"/>
                <a:sym typeface="Tahoma"/>
              </a:rPr>
              <a:t> Diagnosis:</a:t>
            </a:r>
            <a:endParaRPr/>
          </a:p>
        </p:txBody>
      </p:sp>
      <p:sp>
        <p:nvSpPr>
          <p:cNvPr id="182" name="Google Shape;182;p12"/>
          <p:cNvSpPr txBox="1"/>
          <p:nvPr>
            <p:ph idx="1" type="body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Menemukan telur atau proglottid dalam faeces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1" i="0" sz="3200" u="none">
              <a:solidFill>
                <a:srgbClr val="330066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b="1" i="0" lang="en-US" sz="3200" u="none">
                <a:solidFill>
                  <a:srgbClr val="330066"/>
                </a:solidFill>
                <a:latin typeface="Tahoma"/>
                <a:ea typeface="Tahoma"/>
                <a:cs typeface="Tahoma"/>
                <a:sym typeface="Tahoma"/>
              </a:rPr>
              <a:t>Pencegahan: </a:t>
            </a:r>
            <a:b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Masak ikan dengan sempurna</a:t>
            </a:r>
            <a:endParaRPr/>
          </a:p>
          <a:p>
            <a:pPr indent="-220980" lvl="0" marL="342900" rtl="0" algn="l"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350" y="333375"/>
            <a:ext cx="2971800" cy="22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6825" y="188912"/>
            <a:ext cx="224790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3"/>
          <p:cNvSpPr txBox="1"/>
          <p:nvPr/>
        </p:nvSpPr>
        <p:spPr>
          <a:xfrm>
            <a:off x="755650" y="2708275"/>
            <a:ext cx="6985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Telur </a:t>
            </a:r>
            <a:r>
              <a:rPr b="0" i="1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Diphyllobothrium latum</a:t>
            </a:r>
            <a:r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Perhatikan operculum dan knob di ujung lain</a:t>
            </a:r>
            <a:endParaRPr/>
          </a:p>
        </p:txBody>
      </p:sp>
      <p:pic>
        <p:nvPicPr>
          <p:cNvPr id="190" name="Google Shape;19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212" y="3213100"/>
            <a:ext cx="556260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3"/>
          <p:cNvSpPr txBox="1"/>
          <p:nvPr/>
        </p:nvSpPr>
        <p:spPr>
          <a:xfrm>
            <a:off x="1547812" y="5516562"/>
            <a:ext cx="547211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Proglottids  </a:t>
            </a:r>
            <a:r>
              <a:rPr b="0" i="1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Diphyllobothrium latum</a:t>
            </a:r>
            <a:r>
              <a:rPr b="0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  Proglottid ini pada umumnya keluar dalam rangkaian. Perhatikan ukuran lebar lebih besar dari panjang pada setiap proglottid</a:t>
            </a:r>
            <a:endParaRPr/>
          </a:p>
        </p:txBody>
      </p:sp>
      <p:pic>
        <p:nvPicPr>
          <p:cNvPr id="192" name="Google Shape;19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16687" y="3429000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3"/>
          <p:cNvSpPr txBox="1"/>
          <p:nvPr/>
        </p:nvSpPr>
        <p:spPr>
          <a:xfrm>
            <a:off x="5410200" y="5486400"/>
            <a:ext cx="3429000" cy="62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ahoma"/>
              <a:buNone/>
            </a:pPr>
            <a:r>
              <a:t/>
            </a:r>
            <a:endParaRPr b="0" i="0" sz="11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/>
          <p:nvPr/>
        </p:nvSpPr>
        <p:spPr>
          <a:xfrm>
            <a:off x="827087" y="1322387"/>
            <a:ext cx="7993062" cy="4570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rgbClr val="33006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Taenia saginata</a:t>
            </a:r>
            <a:r>
              <a:rPr b="1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(beef tapeworm) dan</a:t>
            </a:r>
            <a:r>
              <a:rPr b="0" i="1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b="0" i="1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b="1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solium</a:t>
            </a:r>
            <a:r>
              <a:rPr b="1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(pork tapeworm).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t/>
            </a:r>
            <a:endParaRPr b="1" i="0" sz="2800" u="none">
              <a:solidFill>
                <a:srgbClr val="330066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rgbClr val="330066"/>
                </a:solidFill>
                <a:latin typeface="Tahoma"/>
                <a:ea typeface="Tahoma"/>
                <a:cs typeface="Tahoma"/>
                <a:sym typeface="Tahoma"/>
              </a:rPr>
              <a:t>Distribusi Geografis :</a:t>
            </a:r>
            <a:br>
              <a:rPr b="1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Kosmopolitan, di negara mayoritas Muslim Taenia solium jarang ditemukan</a:t>
            </a: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t/>
            </a:r>
            <a:endParaRPr b="1" i="0" sz="2400" u="none">
              <a:solidFill>
                <a:srgbClr val="3300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rgbClr val="330066"/>
                </a:solidFill>
                <a:latin typeface="Verdana"/>
                <a:ea typeface="Verdana"/>
                <a:cs typeface="Verdana"/>
                <a:sym typeface="Verdana"/>
              </a:rPr>
              <a:t>Morfologi: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Dewasa: Scolex, Proglottid immature, Prog.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mature, Prog. gravid.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Telur: ukuran ± 30x35 mikron.</a:t>
            </a:r>
            <a:endParaRPr/>
          </a:p>
        </p:txBody>
      </p:sp>
    </p:spTree>
  </p:cSld>
  <p:clrMapOvr>
    <a:masterClrMapping/>
  </p:clrMapOvr>
  <p:transition advTm="4376" spd="slow">
    <p:checker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/>
          <p:nvPr>
            <p:ph type="title"/>
          </p:nvPr>
        </p:nvSpPr>
        <p:spPr>
          <a:xfrm>
            <a:off x="1501775" y="439737"/>
            <a:ext cx="7091362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Daur hidup:</a:t>
            </a:r>
            <a:endParaRPr/>
          </a:p>
        </p:txBody>
      </p:sp>
      <p:pic>
        <p:nvPicPr>
          <p:cNvPr id="204" name="Google Shape;204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5750" y="1214437"/>
            <a:ext cx="5888037" cy="4357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/>
          <p:nvPr>
            <p:ph type="title"/>
          </p:nvPr>
        </p:nvSpPr>
        <p:spPr>
          <a:xfrm>
            <a:off x="1150937" y="620712"/>
            <a:ext cx="7793037" cy="720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Siklus hidup: </a:t>
            </a:r>
            <a:r>
              <a:rPr b="1" i="1" lang="en-US" sz="2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Taenia saginata</a:t>
            </a:r>
            <a:r>
              <a:rPr b="1" i="0" lang="en-US" sz="2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dan </a:t>
            </a:r>
            <a:r>
              <a:rPr b="1" i="1" lang="en-US" sz="2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Taenia solium</a:t>
            </a:r>
            <a:endParaRPr/>
          </a:p>
        </p:txBody>
      </p:sp>
      <p:sp>
        <p:nvSpPr>
          <p:cNvPr id="210" name="Google Shape;210;p16"/>
          <p:cNvSpPr txBox="1"/>
          <p:nvPr>
            <p:ph idx="1" type="body"/>
          </p:nvPr>
        </p:nvSpPr>
        <p:spPr>
          <a:xfrm>
            <a:off x="611187" y="1700212"/>
            <a:ext cx="8343900" cy="489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Manusia satu-satunya definitif host.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Telur atau proglottid + faeces (1) 🡪 di tanah. Sapi (T. sagi- 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nata)/babi (T.solium) makan rumput terkontaminasi telur/ 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proglottid gravid (2). Di usus halus 🡪 oncosphere (3), 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nembus dinding usus 🡪 otot bergaris 🡪 cysticercus. 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Cysticercus hidup sampai beberapa tahun dalam otot sapi/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babi. Manusia makan daging mentah / kurang masak dari 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hewan ini (4). Di usus halus, cysticercus jadi cacing dewasa 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(2 bulan) 🡪 hidup sampai bertahun-tahun (5) &amp; (6).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"/>
          <p:cNvSpPr txBox="1"/>
          <p:nvPr>
            <p:ph idx="1" type="body"/>
          </p:nvPr>
        </p:nvSpPr>
        <p:spPr>
          <a:xfrm>
            <a:off x="755650" y="836612"/>
            <a:ext cx="8064500" cy="5224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Dewasa: </a:t>
            </a:r>
            <a:r>
              <a:rPr b="0" i="1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Taenia saginata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± 5 - 7 m (kadang sampai 25 m)           </a:t>
            </a:r>
            <a:r>
              <a:rPr b="0" i="1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Taenia solium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2 – 7 m. </a:t>
            </a:r>
            <a:endParaRPr/>
          </a:p>
          <a:p>
            <a:pPr indent="-342900" lvl="0" marL="342900" rtl="0" algn="l">
              <a:lnSpc>
                <a:spcPct val="125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Proglottid gravid terlepas dan keluar lewat anus (T.saginata). </a:t>
            </a:r>
            <a:endParaRPr/>
          </a:p>
          <a:p>
            <a:pPr indent="-342900" lvl="0" marL="342900" rtl="0" algn="l">
              <a:lnSpc>
                <a:spcPct val="125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1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Taenia saginata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dewasa mempunyai 1000 – 2000 proglottid sedang </a:t>
            </a:r>
            <a:r>
              <a:rPr b="0" i="1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Taenia solium</a:t>
            </a:r>
            <a:r>
              <a:rPr b="0" i="0" lang="en-US" sz="32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1000 proglottid.</a:t>
            </a:r>
            <a:endParaRPr/>
          </a:p>
        </p:txBody>
      </p:sp>
    </p:spTree>
  </p:cSld>
  <p:clrMapOvr>
    <a:masterClrMapping/>
  </p:clrMapOvr>
  <p:transition advTm="1843"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 txBox="1"/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Gambaran klinis:</a:t>
            </a:r>
            <a:endParaRPr/>
          </a:p>
        </p:txBody>
      </p:sp>
      <p:sp>
        <p:nvSpPr>
          <p:cNvPr id="221" name="Google Shape;221;p18"/>
          <p:cNvSpPr txBox="1"/>
          <p:nvPr>
            <p:ph idx="1" type="body"/>
          </p:nvPr>
        </p:nvSpPr>
        <p:spPr>
          <a:xfrm>
            <a:off x="800100" y="1916112"/>
            <a:ext cx="8343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Taeniasis: gejala nyeri perut ringan, gangguan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pencernaan, diarrhoea lama.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Keluhan utama 🡪 keluarnya proglottid bersama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faeces (aktif: T. saginata, pasif : T. solium).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Cysticercosis: spt. tumor di organ yang ditempati.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Perhatian: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Taenia solium 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pada manusia dapat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menyebabkan Cysticercosis cellulose.</a:t>
            </a:r>
            <a:endParaRPr/>
          </a:p>
          <a:p>
            <a:pPr indent="-236220" lvl="0" marL="342900" rtl="0" algn="l"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 txBox="1"/>
          <p:nvPr>
            <p:ph type="title"/>
          </p:nvPr>
        </p:nvSpPr>
        <p:spPr>
          <a:xfrm>
            <a:off x="684212" y="476250"/>
            <a:ext cx="755967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3200"/>
              <a:buFont typeface="Tahoma"/>
              <a:buNone/>
            </a:pPr>
            <a:r>
              <a:rPr b="1" i="0" lang="en-US" sz="3200" u="none">
                <a:solidFill>
                  <a:srgbClr val="330066"/>
                </a:solidFill>
                <a:latin typeface="Tahoma"/>
                <a:ea typeface="Tahoma"/>
                <a:cs typeface="Tahoma"/>
                <a:sym typeface="Tahoma"/>
              </a:rPr>
              <a:t> Diagnose:</a:t>
            </a:r>
            <a:endParaRPr/>
          </a:p>
        </p:txBody>
      </p:sp>
      <p:sp>
        <p:nvSpPr>
          <p:cNvPr id="227" name="Google Shape;227;p19"/>
          <p:cNvSpPr txBox="1"/>
          <p:nvPr>
            <p:ph idx="1" type="body"/>
          </p:nvPr>
        </p:nvSpPr>
        <p:spPr>
          <a:xfrm>
            <a:off x="684212" y="1125537"/>
            <a:ext cx="7772400" cy="518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Menemukan telur atau proglottid dalam faeces.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Telur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Taenia saginata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tak dapat dibedakan  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dengan telur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Taenia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solium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🡪 diperiksa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morfologi proglottid.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b="1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Hati-hati: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b="1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Waktu melakukan pemeriksaan telur 🡪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b="1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cysticercosis (T.solium)</a:t>
            </a:r>
            <a:endParaRPr/>
          </a:p>
          <a:p>
            <a:pPr indent="-23622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r>
              <a:t/>
            </a:r>
            <a:endParaRPr b="1" i="1" sz="2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b="1" i="0" lang="en-US" sz="2800" u="none">
                <a:solidFill>
                  <a:srgbClr val="330066"/>
                </a:solidFill>
                <a:latin typeface="Tahoma"/>
                <a:ea typeface="Tahoma"/>
                <a:cs typeface="Tahoma"/>
                <a:sym typeface="Tahoma"/>
              </a:rPr>
              <a:t>Pencegahan:</a:t>
            </a:r>
            <a:b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Memasak daging babi dengan sempurna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Higiene dan sanitasi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idx="1" type="body"/>
          </p:nvPr>
        </p:nvSpPr>
        <p:spPr>
          <a:xfrm>
            <a:off x="1182687" y="1773237"/>
            <a:ext cx="6989762" cy="435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Cestoidea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- Pseudophyllidea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contoh: Diphyllobothrium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- Cyclophyllidea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contoh: Taenia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Hymenolepis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Trematoda</a:t>
            </a:r>
            <a:endParaRPr/>
          </a:p>
        </p:txBody>
      </p:sp>
      <p:sp>
        <p:nvSpPr>
          <p:cNvPr id="113" name="Google Shape;113;p2"/>
          <p:cNvSpPr txBox="1"/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Platyhelminthes</a:t>
            </a:r>
            <a:endParaRPr/>
          </a:p>
        </p:txBody>
      </p:sp>
    </p:spTree>
  </p:cSld>
  <p:clrMapOvr>
    <a:masterClrMapping/>
  </p:clrMapOvr>
  <p:transition advTm="8250" spd="slow">
    <p:wheel spokes="3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/>
          <p:nvPr/>
        </p:nvSpPr>
        <p:spPr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b="1" i="0" lang="en-US" sz="1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Gambaran microscopis:</a:t>
            </a:r>
            <a:endParaRPr/>
          </a:p>
        </p:txBody>
      </p:sp>
      <p:pic>
        <p:nvPicPr>
          <p:cNvPr id="233" name="Google Shape;23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381000"/>
            <a:ext cx="25908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457200"/>
            <a:ext cx="25146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0"/>
          <p:cNvSpPr txBox="1"/>
          <p:nvPr/>
        </p:nvSpPr>
        <p:spPr>
          <a:xfrm>
            <a:off x="1752600" y="3048000"/>
            <a:ext cx="3352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1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B:</a:t>
            </a: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Telur Taeniidae</a:t>
            </a:r>
            <a:endParaRPr/>
          </a:p>
        </p:txBody>
      </p:sp>
      <p:pic>
        <p:nvPicPr>
          <p:cNvPr id="236" name="Google Shape;23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000" y="3429000"/>
            <a:ext cx="3276600" cy="21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05400" y="3352800"/>
            <a:ext cx="22098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0"/>
          <p:cNvSpPr txBox="1"/>
          <p:nvPr/>
        </p:nvSpPr>
        <p:spPr>
          <a:xfrm>
            <a:off x="1295400" y="5788025"/>
            <a:ext cx="68580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Proglottid gravid </a:t>
            </a:r>
            <a:r>
              <a:rPr b="0" i="1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T.saginata</a:t>
            </a: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Prog. gravid </a:t>
            </a:r>
            <a:r>
              <a:rPr b="0" i="1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T.solium</a:t>
            </a: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762000"/>
            <a:ext cx="2514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1800" y="762000"/>
            <a:ext cx="2514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1200" y="685800"/>
            <a:ext cx="25908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1"/>
          <p:cNvSpPr txBox="1"/>
          <p:nvPr/>
        </p:nvSpPr>
        <p:spPr>
          <a:xfrm>
            <a:off x="228600" y="4191000"/>
            <a:ext cx="8610600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Scolex dari </a:t>
            </a:r>
            <a:r>
              <a:rPr b="0" i="1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Taenia saginata</a:t>
            </a: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dengan 4 sucker tanpa rostelum, sedangkan </a:t>
            </a:r>
            <a:r>
              <a:rPr b="0" i="1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Taenia solium</a:t>
            </a:r>
            <a:r>
              <a:rPr b="0" i="0" lang="en-US" sz="16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mempuyai rostelum dengan kait-kait.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"/>
          <p:cNvSpPr txBox="1"/>
          <p:nvPr/>
        </p:nvSpPr>
        <p:spPr>
          <a:xfrm>
            <a:off x="395287" y="1508125"/>
            <a:ext cx="8382000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2000"/>
              <a:buFont typeface="Verdana"/>
              <a:buNone/>
            </a:pPr>
            <a:r>
              <a:rPr b="1" i="0" lang="en-US" sz="2000" u="none">
                <a:solidFill>
                  <a:srgbClr val="3300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Panjang cacing dewasa 15 to 40 mm. terdiri dari 200 proglotid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b="0" i="1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12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0066"/>
              </a:buClr>
              <a:buSzPts val="2000"/>
              <a:buFont typeface="Verdana"/>
              <a:buNone/>
            </a:pPr>
            <a:r>
              <a:rPr b="1" i="0" lang="en-US" sz="2000" u="none">
                <a:solidFill>
                  <a:srgbClr val="330066"/>
                </a:solidFill>
                <a:latin typeface="Verdana"/>
                <a:ea typeface="Verdana"/>
                <a:cs typeface="Verdana"/>
                <a:sym typeface="Verdana"/>
              </a:rPr>
              <a:t>Distribusi Geografis :</a:t>
            </a:r>
            <a:b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Tersebar di seluruh dunia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/>
              <a:buNone/>
            </a:pPr>
            <a:r>
              <a:rPr b="1" i="0" lang="en-US" sz="200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Habitat : </a:t>
            </a:r>
            <a:r>
              <a:rPr b="1" i="0" lang="en-US" sz="2000" u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usus halus manusia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2400"/>
              <a:buFont typeface="Verdana"/>
              <a:buNone/>
            </a:pPr>
            <a:r>
              <a:rPr b="1" i="0" lang="en-US" sz="2400" u="none">
                <a:solidFill>
                  <a:srgbClr val="330066"/>
                </a:solidFill>
                <a:latin typeface="Verdana"/>
                <a:ea typeface="Verdana"/>
                <a:cs typeface="Verdana"/>
                <a:sym typeface="Verdana"/>
              </a:rPr>
              <a:t>Morfologi:</a:t>
            </a:r>
            <a:endParaRPr b="0" i="0" sz="24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Dewasa: Scolex: rhomboid, sucker 4 buah, rostelum dengan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1  baris kait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Proglottid immature, Prog. mature, lebar lebih 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panjang daripada panjangnya Prog. gravid.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Telur: H. nana: ukuran ± 37x47 mikron dinding 2 lapis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2" name="Google Shape;252;p22"/>
          <p:cNvSpPr txBox="1"/>
          <p:nvPr/>
        </p:nvSpPr>
        <p:spPr>
          <a:xfrm>
            <a:off x="0" y="1524000"/>
            <a:ext cx="1841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3" name="Google Shape;253;p22"/>
          <p:cNvSpPr txBox="1"/>
          <p:nvPr/>
        </p:nvSpPr>
        <p:spPr>
          <a:xfrm>
            <a:off x="2627312" y="620712"/>
            <a:ext cx="347503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1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Hymenolepis nana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"/>
          <p:cNvSpPr txBox="1"/>
          <p:nvPr>
            <p:ph type="title"/>
          </p:nvPr>
        </p:nvSpPr>
        <p:spPr>
          <a:xfrm>
            <a:off x="900112" y="409575"/>
            <a:ext cx="7693025" cy="427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rPr b="1" i="1" lang="en-US" sz="1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Daur hidup Hymenolepis nana</a:t>
            </a:r>
            <a:endParaRPr/>
          </a:p>
        </p:txBody>
      </p:sp>
      <p:pic>
        <p:nvPicPr>
          <p:cNvPr id="259" name="Google Shape;259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990600"/>
            <a:ext cx="70866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 txBox="1"/>
          <p:nvPr/>
        </p:nvSpPr>
        <p:spPr>
          <a:xfrm>
            <a:off x="838200" y="609600"/>
            <a:ext cx="7848600" cy="512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Telur </a:t>
            </a:r>
            <a:r>
              <a:rPr b="0" i="1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H.nana</a:t>
            </a: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+ faeces ± 10 hari di luar usus (1), termakan manusia(4), oncosphere kedalam villi usus halus 🡪 cysticercoid (5) kembali ke lumen usus halus 🡪 dewasa di ileum (6,7) 🡪 proglottid gravid (8).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Pada </a:t>
            </a:r>
            <a:r>
              <a:rPr b="0" i="1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H.nana var.fraterna</a:t>
            </a: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🡪 IH. arthropoda (flea) (2) 🡪 </a:t>
            </a:r>
            <a:r>
              <a:rPr b="0" i="1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cysticercoid 🡪</a:t>
            </a: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manusia atau rodent termakan </a:t>
            </a:r>
            <a:r>
              <a:rPr b="0" i="1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cysticercoid</a:t>
            </a: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(3) 🡪 usus halus jadi dws.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Life span dari cacing ini 4 – 6 minggu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Cara infeksi lain 🡪 internal autoinfection (9)  🡪 infeksi berlangsung bertahun-tahun</a:t>
            </a:r>
            <a:endParaRPr/>
          </a:p>
        </p:txBody>
      </p:sp>
      <p:sp>
        <p:nvSpPr>
          <p:cNvPr descr=" " id="265" name="Google Shape;265;p24"/>
          <p:cNvSpPr txBox="1"/>
          <p:nvPr/>
        </p:nvSpPr>
        <p:spPr>
          <a:xfrm>
            <a:off x="5103812" y="2895600"/>
            <a:ext cx="160337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 " id="266" name="Google Shape;266;p24"/>
          <p:cNvSpPr txBox="1"/>
          <p:nvPr/>
        </p:nvSpPr>
        <p:spPr>
          <a:xfrm>
            <a:off x="9309100" y="2895600"/>
            <a:ext cx="160337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 " id="267" name="Google Shape;267;p24"/>
          <p:cNvSpPr txBox="1"/>
          <p:nvPr/>
        </p:nvSpPr>
        <p:spPr>
          <a:xfrm>
            <a:off x="1428750" y="3048000"/>
            <a:ext cx="160337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 " id="268" name="Google Shape;268;p24"/>
          <p:cNvSpPr txBox="1"/>
          <p:nvPr/>
        </p:nvSpPr>
        <p:spPr>
          <a:xfrm>
            <a:off x="-3867150" y="3200400"/>
            <a:ext cx="160337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 " id="269" name="Google Shape;269;p24"/>
          <p:cNvSpPr txBox="1"/>
          <p:nvPr/>
        </p:nvSpPr>
        <p:spPr>
          <a:xfrm>
            <a:off x="11204575" y="3200400"/>
            <a:ext cx="160337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 " id="270" name="Google Shape;270;p24"/>
          <p:cNvSpPr txBox="1"/>
          <p:nvPr/>
        </p:nvSpPr>
        <p:spPr>
          <a:xfrm>
            <a:off x="-22225" y="3352800"/>
            <a:ext cx="160337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 " id="271" name="Google Shape;271;p24"/>
          <p:cNvSpPr txBox="1"/>
          <p:nvPr/>
        </p:nvSpPr>
        <p:spPr>
          <a:xfrm>
            <a:off x="9074150" y="3352800"/>
            <a:ext cx="160337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 " id="272" name="Google Shape;272;p24"/>
          <p:cNvSpPr txBox="1"/>
          <p:nvPr/>
        </p:nvSpPr>
        <p:spPr>
          <a:xfrm>
            <a:off x="720725" y="3505200"/>
            <a:ext cx="160337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descr=" " id="273" name="Google Shape;273;p24"/>
          <p:cNvSpPr txBox="1"/>
          <p:nvPr/>
        </p:nvSpPr>
        <p:spPr>
          <a:xfrm>
            <a:off x="-2779712" y="3657600"/>
            <a:ext cx="160337" cy="16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 txBox="1"/>
          <p:nvPr>
            <p:ph type="title"/>
          </p:nvPr>
        </p:nvSpPr>
        <p:spPr>
          <a:xfrm>
            <a:off x="827087" y="981075"/>
            <a:ext cx="8153400" cy="6953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2800"/>
              <a:buFont typeface="Tahoma"/>
              <a:buNone/>
            </a:pPr>
            <a:r>
              <a:rPr b="1" i="0" lang="en-US" sz="2800" u="none">
                <a:solidFill>
                  <a:srgbClr val="330066"/>
                </a:solidFill>
                <a:latin typeface="Tahoma"/>
                <a:ea typeface="Tahoma"/>
                <a:cs typeface="Tahoma"/>
                <a:sym typeface="Tahoma"/>
              </a:rPr>
              <a:t>Gejala klinis :</a:t>
            </a:r>
            <a:endParaRPr/>
          </a:p>
        </p:txBody>
      </p:sp>
      <p:sp>
        <p:nvSpPr>
          <p:cNvPr id="279" name="Google Shape;279;p25"/>
          <p:cNvSpPr txBox="1"/>
          <p:nvPr>
            <p:ph idx="1" type="body"/>
          </p:nvPr>
        </p:nvSpPr>
        <p:spPr>
          <a:xfrm>
            <a:off x="684212" y="1773237"/>
            <a:ext cx="7772400" cy="435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Pada umumnya asymptomatic.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Pada infeksi berat dengan </a:t>
            </a:r>
            <a:r>
              <a:rPr b="0" i="1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H.nana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dapat terjadi kelemahan tubuh, nyeri kepala, mual, nyeri perut dan diarrhoea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b="1" i="0" lang="en-US" sz="3200" u="none">
                <a:solidFill>
                  <a:srgbClr val="330066"/>
                </a:solidFill>
                <a:latin typeface="Tahoma"/>
                <a:ea typeface="Tahoma"/>
                <a:cs typeface="Tahoma"/>
                <a:sym typeface="Tahoma"/>
              </a:rPr>
              <a:t>Diagnose :</a:t>
            </a:r>
            <a:b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Telur dalam pemeriksaan faeces.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b="1" i="0" lang="en-US" sz="3200" u="none">
                <a:solidFill>
                  <a:srgbClr val="330066"/>
                </a:solidFill>
                <a:latin typeface="Tahoma"/>
                <a:ea typeface="Tahoma"/>
                <a:cs typeface="Tahoma"/>
                <a:sym typeface="Tahoma"/>
              </a:rPr>
              <a:t>Pencegahan:</a:t>
            </a:r>
            <a:b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Hygiene dan sanitasi yang baik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Ciri ciri CESTODA</a:t>
            </a:r>
            <a:endParaRPr/>
          </a:p>
        </p:txBody>
      </p:sp>
      <p:sp>
        <p:nvSpPr>
          <p:cNvPr id="119" name="Google Shape;119;p3"/>
          <p:cNvSpPr txBox="1"/>
          <p:nvPr>
            <p:ph idx="1" type="body"/>
          </p:nvPr>
        </p:nvSpPr>
        <p:spPr>
          <a:xfrm>
            <a:off x="1182687" y="1916112"/>
            <a:ext cx="77724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Seperti  PITA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Tubuh : Kepala, leher, strobila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Scolex :Batil isap (succer)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mangkok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celah (bothria)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Ukuran: mm – meter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Hermaphrodite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Tractus digestivus (-)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Order cyclophyllidea</a:t>
            </a:r>
            <a:endParaRPr/>
          </a:p>
        </p:txBody>
      </p:sp>
      <p:sp>
        <p:nvSpPr>
          <p:cNvPr id="125" name="Google Shape;125;p4"/>
          <p:cNvSpPr txBox="1"/>
          <p:nvPr>
            <p:ph idx="1" type="body"/>
          </p:nvPr>
        </p:nvSpPr>
        <p:spPr>
          <a:xfrm>
            <a:off x="1182687" y="2017712"/>
            <a:ext cx="7772400" cy="4291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Ciri: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Scolex rhomboid: sucker bentuk cawan dengan/ tanpa rostelum/ kait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Genital pore: lateral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Uterus buntu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Telur bulat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Larva berbentuk kantong (cysticercus,cysticercoid)</a:t>
            </a:r>
            <a:endParaRPr/>
          </a:p>
          <a:p>
            <a:pPr indent="-220980" lvl="0" marL="342900" rtl="0" algn="l"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/>
              <a:buNone/>
            </a:pPr>
            <a:r>
              <a:rPr b="0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Order Pseudophyllidea</a:t>
            </a:r>
            <a:endParaRPr/>
          </a:p>
        </p:txBody>
      </p:sp>
      <p:sp>
        <p:nvSpPr>
          <p:cNvPr id="131" name="Google Shape;131;p5"/>
          <p:cNvSpPr txBox="1"/>
          <p:nvPr>
            <p:ph idx="1" type="body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Ciri 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Scolex: Sendok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Genital pore : ventral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Uterine pore : ventral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Telur : operculum (+), butuh air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Larva solid : Procercoid, plerocercoid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Istilah-istilah:</a:t>
            </a:r>
            <a:endParaRPr/>
          </a:p>
        </p:txBody>
      </p:sp>
      <p:sp>
        <p:nvSpPr>
          <p:cNvPr id="137" name="Google Shape;137;p6"/>
          <p:cNvSpPr txBox="1"/>
          <p:nvPr>
            <p:ph idx="1" type="body"/>
          </p:nvPr>
        </p:nvSpPr>
        <p:spPr>
          <a:xfrm>
            <a:off x="1116012" y="18446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680"/>
              <a:buChar char="-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Scolex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Char char="-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Rostellum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Char char="-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Proglottid/Strobila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Char char="-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Onchosphere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Char char="-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Cysticercus/cysticercoid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Char char="-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Hydatid cyst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Char char="-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Coracidium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Char char="-"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Procercoid/Plerocercoid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/>
        </p:nvSpPr>
        <p:spPr>
          <a:xfrm>
            <a:off x="0" y="305593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971550" y="765175"/>
            <a:ext cx="7740650" cy="567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</a:pPr>
            <a:r>
              <a:rPr b="1" i="1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Diphyllobothrium latum</a:t>
            </a:r>
            <a:r>
              <a:rPr b="0" i="0" lang="en-US" sz="28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(the fish / broad tapeworm), cestoda terbesar yang menginfeksi manusia. 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2000"/>
              <a:buFont typeface="Verdana"/>
              <a:buNone/>
            </a:pPr>
            <a:r>
              <a:rPr b="1" i="0" lang="en-US" sz="2000" u="none">
                <a:solidFill>
                  <a:srgbClr val="330066"/>
                </a:solidFill>
                <a:latin typeface="Verdana"/>
                <a:ea typeface="Verdana"/>
                <a:cs typeface="Verdana"/>
                <a:sym typeface="Verdana"/>
              </a:rPr>
              <a:t>Distribusi geografis:</a:t>
            </a:r>
            <a:br>
              <a:rPr b="1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Negara-negara yang mengkonsumsi ikan air tawar mentah (Eropa, Amerika Utara, Asia, Rusia, Uganda dan Chili).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Habitat : Usus halus manusia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t/>
            </a:r>
            <a:endParaRPr b="1" i="0" sz="2000" u="none">
              <a:solidFill>
                <a:srgbClr val="3300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30066"/>
              </a:buClr>
              <a:buSzPts val="2000"/>
              <a:buFont typeface="Verdana"/>
              <a:buNone/>
            </a:pPr>
            <a:r>
              <a:rPr b="1" i="0" lang="en-US" sz="2000" u="none">
                <a:solidFill>
                  <a:srgbClr val="330066"/>
                </a:solidFill>
                <a:latin typeface="Verdana"/>
                <a:ea typeface="Verdana"/>
                <a:cs typeface="Verdana"/>
                <a:sym typeface="Verdana"/>
              </a:rPr>
              <a:t>Morfologi: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Dewasa: Panjang 2-10 m terdiri dari 300 secmen 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Tubuh terdiri dari :Scolex  seperti sendok (lekukan di tengah)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b="0" i="0" lang="en-US" sz="20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  <p:transition advTm="625" spd="slow">
    <p:checker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type="title"/>
          </p:nvPr>
        </p:nvSpPr>
        <p:spPr>
          <a:xfrm>
            <a:off x="1150937" y="214312"/>
            <a:ext cx="7793037" cy="146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" name="Google Shape;149;p8"/>
          <p:cNvSpPr txBox="1"/>
          <p:nvPr>
            <p:ph idx="1" type="body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Proglottid immature, mature, gravid.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Telur:ukuran ± 45x65 mikron: oval, operculum (+)</a:t>
            </a:r>
            <a:endParaRPr/>
          </a:p>
          <a:p>
            <a:pPr indent="-220980" lvl="0" marL="342900" rtl="0" algn="l">
              <a:spcBef>
                <a:spcPts val="64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type="title"/>
          </p:nvPr>
        </p:nvSpPr>
        <p:spPr>
          <a:xfrm>
            <a:off x="755650" y="333375"/>
            <a:ext cx="8188325" cy="503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</a:pPr>
            <a:r>
              <a:rPr b="0" i="0" lang="en-US" sz="2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Daur hidup:</a:t>
            </a:r>
            <a:endParaRPr/>
          </a:p>
        </p:txBody>
      </p:sp>
      <p:pic>
        <p:nvPicPr>
          <p:cNvPr id="155" name="Google Shape;155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981075"/>
            <a:ext cx="6264275" cy="525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062" spd="slow">
    <p:checker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2003-02-25T22:13:46Z</dcterms:created>
  <dc:creator>Dr. Aswin</dc:creator>
</cp:coreProperties>
</file>