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Overlock"/>
      <p:regular r:id="rId15"/>
      <p:bold r:id="rId16"/>
      <p:italic r:id="rId17"/>
      <p:boldItalic r:id="rId18"/>
    </p:embeddedFont>
    <p:embeddedFont>
      <p:font typeface="Architects Daughter"/>
      <p:regular r:id="rId19"/>
    </p:embeddedFont>
    <p:embeddedFont>
      <p:font typeface="Corbel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1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4" roundtripDataSignature="AMtx7mhe8uGMZq/CuEIJpX5DWsZUbtth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15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rbel-regular.fntdata"/><Relationship Id="rId11" Type="http://schemas.openxmlformats.org/officeDocument/2006/relationships/slide" Target="slides/slide6.xml"/><Relationship Id="rId22" Type="http://schemas.openxmlformats.org/officeDocument/2006/relationships/font" Target="fonts/Corbel-italic.fntdata"/><Relationship Id="rId10" Type="http://schemas.openxmlformats.org/officeDocument/2006/relationships/slide" Target="slides/slide5.xml"/><Relationship Id="rId21" Type="http://schemas.openxmlformats.org/officeDocument/2006/relationships/font" Target="fonts/Corbel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Corbel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verlock-regular.fntdata"/><Relationship Id="rId14" Type="http://schemas.openxmlformats.org/officeDocument/2006/relationships/slide" Target="slides/slide9.xml"/><Relationship Id="rId17" Type="http://schemas.openxmlformats.org/officeDocument/2006/relationships/font" Target="fonts/Overlock-italic.fntdata"/><Relationship Id="rId16" Type="http://schemas.openxmlformats.org/officeDocument/2006/relationships/font" Target="fonts/Overlock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rchitectsDaughter-regular.fntdata"/><Relationship Id="rId6" Type="http://schemas.openxmlformats.org/officeDocument/2006/relationships/slide" Target="slides/slide1.xml"/><Relationship Id="rId18" Type="http://schemas.openxmlformats.org/officeDocument/2006/relationships/font" Target="fonts/Overlock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11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0" name="Google Shape;20;p11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Google Shape;21;p11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2" name="Google Shape;22;p11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3" name="Google Shape;23;p11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5E0D0E"/>
            </a:solidFill>
            <a:ln>
              <a:noFill/>
            </a:ln>
          </p:spPr>
        </p:sp>
        <p:sp>
          <p:nvSpPr>
            <p:cNvPr id="24" name="Google Shape;24;p11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1415"/>
            </a:solidFill>
            <a:ln>
              <a:noFill/>
            </a:ln>
          </p:spPr>
        </p:sp>
        <p:sp>
          <p:nvSpPr>
            <p:cNvPr id="25" name="Google Shape;25;p11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26" name="Google Shape;26;p11"/>
          <p:cNvSpPr txBox="1"/>
          <p:nvPr>
            <p:ph type="ctrTitle"/>
          </p:nvPr>
        </p:nvSpPr>
        <p:spPr>
          <a:xfrm>
            <a:off x="2928401" y="1380068"/>
            <a:ext cx="8574622" cy="26161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rbel"/>
              <a:buNone/>
              <a:defRPr sz="6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" type="subTitle"/>
          </p:nvPr>
        </p:nvSpPr>
        <p:spPr>
          <a:xfrm>
            <a:off x="4515377" y="3996267"/>
            <a:ext cx="6987645" cy="13885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420"/>
              </a:spcBef>
              <a:spcAft>
                <a:spcPts val="0"/>
              </a:spcAft>
              <a:buSzPts val="3045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9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261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232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203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1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5332412" y="5883275"/>
            <a:ext cx="432404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1" name="Google Shape;31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44180" y="769713"/>
            <a:ext cx="1171882" cy="1220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3340" y="183703"/>
            <a:ext cx="1516061" cy="579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type="title"/>
          </p:nvPr>
        </p:nvSpPr>
        <p:spPr>
          <a:xfrm>
            <a:off x="1484311" y="4732865"/>
            <a:ext cx="10018711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0"/>
          <p:cNvSpPr/>
          <p:nvPr>
            <p:ph idx="2" type="pic"/>
          </p:nvPr>
        </p:nvSpPr>
        <p:spPr>
          <a:xfrm>
            <a:off x="2386012" y="932112"/>
            <a:ext cx="8225944" cy="3164976"/>
          </a:xfrm>
          <a:prstGeom prst="roundRect">
            <a:avLst>
              <a:gd fmla="val 43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20"/>
          <p:cNvSpPr txBox="1"/>
          <p:nvPr>
            <p:ph idx="1" type="body"/>
          </p:nvPr>
        </p:nvSpPr>
        <p:spPr>
          <a:xfrm>
            <a:off x="1484311" y="5299603"/>
            <a:ext cx="10018711" cy="493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203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5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305"/>
              <a:buNone/>
              <a:defRPr sz="900"/>
            </a:lvl9pPr>
          </a:lstStyle>
          <a:p/>
        </p:txBody>
      </p:sp>
      <p:sp>
        <p:nvSpPr>
          <p:cNvPr id="88" name="Google Shape;88;p2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/>
          <p:nvPr>
            <p:ph type="title"/>
          </p:nvPr>
        </p:nvSpPr>
        <p:spPr>
          <a:xfrm>
            <a:off x="1484312" y="685800"/>
            <a:ext cx="10018711" cy="30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>
            <a:off x="1484312" y="4343400"/>
            <a:ext cx="10018713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en-US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/>
          </a:p>
        </p:txBody>
      </p:sp>
      <p:sp>
        <p:nvSpPr>
          <p:cNvPr id="99" name="Google Shape;99;p22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en-US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/>
          </a:p>
        </p:txBody>
      </p:sp>
      <p:sp>
        <p:nvSpPr>
          <p:cNvPr id="100" name="Google Shape;100;p22"/>
          <p:cNvSpPr txBox="1"/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2"/>
          <p:cNvSpPr txBox="1"/>
          <p:nvPr>
            <p:ph idx="1" type="body"/>
          </p:nvPr>
        </p:nvSpPr>
        <p:spPr>
          <a:xfrm>
            <a:off x="2436811" y="3428999"/>
            <a:ext cx="8532815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2610"/>
              <a:buFont typeface="Corbel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900"/>
              <a:buFont typeface="Corbel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610"/>
              <a:buFont typeface="Corbel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320"/>
              <a:buFont typeface="Corbel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Font typeface="Corbel"/>
              <a:buNone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2" type="body"/>
          </p:nvPr>
        </p:nvSpPr>
        <p:spPr>
          <a:xfrm>
            <a:off x="1484311" y="4343400"/>
            <a:ext cx="10018711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2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type="title"/>
          </p:nvPr>
        </p:nvSpPr>
        <p:spPr>
          <a:xfrm>
            <a:off x="1484313" y="3308581"/>
            <a:ext cx="1001870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3"/>
          <p:cNvSpPr txBox="1"/>
          <p:nvPr>
            <p:ph idx="1" type="body"/>
          </p:nvPr>
        </p:nvSpPr>
        <p:spPr>
          <a:xfrm>
            <a:off x="1484312" y="4777381"/>
            <a:ext cx="1001871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9" name="Google Shape;109;p2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3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en-US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/>
          </a:p>
        </p:txBody>
      </p:sp>
      <p:sp>
        <p:nvSpPr>
          <p:cNvPr id="114" name="Google Shape;114;p2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en-US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/>
          </a:p>
        </p:txBody>
      </p:sp>
      <p:sp>
        <p:nvSpPr>
          <p:cNvPr id="115" name="Google Shape;115;p24"/>
          <p:cNvSpPr txBox="1"/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1484313" y="3886200"/>
            <a:ext cx="10018710" cy="88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80"/>
              </a:spcBef>
              <a:spcAft>
                <a:spcPts val="0"/>
              </a:spcAft>
              <a:buSzPts val="3480"/>
              <a:buNone/>
              <a:defRPr b="0" sz="2400" cap="none">
                <a:solidFill>
                  <a:schemeClr val="dk1"/>
                </a:solidFill>
              </a:defRPr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idx="2" type="body"/>
          </p:nvPr>
        </p:nvSpPr>
        <p:spPr>
          <a:xfrm>
            <a:off x="1484312" y="4775200"/>
            <a:ext cx="1001871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261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8" name="Google Shape;118;p24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4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4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5"/>
          <p:cNvSpPr txBox="1"/>
          <p:nvPr>
            <p:ph type="title"/>
          </p:nvPr>
        </p:nvSpPr>
        <p:spPr>
          <a:xfrm>
            <a:off x="1484313" y="685800"/>
            <a:ext cx="10018712" cy="2727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1484312" y="3505200"/>
            <a:ext cx="10018713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4060"/>
              <a:buNone/>
              <a:defRPr b="0" sz="2800" cap="none">
                <a:solidFill>
                  <a:schemeClr val="dk1"/>
                </a:solidFill>
              </a:defRPr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2" type="body"/>
          </p:nvPr>
        </p:nvSpPr>
        <p:spPr>
          <a:xfrm>
            <a:off x="1484311" y="4343400"/>
            <a:ext cx="10018713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261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5" name="Google Shape;125;p2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5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 rot="5400000">
            <a:off x="4931566" y="-780257"/>
            <a:ext cx="3124201" cy="10018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6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>
            <p:ph type="title"/>
          </p:nvPr>
        </p:nvSpPr>
        <p:spPr>
          <a:xfrm rot="5400000">
            <a:off x="8065140" y="2353315"/>
            <a:ext cx="5105400" cy="1770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 rot="5400000">
            <a:off x="2941483" y="-771371"/>
            <a:ext cx="5105400" cy="8019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37" name="Google Shape;137;p27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7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7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/>
          <p:nvPr>
            <p:ph type="title"/>
          </p:nvPr>
        </p:nvSpPr>
        <p:spPr>
          <a:xfrm>
            <a:off x="2572279" y="2666999"/>
            <a:ext cx="8930747" cy="21103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" type="body"/>
          </p:nvPr>
        </p:nvSpPr>
        <p:spPr>
          <a:xfrm>
            <a:off x="2572278" y="4777381"/>
            <a:ext cx="893074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1484312" y="2666999"/>
            <a:ext cx="4895055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6607967" y="2667000"/>
            <a:ext cx="4895056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" type="body"/>
          </p:nvPr>
        </p:nvSpPr>
        <p:spPr>
          <a:xfrm>
            <a:off x="1772179" y="2658533"/>
            <a:ext cx="460718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4060"/>
              <a:buNone/>
              <a:defRPr b="0" sz="2800">
                <a:solidFill>
                  <a:srgbClr val="8D1415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9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61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320"/>
              <a:buNone/>
              <a:defRPr b="1" sz="1600"/>
            </a:lvl9pPr>
          </a:lstStyle>
          <a:p/>
        </p:txBody>
      </p:sp>
      <p:sp>
        <p:nvSpPr>
          <p:cNvPr id="55" name="Google Shape;55;p15"/>
          <p:cNvSpPr txBox="1"/>
          <p:nvPr>
            <p:ph idx="2" type="body"/>
          </p:nvPr>
        </p:nvSpPr>
        <p:spPr>
          <a:xfrm>
            <a:off x="1484311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56" name="Google Shape;56;p15"/>
          <p:cNvSpPr txBox="1"/>
          <p:nvPr>
            <p:ph idx="3" type="body"/>
          </p:nvPr>
        </p:nvSpPr>
        <p:spPr>
          <a:xfrm>
            <a:off x="6880487" y="2667000"/>
            <a:ext cx="462253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4060"/>
              <a:buNone/>
              <a:defRPr b="0" sz="2800">
                <a:solidFill>
                  <a:srgbClr val="8D1415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9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61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320"/>
              <a:buNone/>
              <a:defRPr b="1" sz="1600"/>
            </a:lvl9pPr>
          </a:lstStyle>
          <a:p/>
        </p:txBody>
      </p:sp>
      <p:sp>
        <p:nvSpPr>
          <p:cNvPr id="57" name="Google Shape;57;p15"/>
          <p:cNvSpPr txBox="1"/>
          <p:nvPr>
            <p:ph idx="4" type="body"/>
          </p:nvPr>
        </p:nvSpPr>
        <p:spPr>
          <a:xfrm>
            <a:off x="6607967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1484312" y="1600200"/>
            <a:ext cx="3549121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" type="body"/>
          </p:nvPr>
        </p:nvSpPr>
        <p:spPr>
          <a:xfrm>
            <a:off x="5262033" y="685799"/>
            <a:ext cx="6240990" cy="51054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2750" lvl="0" marL="457200" algn="l">
              <a:spcBef>
                <a:spcPts val="400"/>
              </a:spcBef>
              <a:spcAft>
                <a:spcPts val="0"/>
              </a:spcAft>
              <a:buSzPts val="2900"/>
              <a:buChar char="•"/>
              <a:defRPr sz="2000"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 sz="1800"/>
            </a:lvl2pPr>
            <a:lvl3pPr indent="-375919" lvl="2" marL="13716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3pPr>
            <a:lvl4pPr indent="-357505" lvl="3" marL="18288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4pPr>
            <a:lvl5pPr indent="-357504" lvl="4" marL="22860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5pPr>
            <a:lvl6pPr indent="-357504" lvl="5" marL="27432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6pPr>
            <a:lvl7pPr indent="-357504" lvl="6" marL="32004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7pPr>
            <a:lvl8pPr indent="-357504" lvl="7" marL="3657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8pPr>
            <a:lvl9pPr indent="-357504" lvl="8" marL="4114800" algn="l">
              <a:spcBef>
                <a:spcPts val="600"/>
              </a:spcBef>
              <a:spcAft>
                <a:spcPts val="600"/>
              </a:spcAft>
              <a:buSzPts val="2030"/>
              <a:buChar char="•"/>
              <a:defRPr sz="1400"/>
            </a:lvl9pPr>
          </a:lstStyle>
          <a:p/>
        </p:txBody>
      </p:sp>
      <p:sp>
        <p:nvSpPr>
          <p:cNvPr id="73" name="Google Shape;73;p18"/>
          <p:cNvSpPr txBox="1"/>
          <p:nvPr>
            <p:ph idx="2" type="body"/>
          </p:nvPr>
        </p:nvSpPr>
        <p:spPr>
          <a:xfrm>
            <a:off x="1484312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23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5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305"/>
              <a:buNone/>
              <a:defRPr sz="900"/>
            </a:lvl9pPr>
          </a:lstStyle>
          <a:p/>
        </p:txBody>
      </p:sp>
      <p:sp>
        <p:nvSpPr>
          <p:cNvPr id="74" name="Google Shape;74;p18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1482724" y="1752599"/>
            <a:ext cx="542615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/>
          <p:nvPr>
            <p:ph idx="2" type="pic"/>
          </p:nvPr>
        </p:nvSpPr>
        <p:spPr>
          <a:xfrm>
            <a:off x="7594682" y="914400"/>
            <a:ext cx="3280974" cy="4572000"/>
          </a:xfrm>
          <a:prstGeom prst="roundRect">
            <a:avLst>
              <a:gd fmla="val 42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9"/>
          <p:cNvSpPr txBox="1"/>
          <p:nvPr>
            <p:ph idx="1" type="body"/>
          </p:nvPr>
        </p:nvSpPr>
        <p:spPr>
          <a:xfrm>
            <a:off x="1482724" y="3124199"/>
            <a:ext cx="542615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261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5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305"/>
              <a:buNone/>
              <a:defRPr sz="900"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0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7" name="Google Shape;7;p10"/>
            <p:cNvSpPr/>
            <p:nvPr/>
          </p:nvSpPr>
          <p:spPr>
            <a:xfrm>
              <a:off x="1627188" y="0"/>
              <a:ext cx="1122363" cy="5329238"/>
            </a:xfrm>
            <a:custGeom>
              <a:rect b="b" l="l" r="r" t="t"/>
              <a:pathLst>
                <a:path extrusionOk="0" h="3357" w="70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" name="Google Shape;8;p10"/>
            <p:cNvSpPr/>
            <p:nvPr/>
          </p:nvSpPr>
          <p:spPr>
            <a:xfrm>
              <a:off x="1320800" y="0"/>
              <a:ext cx="1117600" cy="5276850"/>
            </a:xfrm>
            <a:custGeom>
              <a:rect b="b" l="l" r="r" t="t"/>
              <a:pathLst>
                <a:path extrusionOk="0" h="3324" w="70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" name="Google Shape;9;p10"/>
            <p:cNvSpPr/>
            <p:nvPr/>
          </p:nvSpPr>
          <p:spPr>
            <a:xfrm>
              <a:off x="1320800" y="5238750"/>
              <a:ext cx="1228725" cy="1619250"/>
            </a:xfrm>
            <a:custGeom>
              <a:rect b="b" l="l" r="r" t="t"/>
              <a:pathLst>
                <a:path extrusionOk="0" h="1020" w="774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0" name="Google Shape;10;p10"/>
            <p:cNvSpPr/>
            <p:nvPr/>
          </p:nvSpPr>
          <p:spPr>
            <a:xfrm>
              <a:off x="1627188" y="5291138"/>
              <a:ext cx="1495425" cy="1566863"/>
            </a:xfrm>
            <a:custGeom>
              <a:rect b="b" l="l" r="r" t="t"/>
              <a:pathLst>
                <a:path extrusionOk="0" h="987" w="942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0D0E"/>
            </a:solidFill>
            <a:ln>
              <a:noFill/>
            </a:ln>
          </p:spPr>
        </p:sp>
        <p:sp>
          <p:nvSpPr>
            <p:cNvPr id="11" name="Google Shape;11;p10"/>
            <p:cNvSpPr/>
            <p:nvPr/>
          </p:nvSpPr>
          <p:spPr>
            <a:xfrm>
              <a:off x="1627188" y="5286375"/>
              <a:ext cx="2130425" cy="1571625"/>
            </a:xfrm>
            <a:custGeom>
              <a:rect b="b" l="l" r="r" t="t"/>
              <a:pathLst>
                <a:path extrusionOk="0" h="990" w="1342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D1415"/>
            </a:solidFill>
            <a:ln>
              <a:noFill/>
            </a:ln>
          </p:spPr>
        </p:sp>
        <p:sp>
          <p:nvSpPr>
            <p:cNvPr id="12" name="Google Shape;12;p10"/>
            <p:cNvSpPr/>
            <p:nvPr/>
          </p:nvSpPr>
          <p:spPr>
            <a:xfrm>
              <a:off x="1320800" y="5238750"/>
              <a:ext cx="1695450" cy="1619250"/>
            </a:xfrm>
            <a:custGeom>
              <a:rect b="b" l="l" r="r" t="t"/>
              <a:pathLst>
                <a:path extrusionOk="0" h="1020" w="1068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3" name="Google Shape;13;p10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b="0" i="0" sz="4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" type="body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4958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8D1415"/>
              </a:buClr>
              <a:buSzPts val="348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412750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8D1415"/>
              </a:buClr>
              <a:buSzPts val="29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94335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8D1415"/>
              </a:buClr>
              <a:buSzPts val="261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75919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8D1415"/>
              </a:buClr>
              <a:buSzPts val="232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57504" lvl="4" marL="2286000" marR="0" rtl="0" algn="l">
              <a:spcBef>
                <a:spcPts val="600"/>
              </a:spcBef>
              <a:spcAft>
                <a:spcPts val="0"/>
              </a:spcAft>
              <a:buClr>
                <a:srgbClr val="8D1415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57504" lvl="5" marL="2743200" marR="0" rtl="0" algn="l">
              <a:spcBef>
                <a:spcPts val="600"/>
              </a:spcBef>
              <a:spcAft>
                <a:spcPts val="0"/>
              </a:spcAft>
              <a:buClr>
                <a:srgbClr val="8D1415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57504" lvl="6" marL="3200400" marR="0" rtl="0" algn="l">
              <a:spcBef>
                <a:spcPts val="600"/>
              </a:spcBef>
              <a:spcAft>
                <a:spcPts val="0"/>
              </a:spcAft>
              <a:buClr>
                <a:srgbClr val="8D1415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57504" lvl="7" marL="3657600" marR="0" rtl="0" algn="l">
              <a:spcBef>
                <a:spcPts val="600"/>
              </a:spcBef>
              <a:spcAft>
                <a:spcPts val="0"/>
              </a:spcAft>
              <a:buClr>
                <a:srgbClr val="8D1415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57504" lvl="8" marL="4114800" marR="0" rtl="0" algn="l">
              <a:spcBef>
                <a:spcPts val="600"/>
              </a:spcBef>
              <a:spcAft>
                <a:spcPts val="600"/>
              </a:spcAft>
              <a:buClr>
                <a:srgbClr val="8D1415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5" name="Google Shape;15;p1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6" name="Google Shape;16;p10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7" name="Google Shape;17;p10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"/>
          <p:cNvSpPr txBox="1"/>
          <p:nvPr>
            <p:ph type="ctrTitle"/>
          </p:nvPr>
        </p:nvSpPr>
        <p:spPr>
          <a:xfrm>
            <a:off x="2928401" y="651164"/>
            <a:ext cx="8574622" cy="3345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Overlock"/>
              <a:buNone/>
            </a:pPr>
            <a:r>
              <a:rPr b="1" lang="en-US">
                <a:solidFill>
                  <a:srgbClr val="C00000"/>
                </a:solidFill>
                <a:latin typeface="Overlock"/>
                <a:ea typeface="Overlock"/>
                <a:cs typeface="Overlock"/>
                <a:sym typeface="Overlock"/>
              </a:rPr>
              <a:t>Modifikasi Perilaku Dan Konseling Keluarga Pada Kasus Pencernaan &amp; Endokrin</a:t>
            </a:r>
            <a:endParaRPr b="1">
              <a:solidFill>
                <a:srgbClr val="C00000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45" name="Google Shape;145;p1"/>
          <p:cNvSpPr txBox="1"/>
          <p:nvPr>
            <p:ph idx="1" type="subTitle"/>
          </p:nvPr>
        </p:nvSpPr>
        <p:spPr>
          <a:xfrm>
            <a:off x="4515377" y="4821381"/>
            <a:ext cx="6987645" cy="563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3045"/>
              <a:buNone/>
            </a:pPr>
            <a:r>
              <a:rPr b="1" lang="en-US"/>
              <a:t>Febri Endra Budi Setyawan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>
            <p:ph type="title"/>
          </p:nvPr>
        </p:nvSpPr>
        <p:spPr>
          <a:xfrm>
            <a:off x="1710589" y="63686"/>
            <a:ext cx="2672737" cy="6324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Overlock"/>
              <a:buNone/>
            </a:pPr>
            <a:r>
              <a:rPr b="1" lang="en-US">
                <a:solidFill>
                  <a:srgbClr val="C00000"/>
                </a:solidFill>
                <a:latin typeface="Overlock"/>
                <a:ea typeface="Overlock"/>
                <a:cs typeface="Overlock"/>
                <a:sym typeface="Overlock"/>
              </a:rPr>
              <a:t>Konsep</a:t>
            </a:r>
            <a:endParaRPr b="1">
              <a:solidFill>
                <a:srgbClr val="C00000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grpSp>
        <p:nvGrpSpPr>
          <p:cNvPr id="151" name="Google Shape;151;p2"/>
          <p:cNvGrpSpPr/>
          <p:nvPr/>
        </p:nvGrpSpPr>
        <p:grpSpPr>
          <a:xfrm>
            <a:off x="206207" y="751830"/>
            <a:ext cx="11125199" cy="5961786"/>
            <a:chOff x="-192101" y="-10041"/>
            <a:chExt cx="5486400" cy="4779010"/>
          </a:xfrm>
        </p:grpSpPr>
        <p:sp>
          <p:nvSpPr>
            <p:cNvPr id="152" name="Google Shape;152;p2"/>
            <p:cNvSpPr/>
            <p:nvPr/>
          </p:nvSpPr>
          <p:spPr>
            <a:xfrm>
              <a:off x="-192101" y="-10041"/>
              <a:ext cx="5486400" cy="47790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3567928" y="1991622"/>
              <a:ext cx="1503514" cy="2437745"/>
            </a:xfrm>
            <a:prstGeom prst="roundRect">
              <a:avLst>
                <a:gd fmla="val 3920" name="adj"/>
              </a:avLst>
            </a:prstGeom>
            <a:solidFill>
              <a:srgbClr val="FBC7AD"/>
            </a:solidFill>
            <a:ln cap="rnd" cmpd="sng" w="1587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Endokrin: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Hipotalamus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Hipofisis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Tiroid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Paratiroid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Adrenal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Gonad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Pankreas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Kelenjar Timus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353466" y="107515"/>
              <a:ext cx="2090057" cy="1344405"/>
            </a:xfrm>
            <a:prstGeom prst="roundRect">
              <a:avLst>
                <a:gd fmla="val 6883" name="adj"/>
              </a:avLst>
            </a:prstGeom>
            <a:solidFill>
              <a:schemeClr val="lt2"/>
            </a:solidFill>
            <a:ln cap="rnd" cmpd="sng" w="15875">
              <a:solidFill>
                <a:srgbClr val="8914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Faktor risiko dapat dikendalikan: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Aktivitas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Pola makan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Tindakan medis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2489626" y="107611"/>
              <a:ext cx="2678767" cy="1344307"/>
            </a:xfrm>
            <a:prstGeom prst="roundRect">
              <a:avLst>
                <a:gd fmla="val 6883" name="adj"/>
              </a:avLst>
            </a:prstGeom>
            <a:solidFill>
              <a:schemeClr val="lt2"/>
            </a:solidFill>
            <a:ln cap="rnd" cmpd="sng" w="15875">
              <a:solidFill>
                <a:srgbClr val="8914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Faktor risiko tidak dapat &amp; relatif dikendalikan: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Umur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Riwayat keluarga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Autoimun disease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56" name="Google Shape;156;p2"/>
            <p:cNvCxnSpPr>
              <a:stCxn id="154" idx="2"/>
              <a:endCxn id="153" idx="0"/>
            </p:cNvCxnSpPr>
            <p:nvPr/>
          </p:nvCxnSpPr>
          <p:spPr>
            <a:xfrm flipH="1" rot="-5400000">
              <a:off x="2589195" y="261220"/>
              <a:ext cx="539700" cy="2921100"/>
            </a:xfrm>
            <a:prstGeom prst="bentConnector3">
              <a:avLst>
                <a:gd fmla="val 50000" name="adj1"/>
              </a:avLst>
            </a:prstGeom>
            <a:noFill/>
            <a:ln cap="flat" cmpd="sng" w="28575">
              <a:solidFill>
                <a:srgbClr val="002060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50800" rotWithShape="0" algn="bl" dir="18900000" dist="38100">
                <a:srgbClr val="000000">
                  <a:alpha val="40000"/>
                </a:srgbClr>
              </a:outerShdw>
            </a:effectLst>
          </p:spPr>
        </p:cxnSp>
        <p:cxnSp>
          <p:nvCxnSpPr>
            <p:cNvPr id="157" name="Google Shape;157;p2"/>
            <p:cNvCxnSpPr>
              <a:stCxn id="155" idx="2"/>
              <a:endCxn id="153" idx="0"/>
            </p:cNvCxnSpPr>
            <p:nvPr/>
          </p:nvCxnSpPr>
          <p:spPr>
            <a:xfrm flipH="1" rot="-5400000">
              <a:off x="3804559" y="1476368"/>
              <a:ext cx="539700" cy="490800"/>
            </a:xfrm>
            <a:prstGeom prst="bentConnector3">
              <a:avLst>
                <a:gd fmla="val 50000" name="adj1"/>
              </a:avLst>
            </a:prstGeom>
            <a:noFill/>
            <a:ln cap="flat" cmpd="sng" w="28575">
              <a:solidFill>
                <a:srgbClr val="002060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50800" rotWithShape="0" algn="bl" dir="189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158" name="Google Shape;158;p2"/>
            <p:cNvSpPr/>
            <p:nvPr/>
          </p:nvSpPr>
          <p:spPr>
            <a:xfrm>
              <a:off x="1095355" y="2080836"/>
              <a:ext cx="2011482" cy="1344405"/>
            </a:xfrm>
            <a:prstGeom prst="roundRect">
              <a:avLst>
                <a:gd fmla="val 7842" name="adj"/>
              </a:avLst>
            </a:prstGeom>
            <a:solidFill>
              <a:srgbClr val="CCFF66"/>
            </a:solidFill>
            <a:ln cap="rnd" cmpd="sng" w="1587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Gangguan: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75% Kelenjar Pancreas 🡪 DM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15-20% Kelenjar Tiroid 🡪 Gondok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5-15% Kelenjar lain 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549786" y="3575589"/>
              <a:ext cx="2090057" cy="1000905"/>
            </a:xfrm>
            <a:prstGeom prst="roundRect">
              <a:avLst>
                <a:gd fmla="val 7395" name="adj"/>
              </a:avLst>
            </a:prstGeom>
            <a:solidFill>
              <a:srgbClr val="FFFF00"/>
            </a:solidFill>
            <a:ln cap="rnd" cmpd="sng" w="15875">
              <a:solidFill>
                <a:srgbClr val="8914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Pengendalian: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Perilaku 🡪 Modifikasi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2900" lvl="0" marL="342900" marR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800"/>
                <a:buFont typeface="Noto Sans Symbols"/>
                <a:buChar char="∙"/>
              </a:pPr>
              <a:r>
                <a:rPr b="0" i="0" lang="en-US" sz="18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Keluarga 🡪Peran dan fungsi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0" name="Google Shape;160;p2"/>
            <p:cNvCxnSpPr>
              <a:stCxn id="159" idx="1"/>
              <a:endCxn id="154" idx="1"/>
            </p:cNvCxnSpPr>
            <p:nvPr/>
          </p:nvCxnSpPr>
          <p:spPr>
            <a:xfrm rot="10800000">
              <a:off x="353586" y="779642"/>
              <a:ext cx="196200" cy="3296400"/>
            </a:xfrm>
            <a:prstGeom prst="bentConnector3">
              <a:avLst>
                <a:gd fmla="val 369225" name="adj1"/>
              </a:avLst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50800" rotWithShape="0" algn="bl" dir="18900000" dist="38100">
                <a:srgbClr val="000000">
                  <a:alpha val="40000"/>
                </a:srgbClr>
              </a:outerShdw>
            </a:effectLst>
          </p:spPr>
        </p:cxnSp>
      </p:grpSp>
      <p:cxnSp>
        <p:nvCxnSpPr>
          <p:cNvPr id="161" name="Google Shape;161;p2"/>
          <p:cNvCxnSpPr>
            <a:stCxn id="153" idx="1"/>
            <a:endCxn id="158" idx="3"/>
          </p:cNvCxnSpPr>
          <p:nvPr/>
        </p:nvCxnSpPr>
        <p:spPr>
          <a:xfrm rot="10800000">
            <a:off x="6895610" y="4198829"/>
            <a:ext cx="935100" cy="5706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00206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50800" rotWithShape="0" algn="bl" dir="18900000" dist="3810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"/>
          <p:cNvSpPr txBox="1"/>
          <p:nvPr>
            <p:ph type="title"/>
          </p:nvPr>
        </p:nvSpPr>
        <p:spPr>
          <a:xfrm>
            <a:off x="1484310" y="145473"/>
            <a:ext cx="10018713" cy="6026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Overlock"/>
              <a:buNone/>
            </a:pPr>
            <a:r>
              <a:rPr b="1" lang="en-US">
                <a:solidFill>
                  <a:srgbClr val="C00000"/>
                </a:solidFill>
                <a:latin typeface="Overlock"/>
                <a:ea typeface="Overlock"/>
                <a:cs typeface="Overlock"/>
                <a:sym typeface="Overlock"/>
              </a:rPr>
              <a:t>Perilaku</a:t>
            </a:r>
            <a:endParaRPr b="1">
              <a:solidFill>
                <a:srgbClr val="C00000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67" name="Google Shape;167;p3"/>
          <p:cNvSpPr/>
          <p:nvPr/>
        </p:nvSpPr>
        <p:spPr>
          <a:xfrm>
            <a:off x="1773382" y="1108364"/>
            <a:ext cx="3505200" cy="1039091"/>
          </a:xfrm>
          <a:prstGeom prst="rect">
            <a:avLst/>
          </a:prstGeom>
          <a:solidFill>
            <a:schemeClr val="accent1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Faktor Predisposisi (Predisposing)</a:t>
            </a:r>
            <a:endParaRPr b="1" i="0" sz="24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8" name="Google Shape;168;p3"/>
          <p:cNvSpPr/>
          <p:nvPr/>
        </p:nvSpPr>
        <p:spPr>
          <a:xfrm>
            <a:off x="1773378" y="2470872"/>
            <a:ext cx="3505203" cy="886691"/>
          </a:xfrm>
          <a:prstGeom prst="rect">
            <a:avLst/>
          </a:prstGeom>
          <a:solidFill>
            <a:srgbClr val="00206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Faktor Pemungkin (Enabling)</a:t>
            </a:r>
            <a:endParaRPr b="1" i="0" sz="24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9" name="Google Shape;169;p3"/>
          <p:cNvSpPr/>
          <p:nvPr/>
        </p:nvSpPr>
        <p:spPr>
          <a:xfrm>
            <a:off x="1773374" y="3694834"/>
            <a:ext cx="3505207" cy="886691"/>
          </a:xfrm>
          <a:prstGeom prst="rect">
            <a:avLst/>
          </a:prstGeom>
          <a:solidFill>
            <a:srgbClr val="00330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Faktor Pendorong (Reinforcing)</a:t>
            </a:r>
            <a:endParaRPr b="1" i="0" sz="24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0" name="Google Shape;170;p3"/>
          <p:cNvSpPr/>
          <p:nvPr/>
        </p:nvSpPr>
        <p:spPr>
          <a:xfrm>
            <a:off x="6705600" y="221675"/>
            <a:ext cx="3228110" cy="886690"/>
          </a:xfrm>
          <a:prstGeom prst="roundRect">
            <a:avLst>
              <a:gd fmla="val 9936" name="adj"/>
            </a:avLst>
          </a:prstGeom>
          <a:solidFill>
            <a:srgbClr val="CCFF66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Perilaku</a:t>
            </a:r>
            <a:endParaRPr b="1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71" name="Google Shape;171;p3"/>
          <p:cNvCxnSpPr>
            <a:stCxn id="167" idx="3"/>
            <a:endCxn id="170" idx="1"/>
          </p:cNvCxnSpPr>
          <p:nvPr/>
        </p:nvCxnSpPr>
        <p:spPr>
          <a:xfrm flipH="1" rot="10800000">
            <a:off x="5278582" y="664909"/>
            <a:ext cx="1427100" cy="9630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00206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</p:cxnSp>
      <p:cxnSp>
        <p:nvCxnSpPr>
          <p:cNvPr id="172" name="Google Shape;172;p3"/>
          <p:cNvCxnSpPr>
            <a:stCxn id="168" idx="3"/>
            <a:endCxn id="170" idx="1"/>
          </p:cNvCxnSpPr>
          <p:nvPr/>
        </p:nvCxnSpPr>
        <p:spPr>
          <a:xfrm flipH="1" rot="10800000">
            <a:off x="5278581" y="665118"/>
            <a:ext cx="1427100" cy="22491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00206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</p:cxnSp>
      <p:cxnSp>
        <p:nvCxnSpPr>
          <p:cNvPr id="173" name="Google Shape;173;p3"/>
          <p:cNvCxnSpPr>
            <a:stCxn id="169" idx="3"/>
            <a:endCxn id="170" idx="1"/>
          </p:cNvCxnSpPr>
          <p:nvPr/>
        </p:nvCxnSpPr>
        <p:spPr>
          <a:xfrm flipH="1" rot="10800000">
            <a:off x="5278581" y="665079"/>
            <a:ext cx="1427100" cy="34731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00206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</p:cxnSp>
      <p:sp>
        <p:nvSpPr>
          <p:cNvPr id="174" name="Google Shape;174;p3"/>
          <p:cNvSpPr/>
          <p:nvPr/>
        </p:nvSpPr>
        <p:spPr>
          <a:xfrm>
            <a:off x="5569529" y="4657727"/>
            <a:ext cx="4253344" cy="2110651"/>
          </a:xfrm>
          <a:prstGeom prst="roundRect">
            <a:avLst>
              <a:gd fmla="val 9936" name="adj"/>
            </a:avLst>
          </a:prstGeom>
          <a:solidFill>
            <a:srgbClr val="CCFF66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Modifikasi perilaku: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Identifikasi perilaku target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Identifikasi penyebab perilaku yang muncul</a:t>
            </a:r>
            <a:endParaRPr sz="20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Menetukan metode intervensi</a:t>
            </a:r>
            <a:endParaRPr sz="20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Evaluasi hasil </a:t>
            </a:r>
            <a:endParaRPr/>
          </a:p>
        </p:txBody>
      </p:sp>
      <p:cxnSp>
        <p:nvCxnSpPr>
          <p:cNvPr id="175" name="Google Shape;175;p3"/>
          <p:cNvCxnSpPr>
            <a:stCxn id="167" idx="1"/>
            <a:endCxn id="174" idx="1"/>
          </p:cNvCxnSpPr>
          <p:nvPr/>
        </p:nvCxnSpPr>
        <p:spPr>
          <a:xfrm>
            <a:off x="1773382" y="1627909"/>
            <a:ext cx="3796200" cy="4085100"/>
          </a:xfrm>
          <a:prstGeom prst="bentConnector3">
            <a:avLst>
              <a:gd fmla="val -6022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6" name="Google Shape;176;p3"/>
          <p:cNvCxnSpPr>
            <a:stCxn id="168" idx="1"/>
            <a:endCxn id="174" idx="1"/>
          </p:cNvCxnSpPr>
          <p:nvPr/>
        </p:nvCxnSpPr>
        <p:spPr>
          <a:xfrm>
            <a:off x="1773378" y="2914218"/>
            <a:ext cx="3796200" cy="2798700"/>
          </a:xfrm>
          <a:prstGeom prst="bentConnector3">
            <a:avLst>
              <a:gd fmla="val -6022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7" name="Google Shape;177;p3"/>
          <p:cNvCxnSpPr>
            <a:stCxn id="169" idx="1"/>
            <a:endCxn id="174" idx="1"/>
          </p:cNvCxnSpPr>
          <p:nvPr/>
        </p:nvCxnSpPr>
        <p:spPr>
          <a:xfrm>
            <a:off x="1773374" y="4138179"/>
            <a:ext cx="3796200" cy="1575000"/>
          </a:xfrm>
          <a:prstGeom prst="bentConnector3">
            <a:avLst>
              <a:gd fmla="val -6022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78" name="Google Shape;178;p3"/>
          <p:cNvSpPr/>
          <p:nvPr/>
        </p:nvSpPr>
        <p:spPr>
          <a:xfrm>
            <a:off x="8783782" y="2034885"/>
            <a:ext cx="2760804" cy="1322678"/>
          </a:xfrm>
          <a:prstGeom prst="flowChartProcess">
            <a:avLst/>
          </a:prstGeom>
          <a:solidFill>
            <a:srgbClr val="C0000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Pengetahuan</a:t>
            </a:r>
            <a:endParaRPr b="1" sz="2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Sikap</a:t>
            </a:r>
            <a:endParaRPr b="1" sz="2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Tindakan</a:t>
            </a:r>
            <a:endParaRPr b="1" sz="2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79" name="Google Shape;179;p3"/>
          <p:cNvCxnSpPr>
            <a:stCxn id="170" idx="2"/>
            <a:endCxn id="178" idx="1"/>
          </p:cNvCxnSpPr>
          <p:nvPr/>
        </p:nvCxnSpPr>
        <p:spPr>
          <a:xfrm flipH="1" rot="-5400000">
            <a:off x="7757755" y="1670265"/>
            <a:ext cx="1587900" cy="464100"/>
          </a:xfrm>
          <a:prstGeom prst="bentConnector2">
            <a:avLst/>
          </a:prstGeom>
          <a:noFill/>
          <a:ln cap="flat" cmpd="sng" w="28575">
            <a:solidFill>
              <a:srgbClr val="00206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</p:cxnSp>
      <p:cxnSp>
        <p:nvCxnSpPr>
          <p:cNvPr id="180" name="Google Shape;180;p3"/>
          <p:cNvCxnSpPr>
            <a:stCxn id="174" idx="3"/>
            <a:endCxn id="178" idx="2"/>
          </p:cNvCxnSpPr>
          <p:nvPr/>
        </p:nvCxnSpPr>
        <p:spPr>
          <a:xfrm flipH="1" rot="10800000">
            <a:off x="9822873" y="3357452"/>
            <a:ext cx="341400" cy="2355600"/>
          </a:xfrm>
          <a:prstGeom prst="bentConnector2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"/>
          <p:cNvSpPr/>
          <p:nvPr/>
        </p:nvSpPr>
        <p:spPr>
          <a:xfrm>
            <a:off x="4904461" y="1883311"/>
            <a:ext cx="2334515" cy="1587680"/>
          </a:xfrm>
          <a:prstGeom prst="flowChartProcess">
            <a:avLst/>
          </a:prstGeom>
          <a:solidFill>
            <a:srgbClr val="C0000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Knowledge</a:t>
            </a:r>
            <a:endParaRPr b="1" sz="2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Attitude</a:t>
            </a:r>
            <a:endParaRPr b="1" sz="2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Practice</a:t>
            </a:r>
            <a:endParaRPr/>
          </a:p>
        </p:txBody>
      </p:sp>
      <p:sp>
        <p:nvSpPr>
          <p:cNvPr id="186" name="Google Shape;186;p4"/>
          <p:cNvSpPr txBox="1"/>
          <p:nvPr>
            <p:ph idx="1" type="body"/>
          </p:nvPr>
        </p:nvSpPr>
        <p:spPr>
          <a:xfrm>
            <a:off x="301325" y="1045700"/>
            <a:ext cx="3390900" cy="2862300"/>
          </a:xfrm>
          <a:prstGeom prst="rect">
            <a:avLst/>
          </a:prstGeom>
          <a:solidFill>
            <a:srgbClr val="CCFF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480"/>
              <a:buChar char="•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Mengetahui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480"/>
              <a:buChar char="•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Memahami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480"/>
              <a:buChar char="•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Mengaplikasikan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480"/>
              <a:buChar char="•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Menganalisis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480"/>
              <a:buChar char="•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Mensistesis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480"/>
              <a:buChar char="•"/>
            </a:pPr>
            <a:r>
              <a:rPr lang="en-US">
                <a:latin typeface="Cambria"/>
                <a:ea typeface="Cambria"/>
                <a:cs typeface="Cambria"/>
                <a:sym typeface="Cambria"/>
              </a:rPr>
              <a:t>Mengevaluasi</a:t>
            </a:r>
            <a:endParaRPr sz="24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7" name="Google Shape;187;p4"/>
          <p:cNvSpPr txBox="1"/>
          <p:nvPr/>
        </p:nvSpPr>
        <p:spPr>
          <a:xfrm>
            <a:off x="8343873" y="1512196"/>
            <a:ext cx="3390927" cy="1916804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Menerima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Menanggapi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Menilai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Bertanggungjawab</a:t>
            </a:r>
            <a:endParaRPr sz="2400">
              <a:solidFill>
                <a:srgbClr val="3F3F3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8" name="Google Shape;188;p4"/>
          <p:cNvSpPr txBox="1"/>
          <p:nvPr/>
        </p:nvSpPr>
        <p:spPr>
          <a:xfrm>
            <a:off x="4790196" y="4565074"/>
            <a:ext cx="2964873" cy="1988127"/>
          </a:xfrm>
          <a:prstGeom prst="rect">
            <a:avLst/>
          </a:prstGeom>
          <a:solidFill>
            <a:srgbClr val="E0F0E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Persepsi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Respon terpola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Mekanisme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8"/>
              <a:buFont typeface="Noto Sans Symbols"/>
              <a:buChar char="◼"/>
            </a:pPr>
            <a:r>
              <a:rPr lang="en-US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Beradaptasi</a:t>
            </a:r>
            <a:endParaRPr sz="2400">
              <a:solidFill>
                <a:srgbClr val="3F3F3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9" name="Google Shape;189;p4"/>
          <p:cNvSpPr/>
          <p:nvPr/>
        </p:nvSpPr>
        <p:spPr>
          <a:xfrm>
            <a:off x="7103954" y="2438400"/>
            <a:ext cx="1347226" cy="59140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AEFF6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0" name="Google Shape;190;p4"/>
          <p:cNvSpPr/>
          <p:nvPr/>
        </p:nvSpPr>
        <p:spPr>
          <a:xfrm rot="5400000">
            <a:off x="5398726" y="3702178"/>
            <a:ext cx="1394544" cy="70531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B05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1" name="Google Shape;191;p4"/>
          <p:cNvSpPr/>
          <p:nvPr/>
        </p:nvSpPr>
        <p:spPr>
          <a:xfrm rot="10800000">
            <a:off x="3491345" y="2028785"/>
            <a:ext cx="1596703" cy="52827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2" name="Google Shape;192;p4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"/>
          <p:cNvSpPr txBox="1"/>
          <p:nvPr>
            <p:ph idx="1" type="body"/>
          </p:nvPr>
        </p:nvSpPr>
        <p:spPr>
          <a:xfrm>
            <a:off x="581200" y="2195951"/>
            <a:ext cx="4300500" cy="3206100"/>
          </a:xfrm>
          <a:prstGeom prst="rect">
            <a:avLst/>
          </a:prstGeom>
          <a:solidFill>
            <a:srgbClr val="FAEED5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92500" lnSpcReduction="10000"/>
          </a:bodyPr>
          <a:lstStyle/>
          <a:p>
            <a:pPr indent="-285749" lvl="0" marL="285750" rtl="0" algn="l">
              <a:spcBef>
                <a:spcPts val="0"/>
              </a:spcBef>
              <a:spcAft>
                <a:spcPts val="0"/>
              </a:spcAft>
              <a:buSzPct val="145000"/>
              <a:buChar char="•"/>
            </a:pPr>
            <a:r>
              <a:rPr b="1" lang="en-US" sz="2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Keluhan &amp; Penyakit</a:t>
            </a:r>
            <a:endParaRPr b="1" sz="28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49" lvl="0" marL="285750" rtl="0" algn="l">
              <a:spcBef>
                <a:spcPts val="1800"/>
              </a:spcBef>
              <a:spcAft>
                <a:spcPts val="0"/>
              </a:spcAft>
              <a:buSzPct val="145000"/>
              <a:buChar char="•"/>
            </a:pPr>
            <a:r>
              <a:rPr b="1" lang="en-US" sz="2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Sistem Pelayanan Kesehatan</a:t>
            </a:r>
            <a:endParaRPr/>
          </a:p>
          <a:p>
            <a:pPr indent="-285749" lvl="0" marL="285750" rtl="0" algn="l">
              <a:spcBef>
                <a:spcPts val="1800"/>
              </a:spcBef>
              <a:spcAft>
                <a:spcPts val="0"/>
              </a:spcAft>
              <a:buSzPct val="145000"/>
              <a:buChar char="•"/>
            </a:pPr>
            <a:r>
              <a:rPr b="1" lang="en-US" sz="2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Makanan</a:t>
            </a:r>
            <a:endParaRPr b="1" sz="28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49" lvl="0" marL="285750" rtl="0" algn="l">
              <a:spcBef>
                <a:spcPts val="1800"/>
              </a:spcBef>
              <a:spcAft>
                <a:spcPts val="0"/>
              </a:spcAft>
              <a:buSzPct val="145000"/>
              <a:buChar char="•"/>
            </a:pPr>
            <a:r>
              <a:rPr b="1" lang="en-US" sz="2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Kesehatan lingkungan</a:t>
            </a:r>
            <a:endParaRPr b="1" sz="28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5"/>
          <p:cNvSpPr txBox="1"/>
          <p:nvPr>
            <p:ph idx="12" type="sldNum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‹#›</a:t>
            </a:fld>
            <a:endParaRPr b="0" i="0"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9" name="Google Shape;199;p5"/>
          <p:cNvSpPr txBox="1"/>
          <p:nvPr>
            <p:ph type="title"/>
          </p:nvPr>
        </p:nvSpPr>
        <p:spPr>
          <a:xfrm>
            <a:off x="655748" y="26371"/>
            <a:ext cx="7371317" cy="8495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5400"/>
              <a:buFont typeface="Arial"/>
              <a:buNone/>
            </a:pPr>
            <a:r>
              <a:rPr lang="en-US" sz="5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Perilaku Kesehatan</a:t>
            </a:r>
            <a:endParaRPr sz="54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5"/>
          <p:cNvSpPr txBox="1"/>
          <p:nvPr/>
        </p:nvSpPr>
        <p:spPr>
          <a:xfrm>
            <a:off x="5818909" y="1077622"/>
            <a:ext cx="3813468" cy="2448371"/>
          </a:xfrm>
          <a:prstGeom prst="rect">
            <a:avLst/>
          </a:prstGeom>
          <a:noFill/>
          <a:ln cap="flat" cmpd="sng" w="381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44"/>
              <a:buFont typeface="Noto Sans Symbols"/>
              <a:buChar char="◼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Promosi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44"/>
              <a:buFont typeface="Noto Sans Symbols"/>
              <a:buChar char="◼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Pencegahan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44"/>
              <a:buFont typeface="Noto Sans Symbols"/>
              <a:buChar char="◼"/>
            </a:pPr>
            <a:r>
              <a:rPr b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Pengobatan</a:t>
            </a:r>
            <a:endParaRPr b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6000" lvl="0" marL="30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44"/>
              <a:buFont typeface="Noto Sans Symbols"/>
              <a:buChar char="◼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Rehabilitasi</a:t>
            </a:r>
            <a:endParaRPr sz="3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5"/>
          <p:cNvSpPr txBox="1"/>
          <p:nvPr/>
        </p:nvSpPr>
        <p:spPr>
          <a:xfrm>
            <a:off x="7671787" y="4157394"/>
            <a:ext cx="3939021" cy="2266520"/>
          </a:xfrm>
          <a:prstGeom prst="rect">
            <a:avLst/>
          </a:prstGeom>
          <a:noFill/>
          <a:ln cap="flat" cmpd="sng" w="38100">
            <a:solidFill>
              <a:srgbClr val="0C0C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Pengobatan sendiri</a:t>
            </a:r>
            <a:endParaRPr sz="2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Shopping</a:t>
            </a:r>
            <a:endParaRPr/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Terfragmentasi</a:t>
            </a:r>
            <a:endParaRPr sz="2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Menunda</a:t>
            </a:r>
            <a:endParaRPr sz="2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Tidak melanjutkan</a:t>
            </a:r>
            <a:endParaRPr sz="2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5"/>
          <p:cNvSpPr/>
          <p:nvPr/>
        </p:nvSpPr>
        <p:spPr>
          <a:xfrm>
            <a:off x="4341407" y="2195947"/>
            <a:ext cx="1477502" cy="718484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rnd" cmpd="sng" w="158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3" name="Google Shape;203;p5"/>
          <p:cNvSpPr/>
          <p:nvPr/>
        </p:nvSpPr>
        <p:spPr>
          <a:xfrm rot="5400000">
            <a:off x="8877507" y="2334490"/>
            <a:ext cx="1856509" cy="2189019"/>
          </a:xfrm>
          <a:prstGeom prst="bentArrow">
            <a:avLst>
              <a:gd fmla="val 17537" name="adj1"/>
              <a:gd fmla="val 25000" name="adj2"/>
              <a:gd fmla="val 25000" name="adj3"/>
              <a:gd fmla="val 43750" name="adj4"/>
            </a:avLst>
          </a:prstGeom>
          <a:solidFill>
            <a:srgbClr val="FF0000"/>
          </a:solidFill>
          <a:ln cap="rnd" cmpd="sng" w="158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"/>
          <p:cNvSpPr txBox="1"/>
          <p:nvPr>
            <p:ph idx="12" type="sldNum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‹#›</a:t>
            </a:fld>
            <a:endParaRPr b="0" i="0"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9" name="Google Shape;209;p6"/>
          <p:cNvSpPr/>
          <p:nvPr/>
        </p:nvSpPr>
        <p:spPr>
          <a:xfrm rot="5400000">
            <a:off x="4512329" y="730350"/>
            <a:ext cx="1857388" cy="1025999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6666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6"/>
          <p:cNvSpPr txBox="1"/>
          <p:nvPr/>
        </p:nvSpPr>
        <p:spPr>
          <a:xfrm>
            <a:off x="311024" y="5395998"/>
            <a:ext cx="9795643" cy="928694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Modifikasi Perilaku</a:t>
            </a:r>
            <a:endParaRPr sz="54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6"/>
          <p:cNvSpPr txBox="1"/>
          <p:nvPr/>
        </p:nvSpPr>
        <p:spPr>
          <a:xfrm>
            <a:off x="311025" y="3563101"/>
            <a:ext cx="2943300" cy="1648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Keluhan &amp; Penyakit</a:t>
            </a:r>
            <a:endParaRPr b="1" sz="20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Sistem Pelayanan Kesehatan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Makanan</a:t>
            </a:r>
            <a:endParaRPr b="1" sz="20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Kesehatan lingkungan</a:t>
            </a:r>
            <a:endParaRPr sz="2000">
              <a:solidFill>
                <a:srgbClr val="FFFF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2" name="Google Shape;212;p6"/>
          <p:cNvSpPr txBox="1"/>
          <p:nvPr/>
        </p:nvSpPr>
        <p:spPr>
          <a:xfrm>
            <a:off x="3709804" y="3714752"/>
            <a:ext cx="3371848" cy="1496511"/>
          </a:xfrm>
          <a:prstGeom prst="rect">
            <a:avLst/>
          </a:prstGeom>
          <a:solidFill>
            <a:srgbClr val="5E0D0E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Promosi</a:t>
            </a:r>
            <a:endParaRPr sz="24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Pencegahan</a:t>
            </a:r>
            <a:endParaRPr sz="24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Pengobatan</a:t>
            </a:r>
            <a:endParaRPr b="1" sz="24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Rehabilitasi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213" name="Google Shape;213;p6"/>
          <p:cNvGrpSpPr/>
          <p:nvPr/>
        </p:nvGrpSpPr>
        <p:grpSpPr>
          <a:xfrm>
            <a:off x="1801036" y="393556"/>
            <a:ext cx="8656505" cy="4112482"/>
            <a:chOff x="914345" y="0"/>
            <a:chExt cx="8656505" cy="4112482"/>
          </a:xfrm>
        </p:grpSpPr>
        <p:sp>
          <p:nvSpPr>
            <p:cNvPr id="214" name="Google Shape;214;p6"/>
            <p:cNvSpPr/>
            <p:nvPr/>
          </p:nvSpPr>
          <p:spPr>
            <a:xfrm>
              <a:off x="914345" y="0"/>
              <a:ext cx="8656505" cy="4112482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E8636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6"/>
            <p:cNvSpPr/>
            <p:nvPr/>
          </p:nvSpPr>
          <p:spPr>
            <a:xfrm>
              <a:off x="1213377" y="1223446"/>
              <a:ext cx="3055237" cy="1644992"/>
            </a:xfrm>
            <a:prstGeom prst="roundRect">
              <a:avLst>
                <a:gd fmla="val 16667" name="adj"/>
              </a:avLst>
            </a:prstGeom>
            <a:solidFill>
              <a:srgbClr val="101010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6"/>
            <p:cNvSpPr txBox="1"/>
            <p:nvPr/>
          </p:nvSpPr>
          <p:spPr>
            <a:xfrm>
              <a:off x="1293679" y="1303748"/>
              <a:ext cx="2894633" cy="14843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7625" lIns="167625" spcFirstLastPara="1" rIns="167625" wrap="square" tIns="167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Cambria"/>
                <a:buNone/>
              </a:pPr>
              <a:r>
                <a:rPr b="1" lang="en-US" sz="4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Perilaku</a:t>
              </a:r>
              <a:endParaRPr b="1" sz="4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5111136" y="1208806"/>
              <a:ext cx="3055237" cy="1644992"/>
            </a:xfrm>
            <a:prstGeom prst="roundRect">
              <a:avLst>
                <a:gd fmla="val 16667" name="adj"/>
              </a:avLst>
            </a:prstGeom>
            <a:solidFill>
              <a:srgbClr val="C00000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6"/>
            <p:cNvSpPr txBox="1"/>
            <p:nvPr/>
          </p:nvSpPr>
          <p:spPr>
            <a:xfrm>
              <a:off x="5191438" y="1289108"/>
              <a:ext cx="2894633" cy="14843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7625" lIns="167625" spcFirstLastPara="1" rIns="167625" wrap="square" tIns="167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Cambria"/>
                <a:buNone/>
              </a:pPr>
              <a:r>
                <a:rPr b="1" lang="en-US" sz="4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Penyakit</a:t>
              </a:r>
              <a:endParaRPr b="1" sz="4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19" name="Google Shape;219;p6"/>
          <p:cNvSpPr txBox="1"/>
          <p:nvPr/>
        </p:nvSpPr>
        <p:spPr>
          <a:xfrm>
            <a:off x="7605951" y="3643314"/>
            <a:ext cx="3075904" cy="20002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Noto Sans Symbols"/>
              <a:buChar char="▪"/>
            </a:pPr>
            <a:r>
              <a:rPr lang="en-US" sz="2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Pengobatan sendiri</a:t>
            </a:r>
            <a:endParaRPr sz="2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Noto Sans Symbols"/>
              <a:buChar char="▪"/>
            </a:pPr>
            <a:r>
              <a:rPr lang="en-US" sz="2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Shopping</a:t>
            </a:r>
            <a:endParaRPr/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Noto Sans Symbols"/>
              <a:buChar char="▪"/>
            </a:pPr>
            <a:r>
              <a:rPr lang="en-US" sz="2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Terfragmentasi</a:t>
            </a:r>
            <a:endParaRPr sz="2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Noto Sans Symbols"/>
              <a:buChar char="▪"/>
            </a:pPr>
            <a:r>
              <a:rPr lang="en-US" sz="2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Menunda</a:t>
            </a:r>
            <a:endParaRPr sz="2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Noto Sans Symbols"/>
              <a:buChar char="▪"/>
            </a:pPr>
            <a:r>
              <a:rPr lang="en-US" sz="2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Tidak melanjutkan</a:t>
            </a:r>
            <a:endParaRPr sz="2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6"/>
          <p:cNvSpPr/>
          <p:nvPr/>
        </p:nvSpPr>
        <p:spPr>
          <a:xfrm>
            <a:off x="2995019" y="3689857"/>
            <a:ext cx="772143" cy="47048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rnd" cmpd="sng" w="158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21" name="Google Shape;221;p6"/>
          <p:cNvSpPr/>
          <p:nvPr/>
        </p:nvSpPr>
        <p:spPr>
          <a:xfrm>
            <a:off x="6898018" y="4408203"/>
            <a:ext cx="772143" cy="47048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rnd" cmpd="sng" w="158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7"/>
          <p:cNvSpPr txBox="1"/>
          <p:nvPr>
            <p:ph type="title"/>
          </p:nvPr>
        </p:nvSpPr>
        <p:spPr>
          <a:xfrm rot="-5400000">
            <a:off x="-1720838" y="3286124"/>
            <a:ext cx="4604056" cy="1000108"/>
          </a:xfrm>
          <a:prstGeom prst="rect">
            <a:avLst/>
          </a:prstGeom>
          <a:solidFill>
            <a:srgbClr val="FAEED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Arial"/>
              <a:buNone/>
            </a:pPr>
            <a:r>
              <a:rPr b="1" lang="en-US" sz="4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Fungsi Keluarga</a:t>
            </a:r>
            <a:endParaRPr b="1" sz="48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7" name="Google Shape;227;p7"/>
          <p:cNvGrpSpPr/>
          <p:nvPr/>
        </p:nvGrpSpPr>
        <p:grpSpPr>
          <a:xfrm>
            <a:off x="1524000" y="1202689"/>
            <a:ext cx="4857752" cy="5524167"/>
            <a:chOff x="0" y="131143"/>
            <a:chExt cx="4857752" cy="5524167"/>
          </a:xfrm>
        </p:grpSpPr>
        <p:sp>
          <p:nvSpPr>
            <p:cNvPr id="228" name="Google Shape;228;p7"/>
            <p:cNvSpPr/>
            <p:nvPr/>
          </p:nvSpPr>
          <p:spPr>
            <a:xfrm>
              <a:off x="0" y="352543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67B7A5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242887" y="131143"/>
              <a:ext cx="3400426" cy="442800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7"/>
            <p:cNvSpPr txBox="1"/>
            <p:nvPr/>
          </p:nvSpPr>
          <p:spPr>
            <a:xfrm>
              <a:off x="264503" y="152759"/>
              <a:ext cx="3357194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Agama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0" y="1032943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64BBAD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242887" y="811543"/>
              <a:ext cx="3400426" cy="442800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7"/>
            <p:cNvSpPr txBox="1"/>
            <p:nvPr/>
          </p:nvSpPr>
          <p:spPr>
            <a:xfrm>
              <a:off x="264503" y="833159"/>
              <a:ext cx="3357194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Sosial Budaya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0" y="1713343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60BFB7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7"/>
            <p:cNvSpPr/>
            <p:nvPr/>
          </p:nvSpPr>
          <p:spPr>
            <a:xfrm>
              <a:off x="242887" y="1491943"/>
              <a:ext cx="3400426" cy="442800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7"/>
            <p:cNvSpPr txBox="1"/>
            <p:nvPr/>
          </p:nvSpPr>
          <p:spPr>
            <a:xfrm>
              <a:off x="264503" y="1513559"/>
              <a:ext cx="3357194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Kasih sayang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0" y="2393743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5CC3C2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242887" y="2172343"/>
              <a:ext cx="3400426" cy="442800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7"/>
            <p:cNvSpPr txBox="1"/>
            <p:nvPr/>
          </p:nvSpPr>
          <p:spPr>
            <a:xfrm>
              <a:off x="264503" y="2193959"/>
              <a:ext cx="3357194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Perlindungan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0" y="3074143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59C1C7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242887" y="2852743"/>
              <a:ext cx="3400426" cy="442800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7"/>
            <p:cNvSpPr txBox="1"/>
            <p:nvPr/>
          </p:nvSpPr>
          <p:spPr>
            <a:xfrm>
              <a:off x="264503" y="2874359"/>
              <a:ext cx="3357194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Reproduksi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0" y="3916510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56BDCA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242887" y="3533143"/>
              <a:ext cx="3400426" cy="604767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7"/>
            <p:cNvSpPr txBox="1"/>
            <p:nvPr/>
          </p:nvSpPr>
          <p:spPr>
            <a:xfrm>
              <a:off x="272409" y="3562665"/>
              <a:ext cx="3341382" cy="5457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Sosialisasi dan Pendidikan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0" y="4596910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53B7CE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242887" y="4375510"/>
              <a:ext cx="3400426" cy="442800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7"/>
            <p:cNvSpPr txBox="1"/>
            <p:nvPr/>
          </p:nvSpPr>
          <p:spPr>
            <a:xfrm>
              <a:off x="264503" y="4397126"/>
              <a:ext cx="3357194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Ekonomi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0" y="5277310"/>
              <a:ext cx="4857752" cy="378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9525">
              <a:solidFill>
                <a:srgbClr val="4FB0D2"/>
              </a:solidFill>
              <a:prstDash val="solid"/>
              <a:round/>
              <a:headEnd len="sm" w="sm" type="none"/>
              <a:tailEnd len="sm" w="sm" type="none"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242887" y="5055910"/>
              <a:ext cx="3400426" cy="442800"/>
            </a:xfrm>
            <a:prstGeom prst="roundRect">
              <a:avLst>
                <a:gd fmla="val 16667" name="adj"/>
              </a:avLst>
            </a:prstGeom>
            <a:solidFill>
              <a:srgbClr val="663300"/>
            </a:solidFill>
            <a:ln>
              <a:noFill/>
            </a:ln>
            <a:effectLst>
              <a:reflection blurRad="0" dir="5400000" dist="12700" endA="0" endPos="32000" fadeDir="5400000" kx="0" rotWithShape="0" stA="26000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7"/>
            <p:cNvSpPr txBox="1"/>
            <p:nvPr/>
          </p:nvSpPr>
          <p:spPr>
            <a:xfrm>
              <a:off x="264503" y="5077526"/>
              <a:ext cx="3357194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8525" spcFirstLastPara="1" rIns="128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mbria"/>
                <a:buNone/>
              </a:pPr>
              <a:r>
                <a:rPr b="1" lang="en-US" sz="2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Pembinaan lingkungan</a:t>
              </a:r>
              <a:endParaRPr b="1" sz="2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52" name="Google Shape;252;p7"/>
          <p:cNvGrpSpPr/>
          <p:nvPr/>
        </p:nvGrpSpPr>
        <p:grpSpPr>
          <a:xfrm>
            <a:off x="6953256" y="1050853"/>
            <a:ext cx="3714744" cy="5756401"/>
            <a:chOff x="0" y="50745"/>
            <a:chExt cx="3714744" cy="5756401"/>
          </a:xfrm>
        </p:grpSpPr>
        <p:sp>
          <p:nvSpPr>
            <p:cNvPr id="253" name="Google Shape;253;p7"/>
            <p:cNvSpPr/>
            <p:nvPr/>
          </p:nvSpPr>
          <p:spPr>
            <a:xfrm>
              <a:off x="0" y="434505"/>
              <a:ext cx="3714744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15875">
              <a:solidFill>
                <a:srgbClr val="BC191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185737" y="50745"/>
              <a:ext cx="2600320" cy="767520"/>
            </a:xfrm>
            <a:prstGeom prst="roundRect">
              <a:avLst>
                <a:gd fmla="val 16667" name="adj"/>
              </a:avLst>
            </a:prstGeom>
            <a:solidFill>
              <a:srgbClr val="002060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7"/>
            <p:cNvSpPr txBox="1"/>
            <p:nvPr/>
          </p:nvSpPr>
          <p:spPr>
            <a:xfrm>
              <a:off x="223204" y="88212"/>
              <a:ext cx="2525386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8275" spcFirstLastPara="1" rIns="982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mbria"/>
                <a:buNone/>
              </a:pPr>
              <a:r>
                <a:rPr b="1" lang="en-US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Adaptasi</a:t>
              </a:r>
              <a:endParaRPr b="1" sz="2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0" y="1613865"/>
              <a:ext cx="3714744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15875">
              <a:solidFill>
                <a:srgbClr val="BC191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185737" y="1230105"/>
              <a:ext cx="2600320" cy="767520"/>
            </a:xfrm>
            <a:prstGeom prst="roundRect">
              <a:avLst>
                <a:gd fmla="val 16667" name="adj"/>
              </a:avLst>
            </a:prstGeom>
            <a:solidFill>
              <a:srgbClr val="002060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7"/>
            <p:cNvSpPr txBox="1"/>
            <p:nvPr/>
          </p:nvSpPr>
          <p:spPr>
            <a:xfrm>
              <a:off x="223204" y="1267572"/>
              <a:ext cx="2525386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8275" spcFirstLastPara="1" rIns="982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mbria"/>
                <a:buNone/>
              </a:pPr>
              <a:r>
                <a:rPr b="1" lang="en-US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Kerjasama </a:t>
              </a:r>
              <a:endParaRPr/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0" y="2793225"/>
              <a:ext cx="3714744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15875">
              <a:solidFill>
                <a:srgbClr val="BC191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185737" y="2409465"/>
              <a:ext cx="2600320" cy="767520"/>
            </a:xfrm>
            <a:prstGeom prst="roundRect">
              <a:avLst>
                <a:gd fmla="val 16667" name="adj"/>
              </a:avLst>
            </a:prstGeom>
            <a:solidFill>
              <a:srgbClr val="002060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7"/>
            <p:cNvSpPr txBox="1"/>
            <p:nvPr/>
          </p:nvSpPr>
          <p:spPr>
            <a:xfrm>
              <a:off x="223204" y="2446932"/>
              <a:ext cx="2525386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8275" spcFirstLastPara="1" rIns="982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mbria"/>
                <a:buNone/>
              </a:pPr>
              <a:r>
                <a:rPr b="1" lang="en-US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Pertumbuhan</a:t>
              </a:r>
              <a:endParaRPr b="1" sz="2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0" y="3972586"/>
              <a:ext cx="3714744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15875">
              <a:solidFill>
                <a:srgbClr val="BC191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185737" y="3588826"/>
              <a:ext cx="2600320" cy="767520"/>
            </a:xfrm>
            <a:prstGeom prst="roundRect">
              <a:avLst>
                <a:gd fmla="val 16667" name="adj"/>
              </a:avLst>
            </a:prstGeom>
            <a:solidFill>
              <a:srgbClr val="002060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7"/>
            <p:cNvSpPr txBox="1"/>
            <p:nvPr/>
          </p:nvSpPr>
          <p:spPr>
            <a:xfrm>
              <a:off x="223204" y="3626293"/>
              <a:ext cx="2525386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8275" spcFirstLastPara="1" rIns="982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mbria"/>
                <a:buNone/>
              </a:pPr>
              <a:r>
                <a:rPr b="1" lang="en-US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Kasih sayang</a:t>
              </a:r>
              <a:endParaRPr b="1" sz="2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0" y="5151946"/>
              <a:ext cx="3714744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15875">
              <a:solidFill>
                <a:srgbClr val="BC191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185737" y="4768185"/>
              <a:ext cx="3099946" cy="767520"/>
            </a:xfrm>
            <a:prstGeom prst="roundRect">
              <a:avLst>
                <a:gd fmla="val 16667" name="adj"/>
              </a:avLst>
            </a:prstGeom>
            <a:solidFill>
              <a:srgbClr val="002060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7"/>
            <p:cNvSpPr txBox="1"/>
            <p:nvPr/>
          </p:nvSpPr>
          <p:spPr>
            <a:xfrm>
              <a:off x="223204" y="4805652"/>
              <a:ext cx="3025012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98275" spcFirstLastPara="1" rIns="982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mbria"/>
                <a:buNone/>
              </a:pPr>
              <a:r>
                <a:rPr b="1" lang="en-US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Kebersamaan/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mbria"/>
                <a:buNone/>
              </a:pPr>
              <a:r>
                <a:rPr b="1" lang="en-US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Berbagi</a:t>
              </a:r>
              <a:endParaRPr b="1" sz="2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68" name="Google Shape;268;p7"/>
          <p:cNvSpPr/>
          <p:nvPr/>
        </p:nvSpPr>
        <p:spPr>
          <a:xfrm>
            <a:off x="5453058" y="1214422"/>
            <a:ext cx="1500198" cy="514351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Asih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Asuh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Asah</a:t>
            </a:r>
            <a:endParaRPr/>
          </a:p>
        </p:txBody>
      </p:sp>
      <p:sp>
        <p:nvSpPr>
          <p:cNvPr id="269" name="Google Shape;269;p7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8"/>
          <p:cNvSpPr txBox="1"/>
          <p:nvPr>
            <p:ph type="title"/>
          </p:nvPr>
        </p:nvSpPr>
        <p:spPr>
          <a:xfrm>
            <a:off x="4200742" y="3802823"/>
            <a:ext cx="3782990" cy="1188720"/>
          </a:xfrm>
          <a:prstGeom prst="rect">
            <a:avLst/>
          </a:prstGeom>
          <a:noFill/>
          <a:ln cap="flat" cmpd="sng" w="38100">
            <a:solidFill>
              <a:srgbClr val="0C0C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Endokrin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8"/>
          <p:cNvSpPr txBox="1"/>
          <p:nvPr/>
        </p:nvSpPr>
        <p:spPr>
          <a:xfrm>
            <a:off x="7303351" y="1020525"/>
            <a:ext cx="2935800" cy="676200"/>
          </a:xfrm>
          <a:prstGeom prst="rect">
            <a:avLst/>
          </a:prstGeom>
          <a:noFill/>
          <a:ln cap="flat" cmpd="sng" w="38100">
            <a:solidFill>
              <a:srgbClr val="0C0C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</a:pPr>
            <a:r>
              <a:rPr b="0" lang="en-US" sz="4000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PERILAKU</a:t>
            </a:r>
            <a:endParaRPr b="0" sz="4000" cap="non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8"/>
          <p:cNvSpPr txBox="1"/>
          <p:nvPr/>
        </p:nvSpPr>
        <p:spPr>
          <a:xfrm>
            <a:off x="1675898" y="1020525"/>
            <a:ext cx="2679000" cy="676200"/>
          </a:xfrm>
          <a:prstGeom prst="rect">
            <a:avLst/>
          </a:prstGeom>
          <a:noFill/>
          <a:ln cap="flat" cmpd="sng" w="38100">
            <a:solidFill>
              <a:srgbClr val="0C0C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rmAutofit fontScale="85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Arial"/>
              <a:buNone/>
            </a:pPr>
            <a:r>
              <a:rPr b="0" lang="en-US" sz="4000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KELUARGA</a:t>
            </a:r>
            <a:endParaRPr b="0" sz="4000" cap="non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7" name="Google Shape;277;p8"/>
          <p:cNvCxnSpPr>
            <a:stCxn id="276" idx="2"/>
            <a:endCxn id="274" idx="0"/>
          </p:cNvCxnSpPr>
          <p:nvPr/>
        </p:nvCxnSpPr>
        <p:spPr>
          <a:xfrm flipH="1" rot="-5400000">
            <a:off x="3500798" y="1211325"/>
            <a:ext cx="2106000" cy="3076800"/>
          </a:xfrm>
          <a:prstGeom prst="bentConnector3">
            <a:avLst>
              <a:gd fmla="val 50002" name="adj1"/>
            </a:avLst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78" name="Google Shape;278;p8"/>
          <p:cNvCxnSpPr>
            <a:stCxn id="275" idx="2"/>
            <a:endCxn id="274" idx="0"/>
          </p:cNvCxnSpPr>
          <p:nvPr/>
        </p:nvCxnSpPr>
        <p:spPr>
          <a:xfrm rot="5400000">
            <a:off x="6378751" y="1410225"/>
            <a:ext cx="2106000" cy="2679000"/>
          </a:xfrm>
          <a:prstGeom prst="bentConnector3">
            <a:avLst>
              <a:gd fmla="val 50002" name="adj1"/>
            </a:avLst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79" name="Google Shape;279;p8"/>
          <p:cNvCxnSpPr>
            <a:stCxn id="276" idx="3"/>
            <a:endCxn id="275" idx="1"/>
          </p:cNvCxnSpPr>
          <p:nvPr/>
        </p:nvCxnSpPr>
        <p:spPr>
          <a:xfrm>
            <a:off x="4354898" y="1358625"/>
            <a:ext cx="2948400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280" name="Google Shape;280;p8"/>
          <p:cNvSpPr txBox="1"/>
          <p:nvPr/>
        </p:nvSpPr>
        <p:spPr>
          <a:xfrm>
            <a:off x="490191" y="2962211"/>
            <a:ext cx="2782422" cy="11887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Fungsi keluarga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3A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APGAR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"/>
          <p:cNvSpPr txBox="1"/>
          <p:nvPr/>
        </p:nvSpPr>
        <p:spPr>
          <a:xfrm>
            <a:off x="490191" y="4253346"/>
            <a:ext cx="2782422" cy="1496511"/>
          </a:xfrm>
          <a:prstGeom prst="rect">
            <a:avLst/>
          </a:prstGeom>
          <a:solidFill>
            <a:srgbClr val="5E0D0E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Tugas keluarga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Interaksi dgn dokter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8"/>
          <p:cNvSpPr txBox="1"/>
          <p:nvPr/>
        </p:nvSpPr>
        <p:spPr>
          <a:xfrm>
            <a:off x="8898510" y="1818669"/>
            <a:ext cx="3280200" cy="1413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Keluhan &amp; Penyakit</a:t>
            </a:r>
            <a:endParaRPr b="1" sz="18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Sistem Pelayanan Kesehatan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Makanan</a:t>
            </a:r>
            <a:endParaRPr b="1" sz="18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Kesehatan lingkungan</a:t>
            </a:r>
            <a:endParaRPr sz="1800">
              <a:solidFill>
                <a:srgbClr val="FFFF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3" name="Google Shape;283;p8"/>
          <p:cNvSpPr txBox="1"/>
          <p:nvPr/>
        </p:nvSpPr>
        <p:spPr>
          <a:xfrm>
            <a:off x="8919389" y="3354200"/>
            <a:ext cx="2943252" cy="1188721"/>
          </a:xfrm>
          <a:prstGeom prst="rect">
            <a:avLst/>
          </a:prstGeom>
          <a:solidFill>
            <a:srgbClr val="5E0D0E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Promosi</a:t>
            </a:r>
            <a:endParaRPr sz="20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Pencegahan</a:t>
            </a:r>
            <a:endParaRPr sz="20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Pengobatan</a:t>
            </a:r>
            <a:endParaRPr b="1" sz="20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3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Rehabilitasi </a:t>
            </a:r>
            <a:endParaRPr/>
          </a:p>
        </p:txBody>
      </p:sp>
      <p:sp>
        <p:nvSpPr>
          <p:cNvPr id="284" name="Google Shape;284;p8"/>
          <p:cNvSpPr txBox="1"/>
          <p:nvPr/>
        </p:nvSpPr>
        <p:spPr>
          <a:xfrm>
            <a:off x="8919389" y="4617080"/>
            <a:ext cx="2935724" cy="149651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Pengobatan sendiri</a:t>
            </a:r>
            <a:endParaRPr sz="20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Shopping</a:t>
            </a:r>
            <a:endParaRPr/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Terfragmentasi</a:t>
            </a:r>
            <a:endParaRPr sz="20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Menunda</a:t>
            </a:r>
            <a:endParaRPr sz="20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5397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Tidak melanjutkan</a:t>
            </a:r>
            <a:endParaRPr sz="20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8"/>
          <p:cNvSpPr/>
          <p:nvPr/>
        </p:nvSpPr>
        <p:spPr>
          <a:xfrm>
            <a:off x="3272613" y="3354200"/>
            <a:ext cx="935657" cy="211405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6" name="Google Shape;286;p8"/>
          <p:cNvSpPr/>
          <p:nvPr/>
        </p:nvSpPr>
        <p:spPr>
          <a:xfrm rot="10800000">
            <a:off x="7962835" y="3354200"/>
            <a:ext cx="935657" cy="211405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7" name="Google Shape;287;p8"/>
          <p:cNvSpPr/>
          <p:nvPr/>
        </p:nvSpPr>
        <p:spPr>
          <a:xfrm rot="10800000">
            <a:off x="3645154" y="4329089"/>
            <a:ext cx="4901694" cy="246539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993300"/>
          </a:solidFill>
          <a:ln cap="rnd" cmpd="sng" w="15875">
            <a:solidFill>
              <a:srgbClr val="8914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8" name="Google Shape;288;p8"/>
          <p:cNvSpPr/>
          <p:nvPr/>
        </p:nvSpPr>
        <p:spPr>
          <a:xfrm>
            <a:off x="4186649" y="5659019"/>
            <a:ext cx="3770175" cy="8354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accent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Corbel"/>
              </a:rPr>
              <a:t>Modifikasi</a:t>
            </a:r>
          </a:p>
        </p:txBody>
      </p:sp>
      <p:sp>
        <p:nvSpPr>
          <p:cNvPr id="289" name="Google Shape;289;p8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9"/>
          <p:cNvSpPr txBox="1"/>
          <p:nvPr/>
        </p:nvSpPr>
        <p:spPr>
          <a:xfrm>
            <a:off x="2042864" y="37063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</a:pPr>
            <a:r>
              <a:rPr b="0" lang="en-US" sz="4000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TERIMA KASIH ATAS PERHATIANNYA</a:t>
            </a:r>
            <a:endParaRPr b="0" sz="4000" cap="non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9"/>
          <p:cNvSpPr/>
          <p:nvPr/>
        </p:nvSpPr>
        <p:spPr>
          <a:xfrm>
            <a:off x="1919536" y="1324627"/>
            <a:ext cx="8352928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Doctor…..is agents of change with a health care comprehensive holistic approach</a:t>
            </a:r>
            <a:endParaRPr/>
          </a:p>
        </p:txBody>
      </p:sp>
      <p:sp>
        <p:nvSpPr>
          <p:cNvPr id="296" name="Google Shape;296;p9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2021-11-08T06:31:30Z</dcterms:created>
  <dc:creator>FEBS</dc:creator>
</cp:coreProperties>
</file>