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646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1B4C1BA-6740-4695-9A7C-D87A0A4C1E25}" type="datetimeFigureOut">
              <a:rPr lang="id-ID" smtClean="0"/>
              <a:t>03/08/2020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F373AED-75C0-47E7-951B-FBF85AF1B388}" type="slidenum">
              <a:rPr lang="id-ID" smtClean="0"/>
              <a:t>‹#›</a:t>
            </a:fld>
            <a:endParaRPr lang="id-ID"/>
          </a:p>
        </p:txBody>
      </p:sp>
    </p:spTree>
    <p:extLst>
      <p:ext uri="{BB962C8B-B14F-4D97-AF65-F5344CB8AC3E}">
        <p14:creationId xmlns:p14="http://schemas.microsoft.com/office/powerpoint/2010/main" val="1803235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B4C1BA-6740-4695-9A7C-D87A0A4C1E25}" type="datetimeFigureOut">
              <a:rPr lang="id-ID" smtClean="0"/>
              <a:t>03/08/2020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F373AED-75C0-47E7-951B-FBF85AF1B388}" type="slidenum">
              <a:rPr lang="id-ID" smtClean="0"/>
              <a:t>‹#›</a:t>
            </a:fld>
            <a:endParaRPr lang="id-ID"/>
          </a:p>
        </p:txBody>
      </p:sp>
    </p:spTree>
    <p:extLst>
      <p:ext uri="{BB962C8B-B14F-4D97-AF65-F5344CB8AC3E}">
        <p14:creationId xmlns:p14="http://schemas.microsoft.com/office/powerpoint/2010/main" val="63613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1B4C1BA-6740-4695-9A7C-D87A0A4C1E25}" type="datetimeFigureOut">
              <a:rPr lang="id-ID" smtClean="0"/>
              <a:t>03/08/2020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F373AED-75C0-47E7-951B-FBF85AF1B388}" type="slidenum">
              <a:rPr lang="id-ID" smtClean="0"/>
              <a:t>‹#›</a:t>
            </a:fld>
            <a:endParaRPr lang="id-ID"/>
          </a:p>
        </p:txBody>
      </p:sp>
    </p:spTree>
    <p:extLst>
      <p:ext uri="{BB962C8B-B14F-4D97-AF65-F5344CB8AC3E}">
        <p14:creationId xmlns:p14="http://schemas.microsoft.com/office/powerpoint/2010/main" val="11145962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1B4C1BA-6740-4695-9A7C-D87A0A4C1E25}" type="datetimeFigureOut">
              <a:rPr lang="id-ID" smtClean="0"/>
              <a:t>03/08/2020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F373AED-75C0-47E7-951B-FBF85AF1B388}" type="slidenum">
              <a:rPr lang="id-ID" smtClean="0"/>
              <a:t>‹#›</a:t>
            </a:fld>
            <a:endParaRPr lang="id-ID"/>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3712465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B4C1BA-6740-4695-9A7C-D87A0A4C1E25}" type="datetimeFigureOut">
              <a:rPr lang="id-ID" smtClean="0"/>
              <a:t>03/08/2020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F373AED-75C0-47E7-951B-FBF85AF1B388}" type="slidenum">
              <a:rPr lang="id-ID" smtClean="0"/>
              <a:t>‹#›</a:t>
            </a:fld>
            <a:endParaRPr lang="id-ID"/>
          </a:p>
        </p:txBody>
      </p:sp>
    </p:spTree>
    <p:extLst>
      <p:ext uri="{BB962C8B-B14F-4D97-AF65-F5344CB8AC3E}">
        <p14:creationId xmlns:p14="http://schemas.microsoft.com/office/powerpoint/2010/main" val="28630550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1B4C1BA-6740-4695-9A7C-D87A0A4C1E25}" type="datetimeFigureOut">
              <a:rPr lang="id-ID" smtClean="0"/>
              <a:t>03/08/2020</a:t>
            </a:fld>
            <a:endParaRPr lang="id-ID"/>
          </a:p>
        </p:txBody>
      </p:sp>
      <p:sp>
        <p:nvSpPr>
          <p:cNvPr id="4"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F373AED-75C0-47E7-951B-FBF85AF1B388}" type="slidenum">
              <a:rPr lang="id-ID" smtClean="0"/>
              <a:t>‹#›</a:t>
            </a:fld>
            <a:endParaRPr lang="id-ID"/>
          </a:p>
        </p:txBody>
      </p:sp>
    </p:spTree>
    <p:extLst>
      <p:ext uri="{BB962C8B-B14F-4D97-AF65-F5344CB8AC3E}">
        <p14:creationId xmlns:p14="http://schemas.microsoft.com/office/powerpoint/2010/main" val="18353232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1B4C1BA-6740-4695-9A7C-D87A0A4C1E25}" type="datetimeFigureOut">
              <a:rPr lang="id-ID" smtClean="0"/>
              <a:t>03/08/2020</a:t>
            </a:fld>
            <a:endParaRPr lang="id-ID"/>
          </a:p>
        </p:txBody>
      </p:sp>
      <p:sp>
        <p:nvSpPr>
          <p:cNvPr id="4"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F373AED-75C0-47E7-951B-FBF85AF1B388}" type="slidenum">
              <a:rPr lang="id-ID" smtClean="0"/>
              <a:t>‹#›</a:t>
            </a:fld>
            <a:endParaRPr lang="id-ID"/>
          </a:p>
        </p:txBody>
      </p:sp>
    </p:spTree>
    <p:extLst>
      <p:ext uri="{BB962C8B-B14F-4D97-AF65-F5344CB8AC3E}">
        <p14:creationId xmlns:p14="http://schemas.microsoft.com/office/powerpoint/2010/main" val="29456833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B4C1BA-6740-4695-9A7C-D87A0A4C1E25}" type="datetimeFigureOut">
              <a:rPr lang="id-ID" smtClean="0"/>
              <a:t>03/08/2020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F373AED-75C0-47E7-951B-FBF85AF1B388}" type="slidenum">
              <a:rPr lang="id-ID" smtClean="0"/>
              <a:t>‹#›</a:t>
            </a:fld>
            <a:endParaRPr lang="id-ID"/>
          </a:p>
        </p:txBody>
      </p:sp>
    </p:spTree>
    <p:extLst>
      <p:ext uri="{BB962C8B-B14F-4D97-AF65-F5344CB8AC3E}">
        <p14:creationId xmlns:p14="http://schemas.microsoft.com/office/powerpoint/2010/main" val="40404368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B4C1BA-6740-4695-9A7C-D87A0A4C1E25}" type="datetimeFigureOut">
              <a:rPr lang="id-ID" smtClean="0"/>
              <a:t>03/08/2020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F373AED-75C0-47E7-951B-FBF85AF1B388}" type="slidenum">
              <a:rPr lang="id-ID" smtClean="0"/>
              <a:t>‹#›</a:t>
            </a:fld>
            <a:endParaRPr lang="id-ID"/>
          </a:p>
        </p:txBody>
      </p:sp>
    </p:spTree>
    <p:extLst>
      <p:ext uri="{BB962C8B-B14F-4D97-AF65-F5344CB8AC3E}">
        <p14:creationId xmlns:p14="http://schemas.microsoft.com/office/powerpoint/2010/main" val="901339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B1B4C1BA-6740-4695-9A7C-D87A0A4C1E25}" type="datetimeFigureOut">
              <a:rPr lang="id-ID" smtClean="0"/>
              <a:t>03/08/2020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F373AED-75C0-47E7-951B-FBF85AF1B388}" type="slidenum">
              <a:rPr lang="id-ID" smtClean="0"/>
              <a:t>‹#›</a:t>
            </a:fld>
            <a:endParaRPr lang="id-ID"/>
          </a:p>
        </p:txBody>
      </p:sp>
    </p:spTree>
    <p:extLst>
      <p:ext uri="{BB962C8B-B14F-4D97-AF65-F5344CB8AC3E}">
        <p14:creationId xmlns:p14="http://schemas.microsoft.com/office/powerpoint/2010/main" val="3973837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B4C1BA-6740-4695-9A7C-D87A0A4C1E25}" type="datetimeFigureOut">
              <a:rPr lang="id-ID" smtClean="0"/>
              <a:t>03/08/2020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F373AED-75C0-47E7-951B-FBF85AF1B388}" type="slidenum">
              <a:rPr lang="id-ID" smtClean="0"/>
              <a:t>‹#›</a:t>
            </a:fld>
            <a:endParaRPr lang="id-ID"/>
          </a:p>
        </p:txBody>
      </p:sp>
    </p:spTree>
    <p:extLst>
      <p:ext uri="{BB962C8B-B14F-4D97-AF65-F5344CB8AC3E}">
        <p14:creationId xmlns:p14="http://schemas.microsoft.com/office/powerpoint/2010/main" val="96339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1B4C1BA-6740-4695-9A7C-D87A0A4C1E25}" type="datetimeFigureOut">
              <a:rPr lang="id-ID" smtClean="0"/>
              <a:t>03/08/2020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F373AED-75C0-47E7-951B-FBF85AF1B388}" type="slidenum">
              <a:rPr lang="id-ID" smtClean="0"/>
              <a:t>‹#›</a:t>
            </a:fld>
            <a:endParaRPr lang="id-ID"/>
          </a:p>
        </p:txBody>
      </p:sp>
    </p:spTree>
    <p:extLst>
      <p:ext uri="{BB962C8B-B14F-4D97-AF65-F5344CB8AC3E}">
        <p14:creationId xmlns:p14="http://schemas.microsoft.com/office/powerpoint/2010/main" val="346286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B4C1BA-6740-4695-9A7C-D87A0A4C1E25}" type="datetimeFigureOut">
              <a:rPr lang="id-ID" smtClean="0"/>
              <a:t>03/08/2020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FF373AED-75C0-47E7-951B-FBF85AF1B388}" type="slidenum">
              <a:rPr lang="id-ID" smtClean="0"/>
              <a:t>‹#›</a:t>
            </a:fld>
            <a:endParaRPr lang="id-ID"/>
          </a:p>
        </p:txBody>
      </p:sp>
    </p:spTree>
    <p:extLst>
      <p:ext uri="{BB962C8B-B14F-4D97-AF65-F5344CB8AC3E}">
        <p14:creationId xmlns:p14="http://schemas.microsoft.com/office/powerpoint/2010/main" val="899456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B1B4C1BA-6740-4695-9A7C-D87A0A4C1E25}" type="datetimeFigureOut">
              <a:rPr lang="id-ID" smtClean="0"/>
              <a:t>03/08/2020</a:t>
            </a:fld>
            <a:endParaRPr lang="id-ID"/>
          </a:p>
        </p:txBody>
      </p:sp>
      <p:sp>
        <p:nvSpPr>
          <p:cNvPr id="5" name="Footer Placeholder 3"/>
          <p:cNvSpPr>
            <a:spLocks noGrp="1"/>
          </p:cNvSpPr>
          <p:nvPr>
            <p:ph type="ftr" sz="quarter" idx="11"/>
          </p:nvPr>
        </p:nvSpPr>
        <p:spPr/>
        <p:txBody>
          <a:bodyPr/>
          <a:lstStyle/>
          <a:p>
            <a:endParaRPr lang="id-ID"/>
          </a:p>
        </p:txBody>
      </p:sp>
      <p:sp>
        <p:nvSpPr>
          <p:cNvPr id="6" name="Slide Number Placeholder 4"/>
          <p:cNvSpPr>
            <a:spLocks noGrp="1"/>
          </p:cNvSpPr>
          <p:nvPr>
            <p:ph type="sldNum" sz="quarter" idx="12"/>
          </p:nvPr>
        </p:nvSpPr>
        <p:spPr/>
        <p:txBody>
          <a:bodyPr/>
          <a:lstStyle/>
          <a:p>
            <a:fld id="{FF373AED-75C0-47E7-951B-FBF85AF1B388}" type="slidenum">
              <a:rPr lang="id-ID" smtClean="0"/>
              <a:t>‹#›</a:t>
            </a:fld>
            <a:endParaRPr lang="id-ID"/>
          </a:p>
        </p:txBody>
      </p:sp>
    </p:spTree>
    <p:extLst>
      <p:ext uri="{BB962C8B-B14F-4D97-AF65-F5344CB8AC3E}">
        <p14:creationId xmlns:p14="http://schemas.microsoft.com/office/powerpoint/2010/main" val="1637618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1B4C1BA-6740-4695-9A7C-D87A0A4C1E25}" type="datetimeFigureOut">
              <a:rPr lang="id-ID" smtClean="0"/>
              <a:t>03/08/2020</a:t>
            </a:fld>
            <a:endParaRPr lang="id-ID"/>
          </a:p>
        </p:txBody>
      </p:sp>
      <p:sp>
        <p:nvSpPr>
          <p:cNvPr id="5" name="Footer Placeholder 2"/>
          <p:cNvSpPr>
            <a:spLocks noGrp="1"/>
          </p:cNvSpPr>
          <p:nvPr>
            <p:ph type="ftr" sz="quarter" idx="11"/>
          </p:nvPr>
        </p:nvSpPr>
        <p:spPr/>
        <p:txBody>
          <a:bodyPr/>
          <a:lstStyle/>
          <a:p>
            <a:endParaRPr lang="id-ID"/>
          </a:p>
        </p:txBody>
      </p:sp>
      <p:sp>
        <p:nvSpPr>
          <p:cNvPr id="6" name="Slide Number Placeholder 3"/>
          <p:cNvSpPr>
            <a:spLocks noGrp="1"/>
          </p:cNvSpPr>
          <p:nvPr>
            <p:ph type="sldNum" sz="quarter" idx="12"/>
          </p:nvPr>
        </p:nvSpPr>
        <p:spPr/>
        <p:txBody>
          <a:bodyPr/>
          <a:lstStyle/>
          <a:p>
            <a:fld id="{FF373AED-75C0-47E7-951B-FBF85AF1B388}" type="slidenum">
              <a:rPr lang="id-ID" smtClean="0"/>
              <a:t>‹#›</a:t>
            </a:fld>
            <a:endParaRPr lang="id-ID"/>
          </a:p>
        </p:txBody>
      </p:sp>
    </p:spTree>
    <p:extLst>
      <p:ext uri="{BB962C8B-B14F-4D97-AF65-F5344CB8AC3E}">
        <p14:creationId xmlns:p14="http://schemas.microsoft.com/office/powerpoint/2010/main" val="1113784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B1B4C1BA-6740-4695-9A7C-D87A0A4C1E25}" type="datetimeFigureOut">
              <a:rPr lang="id-ID" smtClean="0"/>
              <a:t>03/08/2020</a:t>
            </a:fld>
            <a:endParaRPr lang="id-ID"/>
          </a:p>
        </p:txBody>
      </p:sp>
      <p:sp>
        <p:nvSpPr>
          <p:cNvPr id="5" name="Footer Placeholder 5"/>
          <p:cNvSpPr>
            <a:spLocks noGrp="1"/>
          </p:cNvSpPr>
          <p:nvPr>
            <p:ph type="ftr" sz="quarter" idx="11"/>
          </p:nvPr>
        </p:nvSpPr>
        <p:spPr/>
        <p:txBody>
          <a:bodyPr/>
          <a:lstStyle/>
          <a:p>
            <a:endParaRPr lang="id-ID"/>
          </a:p>
        </p:txBody>
      </p:sp>
      <p:sp>
        <p:nvSpPr>
          <p:cNvPr id="6" name="Slide Number Placeholder 6"/>
          <p:cNvSpPr>
            <a:spLocks noGrp="1"/>
          </p:cNvSpPr>
          <p:nvPr>
            <p:ph type="sldNum" sz="quarter" idx="12"/>
          </p:nvPr>
        </p:nvSpPr>
        <p:spPr/>
        <p:txBody>
          <a:bodyPr/>
          <a:lstStyle/>
          <a:p>
            <a:fld id="{FF373AED-75C0-47E7-951B-FBF85AF1B388}" type="slidenum">
              <a:rPr lang="id-ID" smtClean="0"/>
              <a:t>‹#›</a:t>
            </a:fld>
            <a:endParaRPr lang="id-ID"/>
          </a:p>
        </p:txBody>
      </p:sp>
    </p:spTree>
    <p:extLst>
      <p:ext uri="{BB962C8B-B14F-4D97-AF65-F5344CB8AC3E}">
        <p14:creationId xmlns:p14="http://schemas.microsoft.com/office/powerpoint/2010/main" val="1503233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B4C1BA-6740-4695-9A7C-D87A0A4C1E25}" type="datetimeFigureOut">
              <a:rPr lang="id-ID" smtClean="0"/>
              <a:t>03/08/2020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F373AED-75C0-47E7-951B-FBF85AF1B388}" type="slidenum">
              <a:rPr lang="id-ID" smtClean="0"/>
              <a:t>‹#›</a:t>
            </a:fld>
            <a:endParaRPr lang="id-ID"/>
          </a:p>
        </p:txBody>
      </p:sp>
    </p:spTree>
    <p:extLst>
      <p:ext uri="{BB962C8B-B14F-4D97-AF65-F5344CB8AC3E}">
        <p14:creationId xmlns:p14="http://schemas.microsoft.com/office/powerpoint/2010/main" val="2480033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1B4C1BA-6740-4695-9A7C-D87A0A4C1E25}" type="datetimeFigureOut">
              <a:rPr lang="id-ID" smtClean="0"/>
              <a:t>03/08/2020</a:t>
            </a:fld>
            <a:endParaRPr lang="id-ID"/>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id-ID"/>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FF373AED-75C0-47E7-951B-FBF85AF1B388}" type="slidenum">
              <a:rPr lang="id-ID" smtClean="0"/>
              <a:t>‹#›</a:t>
            </a:fld>
            <a:endParaRPr lang="id-ID"/>
          </a:p>
        </p:txBody>
      </p:sp>
    </p:spTree>
    <p:extLst>
      <p:ext uri="{BB962C8B-B14F-4D97-AF65-F5344CB8AC3E}">
        <p14:creationId xmlns:p14="http://schemas.microsoft.com/office/powerpoint/2010/main" val="57092119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2B37-A7AE-4169-B735-F7827CC2675C}"/>
              </a:ext>
            </a:extLst>
          </p:cNvPr>
          <p:cNvSpPr>
            <a:spLocks noGrp="1"/>
          </p:cNvSpPr>
          <p:nvPr>
            <p:ph type="ctrTitle"/>
          </p:nvPr>
        </p:nvSpPr>
        <p:spPr>
          <a:xfrm>
            <a:off x="161042" y="1009056"/>
            <a:ext cx="8825658" cy="3021496"/>
          </a:xfrm>
        </p:spPr>
        <p:txBody>
          <a:bodyPr/>
          <a:lstStyle/>
          <a:p>
            <a:pPr algn="ctr"/>
            <a:r>
              <a:rPr lang="id-ID" dirty="0">
                <a:latin typeface="Times New Roman" panose="02020603050405020304" pitchFamily="18" charset="0"/>
                <a:cs typeface="Times New Roman" panose="02020603050405020304" pitchFamily="18" charset="0"/>
              </a:rPr>
              <a:t>Ikhwal berdirinya Muhammadiyah</a:t>
            </a:r>
          </a:p>
        </p:txBody>
      </p:sp>
      <p:sp>
        <p:nvSpPr>
          <p:cNvPr id="3" name="Subtitle 2">
            <a:extLst>
              <a:ext uri="{FF2B5EF4-FFF2-40B4-BE49-F238E27FC236}">
                <a16:creationId xmlns:a16="http://schemas.microsoft.com/office/drawing/2014/main" id="{8D6F3CDD-F61E-449B-A3E6-A0DFD2AC365F}"/>
              </a:ext>
            </a:extLst>
          </p:cNvPr>
          <p:cNvSpPr>
            <a:spLocks noGrp="1"/>
          </p:cNvSpPr>
          <p:nvPr>
            <p:ph type="subTitle" idx="1"/>
          </p:nvPr>
        </p:nvSpPr>
        <p:spPr/>
        <p:txBody>
          <a:bodyPr/>
          <a:lstStyle/>
          <a:p>
            <a:r>
              <a:rPr lang="en-US" dirty="0" err="1"/>
              <a:t>Bimbingan</a:t>
            </a:r>
            <a:r>
              <a:rPr lang="en-US" dirty="0"/>
              <a:t> </a:t>
            </a:r>
            <a:r>
              <a:rPr lang="en-US" dirty="0" err="1"/>
              <a:t>abdul</a:t>
            </a:r>
            <a:r>
              <a:rPr lang="en-US" dirty="0"/>
              <a:t> </a:t>
            </a:r>
            <a:r>
              <a:rPr lang="en-US" dirty="0" err="1"/>
              <a:t>wahid</a:t>
            </a:r>
            <a:endParaRPr lang="id-ID" dirty="0"/>
          </a:p>
        </p:txBody>
      </p:sp>
      <p:pic>
        <p:nvPicPr>
          <p:cNvPr id="5" name="Picture 4">
            <a:extLst>
              <a:ext uri="{FF2B5EF4-FFF2-40B4-BE49-F238E27FC236}">
                <a16:creationId xmlns:a16="http://schemas.microsoft.com/office/drawing/2014/main" id="{BE72A662-A667-4F29-A26F-1AB2DA2E17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50732" y="1887427"/>
            <a:ext cx="2143125" cy="2143125"/>
          </a:xfrm>
          <a:prstGeom prst="rect">
            <a:avLst/>
          </a:prstGeom>
        </p:spPr>
      </p:pic>
    </p:spTree>
    <p:extLst>
      <p:ext uri="{BB962C8B-B14F-4D97-AF65-F5344CB8AC3E}">
        <p14:creationId xmlns:p14="http://schemas.microsoft.com/office/powerpoint/2010/main" val="17363581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9F204-A8D4-44BA-ADA9-A1048B4C4AFB}"/>
              </a:ext>
            </a:extLst>
          </p:cNvPr>
          <p:cNvSpPr>
            <a:spLocks noGrp="1"/>
          </p:cNvSpPr>
          <p:nvPr>
            <p:ph type="title"/>
          </p:nvPr>
        </p:nvSpPr>
        <p:spPr/>
        <p:txBody>
          <a:bodyPr/>
          <a:lstStyle/>
          <a:p>
            <a:endParaRPr lang="id-ID" dirty="0"/>
          </a:p>
        </p:txBody>
      </p:sp>
      <p:sp>
        <p:nvSpPr>
          <p:cNvPr id="4" name="Rectangle 1">
            <a:extLst>
              <a:ext uri="{FF2B5EF4-FFF2-40B4-BE49-F238E27FC236}">
                <a16:creationId xmlns:a16="http://schemas.microsoft.com/office/drawing/2014/main" id="{C288053B-C65B-4A20-87D1-A808E10AACB9}"/>
              </a:ext>
            </a:extLst>
          </p:cNvPr>
          <p:cNvSpPr>
            <a:spLocks noGrp="1" noChangeArrowheads="1"/>
          </p:cNvSpPr>
          <p:nvPr>
            <p:ph idx="1"/>
          </p:nvPr>
        </p:nvSpPr>
        <p:spPr bwMode="auto">
          <a:xfrm>
            <a:off x="1077974" y="1975086"/>
            <a:ext cx="9868322" cy="3416320"/>
          </a:xfrm>
          <a:prstGeom prst="rect">
            <a:avLst/>
          </a:prstGeom>
          <a:noFill/>
          <a:ln>
            <a:noFill/>
          </a:ln>
        </p:spPr>
        <p:style>
          <a:lnRef idx="1">
            <a:schemeClr val="dk1"/>
          </a:lnRef>
          <a:fillRef idx="3">
            <a:schemeClr val="dk1"/>
          </a:fillRef>
          <a:effectRef idx="2">
            <a:schemeClr val="dk1"/>
          </a:effectRef>
          <a:fontRef idx="minor">
            <a:schemeClr val="lt1"/>
          </a:fontRef>
        </p:style>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28600" algn="just" defTabSz="914400" rtl="0" eaLnBrk="0" fontAlgn="base" latinLnBrk="0" hangingPunct="0">
              <a:lnSpc>
                <a:spcPct val="100000"/>
              </a:lnSpc>
              <a:spcBef>
                <a:spcPct val="0"/>
              </a:spcBef>
              <a:spcAft>
                <a:spcPct val="0"/>
              </a:spcAft>
              <a:buClrTx/>
              <a:buSzTx/>
              <a:buFontTx/>
              <a:buNone/>
              <a:tabLst/>
            </a:pPr>
            <a:r>
              <a:rPr lang="id-ID" altLang="id-ID" sz="2400" dirty="0">
                <a:latin typeface="Times New Roman" panose="02020603050405020304" pitchFamily="18" charset="0"/>
                <a:cs typeface="Times New Roman" panose="02020603050405020304" pitchFamily="18" charset="0"/>
              </a:rPr>
              <a:t>Ideologi Muhammadiyah secara substansi terkandung di dalam “ Muqaddimah Anggaran Dasar Muhammadiyah “ serta matanKeyakinan dan Cita-cita Muhammadiyah. Adapun fungsi ideology dalam Muhammadiyah :</a:t>
            </a:r>
          </a:p>
          <a:p>
            <a:pPr marL="0" marR="0" lvl="0" indent="0" algn="just" defTabSz="914400" rtl="0" eaLnBrk="0" fontAlgn="base" latinLnBrk="0" hangingPunct="0">
              <a:lnSpc>
                <a:spcPct val="100000"/>
              </a:lnSpc>
              <a:spcBef>
                <a:spcPct val="0"/>
              </a:spcBef>
              <a:spcAft>
                <a:spcPct val="0"/>
              </a:spcAft>
              <a:buClrTx/>
              <a:buSzTx/>
              <a:buFontTx/>
              <a:buNone/>
              <a:tabLst/>
            </a:pPr>
            <a:endParaRPr lang="id-ID" altLang="id-ID" sz="2400" dirty="0">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id-ID" altLang="id-ID" sz="2400" dirty="0">
                <a:latin typeface="Times New Roman" panose="02020603050405020304" pitchFamily="18" charset="0"/>
                <a:cs typeface="Times New Roman" panose="02020603050405020304" pitchFamily="18" charset="0"/>
              </a:rPr>
              <a:t>1.      Memberikan arah tentang paham islam yang diyakini Muhammadiyah</a:t>
            </a:r>
          </a:p>
          <a:p>
            <a:pPr marL="0" marR="0" lvl="0" indent="0" algn="just" defTabSz="914400" rtl="0" eaLnBrk="0" fontAlgn="base" latinLnBrk="0" hangingPunct="0">
              <a:lnSpc>
                <a:spcPct val="100000"/>
              </a:lnSpc>
              <a:spcBef>
                <a:spcPct val="0"/>
              </a:spcBef>
              <a:spcAft>
                <a:spcPct val="0"/>
              </a:spcAft>
              <a:buClrTx/>
              <a:buSzTx/>
              <a:buFontTx/>
              <a:buNone/>
              <a:tabLst/>
            </a:pPr>
            <a:r>
              <a:rPr lang="id-ID" altLang="id-ID" sz="2400" dirty="0">
                <a:latin typeface="Times New Roman" panose="02020603050405020304" pitchFamily="18" charset="0"/>
                <a:cs typeface="Times New Roman" panose="02020603050405020304" pitchFamily="18" charset="0"/>
              </a:rPr>
              <a:t>2.      Mengikat solidaritas kolektif antara warga Muhammadiyah</a:t>
            </a:r>
          </a:p>
          <a:p>
            <a:pPr marL="0" marR="0" lvl="0" indent="0" algn="just" defTabSz="914400" rtl="0" eaLnBrk="0" fontAlgn="base" latinLnBrk="0" hangingPunct="0">
              <a:lnSpc>
                <a:spcPct val="100000"/>
              </a:lnSpc>
              <a:spcBef>
                <a:spcPct val="0"/>
              </a:spcBef>
              <a:spcAft>
                <a:spcPct val="0"/>
              </a:spcAft>
              <a:buClrTx/>
              <a:buSzTx/>
              <a:buFontTx/>
              <a:buNone/>
              <a:tabLst/>
            </a:pPr>
            <a:r>
              <a:rPr lang="id-ID" altLang="id-ID" sz="2400" dirty="0">
                <a:latin typeface="Times New Roman" panose="02020603050405020304" pitchFamily="18" charset="0"/>
                <a:cs typeface="Times New Roman" panose="02020603050405020304" pitchFamily="18" charset="0"/>
              </a:rPr>
              <a:t>3.      Membangun kesamaan dalam menyusun strategi perjuangan</a:t>
            </a:r>
          </a:p>
          <a:p>
            <a:pPr marL="0" marR="0" lvl="0" indent="0" algn="just" defTabSz="914400" rtl="0" eaLnBrk="0" fontAlgn="base" latinLnBrk="0" hangingPunct="0">
              <a:lnSpc>
                <a:spcPct val="100000"/>
              </a:lnSpc>
              <a:spcBef>
                <a:spcPct val="0"/>
              </a:spcBef>
              <a:spcAft>
                <a:spcPct val="0"/>
              </a:spcAft>
              <a:buClrTx/>
              <a:buSzTx/>
              <a:buFontTx/>
              <a:buNone/>
              <a:tabLst/>
            </a:pPr>
            <a:r>
              <a:rPr lang="id-ID" altLang="id-ID" sz="2400" dirty="0">
                <a:latin typeface="Times New Roman" panose="02020603050405020304" pitchFamily="18" charset="0"/>
                <a:cs typeface="Times New Roman" panose="02020603050405020304" pitchFamily="18" charset="0"/>
              </a:rPr>
              <a:t>4.      Membagung karakter warga Muhammadiyah</a:t>
            </a:r>
          </a:p>
          <a:p>
            <a:pPr marL="0" marR="0" lvl="0" indent="0" algn="just" defTabSz="914400" rtl="0" eaLnBrk="0" fontAlgn="base" latinLnBrk="0" hangingPunct="0">
              <a:lnSpc>
                <a:spcPct val="100000"/>
              </a:lnSpc>
              <a:spcBef>
                <a:spcPct val="0"/>
              </a:spcBef>
              <a:spcAft>
                <a:spcPct val="0"/>
              </a:spcAft>
              <a:buClrTx/>
              <a:buSzTx/>
              <a:buFontTx/>
              <a:buNone/>
              <a:tabLst/>
            </a:pPr>
            <a:r>
              <a:rPr lang="id-ID" altLang="id-ID" sz="2400" dirty="0">
                <a:latin typeface="Times New Roman" panose="02020603050405020304" pitchFamily="18" charset="0"/>
                <a:cs typeface="Times New Roman" panose="02020603050405020304" pitchFamily="18" charset="0"/>
              </a:rPr>
              <a:t>5.      Sarana memobilisasi anggota Muhammadiyah</a:t>
            </a:r>
          </a:p>
        </p:txBody>
      </p:sp>
    </p:spTree>
    <p:extLst>
      <p:ext uri="{BB962C8B-B14F-4D97-AF65-F5344CB8AC3E}">
        <p14:creationId xmlns:p14="http://schemas.microsoft.com/office/powerpoint/2010/main" val="2558305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7AD8-68D3-4CEB-84A7-0E3AE6184426}"/>
              </a:ext>
            </a:extLst>
          </p:cNvPr>
          <p:cNvSpPr>
            <a:spLocks noGrp="1"/>
          </p:cNvSpPr>
          <p:nvPr>
            <p:ph type="title"/>
          </p:nvPr>
        </p:nvSpPr>
        <p:spPr>
          <a:xfrm>
            <a:off x="646111" y="452718"/>
            <a:ext cx="9404723" cy="793783"/>
          </a:xfrm>
        </p:spPr>
        <p:txBody>
          <a:bodyPr/>
          <a:lstStyle/>
          <a:p>
            <a:r>
              <a:rPr lang="id-ID" dirty="0"/>
              <a:t>profil </a:t>
            </a:r>
          </a:p>
        </p:txBody>
      </p:sp>
      <p:sp>
        <p:nvSpPr>
          <p:cNvPr id="53" name="Rectangle 2">
            <a:extLst>
              <a:ext uri="{FF2B5EF4-FFF2-40B4-BE49-F238E27FC236}">
                <a16:creationId xmlns:a16="http://schemas.microsoft.com/office/drawing/2014/main" id="{D655E5CA-393B-4693-88C1-C5A030E23BBE}"/>
              </a:ext>
            </a:extLst>
          </p:cNvPr>
          <p:cNvSpPr>
            <a:spLocks noGrp="1" noChangeArrowheads="1"/>
          </p:cNvSpPr>
          <p:nvPr>
            <p:ph idx="1"/>
          </p:nvPr>
        </p:nvSpPr>
        <p:spPr bwMode="auto">
          <a:xfrm>
            <a:off x="728663" y="1246501"/>
            <a:ext cx="10310398" cy="5647700"/>
          </a:xfrm>
          <a:prstGeom prst="rect">
            <a:avLst/>
          </a:prstGeom>
          <a:noFill/>
          <a:ln>
            <a:noFill/>
          </a:ln>
        </p:spPr>
        <p:style>
          <a:lnRef idx="1">
            <a:schemeClr val="dk1"/>
          </a:lnRef>
          <a:fillRef idx="3">
            <a:schemeClr val="dk1"/>
          </a:fillRef>
          <a:effectRef idx="2">
            <a:schemeClr val="dk1"/>
          </a:effectRef>
          <a:fontRef idx="minor">
            <a:schemeClr val="lt1"/>
          </a:fontRef>
        </p:style>
        <p:txBody>
          <a:bodyPr vert="horz" wrap="square" lIns="91440" tIns="45720" rIns="91440" bIns="45720" numCol="1" anchor="ctr" anchorCtr="0" compatLnSpc="1">
            <a:prstTxWarp prst="textNoShape">
              <a:avLst/>
            </a:prstTxWarp>
            <a:spAutoFit/>
          </a:bodyPr>
          <a:lstStyle>
            <a:lvl1pPr indent="2286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28600" algn="just" defTabSz="914400" rtl="0" eaLnBrk="0" fontAlgn="base" latinLnBrk="0" hangingPunct="0">
              <a:lnSpc>
                <a:spcPct val="100000"/>
              </a:lnSpc>
              <a:spcBef>
                <a:spcPct val="0"/>
              </a:spcBef>
              <a:spcAft>
                <a:spcPct val="0"/>
              </a:spcAft>
              <a:buClrTx/>
              <a:buSzTx/>
              <a:buFontTx/>
              <a:buNone/>
              <a:tabLst/>
            </a:pPr>
            <a:r>
              <a:rPr kumimoji="0" lang="id-ID" altLang="id-ID" sz="2400" b="0" i="0" u="none" strike="noStrike" cap="none" normalizeH="0" baseline="0" dirty="0">
                <a:ln>
                  <a:noFill/>
                </a:ln>
                <a:effectLst/>
                <a:latin typeface="Arial" panose="020B0604020202020204" pitchFamily="34" charset="0"/>
                <a:cs typeface="Arial" panose="020B0604020202020204" pitchFamily="34" charset="0"/>
              </a:rPr>
              <a:t>K.H. Ahmad Dahlan</a:t>
            </a:r>
            <a:r>
              <a:rPr kumimoji="0" lang="id-ID" altLang="id-ID" sz="2400" b="0" i="0" u="none" strike="noStrike" cap="none" normalizeH="0" baseline="0" dirty="0">
                <a:ln>
                  <a:noFill/>
                </a:ln>
                <a:effectLst/>
                <a:latin typeface="Times New Roman" panose="02020603050405020304" pitchFamily="18" charset="0"/>
                <a:cs typeface="Times New Roman" panose="02020603050405020304" pitchFamily="18" charset="0"/>
              </a:rPr>
              <a:t> yang mempunyai nama kecil Muhammad Darwisy adalah seorang pahlawan nasional yang juga pendiri Persyarikatan Muhammadiyah. Ia bergabung sebagai anggota Boedi Oetomo yang merupakan organisasi kepemudaan pertama di Indonesia. Ia adalah sosok pemuda pembaharu yang sangat mengedapankan idealisme dalam hidupnya terutama dalam bidang pendidikan. Disamping aktif dalam menggulirkan gagasannya tentang gerakan dakwah Muhammadiyah, ia juga dikenal sebagai seorang wirausahawan yang cukup berhasil dengan berdagang batik yang saat itu merupakan profesi wiraswasta yang cukup menggejala di masyarakat. Sebagai seorang yang aktif dalam kegiatan bermasyarakat dan mempunyai gagasan-gagasan cemerlang, Dahlan juga dengan mudah diterima dan dihormati di tengah kalangan masyarakat, sehingga ia juga dengan cepat mendapatkan tempat di organisasi Jam’iyatul Khair, Budi Utomo, Syarikat Islam dan Comite Pembela Kanjeng Nabi Muhammad SAW.</a:t>
            </a:r>
            <a:endParaRPr kumimoji="0" lang="id-ID" altLang="id-ID" b="0" i="0" u="none" strike="noStrike" cap="none" normalizeH="0" baseline="0" dirty="0">
              <a:ln>
                <a:noFill/>
              </a:ln>
              <a:effectLst/>
            </a:endParaRPr>
          </a:p>
          <a:p>
            <a:pPr marL="0" marR="0" lvl="0" indent="228600" algn="just" defTabSz="914400" rtl="0" eaLnBrk="0" fontAlgn="base" latinLnBrk="0" hangingPunct="0">
              <a:lnSpc>
                <a:spcPct val="100000"/>
              </a:lnSpc>
              <a:spcBef>
                <a:spcPct val="0"/>
              </a:spcBef>
              <a:spcAft>
                <a:spcPct val="0"/>
              </a:spcAft>
              <a:buClrTx/>
              <a:buSzTx/>
              <a:buFontTx/>
              <a:buNone/>
              <a:tabLst/>
            </a:pPr>
            <a:br>
              <a:rPr kumimoji="0" lang="id-ID" altLang="id-ID" sz="1100" b="0" i="0" u="none" strike="noStrike" cap="none" normalizeH="0" baseline="0" dirty="0">
                <a:ln>
                  <a:noFill/>
                </a:ln>
                <a:effectLst/>
                <a:latin typeface="Open Sans"/>
              </a:rPr>
            </a:br>
            <a:endParaRPr kumimoji="0" lang="id-ID" altLang="id-ID" sz="1400" b="0" i="0" u="none" strike="noStrike" cap="none" normalizeH="0" baseline="0" dirty="0">
              <a:ln>
                <a:noFill/>
              </a:ln>
              <a:effectLst/>
            </a:endParaRPr>
          </a:p>
        </p:txBody>
      </p:sp>
    </p:spTree>
    <p:extLst>
      <p:ext uri="{BB962C8B-B14F-4D97-AF65-F5344CB8AC3E}">
        <p14:creationId xmlns:p14="http://schemas.microsoft.com/office/powerpoint/2010/main" val="2613671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F7D03-07ED-49B5-97AF-CA407681FAE0}"/>
              </a:ext>
            </a:extLst>
          </p:cNvPr>
          <p:cNvSpPr>
            <a:spLocks noGrp="1"/>
          </p:cNvSpPr>
          <p:nvPr>
            <p:ph type="title"/>
          </p:nvPr>
        </p:nvSpPr>
        <p:spPr>
          <a:xfrm flipV="1">
            <a:off x="2782957" y="278296"/>
            <a:ext cx="7267877" cy="174422"/>
          </a:xfrm>
        </p:spPr>
        <p:txBody>
          <a:bodyPr/>
          <a:lstStyle/>
          <a:p>
            <a:endParaRPr lang="id-ID" dirty="0"/>
          </a:p>
        </p:txBody>
      </p:sp>
      <p:sp>
        <p:nvSpPr>
          <p:cNvPr id="3" name="Content Placeholder 2">
            <a:extLst>
              <a:ext uri="{FF2B5EF4-FFF2-40B4-BE49-F238E27FC236}">
                <a16:creationId xmlns:a16="http://schemas.microsoft.com/office/drawing/2014/main" id="{F55EA435-C675-4368-93AD-AEC0722BCE93}"/>
              </a:ext>
            </a:extLst>
          </p:cNvPr>
          <p:cNvSpPr>
            <a:spLocks noGrp="1"/>
          </p:cNvSpPr>
          <p:nvPr>
            <p:ph idx="1"/>
          </p:nvPr>
        </p:nvSpPr>
        <p:spPr>
          <a:xfrm>
            <a:off x="361190" y="1325217"/>
            <a:ext cx="10373071" cy="5532783"/>
          </a:xfrm>
        </p:spPr>
        <p:txBody>
          <a:bodyPr>
            <a:normAutofit fontScale="47500" lnSpcReduction="20000"/>
          </a:bodyPr>
          <a:lstStyle/>
          <a:p>
            <a:r>
              <a:rPr lang="id-ID" altLang="id-ID" sz="5100" dirty="0">
                <a:latin typeface="Times New Roman" panose="02020603050405020304" pitchFamily="18" charset="0"/>
                <a:cs typeface="Times New Roman" panose="02020603050405020304" pitchFamily="18" charset="0"/>
              </a:rPr>
              <a:t>Kyai Haji Ahmad Dahlan (lahir di Yogyakarta, 1 Agustus 1868 – meninggal di Yogyakarta, 23 Februari 1923 pada umur 54 tahun) adalah seorang Pahlawan Nasional Indonesia. Ia adalah putera keempat dari tujuh bersaudara dari keluarga K.H. Abu Bakar. KH Abu Bakar adalah seorang ulama dan khatib terkemuka di Masjid Besar Kasultanan Yogyakarta pada masa itu, dan ibu dari K.H. Ahmad Dahlan adalah puteri dari H. Ibrahim yang juga menjabat penghulu Kesultanan Ngayogyakarta Hadiningrat pada masa itu. Ia merupakan anak keempat dari tujuh orang bersaudara yang keseluruhan saudaranya perempuan, kecuali adik bungsunya. Ia termasuk keturunan yang kedua belas dari Maulana Malik Ibrahim, salah seorang yang terkemuka di antara Walisongo, yaitu pelopor penyebaran agama Islam di Jawa. Silsilahnya tersebut ialah Maulana Malik Ibrahim, Maulana Ishaq, Maulana ‘Ainul Yaqin, Maulana Muhammad Fadlullah (Sunan Prapen), Maulana Sulaiman Ki Ageng Gribig (Djatinom), Demang Djurung Djuru Sapisan, Demang Djurung Djuru Kapindo, Kyai Ilyas, Kyai Murtadla, KH. Muhammad Sulaiman, KH. Abu Bakar, dan Muhammad Darwisy (Ahmad Dahlan).</a:t>
            </a:r>
          </a:p>
          <a:p>
            <a:endParaRPr lang="id-ID" dirty="0"/>
          </a:p>
        </p:txBody>
      </p:sp>
    </p:spTree>
    <p:extLst>
      <p:ext uri="{BB962C8B-B14F-4D97-AF65-F5344CB8AC3E}">
        <p14:creationId xmlns:p14="http://schemas.microsoft.com/office/powerpoint/2010/main" val="4141341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A73C5F-5740-4810-8D8C-3DC8C024B541}"/>
              </a:ext>
            </a:extLst>
          </p:cNvPr>
          <p:cNvSpPr>
            <a:spLocks noGrp="1"/>
          </p:cNvSpPr>
          <p:nvPr>
            <p:ph type="subTitle" idx="1"/>
          </p:nvPr>
        </p:nvSpPr>
        <p:spPr/>
        <p:txBody>
          <a:bodyPr/>
          <a:lstStyle/>
          <a:p>
            <a:endParaRPr lang="id-ID"/>
          </a:p>
        </p:txBody>
      </p:sp>
      <p:sp>
        <p:nvSpPr>
          <p:cNvPr id="6" name="TextBox 5">
            <a:extLst>
              <a:ext uri="{FF2B5EF4-FFF2-40B4-BE49-F238E27FC236}">
                <a16:creationId xmlns:a16="http://schemas.microsoft.com/office/drawing/2014/main" id="{F26591C8-0DBE-4EAB-90A8-81589A93E381}"/>
              </a:ext>
            </a:extLst>
          </p:cNvPr>
          <p:cNvSpPr txBox="1"/>
          <p:nvPr/>
        </p:nvSpPr>
        <p:spPr>
          <a:xfrm>
            <a:off x="3975651" y="739914"/>
            <a:ext cx="2928731" cy="707886"/>
          </a:xfrm>
          <a:prstGeom prst="rect">
            <a:avLst/>
          </a:prstGeom>
          <a:noFill/>
        </p:spPr>
        <p:txBody>
          <a:bodyPr wrap="square" rtlCol="0">
            <a:spAutoFit/>
          </a:bodyPr>
          <a:lstStyle/>
          <a:p>
            <a:pPr algn="ctr"/>
            <a:r>
              <a:rPr lang="id-ID" sz="4000" b="1" dirty="0"/>
              <a:t>DUARRRR</a:t>
            </a:r>
          </a:p>
        </p:txBody>
      </p:sp>
      <p:pic>
        <p:nvPicPr>
          <p:cNvPr id="8" name="Picture 7">
            <a:extLst>
              <a:ext uri="{FF2B5EF4-FFF2-40B4-BE49-F238E27FC236}">
                <a16:creationId xmlns:a16="http://schemas.microsoft.com/office/drawing/2014/main" id="{05F4C2DD-EAE3-4D6A-AD21-33E8D05AB5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4955" y="234413"/>
            <a:ext cx="5043272" cy="6389173"/>
          </a:xfrm>
          <a:prstGeom prst="rect">
            <a:avLst/>
          </a:prstGeom>
        </p:spPr>
      </p:pic>
    </p:spTree>
    <p:extLst>
      <p:ext uri="{BB962C8B-B14F-4D97-AF65-F5344CB8AC3E}">
        <p14:creationId xmlns:p14="http://schemas.microsoft.com/office/powerpoint/2010/main" val="2054957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C8E4E-CA9E-426D-BBC6-382512960D52}"/>
              </a:ext>
            </a:extLst>
          </p:cNvPr>
          <p:cNvSpPr>
            <a:spLocks noGrp="1"/>
          </p:cNvSpPr>
          <p:nvPr>
            <p:ph type="title"/>
          </p:nvPr>
        </p:nvSpPr>
        <p:spPr/>
        <p:txBody>
          <a:bodyPr/>
          <a:lstStyle/>
          <a:p>
            <a:endParaRPr lang="id-ID" dirty="0"/>
          </a:p>
        </p:txBody>
      </p:sp>
      <p:sp>
        <p:nvSpPr>
          <p:cNvPr id="3" name="Content Placeholder 2">
            <a:extLst>
              <a:ext uri="{FF2B5EF4-FFF2-40B4-BE49-F238E27FC236}">
                <a16:creationId xmlns:a16="http://schemas.microsoft.com/office/drawing/2014/main" id="{80EE058E-3895-4C0B-AF95-F3162305FC9F}"/>
              </a:ext>
            </a:extLst>
          </p:cNvPr>
          <p:cNvSpPr>
            <a:spLocks noGrp="1"/>
          </p:cNvSpPr>
          <p:nvPr>
            <p:ph idx="1"/>
          </p:nvPr>
        </p:nvSpPr>
        <p:spPr>
          <a:xfrm>
            <a:off x="646112" y="2209801"/>
            <a:ext cx="8458132" cy="4195481"/>
          </a:xfrm>
        </p:spPr>
        <p:txBody>
          <a:bodyPr/>
          <a:lstStyle/>
          <a:p>
            <a:r>
              <a:rPr lang="id-ID" sz="2400" dirty="0">
                <a:latin typeface="Times New Roman" panose="02020603050405020304" pitchFamily="18" charset="0"/>
                <a:cs typeface="Times New Roman" panose="02020603050405020304" pitchFamily="18" charset="0"/>
              </a:rPr>
              <a:t>Muhammadiyah didirikan oleh KH. Ahmad Dahlan pada tanggal 8 Dzulhijjah 1330 H, yang bertepatan 18 November 1912 M di Yogjakarta</a:t>
            </a:r>
            <a:r>
              <a:rPr lang="id-ID" dirty="0"/>
              <a:t>.</a:t>
            </a:r>
          </a:p>
          <a:p>
            <a:endParaRPr lang="id-ID" dirty="0"/>
          </a:p>
          <a:p>
            <a:endParaRPr lang="id-ID" dirty="0"/>
          </a:p>
          <a:p>
            <a:endParaRPr lang="id-ID" dirty="0"/>
          </a:p>
          <a:p>
            <a:endParaRPr lang="id-ID" dirty="0"/>
          </a:p>
          <a:p>
            <a:endParaRPr lang="id-ID" dirty="0"/>
          </a:p>
          <a:p>
            <a:endParaRPr lang="id-ID" dirty="0"/>
          </a:p>
        </p:txBody>
      </p:sp>
      <p:pic>
        <p:nvPicPr>
          <p:cNvPr id="5" name="Picture 4">
            <a:extLst>
              <a:ext uri="{FF2B5EF4-FFF2-40B4-BE49-F238E27FC236}">
                <a16:creationId xmlns:a16="http://schemas.microsoft.com/office/drawing/2014/main" id="{C806F1AC-82D4-4D76-A6AF-AB5E958BC0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97008" y="1344253"/>
            <a:ext cx="2773881" cy="3280755"/>
          </a:xfrm>
          <a:prstGeom prst="rect">
            <a:avLst/>
          </a:prstGeom>
        </p:spPr>
      </p:pic>
    </p:spTree>
    <p:extLst>
      <p:ext uri="{BB962C8B-B14F-4D97-AF65-F5344CB8AC3E}">
        <p14:creationId xmlns:p14="http://schemas.microsoft.com/office/powerpoint/2010/main" val="1926607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12D02-AFAE-4FB7-95D2-FD55AE696B62}"/>
              </a:ext>
            </a:extLst>
          </p:cNvPr>
          <p:cNvSpPr>
            <a:spLocks noGrp="1"/>
          </p:cNvSpPr>
          <p:nvPr>
            <p:ph type="title"/>
          </p:nvPr>
        </p:nvSpPr>
        <p:spPr/>
        <p:txBody>
          <a:bodyPr/>
          <a:lstStyle/>
          <a:p>
            <a:endParaRPr lang="id-ID" dirty="0"/>
          </a:p>
        </p:txBody>
      </p:sp>
      <p:sp>
        <p:nvSpPr>
          <p:cNvPr id="4" name="Rectangle 1">
            <a:extLst>
              <a:ext uri="{FF2B5EF4-FFF2-40B4-BE49-F238E27FC236}">
                <a16:creationId xmlns:a16="http://schemas.microsoft.com/office/drawing/2014/main" id="{68F3BF48-71F9-4BE7-B19F-B7CE4F6EC58C}"/>
              </a:ext>
            </a:extLst>
          </p:cNvPr>
          <p:cNvSpPr>
            <a:spLocks noGrp="1" noChangeArrowheads="1"/>
          </p:cNvSpPr>
          <p:nvPr>
            <p:ph idx="1"/>
          </p:nvPr>
        </p:nvSpPr>
        <p:spPr bwMode="auto">
          <a:xfrm>
            <a:off x="1637732" y="2197956"/>
            <a:ext cx="7347242" cy="1692771"/>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lang="id-ID" altLang="id-ID" sz="2400" dirty="0">
                <a:latin typeface="Times New Roman" panose="02020603050405020304" pitchFamily="18" charset="0"/>
                <a:cs typeface="Times New Roman" panose="02020603050405020304" pitchFamily="18" charset="0"/>
              </a:rPr>
              <a:t>Secara garis besar factor yang melatarbelakangi lahirnya Muhammadiyah antara lain dikarenakan :</a:t>
            </a:r>
          </a:p>
          <a:p>
            <a:pPr marL="0" marR="0" lvl="0" indent="0" defTabSz="914400" rtl="0" eaLnBrk="0" fontAlgn="base" latinLnBrk="0" hangingPunct="0">
              <a:lnSpc>
                <a:spcPct val="100000"/>
              </a:lnSpc>
              <a:spcBef>
                <a:spcPct val="0"/>
              </a:spcBef>
              <a:spcAft>
                <a:spcPct val="0"/>
              </a:spcAft>
              <a:buClrTx/>
              <a:buSzTx/>
              <a:buFontTx/>
              <a:buNone/>
              <a:tabLst/>
            </a:pPr>
            <a:r>
              <a:rPr lang="id-ID" altLang="id-ID" sz="2400" dirty="0">
                <a:latin typeface="Times New Roman" panose="02020603050405020304" pitchFamily="18" charset="0"/>
                <a:cs typeface="Times New Roman" panose="02020603050405020304" pitchFamily="18" charset="0"/>
              </a:rPr>
              <a:t>1. Kondisi internal umat</a:t>
            </a:r>
            <a:r>
              <a:rPr lang="id-ID" altLang="id-ID" sz="2800" dirty="0">
                <a:latin typeface="Times New Roman" panose="02020603050405020304" pitchFamily="18" charset="0"/>
                <a:cs typeface="Times New Roman" panose="02020603050405020304" pitchFamily="18" charset="0"/>
              </a:rPr>
              <a:t> </a:t>
            </a:r>
            <a:r>
              <a:rPr lang="id-ID" altLang="id-ID" sz="2400" dirty="0">
                <a:latin typeface="Times New Roman" panose="02020603050405020304" pitchFamily="18" charset="0"/>
                <a:cs typeface="Times New Roman" panose="02020603050405020304" pitchFamily="18" charset="0"/>
              </a:rPr>
              <a:t>Islam </a:t>
            </a:r>
          </a:p>
          <a:p>
            <a:pPr marL="0" marR="0" lvl="0" indent="0" defTabSz="914400" rtl="0" eaLnBrk="0" fontAlgn="base" latinLnBrk="0" hangingPunct="0">
              <a:lnSpc>
                <a:spcPct val="100000"/>
              </a:lnSpc>
              <a:spcBef>
                <a:spcPct val="0"/>
              </a:spcBef>
              <a:spcAft>
                <a:spcPct val="0"/>
              </a:spcAft>
              <a:buClrTx/>
              <a:buSzTx/>
              <a:buFontTx/>
              <a:buNone/>
              <a:tabLst/>
            </a:pPr>
            <a:r>
              <a:rPr lang="id-ID" altLang="id-ID" sz="2400" dirty="0">
                <a:latin typeface="Times New Roman" panose="02020603050405020304" pitchFamily="18" charset="0"/>
                <a:cs typeface="Times New Roman" panose="02020603050405020304" pitchFamily="18" charset="0"/>
              </a:rPr>
              <a:t>2. Kondisi eksternal umat Islam</a:t>
            </a:r>
          </a:p>
        </p:txBody>
      </p:sp>
    </p:spTree>
    <p:extLst>
      <p:ext uri="{BB962C8B-B14F-4D97-AF65-F5344CB8AC3E}">
        <p14:creationId xmlns:p14="http://schemas.microsoft.com/office/powerpoint/2010/main" val="3807833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5A0EA-C196-4D82-943E-951D71396C91}"/>
              </a:ext>
            </a:extLst>
          </p:cNvPr>
          <p:cNvSpPr>
            <a:spLocks noGrp="1"/>
          </p:cNvSpPr>
          <p:nvPr>
            <p:ph type="title"/>
          </p:nvPr>
        </p:nvSpPr>
        <p:spPr>
          <a:xfrm>
            <a:off x="645130" y="652388"/>
            <a:ext cx="9404723" cy="1400530"/>
          </a:xfrm>
        </p:spPr>
        <p:txBody>
          <a:bodyPr/>
          <a:lstStyle/>
          <a:p>
            <a:r>
              <a:rPr lang="id-ID" dirty="0"/>
              <a:t>1. Faktor Internal</a:t>
            </a:r>
          </a:p>
        </p:txBody>
      </p:sp>
      <p:sp>
        <p:nvSpPr>
          <p:cNvPr id="3" name="Content Placeholder 2">
            <a:extLst>
              <a:ext uri="{FF2B5EF4-FFF2-40B4-BE49-F238E27FC236}">
                <a16:creationId xmlns:a16="http://schemas.microsoft.com/office/drawing/2014/main" id="{B4B8EEA7-3258-4FFA-907E-325F9CBACC95}"/>
              </a:ext>
            </a:extLst>
          </p:cNvPr>
          <p:cNvSpPr>
            <a:spLocks noGrp="1"/>
          </p:cNvSpPr>
          <p:nvPr>
            <p:ph idx="1"/>
          </p:nvPr>
        </p:nvSpPr>
        <p:spPr/>
        <p:txBody>
          <a:bodyPr>
            <a:normAutofit/>
          </a:bodyPr>
          <a:lstStyle/>
          <a:p>
            <a:r>
              <a:rPr lang="id-ID" sz="2400" dirty="0">
                <a:latin typeface="Times New Roman" panose="02020603050405020304" pitchFamily="18" charset="0"/>
                <a:cs typeface="Times New Roman" panose="02020603050405020304" pitchFamily="18" charset="0"/>
              </a:rPr>
              <a:t>Fenomena sinkritisme </a:t>
            </a:r>
          </a:p>
          <a:p>
            <a:pPr marL="0" indent="0">
              <a:buNone/>
            </a:pPr>
            <a:r>
              <a:rPr lang="id-ID" sz="2400" dirty="0">
                <a:latin typeface="Times New Roman" panose="02020603050405020304" pitchFamily="18" charset="0"/>
                <a:cs typeface="Times New Roman" panose="02020603050405020304" pitchFamily="18" charset="0"/>
              </a:rPr>
              <a:t>Merupakan kenyataan di masyarakat karena 600 tahun sebelum masehi model keberagamaan (keyakinan) masyarakat adalah animistik dan dinamistik. Sekitar awal abad 1 Masehi, masyarakat Jawa mengalami proses akulturasi dengan budaya Hindu, dimana tidak sedikit orang-orang Nusantara berlayar ke wilayah India.</a:t>
            </a:r>
          </a:p>
          <a:p>
            <a:pPr marL="0" indent="0">
              <a:buNone/>
            </a:pPr>
            <a:r>
              <a:rPr lang="id-ID" sz="2400" dirty="0">
                <a:latin typeface="Times New Roman" panose="02020603050405020304" pitchFamily="18" charset="0"/>
                <a:cs typeface="Times New Roman" panose="02020603050405020304" pitchFamily="18" charset="0"/>
              </a:rPr>
              <a:t>Tradisi dan kepercayaan masyarakat pra Islam adalah proses penyebaran Islam yang tidak merata terutama di Jawa. Proses Islamisasi dilakukan oleh para wali (wali Sembilan) dilanjutkan oleh keturunan serta oleh para murid-muridnya.</a:t>
            </a:r>
          </a:p>
        </p:txBody>
      </p:sp>
    </p:spTree>
    <p:extLst>
      <p:ext uri="{BB962C8B-B14F-4D97-AF65-F5344CB8AC3E}">
        <p14:creationId xmlns:p14="http://schemas.microsoft.com/office/powerpoint/2010/main" val="1841096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5ACA8-8E13-4019-9D14-EF0E04AC11F3}"/>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id="{C899577A-9781-4103-A10D-AFAF77FB6269}"/>
              </a:ext>
            </a:extLst>
          </p:cNvPr>
          <p:cNvSpPr>
            <a:spLocks noGrp="1"/>
          </p:cNvSpPr>
          <p:nvPr>
            <p:ph idx="1"/>
          </p:nvPr>
        </p:nvSpPr>
        <p:spPr/>
        <p:txBody>
          <a:bodyPr/>
          <a:lstStyle/>
          <a:p>
            <a:r>
              <a:rPr lang="id-ID" sz="2400" dirty="0">
                <a:latin typeface="Times New Roman" panose="02020603050405020304" pitchFamily="18" charset="0"/>
                <a:cs typeface="Times New Roman" panose="02020603050405020304" pitchFamily="18" charset="0"/>
              </a:rPr>
              <a:t>Faktor internal lainnya yang turut andil mengilhami Ahmad Dahlan mendirikan Muhammadiyah adalah kondisi perekonomian umat Islam, solidaritas social yang memudar antar umat Islam dan pendidikan umat Islam yang memprihatinkan. Serta pendidikan yang jauh sebelum kedatanga belanda ke nusantara, pendidikan telah tersebar luas ketika itu terpusat di pondok pesantren</a:t>
            </a:r>
            <a:r>
              <a:rPr lang="id-ID" dirty="0"/>
              <a:t>.</a:t>
            </a:r>
          </a:p>
          <a:p>
            <a:endParaRPr lang="id-ID" dirty="0"/>
          </a:p>
        </p:txBody>
      </p:sp>
    </p:spTree>
    <p:extLst>
      <p:ext uri="{BB962C8B-B14F-4D97-AF65-F5344CB8AC3E}">
        <p14:creationId xmlns:p14="http://schemas.microsoft.com/office/powerpoint/2010/main" val="1025811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E22D7-FE88-4702-8E5E-9DFFA3FF272D}"/>
              </a:ext>
            </a:extLst>
          </p:cNvPr>
          <p:cNvSpPr>
            <a:spLocks noGrp="1"/>
          </p:cNvSpPr>
          <p:nvPr>
            <p:ph type="title"/>
          </p:nvPr>
        </p:nvSpPr>
        <p:spPr>
          <a:xfrm>
            <a:off x="646111" y="452718"/>
            <a:ext cx="9404723" cy="514691"/>
          </a:xfrm>
        </p:spPr>
        <p:txBody>
          <a:bodyPr/>
          <a:lstStyle/>
          <a:p>
            <a:r>
              <a:rPr lang="id-ID" sz="2800" dirty="0"/>
              <a:t>Faktor eksternal</a:t>
            </a:r>
          </a:p>
        </p:txBody>
      </p:sp>
      <p:sp>
        <p:nvSpPr>
          <p:cNvPr id="3" name="Content Placeholder 2">
            <a:extLst>
              <a:ext uri="{FF2B5EF4-FFF2-40B4-BE49-F238E27FC236}">
                <a16:creationId xmlns:a16="http://schemas.microsoft.com/office/drawing/2014/main" id="{4A16455D-41E9-4EE0-8277-702961EDAACF}"/>
              </a:ext>
            </a:extLst>
          </p:cNvPr>
          <p:cNvSpPr>
            <a:spLocks noGrp="1"/>
          </p:cNvSpPr>
          <p:nvPr>
            <p:ph idx="1"/>
          </p:nvPr>
        </p:nvSpPr>
        <p:spPr>
          <a:xfrm>
            <a:off x="450574" y="967409"/>
            <a:ext cx="11290852" cy="5437873"/>
          </a:xfrm>
        </p:spPr>
        <p:txBody>
          <a:bodyPr>
            <a:normAutofit fontScale="55000" lnSpcReduction="20000"/>
          </a:bodyPr>
          <a:lstStyle/>
          <a:p>
            <a:r>
              <a:rPr lang="id-ID" sz="3800" dirty="0"/>
              <a:t>Kebijakan politik</a:t>
            </a:r>
          </a:p>
          <a:p>
            <a:endParaRPr lang="id-ID" sz="3800" dirty="0"/>
          </a:p>
          <a:p>
            <a:pPr marL="0" lvl="0" indent="228600" algn="just" defTabSz="914400" eaLnBrk="0" fontAlgn="base" hangingPunct="0">
              <a:spcBef>
                <a:spcPct val="0"/>
              </a:spcBef>
              <a:spcAft>
                <a:spcPct val="0"/>
              </a:spcAft>
              <a:buClrTx/>
              <a:buSzTx/>
              <a:buNone/>
            </a:pPr>
            <a:r>
              <a:rPr lang="id-ID" altLang="id-ID" sz="4400" dirty="0">
                <a:latin typeface="Times New Roman" panose="02020603050405020304" pitchFamily="18" charset="0"/>
                <a:cs typeface="Times New Roman" panose="02020603050405020304" pitchFamily="18" charset="0"/>
              </a:rPr>
              <a:t>Sejak Belanda mendarat pertama kali di bumi Nusantara (sekitar 1556 M) kehidupan umat Islam mulai terusik. Mengingat kedatangan mereka yang pertama kali mendarat di pelabuhan Banten dengan kepala rombongan Cornelis De Houtmen dan Dayer itu bermisi ganda, yaitu mereka tidak ingin saja mengusai Nusantara yang terkenal dengan rempah-rempah sekaligus ada unsure misi kristenisasi. Tujuan misi kristenisasi tersebut di kemudian hari terbongkar dengan munculnya rekomendasi dari seorang missionaries Belanda bernama YB. Palinck sekitar tahun 1880. Rekemondasi itu dikirim pada pemerintahan Roma.</a:t>
            </a:r>
          </a:p>
          <a:p>
            <a:pPr marL="0" lvl="0" indent="228600" algn="just" defTabSz="914400" eaLnBrk="0" fontAlgn="base" hangingPunct="0">
              <a:spcBef>
                <a:spcPct val="0"/>
              </a:spcBef>
              <a:spcAft>
                <a:spcPct val="0"/>
              </a:spcAft>
              <a:buClrTx/>
              <a:buSzTx/>
              <a:buNone/>
            </a:pPr>
            <a:endParaRPr lang="id-ID" altLang="id-ID" sz="4400" dirty="0">
              <a:latin typeface="Times New Roman" panose="02020603050405020304" pitchFamily="18" charset="0"/>
              <a:cs typeface="Times New Roman" panose="02020603050405020304" pitchFamily="18" charset="0"/>
            </a:endParaRPr>
          </a:p>
          <a:p>
            <a:pPr marL="0" lvl="0" indent="228600" algn="just" defTabSz="914400" eaLnBrk="0" fontAlgn="base" hangingPunct="0">
              <a:spcBef>
                <a:spcPct val="0"/>
              </a:spcBef>
              <a:spcAft>
                <a:spcPct val="0"/>
              </a:spcAft>
              <a:buClrTx/>
              <a:buSzTx/>
              <a:buNone/>
            </a:pPr>
            <a:r>
              <a:rPr lang="id-ID" altLang="id-ID" sz="4400" dirty="0">
                <a:latin typeface="Times New Roman" panose="02020603050405020304" pitchFamily="18" charset="0"/>
                <a:cs typeface="Times New Roman" panose="02020603050405020304" pitchFamily="18" charset="0"/>
              </a:rPr>
              <a:t>Sikap politik dari colonial Belanda terhadap umat Islam adalah pengawasan yang sangat ketat terhadap hubungan umat Islam dengan dunia luar termasuk setelah umat Islam berkenalan dengan pemikiran Pan-Islamisme dari Jamaluddin Al-Afghani. Kolonial Belanda menilai bahwa pemikiran dari Jamaluddin Al-Afghani itu membahayakan keberadaan kolonial Belanda di Indonesia. Hal ini disebabkan ajaran Jamaluddin Al-Afghani menekankan sebuah eksistansi bangsa terutama umat Islam, serta dampak penjajahan terhadap negara jajahan.</a:t>
            </a:r>
          </a:p>
          <a:p>
            <a:pPr marL="0" indent="0">
              <a:buNone/>
            </a:pPr>
            <a:endParaRPr lang="id-ID" dirty="0"/>
          </a:p>
        </p:txBody>
      </p:sp>
      <p:sp>
        <p:nvSpPr>
          <p:cNvPr id="4" name="Rectangle 1">
            <a:extLst>
              <a:ext uri="{FF2B5EF4-FFF2-40B4-BE49-F238E27FC236}">
                <a16:creationId xmlns:a16="http://schemas.microsoft.com/office/drawing/2014/main" id="{29C7373C-B6FE-432C-ADD9-B8694125799E}"/>
              </a:ext>
            </a:extLst>
          </p:cNvPr>
          <p:cNvSpPr>
            <a:spLocks noChangeArrowheads="1"/>
          </p:cNvSpPr>
          <p:nvPr/>
        </p:nvSpPr>
        <p:spPr bwMode="auto">
          <a:xfrm>
            <a:off x="1495466" y="4222011"/>
            <a:ext cx="9040012" cy="400110"/>
          </a:xfrm>
          <a:prstGeom prst="rect">
            <a:avLst/>
          </a:prstGeom>
          <a:noFill/>
          <a:ln>
            <a:noFill/>
            <a:headEnd/>
            <a:tailEnd/>
          </a:ln>
        </p:spPr>
        <p:style>
          <a:lnRef idx="1">
            <a:schemeClr val="dk1"/>
          </a:lnRef>
          <a:fillRef idx="3">
            <a:schemeClr val="dk1"/>
          </a:fillRef>
          <a:effectRef idx="2">
            <a:schemeClr val="dk1"/>
          </a:effectRef>
          <a:fontRef idx="minor">
            <a:schemeClr val="lt1"/>
          </a:fontRef>
        </p:style>
        <p:txBody>
          <a:bodyPr vert="horz" wrap="square" lIns="91440" tIns="45720" rIns="91440" bIns="45720" numCol="1" anchor="ctr" anchorCtr="0" compatLnSpc="1">
            <a:prstTxWarp prst="textNoShape">
              <a:avLst/>
            </a:prstTxWarp>
            <a:spAutoFit/>
          </a:bodyPr>
          <a:lstStyle>
            <a:lvl1pPr indent="2286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28600" algn="just" defTabSz="914400" rtl="0" eaLnBrk="0" fontAlgn="base" latinLnBrk="0" hangingPunct="0">
              <a:lnSpc>
                <a:spcPct val="100000"/>
              </a:lnSpc>
              <a:spcBef>
                <a:spcPct val="0"/>
              </a:spcBef>
              <a:spcAft>
                <a:spcPct val="0"/>
              </a:spcAft>
              <a:buClrTx/>
              <a:buSzTx/>
              <a:buFontTx/>
              <a:buNone/>
              <a:tabLst/>
            </a:pPr>
            <a:endParaRPr lang="id-ID" altLang="id-ID"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9334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3450A-F213-40C7-AF30-EFD56AE9235F}"/>
              </a:ext>
            </a:extLst>
          </p:cNvPr>
          <p:cNvSpPr>
            <a:spLocks noGrp="1"/>
          </p:cNvSpPr>
          <p:nvPr>
            <p:ph type="title"/>
          </p:nvPr>
        </p:nvSpPr>
        <p:spPr>
          <a:xfrm>
            <a:off x="838200" y="298864"/>
            <a:ext cx="10515600" cy="1325563"/>
          </a:xfrm>
        </p:spPr>
        <p:txBody>
          <a:bodyPr/>
          <a:lstStyle/>
          <a:p>
            <a:endParaRPr lang="id-ID"/>
          </a:p>
        </p:txBody>
      </p:sp>
      <p:sp>
        <p:nvSpPr>
          <p:cNvPr id="3" name="Content Placeholder 2">
            <a:extLst>
              <a:ext uri="{FF2B5EF4-FFF2-40B4-BE49-F238E27FC236}">
                <a16:creationId xmlns:a16="http://schemas.microsoft.com/office/drawing/2014/main" id="{EAE842B8-4997-4496-BE06-E8978C0ABAAF}"/>
              </a:ext>
            </a:extLst>
          </p:cNvPr>
          <p:cNvSpPr>
            <a:spLocks noGrp="1"/>
          </p:cNvSpPr>
          <p:nvPr>
            <p:ph idx="1"/>
          </p:nvPr>
        </p:nvSpPr>
        <p:spPr>
          <a:xfrm>
            <a:off x="1090060" y="1205949"/>
            <a:ext cx="8946541" cy="4613960"/>
          </a:xfrm>
        </p:spPr>
        <p:txBody>
          <a:bodyPr>
            <a:normAutofit lnSpcReduction="10000"/>
          </a:bodyPr>
          <a:lstStyle/>
          <a:p>
            <a:r>
              <a:rPr lang="id-ID" sz="2400" dirty="0">
                <a:latin typeface="Times New Roman" panose="02020603050405020304" pitchFamily="18" charset="0"/>
                <a:cs typeface="Times New Roman" panose="02020603050405020304" pitchFamily="18" charset="0"/>
              </a:rPr>
              <a:t>Pengaruh perkembangan islam di Timur Tengah</a:t>
            </a:r>
          </a:p>
          <a:p>
            <a:pPr marL="0" indent="0">
              <a:buNone/>
            </a:pPr>
            <a:r>
              <a:rPr lang="id-ID" sz="2400" dirty="0">
                <a:latin typeface="Times New Roman" panose="02020603050405020304" pitchFamily="18" charset="0"/>
                <a:cs typeface="Times New Roman" panose="02020603050405020304" pitchFamily="18" charset="0"/>
              </a:rPr>
              <a:t>KH. Ahmad Dahlan pernah bermukim di Timur Tengah selama dua tahun (1903-1905) untuk memperdalam berbagai disiplin ilmu keislaman. Pergumulan secara langsung dengan ide-ide pembaharuan di pusat Islam (Timur Tengah) telah mendorong KH. Ahmad Dahlan untuk mengadakan pembaharuan Islam di Indonesia melalui organisasi yang didirikannya, yaitu Muhammadiyah.		</a:t>
            </a:r>
          </a:p>
          <a:p>
            <a:pPr marL="0" indent="0">
              <a:buNone/>
            </a:pPr>
            <a:r>
              <a:rPr lang="id-ID" sz="2400" dirty="0">
                <a:latin typeface="Times New Roman" panose="02020603050405020304" pitchFamily="18" charset="0"/>
                <a:cs typeface="Times New Roman" panose="02020603050405020304" pitchFamily="18" charset="0"/>
              </a:rPr>
              <a:t>Dalam pandangan K.H. Ahmad Dahlan, lembaga pendidikan agama yang ada di Indonesia seperti pondok pesantren, ketika itu tidak dapat mengikuti dan memenuhi tuntutan zaman, sementara pendidikan yang diselenggarakan kolonial Belanda sama sekali tidak memperhatikan pendidikan Islam.</a:t>
            </a:r>
          </a:p>
        </p:txBody>
      </p:sp>
    </p:spTree>
    <p:extLst>
      <p:ext uri="{BB962C8B-B14F-4D97-AF65-F5344CB8AC3E}">
        <p14:creationId xmlns:p14="http://schemas.microsoft.com/office/powerpoint/2010/main" val="2661473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25F0A-734F-4E3F-AFC4-8F2FEABF0372}"/>
              </a:ext>
            </a:extLst>
          </p:cNvPr>
          <p:cNvSpPr>
            <a:spLocks noGrp="1"/>
          </p:cNvSpPr>
          <p:nvPr>
            <p:ph type="title"/>
          </p:nvPr>
        </p:nvSpPr>
        <p:spPr>
          <a:xfrm>
            <a:off x="645130" y="982805"/>
            <a:ext cx="9404723" cy="1400530"/>
          </a:xfrm>
        </p:spPr>
        <p:txBody>
          <a:bodyPr/>
          <a:lstStyle/>
          <a:p>
            <a:r>
              <a:rPr lang="id-ID" dirty="0">
                <a:latin typeface="Times New Roman" panose="02020603050405020304" pitchFamily="18" charset="0"/>
                <a:cs typeface="Times New Roman" panose="02020603050405020304" pitchFamily="18" charset="0"/>
              </a:rPr>
              <a:t>Visi dan misi Muhammadiyah</a:t>
            </a:r>
          </a:p>
        </p:txBody>
      </p:sp>
      <p:sp>
        <p:nvSpPr>
          <p:cNvPr id="3" name="Content Placeholder 2">
            <a:extLst>
              <a:ext uri="{FF2B5EF4-FFF2-40B4-BE49-F238E27FC236}">
                <a16:creationId xmlns:a16="http://schemas.microsoft.com/office/drawing/2014/main" id="{5AAB91F3-6F84-4FD0-B8A3-B0F9CE73D61A}"/>
              </a:ext>
            </a:extLst>
          </p:cNvPr>
          <p:cNvSpPr>
            <a:spLocks noGrp="1"/>
          </p:cNvSpPr>
          <p:nvPr>
            <p:ph idx="1"/>
          </p:nvPr>
        </p:nvSpPr>
        <p:spPr/>
        <p:txBody>
          <a:bodyPr/>
          <a:lstStyle/>
          <a:p>
            <a:r>
              <a:rPr lang="id-ID" sz="2400" dirty="0">
                <a:latin typeface="Times New Roman" panose="02020603050405020304" pitchFamily="18" charset="0"/>
                <a:cs typeface="Times New Roman" panose="02020603050405020304" pitchFamily="18" charset="0"/>
              </a:rPr>
              <a:t>Visi</a:t>
            </a:r>
          </a:p>
          <a:p>
            <a:r>
              <a:rPr lang="id-ID" sz="2400" dirty="0">
                <a:latin typeface="Times New Roman" panose="02020603050405020304" pitchFamily="18" charset="0"/>
                <a:cs typeface="Times New Roman" panose="02020603050405020304" pitchFamily="18" charset="0"/>
              </a:rPr>
              <a:t>Muhammadiyah sebagai gerakan Islam yang berlandaskan Al-Qur’an dan As-Sunnah dengan watak Tajdid yang dimilikinya senantiasa istiqomah dan aktif dalam melaksanakan dakwah Islam amar ma’ruf nahi munkar di semua bidang dalam upaya mewujudkan Islam sebagai rahmatan lil ‘alamin menujuterwujudnya masyarakat Islam yang sebenar-benarnya</a:t>
            </a:r>
            <a:r>
              <a:rPr lang="id-ID" dirty="0"/>
              <a:t>.</a:t>
            </a:r>
          </a:p>
        </p:txBody>
      </p:sp>
    </p:spTree>
    <p:extLst>
      <p:ext uri="{BB962C8B-B14F-4D97-AF65-F5344CB8AC3E}">
        <p14:creationId xmlns:p14="http://schemas.microsoft.com/office/powerpoint/2010/main" val="2467927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B32E8-66F3-47C5-90DF-1D712BD74C77}"/>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id="{CA630823-CA3F-4E39-B09E-8F47A1272790}"/>
              </a:ext>
            </a:extLst>
          </p:cNvPr>
          <p:cNvSpPr>
            <a:spLocks noGrp="1"/>
          </p:cNvSpPr>
          <p:nvPr>
            <p:ph idx="1"/>
          </p:nvPr>
        </p:nvSpPr>
        <p:spPr>
          <a:xfrm>
            <a:off x="838200" y="1839383"/>
            <a:ext cx="10515600" cy="4351338"/>
          </a:xfrm>
        </p:spPr>
        <p:txBody>
          <a:bodyPr/>
          <a:lstStyle/>
          <a:p>
            <a:pPr marL="0" indent="0">
              <a:buNone/>
            </a:pPr>
            <a:endParaRPr lang="id-ID" dirty="0"/>
          </a:p>
          <a:p>
            <a:endParaRPr lang="id-ID" dirty="0"/>
          </a:p>
        </p:txBody>
      </p:sp>
      <p:sp>
        <p:nvSpPr>
          <p:cNvPr id="5" name="Rectangle 2">
            <a:extLst>
              <a:ext uri="{FF2B5EF4-FFF2-40B4-BE49-F238E27FC236}">
                <a16:creationId xmlns:a16="http://schemas.microsoft.com/office/drawing/2014/main" id="{9910F771-0BEE-4095-99CE-766456650F40}"/>
              </a:ext>
            </a:extLst>
          </p:cNvPr>
          <p:cNvSpPr>
            <a:spLocks noChangeArrowheads="1"/>
          </p:cNvSpPr>
          <p:nvPr/>
        </p:nvSpPr>
        <p:spPr bwMode="auto">
          <a:xfrm>
            <a:off x="646111" y="2082992"/>
            <a:ext cx="10005392" cy="1938992"/>
          </a:xfrm>
          <a:prstGeom prst="rect">
            <a:avLst/>
          </a:prstGeom>
          <a:noFill/>
          <a:ln>
            <a:noFill/>
          </a:ln>
        </p:spPr>
        <p:style>
          <a:lnRef idx="1">
            <a:schemeClr val="dk1"/>
          </a:lnRef>
          <a:fillRef idx="3">
            <a:schemeClr val="dk1"/>
          </a:fillRef>
          <a:effectRef idx="2">
            <a:schemeClr val="dk1"/>
          </a:effectRef>
          <a:fontRef idx="minor">
            <a:schemeClr val="lt1"/>
          </a:fontRef>
        </p:style>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28600" algn="l" defTabSz="914400" rtl="0" eaLnBrk="0" fontAlgn="base" latinLnBrk="0" hangingPunct="0">
              <a:lnSpc>
                <a:spcPct val="100000"/>
              </a:lnSpc>
              <a:spcBef>
                <a:spcPct val="0"/>
              </a:spcBef>
              <a:spcAft>
                <a:spcPct val="0"/>
              </a:spcAft>
              <a:buClrTx/>
              <a:buSzTx/>
              <a:buFontTx/>
              <a:buNone/>
              <a:tabLst/>
            </a:pPr>
            <a:r>
              <a:rPr lang="id-ID" altLang="id-ID" sz="2400" dirty="0">
                <a:latin typeface="Times New Roman" panose="02020603050405020304" pitchFamily="18" charset="0"/>
                <a:cs typeface="Times New Roman" panose="02020603050405020304" pitchFamily="18" charset="0"/>
              </a:rPr>
              <a:t>Misi</a:t>
            </a:r>
          </a:p>
          <a:p>
            <a:pPr marL="0" marR="0" lvl="0" indent="0" algn="l" defTabSz="914400" rtl="0" eaLnBrk="0" fontAlgn="base" latinLnBrk="0" hangingPunct="0">
              <a:lnSpc>
                <a:spcPct val="100000"/>
              </a:lnSpc>
              <a:spcBef>
                <a:spcPct val="0"/>
              </a:spcBef>
              <a:spcAft>
                <a:spcPct val="0"/>
              </a:spcAft>
              <a:buClrTx/>
              <a:buSzTx/>
              <a:buFontTx/>
              <a:buNone/>
              <a:tabLst/>
            </a:pPr>
            <a:r>
              <a:rPr lang="id-ID" altLang="id-ID" sz="2400" dirty="0">
                <a:latin typeface="Times New Roman" panose="02020603050405020304" pitchFamily="18" charset="0"/>
                <a:cs typeface="Times New Roman" panose="02020603050405020304" pitchFamily="18" charset="0"/>
              </a:rPr>
              <a:t>1.Menegakkan tauhid yang murni berdasarkan Al-Qur’an dan As-Sunnah</a:t>
            </a:r>
          </a:p>
          <a:p>
            <a:pPr marL="0" marR="0" lvl="0" indent="0" algn="l" defTabSz="914400" rtl="0" eaLnBrk="0" fontAlgn="base" latinLnBrk="0" hangingPunct="0">
              <a:lnSpc>
                <a:spcPct val="100000"/>
              </a:lnSpc>
              <a:spcBef>
                <a:spcPct val="0"/>
              </a:spcBef>
              <a:spcAft>
                <a:spcPct val="0"/>
              </a:spcAft>
              <a:buClrTx/>
              <a:buSzTx/>
              <a:buFontTx/>
              <a:buNone/>
              <a:tabLst/>
            </a:pPr>
            <a:r>
              <a:rPr lang="id-ID" altLang="id-ID" sz="2400" dirty="0">
                <a:latin typeface="Times New Roman" panose="02020603050405020304" pitchFamily="18" charset="0"/>
                <a:cs typeface="Times New Roman" panose="02020603050405020304" pitchFamily="18" charset="0"/>
              </a:rPr>
              <a:t>2.Menyebarkan ajaran Islam yang bersumber pada Al-Qur’an dan As-Sunnah</a:t>
            </a:r>
          </a:p>
          <a:p>
            <a:pPr marL="0" marR="0" lvl="0" indent="0" algn="l" defTabSz="914400" rtl="0" eaLnBrk="0" fontAlgn="base" latinLnBrk="0" hangingPunct="0">
              <a:lnSpc>
                <a:spcPct val="100000"/>
              </a:lnSpc>
              <a:spcBef>
                <a:spcPct val="0"/>
              </a:spcBef>
              <a:spcAft>
                <a:spcPct val="0"/>
              </a:spcAft>
              <a:buClrTx/>
              <a:buSzTx/>
              <a:buFontTx/>
              <a:buNone/>
              <a:tabLst/>
            </a:pPr>
            <a:r>
              <a:rPr lang="id-ID" altLang="id-ID" sz="2400" dirty="0">
                <a:latin typeface="Times New Roman" panose="02020603050405020304" pitchFamily="18" charset="0"/>
                <a:cs typeface="Times New Roman" panose="02020603050405020304" pitchFamily="18" charset="0"/>
              </a:rPr>
              <a:t>3.Mewujudkan Islam dalam kehidupan pribadi, keluarga, dan masyarakat</a:t>
            </a:r>
          </a:p>
          <a:p>
            <a:pPr marL="0" marR="0" lvl="0" indent="0" algn="l" defTabSz="914400" rtl="0" eaLnBrk="0" fontAlgn="base" latinLnBrk="0" hangingPunct="0">
              <a:lnSpc>
                <a:spcPct val="100000"/>
              </a:lnSpc>
              <a:spcBef>
                <a:spcPct val="0"/>
              </a:spcBef>
              <a:spcAft>
                <a:spcPct val="0"/>
              </a:spcAft>
              <a:buClrTx/>
              <a:buSzTx/>
              <a:buFontTx/>
              <a:buNone/>
              <a:tabLst/>
            </a:pPr>
            <a:r>
              <a:rPr lang="id-ID" altLang="id-ID" sz="2400" dirty="0">
                <a:latin typeface="Times New Roman" panose="02020603050405020304" pitchFamily="18" charset="0"/>
                <a:cs typeface="Times New Roman" panose="02020603050405020304" pitchFamily="18" charset="0"/>
              </a:rPr>
              <a:t>4.Reformasi Doktrin islam dengan pandangan alam pikiran modern</a:t>
            </a:r>
            <a:r>
              <a:rPr lang="id-ID" altLang="id-ID" sz="2400" dirty="0"/>
              <a:t>.</a:t>
            </a:r>
          </a:p>
        </p:txBody>
      </p:sp>
    </p:spTree>
    <p:extLst>
      <p:ext uri="{BB962C8B-B14F-4D97-AF65-F5344CB8AC3E}">
        <p14:creationId xmlns:p14="http://schemas.microsoft.com/office/powerpoint/2010/main" val="30958273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90</TotalTime>
  <Words>951</Words>
  <Application>Microsoft Office PowerPoint</Application>
  <PresentationFormat>Widescreen</PresentationFormat>
  <Paragraphs>44</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Century Gothic</vt:lpstr>
      <vt:lpstr>Open Sans</vt:lpstr>
      <vt:lpstr>Times New Roman</vt:lpstr>
      <vt:lpstr>Wingdings 3</vt:lpstr>
      <vt:lpstr>Ion</vt:lpstr>
      <vt:lpstr>Ikhwal berdirinya Muhammadiyah</vt:lpstr>
      <vt:lpstr>PowerPoint Presentation</vt:lpstr>
      <vt:lpstr>PowerPoint Presentation</vt:lpstr>
      <vt:lpstr>1. Faktor Internal</vt:lpstr>
      <vt:lpstr>PowerPoint Presentation</vt:lpstr>
      <vt:lpstr>Faktor eksternal</vt:lpstr>
      <vt:lpstr>PowerPoint Presentation</vt:lpstr>
      <vt:lpstr>Visi dan misi Muhammadiyah</vt:lpstr>
      <vt:lpstr>PowerPoint Presentation</vt:lpstr>
      <vt:lpstr>PowerPoint Presentation</vt:lpstr>
      <vt:lpstr>profil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Ikhwal berdirinya muhammadiyah</dc:title>
  <dc:creator>hilman wicaksono</dc:creator>
  <cp:lastModifiedBy>the one and only</cp:lastModifiedBy>
  <cp:revision>12</cp:revision>
  <dcterms:created xsi:type="dcterms:W3CDTF">2019-09-23T09:14:52Z</dcterms:created>
  <dcterms:modified xsi:type="dcterms:W3CDTF">2020-08-03T13:49:04Z</dcterms:modified>
</cp:coreProperties>
</file>